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6" r:id="rId2"/>
    <p:sldId id="296" r:id="rId3"/>
    <p:sldId id="297" r:id="rId4"/>
    <p:sldId id="298" r:id="rId5"/>
    <p:sldId id="300" r:id="rId6"/>
    <p:sldId id="301" r:id="rId7"/>
    <p:sldId id="321" r:id="rId8"/>
    <p:sldId id="303" r:id="rId9"/>
    <p:sldId id="304" r:id="rId10"/>
    <p:sldId id="305" r:id="rId11"/>
    <p:sldId id="322" r:id="rId12"/>
    <p:sldId id="323" r:id="rId13"/>
    <p:sldId id="306" r:id="rId14"/>
    <p:sldId id="325" r:id="rId15"/>
    <p:sldId id="324" r:id="rId16"/>
    <p:sldId id="257" r:id="rId17"/>
    <p:sldId id="265" r:id="rId18"/>
    <p:sldId id="266" r:id="rId19"/>
    <p:sldId id="307" r:id="rId20"/>
    <p:sldId id="314" r:id="rId21"/>
    <p:sldId id="316" r:id="rId22"/>
    <p:sldId id="277" r:id="rId23"/>
    <p:sldId id="327" r:id="rId24"/>
    <p:sldId id="328" r:id="rId25"/>
    <p:sldId id="311" r:id="rId26"/>
    <p:sldId id="288" r:id="rId27"/>
    <p:sldId id="279" r:id="rId28"/>
    <p:sldId id="282" r:id="rId29"/>
    <p:sldId id="283" r:id="rId30"/>
    <p:sldId id="318" r:id="rId31"/>
    <p:sldId id="319" r:id="rId32"/>
    <p:sldId id="285" r:id="rId33"/>
    <p:sldId id="286" r:id="rId34"/>
    <p:sldId id="272" r:id="rId35"/>
    <p:sldId id="273" r:id="rId36"/>
    <p:sldId id="274" r:id="rId37"/>
    <p:sldId id="276" r:id="rId38"/>
    <p:sldId id="294" r:id="rId39"/>
    <p:sldId id="267" r:id="rId40"/>
    <p:sldId id="293" r:id="rId41"/>
    <p:sldId id="291" r:id="rId42"/>
    <p:sldId id="312" r:id="rId43"/>
    <p:sldId id="330"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1" autoAdjust="0"/>
    <p:restoredTop sz="94660"/>
  </p:normalViewPr>
  <p:slideViewPr>
    <p:cSldViewPr>
      <p:cViewPr varScale="1">
        <p:scale>
          <a:sx n="82" d="100"/>
          <a:sy n="82" d="100"/>
        </p:scale>
        <p:origin x="-48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B6B5A1D-3B81-4E67-816C-BFDC162CDAC2}" type="datetimeFigureOut">
              <a:rPr lang="en-GB" smtClean="0"/>
              <a:t>07/11/2012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39FC8F3-5C1E-484D-80C3-F988778D9BF7}" type="slidenum">
              <a:rPr lang="en-GB" smtClean="0"/>
              <a:t>‹#›</a:t>
            </a:fld>
            <a:endParaRPr lang="en-GB"/>
          </a:p>
        </p:txBody>
      </p:sp>
    </p:spTree>
    <p:extLst>
      <p:ext uri="{BB962C8B-B14F-4D97-AF65-F5344CB8AC3E}">
        <p14:creationId xmlns:p14="http://schemas.microsoft.com/office/powerpoint/2010/main" val="2500637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4D495AA-8B56-40FB-A420-E848AB03B421}" type="datetimeFigureOut">
              <a:rPr lang="en-US" smtClean="0"/>
              <a:pPr/>
              <a:t>11/7/2012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4D495AA-8B56-40FB-A420-E848AB03B421}" type="datetimeFigureOut">
              <a:rPr lang="en-US" smtClean="0"/>
              <a:pPr/>
              <a:t>11/7/2012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4D495AA-8B56-40FB-A420-E848AB03B421}" type="datetimeFigureOut">
              <a:rPr lang="en-US" smtClean="0"/>
              <a:pPr/>
              <a:t>11/7/2012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4D495AA-8B56-40FB-A420-E848AB03B421}" type="datetimeFigureOut">
              <a:rPr lang="en-US" smtClean="0"/>
              <a:pPr/>
              <a:t>11/7/2012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4D495AA-8B56-40FB-A420-E848AB03B421}" type="datetimeFigureOut">
              <a:rPr lang="en-US" smtClean="0"/>
              <a:pPr/>
              <a:t>11/7/2012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D495AA-8B56-40FB-A420-E848AB03B421}" type="datetimeFigureOut">
              <a:rPr lang="en-US" smtClean="0"/>
              <a:pPr/>
              <a:t>11/7/2012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4D495AA-8B56-40FB-A420-E848AB03B421}" type="datetimeFigureOut">
              <a:rPr lang="en-US" smtClean="0"/>
              <a:pPr/>
              <a:t>11/7/2012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6D67017-BE07-4073-8899-230104F60FD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4D495AA-8B56-40FB-A420-E848AB03B421}" type="datetimeFigureOut">
              <a:rPr lang="en-US" smtClean="0"/>
              <a:pPr/>
              <a:t>11/7/2012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D67017-BE07-4073-8899-230104F60FD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hyperlink" Target="http://www.change-management.com/tutorials.ht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change-management.com/tutorial-definition-history.htm"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www.youtube.com/watch?v=fpuHUiy_xo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lmcuk.com/management-tool/lewins-3-stage-model"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lmcuk.com/management-tool/lewins-3-stage-model"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actsoffaithblog.com/inspirational-quotes-elisabeth-kubler-ross" TargetMode="External"/><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en.wikipedia.org/wiki/Five_Stages_of_Grief" TargetMode="External"/><Relationship Id="rId7" Type="http://schemas.openxmlformats.org/officeDocument/2006/relationships/hyperlink" Target="http://actsoffaithblog.com/inspirational-quotes-elisabeth-kubler-ross" TargetMode="External"/><Relationship Id="rId2" Type="http://schemas.openxmlformats.org/officeDocument/2006/relationships/hyperlink" Target="http://en.wikipedia.org/wiki/On_Death_and_Dying" TargetMode="External"/><Relationship Id="rId1" Type="http://schemas.openxmlformats.org/officeDocument/2006/relationships/slideLayout" Target="../slideLayouts/slideLayout2.xml"/><Relationship Id="rId6" Type="http://schemas.openxmlformats.org/officeDocument/2006/relationships/hyperlink" Target="http://www.ekrfoundation.org/international" TargetMode="External"/><Relationship Id="rId5" Type="http://schemas.openxmlformats.org/officeDocument/2006/relationships/hyperlink" Target="http://en.wikipedia.org/w/index.php?title=Shanti_Nilaya&amp;action=edit&amp;redlink=1" TargetMode="External"/><Relationship Id="rId4" Type="http://schemas.openxmlformats.org/officeDocument/2006/relationships/hyperlink" Target="http://en.wikipedia.org/wiki/Hospice_care"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hangingminds.org/disciplines/change_management/kubler_ross/kubler_ross.htm" TargetMode="External"/><Relationship Id="rId2" Type="http://schemas.openxmlformats.org/officeDocument/2006/relationships/hyperlink" Target="http://www.strategies-for-managing-change.com/communication-strategy.html"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strategies-for-managing-change.com/change-management-models.html"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strategies-for-managing-change.co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josephnoone.wordpress.com/leading-change/were-not-the-iceberg-we-happen-to-be-sitting-on/"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www.youtube.com/watch?v=j9XbVQZa8Lc&amp;feature=related"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youtube.com/watch?v=Vnq1klw-m2k&amp;feature=related" TargetMode="External"/><Relationship Id="rId2" Type="http://schemas.openxmlformats.org/officeDocument/2006/relationships/hyperlink" Target="http://www.youtube.com/watch?v=Gh2xc6vXQgk&amp;feature=related" TargetMode="External"/><Relationship Id="rId1" Type="http://schemas.openxmlformats.org/officeDocument/2006/relationships/slideLayout" Target="../slideLayouts/slideLayout2.xml"/><Relationship Id="rId4" Type="http://schemas.openxmlformats.org/officeDocument/2006/relationships/hyperlink" Target="http://kotterinternational.com/KotterPrinciples/OurIceberg.aspx"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www.whomovedmycheese.com/" TargetMode="External"/><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hyperlink" Target="http://www.youtube.com/watch?v=R8CtOjgWegg&amp;NR=1" TargetMode="External"/><Relationship Id="rId5" Type="http://schemas.openxmlformats.org/officeDocument/2006/relationships/hyperlink" Target="http://www.youtube.com/watch?v=kOYzl83icX8&amp;feature=related" TargetMode="External"/><Relationship Id="rId4" Type="http://schemas.openxmlformats.org/officeDocument/2006/relationships/hyperlink" Target="http://en.wikipedia.org/wiki/Who_Moved_My_Cheese%3F"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42910" y="404664"/>
            <a:ext cx="7772400" cy="1470025"/>
          </a:xfrm>
        </p:spPr>
        <p:txBody>
          <a:bodyPr/>
          <a:lstStyle/>
          <a:p>
            <a:r>
              <a:rPr lang="en-GB" b="1" u="sng" dirty="0" smtClean="0"/>
              <a:t>Change Management Models</a:t>
            </a:r>
            <a:endParaRPr lang="en-GB" b="1" u="sng" dirty="0"/>
          </a:p>
        </p:txBody>
      </p:sp>
      <p:pic>
        <p:nvPicPr>
          <p:cNvPr id="5" name="Picture 2" descr="http://mti.s3.amazonaws.com/wp-content/file_uploads/8change-posters_o8rz.jpg"/>
          <p:cNvPicPr>
            <a:picLocks noChangeAspect="1" noChangeArrowheads="1"/>
          </p:cNvPicPr>
          <p:nvPr/>
        </p:nvPicPr>
        <p:blipFill>
          <a:blip r:embed="rId2" cstate="print"/>
          <a:srcRect/>
          <a:stretch>
            <a:fillRect/>
          </a:stretch>
        </p:blipFill>
        <p:spPr bwMode="auto">
          <a:xfrm>
            <a:off x="2627784" y="1988840"/>
            <a:ext cx="3810000" cy="2981326"/>
          </a:xfrm>
          <a:prstGeom prst="rect">
            <a:avLst/>
          </a:prstGeom>
          <a:noFill/>
        </p:spPr>
      </p:pic>
      <p:sp>
        <p:nvSpPr>
          <p:cNvPr id="6" name="TextBox 5"/>
          <p:cNvSpPr txBox="1"/>
          <p:nvPr/>
        </p:nvSpPr>
        <p:spPr>
          <a:xfrm>
            <a:off x="2843808" y="5301208"/>
            <a:ext cx="3384376" cy="584775"/>
          </a:xfrm>
          <a:prstGeom prst="rect">
            <a:avLst/>
          </a:prstGeom>
          <a:noFill/>
        </p:spPr>
        <p:txBody>
          <a:bodyPr wrap="square" rtlCol="0">
            <a:spAutoFit/>
          </a:bodyPr>
          <a:lstStyle/>
          <a:p>
            <a:pPr algn="ctr"/>
            <a:r>
              <a:rPr lang="en-GB" sz="3200" b="1" dirty="0" smtClean="0"/>
              <a:t>Part 1 &amp; Part 2</a:t>
            </a:r>
            <a:endParaRPr lang="en-GB" sz="3200" b="1"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Reccomend</a:t>
            </a:r>
            <a:r>
              <a:rPr lang="en-GB" u="sng" dirty="0" smtClean="0"/>
              <a:t>: Online resource:</a:t>
            </a:r>
            <a:endParaRPr lang="en-GB" u="sng" dirty="0"/>
          </a:p>
        </p:txBody>
      </p:sp>
      <p:sp>
        <p:nvSpPr>
          <p:cNvPr id="3" name="Content Placeholder 2"/>
          <p:cNvSpPr>
            <a:spLocks noGrp="1"/>
          </p:cNvSpPr>
          <p:nvPr>
            <p:ph idx="1"/>
          </p:nvPr>
        </p:nvSpPr>
        <p:spPr>
          <a:xfrm>
            <a:off x="0" y="1600200"/>
            <a:ext cx="9144000" cy="4525963"/>
          </a:xfrm>
        </p:spPr>
        <p:txBody>
          <a:bodyPr/>
          <a:lstStyle/>
          <a:p>
            <a:r>
              <a:rPr lang="en-GB" b="1" dirty="0"/>
              <a:t>Change Management Learning </a:t>
            </a:r>
            <a:r>
              <a:rPr lang="en-GB" b="1" dirty="0" err="1" smtClean="0"/>
              <a:t>Center</a:t>
            </a:r>
            <a:r>
              <a:rPr lang="en-GB" b="1" dirty="0" smtClean="0"/>
              <a:t>:</a:t>
            </a:r>
          </a:p>
          <a:p>
            <a:pPr>
              <a:buNone/>
            </a:pPr>
            <a:r>
              <a:rPr lang="en-GB" dirty="0" smtClean="0">
                <a:hlinkClick r:id="rId2"/>
              </a:rPr>
              <a:t>http://www.change-management.com/tutorials.htm</a:t>
            </a:r>
            <a:endParaRPr lang="en-GB" dirty="0"/>
          </a:p>
        </p:txBody>
      </p:sp>
      <p:pic>
        <p:nvPicPr>
          <p:cNvPr id="2050" name="Picture 2" descr="Change Management Learning Center - managing change library"/>
          <p:cNvPicPr>
            <a:picLocks noChangeAspect="1" noChangeArrowheads="1"/>
          </p:cNvPicPr>
          <p:nvPr/>
        </p:nvPicPr>
        <p:blipFill>
          <a:blip r:embed="rId3" cstate="print"/>
          <a:srcRect/>
          <a:stretch>
            <a:fillRect/>
          </a:stretch>
        </p:blipFill>
        <p:spPr bwMode="auto">
          <a:xfrm>
            <a:off x="2357422" y="3286124"/>
            <a:ext cx="3873924" cy="2000264"/>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What is Change Management?</a:t>
            </a:r>
            <a:endParaRPr lang="en-GB" u="sng" dirty="0"/>
          </a:p>
        </p:txBody>
      </p:sp>
      <p:sp>
        <p:nvSpPr>
          <p:cNvPr id="3" name="Content Placeholder 2"/>
          <p:cNvSpPr>
            <a:spLocks noGrp="1"/>
          </p:cNvSpPr>
          <p:nvPr>
            <p:ph idx="1"/>
          </p:nvPr>
        </p:nvSpPr>
        <p:spPr>
          <a:xfrm>
            <a:off x="0" y="1600200"/>
            <a:ext cx="9144000" cy="4525963"/>
          </a:xfrm>
        </p:spPr>
        <p:txBody>
          <a:bodyPr/>
          <a:lstStyle/>
          <a:p>
            <a:r>
              <a:rPr lang="en-GB" dirty="0" smtClean="0"/>
              <a:t>Write down and define ‘</a:t>
            </a:r>
            <a:r>
              <a:rPr lang="en-GB" b="1" dirty="0" smtClean="0"/>
              <a:t>Change Management</a:t>
            </a:r>
            <a:r>
              <a:rPr lang="en-GB" dirty="0" smtClean="0"/>
              <a:t>’?</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a:t>
            </a:r>
            <a:endParaRPr lang="en-GB" u="sng" dirty="0"/>
          </a:p>
        </p:txBody>
      </p:sp>
      <p:sp>
        <p:nvSpPr>
          <p:cNvPr id="3" name="Content Placeholder 2"/>
          <p:cNvSpPr>
            <a:spLocks noGrp="1"/>
          </p:cNvSpPr>
          <p:nvPr>
            <p:ph idx="1"/>
          </p:nvPr>
        </p:nvSpPr>
        <p:spPr/>
        <p:txBody>
          <a:bodyPr>
            <a:normAutofit/>
          </a:bodyPr>
          <a:lstStyle/>
          <a:p>
            <a:r>
              <a:rPr lang="en-GB" dirty="0" smtClean="0"/>
              <a:t>According to Change-Management.com </a:t>
            </a:r>
            <a:r>
              <a:rPr lang="en-GB" b="1" dirty="0" smtClean="0"/>
              <a:t>“Change </a:t>
            </a:r>
            <a:r>
              <a:rPr lang="en-GB" b="1" dirty="0"/>
              <a:t>management</a:t>
            </a:r>
            <a:r>
              <a:rPr lang="en-GB" dirty="0"/>
              <a:t> is a structured approach to </a:t>
            </a:r>
            <a:r>
              <a:rPr lang="en-GB" b="1" dirty="0"/>
              <a:t>transitioning</a:t>
            </a:r>
            <a:r>
              <a:rPr lang="en-GB" dirty="0"/>
              <a:t> individuals, teams, and organizations </a:t>
            </a:r>
            <a:r>
              <a:rPr lang="en-GB" b="1" dirty="0"/>
              <a:t>from a current state to a desired future state</a:t>
            </a:r>
            <a:r>
              <a:rPr lang="en-GB" dirty="0"/>
              <a:t>. It is an organizational process aimed at </a:t>
            </a:r>
            <a:r>
              <a:rPr lang="en-GB" b="1" dirty="0"/>
              <a:t>empowering employees </a:t>
            </a:r>
            <a:r>
              <a:rPr lang="en-GB" dirty="0"/>
              <a:t>to accept and embrace changes in their current business </a:t>
            </a:r>
            <a:r>
              <a:rPr lang="en-GB" dirty="0" smtClean="0"/>
              <a:t>environment. </a:t>
            </a:r>
            <a:r>
              <a:rPr lang="en-GB" baseline="30000" dirty="0" smtClean="0"/>
              <a:t>(1)</a:t>
            </a:r>
          </a:p>
        </p:txBody>
      </p:sp>
      <p:sp>
        <p:nvSpPr>
          <p:cNvPr id="4" name="TextBox 3"/>
          <p:cNvSpPr txBox="1"/>
          <p:nvPr/>
        </p:nvSpPr>
        <p:spPr>
          <a:xfrm>
            <a:off x="142844" y="6211669"/>
            <a:ext cx="8762335" cy="400110"/>
          </a:xfrm>
          <a:prstGeom prst="rect">
            <a:avLst/>
          </a:prstGeom>
          <a:noFill/>
        </p:spPr>
        <p:txBody>
          <a:bodyPr wrap="none" rtlCol="0">
            <a:spAutoFit/>
          </a:bodyPr>
          <a:lstStyle/>
          <a:p>
            <a:r>
              <a:rPr lang="en-GB" sz="1000" dirty="0" smtClean="0"/>
              <a:t>(1) Hiatt, Jeff. "The definition and history of change management“, </a:t>
            </a:r>
            <a:r>
              <a:rPr lang="en-GB" sz="1000" dirty="0" smtClean="0">
                <a:hlinkClick r:id="rId2"/>
              </a:rPr>
              <a:t>http://www.change-management.com/tutorial-definition-history.htm</a:t>
            </a:r>
            <a:r>
              <a:rPr lang="en-GB" sz="1000" dirty="0" smtClean="0"/>
              <a:t>, retrieved </a:t>
            </a:r>
            <a:r>
              <a:rPr lang="en-GB" sz="1000" dirty="0"/>
              <a:t>16 August 2010.</a:t>
            </a:r>
            <a:endParaRPr lang="en-GB" sz="1000" dirty="0" smtClean="0"/>
          </a:p>
          <a:p>
            <a:endParaRPr lang="en-GB" sz="10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Change Management</a:t>
            </a:r>
            <a:endParaRPr lang="en-GB" u="sng" dirty="0"/>
          </a:p>
        </p:txBody>
      </p:sp>
      <p:sp>
        <p:nvSpPr>
          <p:cNvPr id="3" name="Content Placeholder 2"/>
          <p:cNvSpPr>
            <a:spLocks noGrp="1"/>
          </p:cNvSpPr>
          <p:nvPr>
            <p:ph idx="1"/>
          </p:nvPr>
        </p:nvSpPr>
        <p:spPr/>
        <p:txBody>
          <a:bodyPr>
            <a:normAutofit lnSpcReduction="10000"/>
          </a:bodyPr>
          <a:lstStyle/>
          <a:p>
            <a:r>
              <a:rPr lang="en-GB" dirty="0" smtClean="0"/>
              <a:t>Change Management can more clearly be expressed and understand simply using the term:</a:t>
            </a:r>
          </a:p>
          <a:p>
            <a:pPr algn="ctr">
              <a:buNone/>
            </a:pPr>
            <a:r>
              <a:rPr lang="en-GB" sz="3600" b="1" dirty="0" smtClean="0"/>
              <a:t> ’Managing Change’</a:t>
            </a:r>
          </a:p>
          <a:p>
            <a:pPr algn="ctr">
              <a:buNone/>
            </a:pPr>
            <a:r>
              <a:rPr lang="en-GB" sz="3600" dirty="0" smtClean="0"/>
              <a:t>As these words express the action of </a:t>
            </a:r>
            <a:r>
              <a:rPr lang="en-GB" sz="3600" b="1" dirty="0" smtClean="0"/>
              <a:t>‘Managing’ the ‘change process’</a:t>
            </a:r>
          </a:p>
          <a:p>
            <a:pPr algn="ctr">
              <a:buNone/>
            </a:pPr>
            <a:r>
              <a:rPr lang="en-GB" sz="3600" dirty="0" smtClean="0"/>
              <a:t>of individual people that make up an Organisation.</a:t>
            </a:r>
            <a:endParaRPr lang="en-GB" sz="3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256"/>
            <a:ext cx="8229600" cy="1143000"/>
          </a:xfrm>
        </p:spPr>
        <p:txBody>
          <a:bodyPr/>
          <a:lstStyle/>
          <a:p>
            <a:r>
              <a:rPr lang="en-GB" u="sng" dirty="0" smtClean="0"/>
              <a:t>Managing Change</a:t>
            </a:r>
            <a:endParaRPr lang="en-GB" u="sng" dirty="0"/>
          </a:p>
        </p:txBody>
      </p:sp>
      <p:sp>
        <p:nvSpPr>
          <p:cNvPr id="3" name="Content Placeholder 2"/>
          <p:cNvSpPr>
            <a:spLocks noGrp="1"/>
          </p:cNvSpPr>
          <p:nvPr>
            <p:ph idx="1"/>
          </p:nvPr>
        </p:nvSpPr>
        <p:spPr>
          <a:xfrm>
            <a:off x="0" y="1052736"/>
            <a:ext cx="9144000" cy="4857403"/>
          </a:xfrm>
        </p:spPr>
        <p:txBody>
          <a:bodyPr>
            <a:noAutofit/>
          </a:bodyPr>
          <a:lstStyle/>
          <a:p>
            <a:r>
              <a:rPr lang="en-GB" sz="2500" b="1" dirty="0" smtClean="0"/>
              <a:t>60 second overview: </a:t>
            </a:r>
            <a:r>
              <a:rPr lang="en-GB" sz="2500" dirty="0" smtClean="0">
                <a:hlinkClick r:id="rId2"/>
              </a:rPr>
              <a:t>http://www.youtube.com/watch?v=fpuHUiy_xog</a:t>
            </a:r>
            <a:r>
              <a:rPr lang="en-GB" sz="2500" dirty="0" smtClean="0"/>
              <a:t> </a:t>
            </a:r>
          </a:p>
        </p:txBody>
      </p:sp>
      <p:pic>
        <p:nvPicPr>
          <p:cNvPr id="1026" name="Picture 2"/>
          <p:cNvPicPr>
            <a:picLocks noChangeAspect="1" noChangeArrowheads="1"/>
          </p:cNvPicPr>
          <p:nvPr/>
        </p:nvPicPr>
        <p:blipFill>
          <a:blip r:embed="rId3" cstate="print">
            <a:lum/>
          </a:blip>
          <a:srcRect l="8560" t="33851" r="44191" b="27405"/>
          <a:stretch>
            <a:fillRect/>
          </a:stretch>
        </p:blipFill>
        <p:spPr bwMode="auto">
          <a:xfrm>
            <a:off x="650198" y="2204864"/>
            <a:ext cx="7306178" cy="374441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Managing Change</a:t>
            </a:r>
            <a:endParaRPr lang="en-GB" u="sng" dirty="0"/>
          </a:p>
        </p:txBody>
      </p:sp>
      <p:sp>
        <p:nvSpPr>
          <p:cNvPr id="3" name="Content Placeholder 2"/>
          <p:cNvSpPr>
            <a:spLocks noGrp="1"/>
          </p:cNvSpPr>
          <p:nvPr>
            <p:ph idx="1"/>
          </p:nvPr>
        </p:nvSpPr>
        <p:spPr>
          <a:xfrm>
            <a:off x="0" y="1340768"/>
            <a:ext cx="9144000" cy="4641379"/>
          </a:xfrm>
        </p:spPr>
        <p:txBody>
          <a:bodyPr>
            <a:noAutofit/>
          </a:bodyPr>
          <a:lstStyle/>
          <a:p>
            <a:r>
              <a:rPr lang="en-GB" sz="2600" dirty="0" smtClean="0"/>
              <a:t>When faced with change initially people generally fall on one side :</a:t>
            </a:r>
          </a:p>
          <a:p>
            <a:pPr lvl="1"/>
            <a:r>
              <a:rPr lang="en-GB" sz="2600" dirty="0" smtClean="0"/>
              <a:t> they are either fearful, feel like a victim, criticise and get angry or</a:t>
            </a:r>
          </a:p>
          <a:p>
            <a:pPr lvl="1"/>
            <a:r>
              <a:rPr lang="en-GB" sz="2600" dirty="0" smtClean="0"/>
              <a:t>they feel </a:t>
            </a:r>
            <a:r>
              <a:rPr lang="en-GB" sz="2600" dirty="0"/>
              <a:t>Positive Peaceful </a:t>
            </a:r>
            <a:r>
              <a:rPr lang="en-GB" sz="2600" dirty="0" smtClean="0"/>
              <a:t>Pro-active and flow with changes.</a:t>
            </a:r>
          </a:p>
          <a:p>
            <a:r>
              <a:rPr lang="en-GB" sz="2600" dirty="0" smtClean="0"/>
              <a:t>After people dissolve fear/resistance they accept and Enjoy change in their lives.</a:t>
            </a:r>
          </a:p>
          <a:p>
            <a:r>
              <a:rPr lang="en-GB" sz="2600" dirty="0" smtClean="0"/>
              <a:t>In this module we will look at how to dissolve fear/remove resistance to change and how to help people Accept change, feel Positive empowered, Create and </a:t>
            </a:r>
            <a:r>
              <a:rPr lang="en-GB" sz="2600" dirty="0"/>
              <a:t>E</a:t>
            </a:r>
            <a:r>
              <a:rPr lang="en-GB" sz="2600" dirty="0" smtClean="0"/>
              <a:t>njoy change. To follow their Intrinsic Motivation.</a:t>
            </a:r>
            <a:endParaRPr lang="en-GB" sz="26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rmAutofit/>
          </a:bodyPr>
          <a:lstStyle/>
          <a:p>
            <a:r>
              <a:rPr lang="en-GB" b="1" u="sng" dirty="0" smtClean="0"/>
              <a:t>Change Management Models</a:t>
            </a:r>
            <a:endParaRPr lang="en-GB" b="1" u="sng" dirty="0"/>
          </a:p>
        </p:txBody>
      </p:sp>
      <p:sp>
        <p:nvSpPr>
          <p:cNvPr id="3" name="Content Placeholder 2"/>
          <p:cNvSpPr>
            <a:spLocks noGrp="1"/>
          </p:cNvSpPr>
          <p:nvPr>
            <p:ph idx="1"/>
          </p:nvPr>
        </p:nvSpPr>
        <p:spPr>
          <a:xfrm>
            <a:off x="0" y="1340768"/>
            <a:ext cx="9144000" cy="5040560"/>
          </a:xfrm>
        </p:spPr>
        <p:txBody>
          <a:bodyPr>
            <a:normAutofit fontScale="92500" lnSpcReduction="20000"/>
          </a:bodyPr>
          <a:lstStyle/>
          <a:p>
            <a:r>
              <a:rPr lang="en-GB" sz="2800" dirty="0" smtClean="0"/>
              <a:t>There are many change management theories, here are 4 theoretical models that are representative of the main body of work in this field.</a:t>
            </a:r>
          </a:p>
          <a:p>
            <a:pPr>
              <a:buNone/>
            </a:pPr>
            <a:endParaRPr lang="en-GB" sz="2800" dirty="0" smtClean="0"/>
          </a:p>
          <a:p>
            <a:pPr>
              <a:buNone/>
            </a:pPr>
            <a:r>
              <a:rPr lang="en-GB" b="1" dirty="0" smtClean="0"/>
              <a:t>(1) </a:t>
            </a:r>
            <a:r>
              <a:rPr lang="en-GB" b="1" dirty="0" err="1" smtClean="0"/>
              <a:t>Lewin's</a:t>
            </a:r>
            <a:r>
              <a:rPr lang="en-GB" b="1" dirty="0" smtClean="0"/>
              <a:t> Freeze Phases Model</a:t>
            </a:r>
          </a:p>
          <a:p>
            <a:pPr>
              <a:buNone/>
            </a:pPr>
            <a:r>
              <a:rPr lang="en-GB" b="1" dirty="0" smtClean="0"/>
              <a:t>(2) The </a:t>
            </a:r>
            <a:r>
              <a:rPr lang="en-GB" b="1" dirty="0" err="1" smtClean="0"/>
              <a:t>Kübler</a:t>
            </a:r>
            <a:r>
              <a:rPr lang="en-GB" b="1" dirty="0" smtClean="0"/>
              <a:t>-Ross grief cycle Model</a:t>
            </a:r>
            <a:endParaRPr lang="it-IT" b="1" dirty="0" smtClean="0"/>
          </a:p>
          <a:p>
            <a:pPr>
              <a:buNone/>
            </a:pPr>
            <a:r>
              <a:rPr lang="it-IT" b="1" dirty="0" smtClean="0"/>
              <a:t>(3) The Prosci ADKAR Model</a:t>
            </a:r>
          </a:p>
          <a:p>
            <a:pPr>
              <a:buNone/>
            </a:pPr>
            <a:r>
              <a:rPr lang="it-IT" b="1" dirty="0" smtClean="0"/>
              <a:t>(4) The </a:t>
            </a:r>
            <a:r>
              <a:rPr lang="en-GB" b="1" dirty="0" err="1" smtClean="0"/>
              <a:t>Beckhard</a:t>
            </a:r>
            <a:r>
              <a:rPr lang="en-GB" b="1" dirty="0" smtClean="0"/>
              <a:t> Model.</a:t>
            </a:r>
          </a:p>
          <a:p>
            <a:pPr>
              <a:buNone/>
            </a:pPr>
            <a:endParaRPr lang="en-GB" sz="2800" b="1" dirty="0" smtClean="0"/>
          </a:p>
          <a:p>
            <a:r>
              <a:rPr lang="en-GB" sz="2800" dirty="0" smtClean="0"/>
              <a:t>Note: In your Assignments you are asked to relate Change Management Models/theories  (above) with Change Management Methods and Strategies  for creating successful Organisational  and Personal change.</a:t>
            </a:r>
          </a:p>
          <a:p>
            <a:endParaRPr lang="en-GB" sz="2800" b="1" dirty="0" smtClean="0"/>
          </a:p>
          <a:p>
            <a:endParaRPr lang="en-GB" sz="28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a:bodyPr>
          <a:lstStyle/>
          <a:p>
            <a:r>
              <a:rPr lang="en-GB" u="sng" dirty="0" smtClean="0"/>
              <a:t>(1) </a:t>
            </a:r>
            <a:r>
              <a:rPr lang="en-GB" u="sng" dirty="0" err="1" smtClean="0"/>
              <a:t>Lewin's</a:t>
            </a:r>
            <a:r>
              <a:rPr lang="en-GB" u="sng" dirty="0" smtClean="0"/>
              <a:t> Freeze Phases Model</a:t>
            </a:r>
            <a:endParaRPr lang="en-GB" u="sng" dirty="0"/>
          </a:p>
        </p:txBody>
      </p:sp>
      <p:sp>
        <p:nvSpPr>
          <p:cNvPr id="3" name="Content Placeholder 2"/>
          <p:cNvSpPr>
            <a:spLocks noGrp="1"/>
          </p:cNvSpPr>
          <p:nvPr>
            <p:ph idx="1"/>
          </p:nvPr>
        </p:nvSpPr>
        <p:spPr>
          <a:xfrm>
            <a:off x="0" y="1124744"/>
            <a:ext cx="6516216" cy="4525963"/>
          </a:xfrm>
        </p:spPr>
        <p:txBody>
          <a:bodyPr>
            <a:noAutofit/>
          </a:bodyPr>
          <a:lstStyle/>
          <a:p>
            <a:r>
              <a:rPr lang="en-GB" sz="2600" dirty="0" smtClean="0"/>
              <a:t>In the early 20th century, the </a:t>
            </a:r>
            <a:r>
              <a:rPr lang="en-GB" sz="2600" b="1" dirty="0" smtClean="0"/>
              <a:t>psychologist Kurt </a:t>
            </a:r>
            <a:r>
              <a:rPr lang="en-GB" sz="2600" b="1" dirty="0" err="1" smtClean="0"/>
              <a:t>Lewin</a:t>
            </a:r>
            <a:r>
              <a:rPr lang="en-GB" sz="2600" b="1" dirty="0" smtClean="0"/>
              <a:t> </a:t>
            </a:r>
            <a:r>
              <a:rPr lang="en-GB" sz="2600" dirty="0" smtClean="0"/>
              <a:t>developed the </a:t>
            </a:r>
            <a:r>
              <a:rPr lang="en-GB" sz="2600" b="1" dirty="0" smtClean="0"/>
              <a:t>Freeze Phases model </a:t>
            </a:r>
            <a:r>
              <a:rPr lang="en-GB" sz="2600" dirty="0" smtClean="0"/>
              <a:t>which still forms the underlying basis of many change management theories and models today.</a:t>
            </a:r>
          </a:p>
          <a:p>
            <a:r>
              <a:rPr lang="en-GB" sz="2600" dirty="0" smtClean="0"/>
              <a:t>His model suggests that change involves a move from one static state to another static state / a new status quo;</a:t>
            </a:r>
          </a:p>
          <a:p>
            <a:r>
              <a:rPr lang="en-GB" sz="2600" b="1" dirty="0" smtClean="0"/>
              <a:t>Via a three-stage process of managing change</a:t>
            </a:r>
            <a:r>
              <a:rPr lang="en-GB" sz="2600" dirty="0" smtClean="0"/>
              <a:t>: </a:t>
            </a:r>
          </a:p>
          <a:p>
            <a:pPr marL="514350" indent="-514350">
              <a:buFont typeface="+mj-lt"/>
              <a:buAutoNum type="arabicPeriod"/>
            </a:pPr>
            <a:r>
              <a:rPr lang="en-GB" sz="2600" b="1" dirty="0" smtClean="0"/>
              <a:t>Unfreezing</a:t>
            </a:r>
          </a:p>
          <a:p>
            <a:pPr marL="514350" indent="-514350">
              <a:buFont typeface="+mj-lt"/>
              <a:buAutoNum type="arabicPeriod"/>
            </a:pPr>
            <a:r>
              <a:rPr lang="en-GB" sz="2600" b="1" dirty="0" smtClean="0"/>
              <a:t>Changing and</a:t>
            </a:r>
          </a:p>
          <a:p>
            <a:pPr marL="514350" indent="-514350">
              <a:buFont typeface="+mj-lt"/>
              <a:buAutoNum type="arabicPeriod"/>
            </a:pPr>
            <a:r>
              <a:rPr lang="en-GB" sz="2600" b="1" dirty="0" smtClean="0"/>
              <a:t>Re-freezing.</a:t>
            </a:r>
          </a:p>
          <a:p>
            <a:endParaRPr lang="en-GB" sz="2600" dirty="0"/>
          </a:p>
        </p:txBody>
      </p:sp>
      <p:pic>
        <p:nvPicPr>
          <p:cNvPr id="49154" name="Picture 2" descr="http://www.nwlink.com/~donclark/hrd/history/Kurt_Lewin.jpg"/>
          <p:cNvPicPr>
            <a:picLocks noChangeAspect="1" noChangeArrowheads="1"/>
          </p:cNvPicPr>
          <p:nvPr/>
        </p:nvPicPr>
        <p:blipFill>
          <a:blip r:embed="rId2" cstate="print"/>
          <a:srcRect/>
          <a:stretch>
            <a:fillRect/>
          </a:stretch>
        </p:blipFill>
        <p:spPr bwMode="auto">
          <a:xfrm>
            <a:off x="6508179" y="1240506"/>
            <a:ext cx="2600325" cy="4276726"/>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1470" y="1397669"/>
            <a:ext cx="9144000" cy="5847755"/>
          </a:xfrm>
          <a:prstGeom prst="rect">
            <a:avLst/>
          </a:prstGeom>
          <a:noFill/>
        </p:spPr>
        <p:txBody>
          <a:bodyPr wrap="square" rtlCol="0">
            <a:spAutoFit/>
          </a:bodyPr>
          <a:lstStyle/>
          <a:p>
            <a:r>
              <a:rPr lang="en-GB" sz="2200" dirty="0" err="1" smtClean="0"/>
              <a:t>Lewin</a:t>
            </a:r>
            <a:r>
              <a:rPr lang="en-GB" sz="2200" dirty="0" smtClean="0"/>
              <a:t> identifies three stages involved in managing change. After identifying the direction of change and how it is to be achieved, you must: </a:t>
            </a:r>
            <a:br>
              <a:rPr lang="en-GB" sz="2200" dirty="0" smtClean="0"/>
            </a:br>
            <a:r>
              <a:rPr lang="en-GB" sz="2200" dirty="0" smtClean="0"/>
              <a:t/>
            </a:r>
            <a:br>
              <a:rPr lang="en-GB" sz="2200" dirty="0" smtClean="0"/>
            </a:br>
            <a:r>
              <a:rPr lang="en-GB" sz="2200" dirty="0" smtClean="0"/>
              <a:t>1) </a:t>
            </a:r>
            <a:r>
              <a:rPr lang="en-GB" sz="2200" b="1" dirty="0" smtClean="0"/>
              <a:t>Unfreeze</a:t>
            </a:r>
            <a:r>
              <a:rPr lang="en-GB" sz="2200" dirty="0" smtClean="0"/>
              <a:t> the existing way of doing things in the Person/Organisation. </a:t>
            </a:r>
            <a:br>
              <a:rPr lang="en-GB" sz="2200" dirty="0" smtClean="0"/>
            </a:br>
            <a:r>
              <a:rPr lang="en-GB" sz="2200" dirty="0" smtClean="0"/>
              <a:t>2)</a:t>
            </a:r>
            <a:r>
              <a:rPr lang="en-GB" sz="2200" b="1" dirty="0" smtClean="0"/>
              <a:t> Change </a:t>
            </a:r>
            <a:r>
              <a:rPr lang="en-GB" sz="2200" dirty="0" smtClean="0"/>
              <a:t>the Person/Organisation in the desired direction, and</a:t>
            </a:r>
            <a:br>
              <a:rPr lang="en-GB" sz="2200" dirty="0" smtClean="0"/>
            </a:br>
            <a:r>
              <a:rPr lang="en-GB" sz="2200" dirty="0" smtClean="0"/>
              <a:t>3) </a:t>
            </a:r>
            <a:r>
              <a:rPr lang="en-GB" sz="2200" b="1" dirty="0" smtClean="0"/>
              <a:t>Refreeze</a:t>
            </a:r>
            <a:r>
              <a:rPr lang="en-GB" sz="2200" dirty="0" smtClean="0"/>
              <a:t> the new ways of doing things in the Person/Organisation, so that the organisation or person is now operating in the desired way. </a:t>
            </a:r>
            <a:br>
              <a:rPr lang="en-GB" sz="2200" dirty="0" smtClean="0"/>
            </a:br>
            <a:r>
              <a:rPr lang="en-GB" sz="2200" dirty="0" smtClean="0"/>
              <a:t/>
            </a:r>
            <a:br>
              <a:rPr lang="en-GB" sz="2200" dirty="0" smtClean="0"/>
            </a:br>
            <a:r>
              <a:rPr lang="en-GB" sz="2200" dirty="0" smtClean="0"/>
              <a:t>The process of Change in an Organisation operates at three levels:</a:t>
            </a:r>
            <a:br>
              <a:rPr lang="en-GB" sz="2200" dirty="0" smtClean="0"/>
            </a:br>
            <a:r>
              <a:rPr lang="en-GB" sz="2200" dirty="0" smtClean="0"/>
              <a:t>1. It involves </a:t>
            </a:r>
            <a:r>
              <a:rPr lang="en-GB" sz="2200" b="1" dirty="0" smtClean="0"/>
              <a:t>changing people </a:t>
            </a:r>
            <a:r>
              <a:rPr lang="en-GB" sz="2200" dirty="0" smtClean="0"/>
              <a:t>and their behaviours. </a:t>
            </a:r>
            <a:br>
              <a:rPr lang="en-GB" sz="2200" dirty="0" smtClean="0"/>
            </a:br>
            <a:r>
              <a:rPr lang="en-GB" sz="2200" dirty="0" smtClean="0"/>
              <a:t>2. It involves </a:t>
            </a:r>
            <a:r>
              <a:rPr lang="en-GB" sz="2200" b="1" dirty="0" smtClean="0"/>
              <a:t>changing organisational structures and cultures</a:t>
            </a:r>
            <a:r>
              <a:rPr lang="en-GB" sz="2200" dirty="0" smtClean="0"/>
              <a:t>. </a:t>
            </a:r>
            <a:br>
              <a:rPr lang="en-GB" sz="2200" dirty="0" smtClean="0"/>
            </a:br>
            <a:r>
              <a:rPr lang="en-GB" sz="2200" dirty="0" smtClean="0"/>
              <a:t>3. It involves </a:t>
            </a:r>
            <a:r>
              <a:rPr lang="en-GB" sz="2200" b="1" dirty="0" smtClean="0"/>
              <a:t>changing processes </a:t>
            </a:r>
            <a:r>
              <a:rPr lang="en-GB" sz="2200" dirty="0" smtClean="0"/>
              <a:t>within the organisation. </a:t>
            </a:r>
            <a:br>
              <a:rPr lang="en-GB" sz="2200" dirty="0" smtClean="0"/>
            </a:br>
            <a:r>
              <a:rPr lang="en-GB" sz="2200" dirty="0" smtClean="0"/>
              <a:t/>
            </a:r>
            <a:br>
              <a:rPr lang="en-GB" sz="2200" dirty="0" smtClean="0"/>
            </a:br>
            <a:r>
              <a:rPr lang="en-GB" sz="2200" b="1" u="sng" dirty="0" smtClean="0"/>
              <a:t>Good communication</a:t>
            </a:r>
            <a:r>
              <a:rPr lang="en-GB" sz="2200" b="1" dirty="0" smtClean="0"/>
              <a:t> </a:t>
            </a:r>
            <a:r>
              <a:rPr lang="en-GB" sz="2200" dirty="0" smtClean="0"/>
              <a:t>is an important part of the process of changing the organisation. This involves communicating the direction of change, the objectives, how the change will be carried out and who will be involved.</a:t>
            </a:r>
          </a:p>
          <a:p>
            <a:endParaRPr lang="en-GB" sz="2200" dirty="0"/>
          </a:p>
        </p:txBody>
      </p:sp>
      <p:sp>
        <p:nvSpPr>
          <p:cNvPr id="3" name="Title 1"/>
          <p:cNvSpPr>
            <a:spLocks noGrp="1"/>
          </p:cNvSpPr>
          <p:nvPr>
            <p:ph type="title"/>
          </p:nvPr>
        </p:nvSpPr>
        <p:spPr>
          <a:xfrm>
            <a:off x="457200" y="188640"/>
            <a:ext cx="8229600" cy="1143000"/>
          </a:xfrm>
        </p:spPr>
        <p:txBody>
          <a:bodyPr>
            <a:normAutofit fontScale="90000"/>
          </a:bodyPr>
          <a:lstStyle/>
          <a:p>
            <a:r>
              <a:rPr lang="en-GB" u="sng" dirty="0" err="1" smtClean="0"/>
              <a:t>Lewin's</a:t>
            </a:r>
            <a:r>
              <a:rPr lang="en-GB" u="sng" dirty="0" smtClean="0"/>
              <a:t> 3 Stage Process for</a:t>
            </a:r>
            <a:br>
              <a:rPr lang="en-GB" u="sng" dirty="0" smtClean="0"/>
            </a:br>
            <a:r>
              <a:rPr lang="en-GB" u="sng" dirty="0" smtClean="0"/>
              <a:t> Managing change</a:t>
            </a:r>
            <a:endParaRPr lang="en-GB" u="sng"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normAutofit/>
          </a:bodyPr>
          <a:lstStyle/>
          <a:p>
            <a:r>
              <a:rPr lang="en-GB" dirty="0" err="1" smtClean="0"/>
              <a:t>Lewin's</a:t>
            </a:r>
            <a:r>
              <a:rPr lang="en-GB" dirty="0" smtClean="0"/>
              <a:t> 3 Stage Model</a:t>
            </a:r>
            <a:endParaRPr lang="en-GB" dirty="0"/>
          </a:p>
        </p:txBody>
      </p:sp>
      <p:pic>
        <p:nvPicPr>
          <p:cNvPr id="4" name="Picture 3" descr="Lewin_3_Stages.jpg"/>
          <p:cNvPicPr>
            <a:picLocks noChangeAspect="1"/>
          </p:cNvPicPr>
          <p:nvPr/>
        </p:nvPicPr>
        <p:blipFill>
          <a:blip r:embed="rId2" cstate="print"/>
          <a:stretch>
            <a:fillRect/>
          </a:stretch>
        </p:blipFill>
        <p:spPr>
          <a:xfrm>
            <a:off x="467544" y="2420888"/>
            <a:ext cx="8155310" cy="4032448"/>
          </a:xfrm>
          <a:prstGeom prst="rect">
            <a:avLst/>
          </a:prstGeom>
        </p:spPr>
      </p:pic>
      <p:sp>
        <p:nvSpPr>
          <p:cNvPr id="5" name="TextBox 4"/>
          <p:cNvSpPr txBox="1"/>
          <p:nvPr/>
        </p:nvSpPr>
        <p:spPr>
          <a:xfrm>
            <a:off x="-36512" y="6567155"/>
            <a:ext cx="3805850" cy="246221"/>
          </a:xfrm>
          <a:prstGeom prst="rect">
            <a:avLst/>
          </a:prstGeom>
          <a:noFill/>
        </p:spPr>
        <p:txBody>
          <a:bodyPr wrap="none" rtlCol="0">
            <a:spAutoFit/>
          </a:bodyPr>
          <a:lstStyle/>
          <a:p>
            <a:r>
              <a:rPr lang="en-GB" sz="1000" dirty="0" smtClean="0"/>
              <a:t>Ref: </a:t>
            </a:r>
            <a:r>
              <a:rPr lang="en-GB" sz="1000" dirty="0" smtClean="0">
                <a:hlinkClick r:id="rId3"/>
              </a:rPr>
              <a:t>http://www.lmcuk.com/management-tool/lewins-3-stage-model</a:t>
            </a:r>
            <a:endParaRPr lang="en-GB" sz="1000" dirty="0"/>
          </a:p>
        </p:txBody>
      </p:sp>
      <p:sp>
        <p:nvSpPr>
          <p:cNvPr id="6" name="TextBox 5"/>
          <p:cNvSpPr txBox="1"/>
          <p:nvPr/>
        </p:nvSpPr>
        <p:spPr>
          <a:xfrm>
            <a:off x="0" y="908720"/>
            <a:ext cx="9144000" cy="1569660"/>
          </a:xfrm>
          <a:prstGeom prst="rect">
            <a:avLst/>
          </a:prstGeom>
          <a:noFill/>
        </p:spPr>
        <p:txBody>
          <a:bodyPr wrap="square" rtlCol="0">
            <a:spAutoFit/>
          </a:bodyPr>
          <a:lstStyle/>
          <a:p>
            <a:r>
              <a:rPr lang="en-GB" sz="2400" dirty="0" smtClean="0"/>
              <a:t>This model states that organisational change involves a </a:t>
            </a:r>
            <a:r>
              <a:rPr lang="en-GB" sz="2400" b="1" dirty="0" smtClean="0"/>
              <a:t>move from one static state via a </a:t>
            </a:r>
            <a:r>
              <a:rPr lang="en-GB" sz="2400" b="1" dirty="0" err="1" smtClean="0"/>
              <a:t>progressional</a:t>
            </a:r>
            <a:r>
              <a:rPr lang="en-GB" sz="2400" b="1" dirty="0" smtClean="0"/>
              <a:t> shift, to another static state</a:t>
            </a:r>
            <a:r>
              <a:rPr lang="en-GB" sz="2400" dirty="0" smtClean="0"/>
              <a:t>. The model, also known as Unfreeze-Change-Refreeze, comprises a three-stage process of 1) unfreezing, 2) changing and 3) re-freezing:</a:t>
            </a:r>
            <a:endParaRPr lang="en-GB" sz="2400"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775245"/>
            <a:ext cx="9144000" cy="4525963"/>
          </a:xfrm>
        </p:spPr>
        <p:txBody>
          <a:bodyPr>
            <a:noAutofit/>
          </a:bodyPr>
          <a:lstStyle/>
          <a:p>
            <a:pPr>
              <a:buNone/>
            </a:pPr>
            <a:r>
              <a:rPr lang="en-GB" sz="2000" b="1" dirty="0" smtClean="0"/>
              <a:t>Stage 1: Unfreeze</a:t>
            </a:r>
            <a:endParaRPr lang="en-GB" sz="2000" dirty="0" smtClean="0"/>
          </a:p>
          <a:p>
            <a:pPr>
              <a:buNone/>
            </a:pPr>
            <a:r>
              <a:rPr lang="en-GB" sz="2000" dirty="0" smtClean="0"/>
              <a:t>	This stage involves creating the right conditions for change to occur. By resisting change, people often attach a sense of identity to their environment. In this state, alternatives, even beneficial ones, will initially cause discomfort. The challenge is to move people from this 'frozen' state to a 'change ready' or 'unfrozen' state.</a:t>
            </a:r>
          </a:p>
          <a:p>
            <a:pPr>
              <a:buNone/>
            </a:pPr>
            <a:r>
              <a:rPr lang="en-GB" sz="2000" b="1" dirty="0" smtClean="0"/>
              <a:t>Stage 2: Transition</a:t>
            </a:r>
            <a:endParaRPr lang="en-GB" sz="2000" dirty="0" smtClean="0"/>
          </a:p>
          <a:p>
            <a:r>
              <a:rPr lang="en-GB" sz="2000" dirty="0" smtClean="0"/>
              <a:t>The transitional 'journey' is central to </a:t>
            </a:r>
            <a:r>
              <a:rPr lang="en-GB" sz="2000" dirty="0" err="1" smtClean="0"/>
              <a:t>Lewin's</a:t>
            </a:r>
            <a:r>
              <a:rPr lang="en-GB" sz="2000" dirty="0" smtClean="0"/>
              <a:t> model and at the psychological level it is typically a period of confusion. People are aware that the old ways are being challenged, but there is no clear understanding of the new ways which will replace them. As roles change, a reduced state of efficiency is created, where goals are significantly lowered. Good leadership is important, and coaching, </a:t>
            </a:r>
            <a:r>
              <a:rPr lang="en-GB" sz="2000" dirty="0" err="1" smtClean="0"/>
              <a:t>counseling</a:t>
            </a:r>
            <a:r>
              <a:rPr lang="en-GB" sz="2000" dirty="0" smtClean="0"/>
              <a:t> or psychological support may be needed. The end goal of this stage is to get people to the 'unfrozen' state and keep them there.</a:t>
            </a:r>
          </a:p>
          <a:p>
            <a:pPr>
              <a:buNone/>
            </a:pPr>
            <a:r>
              <a:rPr lang="en-GB" sz="2000" b="1" dirty="0" smtClean="0"/>
              <a:t>Stage 3: Refreeze</a:t>
            </a:r>
            <a:endParaRPr lang="en-GB" sz="2000" dirty="0" smtClean="0"/>
          </a:p>
          <a:p>
            <a:r>
              <a:rPr lang="en-GB" sz="2000" dirty="0" smtClean="0"/>
              <a:t>The end goal of the model is to achieve a 'refreeze', re-establishing a new place of stability and elevate comfort levels by reconnecting people back into their safe, familiar environment. Refreezing takes people from a period of low productivity in the transitional state to a stable and productive state.</a:t>
            </a:r>
          </a:p>
          <a:p>
            <a:endParaRPr lang="en-GB" sz="2000" dirty="0" smtClean="0"/>
          </a:p>
          <a:p>
            <a:endParaRPr lang="en-GB" sz="2000" dirty="0"/>
          </a:p>
        </p:txBody>
      </p:sp>
      <p:sp>
        <p:nvSpPr>
          <p:cNvPr id="4" name="TextBox 3"/>
          <p:cNvSpPr txBox="1"/>
          <p:nvPr/>
        </p:nvSpPr>
        <p:spPr>
          <a:xfrm>
            <a:off x="-36512" y="6597352"/>
            <a:ext cx="3805850" cy="246221"/>
          </a:xfrm>
          <a:prstGeom prst="rect">
            <a:avLst/>
          </a:prstGeom>
          <a:noFill/>
        </p:spPr>
        <p:txBody>
          <a:bodyPr wrap="none" rtlCol="0">
            <a:spAutoFit/>
          </a:bodyPr>
          <a:lstStyle/>
          <a:p>
            <a:r>
              <a:rPr lang="en-GB" sz="1000" dirty="0" smtClean="0"/>
              <a:t>Ref: </a:t>
            </a:r>
            <a:r>
              <a:rPr lang="en-GB" sz="1000" dirty="0" smtClean="0">
                <a:hlinkClick r:id="rId2"/>
              </a:rPr>
              <a:t>http://www.lmcuk.com/management-tool/lewins-3-stage-model</a:t>
            </a:r>
            <a:endParaRPr lang="en-GB" sz="1000" dirty="0"/>
          </a:p>
        </p:txBody>
      </p:sp>
      <p:sp>
        <p:nvSpPr>
          <p:cNvPr id="5" name="Title 1"/>
          <p:cNvSpPr>
            <a:spLocks noGrp="1"/>
          </p:cNvSpPr>
          <p:nvPr>
            <p:ph type="title"/>
          </p:nvPr>
        </p:nvSpPr>
        <p:spPr>
          <a:xfrm>
            <a:off x="457200" y="-27384"/>
            <a:ext cx="8229600" cy="1143000"/>
          </a:xfrm>
        </p:spPr>
        <p:txBody>
          <a:bodyPr>
            <a:normAutofit/>
          </a:bodyPr>
          <a:lstStyle/>
          <a:p>
            <a:r>
              <a:rPr lang="en-GB" dirty="0" smtClean="0"/>
              <a:t>Summary of the 3 Stage Model</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normAutofit/>
          </a:bodyPr>
          <a:lstStyle/>
          <a:p>
            <a:r>
              <a:rPr lang="en-GB" u="sng" dirty="0" smtClean="0"/>
              <a:t>(2) </a:t>
            </a:r>
            <a:r>
              <a:rPr lang="en-GB" u="sng" dirty="0" err="1" smtClean="0"/>
              <a:t>Kübler</a:t>
            </a:r>
            <a:r>
              <a:rPr lang="en-GB" u="sng" dirty="0" smtClean="0"/>
              <a:t>-Ross Model</a:t>
            </a:r>
            <a:endParaRPr lang="en-GB" u="sng" dirty="0"/>
          </a:p>
        </p:txBody>
      </p:sp>
      <p:sp>
        <p:nvSpPr>
          <p:cNvPr id="3" name="Content Placeholder 2"/>
          <p:cNvSpPr>
            <a:spLocks noGrp="1"/>
          </p:cNvSpPr>
          <p:nvPr>
            <p:ph idx="1"/>
          </p:nvPr>
        </p:nvSpPr>
        <p:spPr>
          <a:xfrm>
            <a:off x="35496" y="980728"/>
            <a:ext cx="9108504" cy="4929222"/>
          </a:xfrm>
        </p:spPr>
        <p:txBody>
          <a:bodyPr>
            <a:normAutofit/>
          </a:bodyPr>
          <a:lstStyle/>
          <a:p>
            <a:r>
              <a:rPr lang="en-GB" sz="2400" b="1" dirty="0" smtClean="0"/>
              <a:t>Inspirational Quote from Elisabeth </a:t>
            </a:r>
            <a:r>
              <a:rPr lang="en-GB" sz="2400" b="1" dirty="0" err="1" smtClean="0"/>
              <a:t>Kübler</a:t>
            </a:r>
            <a:r>
              <a:rPr lang="en-GB" sz="2400" b="1" dirty="0" smtClean="0"/>
              <a:t>-Ross: </a:t>
            </a:r>
            <a:r>
              <a:rPr lang="en-GB" sz="2400" dirty="0" smtClean="0"/>
              <a:t>“When we face the worst that can happen in any situation, we grow.”</a:t>
            </a:r>
          </a:p>
          <a:p>
            <a:pPr>
              <a:buNone/>
            </a:pPr>
            <a:endParaRPr lang="en-GB" sz="2400" dirty="0" smtClean="0"/>
          </a:p>
          <a:p>
            <a:pPr>
              <a:buNone/>
            </a:pPr>
            <a:endParaRPr lang="en-GB" sz="2400" b="1" dirty="0" smtClean="0"/>
          </a:p>
        </p:txBody>
      </p:sp>
      <p:pic>
        <p:nvPicPr>
          <p:cNvPr id="4" name="Picture 3" descr="ekr01.jpg"/>
          <p:cNvPicPr>
            <a:picLocks noChangeAspect="1"/>
          </p:cNvPicPr>
          <p:nvPr/>
        </p:nvPicPr>
        <p:blipFill>
          <a:blip r:embed="rId2" cstate="print"/>
          <a:stretch>
            <a:fillRect/>
          </a:stretch>
        </p:blipFill>
        <p:spPr>
          <a:xfrm>
            <a:off x="2411760" y="1844824"/>
            <a:ext cx="4680520" cy="3737064"/>
          </a:xfrm>
          <a:prstGeom prst="rect">
            <a:avLst/>
          </a:prstGeom>
        </p:spPr>
      </p:pic>
      <p:sp>
        <p:nvSpPr>
          <p:cNvPr id="5" name="TextBox 4"/>
          <p:cNvSpPr txBox="1"/>
          <p:nvPr/>
        </p:nvSpPr>
        <p:spPr>
          <a:xfrm>
            <a:off x="2339752" y="5589240"/>
            <a:ext cx="3384376" cy="215444"/>
          </a:xfrm>
          <a:prstGeom prst="rect">
            <a:avLst/>
          </a:prstGeom>
          <a:noFill/>
        </p:spPr>
        <p:txBody>
          <a:bodyPr wrap="square" rtlCol="0">
            <a:spAutoFit/>
          </a:bodyPr>
          <a:lstStyle/>
          <a:p>
            <a:r>
              <a:rPr lang="en-GB" sz="800" dirty="0" smtClean="0">
                <a:hlinkClick r:id="rId3"/>
              </a:rPr>
              <a:t>http://actsoffaithblog.com/inspirational-quotes-elisabeth-kubler-ross</a:t>
            </a:r>
            <a:endParaRPr lang="en-GB" sz="800" dirty="0"/>
          </a:p>
        </p:txBody>
      </p:sp>
      <p:sp>
        <p:nvSpPr>
          <p:cNvPr id="7" name="TextBox 6"/>
          <p:cNvSpPr txBox="1"/>
          <p:nvPr/>
        </p:nvSpPr>
        <p:spPr>
          <a:xfrm>
            <a:off x="0" y="5805264"/>
            <a:ext cx="9144000" cy="1323439"/>
          </a:xfrm>
          <a:prstGeom prst="rect">
            <a:avLst/>
          </a:prstGeom>
          <a:noFill/>
        </p:spPr>
        <p:txBody>
          <a:bodyPr wrap="square" rtlCol="0">
            <a:spAutoFit/>
          </a:bodyPr>
          <a:lstStyle/>
          <a:p>
            <a:r>
              <a:rPr lang="en-GB" sz="2000" dirty="0" smtClean="0"/>
              <a:t>The major significance of the Kubler-Ross model is that it maps the </a:t>
            </a:r>
            <a:r>
              <a:rPr lang="en-GB" sz="2000" b="1" dirty="0" smtClean="0"/>
              <a:t>emotional responses </a:t>
            </a:r>
            <a:r>
              <a:rPr lang="en-GB" sz="2000" dirty="0" smtClean="0"/>
              <a:t>that staff are may experience if or when Management announce a major change.</a:t>
            </a:r>
          </a:p>
          <a:p>
            <a:endParaRPr lang="en-GB" sz="20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u="sng" dirty="0" smtClean="0"/>
              <a:t>The </a:t>
            </a:r>
            <a:r>
              <a:rPr lang="en-GB" u="sng" dirty="0" err="1" smtClean="0"/>
              <a:t>Kübler</a:t>
            </a:r>
            <a:r>
              <a:rPr lang="en-GB" u="sng" dirty="0" smtClean="0"/>
              <a:t>-Ross grief cycle</a:t>
            </a:r>
            <a:endParaRPr lang="en-GB" dirty="0"/>
          </a:p>
        </p:txBody>
      </p:sp>
      <p:sp>
        <p:nvSpPr>
          <p:cNvPr id="3" name="Content Placeholder 2"/>
          <p:cNvSpPr>
            <a:spLocks noGrp="1"/>
          </p:cNvSpPr>
          <p:nvPr>
            <p:ph idx="1"/>
          </p:nvPr>
        </p:nvSpPr>
        <p:spPr>
          <a:xfrm>
            <a:off x="179512" y="1340768"/>
            <a:ext cx="8964488" cy="4785395"/>
          </a:xfrm>
        </p:spPr>
        <p:txBody>
          <a:bodyPr>
            <a:normAutofit fontScale="92500" lnSpcReduction="10000"/>
          </a:bodyPr>
          <a:lstStyle/>
          <a:p>
            <a:r>
              <a:rPr lang="en-GB" sz="2400" b="1" dirty="0" smtClean="0"/>
              <a:t>Dr. </a:t>
            </a:r>
            <a:r>
              <a:rPr lang="en-GB" sz="2400" b="1" dirty="0" err="1" smtClean="0"/>
              <a:t>Kübler</a:t>
            </a:r>
            <a:r>
              <a:rPr lang="en-GB" sz="2400" b="1" dirty="0" smtClean="0"/>
              <a:t>-Ross</a:t>
            </a:r>
            <a:r>
              <a:rPr lang="en-GB" sz="2400" dirty="0" smtClean="0"/>
              <a:t> extensive work with the dying led to the book </a:t>
            </a:r>
            <a:r>
              <a:rPr lang="en-GB" sz="2400" b="1" i="1" u="sng" dirty="0" smtClean="0">
                <a:hlinkClick r:id="rId2" tooltip="On Death and Dying"/>
              </a:rPr>
              <a:t>On Death and Dying</a:t>
            </a:r>
            <a:r>
              <a:rPr lang="en-GB" sz="2400" dirty="0" smtClean="0"/>
              <a:t> in 1969. In this work she proposed the now famous </a:t>
            </a:r>
            <a:r>
              <a:rPr lang="en-GB" sz="2400" b="1" u="sng" dirty="0" smtClean="0">
                <a:hlinkClick r:id="rId3" tooltip="Five Stages of Grief"/>
              </a:rPr>
              <a:t>Five Stages of Grief</a:t>
            </a:r>
            <a:r>
              <a:rPr lang="en-GB" sz="2400" dirty="0" smtClean="0"/>
              <a:t> as a pattern of adjustment. These five stages of grief are </a:t>
            </a:r>
            <a:r>
              <a:rPr lang="en-GB" sz="2400" b="1" dirty="0" smtClean="0"/>
              <a:t>denial, anger, bargaining, depression, and acceptance</a:t>
            </a:r>
            <a:r>
              <a:rPr lang="en-GB" sz="2400" dirty="0" smtClean="0"/>
              <a:t>. ‘And Freedom (JW)’.</a:t>
            </a:r>
          </a:p>
          <a:p>
            <a:pPr>
              <a:buNone/>
            </a:pPr>
            <a:endParaRPr lang="en-GB" sz="2400" dirty="0" smtClean="0"/>
          </a:p>
          <a:p>
            <a:r>
              <a:rPr lang="en-GB" sz="2400" dirty="0" err="1" smtClean="0"/>
              <a:t>Kübler</a:t>
            </a:r>
            <a:r>
              <a:rPr lang="en-GB" sz="2400" dirty="0" smtClean="0"/>
              <a:t>-Ross encouraged the </a:t>
            </a:r>
            <a:r>
              <a:rPr lang="en-GB" sz="2400" b="1" u="sng" dirty="0" smtClean="0">
                <a:hlinkClick r:id="rId4" tooltip="Hospice care"/>
              </a:rPr>
              <a:t>hospice care</a:t>
            </a:r>
            <a:r>
              <a:rPr lang="en-GB" sz="2400" dirty="0" smtClean="0"/>
              <a:t> movement, care for sick and very sick people. </a:t>
            </a:r>
          </a:p>
          <a:p>
            <a:pPr>
              <a:buNone/>
            </a:pPr>
            <a:endParaRPr lang="en-GB" sz="2400" dirty="0" smtClean="0"/>
          </a:p>
          <a:p>
            <a:r>
              <a:rPr lang="en-GB" sz="2400" dirty="0" smtClean="0"/>
              <a:t>In 1977 she founded “</a:t>
            </a:r>
            <a:r>
              <a:rPr lang="en-GB" sz="2400" b="1" u="sng" dirty="0" err="1" smtClean="0">
                <a:hlinkClick r:id="rId5" tooltip="Shanti Nilaya (page does not exist)"/>
              </a:rPr>
              <a:t>Shanti</a:t>
            </a:r>
            <a:r>
              <a:rPr lang="en-GB" sz="2400" b="1" u="sng" dirty="0" smtClean="0">
                <a:hlinkClick r:id="rId5" tooltip="Shanti Nilaya (page does not exist)"/>
              </a:rPr>
              <a:t> </a:t>
            </a:r>
            <a:r>
              <a:rPr lang="en-GB" sz="2400" b="1" u="sng" dirty="0" err="1" smtClean="0">
                <a:hlinkClick r:id="rId5" tooltip="Shanti Nilaya (page does not exist)"/>
              </a:rPr>
              <a:t>Nilaya</a:t>
            </a:r>
            <a:r>
              <a:rPr lang="en-GB" sz="2400" dirty="0" smtClean="0"/>
              <a:t>” (Home of Peace). She intended it as a healing </a:t>
            </a:r>
            <a:r>
              <a:rPr lang="en-GB" sz="2400" dirty="0" err="1" smtClean="0"/>
              <a:t>center</a:t>
            </a:r>
            <a:r>
              <a:rPr lang="en-GB" sz="2400" dirty="0" smtClean="0"/>
              <a:t> for the dying and their families. She was also a co-founder of the American Holistic Medical Association.</a:t>
            </a:r>
          </a:p>
          <a:p>
            <a:pPr>
              <a:buNone/>
            </a:pPr>
            <a:endParaRPr lang="en-GB" sz="2400" dirty="0" smtClean="0"/>
          </a:p>
          <a:p>
            <a:r>
              <a:rPr lang="en-GB" sz="2400" dirty="0" smtClean="0"/>
              <a:t>Check out the </a:t>
            </a:r>
            <a:r>
              <a:rPr lang="en-GB" sz="2400" b="1" u="sng" dirty="0" smtClean="0">
                <a:hlinkClick r:id="rId6"/>
              </a:rPr>
              <a:t>EKR Foundation</a:t>
            </a:r>
            <a:r>
              <a:rPr lang="en-GB" sz="2400" dirty="0" smtClean="0"/>
              <a:t> for more information.</a:t>
            </a:r>
          </a:p>
          <a:p>
            <a:endParaRPr lang="en-GB" sz="2400" dirty="0"/>
          </a:p>
        </p:txBody>
      </p:sp>
      <p:sp>
        <p:nvSpPr>
          <p:cNvPr id="4" name="TextBox 3"/>
          <p:cNvSpPr txBox="1"/>
          <p:nvPr/>
        </p:nvSpPr>
        <p:spPr>
          <a:xfrm>
            <a:off x="-36512" y="6597932"/>
            <a:ext cx="3384376" cy="215444"/>
          </a:xfrm>
          <a:prstGeom prst="rect">
            <a:avLst/>
          </a:prstGeom>
          <a:noFill/>
        </p:spPr>
        <p:txBody>
          <a:bodyPr wrap="square" rtlCol="0">
            <a:spAutoFit/>
          </a:bodyPr>
          <a:lstStyle/>
          <a:p>
            <a:r>
              <a:rPr lang="en-GB" sz="800" dirty="0" smtClean="0">
                <a:hlinkClick r:id="rId7"/>
              </a:rPr>
              <a:t>http://actsoffaithblog.com/inspirational-quotes-elisabeth-kubler-ross</a:t>
            </a:r>
            <a:endParaRPr lang="en-GB" sz="8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dirty="0" smtClean="0"/>
              <a:t>The </a:t>
            </a:r>
            <a:r>
              <a:rPr lang="en-GB" dirty="0" err="1" smtClean="0"/>
              <a:t>Kübler</a:t>
            </a:r>
            <a:r>
              <a:rPr lang="en-GB" dirty="0" smtClean="0"/>
              <a:t>-Ross grief cycle</a:t>
            </a:r>
            <a:endParaRPr lang="en-GB" dirty="0"/>
          </a:p>
        </p:txBody>
      </p:sp>
      <p:sp>
        <p:nvSpPr>
          <p:cNvPr id="3" name="Content Placeholder 2"/>
          <p:cNvSpPr>
            <a:spLocks noGrp="1"/>
          </p:cNvSpPr>
          <p:nvPr>
            <p:ph idx="1"/>
          </p:nvPr>
        </p:nvSpPr>
        <p:spPr>
          <a:xfrm>
            <a:off x="0" y="1268760"/>
            <a:ext cx="9144000" cy="4857403"/>
          </a:xfrm>
        </p:spPr>
        <p:txBody>
          <a:bodyPr>
            <a:normAutofit fontScale="70000" lnSpcReduction="20000"/>
          </a:bodyPr>
          <a:lstStyle/>
          <a:p>
            <a:r>
              <a:rPr lang="en-GB" dirty="0" smtClean="0"/>
              <a:t>Originally used to describe the cycle of </a:t>
            </a:r>
            <a:r>
              <a:rPr lang="en-GB" b="1" dirty="0" smtClean="0"/>
              <a:t>emotional changes </a:t>
            </a:r>
            <a:r>
              <a:rPr lang="en-GB" dirty="0" smtClean="0"/>
              <a:t>experienced by very sick people, Elizabeth </a:t>
            </a:r>
            <a:r>
              <a:rPr lang="en-GB" dirty="0" err="1" smtClean="0"/>
              <a:t>Kübler</a:t>
            </a:r>
            <a:r>
              <a:rPr lang="en-GB" dirty="0" smtClean="0"/>
              <a:t>-Ross's model though evolved within a clinical environment, was found to have a far wider application to </a:t>
            </a:r>
            <a:r>
              <a:rPr lang="en-GB" b="1" dirty="0" smtClean="0"/>
              <a:t>people experiencing any perceived bad news</a:t>
            </a:r>
            <a:r>
              <a:rPr lang="en-GB" dirty="0" smtClean="0"/>
              <a:t>.</a:t>
            </a:r>
          </a:p>
          <a:p>
            <a:endParaRPr lang="en-GB" dirty="0" smtClean="0"/>
          </a:p>
          <a:p>
            <a:r>
              <a:rPr lang="en-GB" dirty="0" smtClean="0"/>
              <a:t>In essence, this model </a:t>
            </a:r>
            <a:r>
              <a:rPr lang="en-GB" b="1" dirty="0" smtClean="0"/>
              <a:t>maps the emotional responses </a:t>
            </a:r>
            <a:r>
              <a:rPr lang="en-GB" dirty="0" smtClean="0"/>
              <a:t>that staff are likely to experience if or when a major change is announced and especially if this is likely to contain perceived bad news.</a:t>
            </a:r>
          </a:p>
          <a:p>
            <a:endParaRPr lang="en-GB" dirty="0" smtClean="0"/>
          </a:p>
          <a:p>
            <a:r>
              <a:rPr lang="en-GB" dirty="0" smtClean="0"/>
              <a:t>The importance and significance of this change management theory is that it highlights very clearly the </a:t>
            </a:r>
            <a:r>
              <a:rPr lang="en-GB" b="1" dirty="0" smtClean="0"/>
              <a:t>emotional terrain </a:t>
            </a:r>
            <a:r>
              <a:rPr lang="en-GB" dirty="0" smtClean="0"/>
              <a:t>that people are likely to experience, and the necessity for clear yet </a:t>
            </a:r>
            <a:r>
              <a:rPr lang="en-GB" b="1" dirty="0" smtClean="0"/>
              <a:t>compassionate leadership </a:t>
            </a:r>
            <a:r>
              <a:rPr lang="en-GB" dirty="0" smtClean="0"/>
              <a:t>- and especially through the initial phases of the change.</a:t>
            </a:r>
          </a:p>
          <a:p>
            <a:endParaRPr lang="en-GB" dirty="0" smtClean="0"/>
          </a:p>
          <a:p>
            <a:r>
              <a:rPr lang="en-GB" dirty="0" smtClean="0"/>
              <a:t>This model is very similar to "</a:t>
            </a:r>
            <a:r>
              <a:rPr lang="en-GB" b="1" dirty="0" smtClean="0"/>
              <a:t>The change roller coaster</a:t>
            </a:r>
            <a:r>
              <a:rPr lang="en-GB" dirty="0" smtClean="0"/>
              <a:t>“ described later.</a:t>
            </a:r>
          </a:p>
          <a:p>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384"/>
            <a:ext cx="8229600" cy="1143000"/>
          </a:xfrm>
        </p:spPr>
        <p:txBody>
          <a:bodyPr/>
          <a:lstStyle/>
          <a:p>
            <a:r>
              <a:rPr lang="en-GB" u="sng" dirty="0" smtClean="0"/>
              <a:t>5 stages of the </a:t>
            </a:r>
            <a:r>
              <a:rPr lang="en-GB" u="sng" dirty="0" err="1" smtClean="0"/>
              <a:t>Kubler</a:t>
            </a:r>
            <a:r>
              <a:rPr lang="en-GB" u="sng" dirty="0" smtClean="0"/>
              <a:t>-Ross model</a:t>
            </a:r>
            <a:endParaRPr lang="en-GB" u="sng" dirty="0"/>
          </a:p>
        </p:txBody>
      </p:sp>
      <p:sp>
        <p:nvSpPr>
          <p:cNvPr id="3" name="Content Placeholder 2"/>
          <p:cNvSpPr>
            <a:spLocks noGrp="1"/>
          </p:cNvSpPr>
          <p:nvPr>
            <p:ph idx="1"/>
          </p:nvPr>
        </p:nvSpPr>
        <p:spPr>
          <a:xfrm>
            <a:off x="0" y="1052736"/>
            <a:ext cx="9144000" cy="4392488"/>
          </a:xfrm>
        </p:spPr>
        <p:txBody>
          <a:bodyPr>
            <a:noAutofit/>
          </a:bodyPr>
          <a:lstStyle/>
          <a:p>
            <a:pPr marL="514350" indent="-514350">
              <a:buAutoNum type="arabicParenBoth"/>
            </a:pPr>
            <a:r>
              <a:rPr lang="en-GB" sz="2200" b="1" dirty="0" smtClean="0"/>
              <a:t>Denial</a:t>
            </a:r>
            <a:r>
              <a:rPr lang="en-GB" sz="2200" dirty="0" smtClean="0"/>
              <a:t> - This is usually a temporary initial response along the lines of: "I feel fine... this can't be happening to me...“</a:t>
            </a:r>
          </a:p>
          <a:p>
            <a:pPr marL="514350" indent="-514350">
              <a:buNone/>
            </a:pPr>
            <a:endParaRPr lang="en-GB" sz="1000" dirty="0" smtClean="0"/>
          </a:p>
          <a:p>
            <a:pPr>
              <a:buNone/>
            </a:pPr>
            <a:r>
              <a:rPr lang="en-GB" sz="2200" b="1" dirty="0" smtClean="0"/>
              <a:t>(2) Anger</a:t>
            </a:r>
            <a:r>
              <a:rPr lang="en-GB" sz="2200" dirty="0" smtClean="0"/>
              <a:t> - Once the realisation that that denial cannot continue then anger sets in: "Why me? It's not fair!"; Who is to blame?"</a:t>
            </a:r>
          </a:p>
          <a:p>
            <a:pPr>
              <a:buNone/>
            </a:pPr>
            <a:endParaRPr lang="en-GB" sz="1000" b="1" dirty="0" smtClean="0"/>
          </a:p>
          <a:p>
            <a:pPr>
              <a:buNone/>
            </a:pPr>
            <a:r>
              <a:rPr lang="en-GB" sz="2200" b="1" dirty="0" smtClean="0"/>
              <a:t>(3) Bargaining</a:t>
            </a:r>
            <a:r>
              <a:rPr lang="en-GB" sz="2200" dirty="0" smtClean="0"/>
              <a:t> - This stage involves the hope that the individual can somehow postpone or delay the inevitable… “Just give me a bit longer… just let me finish…. “</a:t>
            </a:r>
          </a:p>
          <a:p>
            <a:pPr>
              <a:buNone/>
            </a:pPr>
            <a:endParaRPr lang="en-GB" sz="1000" b="1" dirty="0" smtClean="0"/>
          </a:p>
          <a:p>
            <a:pPr>
              <a:buNone/>
            </a:pPr>
            <a:r>
              <a:rPr lang="en-GB" sz="2200" b="1" dirty="0" smtClean="0"/>
              <a:t>(4) Depression</a:t>
            </a:r>
            <a:r>
              <a:rPr lang="en-GB" sz="2200" dirty="0" smtClean="0"/>
              <a:t> - During this fourth stage, the person begins to understand the certainty of what is going to happen:" What's the point? I cant go on?"</a:t>
            </a:r>
          </a:p>
          <a:p>
            <a:pPr>
              <a:buNone/>
            </a:pPr>
            <a:endParaRPr lang="en-GB" sz="1000" b="1" dirty="0" smtClean="0"/>
          </a:p>
          <a:p>
            <a:pPr>
              <a:buNone/>
            </a:pPr>
            <a:r>
              <a:rPr lang="en-GB" sz="2200" b="1" dirty="0" smtClean="0"/>
              <a:t>(5) Acceptance</a:t>
            </a:r>
            <a:r>
              <a:rPr lang="en-GB" sz="2200" dirty="0" smtClean="0"/>
              <a:t> - This final stage comes with a measure of peace and acceptance of the inevitable. "It's going to be okay…. I accept it“</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The Change Roller Coaster.</a:t>
            </a:r>
            <a:endParaRPr lang="en-GB" u="sng" dirty="0"/>
          </a:p>
        </p:txBody>
      </p:sp>
      <p:sp>
        <p:nvSpPr>
          <p:cNvPr id="3" name="Content Placeholder 2"/>
          <p:cNvSpPr>
            <a:spLocks noGrp="1"/>
          </p:cNvSpPr>
          <p:nvPr>
            <p:ph idx="1"/>
          </p:nvPr>
        </p:nvSpPr>
        <p:spPr>
          <a:xfrm>
            <a:off x="428596" y="1000108"/>
            <a:ext cx="8229600" cy="4525963"/>
          </a:xfrm>
        </p:spPr>
        <p:txBody>
          <a:bodyPr>
            <a:normAutofit/>
          </a:bodyPr>
          <a:lstStyle/>
          <a:p>
            <a:r>
              <a:rPr lang="en-GB" sz="2000" dirty="0" smtClean="0"/>
              <a:t>Here is a schematic based on this model that highlights what is often referred to as </a:t>
            </a:r>
            <a:r>
              <a:rPr lang="en-GB" sz="2000" b="1" dirty="0" smtClean="0"/>
              <a:t>The Change Roller Coaster.</a:t>
            </a:r>
            <a:endParaRPr lang="en-GB" sz="2000" dirty="0"/>
          </a:p>
        </p:txBody>
      </p:sp>
      <p:pic>
        <p:nvPicPr>
          <p:cNvPr id="4" name="Picture 2" descr="http://changingminds.org/images/kubler_ross.gif"/>
          <p:cNvPicPr>
            <a:picLocks noChangeAspect="1" noChangeArrowheads="1"/>
          </p:cNvPicPr>
          <p:nvPr/>
        </p:nvPicPr>
        <p:blipFill>
          <a:blip r:embed="rId2" cstate="print"/>
          <a:srcRect/>
          <a:stretch>
            <a:fillRect/>
          </a:stretch>
        </p:blipFill>
        <p:spPr bwMode="auto">
          <a:xfrm>
            <a:off x="539552" y="2132856"/>
            <a:ext cx="7885521" cy="4021618"/>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The Rollercoaster &amp; Change Management Strategies</a:t>
            </a:r>
            <a:endParaRPr lang="en-GB" u="sng" dirty="0"/>
          </a:p>
        </p:txBody>
      </p:sp>
      <p:sp>
        <p:nvSpPr>
          <p:cNvPr id="3" name="Content Placeholder 2"/>
          <p:cNvSpPr>
            <a:spLocks noGrp="1"/>
          </p:cNvSpPr>
          <p:nvPr>
            <p:ph idx="1"/>
          </p:nvPr>
        </p:nvSpPr>
        <p:spPr>
          <a:xfrm>
            <a:off x="0" y="1700808"/>
            <a:ext cx="8892480" cy="4752528"/>
          </a:xfrm>
        </p:spPr>
        <p:txBody>
          <a:bodyPr>
            <a:normAutofit fontScale="77500" lnSpcReduction="20000"/>
          </a:bodyPr>
          <a:lstStyle/>
          <a:p>
            <a:r>
              <a:rPr lang="en-GB" dirty="0" smtClean="0"/>
              <a:t>This representation of the change roller coaster highlights very clearly the emotional terrain that  staff are likely to experience and the necessity for </a:t>
            </a:r>
            <a:r>
              <a:rPr lang="en-GB" b="1" dirty="0" smtClean="0"/>
              <a:t>clear yet compassionate leadership </a:t>
            </a:r>
            <a:r>
              <a:rPr lang="en-GB" dirty="0" smtClean="0"/>
              <a:t>- and </a:t>
            </a:r>
            <a:r>
              <a:rPr lang="en-GB" b="1" dirty="0" smtClean="0"/>
              <a:t>especially through the initial phases of the change</a:t>
            </a:r>
            <a:r>
              <a:rPr lang="en-GB" dirty="0" smtClean="0"/>
              <a:t>.</a:t>
            </a:r>
          </a:p>
          <a:p>
            <a:pPr>
              <a:buNone/>
            </a:pPr>
            <a:endParaRPr lang="en-GB" dirty="0" smtClean="0"/>
          </a:p>
          <a:p>
            <a:r>
              <a:rPr lang="en-GB" dirty="0" smtClean="0"/>
              <a:t>This is where a thorough  </a:t>
            </a:r>
            <a:r>
              <a:rPr lang="en-GB" b="1" dirty="0" smtClean="0"/>
              <a:t>Communications Strategy</a:t>
            </a:r>
            <a:r>
              <a:rPr lang="en-GB" dirty="0" smtClean="0"/>
              <a:t> is very important, for more information: </a:t>
            </a:r>
            <a:r>
              <a:rPr lang="en-GB" dirty="0" smtClean="0">
                <a:hlinkClick r:id="rId2" tooltip="Communications Strategy"/>
              </a:rPr>
              <a:t>http://www.strategies-for-managing-change.com/communication-strategy.html</a:t>
            </a:r>
            <a:endParaRPr lang="en-GB" dirty="0" smtClean="0"/>
          </a:p>
          <a:p>
            <a:pPr>
              <a:buNone/>
            </a:pPr>
            <a:endParaRPr lang="en-GB" dirty="0" smtClean="0"/>
          </a:p>
          <a:p>
            <a:r>
              <a:rPr lang="en-GB" dirty="0" smtClean="0"/>
              <a:t>Fuller details can be found here, this article outlines how people get stuck in the various stages of the cycle: </a:t>
            </a:r>
            <a:r>
              <a:rPr lang="en-GB" dirty="0" smtClean="0">
                <a:hlinkClick r:id="rId3" tooltip="Kubler Ross grief cycle"/>
              </a:rPr>
              <a:t>http://changingminds.org/disciplines/change_management/kubler_ross/kubler_ross.htm </a:t>
            </a:r>
            <a:endParaRPr lang="en-GB" dirty="0" smtClean="0"/>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u="sng" dirty="0" smtClean="0"/>
              <a:t>(3) The Prosci ADKAR model</a:t>
            </a:r>
            <a:endParaRPr lang="it-IT" u="sng" dirty="0"/>
          </a:p>
        </p:txBody>
      </p:sp>
      <p:sp>
        <p:nvSpPr>
          <p:cNvPr id="5" name="Content Placeholder 2"/>
          <p:cNvSpPr txBox="1">
            <a:spLocks/>
          </p:cNvSpPr>
          <p:nvPr/>
        </p:nvSpPr>
        <p:spPr>
          <a:xfrm>
            <a:off x="179512" y="1340768"/>
            <a:ext cx="8643998" cy="5072098"/>
          </a:xfrm>
          <a:prstGeom prst="rect">
            <a:avLst/>
          </a:prstGeom>
        </p:spPr>
        <p:txBody>
          <a:bodyPr vert="horz" lIns="91440" tIns="45720" rIns="91440" bIns="45720" rtlCol="0">
            <a:normAutofit fontScale="77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change model was first published by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in 1998. </a:t>
            </a: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is the recognised leader in business process design and change management </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research, and is the world's largest provider of change management and reengineering toolkits and benchmarking information.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The ADKAR model reflects the necessary building blocks for individual change and was developed based on analysis of research data from over 900 organizations over a 10-year period.</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In 2006, </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Prosci</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released the first complete text on the ADKAR model in Jeff Hiatt's book </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ADKAR: a model for change in business, government and our community.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1" i="0" u="none" strike="noStrike" kern="1200" cap="none" spc="0" normalizeH="0" baseline="0" noProof="0" dirty="0" err="1" smtClean="0">
                <a:ln>
                  <a:noFill/>
                </a:ln>
                <a:solidFill>
                  <a:schemeClr val="tx1"/>
                </a:solidFill>
                <a:effectLst/>
                <a:uLnTx/>
                <a:uFillTx/>
                <a:latin typeface="+mn-lt"/>
                <a:ea typeface="+mn-ea"/>
                <a:cs typeface="+mn-cs"/>
              </a:rPr>
              <a:t>Prosci’s</a:t>
            </a:r>
            <a:r>
              <a:rPr kumimoji="0" lang="en-GB" sz="3200" b="1" i="0" u="none" strike="noStrike" kern="1200" cap="none" spc="0" normalizeH="0" baseline="0" noProof="0" dirty="0" smtClean="0">
                <a:ln>
                  <a:noFill/>
                </a:ln>
                <a:solidFill>
                  <a:schemeClr val="tx1"/>
                </a:solidFill>
                <a:effectLst/>
                <a:uLnTx/>
                <a:uFillTx/>
                <a:latin typeface="+mn-lt"/>
                <a:ea typeface="+mn-ea"/>
                <a:cs typeface="+mn-cs"/>
              </a:rPr>
              <a:t> own research shows that problems with the people dimension of change is the most commonly cited reason for project failures.</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20688"/>
          </a:xfrm>
        </p:spPr>
        <p:txBody>
          <a:bodyPr>
            <a:normAutofit/>
          </a:bodyPr>
          <a:lstStyle/>
          <a:p>
            <a:r>
              <a:rPr lang="en-GB" sz="2400" u="sng" dirty="0" smtClean="0"/>
              <a:t>Summary of the ADKAR model</a:t>
            </a:r>
            <a:endParaRPr lang="en-GB" sz="2400" u="sng" dirty="0"/>
          </a:p>
        </p:txBody>
      </p:sp>
      <p:sp>
        <p:nvSpPr>
          <p:cNvPr id="3" name="Content Placeholder 2"/>
          <p:cNvSpPr>
            <a:spLocks noGrp="1"/>
          </p:cNvSpPr>
          <p:nvPr>
            <p:ph idx="1"/>
          </p:nvPr>
        </p:nvSpPr>
        <p:spPr>
          <a:xfrm>
            <a:off x="0" y="548680"/>
            <a:ext cx="9144000" cy="4929222"/>
          </a:xfrm>
        </p:spPr>
        <p:txBody>
          <a:bodyPr>
            <a:noAutofit/>
          </a:bodyPr>
          <a:lstStyle/>
          <a:p>
            <a:pPr>
              <a:buNone/>
            </a:pPr>
            <a:r>
              <a:rPr lang="en-GB" sz="1800" dirty="0" smtClean="0"/>
              <a:t>The ADKAR change model is founded on 2 basic ideas:</a:t>
            </a:r>
          </a:p>
          <a:p>
            <a:pPr>
              <a:buNone/>
            </a:pPr>
            <a:r>
              <a:rPr lang="en-GB" sz="1800" b="1" dirty="0" smtClean="0"/>
              <a:t>(1) It is people who change, not organisations.</a:t>
            </a:r>
          </a:p>
          <a:p>
            <a:pPr>
              <a:buNone/>
            </a:pPr>
            <a:r>
              <a:rPr lang="en-GB" sz="1800" b="1" dirty="0" smtClean="0"/>
              <a:t>(2) </a:t>
            </a:r>
            <a:r>
              <a:rPr lang="en-GB" sz="1800" dirty="0" smtClean="0"/>
              <a:t>Successful change occurs when individual change matches the stages of organisational change.</a:t>
            </a:r>
          </a:p>
          <a:p>
            <a:pPr>
              <a:buNone/>
            </a:pPr>
            <a:r>
              <a:rPr lang="en-GB" sz="1800" dirty="0" smtClean="0"/>
              <a:t>For successful change to occur at the individual level people need to move through each of these stages:</a:t>
            </a:r>
          </a:p>
          <a:p>
            <a:r>
              <a:rPr lang="en-GB" sz="1800" b="1" dirty="0" smtClean="0"/>
              <a:t>Awareness</a:t>
            </a:r>
            <a:r>
              <a:rPr lang="en-GB" sz="1800" dirty="0" smtClean="0"/>
              <a:t> of the need for change.</a:t>
            </a:r>
          </a:p>
          <a:p>
            <a:r>
              <a:rPr lang="en-GB" sz="1800" b="1" dirty="0" smtClean="0"/>
              <a:t>Desire</a:t>
            </a:r>
            <a:r>
              <a:rPr lang="en-GB" sz="1800" dirty="0" smtClean="0"/>
              <a:t> to make the change happen.</a:t>
            </a:r>
          </a:p>
          <a:p>
            <a:r>
              <a:rPr lang="en-GB" sz="1800" b="1" dirty="0" smtClean="0"/>
              <a:t>Knowledge</a:t>
            </a:r>
            <a:r>
              <a:rPr lang="en-GB" sz="1800" dirty="0" smtClean="0"/>
              <a:t> about how to change.</a:t>
            </a:r>
          </a:p>
          <a:p>
            <a:r>
              <a:rPr lang="en-GB" sz="1800" b="1" dirty="0" smtClean="0"/>
              <a:t>Ability</a:t>
            </a:r>
            <a:r>
              <a:rPr lang="en-GB" sz="1800" dirty="0" smtClean="0"/>
              <a:t> to implement new skills and </a:t>
            </a:r>
            <a:r>
              <a:rPr lang="en-GB" sz="1800" dirty="0" err="1" smtClean="0"/>
              <a:t>behaviors</a:t>
            </a:r>
            <a:r>
              <a:rPr lang="en-GB" sz="1800" dirty="0" smtClean="0"/>
              <a:t>.</a:t>
            </a:r>
          </a:p>
          <a:p>
            <a:r>
              <a:rPr lang="en-GB" sz="1800" b="1" dirty="0" smtClean="0"/>
              <a:t>Reinforcement</a:t>
            </a:r>
            <a:r>
              <a:rPr lang="en-GB" sz="1800" dirty="0" smtClean="0"/>
              <a:t> to retain the change once it has been made.</a:t>
            </a:r>
          </a:p>
          <a:p>
            <a:pPr>
              <a:buNone/>
            </a:pPr>
            <a:r>
              <a:rPr lang="en-GB" sz="1800" dirty="0" smtClean="0"/>
              <a:t>For organisational change to be successful, these individual changes need to progress at or close to the same rate of progress through the business dimension of change. Prosci define the business dimension of change as including these typical project elements:</a:t>
            </a:r>
          </a:p>
          <a:p>
            <a:r>
              <a:rPr lang="en-GB" sz="1800" b="1" dirty="0" smtClean="0"/>
              <a:t>Business need or opportunity is identified</a:t>
            </a:r>
          </a:p>
          <a:p>
            <a:r>
              <a:rPr lang="en-GB" sz="1800" b="1" dirty="0" smtClean="0"/>
              <a:t>Project is defined (scope and objectives)</a:t>
            </a:r>
          </a:p>
          <a:p>
            <a:r>
              <a:rPr lang="en-GB" sz="1800" b="1" dirty="0" smtClean="0"/>
              <a:t>Business solution is designed (new processes, systems and organizational structure)</a:t>
            </a:r>
          </a:p>
          <a:p>
            <a:r>
              <a:rPr lang="en-GB" sz="1800" b="1" dirty="0" smtClean="0"/>
              <a:t>New processes and systems are developed</a:t>
            </a:r>
          </a:p>
          <a:p>
            <a:r>
              <a:rPr lang="en-GB" sz="1800" b="1" dirty="0" smtClean="0"/>
              <a:t>Solution is implemented into the organization &amp; People understand the need for this change and are ‘willing’ to carry it out.</a:t>
            </a:r>
            <a:r>
              <a:rPr lang="en-GB" sz="1800" dirty="0" smtClean="0"/>
              <a:t/>
            </a:r>
            <a:br>
              <a:rPr lang="en-GB" sz="1800" dirty="0" smtClean="0"/>
            </a:br>
            <a:endParaRPr lang="en-GB" sz="1800"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Autofit/>
          </a:bodyPr>
          <a:lstStyle/>
          <a:p>
            <a:r>
              <a:rPr lang="en-GB" sz="3600" b="1" u="sng" dirty="0" smtClean="0"/>
              <a:t>ADKAR Model &amp; People</a:t>
            </a:r>
            <a:br>
              <a:rPr lang="en-GB" sz="3600" b="1" u="sng" dirty="0" smtClean="0"/>
            </a:br>
            <a:endParaRPr lang="en-GB" sz="3600" b="1" u="sng" dirty="0"/>
          </a:p>
        </p:txBody>
      </p:sp>
      <p:sp>
        <p:nvSpPr>
          <p:cNvPr id="3" name="Content Placeholder 2"/>
          <p:cNvSpPr>
            <a:spLocks noGrp="1"/>
          </p:cNvSpPr>
          <p:nvPr>
            <p:ph idx="1"/>
          </p:nvPr>
        </p:nvSpPr>
        <p:spPr>
          <a:xfrm>
            <a:off x="-36512" y="548680"/>
            <a:ext cx="9144000" cy="5500726"/>
          </a:xfrm>
        </p:spPr>
        <p:txBody>
          <a:bodyPr>
            <a:noAutofit/>
          </a:bodyPr>
          <a:lstStyle/>
          <a:p>
            <a:r>
              <a:rPr lang="en-GB" sz="2400" dirty="0" smtClean="0"/>
              <a:t>There are 2 quite different streams of thought that have shaped the practise of change management.</a:t>
            </a:r>
          </a:p>
          <a:p>
            <a:pPr>
              <a:buNone/>
            </a:pPr>
            <a:r>
              <a:rPr lang="en-GB" sz="2400" dirty="0" smtClean="0"/>
              <a:t>(1) The engineer's approach to business improvement with the </a:t>
            </a:r>
            <a:r>
              <a:rPr lang="en-GB" sz="2400" b="1" dirty="0" smtClean="0"/>
              <a:t>focus on business process</a:t>
            </a:r>
            <a:r>
              <a:rPr lang="en-GB" sz="2400" dirty="0" smtClean="0"/>
              <a:t>.</a:t>
            </a:r>
          </a:p>
          <a:p>
            <a:pPr>
              <a:buNone/>
            </a:pPr>
            <a:r>
              <a:rPr lang="en-GB" sz="2400" dirty="0" smtClean="0"/>
              <a:t>(2) The psychologist's approach to understanding human responses to change with the </a:t>
            </a:r>
            <a:r>
              <a:rPr lang="en-GB" sz="2400" b="1" dirty="0" smtClean="0"/>
              <a:t>focus on people</a:t>
            </a:r>
            <a:r>
              <a:rPr lang="en-GB" sz="2400" dirty="0" smtClean="0"/>
              <a:t>.</a:t>
            </a:r>
          </a:p>
          <a:p>
            <a:r>
              <a:rPr lang="en-GB" sz="2400" dirty="0" smtClean="0"/>
              <a:t>The single biggest reason for the astonishingly high 70% failure rate of ALL business change initiatives has </a:t>
            </a:r>
            <a:r>
              <a:rPr lang="en-GB" sz="2400" b="1" dirty="0" smtClean="0"/>
              <a:t>been the over-emphasis on process rather than people</a:t>
            </a:r>
            <a:r>
              <a:rPr lang="en-GB" sz="2400" dirty="0" smtClean="0"/>
              <a:t> - the failure to take full account of the impact of change on those people who are most impacted by it.</a:t>
            </a:r>
          </a:p>
          <a:p>
            <a:r>
              <a:rPr lang="en-GB" sz="2400" dirty="0" smtClean="0"/>
              <a:t>Consider what Michael Hammer, co-author of "Re-engineering the Corporation", has said about the people issues:"I don't regret saying anything [in the book]; it's more what I left out. In particular, the </a:t>
            </a:r>
            <a:r>
              <a:rPr lang="en-GB" sz="2400" b="1" dirty="0" smtClean="0"/>
              <a:t>human side is ... the overwhelming issue</a:t>
            </a:r>
            <a:r>
              <a:rPr lang="en-GB" sz="2400" dirty="0" smtClean="0"/>
              <a:t>.“</a:t>
            </a:r>
          </a:p>
          <a:p>
            <a:r>
              <a:rPr lang="en-GB" sz="2400" b="1" dirty="0" smtClean="0"/>
              <a:t>EI Emotional Intelligence </a:t>
            </a:r>
            <a:r>
              <a:rPr lang="en-GB" sz="2400" dirty="0" smtClean="0"/>
              <a:t>is a key component of any successful change management process.</a:t>
            </a:r>
          </a:p>
          <a:p>
            <a:pPr>
              <a:buNone/>
            </a:pPr>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720080"/>
          </a:xfrm>
        </p:spPr>
        <p:txBody>
          <a:bodyPr>
            <a:normAutofit fontScale="90000"/>
          </a:bodyPr>
          <a:lstStyle/>
          <a:p>
            <a:r>
              <a:rPr lang="en-GB" u="sng" dirty="0" smtClean="0"/>
              <a:t>(4) The </a:t>
            </a:r>
            <a:r>
              <a:rPr lang="en-GB" u="sng" dirty="0" err="1" smtClean="0"/>
              <a:t>Beckhard</a:t>
            </a:r>
            <a:r>
              <a:rPr lang="en-GB" u="sng" dirty="0" smtClean="0"/>
              <a:t> Model</a:t>
            </a:r>
            <a:br>
              <a:rPr lang="en-GB" u="sng" dirty="0" smtClean="0"/>
            </a:br>
            <a:endParaRPr lang="en-GB" u="sng" dirty="0"/>
          </a:p>
        </p:txBody>
      </p:sp>
      <p:sp>
        <p:nvSpPr>
          <p:cNvPr id="3" name="Content Placeholder 2"/>
          <p:cNvSpPr>
            <a:spLocks noGrp="1"/>
          </p:cNvSpPr>
          <p:nvPr>
            <p:ph idx="1"/>
          </p:nvPr>
        </p:nvSpPr>
        <p:spPr>
          <a:xfrm>
            <a:off x="0" y="908720"/>
            <a:ext cx="9144000" cy="5214974"/>
          </a:xfrm>
        </p:spPr>
        <p:txBody>
          <a:bodyPr>
            <a:noAutofit/>
          </a:bodyPr>
          <a:lstStyle/>
          <a:p>
            <a:r>
              <a:rPr lang="en-GB" sz="1800" dirty="0" smtClean="0"/>
              <a:t>Historically, the Beckhard change equation can be seen as a major milestone in the field of Organisational Development in that it acknowledged the role and importance of employee involvement in change.</a:t>
            </a:r>
          </a:p>
          <a:p>
            <a:r>
              <a:rPr lang="en-GB" sz="1800" b="1" dirty="0" smtClean="0"/>
              <a:t>It represented a significant shift in management thinking from the "command and control" of the industrial age to a ‘people centric’ approach common today.</a:t>
            </a:r>
          </a:p>
          <a:p>
            <a:r>
              <a:rPr lang="en-GB" sz="1800" dirty="0" smtClean="0"/>
              <a:t>Richard Beckhard has long been considered one of the founders of organisation development and the creator of the core framework for a large system change. He articulated a generic change framework, which comprises four main themes:</a:t>
            </a:r>
          </a:p>
          <a:p>
            <a:pPr>
              <a:buNone/>
            </a:pPr>
            <a:r>
              <a:rPr lang="en-GB" sz="1800" b="1" dirty="0" smtClean="0"/>
              <a:t>(1) Determining the need for change</a:t>
            </a:r>
            <a:r>
              <a:rPr lang="en-GB" sz="1800" dirty="0" smtClean="0"/>
              <a:t> - We must be clear why things need to change. We need to articulate why it is unacceptable and undesirable to conduct business in the same way. </a:t>
            </a:r>
            <a:r>
              <a:rPr lang="en-GB" sz="1800" b="1" dirty="0" smtClean="0"/>
              <a:t>If we are not dissatisfied with the present situation, then there is no motivation to change.</a:t>
            </a:r>
          </a:p>
          <a:p>
            <a:pPr>
              <a:buNone/>
            </a:pPr>
            <a:r>
              <a:rPr lang="en-GB" sz="1800" b="1" dirty="0" smtClean="0"/>
              <a:t>(2) Articulating a desired future</a:t>
            </a:r>
            <a:r>
              <a:rPr lang="en-GB" sz="1800" dirty="0" smtClean="0"/>
              <a:t> - Ensuring that your employees fully understand and can </a:t>
            </a:r>
            <a:r>
              <a:rPr lang="en-GB" sz="1800" b="1" dirty="0" smtClean="0"/>
              <a:t>picture their future as part of a changed organisation and can see their place in the new organization.</a:t>
            </a:r>
          </a:p>
          <a:p>
            <a:pPr>
              <a:buNone/>
            </a:pPr>
            <a:r>
              <a:rPr lang="en-GB" sz="1800" b="1" dirty="0" smtClean="0"/>
              <a:t>(3) Assessing the present and what needs to be changed in order to move to the desired future </a:t>
            </a:r>
            <a:r>
              <a:rPr lang="en-GB" sz="1800" dirty="0" smtClean="0"/>
              <a:t>- Making sure that each employee understands what they need to know what to do to prepare themselves for the change and what steps they need to take in order for this change to be successful.</a:t>
            </a:r>
          </a:p>
          <a:p>
            <a:pPr>
              <a:buNone/>
            </a:pPr>
            <a:r>
              <a:rPr lang="en-GB" sz="1800" b="1" dirty="0" smtClean="0"/>
              <a:t>(4) Getting to the desired future by managing the transition</a:t>
            </a:r>
            <a:r>
              <a:rPr lang="en-GB" sz="1800" dirty="0" smtClean="0"/>
              <a:t> - using external specialist help and appropriate processes.</a:t>
            </a:r>
            <a:endParaRPr lang="en-GB" sz="18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Research &amp; Share</a:t>
            </a:r>
            <a:endParaRPr lang="en-GB" u="sng" dirty="0"/>
          </a:p>
        </p:txBody>
      </p:sp>
      <p:sp>
        <p:nvSpPr>
          <p:cNvPr id="3" name="Content Placeholder 2"/>
          <p:cNvSpPr>
            <a:spLocks noGrp="1"/>
          </p:cNvSpPr>
          <p:nvPr>
            <p:ph idx="1"/>
          </p:nvPr>
        </p:nvSpPr>
        <p:spPr/>
        <p:txBody>
          <a:bodyPr/>
          <a:lstStyle/>
          <a:p>
            <a:r>
              <a:rPr lang="en-GB" dirty="0" smtClean="0"/>
              <a:t>In small groups 2/3 produce a short presentation (e.g. 5 Slides) on a Change Management Model (from Part 1) of your choice to share with the group next week.</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04864"/>
            <a:ext cx="8229600" cy="1143000"/>
          </a:xfrm>
        </p:spPr>
        <p:txBody>
          <a:bodyPr/>
          <a:lstStyle/>
          <a:p>
            <a:r>
              <a:rPr lang="en-GB" b="1" u="sng" dirty="0" smtClean="0"/>
              <a:t>End Part 1.</a:t>
            </a:r>
            <a:endParaRPr lang="en-GB" b="1" u="sng"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27373"/>
            <a:ext cx="8229600" cy="3589859"/>
          </a:xfrm>
        </p:spPr>
        <p:txBody>
          <a:bodyPr>
            <a:normAutofit/>
          </a:bodyPr>
          <a:lstStyle/>
          <a:p>
            <a:r>
              <a:rPr lang="en-GB" b="1" dirty="0" smtClean="0"/>
              <a:t>Conner </a:t>
            </a:r>
            <a:r>
              <a:rPr lang="en-GB" dirty="0" smtClean="0"/>
              <a:t>– Why Q&amp;A Model</a:t>
            </a:r>
          </a:p>
          <a:p>
            <a:r>
              <a:rPr lang="en-GB" b="1" dirty="0" smtClean="0"/>
              <a:t>Bridges</a:t>
            </a:r>
            <a:r>
              <a:rPr lang="en-GB" dirty="0" smtClean="0"/>
              <a:t> - navigating the transitions of change</a:t>
            </a:r>
          </a:p>
          <a:p>
            <a:r>
              <a:rPr lang="en-GB" b="1" dirty="0" smtClean="0"/>
              <a:t>Longaker </a:t>
            </a:r>
            <a:r>
              <a:rPr lang="en-GB" dirty="0" smtClean="0"/>
              <a:t>- the 4 major phases of change</a:t>
            </a:r>
          </a:p>
          <a:p>
            <a:r>
              <a:rPr lang="en-GB" b="1" dirty="0" err="1" smtClean="0"/>
              <a:t>Kotter’s</a:t>
            </a:r>
            <a:r>
              <a:rPr lang="en-GB" dirty="0" smtClean="0"/>
              <a:t> - 8 stage process.</a:t>
            </a:r>
          </a:p>
          <a:p>
            <a:pPr>
              <a:buNone/>
            </a:pPr>
            <a:endParaRPr lang="en-GB" dirty="0"/>
          </a:p>
        </p:txBody>
      </p:sp>
      <p:sp>
        <p:nvSpPr>
          <p:cNvPr id="4" name="Title 1"/>
          <p:cNvSpPr>
            <a:spLocks noGrp="1"/>
          </p:cNvSpPr>
          <p:nvPr>
            <p:ph type="title"/>
          </p:nvPr>
        </p:nvSpPr>
        <p:spPr/>
        <p:txBody>
          <a:bodyPr>
            <a:normAutofit fontScale="90000"/>
          </a:bodyPr>
          <a:lstStyle/>
          <a:p>
            <a:r>
              <a:rPr lang="en-GB" u="sng" dirty="0" smtClean="0"/>
              <a:t>Additional: </a:t>
            </a:r>
            <a:br>
              <a:rPr lang="en-GB" u="sng" dirty="0" smtClean="0"/>
            </a:br>
            <a:r>
              <a:rPr lang="en-GB" u="sng" dirty="0" smtClean="0"/>
              <a:t>Change Management Theories</a:t>
            </a:r>
            <a:endParaRPr lang="en-GB" u="sng" dirty="0"/>
          </a:p>
        </p:txBody>
      </p:sp>
      <p:sp>
        <p:nvSpPr>
          <p:cNvPr id="5" name="TextBox 4"/>
          <p:cNvSpPr txBox="1"/>
          <p:nvPr/>
        </p:nvSpPr>
        <p:spPr>
          <a:xfrm>
            <a:off x="0" y="6215082"/>
            <a:ext cx="9144000" cy="246221"/>
          </a:xfrm>
          <a:prstGeom prst="rect">
            <a:avLst/>
          </a:prstGeom>
          <a:noFill/>
        </p:spPr>
        <p:txBody>
          <a:bodyPr wrap="square" rtlCol="0">
            <a:spAutoFit/>
          </a:bodyPr>
          <a:lstStyle/>
          <a:p>
            <a:r>
              <a:rPr lang="en-GB" sz="1000" dirty="0" smtClean="0"/>
              <a:t>Based on: </a:t>
            </a:r>
            <a:r>
              <a:rPr lang="en-GB" sz="1000" dirty="0" smtClean="0">
                <a:hlinkClick r:id="rId2"/>
              </a:rPr>
              <a:t>http://www.strategies-for-managing-change.com/change-management-models.html</a:t>
            </a:r>
            <a:endParaRPr lang="en-GB" sz="1000"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lstStyle/>
          <a:p>
            <a:r>
              <a:rPr lang="en-GB" u="sng" dirty="0" smtClean="0"/>
              <a:t>Daryl Conner model</a:t>
            </a:r>
            <a:endParaRPr lang="en-GB" u="sng" dirty="0"/>
          </a:p>
        </p:txBody>
      </p:sp>
      <p:sp>
        <p:nvSpPr>
          <p:cNvPr id="5" name="Content Placeholder 2"/>
          <p:cNvSpPr>
            <a:spLocks noGrp="1"/>
          </p:cNvSpPr>
          <p:nvPr>
            <p:ph idx="1"/>
          </p:nvPr>
        </p:nvSpPr>
        <p:spPr>
          <a:xfrm>
            <a:off x="214282" y="1500174"/>
            <a:ext cx="6805990" cy="5072098"/>
          </a:xfrm>
        </p:spPr>
        <p:txBody>
          <a:bodyPr>
            <a:normAutofit fontScale="70000" lnSpcReduction="20000"/>
          </a:bodyPr>
          <a:lstStyle/>
          <a:p>
            <a:r>
              <a:rPr lang="en-GB" dirty="0" smtClean="0"/>
              <a:t>Daryl Conner starts by saying that given that people will resist change - and that resistance will be articulated as "why?" - he suggests [in his book "Managing at the Speed of Change"] that </a:t>
            </a:r>
            <a:r>
              <a:rPr lang="en-GB" b="1" dirty="0" smtClean="0"/>
              <a:t>senior management prepare very thorough answers to the following questions:</a:t>
            </a:r>
          </a:p>
          <a:p>
            <a:pPr>
              <a:buNone/>
            </a:pPr>
            <a:endParaRPr lang="en-GB" b="1" dirty="0" smtClean="0"/>
          </a:p>
          <a:p>
            <a:pPr lvl="1"/>
            <a:r>
              <a:rPr lang="en-GB" dirty="0" smtClean="0"/>
              <a:t>What's wrong with the way we've been doing things?</a:t>
            </a:r>
          </a:p>
          <a:p>
            <a:pPr lvl="1"/>
            <a:r>
              <a:rPr lang="en-GB" dirty="0" smtClean="0"/>
              <a:t>Why were we doing them wrong before?</a:t>
            </a:r>
          </a:p>
          <a:p>
            <a:pPr lvl="1"/>
            <a:r>
              <a:rPr lang="en-GB" dirty="0" smtClean="0"/>
              <a:t>What will happen to me?</a:t>
            </a:r>
          </a:p>
          <a:p>
            <a:pPr lvl="1"/>
            <a:r>
              <a:rPr lang="en-GB" dirty="0" smtClean="0"/>
              <a:t>When?</a:t>
            </a:r>
          </a:p>
          <a:p>
            <a:pPr lvl="1"/>
            <a:r>
              <a:rPr lang="en-GB" dirty="0" smtClean="0"/>
              <a:t>What can I do about it?</a:t>
            </a:r>
          </a:p>
          <a:p>
            <a:pPr lvl="1"/>
            <a:r>
              <a:rPr lang="en-GB" dirty="0" smtClean="0"/>
              <a:t>What is expected of me?</a:t>
            </a:r>
          </a:p>
          <a:p>
            <a:pPr lvl="1"/>
            <a:r>
              <a:rPr lang="en-GB" dirty="0" smtClean="0"/>
              <a:t>What does it mean in my day-to-day job?</a:t>
            </a:r>
          </a:p>
          <a:p>
            <a:pPr lvl="1"/>
            <a:r>
              <a:rPr lang="en-GB" dirty="0" smtClean="0"/>
              <a:t>What will management or leadership do about it?</a:t>
            </a:r>
          </a:p>
          <a:p>
            <a:pPr lvl="1"/>
            <a:r>
              <a:rPr lang="en-GB" dirty="0" smtClean="0"/>
              <a:t>If I encounter problems, what do I do, who can I turn to?</a:t>
            </a:r>
            <a:br>
              <a:rPr lang="en-GB" dirty="0" smtClean="0"/>
            </a:br>
            <a:endParaRPr lang="en-GB" dirty="0"/>
          </a:p>
        </p:txBody>
      </p:sp>
      <p:pic>
        <p:nvPicPr>
          <p:cNvPr id="24578" name="Picture 2" descr="daryl conner, change management models,change management,how to manage change,change managers,change management training"/>
          <p:cNvPicPr>
            <a:picLocks noChangeAspect="1" noChangeArrowheads="1"/>
          </p:cNvPicPr>
          <p:nvPr/>
        </p:nvPicPr>
        <p:blipFill>
          <a:blip r:embed="rId2" cstate="print"/>
          <a:srcRect/>
          <a:stretch>
            <a:fillRect/>
          </a:stretch>
        </p:blipFill>
        <p:spPr bwMode="auto">
          <a:xfrm>
            <a:off x="7131496" y="980728"/>
            <a:ext cx="1905000" cy="2857500"/>
          </a:xfrm>
          <a:prstGeom prst="rect">
            <a:avLst/>
          </a:prstGeom>
          <a:noFill/>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smtClean="0"/>
              <a:t>William Bridges</a:t>
            </a:r>
            <a:br>
              <a:rPr lang="en-GB" u="sng" dirty="0" smtClean="0"/>
            </a:br>
            <a:r>
              <a:rPr lang="en-GB" sz="2000" u="sng" dirty="0" smtClean="0"/>
              <a:t>Navigating the transitions of change</a:t>
            </a:r>
            <a:r>
              <a:rPr lang="en-GB" u="sng" dirty="0" smtClean="0"/>
              <a:t/>
            </a:r>
            <a:br>
              <a:rPr lang="en-GB" u="sng" dirty="0" smtClean="0"/>
            </a:br>
            <a:endParaRPr lang="en-GB" u="sng" dirty="0"/>
          </a:p>
        </p:txBody>
      </p:sp>
      <p:sp>
        <p:nvSpPr>
          <p:cNvPr id="3" name="Content Placeholder 2"/>
          <p:cNvSpPr>
            <a:spLocks noGrp="1"/>
          </p:cNvSpPr>
          <p:nvPr>
            <p:ph idx="1"/>
          </p:nvPr>
        </p:nvSpPr>
        <p:spPr/>
        <p:txBody>
          <a:bodyPr>
            <a:normAutofit fontScale="62500" lnSpcReduction="20000"/>
          </a:bodyPr>
          <a:lstStyle/>
          <a:p>
            <a:r>
              <a:rPr lang="en-GB" dirty="0" smtClean="0"/>
              <a:t>William Bridges focuses on transitions and the psychological changes that lie behind </a:t>
            </a:r>
            <a:r>
              <a:rPr lang="en-GB" dirty="0" err="1" smtClean="0"/>
              <a:t>behind</a:t>
            </a:r>
            <a:r>
              <a:rPr lang="en-GB" dirty="0" smtClean="0"/>
              <a:t> significant organisational change.</a:t>
            </a:r>
          </a:p>
          <a:p>
            <a:r>
              <a:rPr lang="en-GB" dirty="0" smtClean="0"/>
              <a:t>He maintains that the situational changes are not as difficult for companies to make as the psychological transitions of the people impacted by the change.</a:t>
            </a:r>
          </a:p>
          <a:p>
            <a:pPr>
              <a:buNone/>
            </a:pPr>
            <a:endParaRPr lang="en-GB" dirty="0" smtClean="0"/>
          </a:p>
          <a:p>
            <a:r>
              <a:rPr lang="en-GB" dirty="0" smtClean="0"/>
              <a:t>William Bridges' theory involves a three-phase process of:</a:t>
            </a:r>
          </a:p>
          <a:p>
            <a:pPr>
              <a:buNone/>
            </a:pPr>
            <a:r>
              <a:rPr lang="en-GB" b="1" dirty="0" smtClean="0"/>
              <a:t>(1) Ending, Losing, Letting Go </a:t>
            </a:r>
            <a:r>
              <a:rPr lang="en-GB" dirty="0" smtClean="0"/>
              <a:t>- helping people deal with their tangible and intangible losses and mentally prepare them to move on.</a:t>
            </a:r>
          </a:p>
          <a:p>
            <a:pPr>
              <a:buNone/>
            </a:pPr>
            <a:r>
              <a:rPr lang="en-GB" b="1" dirty="0" smtClean="0"/>
              <a:t>(2) The Neutral Zone</a:t>
            </a:r>
            <a:r>
              <a:rPr lang="en-GB" dirty="0" smtClean="0"/>
              <a:t> - critical psychological realignments and </a:t>
            </a:r>
            <a:r>
              <a:rPr lang="en-GB" dirty="0" err="1" smtClean="0"/>
              <a:t>repatterning</a:t>
            </a:r>
            <a:r>
              <a:rPr lang="en-GB" dirty="0" smtClean="0"/>
              <a:t> takes place. This is all about helping get people through it, and capitalising on all the confusion by encouraging them to be innovators.</a:t>
            </a:r>
          </a:p>
          <a:p>
            <a:pPr>
              <a:buNone/>
            </a:pPr>
            <a:r>
              <a:rPr lang="en-GB" b="1" dirty="0" smtClean="0"/>
              <a:t>(3) The New Beginning</a:t>
            </a:r>
            <a:r>
              <a:rPr lang="en-GB" dirty="0" smtClean="0"/>
              <a:t> - helping people develop the new identity, experience the new energy, and discover the new sense of purpose that make the change begin to work.</a:t>
            </a:r>
          </a:p>
          <a:p>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William Bridge  - </a:t>
            </a:r>
            <a:br>
              <a:rPr lang="en-GB" u="sng" dirty="0" smtClean="0"/>
            </a:br>
            <a:r>
              <a:rPr lang="en-GB" sz="2000" u="sng" dirty="0" smtClean="0"/>
              <a:t>3 Guidelines to Successful Change Management</a:t>
            </a:r>
            <a:r>
              <a:rPr lang="en-GB" u="sng" dirty="0" smtClean="0"/>
              <a:t/>
            </a:r>
            <a:br>
              <a:rPr lang="en-GB" u="sng" dirty="0" smtClean="0"/>
            </a:br>
            <a:endParaRPr lang="en-GB" u="sng" dirty="0"/>
          </a:p>
        </p:txBody>
      </p:sp>
      <p:sp>
        <p:nvSpPr>
          <p:cNvPr id="3" name="Content Placeholder 2"/>
          <p:cNvSpPr>
            <a:spLocks noGrp="1"/>
          </p:cNvSpPr>
          <p:nvPr>
            <p:ph idx="1"/>
          </p:nvPr>
        </p:nvSpPr>
        <p:spPr>
          <a:xfrm>
            <a:off x="0" y="1214422"/>
            <a:ext cx="9144000" cy="5357850"/>
          </a:xfrm>
        </p:spPr>
        <p:txBody>
          <a:bodyPr>
            <a:normAutofit fontScale="85000" lnSpcReduction="10000"/>
          </a:bodyPr>
          <a:lstStyle/>
          <a:p>
            <a:r>
              <a:rPr lang="en-GB" b="1" dirty="0" smtClean="0"/>
              <a:t>Change is an emotional business</a:t>
            </a:r>
            <a:r>
              <a:rPr lang="en-GB" dirty="0" smtClean="0"/>
              <a:t>. The failure to address the human impacts of change is at the root of most failed change initiatives. It is not enough just to "manage" change; people need to be led through change.</a:t>
            </a:r>
          </a:p>
          <a:p>
            <a:r>
              <a:rPr lang="en-GB" dirty="0" smtClean="0"/>
              <a:t>One of the major change leadership priorities is recognising and addressing </a:t>
            </a:r>
            <a:r>
              <a:rPr lang="en-GB" b="1" dirty="0" smtClean="0"/>
              <a:t>the inner psychological and emotional </a:t>
            </a:r>
            <a:r>
              <a:rPr lang="en-GB" dirty="0" smtClean="0"/>
              <a:t>adjustments that people move through in response to external organisational change events.</a:t>
            </a:r>
          </a:p>
          <a:p>
            <a:r>
              <a:rPr lang="en-GB" dirty="0" smtClean="0"/>
              <a:t>William Bridges draws the important distinction between organisational change and what he calls the "</a:t>
            </a:r>
            <a:r>
              <a:rPr lang="en-GB" b="1" dirty="0" smtClean="0"/>
              <a:t>transition</a:t>
            </a:r>
            <a:r>
              <a:rPr lang="en-GB" dirty="0" smtClean="0"/>
              <a:t>" that people need to move through in order to successfully adapt to the new circumstances arising from that change.</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46868"/>
            <a:ext cx="9144000" cy="5286388"/>
          </a:xfrm>
        </p:spPr>
        <p:txBody>
          <a:bodyPr>
            <a:noAutofit/>
          </a:bodyPr>
          <a:lstStyle/>
          <a:p>
            <a:pPr>
              <a:buNone/>
            </a:pPr>
            <a:r>
              <a:rPr lang="en-GB" sz="2200" dirty="0" smtClean="0"/>
              <a:t>Here are some guidelines that Bridges' highlights:</a:t>
            </a:r>
          </a:p>
          <a:p>
            <a:pPr>
              <a:buNone/>
            </a:pPr>
            <a:endParaRPr lang="en-GB" sz="2200" dirty="0" smtClean="0"/>
          </a:p>
          <a:p>
            <a:pPr marL="457200" indent="-457200">
              <a:buAutoNum type="arabicParenBoth"/>
            </a:pPr>
            <a:r>
              <a:rPr lang="en-GB" sz="2200" b="1" dirty="0" smtClean="0"/>
              <a:t>"Transition readiness" is best indicated by an organisations legacy of change initiatives</a:t>
            </a:r>
            <a:endParaRPr lang="en-GB" sz="2200" dirty="0" smtClean="0"/>
          </a:p>
          <a:p>
            <a:pPr marL="457200" indent="-457200"/>
            <a:r>
              <a:rPr lang="en-GB" sz="2200" dirty="0" smtClean="0"/>
              <a:t>One of the first assessments is of what he calls "transition readiness". One of the things we inquire into is the organisation's history of changes, both those that worked and those that didn't.“ </a:t>
            </a:r>
          </a:p>
          <a:p>
            <a:pPr marL="457200" indent="-457200"/>
            <a:endParaRPr lang="en-GB" sz="2200" dirty="0" smtClean="0"/>
          </a:p>
          <a:p>
            <a:pPr marL="457200" indent="-457200"/>
            <a:r>
              <a:rPr lang="en-GB" sz="2200" dirty="0" smtClean="0"/>
              <a:t>Look at the scars left by successful as well as unsuccessful initiatives.</a:t>
            </a:r>
          </a:p>
          <a:p>
            <a:pPr marL="457200" indent="-457200"/>
            <a:endParaRPr lang="en-GB" sz="2200" dirty="0" smtClean="0"/>
          </a:p>
          <a:p>
            <a:pPr marL="457200" indent="-457200"/>
            <a:r>
              <a:rPr lang="en-GB" sz="2200" dirty="0" smtClean="0"/>
              <a:t>From a change leadership perspective, it is crucial to understand and address the scar tissue left by previous initiatives. The most effective way of doing this is by actions - by demonstrating </a:t>
            </a:r>
            <a:r>
              <a:rPr lang="en-GB" sz="2200" b="1" dirty="0" smtClean="0"/>
              <a:t>that you as change leader do understand and care, </a:t>
            </a:r>
            <a:r>
              <a:rPr lang="en-GB" sz="2200" dirty="0" smtClean="0"/>
              <a:t>and that you are taking </a:t>
            </a:r>
            <a:r>
              <a:rPr lang="en-GB" sz="2200" b="1" dirty="0" smtClean="0"/>
              <a:t>steps to heal the pain</a:t>
            </a:r>
            <a:r>
              <a:rPr lang="en-GB" sz="2200" dirty="0" smtClean="0"/>
              <a:t>.</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33124"/>
            <a:ext cx="9144000" cy="5572140"/>
          </a:xfrm>
        </p:spPr>
        <p:txBody>
          <a:bodyPr>
            <a:noAutofit/>
          </a:bodyPr>
          <a:lstStyle/>
          <a:p>
            <a:pPr>
              <a:buNone/>
            </a:pPr>
            <a:r>
              <a:rPr lang="en-GB" sz="2000" b="1" dirty="0" smtClean="0"/>
              <a:t>(2) Executive detachment from everyday work impedes transition</a:t>
            </a:r>
            <a:endParaRPr lang="en-GB" sz="2000" dirty="0" smtClean="0"/>
          </a:p>
          <a:p>
            <a:r>
              <a:rPr lang="en-GB" sz="2000" dirty="0" smtClean="0"/>
              <a:t>Many directors and senior managers have the emotional detachment and objectivity to make clear, sound strategic decisions yet seem to lack the "counter-balancing" self-awareness and emotional intelligence to realise the impact of their decisions.</a:t>
            </a:r>
          </a:p>
          <a:p>
            <a:r>
              <a:rPr lang="en-GB" sz="2000" dirty="0" smtClean="0"/>
              <a:t>This omission frequently [and unnecessarily] delays or jeopardises the implementation of their strategic vision and the realisation of the organisational benefits.</a:t>
            </a:r>
          </a:p>
          <a:p>
            <a:r>
              <a:rPr lang="en-GB" sz="2000" dirty="0" smtClean="0"/>
              <a:t>Bridges: "These executives' detachment from the everyday work, which is so often defended as necessary to be 'strategic,' keeps these people from understanding what has to happen for changes to work successfully.”</a:t>
            </a:r>
          </a:p>
          <a:p>
            <a:r>
              <a:rPr lang="en-GB" sz="2000" dirty="0" smtClean="0"/>
              <a:t>In my view, </a:t>
            </a:r>
            <a:r>
              <a:rPr lang="en-GB" sz="2000" b="1" dirty="0" smtClean="0"/>
              <a:t>the reality is that most organisational leaders come from technical, operational or financial backgrounds and, to put it bluntly, do not have the necessary people skills or experience to lead their people through a transition.</a:t>
            </a:r>
          </a:p>
          <a:p>
            <a:r>
              <a:rPr lang="en-GB" sz="2000" dirty="0" smtClean="0"/>
              <a:t>Bridges makes the point that it is significant that: "the great leaders, from Moses and Caesar to Lincoln and Lee, were </a:t>
            </a:r>
            <a:r>
              <a:rPr lang="en-GB" sz="2000" b="1" dirty="0" smtClean="0"/>
              <a:t>people who deeply understood the people they were leading</a:t>
            </a:r>
            <a:r>
              <a:rPr lang="en-GB" sz="2000" dirty="0" smtClean="0"/>
              <a:t>."</a:t>
            </a:r>
          </a:p>
        </p:txBody>
      </p:sp>
      <p:sp>
        <p:nvSpPr>
          <p:cNvPr id="4" name="TextBox 3"/>
          <p:cNvSpPr txBox="1"/>
          <p:nvPr/>
        </p:nvSpPr>
        <p:spPr>
          <a:xfrm>
            <a:off x="0" y="6643710"/>
            <a:ext cx="6072198" cy="215444"/>
          </a:xfrm>
          <a:prstGeom prst="rect">
            <a:avLst/>
          </a:prstGeom>
          <a:noFill/>
        </p:spPr>
        <p:txBody>
          <a:bodyPr wrap="square" rtlCol="0">
            <a:spAutoFit/>
          </a:bodyPr>
          <a:lstStyle/>
          <a:p>
            <a:r>
              <a:rPr lang="en-GB" sz="800" dirty="0" smtClean="0">
                <a:hlinkClick r:id="rId2"/>
              </a:rPr>
              <a:t>http://www.strategies-for-managing-change.com</a:t>
            </a:r>
            <a:endParaRPr lang="en-GB" sz="800"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260648"/>
            <a:ext cx="9144000" cy="4525963"/>
          </a:xfrm>
        </p:spPr>
        <p:txBody>
          <a:bodyPr>
            <a:noAutofit/>
          </a:bodyPr>
          <a:lstStyle/>
          <a:p>
            <a:pPr>
              <a:buNone/>
            </a:pPr>
            <a:r>
              <a:rPr lang="en-GB" sz="2200" b="1" dirty="0" smtClean="0"/>
              <a:t>3) Debrief thoroughly after each change initiative - find out what worked and what didn't:</a:t>
            </a:r>
            <a:endParaRPr lang="en-GB" sz="2200" dirty="0" smtClean="0"/>
          </a:p>
          <a:p>
            <a:r>
              <a:rPr lang="en-GB" sz="2200" dirty="0" smtClean="0"/>
              <a:t>Bridges says that senior executives are usually in such a hurry to move on to the next change that they fail to learn from each concluding change initiative. He says that executives need to undertake a careful debrief to identify key lessons learnt.</a:t>
            </a:r>
          </a:p>
          <a:p>
            <a:pPr>
              <a:buNone/>
            </a:pPr>
            <a:endParaRPr lang="en-GB" sz="2200" dirty="0" smtClean="0"/>
          </a:p>
          <a:p>
            <a:r>
              <a:rPr lang="en-GB" sz="2200" dirty="0" smtClean="0"/>
              <a:t>He shares this anecdote: "I first realized that after helping a 50,000-person technology company close a fabricating plant. It went very well--they actually doubled productivity per person during the closedown process! But when they called to ask for help in shutting another facility, I discovered that they had 'forgotten' what they had done with the previous shutdown."</a:t>
            </a:r>
          </a:p>
          <a:p>
            <a:endParaRPr lang="en-GB" sz="2200" dirty="0" smtClean="0"/>
          </a:p>
          <a:p>
            <a:r>
              <a:rPr lang="en-GB" sz="2200" dirty="0" smtClean="0"/>
              <a:t>In Bridges' view, senior executives </a:t>
            </a:r>
            <a:r>
              <a:rPr lang="en-GB" sz="2200" b="1" dirty="0" smtClean="0"/>
              <a:t>need to regard every change initiative as a thorough learning experience</a:t>
            </a:r>
            <a:r>
              <a:rPr lang="en-GB" sz="2200" dirty="0" smtClean="0"/>
              <a:t>, to ascertain what worked and didn't and why i.e. To reflect and LEARN to hold the knowledge/wisdom gained from the initial experience.</a:t>
            </a:r>
          </a:p>
          <a:p>
            <a:endParaRPr lang="en-GB" sz="22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5804" y="428612"/>
            <a:ext cx="8229600" cy="1143000"/>
          </a:xfrm>
        </p:spPr>
        <p:txBody>
          <a:bodyPr>
            <a:normAutofit fontScale="90000"/>
          </a:bodyPr>
          <a:lstStyle/>
          <a:p>
            <a:r>
              <a:rPr lang="en-GB" u="sng" dirty="0" smtClean="0"/>
              <a:t>Christine Longaker</a:t>
            </a:r>
            <a:br>
              <a:rPr lang="en-GB" u="sng" dirty="0" smtClean="0"/>
            </a:br>
            <a:r>
              <a:rPr lang="en-GB" sz="2000" u="sng" dirty="0" smtClean="0"/>
              <a:t>The 4 stages of major change</a:t>
            </a:r>
            <a:r>
              <a:rPr lang="en-GB" u="sng" dirty="0" smtClean="0"/>
              <a:t/>
            </a:r>
            <a:br>
              <a:rPr lang="en-GB" u="sng" dirty="0" smtClean="0"/>
            </a:br>
            <a:endParaRPr lang="en-GB" u="sng" dirty="0"/>
          </a:p>
        </p:txBody>
      </p:sp>
      <p:sp>
        <p:nvSpPr>
          <p:cNvPr id="3" name="Content Placeholder 2"/>
          <p:cNvSpPr>
            <a:spLocks noGrp="1"/>
          </p:cNvSpPr>
          <p:nvPr>
            <p:ph idx="1"/>
          </p:nvPr>
        </p:nvSpPr>
        <p:spPr>
          <a:xfrm>
            <a:off x="0" y="1428736"/>
            <a:ext cx="9144000" cy="5143536"/>
          </a:xfrm>
        </p:spPr>
        <p:txBody>
          <a:bodyPr>
            <a:normAutofit fontScale="77500" lnSpcReduction="20000"/>
          </a:bodyPr>
          <a:lstStyle/>
          <a:p>
            <a:r>
              <a:rPr lang="en-GB" b="1" dirty="0" smtClean="0"/>
              <a:t>Christine Longaker </a:t>
            </a:r>
            <a:r>
              <a:rPr lang="en-GB" dirty="0" smtClean="0"/>
              <a:t>is very much in the same category as </a:t>
            </a:r>
            <a:r>
              <a:rPr lang="en-GB" b="1" dirty="0" smtClean="0"/>
              <a:t>Elizabeth </a:t>
            </a:r>
            <a:r>
              <a:rPr lang="en-GB" b="1" dirty="0" err="1" smtClean="0"/>
              <a:t>Kubler</a:t>
            </a:r>
            <a:r>
              <a:rPr lang="en-GB" b="1" dirty="0" smtClean="0"/>
              <a:t>-Ross </a:t>
            </a:r>
            <a:r>
              <a:rPr lang="en-GB" dirty="0" smtClean="0"/>
              <a:t>in that her work is totally based on her experience with death and care of the dying which began in 1976 when her husband </a:t>
            </a:r>
            <a:r>
              <a:rPr lang="en-GB" dirty="0" smtClean="0"/>
              <a:t>was unwell.</a:t>
            </a:r>
            <a:endParaRPr lang="en-GB" dirty="0" smtClean="0"/>
          </a:p>
          <a:p>
            <a:r>
              <a:rPr lang="en-GB" dirty="0" smtClean="0"/>
              <a:t>Since </a:t>
            </a:r>
            <a:r>
              <a:rPr lang="en-GB" dirty="0" smtClean="0"/>
              <a:t>she has </a:t>
            </a:r>
            <a:r>
              <a:rPr lang="en-GB" b="1" dirty="0" smtClean="0"/>
              <a:t>devoted her life to ease </a:t>
            </a:r>
            <a:r>
              <a:rPr lang="en-GB" b="1" dirty="0" smtClean="0"/>
              <a:t>others facing loss</a:t>
            </a:r>
            <a:r>
              <a:rPr lang="en-GB" dirty="0" smtClean="0"/>
              <a:t>. </a:t>
            </a:r>
            <a:r>
              <a:rPr lang="en-GB" dirty="0" smtClean="0"/>
              <a:t>In a clear and </a:t>
            </a:r>
            <a:r>
              <a:rPr lang="en-GB" b="1" dirty="0" smtClean="0"/>
              <a:t>compassionate tone</a:t>
            </a:r>
            <a:r>
              <a:rPr lang="en-GB" dirty="0" smtClean="0"/>
              <a:t>, she identifies the typical fears and struggles experienced </a:t>
            </a:r>
            <a:r>
              <a:rPr lang="en-GB" dirty="0" smtClean="0"/>
              <a:t>by people.</a:t>
            </a:r>
            <a:endParaRPr lang="en-GB" dirty="0" smtClean="0"/>
          </a:p>
          <a:p>
            <a:r>
              <a:rPr lang="en-GB" dirty="0" smtClean="0"/>
              <a:t>She is author of </a:t>
            </a:r>
            <a:r>
              <a:rPr lang="en-GB" dirty="0" smtClean="0"/>
              <a:t>a </a:t>
            </a:r>
            <a:r>
              <a:rPr lang="en-GB" dirty="0" smtClean="0"/>
              <a:t>book </a:t>
            </a:r>
            <a:r>
              <a:rPr lang="en-GB" dirty="0" smtClean="0"/>
              <a:t>"finding </a:t>
            </a:r>
            <a:r>
              <a:rPr lang="en-GB" dirty="0" smtClean="0"/>
              <a:t>hope" which presents using </a:t>
            </a:r>
            <a:r>
              <a:rPr lang="en-GB" dirty="0" smtClean="0"/>
              <a:t>a </a:t>
            </a:r>
            <a:r>
              <a:rPr lang="en-GB" b="1" dirty="0" smtClean="0"/>
              <a:t>Tibetan Buddhist perspective </a:t>
            </a:r>
            <a:r>
              <a:rPr lang="en-GB" dirty="0" smtClean="0"/>
              <a:t>- the </a:t>
            </a:r>
            <a:r>
              <a:rPr lang="en-GB" dirty="0" smtClean="0"/>
              <a:t>"Four Tasks of </a:t>
            </a:r>
            <a:r>
              <a:rPr lang="en-GB" dirty="0" smtClean="0"/>
              <a:t>Living" </a:t>
            </a:r>
            <a:r>
              <a:rPr lang="en-GB" dirty="0" smtClean="0"/>
              <a:t>to provide a new framework of meaning that </a:t>
            </a:r>
            <a:r>
              <a:rPr lang="en-GB" b="1" dirty="0" smtClean="0"/>
              <a:t>can be applied to every type of care giving setting.</a:t>
            </a:r>
          </a:p>
          <a:p>
            <a:r>
              <a:rPr lang="en-GB" dirty="0" smtClean="0"/>
              <a:t>The significance of the Longaker model is that she addresses the deeper spiritual and existential questions: “What is the purpose of my life? Why am I here? What is important and not important?".</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http://www.strategies-for-managing-change.com/images/Longaker.jpg"/>
          <p:cNvPicPr>
            <a:picLocks noChangeAspect="1" noChangeArrowheads="1"/>
          </p:cNvPicPr>
          <p:nvPr/>
        </p:nvPicPr>
        <p:blipFill>
          <a:blip r:embed="rId2" cstate="print"/>
          <a:srcRect/>
          <a:stretch>
            <a:fillRect/>
          </a:stretch>
        </p:blipFill>
        <p:spPr bwMode="auto">
          <a:xfrm>
            <a:off x="714348" y="343055"/>
            <a:ext cx="7643866" cy="5943465"/>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John </a:t>
            </a:r>
            <a:r>
              <a:rPr lang="en-GB" u="sng" dirty="0" err="1" smtClean="0"/>
              <a:t>Kotter's</a:t>
            </a:r>
            <a:r>
              <a:rPr lang="en-GB" u="sng" dirty="0" smtClean="0"/>
              <a:t> guiding principles for leading change</a:t>
            </a:r>
            <a:endParaRPr lang="en-GB" u="sng" dirty="0"/>
          </a:p>
        </p:txBody>
      </p:sp>
      <p:sp>
        <p:nvSpPr>
          <p:cNvPr id="3" name="Content Placeholder 2"/>
          <p:cNvSpPr>
            <a:spLocks noGrp="1"/>
          </p:cNvSpPr>
          <p:nvPr>
            <p:ph idx="1"/>
          </p:nvPr>
        </p:nvSpPr>
        <p:spPr>
          <a:xfrm>
            <a:off x="-36512" y="1639341"/>
            <a:ext cx="6552728" cy="4525963"/>
          </a:xfrm>
        </p:spPr>
        <p:txBody>
          <a:bodyPr>
            <a:normAutofit/>
          </a:bodyPr>
          <a:lstStyle/>
          <a:p>
            <a:r>
              <a:rPr lang="en-GB" dirty="0" smtClean="0"/>
              <a:t>John </a:t>
            </a:r>
            <a:r>
              <a:rPr lang="en-GB" dirty="0" err="1" smtClean="0"/>
              <a:t>Kotter's</a:t>
            </a:r>
            <a:r>
              <a:rPr lang="en-GB" dirty="0" smtClean="0"/>
              <a:t> highly regarded books </a:t>
            </a:r>
            <a:r>
              <a:rPr lang="en-GB" b="1" dirty="0" smtClean="0"/>
              <a:t>'Leading Change</a:t>
            </a:r>
            <a:r>
              <a:rPr lang="en-GB" dirty="0" smtClean="0"/>
              <a:t>' (1995) and the follow-up </a:t>
            </a:r>
            <a:r>
              <a:rPr lang="en-GB" b="1" dirty="0" smtClean="0"/>
              <a:t>'The Heart Of Change' </a:t>
            </a:r>
            <a:r>
              <a:rPr lang="en-GB" dirty="0" smtClean="0"/>
              <a:t>(2002) describe a popular and helpful model for understanding and managing change.</a:t>
            </a:r>
          </a:p>
        </p:txBody>
      </p:sp>
      <p:pic>
        <p:nvPicPr>
          <p:cNvPr id="17410" name="Picture 2" descr="http://profile.ak.fbcdn.net/hprofile-ak-snc4/50501_172567873700_8349835_n.jpg"/>
          <p:cNvPicPr>
            <a:picLocks noChangeAspect="1" noChangeArrowheads="1"/>
          </p:cNvPicPr>
          <p:nvPr/>
        </p:nvPicPr>
        <p:blipFill>
          <a:blip r:embed="rId2" cstate="print"/>
          <a:srcRect/>
          <a:stretch>
            <a:fillRect/>
          </a:stretch>
        </p:blipFill>
        <p:spPr bwMode="auto">
          <a:xfrm>
            <a:off x="6660232" y="1772816"/>
            <a:ext cx="1905000" cy="2743201"/>
          </a:xfrm>
          <a:prstGeom prst="rect">
            <a:avLst/>
          </a:prstGeom>
          <a:noFill/>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28612"/>
            <a:ext cx="8229600" cy="1143000"/>
          </a:xfrm>
        </p:spPr>
        <p:txBody>
          <a:bodyPr>
            <a:normAutofit fontScale="90000"/>
          </a:bodyPr>
          <a:lstStyle/>
          <a:p>
            <a:r>
              <a:rPr lang="en-GB" u="sng" dirty="0" err="1"/>
              <a:t>Kotter’s</a:t>
            </a:r>
            <a:r>
              <a:rPr lang="en-GB" u="sng" dirty="0"/>
              <a:t> 8 stage change management model</a:t>
            </a:r>
            <a:br>
              <a:rPr lang="en-GB" u="sng" dirty="0"/>
            </a:br>
            <a:endParaRPr lang="en-GB" u="sng" dirty="0"/>
          </a:p>
        </p:txBody>
      </p:sp>
      <p:sp>
        <p:nvSpPr>
          <p:cNvPr id="3" name="Content Placeholder 2"/>
          <p:cNvSpPr>
            <a:spLocks noGrp="1"/>
          </p:cNvSpPr>
          <p:nvPr>
            <p:ph idx="1"/>
          </p:nvPr>
        </p:nvSpPr>
        <p:spPr>
          <a:xfrm>
            <a:off x="205680" y="1412776"/>
            <a:ext cx="8686800" cy="4525963"/>
          </a:xfrm>
        </p:spPr>
        <p:txBody>
          <a:bodyPr>
            <a:noAutofit/>
          </a:bodyPr>
          <a:lstStyle/>
          <a:p>
            <a:r>
              <a:rPr lang="en-GB" sz="2400" dirty="0"/>
              <a:t>John Kotter sets out 8 steps for managing change which managers and change leaders should follow if a change initiative is to succeed:</a:t>
            </a:r>
          </a:p>
          <a:p>
            <a:pPr marL="514350" indent="-514350">
              <a:buAutoNum type="arabicParenR"/>
            </a:pPr>
            <a:r>
              <a:rPr lang="en-GB" sz="2400" dirty="0" smtClean="0"/>
              <a:t>establish </a:t>
            </a:r>
            <a:r>
              <a:rPr lang="en-GB" sz="2400" dirty="0"/>
              <a:t>a sense of </a:t>
            </a:r>
            <a:r>
              <a:rPr lang="en-GB" sz="2400" dirty="0" smtClean="0"/>
              <a:t>urgency</a:t>
            </a:r>
          </a:p>
          <a:p>
            <a:pPr marL="514350" indent="-514350">
              <a:buAutoNum type="arabicParenR"/>
            </a:pPr>
            <a:r>
              <a:rPr lang="en-GB" sz="2400" dirty="0" smtClean="0"/>
              <a:t>create </a:t>
            </a:r>
            <a:r>
              <a:rPr lang="en-GB" sz="2400" dirty="0"/>
              <a:t>a guiding </a:t>
            </a:r>
            <a:r>
              <a:rPr lang="en-GB" sz="2400" dirty="0" smtClean="0"/>
              <a:t>coalition</a:t>
            </a:r>
          </a:p>
          <a:p>
            <a:pPr marL="514350" indent="-514350">
              <a:buAutoNum type="arabicParenR"/>
            </a:pPr>
            <a:r>
              <a:rPr lang="en-GB" sz="2400" dirty="0" smtClean="0"/>
              <a:t>develop </a:t>
            </a:r>
            <a:r>
              <a:rPr lang="en-GB" sz="2400" dirty="0"/>
              <a:t>a vision and </a:t>
            </a:r>
            <a:r>
              <a:rPr lang="en-GB" sz="2400" dirty="0" smtClean="0"/>
              <a:t>strategy</a:t>
            </a:r>
          </a:p>
          <a:p>
            <a:pPr marL="514350" indent="-514350">
              <a:buAutoNum type="arabicParenR"/>
            </a:pPr>
            <a:r>
              <a:rPr lang="en-GB" sz="2400" dirty="0" smtClean="0"/>
              <a:t>communicate </a:t>
            </a:r>
            <a:r>
              <a:rPr lang="en-GB" sz="2400" dirty="0"/>
              <a:t>the change </a:t>
            </a:r>
            <a:r>
              <a:rPr lang="en-GB" sz="2400" dirty="0" smtClean="0"/>
              <a:t>vision</a:t>
            </a:r>
          </a:p>
          <a:p>
            <a:pPr marL="514350" indent="-514350">
              <a:buAutoNum type="arabicParenR"/>
            </a:pPr>
            <a:r>
              <a:rPr lang="en-GB" sz="2400" dirty="0" smtClean="0"/>
              <a:t>empower </a:t>
            </a:r>
            <a:r>
              <a:rPr lang="en-GB" sz="2400" dirty="0"/>
              <a:t>employees for broad-based </a:t>
            </a:r>
            <a:r>
              <a:rPr lang="en-GB" sz="2400" dirty="0" smtClean="0"/>
              <a:t>action</a:t>
            </a:r>
          </a:p>
          <a:p>
            <a:pPr marL="514350" indent="-514350">
              <a:buAutoNum type="arabicParenR"/>
            </a:pPr>
            <a:r>
              <a:rPr lang="en-GB" sz="2400" dirty="0" smtClean="0"/>
              <a:t>generating </a:t>
            </a:r>
            <a:r>
              <a:rPr lang="en-GB" sz="2400" dirty="0"/>
              <a:t>short-term </a:t>
            </a:r>
            <a:r>
              <a:rPr lang="en-GB" sz="2400" dirty="0" smtClean="0"/>
              <a:t>wins</a:t>
            </a:r>
          </a:p>
          <a:p>
            <a:pPr marL="514350" indent="-514350">
              <a:buAutoNum type="arabicParenR"/>
            </a:pPr>
            <a:r>
              <a:rPr lang="en-GB" sz="2400" dirty="0" smtClean="0"/>
              <a:t>consolidate </a:t>
            </a:r>
            <a:r>
              <a:rPr lang="en-GB" sz="2400" dirty="0"/>
              <a:t>gains and produce more </a:t>
            </a:r>
            <a:r>
              <a:rPr lang="en-GB" sz="2400" dirty="0" smtClean="0"/>
              <a:t>change</a:t>
            </a:r>
          </a:p>
          <a:p>
            <a:pPr marL="514350" indent="-514350">
              <a:buAutoNum type="arabicParenR"/>
            </a:pPr>
            <a:r>
              <a:rPr lang="en-GB" sz="2400" dirty="0" smtClean="0"/>
              <a:t>anchor </a:t>
            </a:r>
            <a:r>
              <a:rPr lang="en-GB" sz="2400" dirty="0"/>
              <a:t>new approaches in the culture</a:t>
            </a:r>
          </a:p>
          <a:p>
            <a:pPr>
              <a:buNone/>
            </a:pPr>
            <a:r>
              <a:rPr lang="en-GB" sz="800" dirty="0" smtClean="0"/>
              <a:t>Overview: </a:t>
            </a:r>
            <a:r>
              <a:rPr lang="en-GB" sz="800" dirty="0" smtClean="0">
                <a:hlinkClick r:id="rId2"/>
              </a:rPr>
              <a:t>http://josephnoone.wordpress.com/leading-change/were-not-the-iceberg-we-happen-to-be-sitting-on</a:t>
            </a:r>
            <a:r>
              <a:rPr lang="en-GB" sz="2400" dirty="0" smtClean="0">
                <a:hlinkClick r:id="rId2"/>
              </a:rPr>
              <a:t>/</a:t>
            </a:r>
            <a:r>
              <a:rPr lang="en-GB" sz="2400" dirty="0" smtClean="0"/>
              <a:t> </a:t>
            </a:r>
            <a:endParaRPr lang="en-GB" sz="24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0050"/>
            <a:ext cx="8229600" cy="1143000"/>
          </a:xfrm>
        </p:spPr>
        <p:txBody>
          <a:bodyPr>
            <a:normAutofit fontScale="90000"/>
          </a:bodyPr>
          <a:lstStyle/>
          <a:p>
            <a:r>
              <a:rPr lang="en-GB" u="sng" dirty="0" smtClean="0"/>
              <a:t>John Kotter - Making Change Real - The Heart of Change</a:t>
            </a:r>
            <a:br>
              <a:rPr lang="en-GB" u="sng" dirty="0" smtClean="0"/>
            </a:br>
            <a:endParaRPr lang="en-GB" u="sng" dirty="0"/>
          </a:p>
        </p:txBody>
      </p:sp>
      <p:sp>
        <p:nvSpPr>
          <p:cNvPr id="3" name="Content Placeholder 2"/>
          <p:cNvSpPr>
            <a:spLocks noGrp="1"/>
          </p:cNvSpPr>
          <p:nvPr>
            <p:ph idx="1"/>
          </p:nvPr>
        </p:nvSpPr>
        <p:spPr>
          <a:xfrm>
            <a:off x="0" y="1340768"/>
            <a:ext cx="9144000" cy="4525963"/>
          </a:xfrm>
        </p:spPr>
        <p:txBody>
          <a:bodyPr>
            <a:noAutofit/>
          </a:bodyPr>
          <a:lstStyle/>
          <a:p>
            <a:r>
              <a:rPr lang="en-GB" sz="2100" dirty="0" smtClean="0"/>
              <a:t>Many leaders in the world of change management and change leadership are speaking vociferously about the importance of the emotional dimension of leadership.</a:t>
            </a:r>
          </a:p>
          <a:p>
            <a:r>
              <a:rPr lang="en-GB" sz="2100" b="1" dirty="0" smtClean="0"/>
              <a:t>Daniel </a:t>
            </a:r>
            <a:r>
              <a:rPr lang="en-GB" sz="2100" b="1" dirty="0" err="1" smtClean="0"/>
              <a:t>Goleman</a:t>
            </a:r>
            <a:r>
              <a:rPr lang="en-GB" sz="2100" b="1" dirty="0" smtClean="0"/>
              <a:t> </a:t>
            </a:r>
            <a:r>
              <a:rPr lang="en-GB" sz="2100" dirty="0" smtClean="0"/>
              <a:t>and others have stressed the importance of the leader's ability to articulate a message that resonates with their followers' </a:t>
            </a:r>
            <a:r>
              <a:rPr lang="en-GB" sz="2100" b="1" dirty="0" smtClean="0"/>
              <a:t>emotional reality </a:t>
            </a:r>
            <a:r>
              <a:rPr lang="en-GB" sz="2100" dirty="0" smtClean="0"/>
              <a:t>and their sense of purpose, and thus motivate them to move in a specific direction.</a:t>
            </a:r>
          </a:p>
          <a:p>
            <a:r>
              <a:rPr lang="en-GB" sz="2100" dirty="0" smtClean="0"/>
              <a:t>In “The Heart of Change: Real-Life Stories of How People Change Their Organizations" John Kotter, illustrates how his famous eight-step approach to change management has worked in over 100 organizations.</a:t>
            </a:r>
          </a:p>
          <a:p>
            <a:r>
              <a:rPr lang="en-GB" sz="2100" dirty="0" smtClean="0"/>
              <a:t>John Kotter says that the single biggest challenge facing leadership in a change process is just getting people to change their behaviour: All through our lives we have been taught to over-rely on the logical and we've under-relied on what is much more effective, which is presenting something that is emotionally compelling. </a:t>
            </a:r>
            <a:r>
              <a:rPr lang="en-GB" sz="2100" b="1" dirty="0" smtClean="0"/>
              <a:t>People change their behaviour when they are motivated to do so, and that happens when you speak to their feelings.</a:t>
            </a:r>
          </a:p>
          <a:p>
            <a:endParaRPr lang="en-GB" sz="21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8678"/>
            <a:ext cx="8229600" cy="1143000"/>
          </a:xfrm>
        </p:spPr>
        <p:txBody>
          <a:bodyPr>
            <a:normAutofit fontScale="90000"/>
          </a:bodyPr>
          <a:lstStyle/>
          <a:p>
            <a:r>
              <a:rPr lang="en-GB" u="sng" dirty="0"/>
              <a:t>Professor John Kotter </a:t>
            </a:r>
            <a:r>
              <a:rPr lang="en-GB" u="sng" dirty="0" smtClean="0"/>
              <a:t>–</a:t>
            </a:r>
            <a:br>
              <a:rPr lang="en-GB" u="sng" dirty="0" smtClean="0"/>
            </a:br>
            <a:r>
              <a:rPr lang="en-GB" u="sng" dirty="0" smtClean="0"/>
              <a:t> </a:t>
            </a:r>
            <a:r>
              <a:rPr lang="en-GB" b="1" dirty="0"/>
              <a:t>John Kotter Feelings Lead Change</a:t>
            </a:r>
            <a:br>
              <a:rPr lang="en-GB" b="1" dirty="0"/>
            </a:br>
            <a:r>
              <a:rPr lang="en-GB" u="sng" dirty="0"/>
              <a:t/>
            </a:r>
            <a:br>
              <a:rPr lang="en-GB" u="sng" dirty="0"/>
            </a:br>
            <a:endParaRPr lang="en-GB" u="sng" dirty="0"/>
          </a:p>
        </p:txBody>
      </p:sp>
      <p:sp>
        <p:nvSpPr>
          <p:cNvPr id="3" name="Content Placeholder 2"/>
          <p:cNvSpPr>
            <a:spLocks noGrp="1"/>
          </p:cNvSpPr>
          <p:nvPr>
            <p:ph idx="1"/>
          </p:nvPr>
        </p:nvSpPr>
        <p:spPr/>
        <p:txBody>
          <a:bodyPr/>
          <a:lstStyle/>
          <a:p>
            <a:r>
              <a:rPr lang="en-GB" dirty="0" smtClean="0">
                <a:hlinkClick r:id="rId2"/>
              </a:rPr>
              <a:t>http://www.youtube.com/watch?v=j9XbVQZa8Lc&amp;feature=related</a:t>
            </a:r>
            <a:endParaRPr lang="en-GB" dirty="0"/>
          </a:p>
        </p:txBody>
      </p:sp>
      <p:pic>
        <p:nvPicPr>
          <p:cNvPr id="20482" name="Picture 2"/>
          <p:cNvPicPr>
            <a:picLocks noChangeAspect="1" noChangeArrowheads="1"/>
          </p:cNvPicPr>
          <p:nvPr/>
        </p:nvPicPr>
        <p:blipFill>
          <a:blip r:embed="rId3" cstate="print"/>
          <a:srcRect/>
          <a:stretch>
            <a:fillRect/>
          </a:stretch>
        </p:blipFill>
        <p:spPr bwMode="auto">
          <a:xfrm>
            <a:off x="2571736" y="2962293"/>
            <a:ext cx="4000500" cy="303847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Book review: Our </a:t>
            </a:r>
            <a:r>
              <a:rPr lang="en-GB" u="sng" dirty="0"/>
              <a:t>Iceberg is </a:t>
            </a:r>
            <a:r>
              <a:rPr lang="en-GB" u="sng" dirty="0" smtClean="0"/>
              <a:t>Melting</a:t>
            </a:r>
            <a:endParaRPr lang="en-GB" u="sng" dirty="0"/>
          </a:p>
        </p:txBody>
      </p:sp>
      <p:sp>
        <p:nvSpPr>
          <p:cNvPr id="3" name="Content Placeholder 2"/>
          <p:cNvSpPr>
            <a:spLocks noGrp="1"/>
          </p:cNvSpPr>
          <p:nvPr>
            <p:ph idx="1"/>
          </p:nvPr>
        </p:nvSpPr>
        <p:spPr>
          <a:xfrm>
            <a:off x="457200" y="1600200"/>
            <a:ext cx="8472518" cy="4525963"/>
          </a:xfrm>
        </p:spPr>
        <p:txBody>
          <a:bodyPr>
            <a:normAutofit fontScale="70000" lnSpcReduction="20000"/>
          </a:bodyPr>
          <a:lstStyle/>
          <a:p>
            <a:pPr>
              <a:buNone/>
            </a:pPr>
            <a:r>
              <a:rPr lang="en-GB" dirty="0" smtClean="0"/>
              <a:t>John </a:t>
            </a:r>
            <a:r>
              <a:rPr lang="en-GB" dirty="0" err="1"/>
              <a:t>Kotter's</a:t>
            </a:r>
            <a:r>
              <a:rPr lang="en-GB" dirty="0"/>
              <a:t> </a:t>
            </a:r>
            <a:r>
              <a:rPr lang="en-GB" dirty="0" smtClean="0"/>
              <a:t>best-selling author on Change management:</a:t>
            </a:r>
          </a:p>
          <a:p>
            <a:pPr>
              <a:buNone/>
            </a:pPr>
            <a:endParaRPr lang="en-GB" dirty="0" smtClean="0"/>
          </a:p>
          <a:p>
            <a:r>
              <a:rPr lang="en-GB" b="1" dirty="0" smtClean="0"/>
              <a:t>John </a:t>
            </a:r>
            <a:r>
              <a:rPr lang="en-GB" b="1" dirty="0"/>
              <a:t>P. Kotter, Our Iceberg Is </a:t>
            </a:r>
            <a:r>
              <a:rPr lang="en-GB" b="1" dirty="0" smtClean="0"/>
              <a:t>Melting: </a:t>
            </a:r>
            <a:r>
              <a:rPr lang="en-GB" dirty="0" smtClean="0">
                <a:hlinkClick r:id="rId2"/>
              </a:rPr>
              <a:t>http://www.youtube.com/watch?v=Gh2xc6vXQgk&amp;feature=related</a:t>
            </a:r>
            <a:endParaRPr lang="en-GB" dirty="0" smtClean="0"/>
          </a:p>
          <a:p>
            <a:endParaRPr lang="en-GB" b="1" dirty="0" smtClean="0"/>
          </a:p>
          <a:p>
            <a:r>
              <a:rPr lang="en-GB" b="1" dirty="0" smtClean="0"/>
              <a:t>Overview : those that have been through the change process emerge empowered and can assist others: </a:t>
            </a:r>
            <a:r>
              <a:rPr lang="en-GB" dirty="0" smtClean="0">
                <a:hlinkClick r:id="rId3"/>
              </a:rPr>
              <a:t>http://www.youtube.com/watch?v=Vnq1klw-m2k&amp;feature=related</a:t>
            </a:r>
            <a:endParaRPr lang="en-GB" dirty="0" smtClean="0"/>
          </a:p>
          <a:p>
            <a:endParaRPr lang="en-GB" b="1" dirty="0" smtClean="0"/>
          </a:p>
          <a:p>
            <a:r>
              <a:rPr lang="en-GB" b="1" dirty="0" smtClean="0"/>
              <a:t>For more info: </a:t>
            </a:r>
            <a:r>
              <a:rPr lang="en-GB" dirty="0" smtClean="0">
                <a:hlinkClick r:id="rId4"/>
              </a:rPr>
              <a:t>http://kotterinternational.com/KotterPrinciples/OurIceberg.aspx</a:t>
            </a:r>
            <a:endParaRPr lang="en-GB" b="1"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62"/>
            <a:ext cx="8229600" cy="1143000"/>
          </a:xfrm>
        </p:spPr>
        <p:txBody>
          <a:bodyPr>
            <a:normAutofit fontScale="90000"/>
          </a:bodyPr>
          <a:lstStyle/>
          <a:p>
            <a:r>
              <a:rPr lang="en-GB" u="sng" dirty="0" smtClean="0"/>
              <a:t>Leading your people through change</a:t>
            </a:r>
            <a:endParaRPr lang="en-GB" u="sng" dirty="0"/>
          </a:p>
        </p:txBody>
      </p:sp>
      <p:sp>
        <p:nvSpPr>
          <p:cNvPr id="3" name="Content Placeholder 2"/>
          <p:cNvSpPr>
            <a:spLocks noGrp="1"/>
          </p:cNvSpPr>
          <p:nvPr>
            <p:ph idx="1"/>
          </p:nvPr>
        </p:nvSpPr>
        <p:spPr>
          <a:xfrm>
            <a:off x="0" y="1071546"/>
            <a:ext cx="9144000" cy="5429288"/>
          </a:xfrm>
        </p:spPr>
        <p:txBody>
          <a:bodyPr>
            <a:normAutofit fontScale="62500" lnSpcReduction="20000"/>
          </a:bodyPr>
          <a:lstStyle/>
          <a:p>
            <a:r>
              <a:rPr lang="en-GB" b="1" dirty="0" smtClean="0"/>
              <a:t>3 Cs for successful change Leadership: Compassion, Consideration and Communication are essential ingredients of any successful change management programme.</a:t>
            </a:r>
            <a:endParaRPr lang="en-GB" dirty="0" smtClean="0"/>
          </a:p>
          <a:p>
            <a:r>
              <a:rPr lang="en-GB" dirty="0" smtClean="0"/>
              <a:t>Surprisingly the insights of Kubler-Ross as simply expressed in the change roller coaster model are all too frequently overlooked, and this is reflected in the failure rate with change initiatives.</a:t>
            </a:r>
          </a:p>
          <a:p>
            <a:r>
              <a:rPr lang="en-GB" b="1" dirty="0" smtClean="0"/>
              <a:t>A major underlying cause of the 70% failure rate of all major change initiatives, is the failure to take full account of the impact of change on those people who are most impacted by it</a:t>
            </a:r>
            <a:r>
              <a:rPr lang="en-GB" dirty="0" smtClean="0"/>
              <a:t>.</a:t>
            </a:r>
          </a:p>
          <a:p>
            <a:r>
              <a:rPr lang="en-GB" dirty="0" smtClean="0"/>
              <a:t>There are two levels of impact. First there are the new ways of working, the cultural shifts, and the new processes, procedures and structures. Secondly, there are the emotional and psychological adjustments that people go through as they adjust to these new ways.</a:t>
            </a:r>
          </a:p>
          <a:p>
            <a:r>
              <a:rPr lang="en-GB" dirty="0" smtClean="0"/>
              <a:t>Daniel </a:t>
            </a:r>
            <a:r>
              <a:rPr lang="en-GB" dirty="0" err="1" smtClean="0"/>
              <a:t>Goleman</a:t>
            </a:r>
            <a:r>
              <a:rPr lang="en-GB" dirty="0" smtClean="0"/>
              <a:t> and others have stressed the importance of the leader's ability to articulate a message </a:t>
            </a:r>
            <a:r>
              <a:rPr lang="en-GB" b="1" dirty="0" smtClean="0"/>
              <a:t>that resonates </a:t>
            </a:r>
            <a:r>
              <a:rPr lang="en-GB" dirty="0" smtClean="0"/>
              <a:t>with their followers' </a:t>
            </a:r>
            <a:r>
              <a:rPr lang="en-GB" b="1" dirty="0" smtClean="0"/>
              <a:t>emotional reality </a:t>
            </a:r>
            <a:r>
              <a:rPr lang="en-GB" dirty="0" smtClean="0"/>
              <a:t>and their sense of purpose, and thus motivate them to move in a specific direction.</a:t>
            </a:r>
          </a:p>
          <a:p>
            <a:r>
              <a:rPr lang="en-GB" dirty="0" smtClean="0"/>
              <a:t>John Kotter says that the single biggest challenge facing leadership in a change process is just getting people to change their behaviour - and that happens: </a:t>
            </a:r>
            <a:r>
              <a:rPr lang="en-GB" i="1" dirty="0" smtClean="0"/>
              <a:t>"When they are motivated to do so, and that happens when you </a:t>
            </a:r>
            <a:r>
              <a:rPr lang="en-GB" b="1" i="1" dirty="0" smtClean="0"/>
              <a:t>speak to their feelings</a:t>
            </a:r>
            <a:r>
              <a:rPr lang="en-GB" i="1" dirty="0" smtClean="0"/>
              <a:t>."</a:t>
            </a:r>
            <a:endParaRPr lang="en-GB" dirty="0" smtClean="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normAutofit/>
          </a:bodyPr>
          <a:lstStyle/>
          <a:p>
            <a:r>
              <a:rPr lang="en-GB" sz="3600" u="sng" dirty="0" smtClean="0"/>
              <a:t>Book: Who Moved My Cheese</a:t>
            </a:r>
            <a:r>
              <a:rPr lang="en-GB" sz="2000" u="sng" dirty="0" smtClean="0"/>
              <a:t/>
            </a:r>
            <a:br>
              <a:rPr lang="en-GB" sz="2000" u="sng" dirty="0" smtClean="0"/>
            </a:br>
            <a:r>
              <a:rPr lang="en-GB" sz="2000" b="1" u="sng" dirty="0" smtClean="0"/>
              <a:t>by acclaimed award winning writer Spencer Johnson </a:t>
            </a:r>
          </a:p>
        </p:txBody>
      </p:sp>
      <p:pic>
        <p:nvPicPr>
          <p:cNvPr id="1026" name="Picture 2"/>
          <p:cNvPicPr>
            <a:picLocks noGrp="1" noChangeAspect="1" noChangeArrowheads="1"/>
          </p:cNvPicPr>
          <p:nvPr>
            <p:ph idx="1"/>
          </p:nvPr>
        </p:nvPicPr>
        <p:blipFill>
          <a:blip r:embed="rId2" cstate="print"/>
          <a:srcRect/>
          <a:stretch>
            <a:fillRect/>
          </a:stretch>
        </p:blipFill>
        <p:spPr bwMode="auto">
          <a:xfrm>
            <a:off x="2428860" y="4365104"/>
            <a:ext cx="3857625" cy="2411936"/>
          </a:xfrm>
          <a:prstGeom prst="rect">
            <a:avLst/>
          </a:prstGeom>
          <a:noFill/>
          <a:ln w="9525">
            <a:noFill/>
            <a:miter lim="800000"/>
            <a:headEnd/>
            <a:tailEnd/>
          </a:ln>
          <a:effectLst/>
        </p:spPr>
      </p:pic>
      <p:sp>
        <p:nvSpPr>
          <p:cNvPr id="7" name="TextBox 6"/>
          <p:cNvSpPr txBox="1"/>
          <p:nvPr/>
        </p:nvSpPr>
        <p:spPr>
          <a:xfrm>
            <a:off x="0" y="847740"/>
            <a:ext cx="8929718" cy="4093428"/>
          </a:xfrm>
          <a:prstGeom prst="rect">
            <a:avLst/>
          </a:prstGeom>
          <a:noFill/>
        </p:spPr>
        <p:txBody>
          <a:bodyPr wrap="square" rtlCol="0">
            <a:spAutoFit/>
          </a:bodyPr>
          <a:lstStyle/>
          <a:p>
            <a:endParaRPr lang="en-GB" sz="2000" b="1" dirty="0"/>
          </a:p>
          <a:p>
            <a:r>
              <a:rPr lang="en-GB" sz="2000" b="1" dirty="0" smtClean="0"/>
              <a:t>Website: </a:t>
            </a:r>
            <a:r>
              <a:rPr lang="en-GB" sz="2000" dirty="0" smtClean="0">
                <a:hlinkClick r:id="rId3"/>
              </a:rPr>
              <a:t>http://www.whomovedmycheese.com/</a:t>
            </a:r>
            <a:endParaRPr lang="en-GB" sz="2000" dirty="0" smtClean="0"/>
          </a:p>
          <a:p>
            <a:endParaRPr lang="en-GB" sz="1000" dirty="0"/>
          </a:p>
          <a:p>
            <a:r>
              <a:rPr lang="en-GB" sz="2000" b="1" i="1" dirty="0"/>
              <a:t>Who Moved My Cheese? An Amazing Way to Deal with Change in Your Work and in Your Life</a:t>
            </a:r>
            <a:r>
              <a:rPr lang="en-GB" sz="2000" dirty="0"/>
              <a:t>, published in 1998, is a motivational book by </a:t>
            </a:r>
            <a:r>
              <a:rPr lang="en-GB" sz="2000" b="1" dirty="0" smtClean="0"/>
              <a:t>Spencer Johnson</a:t>
            </a:r>
            <a:r>
              <a:rPr lang="en-GB" sz="2000" dirty="0"/>
              <a:t> written in the style of a parable </a:t>
            </a:r>
            <a:r>
              <a:rPr lang="en-GB" sz="2000" dirty="0" smtClean="0"/>
              <a:t>or business </a:t>
            </a:r>
            <a:r>
              <a:rPr lang="en-GB" sz="2000" dirty="0"/>
              <a:t>fable. It describes change in one's work and life, and four typical reactions to said change by two mice and two "</a:t>
            </a:r>
            <a:r>
              <a:rPr lang="en-GB" sz="2000" dirty="0" err="1"/>
              <a:t>littlepeople</a:t>
            </a:r>
            <a:r>
              <a:rPr lang="en-GB" sz="2000" dirty="0"/>
              <a:t>", during their hunt for cheese. A </a:t>
            </a:r>
            <a:r>
              <a:rPr lang="en-GB" sz="2000" i="1" dirty="0"/>
              <a:t>New York Times</a:t>
            </a:r>
            <a:r>
              <a:rPr lang="en-GB" sz="2000" dirty="0"/>
              <a:t> </a:t>
            </a:r>
            <a:r>
              <a:rPr lang="en-GB" sz="2000" dirty="0" smtClean="0"/>
              <a:t>business bestseller</a:t>
            </a:r>
            <a:r>
              <a:rPr lang="en-GB" sz="2000" dirty="0"/>
              <a:t> since </a:t>
            </a:r>
            <a:r>
              <a:rPr lang="en-GB" sz="2000" dirty="0" smtClean="0"/>
              <a:t>release. For an overview, review and more information: </a:t>
            </a:r>
            <a:r>
              <a:rPr lang="en-GB" sz="2000" dirty="0" smtClean="0">
                <a:hlinkClick r:id="rId4"/>
              </a:rPr>
              <a:t>http://en.wikipedia.org/wiki/Who_Moved_My_Cheese%3F</a:t>
            </a:r>
            <a:endParaRPr lang="en-GB" sz="2000" dirty="0" smtClean="0"/>
          </a:p>
          <a:p>
            <a:r>
              <a:rPr lang="en-GB" sz="2000" b="1" dirty="0" smtClean="0"/>
              <a:t>Video Overview:  </a:t>
            </a:r>
            <a:r>
              <a:rPr lang="en-GB" sz="2000" dirty="0" smtClean="0">
                <a:hlinkClick r:id="rId5"/>
              </a:rPr>
              <a:t>http://www.youtube.com/watch?v=kOYzl83icX8&amp;feature=related</a:t>
            </a:r>
            <a:endParaRPr lang="en-GB" sz="2000" b="1" dirty="0"/>
          </a:p>
          <a:p>
            <a:r>
              <a:rPr lang="en-GB" sz="2000" b="1" dirty="0" smtClean="0"/>
              <a:t>Adaptation: </a:t>
            </a:r>
            <a:r>
              <a:rPr lang="en-GB" sz="2000" dirty="0" smtClean="0">
                <a:hlinkClick r:id="rId6"/>
              </a:rPr>
              <a:t>http://www.youtube.com/watch?v=R8CtOjgWegg&amp;NR=1</a:t>
            </a:r>
            <a:r>
              <a:rPr lang="en-GB" sz="2000" dirty="0" smtClean="0"/>
              <a:t> </a:t>
            </a:r>
            <a:endParaRPr lang="en-GB" sz="2000" b="1" dirty="0" smtClean="0"/>
          </a:p>
          <a:p>
            <a:endParaRPr lang="en-GB" sz="2000"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Components of Successful Change</a:t>
            </a:r>
            <a:endParaRPr lang="en-GB" u="sng" dirty="0"/>
          </a:p>
        </p:txBody>
      </p:sp>
      <p:sp>
        <p:nvSpPr>
          <p:cNvPr id="3" name="Content Placeholder 2"/>
          <p:cNvSpPr>
            <a:spLocks noGrp="1"/>
          </p:cNvSpPr>
          <p:nvPr>
            <p:ph idx="1"/>
          </p:nvPr>
        </p:nvSpPr>
        <p:spPr/>
        <p:txBody>
          <a:bodyPr>
            <a:normAutofit fontScale="85000" lnSpcReduction="10000"/>
          </a:bodyPr>
          <a:lstStyle/>
          <a:p>
            <a:pPr>
              <a:buNone/>
            </a:pPr>
            <a:r>
              <a:rPr lang="en-GB" dirty="0"/>
              <a:t>This can be achieved in following ways:</a:t>
            </a:r>
          </a:p>
          <a:p>
            <a:r>
              <a:rPr lang="en-GB" dirty="0"/>
              <a:t>Putting in place an effective </a:t>
            </a:r>
            <a:r>
              <a:rPr lang="en-GB" b="1" dirty="0"/>
              <a:t>Communication strategy </a:t>
            </a:r>
            <a:r>
              <a:rPr lang="en-GB" dirty="0"/>
              <a:t>which would bridge any gap in the understanding of change benefits and its implementation strategy.</a:t>
            </a:r>
          </a:p>
          <a:p>
            <a:r>
              <a:rPr lang="en-GB" dirty="0" smtClean="0"/>
              <a:t>Aligned with new Strategic Objectives devise an appropriate </a:t>
            </a:r>
            <a:r>
              <a:rPr lang="en-GB" b="1" dirty="0" smtClean="0"/>
              <a:t>skill </a:t>
            </a:r>
            <a:r>
              <a:rPr lang="en-GB" b="1" dirty="0"/>
              <a:t>upgrading </a:t>
            </a:r>
            <a:r>
              <a:rPr lang="en-GB" dirty="0"/>
              <a:t>scheme for </a:t>
            </a:r>
            <a:r>
              <a:rPr lang="en-GB" dirty="0" smtClean="0"/>
              <a:t>all employees of the organization including management. This maybe Practical skills or Personal/Professional attributes. </a:t>
            </a:r>
          </a:p>
          <a:p>
            <a:r>
              <a:rPr lang="en-GB" b="1" dirty="0" smtClean="0"/>
              <a:t>Personal counselling </a:t>
            </a:r>
            <a:r>
              <a:rPr lang="en-GB" dirty="0"/>
              <a:t>of staff members (if required) to alleviate any </a:t>
            </a:r>
            <a:r>
              <a:rPr lang="en-GB" dirty="0" smtClean="0"/>
              <a:t>fears</a:t>
            </a:r>
            <a:r>
              <a:rPr lang="en-GB" dirty="0"/>
              <a:t> </a:t>
            </a:r>
            <a:r>
              <a:rPr lang="en-GB" dirty="0" smtClean="0"/>
              <a:t>and empower your staff,</a:t>
            </a:r>
            <a:endParaRPr lang="en-GB" dirty="0"/>
          </a:p>
          <a:p>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Activity: Research &amp; Share</a:t>
            </a:r>
            <a:endParaRPr lang="en-GB" u="sng" dirty="0"/>
          </a:p>
        </p:txBody>
      </p:sp>
      <p:sp>
        <p:nvSpPr>
          <p:cNvPr id="3" name="Content Placeholder 2"/>
          <p:cNvSpPr>
            <a:spLocks noGrp="1"/>
          </p:cNvSpPr>
          <p:nvPr>
            <p:ph idx="1"/>
          </p:nvPr>
        </p:nvSpPr>
        <p:spPr/>
        <p:txBody>
          <a:bodyPr/>
          <a:lstStyle/>
          <a:p>
            <a:r>
              <a:rPr lang="en-GB" dirty="0" smtClean="0"/>
              <a:t>In small groups 2/3 produce a presentation on a Change Management Model, Book (from Part 2) or other related subject-area of your choice to share with the group next week.</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04864"/>
            <a:ext cx="8229600" cy="1143000"/>
          </a:xfrm>
        </p:spPr>
        <p:txBody>
          <a:bodyPr/>
          <a:lstStyle/>
          <a:p>
            <a:r>
              <a:rPr lang="en-GB" b="1" u="sng" dirty="0" smtClean="0"/>
              <a:t>End Part 2.</a:t>
            </a:r>
            <a:endParaRPr lang="en-GB" b="1" u="sng"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564</TotalTime>
  <Words>2406</Words>
  <Application>Microsoft Office PowerPoint</Application>
  <PresentationFormat>On-screen Show (4:3)</PresentationFormat>
  <Paragraphs>236</Paragraphs>
  <Slides>43</Slides>
  <Notes>0</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Office Theme</vt:lpstr>
      <vt:lpstr>Change Management Models</vt:lpstr>
      <vt:lpstr>Reccomend: Online resource:</vt:lpstr>
      <vt:lpstr>What is Change Management?</vt:lpstr>
      <vt:lpstr>Change management</vt:lpstr>
      <vt:lpstr>Change Management</vt:lpstr>
      <vt:lpstr>Managing Change</vt:lpstr>
      <vt:lpstr>Managing Change</vt:lpstr>
      <vt:lpstr>Change Management Models</vt:lpstr>
      <vt:lpstr>(1) Lewin's Freeze Phases Model</vt:lpstr>
      <vt:lpstr>Lewin's 3 Stage Process for  Managing change</vt:lpstr>
      <vt:lpstr>Lewin's 3 Stage Model</vt:lpstr>
      <vt:lpstr>Summary of the 3 Stage Model</vt:lpstr>
      <vt:lpstr>(2) Kübler-Ross Model</vt:lpstr>
      <vt:lpstr>The Kübler-Ross grief cycle</vt:lpstr>
      <vt:lpstr>The Kübler-Ross grief cycle</vt:lpstr>
      <vt:lpstr>5 stages of the Kubler-Ross model</vt:lpstr>
      <vt:lpstr>The Change Roller Coaster.</vt:lpstr>
      <vt:lpstr>The Rollercoaster &amp; Change Management Strategies</vt:lpstr>
      <vt:lpstr>(3) The Prosci ADKAR model</vt:lpstr>
      <vt:lpstr>Summary of the ADKAR model</vt:lpstr>
      <vt:lpstr>ADKAR Model &amp; People </vt:lpstr>
      <vt:lpstr>(4) The Beckhard Model </vt:lpstr>
      <vt:lpstr>Activity: Research &amp; Share</vt:lpstr>
      <vt:lpstr>End Part 1.</vt:lpstr>
      <vt:lpstr>Additional:  Change Management Theories</vt:lpstr>
      <vt:lpstr>Daryl Conner model</vt:lpstr>
      <vt:lpstr>William Bridges Navigating the transitions of change </vt:lpstr>
      <vt:lpstr>William Bridge  -  3 Guidelines to Successful Change Management </vt:lpstr>
      <vt:lpstr>PowerPoint Presentation</vt:lpstr>
      <vt:lpstr>PowerPoint Presentation</vt:lpstr>
      <vt:lpstr>PowerPoint Presentation</vt:lpstr>
      <vt:lpstr>Christine Longaker The 4 stages of major change </vt:lpstr>
      <vt:lpstr>PowerPoint Presentation</vt:lpstr>
      <vt:lpstr>John Kotter's guiding principles for leading change</vt:lpstr>
      <vt:lpstr>Kotter’s 8 stage change management model </vt:lpstr>
      <vt:lpstr>John Kotter - Making Change Real - The Heart of Change </vt:lpstr>
      <vt:lpstr>Professor John Kotter –  John Kotter Feelings Lead Change  </vt:lpstr>
      <vt:lpstr>Book review: Our Iceberg is Melting</vt:lpstr>
      <vt:lpstr>Leading your people through change</vt:lpstr>
      <vt:lpstr>Book: Who Moved My Cheese by acclaimed award winning writer Spencer Johnson </vt:lpstr>
      <vt:lpstr>Components of Successful Change</vt:lpstr>
      <vt:lpstr>Activity: Research &amp; Share</vt:lpstr>
      <vt:lpstr>End Part 2.</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Williams, James</cp:lastModifiedBy>
  <cp:revision>74</cp:revision>
  <dcterms:created xsi:type="dcterms:W3CDTF">2010-11-02T21:24:59Z</dcterms:created>
  <dcterms:modified xsi:type="dcterms:W3CDTF">2012-11-07T10:20:17Z</dcterms:modified>
</cp:coreProperties>
</file>