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1" r:id="rId3"/>
    <p:sldId id="257" r:id="rId4"/>
    <p:sldId id="266" r:id="rId5"/>
    <p:sldId id="268" r:id="rId6"/>
    <p:sldId id="265" r:id="rId7"/>
    <p:sldId id="262" r:id="rId8"/>
    <p:sldId id="263" r:id="rId9"/>
    <p:sldId id="259" r:id="rId10"/>
    <p:sldId id="260" r:id="rId11"/>
    <p:sldId id="264" r:id="rId12"/>
    <p:sldId id="258" r:id="rId13"/>
    <p:sldId id="269" r:id="rId14"/>
    <p:sldId id="277" r:id="rId15"/>
    <p:sldId id="272" r:id="rId16"/>
    <p:sldId id="279" r:id="rId17"/>
    <p:sldId id="274" r:id="rId18"/>
    <p:sldId id="270" r:id="rId19"/>
    <p:sldId id="280" r:id="rId20"/>
    <p:sldId id="275" r:id="rId21"/>
    <p:sldId id="273" r:id="rId22"/>
    <p:sldId id="27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85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166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6361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59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455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6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58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577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377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077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052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E3D7C1D-E333-44F6-BC67-8B947A799F48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68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t.co/c8BTv5IBRq?amp=1" TargetMode="External"/><Relationship Id="rId2" Type="http://schemas.openxmlformats.org/officeDocument/2006/relationships/hyperlink" Target="https://twitter.com/VeganRunnersUK?ref_src=twsrc%5Egoogle%7Ctwcamp%5Eserp%7Ctwgr%5Eautho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Perspectives on Health and Physical Activity – e-cigarette use / vegan diets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5 -  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953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E-cigarettes / vaping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it and what are the issues with it? </a:t>
            </a:r>
          </a:p>
          <a:p>
            <a:r>
              <a:rPr lang="en-GB" dirty="0" smtClean="0"/>
              <a:t>Attractive habit?  </a:t>
            </a:r>
          </a:p>
          <a:p>
            <a:endParaRPr lang="en-GB" dirty="0"/>
          </a:p>
          <a:p>
            <a:r>
              <a:rPr lang="en-GB" dirty="0" smtClean="0"/>
              <a:t>Initial thoughts…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838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E-cigarettes / vaping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Chinese pharmacist Hon </a:t>
            </a:r>
            <a:r>
              <a:rPr lang="en-GB" dirty="0" err="1"/>
              <a:t>Lik</a:t>
            </a:r>
            <a:r>
              <a:rPr lang="en-GB" dirty="0"/>
              <a:t> first developed an electronic alternative to traditional cigarettes in </a:t>
            </a:r>
            <a:r>
              <a:rPr lang="en-GB" dirty="0" smtClean="0"/>
              <a:t>2003</a:t>
            </a:r>
            <a:r>
              <a:rPr lang="en-GB" dirty="0"/>
              <a:t> </a:t>
            </a:r>
            <a:r>
              <a:rPr lang="en-GB" dirty="0" smtClean="0"/>
              <a:t>( </a:t>
            </a:r>
            <a:r>
              <a:rPr lang="en-GB" dirty="0"/>
              <a:t>E-cigarettes entered the U.S. market in </a:t>
            </a:r>
            <a:r>
              <a:rPr lang="en-GB" dirty="0" smtClean="0"/>
              <a:t>2007</a:t>
            </a:r>
            <a:r>
              <a:rPr lang="en-GB" dirty="0"/>
              <a:t> </a:t>
            </a:r>
            <a:r>
              <a:rPr lang="en-GB" dirty="0" smtClean="0"/>
              <a:t>(</a:t>
            </a:r>
          </a:p>
          <a:p>
            <a:r>
              <a:rPr lang="en-GB" dirty="0"/>
              <a:t>A heating element at one end aerosolizes a liquid nicotine solution, and the </a:t>
            </a:r>
            <a:r>
              <a:rPr lang="en-GB" dirty="0" err="1"/>
              <a:t>vapor</a:t>
            </a:r>
            <a:r>
              <a:rPr lang="en-GB" dirty="0"/>
              <a:t> is inhaled through a mouthpiece. </a:t>
            </a:r>
            <a:endParaRPr lang="en-GB" dirty="0" smtClean="0"/>
          </a:p>
          <a:p>
            <a:pPr lvl="1"/>
            <a:r>
              <a:rPr lang="en-GB" dirty="0" smtClean="0"/>
              <a:t>“</a:t>
            </a:r>
            <a:r>
              <a:rPr lang="en-GB" dirty="0"/>
              <a:t>We see e-cigarettes as a single group of products, but there are hundreds of brands and many different generations and models,” </a:t>
            </a:r>
            <a:r>
              <a:rPr lang="en-GB" dirty="0" err="1"/>
              <a:t>Goniewicz</a:t>
            </a:r>
            <a:r>
              <a:rPr lang="en-GB" dirty="0"/>
              <a:t> says. “There are also huge variations in how people use these products.”</a:t>
            </a:r>
            <a:endParaRPr lang="en-GB" dirty="0" smtClean="0"/>
          </a:p>
          <a:p>
            <a:r>
              <a:rPr lang="en-GB" dirty="0" smtClean="0"/>
              <a:t>Flavours – young people</a:t>
            </a:r>
          </a:p>
          <a:p>
            <a:r>
              <a:rPr lang="en-GB" dirty="0" smtClean="0"/>
              <a:t>Encouraging people who haven’t smoked to vape – progress to smoking?</a:t>
            </a:r>
          </a:p>
          <a:p>
            <a:pPr lvl="1"/>
            <a:r>
              <a:rPr lang="en-GB" dirty="0" smtClean="0"/>
              <a:t>Normalising smoking?</a:t>
            </a:r>
          </a:p>
          <a:p>
            <a:r>
              <a:rPr lang="en-GB" dirty="0" smtClean="0"/>
              <a:t>Lung conditions – USA – shortness of breath / vomiting / diarrhoea / fever (450 ill / 6 died)</a:t>
            </a:r>
          </a:p>
          <a:p>
            <a:pPr lvl="1"/>
            <a:r>
              <a:rPr lang="en-GB" dirty="0" smtClean="0"/>
              <a:t>Younger population – late teens.   </a:t>
            </a:r>
          </a:p>
          <a:p>
            <a:pPr lvl="1"/>
            <a:r>
              <a:rPr lang="en-GB" dirty="0" smtClean="0"/>
              <a:t>Chemical exposure</a:t>
            </a:r>
          </a:p>
          <a:p>
            <a:pPr lvl="1"/>
            <a:r>
              <a:rPr lang="en-GB" dirty="0" smtClean="0"/>
              <a:t>Modified to include THC / mimicking vaping cannabis</a:t>
            </a:r>
          </a:p>
          <a:p>
            <a:pPr lvl="1"/>
            <a:r>
              <a:rPr lang="en-GB" dirty="0" smtClean="0"/>
              <a:t>Oily substance in the lungs</a:t>
            </a:r>
          </a:p>
          <a:p>
            <a:pPr lvl="1"/>
            <a:endParaRPr lang="en-GB" dirty="0"/>
          </a:p>
          <a:p>
            <a:pPr marL="128016" lvl="1" indent="0">
              <a:buNone/>
            </a:pPr>
            <a:r>
              <a:rPr lang="en-GB" dirty="0" smtClean="0"/>
              <a:t>Different to vaping nicotine conventionally </a:t>
            </a:r>
          </a:p>
        </p:txBody>
      </p:sp>
    </p:spTree>
    <p:extLst>
      <p:ext uri="{BB962C8B-B14F-4D97-AF65-F5344CB8AC3E}">
        <p14:creationId xmlns:p14="http://schemas.microsoft.com/office/powerpoint/2010/main" val="4004135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e-cigarette use?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972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e-cigarette use?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0492" y="2084832"/>
            <a:ext cx="9091748" cy="408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332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Reasons for Electronic Cigarette Use Among Middle and High School Students — National Youth Tobacco Survey, United States, 2016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Among students who reported ever using e-cigarettes in 2016, the most commonly selected reasons for use were </a:t>
            </a:r>
            <a:endParaRPr lang="en-GB" dirty="0" smtClean="0"/>
          </a:p>
          <a:p>
            <a:r>
              <a:rPr lang="en-GB" dirty="0" smtClean="0"/>
              <a:t>1) </a:t>
            </a:r>
            <a:r>
              <a:rPr lang="en-GB" dirty="0"/>
              <a:t>use by “friend or family member” (39.0</a:t>
            </a:r>
            <a:r>
              <a:rPr lang="en-GB" dirty="0" smtClean="0"/>
              <a:t>%)</a:t>
            </a:r>
          </a:p>
          <a:p>
            <a:r>
              <a:rPr lang="en-GB" dirty="0" smtClean="0"/>
              <a:t>2</a:t>
            </a:r>
            <a:r>
              <a:rPr lang="en-GB" dirty="0"/>
              <a:t>) availability of “</a:t>
            </a:r>
            <a:r>
              <a:rPr lang="en-GB" dirty="0" smtClean="0"/>
              <a:t>flavours </a:t>
            </a:r>
            <a:r>
              <a:rPr lang="en-GB" dirty="0"/>
              <a:t>such as mint, candy, fruit, or chocolate” (31.0</a:t>
            </a:r>
            <a:r>
              <a:rPr lang="en-GB" dirty="0" smtClean="0"/>
              <a:t>%)</a:t>
            </a:r>
          </a:p>
          <a:p>
            <a:r>
              <a:rPr lang="en-GB" dirty="0" smtClean="0"/>
              <a:t>3</a:t>
            </a:r>
            <a:r>
              <a:rPr lang="en-GB" dirty="0"/>
              <a:t>) the belief that “they are less harmful than other forms of tobacco such as cigarettes” (17.1</a:t>
            </a:r>
            <a:r>
              <a:rPr lang="en-GB" dirty="0" smtClean="0"/>
              <a:t>%)</a:t>
            </a:r>
          </a:p>
          <a:p>
            <a:r>
              <a:rPr lang="en-GB" dirty="0" smtClean="0"/>
              <a:t>The </a:t>
            </a:r>
            <a:r>
              <a:rPr lang="en-GB" dirty="0"/>
              <a:t>least commonly selected reasons were </a:t>
            </a:r>
            <a:endParaRPr lang="en-GB" dirty="0" smtClean="0"/>
          </a:p>
          <a:p>
            <a:r>
              <a:rPr lang="en-GB" dirty="0" smtClean="0"/>
              <a:t>1</a:t>
            </a:r>
            <a:r>
              <a:rPr lang="en-GB" dirty="0"/>
              <a:t>) “they are easier to get than other tobacco products, such as cigarettes” (4.8</a:t>
            </a:r>
            <a:r>
              <a:rPr lang="en-GB" dirty="0" smtClean="0"/>
              <a:t>%)</a:t>
            </a:r>
          </a:p>
          <a:p>
            <a:r>
              <a:rPr lang="en-GB" dirty="0" smtClean="0"/>
              <a:t>2</a:t>
            </a:r>
            <a:r>
              <a:rPr lang="en-GB" dirty="0"/>
              <a:t>) “they cost less than other tobacco products such as cigarettes” (3.2</a:t>
            </a:r>
            <a:r>
              <a:rPr lang="en-GB" dirty="0" smtClean="0"/>
              <a:t>%) </a:t>
            </a:r>
          </a:p>
          <a:p>
            <a:r>
              <a:rPr lang="en-GB" dirty="0" smtClean="0"/>
              <a:t>3</a:t>
            </a:r>
            <a:r>
              <a:rPr lang="en-GB" dirty="0"/>
              <a:t>) “famous people on TV or in movies use them” (1.5</a:t>
            </a:r>
            <a:r>
              <a:rPr lang="en-GB" dirty="0" smtClean="0"/>
              <a:t>%)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595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Attractiveness of vaping / use of flavours?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6865838" cy="40233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Teenagers? Initially unregulated (see photo – 2014)</a:t>
            </a:r>
          </a:p>
          <a:p>
            <a:r>
              <a:rPr lang="en-GB" dirty="0" smtClean="0"/>
              <a:t>Social media – influencers </a:t>
            </a:r>
          </a:p>
          <a:p>
            <a:endParaRPr lang="en-GB" dirty="0"/>
          </a:p>
          <a:p>
            <a:r>
              <a:rPr lang="en-GB" dirty="0"/>
              <a:t>You must be </a:t>
            </a:r>
            <a:r>
              <a:rPr lang="en-GB" b="1" dirty="0"/>
              <a:t>18 or over</a:t>
            </a:r>
            <a:r>
              <a:rPr lang="en-GB" dirty="0"/>
              <a:t> to buy e-cigarettes or e-liquids in the UK.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also illegal for vape adverts to include models who appear to </a:t>
            </a:r>
            <a:r>
              <a:rPr lang="en-GB" dirty="0" smtClean="0"/>
              <a:t>be </a:t>
            </a:r>
            <a:r>
              <a:rPr lang="en-GB" dirty="0"/>
              <a:t>under the age of 25. 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/>
              <a:t>A federal law enacted on December 20, 2019, raised the federal minimum legal sales age for all tobacco products, including e-cigarettes, from 18 to </a:t>
            </a:r>
            <a:r>
              <a:rPr lang="en-GB" b="1" dirty="0"/>
              <a:t>21</a:t>
            </a:r>
            <a:r>
              <a:rPr lang="en-GB" dirty="0"/>
              <a:t> across the United States.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0" y="1683067"/>
            <a:ext cx="3535680" cy="4626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839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Positives of e-cigarettes?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39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in society – why do people use e-cigarettes?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Claims that safer than conventional smoking</a:t>
            </a:r>
          </a:p>
          <a:p>
            <a:r>
              <a:rPr lang="en-GB" dirty="0" smtClean="0"/>
              <a:t>2m teenagers in US using e-cigarettes 2017-18 </a:t>
            </a:r>
          </a:p>
          <a:p>
            <a:pPr lvl="1"/>
            <a:r>
              <a:rPr lang="en-GB" dirty="0" smtClean="0"/>
              <a:t>May not have smoked before – nicotine content higher than traditional cigarettes.</a:t>
            </a:r>
          </a:p>
          <a:p>
            <a:pPr lvl="1"/>
            <a:r>
              <a:rPr lang="en-GB" dirty="0" smtClean="0"/>
              <a:t>Addiction to nicotine – not ideal for teenagers</a:t>
            </a:r>
          </a:p>
          <a:p>
            <a:endParaRPr lang="en-GB" dirty="0" smtClean="0"/>
          </a:p>
          <a:p>
            <a:r>
              <a:rPr lang="en-GB" dirty="0" smtClean="0"/>
              <a:t>Why popular: new designs – </a:t>
            </a:r>
            <a:r>
              <a:rPr lang="en-GB" dirty="0" err="1" smtClean="0"/>
              <a:t>Juul</a:t>
            </a:r>
            <a:r>
              <a:rPr lang="en-GB" dirty="0" smtClean="0"/>
              <a:t> (worth 10bn in 2020)</a:t>
            </a:r>
          </a:p>
          <a:p>
            <a:r>
              <a:rPr lang="en-GB" dirty="0" smtClean="0"/>
              <a:t>San Francisco – first city to pass e-cigarette ban. </a:t>
            </a:r>
            <a:r>
              <a:rPr lang="en-GB" dirty="0"/>
              <a:t>P</a:t>
            </a:r>
            <a:r>
              <a:rPr lang="en-GB" dirty="0" smtClean="0"/>
              <a:t>rohibited </a:t>
            </a:r>
            <a:r>
              <a:rPr lang="en-GB" dirty="0"/>
              <a:t>the sale of electronic cigarettes lacking US Food and Drug Administration authorization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075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Intended for those who already smoke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457200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Marketing rules changed – from using social media and influencers (glamourous)</a:t>
            </a:r>
          </a:p>
          <a:p>
            <a:r>
              <a:rPr lang="en-GB" dirty="0" smtClean="0"/>
              <a:t>Now aimed at current smokers – testimonials about using it to quit. </a:t>
            </a:r>
          </a:p>
          <a:p>
            <a:endParaRPr lang="en-GB" dirty="0" smtClean="0"/>
          </a:p>
          <a:p>
            <a:r>
              <a:rPr lang="en-GB" dirty="0" smtClean="0"/>
              <a:t>UK?</a:t>
            </a:r>
          </a:p>
          <a:p>
            <a:r>
              <a:rPr lang="en-GB" dirty="0" smtClean="0"/>
              <a:t>3 million in UK (2019). Minimal cases of lung issues in the UK. </a:t>
            </a:r>
          </a:p>
          <a:p>
            <a:r>
              <a:rPr lang="en-GB" dirty="0" smtClean="0"/>
              <a:t>If a major problem would we have seen more?</a:t>
            </a:r>
          </a:p>
          <a:p>
            <a:r>
              <a:rPr lang="en-GB" dirty="0" smtClean="0"/>
              <a:t>95% safer than traditional cigarettes</a:t>
            </a:r>
          </a:p>
          <a:p>
            <a:r>
              <a:rPr lang="en-GB" dirty="0"/>
              <a:t>Insufficient evidence on the extent of the risk.</a:t>
            </a:r>
          </a:p>
          <a:p>
            <a:r>
              <a:rPr lang="en-GB" dirty="0"/>
              <a:t>WHO emphasising that they are not safe products to use. </a:t>
            </a:r>
          </a:p>
          <a:p>
            <a:endParaRPr lang="en-GB" dirty="0"/>
          </a:p>
          <a:p>
            <a:r>
              <a:rPr lang="en-GB" dirty="0" smtClean="0"/>
              <a:t>Public health advice – if you smoke – vape instead. </a:t>
            </a:r>
          </a:p>
          <a:p>
            <a:r>
              <a:rPr lang="en-GB" dirty="0" smtClean="0"/>
              <a:t>Debate: some suggesting they shouldn’t be used for smoking cessation. </a:t>
            </a:r>
          </a:p>
          <a:p>
            <a:r>
              <a:rPr lang="en-GB" dirty="0" smtClean="0"/>
              <a:t>Should we be discouraging anyone who wants to give up traditional smoking by saying to avoid vaping?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0147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Reduction of cravings to smoke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/>
              <a:t>has found that e-cigarette use reduces cravings to smoke and to vape, with mixed evidence regarding the role of nicotine per se (Dawkins, Turner, </a:t>
            </a:r>
            <a:r>
              <a:rPr lang="en-GB" dirty="0" err="1"/>
              <a:t>Hasna</a:t>
            </a:r>
            <a:r>
              <a:rPr lang="en-GB" dirty="0"/>
              <a:t>, &amp; Soar, 2012; Perkins, </a:t>
            </a:r>
            <a:r>
              <a:rPr lang="en-GB" dirty="0" err="1"/>
              <a:t>Karelitz</a:t>
            </a:r>
            <a:r>
              <a:rPr lang="en-GB" dirty="0"/>
              <a:t>, &amp; Michael, 2017). </a:t>
            </a:r>
            <a:endParaRPr lang="en-GB" dirty="0" smtClean="0"/>
          </a:p>
          <a:p>
            <a:r>
              <a:rPr lang="en-GB" dirty="0" smtClean="0"/>
              <a:t>Expectancy…Participants </a:t>
            </a:r>
            <a:r>
              <a:rPr lang="en-GB" dirty="0"/>
              <a:t>who were told that their e-cigarette contained nicotine reporting greater craving reduction (p .046).</a:t>
            </a:r>
          </a:p>
          <a:p>
            <a:r>
              <a:rPr lang="en-GB" dirty="0" smtClean="0"/>
              <a:t>There </a:t>
            </a:r>
            <a:r>
              <a:rPr lang="en-GB" dirty="0"/>
              <a:t>is also some evidence that the sensorimotor aspects of vaping (i.e., its similarity to smoking </a:t>
            </a:r>
            <a:r>
              <a:rPr lang="en-GB" dirty="0" err="1"/>
              <a:t>behavior</a:t>
            </a:r>
            <a:r>
              <a:rPr lang="en-GB" dirty="0"/>
              <a:t>) contributes to craving reduction (Van Heel, Van Gucht, </a:t>
            </a:r>
            <a:r>
              <a:rPr lang="en-GB" dirty="0" err="1"/>
              <a:t>Vanbrabant</a:t>
            </a:r>
            <a:r>
              <a:rPr lang="en-GB" dirty="0"/>
              <a:t>, &amp; </a:t>
            </a:r>
            <a:r>
              <a:rPr lang="en-GB" dirty="0" err="1"/>
              <a:t>Baeyens</a:t>
            </a:r>
            <a:r>
              <a:rPr lang="en-GB" dirty="0"/>
              <a:t>, 2017).</a:t>
            </a:r>
          </a:p>
        </p:txBody>
      </p:sp>
    </p:spTree>
    <p:extLst>
      <p:ext uri="{BB962C8B-B14F-4D97-AF65-F5344CB8AC3E}">
        <p14:creationId xmlns:p14="http://schemas.microsoft.com/office/powerpoint/2010/main" val="1821101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 vegan diet – good or bad?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5873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vegan diet?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4674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Popularity of vegan diets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976846"/>
            <a:ext cx="9720073" cy="433251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Veganism is a form of vegetarianism that prohibits the consumption of animal products (Mann, 2009). </a:t>
            </a:r>
            <a:endParaRPr lang="en-GB" dirty="0" smtClean="0"/>
          </a:p>
          <a:p>
            <a:r>
              <a:rPr lang="en-GB" dirty="0"/>
              <a:t>Vegan: is solely plant-based diet is the strictest form of vegetarianism. You eat no animal products at all—not even eggs or dairy </a:t>
            </a:r>
            <a:r>
              <a:rPr lang="en-GB" dirty="0" smtClean="0"/>
              <a:t>products</a:t>
            </a:r>
            <a:endParaRPr lang="en-GB" dirty="0"/>
          </a:p>
          <a:p>
            <a:r>
              <a:rPr lang="en-GB" dirty="0" smtClean="0"/>
              <a:t>Promoted </a:t>
            </a:r>
            <a:r>
              <a:rPr lang="en-GB" dirty="0"/>
              <a:t>by some for alleged health benefits such as reduced risk of heart disease, lower LDL, blood pressure, type II diabetes and cancer </a:t>
            </a:r>
            <a:r>
              <a:rPr lang="en-GB" dirty="0" smtClean="0"/>
              <a:t>(Appleby and Key, 2016; Marsh et al., 2012) </a:t>
            </a:r>
          </a:p>
          <a:p>
            <a:r>
              <a:rPr lang="en-GB" dirty="0"/>
              <a:t>Vegan diets might be becoming more visible, owing to the proliferation of social media as a means to share information, experiences and discuss opinions. </a:t>
            </a:r>
          </a:p>
          <a:p>
            <a:r>
              <a:rPr lang="en-GB" dirty="0" smtClean="0"/>
              <a:t>Several </a:t>
            </a:r>
            <a:r>
              <a:rPr lang="en-GB" dirty="0"/>
              <a:t>high-profile athletes, such as former world heavyweight champion boxer David </a:t>
            </a:r>
            <a:r>
              <a:rPr lang="en-GB" dirty="0" err="1" smtClean="0"/>
              <a:t>Haye</a:t>
            </a:r>
            <a:r>
              <a:rPr lang="en-GB" dirty="0" smtClean="0"/>
              <a:t>, Venus Williams and Lewis Hamilton have </a:t>
            </a:r>
            <a:r>
              <a:rPr lang="en-GB" dirty="0"/>
              <a:t>reportedly adopted vegan diets in recent times. </a:t>
            </a:r>
            <a:endParaRPr lang="en-GB" dirty="0" smtClean="0"/>
          </a:p>
          <a:p>
            <a:r>
              <a:rPr lang="en-GB" dirty="0" smtClean="0"/>
              <a:t>Quite </a:t>
            </a:r>
            <a:r>
              <a:rPr lang="en-GB" dirty="0"/>
              <a:t>often, veganism is the product of strong ethical beliefs concerning animal welfare, and vegan activists have been subject to stigma </a:t>
            </a:r>
            <a:r>
              <a:rPr lang="en-GB" dirty="0" smtClean="0"/>
              <a:t>(</a:t>
            </a:r>
            <a:r>
              <a:rPr lang="en-GB" dirty="0" err="1" smtClean="0"/>
              <a:t>Bresnahan</a:t>
            </a:r>
            <a:r>
              <a:rPr lang="en-GB" dirty="0" smtClean="0"/>
              <a:t>, 2016), </a:t>
            </a:r>
            <a:r>
              <a:rPr lang="en-GB" dirty="0"/>
              <a:t>stereotyping </a:t>
            </a:r>
            <a:r>
              <a:rPr lang="en-GB" dirty="0" smtClean="0"/>
              <a:t>(Cole and Morgan, 2011) and </a:t>
            </a:r>
            <a:r>
              <a:rPr lang="en-GB" dirty="0"/>
              <a:t>negative </a:t>
            </a:r>
            <a:r>
              <a:rPr lang="en-GB" dirty="0" smtClean="0"/>
              <a:t>attitudes (</a:t>
            </a:r>
            <a:r>
              <a:rPr lang="en-GB" dirty="0" err="1" smtClean="0"/>
              <a:t>Povey</a:t>
            </a:r>
            <a:r>
              <a:rPr lang="en-GB" dirty="0" smtClean="0"/>
              <a:t> at al., 2001), </a:t>
            </a:r>
            <a:r>
              <a:rPr lang="en-GB" dirty="0"/>
              <a:t>due in part to their vocal denigration of animal consumerism. </a:t>
            </a:r>
          </a:p>
        </p:txBody>
      </p:sp>
    </p:spTree>
    <p:extLst>
      <p:ext uri="{BB962C8B-B14F-4D97-AF65-F5344CB8AC3E}">
        <p14:creationId xmlns:p14="http://schemas.microsoft.com/office/powerpoint/2010/main" val="4391422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 aspects of being vegan?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949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 aspects of being vegan?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studies investigating the vegan diet have found that the risk of major chronic diseases such as obesity, heart disease, and type-2 diabetes may be reduced by adopting a completely plant-based diet vs. an omnivore </a:t>
            </a:r>
            <a:r>
              <a:rPr lang="en-GB" dirty="0" smtClean="0"/>
              <a:t>diet (Mishra et al., 2013).</a:t>
            </a:r>
          </a:p>
          <a:p>
            <a:r>
              <a:rPr lang="en-GB" dirty="0" smtClean="0"/>
              <a:t>A </a:t>
            </a:r>
            <a:r>
              <a:rPr lang="en-GB" dirty="0"/>
              <a:t>Belgian study that compared nutrient intake and dietary quality of different diet types found that vegans </a:t>
            </a:r>
            <a:r>
              <a:rPr lang="en-GB" dirty="0" smtClean="0"/>
              <a:t>had </a:t>
            </a:r>
            <a:r>
              <a:rPr lang="en-GB" dirty="0"/>
              <a:t>the highest diet quality as measured by the Healthy Eating Index-2010, compared to </a:t>
            </a:r>
            <a:r>
              <a:rPr lang="en-GB" dirty="0" smtClean="0"/>
              <a:t>omnivores, </a:t>
            </a:r>
            <a:r>
              <a:rPr lang="en-GB" dirty="0"/>
              <a:t>who had the lowest </a:t>
            </a:r>
            <a:r>
              <a:rPr lang="en-GB" dirty="0" smtClean="0"/>
              <a:t>quality (</a:t>
            </a:r>
            <a:r>
              <a:rPr lang="en-GB" dirty="0" err="1" smtClean="0"/>
              <a:t>Clarys</a:t>
            </a:r>
            <a:r>
              <a:rPr lang="en-GB" dirty="0" smtClean="0"/>
              <a:t> et al., 2014).</a:t>
            </a:r>
          </a:p>
          <a:p>
            <a:r>
              <a:rPr lang="en-GB" dirty="0" smtClean="0"/>
              <a:t>The </a:t>
            </a:r>
            <a:r>
              <a:rPr lang="en-GB" dirty="0"/>
              <a:t>German Vegan Study found that vegans not only exercised more than omnivores, but consumed more than five times the daily intake of fruits and vegetables than the average population.</a:t>
            </a:r>
          </a:p>
        </p:txBody>
      </p:sp>
    </p:spTree>
    <p:extLst>
      <p:ext uri="{BB962C8B-B14F-4D97-AF65-F5344CB8AC3E}">
        <p14:creationId xmlns:p14="http://schemas.microsoft.com/office/powerpoint/2010/main" val="16944615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8938" y="757647"/>
            <a:ext cx="10310948" cy="515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3937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being vegan?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02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being vegan?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Evidence for recommending a strict vegan diet, however, does not yet exist in the scientific community due to concern over adequacy of certain nutrients and related long-term health </a:t>
            </a:r>
            <a:r>
              <a:rPr lang="en-GB" dirty="0" smtClean="0"/>
              <a:t>effects (</a:t>
            </a:r>
            <a:r>
              <a:rPr lang="en-GB" dirty="0" err="1" smtClean="0"/>
              <a:t>McEvoy</a:t>
            </a:r>
            <a:r>
              <a:rPr lang="en-GB" dirty="0" smtClean="0"/>
              <a:t> et al., 2012)</a:t>
            </a:r>
          </a:p>
          <a:p>
            <a:r>
              <a:rPr lang="en-GB" dirty="0" smtClean="0"/>
              <a:t>Belgian study (</a:t>
            </a:r>
            <a:r>
              <a:rPr lang="en-GB" dirty="0" err="1" smtClean="0"/>
              <a:t>Clarys</a:t>
            </a:r>
            <a:r>
              <a:rPr lang="en-GB" dirty="0" smtClean="0"/>
              <a:t> et al., 2014) found </a:t>
            </a:r>
            <a:r>
              <a:rPr lang="en-GB" dirty="0"/>
              <a:t>that vegans had only about 60% of the mean calcium intake of </a:t>
            </a:r>
            <a:r>
              <a:rPr lang="en-GB" dirty="0" smtClean="0"/>
              <a:t>vegetarians </a:t>
            </a:r>
            <a:r>
              <a:rPr lang="en-GB" dirty="0"/>
              <a:t>and 75% that of omnivores, </a:t>
            </a:r>
            <a:endParaRPr lang="en-GB" dirty="0" smtClean="0"/>
          </a:p>
          <a:p>
            <a:r>
              <a:rPr lang="en-GB" dirty="0" smtClean="0"/>
              <a:t>The German </a:t>
            </a:r>
            <a:r>
              <a:rPr lang="en-GB" dirty="0"/>
              <a:t>Vegan Study found that over 70% of vegans had calcium intakes below current </a:t>
            </a:r>
            <a:r>
              <a:rPr lang="en-GB" dirty="0" smtClean="0"/>
              <a:t>recommendations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Waldmann</a:t>
            </a:r>
            <a:r>
              <a:rPr lang="en-GB" dirty="0" smtClean="0"/>
              <a:t> et al., 2003) </a:t>
            </a:r>
            <a:r>
              <a:rPr lang="en-GB" dirty="0"/>
              <a:t>raising the risk of bone density loss. </a:t>
            </a:r>
            <a:endParaRPr lang="en-GB" dirty="0" smtClean="0"/>
          </a:p>
          <a:p>
            <a:r>
              <a:rPr lang="en-GB" dirty="0" smtClean="0"/>
              <a:t>Mental health: concern </a:t>
            </a:r>
            <a:r>
              <a:rPr lang="en-GB" dirty="0"/>
              <a:t>that the vegan diet is typically low in a number of nutrients, several of which are related to healthy brain function such as vitamin B12, vitamin D, and long-chain omega-3 fatty </a:t>
            </a:r>
            <a:r>
              <a:rPr lang="en-GB" dirty="0" smtClean="0"/>
              <a:t>acids (Craig and </a:t>
            </a:r>
            <a:r>
              <a:rPr lang="en-GB" dirty="0" err="1" smtClean="0"/>
              <a:t>Mangels</a:t>
            </a:r>
            <a:r>
              <a:rPr lang="en-GB" dirty="0" smtClean="0"/>
              <a:t>, 2009).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6991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there a Type of person that is vegan?…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4273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5657" y="757646"/>
            <a:ext cx="9875520" cy="5339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3818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Vegan athletes?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r>
              <a:rPr lang="en-GB" dirty="0">
                <a:hlinkClick r:id="rId3"/>
              </a:rPr>
              <a:t>veganrunners.org.uk</a:t>
            </a:r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twitter.com/VeganRunnersUK?ref_src=twsrc%5Egoogle%7Ctwcamp%5Eserp%7Ctwgr%5Eauthor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8023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1288</Words>
  <Application>Microsoft Office PowerPoint</Application>
  <PresentationFormat>Widescreen</PresentationFormat>
  <Paragraphs>92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Tw Cen MT</vt:lpstr>
      <vt:lpstr>Tw Cen MT Condensed</vt:lpstr>
      <vt:lpstr>Wingdings 3</vt:lpstr>
      <vt:lpstr>Integral</vt:lpstr>
      <vt:lpstr>Perspectives on Health and Physical Activity – e-cigarette use / vegan diets</vt:lpstr>
      <vt:lpstr>E-cigarettes / vaping</vt:lpstr>
      <vt:lpstr>E-cigarettes / vaping</vt:lpstr>
      <vt:lpstr>Reasons for e-cigarette use?</vt:lpstr>
      <vt:lpstr>Reasons for e-cigarette use?</vt:lpstr>
      <vt:lpstr>Reasons for Electronic Cigarette Use Among Middle and High School Students — National Youth Tobacco Survey, United States, 2016</vt:lpstr>
      <vt:lpstr>Attractiveness of vaping / use of flavours?</vt:lpstr>
      <vt:lpstr>Positives of e-cigarettes?</vt:lpstr>
      <vt:lpstr>Role in society – why do people use e-cigarettes?</vt:lpstr>
      <vt:lpstr>Intended for those who already smoke</vt:lpstr>
      <vt:lpstr>Reduction of cravings to smoke</vt:lpstr>
      <vt:lpstr>A vegan diet – good or bad?</vt:lpstr>
      <vt:lpstr>What is a vegan diet?</vt:lpstr>
      <vt:lpstr>Popularity of vegan diets</vt:lpstr>
      <vt:lpstr>Positive aspects of being vegan?</vt:lpstr>
      <vt:lpstr>Positive aspects of being vegan?</vt:lpstr>
      <vt:lpstr>PowerPoint Presentation</vt:lpstr>
      <vt:lpstr>Issues with being vegan?</vt:lpstr>
      <vt:lpstr>Issues with being vegan?</vt:lpstr>
      <vt:lpstr>Is there a Type of person that is vegan?…</vt:lpstr>
      <vt:lpstr>PowerPoint Presentation</vt:lpstr>
      <vt:lpstr>Vegan athletes?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Perspectives on Health and Physical Activity</dc:title>
  <dc:creator>Administrator</dc:creator>
  <cp:lastModifiedBy>Administrator</cp:lastModifiedBy>
  <cp:revision>12</cp:revision>
  <dcterms:created xsi:type="dcterms:W3CDTF">2021-10-25T18:34:43Z</dcterms:created>
  <dcterms:modified xsi:type="dcterms:W3CDTF">2021-10-25T20:28:49Z</dcterms:modified>
</cp:coreProperties>
</file>