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9" r:id="rId2"/>
    <p:sldId id="275" r:id="rId3"/>
    <p:sldId id="272" r:id="rId4"/>
    <p:sldId id="271" r:id="rId5"/>
    <p:sldId id="256" r:id="rId6"/>
    <p:sldId id="274" r:id="rId7"/>
    <p:sldId id="276" r:id="rId8"/>
    <p:sldId id="267" r:id="rId9"/>
    <p:sldId id="277" r:id="rId10"/>
    <p:sldId id="258" r:id="rId11"/>
    <p:sldId id="273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Vaughan (2015102)" initials="ZV(" lastIdx="1" clrIdx="0">
    <p:extLst>
      <p:ext uri="{19B8F6BF-5375-455C-9EA6-DF929625EA0E}">
        <p15:presenceInfo xmlns:p15="http://schemas.microsoft.com/office/powerpoint/2012/main" userId="Zoe Vaughan (2015102)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0BB675-B490-4776-BF67-EAC55D1F381B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A62D1714-CDCE-4363-BD1D-AB1692B41EBE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Enable the opportunity for children to grow fresh fruit and vegetables at schools and community centers</a:t>
          </a:r>
        </a:p>
      </dgm:t>
    </dgm:pt>
    <dgm:pt modelId="{C2327C59-CACA-4905-9FEC-AA84C91B9937}" type="parTrans" cxnId="{FB9ADB4D-BA41-468D-8ED1-7872788A1D33}">
      <dgm:prSet/>
      <dgm:spPr/>
      <dgm:t>
        <a:bodyPr/>
        <a:lstStyle/>
        <a:p>
          <a:endParaRPr lang="en-US"/>
        </a:p>
      </dgm:t>
    </dgm:pt>
    <dgm:pt modelId="{F99AB705-FBF0-4965-96DB-7914C2901526}" type="sibTrans" cxnId="{FB9ADB4D-BA41-468D-8ED1-7872788A1D33}">
      <dgm:prSet/>
      <dgm:spPr/>
      <dgm:t>
        <a:bodyPr/>
        <a:lstStyle/>
        <a:p>
          <a:endParaRPr lang="en-US"/>
        </a:p>
      </dgm:t>
    </dgm:pt>
    <dgm:pt modelId="{4387E3FF-47F5-4FA1-A84A-D22124AF0769}">
      <dgm:prSet/>
      <dgm:spPr/>
      <dgm:t>
        <a:bodyPr/>
        <a:lstStyle/>
        <a:p>
          <a:endParaRPr lang="en-US" dirty="0"/>
        </a:p>
      </dgm:t>
    </dgm:pt>
    <dgm:pt modelId="{668038DC-6431-423D-9DA8-C6AAC08CCE93}" type="parTrans" cxnId="{87AF8B1A-DBE4-43FE-806D-E5D31E93999E}">
      <dgm:prSet/>
      <dgm:spPr/>
      <dgm:t>
        <a:bodyPr/>
        <a:lstStyle/>
        <a:p>
          <a:endParaRPr lang="en-US"/>
        </a:p>
      </dgm:t>
    </dgm:pt>
    <dgm:pt modelId="{9CBA3849-855C-40D1-A0FE-5A507338A990}" type="sibTrans" cxnId="{87AF8B1A-DBE4-43FE-806D-E5D31E93999E}">
      <dgm:prSet/>
      <dgm:spPr/>
      <dgm:t>
        <a:bodyPr/>
        <a:lstStyle/>
        <a:p>
          <a:endParaRPr lang="en-US"/>
        </a:p>
      </dgm:t>
    </dgm:pt>
    <dgm:pt modelId="{B8FE9006-DFA1-4F4B-8532-F715C2C4BFFD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Teach children the importance of caring for something learning through hands on activities. </a:t>
          </a:r>
        </a:p>
      </dgm:t>
    </dgm:pt>
    <dgm:pt modelId="{92ED5F86-B25A-4FD2-BD48-2EF62F3FAFF5}" type="parTrans" cxnId="{A1016957-0C89-4B92-88D9-CAE84552D8D3}">
      <dgm:prSet/>
      <dgm:spPr/>
      <dgm:t>
        <a:bodyPr/>
        <a:lstStyle/>
        <a:p>
          <a:endParaRPr lang="en-US"/>
        </a:p>
      </dgm:t>
    </dgm:pt>
    <dgm:pt modelId="{88E7B0CF-491F-4281-B734-9EAC101C1261}" type="sibTrans" cxnId="{A1016957-0C89-4B92-88D9-CAE84552D8D3}">
      <dgm:prSet/>
      <dgm:spPr/>
      <dgm:t>
        <a:bodyPr/>
        <a:lstStyle/>
        <a:p>
          <a:endParaRPr lang="en-US"/>
        </a:p>
      </dgm:t>
    </dgm:pt>
    <dgm:pt modelId="{0EEBDD6E-D527-4A87-AB92-7D401F05EA7A}">
      <dgm:prSet/>
      <dgm:spPr/>
      <dgm:t>
        <a:bodyPr/>
        <a:lstStyle/>
        <a:p>
          <a:endParaRPr lang="en-US" dirty="0"/>
        </a:p>
      </dgm:t>
    </dgm:pt>
    <dgm:pt modelId="{D64EF71D-6F23-415B-8A10-0D8E0BAB8079}" type="parTrans" cxnId="{F7398492-B79B-4279-B17B-ECA999D236A8}">
      <dgm:prSet/>
      <dgm:spPr/>
      <dgm:t>
        <a:bodyPr/>
        <a:lstStyle/>
        <a:p>
          <a:endParaRPr lang="en-US"/>
        </a:p>
      </dgm:t>
    </dgm:pt>
    <dgm:pt modelId="{C44ED7A8-FDEB-40B9-A3AC-152A4BE3CC0F}" type="sibTrans" cxnId="{F7398492-B79B-4279-B17B-ECA999D236A8}">
      <dgm:prSet/>
      <dgm:spPr/>
      <dgm:t>
        <a:bodyPr/>
        <a:lstStyle/>
        <a:p>
          <a:endParaRPr lang="en-US"/>
        </a:p>
      </dgm:t>
    </dgm:pt>
    <dgm:pt modelId="{9228537D-74A0-4834-A8B3-1ACB7D9CDBB8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Educating children and adults on the health benefits and money saving advantages of growing their own fruit and veg. </a:t>
          </a:r>
        </a:p>
      </dgm:t>
    </dgm:pt>
    <dgm:pt modelId="{6BB07F37-180F-4CF2-848D-4C79CFF1713A}" type="parTrans" cxnId="{5EEC8205-49E9-4F98-9EFF-9CCAFCE16F5E}">
      <dgm:prSet/>
      <dgm:spPr/>
      <dgm:t>
        <a:bodyPr/>
        <a:lstStyle/>
        <a:p>
          <a:endParaRPr lang="en-US"/>
        </a:p>
      </dgm:t>
    </dgm:pt>
    <dgm:pt modelId="{6697A0D6-2653-4AA0-9D22-4942D8AE9CF5}" type="sibTrans" cxnId="{5EEC8205-49E9-4F98-9EFF-9CCAFCE16F5E}">
      <dgm:prSet/>
      <dgm:spPr/>
      <dgm:t>
        <a:bodyPr/>
        <a:lstStyle/>
        <a:p>
          <a:endParaRPr lang="en-US"/>
        </a:p>
      </dgm:t>
    </dgm:pt>
    <dgm:pt modelId="{BD9E9284-109A-49CB-88A1-6F0478263612}">
      <dgm:prSet/>
      <dgm:spPr/>
      <dgm:t>
        <a:bodyPr/>
        <a:lstStyle/>
        <a:p>
          <a:endParaRPr lang="en-US" dirty="0"/>
        </a:p>
      </dgm:t>
    </dgm:pt>
    <dgm:pt modelId="{CD66AAD9-AEB3-4BE1-A87B-AF3A57F26046}" type="parTrans" cxnId="{4ACE0E04-D8DA-4BED-A471-6AE97D9A0FC9}">
      <dgm:prSet/>
      <dgm:spPr/>
      <dgm:t>
        <a:bodyPr/>
        <a:lstStyle/>
        <a:p>
          <a:endParaRPr lang="en-US"/>
        </a:p>
      </dgm:t>
    </dgm:pt>
    <dgm:pt modelId="{A4ACCDE0-2313-40AD-BCEE-E7341593F965}" type="sibTrans" cxnId="{4ACE0E04-D8DA-4BED-A471-6AE97D9A0FC9}">
      <dgm:prSet/>
      <dgm:spPr/>
      <dgm:t>
        <a:bodyPr/>
        <a:lstStyle/>
        <a:p>
          <a:endParaRPr lang="en-US"/>
        </a:p>
      </dgm:t>
    </dgm:pt>
    <dgm:pt modelId="{E44C57BA-468D-4445-9591-2BA45E29CE80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Encourage children and adults to share and be kind with those who are in poverty or in need by donating the produce.</a:t>
          </a:r>
        </a:p>
      </dgm:t>
    </dgm:pt>
    <dgm:pt modelId="{9598CE7C-FD39-4FC6-AB05-46A7EB15EEAF}" type="parTrans" cxnId="{5CF17197-5D7B-4A1C-B4E9-808A48C4F53E}">
      <dgm:prSet/>
      <dgm:spPr/>
      <dgm:t>
        <a:bodyPr/>
        <a:lstStyle/>
        <a:p>
          <a:endParaRPr lang="en-US"/>
        </a:p>
      </dgm:t>
    </dgm:pt>
    <dgm:pt modelId="{A8DC16DE-2183-4734-B541-D9DC3D593596}" type="sibTrans" cxnId="{5CF17197-5D7B-4A1C-B4E9-808A48C4F53E}">
      <dgm:prSet/>
      <dgm:spPr/>
      <dgm:t>
        <a:bodyPr/>
        <a:lstStyle/>
        <a:p>
          <a:endParaRPr lang="en-US"/>
        </a:p>
      </dgm:t>
    </dgm:pt>
    <dgm:pt modelId="{A22EF368-5115-43D5-8D9E-06EFF9A99963}">
      <dgm:prSet/>
      <dgm:spPr/>
      <dgm:t>
        <a:bodyPr/>
        <a:lstStyle/>
        <a:p>
          <a:endParaRPr lang="en-US" dirty="0"/>
        </a:p>
      </dgm:t>
    </dgm:pt>
    <dgm:pt modelId="{80221837-5091-4C4D-B5B5-E3D4C36B078A}" type="parTrans" cxnId="{1096BE1D-0058-4B96-A987-8487FD1642B0}">
      <dgm:prSet/>
      <dgm:spPr/>
      <dgm:t>
        <a:bodyPr/>
        <a:lstStyle/>
        <a:p>
          <a:endParaRPr lang="en-US"/>
        </a:p>
      </dgm:t>
    </dgm:pt>
    <dgm:pt modelId="{1B6FAE53-04A9-4C85-8747-60A7F496B091}" type="sibTrans" cxnId="{1096BE1D-0058-4B96-A987-8487FD1642B0}">
      <dgm:prSet/>
      <dgm:spPr/>
      <dgm:t>
        <a:bodyPr/>
        <a:lstStyle/>
        <a:p>
          <a:endParaRPr lang="en-US"/>
        </a:p>
      </dgm:t>
    </dgm:pt>
    <dgm:pt modelId="{B4C10BF9-3E90-4904-87B4-7A0AC61030ED}">
      <dgm:prSet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Carmarthen could become an example for other communities</a:t>
          </a:r>
          <a:r>
            <a:rPr lang="en-US" dirty="0"/>
            <a:t>.  </a:t>
          </a:r>
        </a:p>
      </dgm:t>
    </dgm:pt>
    <dgm:pt modelId="{4D5B47BC-A740-4AEA-A731-54552A740717}" type="parTrans" cxnId="{3223366D-7363-487D-9977-C45895B40FDC}">
      <dgm:prSet/>
      <dgm:spPr/>
      <dgm:t>
        <a:bodyPr/>
        <a:lstStyle/>
        <a:p>
          <a:endParaRPr lang="en-US"/>
        </a:p>
      </dgm:t>
    </dgm:pt>
    <dgm:pt modelId="{ABFE6693-E2F2-4930-986F-A8795B166715}" type="sibTrans" cxnId="{3223366D-7363-487D-9977-C45895B40FDC}">
      <dgm:prSet/>
      <dgm:spPr/>
      <dgm:t>
        <a:bodyPr/>
        <a:lstStyle/>
        <a:p>
          <a:endParaRPr lang="en-US"/>
        </a:p>
      </dgm:t>
    </dgm:pt>
    <dgm:pt modelId="{A5F140B5-BEAA-4B6C-8B34-B633E63DC082}">
      <dgm:prSet/>
      <dgm:spPr/>
      <dgm:t>
        <a:bodyPr/>
        <a:lstStyle/>
        <a:p>
          <a:endParaRPr lang="en-US" dirty="0"/>
        </a:p>
      </dgm:t>
    </dgm:pt>
    <dgm:pt modelId="{14720A19-A34B-42CB-80AE-981A16C2FC91}" type="sibTrans" cxnId="{25657C6D-23C7-46FA-B59C-8BB44C54DAD7}">
      <dgm:prSet/>
      <dgm:spPr/>
      <dgm:t>
        <a:bodyPr/>
        <a:lstStyle/>
        <a:p>
          <a:endParaRPr lang="en-US"/>
        </a:p>
      </dgm:t>
    </dgm:pt>
    <dgm:pt modelId="{987EAAE0-7257-4CED-8EB7-4513A5244BA7}" type="parTrans" cxnId="{25657C6D-23C7-46FA-B59C-8BB44C54DAD7}">
      <dgm:prSet/>
      <dgm:spPr/>
      <dgm:t>
        <a:bodyPr/>
        <a:lstStyle/>
        <a:p>
          <a:endParaRPr lang="en-US"/>
        </a:p>
      </dgm:t>
    </dgm:pt>
    <dgm:pt modelId="{299849DF-A695-4998-8F8B-5962D5B02791}" type="pres">
      <dgm:prSet presAssocID="{7A0BB675-B490-4776-BF67-EAC55D1F381B}" presName="diagram" presStyleCnt="0">
        <dgm:presLayoutVars>
          <dgm:dir/>
          <dgm:resizeHandles val="exact"/>
        </dgm:presLayoutVars>
      </dgm:prSet>
      <dgm:spPr/>
    </dgm:pt>
    <dgm:pt modelId="{11C013F4-4EEF-4738-A01B-4E75D5E71EFB}" type="pres">
      <dgm:prSet presAssocID="{A5F140B5-BEAA-4B6C-8B34-B633E63DC082}" presName="node" presStyleLbl="node1" presStyleIdx="0" presStyleCnt="5">
        <dgm:presLayoutVars>
          <dgm:bulletEnabled val="1"/>
        </dgm:presLayoutVars>
      </dgm:prSet>
      <dgm:spPr/>
    </dgm:pt>
    <dgm:pt modelId="{1B34D22B-1710-401C-9211-F173E3254FA7}" type="pres">
      <dgm:prSet presAssocID="{14720A19-A34B-42CB-80AE-981A16C2FC91}" presName="sibTrans" presStyleCnt="0"/>
      <dgm:spPr/>
    </dgm:pt>
    <dgm:pt modelId="{4E0965CC-7897-4B78-92AE-3AE918FABBD0}" type="pres">
      <dgm:prSet presAssocID="{4387E3FF-47F5-4FA1-A84A-D22124AF0769}" presName="node" presStyleLbl="node1" presStyleIdx="1" presStyleCnt="5">
        <dgm:presLayoutVars>
          <dgm:bulletEnabled val="1"/>
        </dgm:presLayoutVars>
      </dgm:prSet>
      <dgm:spPr/>
    </dgm:pt>
    <dgm:pt modelId="{E3EA86C8-9959-4CD4-9D59-B97B57D539C1}" type="pres">
      <dgm:prSet presAssocID="{9CBA3849-855C-40D1-A0FE-5A507338A990}" presName="sibTrans" presStyleCnt="0"/>
      <dgm:spPr/>
    </dgm:pt>
    <dgm:pt modelId="{6EE3DF2D-4D85-47CA-9745-81CC04DD1948}" type="pres">
      <dgm:prSet presAssocID="{0EEBDD6E-D527-4A87-AB92-7D401F05EA7A}" presName="node" presStyleLbl="node1" presStyleIdx="2" presStyleCnt="5">
        <dgm:presLayoutVars>
          <dgm:bulletEnabled val="1"/>
        </dgm:presLayoutVars>
      </dgm:prSet>
      <dgm:spPr/>
    </dgm:pt>
    <dgm:pt modelId="{7C8A355B-2EB0-4FA3-B110-85CCE25312D6}" type="pres">
      <dgm:prSet presAssocID="{C44ED7A8-FDEB-40B9-A3AC-152A4BE3CC0F}" presName="sibTrans" presStyleCnt="0"/>
      <dgm:spPr/>
    </dgm:pt>
    <dgm:pt modelId="{3A4CA930-518E-4F72-907F-834EB8D45336}" type="pres">
      <dgm:prSet presAssocID="{BD9E9284-109A-49CB-88A1-6F0478263612}" presName="node" presStyleLbl="node1" presStyleIdx="3" presStyleCnt="5">
        <dgm:presLayoutVars>
          <dgm:bulletEnabled val="1"/>
        </dgm:presLayoutVars>
      </dgm:prSet>
      <dgm:spPr/>
    </dgm:pt>
    <dgm:pt modelId="{00C718F2-AD13-4FFD-8A30-B0117B7D0E80}" type="pres">
      <dgm:prSet presAssocID="{A4ACCDE0-2313-40AD-BCEE-E7341593F965}" presName="sibTrans" presStyleCnt="0"/>
      <dgm:spPr/>
    </dgm:pt>
    <dgm:pt modelId="{B795CFA9-7A05-4ED7-8C1F-44FF3955FF3C}" type="pres">
      <dgm:prSet presAssocID="{A22EF368-5115-43D5-8D9E-06EFF9A99963}" presName="node" presStyleLbl="node1" presStyleIdx="4" presStyleCnt="5" custScaleX="171817">
        <dgm:presLayoutVars>
          <dgm:bulletEnabled val="1"/>
        </dgm:presLayoutVars>
      </dgm:prSet>
      <dgm:spPr/>
    </dgm:pt>
  </dgm:ptLst>
  <dgm:cxnLst>
    <dgm:cxn modelId="{4ACE0E04-D8DA-4BED-A471-6AE97D9A0FC9}" srcId="{7A0BB675-B490-4776-BF67-EAC55D1F381B}" destId="{BD9E9284-109A-49CB-88A1-6F0478263612}" srcOrd="3" destOrd="0" parTransId="{CD66AAD9-AEB3-4BE1-A87B-AF3A57F26046}" sibTransId="{A4ACCDE0-2313-40AD-BCEE-E7341593F965}"/>
    <dgm:cxn modelId="{5EEC8205-49E9-4F98-9EFF-9CCAFCE16F5E}" srcId="{0EEBDD6E-D527-4A87-AB92-7D401F05EA7A}" destId="{9228537D-74A0-4834-A8B3-1ACB7D9CDBB8}" srcOrd="0" destOrd="0" parTransId="{6BB07F37-180F-4CF2-848D-4C79CFF1713A}" sibTransId="{6697A0D6-2653-4AA0-9D22-4942D8AE9CF5}"/>
    <dgm:cxn modelId="{87AF8B1A-DBE4-43FE-806D-E5D31E93999E}" srcId="{7A0BB675-B490-4776-BF67-EAC55D1F381B}" destId="{4387E3FF-47F5-4FA1-A84A-D22124AF0769}" srcOrd="1" destOrd="0" parTransId="{668038DC-6431-423D-9DA8-C6AAC08CCE93}" sibTransId="{9CBA3849-855C-40D1-A0FE-5A507338A990}"/>
    <dgm:cxn modelId="{1096BE1D-0058-4B96-A987-8487FD1642B0}" srcId="{7A0BB675-B490-4776-BF67-EAC55D1F381B}" destId="{A22EF368-5115-43D5-8D9E-06EFF9A99963}" srcOrd="4" destOrd="0" parTransId="{80221837-5091-4C4D-B5B5-E3D4C36B078A}" sibTransId="{1B6FAE53-04A9-4C85-8747-60A7F496B091}"/>
    <dgm:cxn modelId="{97B1A83B-FD26-44C0-BCEF-A42FB75BD79A}" type="presOf" srcId="{9228537D-74A0-4834-A8B3-1ACB7D9CDBB8}" destId="{6EE3DF2D-4D85-47CA-9745-81CC04DD1948}" srcOrd="0" destOrd="1" presId="urn:microsoft.com/office/officeart/2005/8/layout/default"/>
    <dgm:cxn modelId="{3223366D-7363-487D-9977-C45895B40FDC}" srcId="{A22EF368-5115-43D5-8D9E-06EFF9A99963}" destId="{B4C10BF9-3E90-4904-87B4-7A0AC61030ED}" srcOrd="0" destOrd="0" parTransId="{4D5B47BC-A740-4AEA-A731-54552A740717}" sibTransId="{ABFE6693-E2F2-4930-986F-A8795B166715}"/>
    <dgm:cxn modelId="{25657C6D-23C7-46FA-B59C-8BB44C54DAD7}" srcId="{7A0BB675-B490-4776-BF67-EAC55D1F381B}" destId="{A5F140B5-BEAA-4B6C-8B34-B633E63DC082}" srcOrd="0" destOrd="0" parTransId="{987EAAE0-7257-4CED-8EB7-4513A5244BA7}" sibTransId="{14720A19-A34B-42CB-80AE-981A16C2FC91}"/>
    <dgm:cxn modelId="{FB9ADB4D-BA41-468D-8ED1-7872788A1D33}" srcId="{A5F140B5-BEAA-4B6C-8B34-B633E63DC082}" destId="{A62D1714-CDCE-4363-BD1D-AB1692B41EBE}" srcOrd="0" destOrd="0" parTransId="{C2327C59-CACA-4905-9FEC-AA84C91B9937}" sibTransId="{F99AB705-FBF0-4965-96DB-7914C2901526}"/>
    <dgm:cxn modelId="{496DBB51-9A50-46CD-AAF2-59F00B0BDBD3}" type="presOf" srcId="{A5F140B5-BEAA-4B6C-8B34-B633E63DC082}" destId="{11C013F4-4EEF-4738-A01B-4E75D5E71EFB}" srcOrd="0" destOrd="0" presId="urn:microsoft.com/office/officeart/2005/8/layout/default"/>
    <dgm:cxn modelId="{A1016957-0C89-4B92-88D9-CAE84552D8D3}" srcId="{4387E3FF-47F5-4FA1-A84A-D22124AF0769}" destId="{B8FE9006-DFA1-4F4B-8532-F715C2C4BFFD}" srcOrd="0" destOrd="0" parTransId="{92ED5F86-B25A-4FD2-BD48-2EF62F3FAFF5}" sibTransId="{88E7B0CF-491F-4281-B734-9EAC101C1261}"/>
    <dgm:cxn modelId="{EE90FD89-4969-4B24-861F-7E0CB286D0BC}" type="presOf" srcId="{7A0BB675-B490-4776-BF67-EAC55D1F381B}" destId="{299849DF-A695-4998-8F8B-5962D5B02791}" srcOrd="0" destOrd="0" presId="urn:microsoft.com/office/officeart/2005/8/layout/default"/>
    <dgm:cxn modelId="{5A35838D-26FD-4D4C-A3F6-CBFB72A616AD}" type="presOf" srcId="{4387E3FF-47F5-4FA1-A84A-D22124AF0769}" destId="{4E0965CC-7897-4B78-92AE-3AE918FABBD0}" srcOrd="0" destOrd="0" presId="urn:microsoft.com/office/officeart/2005/8/layout/default"/>
    <dgm:cxn modelId="{F7398492-B79B-4279-B17B-ECA999D236A8}" srcId="{7A0BB675-B490-4776-BF67-EAC55D1F381B}" destId="{0EEBDD6E-D527-4A87-AB92-7D401F05EA7A}" srcOrd="2" destOrd="0" parTransId="{D64EF71D-6F23-415B-8A10-0D8E0BAB8079}" sibTransId="{C44ED7A8-FDEB-40B9-A3AC-152A4BE3CC0F}"/>
    <dgm:cxn modelId="{5CF17197-5D7B-4A1C-B4E9-808A48C4F53E}" srcId="{BD9E9284-109A-49CB-88A1-6F0478263612}" destId="{E44C57BA-468D-4445-9591-2BA45E29CE80}" srcOrd="0" destOrd="0" parTransId="{9598CE7C-FD39-4FC6-AB05-46A7EB15EEAF}" sibTransId="{A8DC16DE-2183-4734-B541-D9DC3D593596}"/>
    <dgm:cxn modelId="{E6EEC39B-4EE5-477E-9E7B-273BBD393DFB}" type="presOf" srcId="{A22EF368-5115-43D5-8D9E-06EFF9A99963}" destId="{B795CFA9-7A05-4ED7-8C1F-44FF3955FF3C}" srcOrd="0" destOrd="0" presId="urn:microsoft.com/office/officeart/2005/8/layout/default"/>
    <dgm:cxn modelId="{9F9B12A6-7911-49DD-A5FC-C2E56FD1685E}" type="presOf" srcId="{BD9E9284-109A-49CB-88A1-6F0478263612}" destId="{3A4CA930-518E-4F72-907F-834EB8D45336}" srcOrd="0" destOrd="0" presId="urn:microsoft.com/office/officeart/2005/8/layout/default"/>
    <dgm:cxn modelId="{35DB0CB4-C368-44B8-9820-0428AF386CBE}" type="presOf" srcId="{A62D1714-CDCE-4363-BD1D-AB1692B41EBE}" destId="{11C013F4-4EEF-4738-A01B-4E75D5E71EFB}" srcOrd="0" destOrd="1" presId="urn:microsoft.com/office/officeart/2005/8/layout/default"/>
    <dgm:cxn modelId="{5DCFE0C4-6A1D-4BF4-99F0-227B4E3210B1}" type="presOf" srcId="{0EEBDD6E-D527-4A87-AB92-7D401F05EA7A}" destId="{6EE3DF2D-4D85-47CA-9745-81CC04DD1948}" srcOrd="0" destOrd="0" presId="urn:microsoft.com/office/officeart/2005/8/layout/default"/>
    <dgm:cxn modelId="{7181B9C5-CD14-403B-A30C-E3B02962C29F}" type="presOf" srcId="{B4C10BF9-3E90-4904-87B4-7A0AC61030ED}" destId="{B795CFA9-7A05-4ED7-8C1F-44FF3955FF3C}" srcOrd="0" destOrd="1" presId="urn:microsoft.com/office/officeart/2005/8/layout/default"/>
    <dgm:cxn modelId="{6F34FCE0-8FB8-4566-BD21-B2B88D912A8E}" type="presOf" srcId="{E44C57BA-468D-4445-9591-2BA45E29CE80}" destId="{3A4CA930-518E-4F72-907F-834EB8D45336}" srcOrd="0" destOrd="1" presId="urn:microsoft.com/office/officeart/2005/8/layout/default"/>
    <dgm:cxn modelId="{314C46F2-5D96-4146-8D07-E24FF7CB7DFB}" type="presOf" srcId="{B8FE9006-DFA1-4F4B-8532-F715C2C4BFFD}" destId="{4E0965CC-7897-4B78-92AE-3AE918FABBD0}" srcOrd="0" destOrd="1" presId="urn:microsoft.com/office/officeart/2005/8/layout/default"/>
    <dgm:cxn modelId="{AA7BF680-03D7-4DD7-9E43-3A84EDE28D66}" type="presParOf" srcId="{299849DF-A695-4998-8F8B-5962D5B02791}" destId="{11C013F4-4EEF-4738-A01B-4E75D5E71EFB}" srcOrd="0" destOrd="0" presId="urn:microsoft.com/office/officeart/2005/8/layout/default"/>
    <dgm:cxn modelId="{1704114C-0372-4EB1-A3AC-66E3DF13D308}" type="presParOf" srcId="{299849DF-A695-4998-8F8B-5962D5B02791}" destId="{1B34D22B-1710-401C-9211-F173E3254FA7}" srcOrd="1" destOrd="0" presId="urn:microsoft.com/office/officeart/2005/8/layout/default"/>
    <dgm:cxn modelId="{8EF875DD-4387-499C-B801-7E1579A65CBF}" type="presParOf" srcId="{299849DF-A695-4998-8F8B-5962D5B02791}" destId="{4E0965CC-7897-4B78-92AE-3AE918FABBD0}" srcOrd="2" destOrd="0" presId="urn:microsoft.com/office/officeart/2005/8/layout/default"/>
    <dgm:cxn modelId="{52488457-8080-4E98-ADC9-75AE0337DCC2}" type="presParOf" srcId="{299849DF-A695-4998-8F8B-5962D5B02791}" destId="{E3EA86C8-9959-4CD4-9D59-B97B57D539C1}" srcOrd="3" destOrd="0" presId="urn:microsoft.com/office/officeart/2005/8/layout/default"/>
    <dgm:cxn modelId="{AC8DF06F-ED2B-4EA0-A887-23A2C944418B}" type="presParOf" srcId="{299849DF-A695-4998-8F8B-5962D5B02791}" destId="{6EE3DF2D-4D85-47CA-9745-81CC04DD1948}" srcOrd="4" destOrd="0" presId="urn:microsoft.com/office/officeart/2005/8/layout/default"/>
    <dgm:cxn modelId="{70F52DD4-BF1C-415D-84D3-4C235802815A}" type="presParOf" srcId="{299849DF-A695-4998-8F8B-5962D5B02791}" destId="{7C8A355B-2EB0-4FA3-B110-85CCE25312D6}" srcOrd="5" destOrd="0" presId="urn:microsoft.com/office/officeart/2005/8/layout/default"/>
    <dgm:cxn modelId="{7F9A2522-7E99-4010-8992-D637CDED54B2}" type="presParOf" srcId="{299849DF-A695-4998-8F8B-5962D5B02791}" destId="{3A4CA930-518E-4F72-907F-834EB8D45336}" srcOrd="6" destOrd="0" presId="urn:microsoft.com/office/officeart/2005/8/layout/default"/>
    <dgm:cxn modelId="{82A102E6-59E7-4547-AB05-F2B497ABBFB9}" type="presParOf" srcId="{299849DF-A695-4998-8F8B-5962D5B02791}" destId="{00C718F2-AD13-4FFD-8A30-B0117B7D0E80}" srcOrd="7" destOrd="0" presId="urn:microsoft.com/office/officeart/2005/8/layout/default"/>
    <dgm:cxn modelId="{AC1E09F5-3497-4D02-B002-7C9926757807}" type="presParOf" srcId="{299849DF-A695-4998-8F8B-5962D5B02791}" destId="{B795CFA9-7A05-4ED7-8C1F-44FF3955FF3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C013F4-4EEF-4738-A01B-4E75D5E71EFB}">
      <dsp:nvSpPr>
        <dsp:cNvPr id="0" name=""/>
        <dsp:cNvSpPr/>
      </dsp:nvSpPr>
      <dsp:spPr>
        <a:xfrm>
          <a:off x="718" y="194027"/>
          <a:ext cx="2801655" cy="16809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</a:rPr>
            <a:t>Enable the opportunity for children to grow fresh fruit and vegetables at schools and community centers</a:t>
          </a:r>
        </a:p>
      </dsp:txBody>
      <dsp:txXfrm>
        <a:off x="718" y="194027"/>
        <a:ext cx="2801655" cy="1680993"/>
      </dsp:txXfrm>
    </dsp:sp>
    <dsp:sp modelId="{4E0965CC-7897-4B78-92AE-3AE918FABBD0}">
      <dsp:nvSpPr>
        <dsp:cNvPr id="0" name=""/>
        <dsp:cNvSpPr/>
      </dsp:nvSpPr>
      <dsp:spPr>
        <a:xfrm>
          <a:off x="3082539" y="194027"/>
          <a:ext cx="2801655" cy="16809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</a:rPr>
            <a:t>Teach children the importance of caring for something learning through hands on activities. </a:t>
          </a:r>
        </a:p>
      </dsp:txBody>
      <dsp:txXfrm>
        <a:off x="3082539" y="194027"/>
        <a:ext cx="2801655" cy="1680993"/>
      </dsp:txXfrm>
    </dsp:sp>
    <dsp:sp modelId="{6EE3DF2D-4D85-47CA-9745-81CC04DD1948}">
      <dsp:nvSpPr>
        <dsp:cNvPr id="0" name=""/>
        <dsp:cNvSpPr/>
      </dsp:nvSpPr>
      <dsp:spPr>
        <a:xfrm>
          <a:off x="718" y="2155186"/>
          <a:ext cx="2801655" cy="16809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</a:rPr>
            <a:t>Educating children and adults on the health benefits and money saving advantages of growing their own fruit and veg. </a:t>
          </a:r>
        </a:p>
      </dsp:txBody>
      <dsp:txXfrm>
        <a:off x="718" y="2155186"/>
        <a:ext cx="2801655" cy="1680993"/>
      </dsp:txXfrm>
    </dsp:sp>
    <dsp:sp modelId="{3A4CA930-518E-4F72-907F-834EB8D45336}">
      <dsp:nvSpPr>
        <dsp:cNvPr id="0" name=""/>
        <dsp:cNvSpPr/>
      </dsp:nvSpPr>
      <dsp:spPr>
        <a:xfrm>
          <a:off x="3082539" y="2155186"/>
          <a:ext cx="2801655" cy="16809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</a:rPr>
            <a:t>Encourage children and adults to share and be kind with those who are in poverty or in need by donating the produce.</a:t>
          </a:r>
        </a:p>
      </dsp:txBody>
      <dsp:txXfrm>
        <a:off x="3082539" y="2155186"/>
        <a:ext cx="2801655" cy="1680993"/>
      </dsp:txXfrm>
    </dsp:sp>
    <dsp:sp modelId="{B795CFA9-7A05-4ED7-8C1F-44FF3955FF3C}">
      <dsp:nvSpPr>
        <dsp:cNvPr id="0" name=""/>
        <dsp:cNvSpPr/>
      </dsp:nvSpPr>
      <dsp:spPr>
        <a:xfrm>
          <a:off x="535596" y="4116345"/>
          <a:ext cx="4813721" cy="168099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0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</a:rPr>
            <a:t>Carmarthen could become an example for other communities</a:t>
          </a:r>
          <a:r>
            <a:rPr lang="en-US" sz="1600" kern="1200" dirty="0"/>
            <a:t>.  </a:t>
          </a:r>
        </a:p>
      </dsp:txBody>
      <dsp:txXfrm>
        <a:off x="535596" y="4116345"/>
        <a:ext cx="4813721" cy="16809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EAF658-5DBF-472D-92D1-3426D0E93746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C8B602-E4B1-4F69-99B7-CBDBC83DF6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3528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A16F8-0137-43C6-BB25-14DB97077D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5A9D1B-30A6-49AC-827E-60E36EC53F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FBDF0-CDF3-409E-90EA-9B1869704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37230-7BC1-43A5-9320-6CC264D0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492B2-0CB7-4077-B7CA-AFF12F025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345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80E15-EDEF-460A-86FB-4AC9F2D74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93E7B-C093-4120-89DF-5039DA41F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2EBE8E-F3BD-4C0F-89EC-12A838D6D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F2F7A-620F-4474-AB00-88FF8C934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530885-A31D-45AD-B5F8-0B9F32A1D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271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3D0CEA-E2AB-4247-9F0D-0A7754668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D41A96-1C44-497C-851E-350D640826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A50F5-A1ED-40CD-BC6D-ACFA0C4CC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B218E-DDBA-492D-B672-116638557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E7BE55-4BB6-4E2E-89CC-6568F09EE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75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68E61-1AC2-45E2-A5E4-DB294F25B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AA4B5-778B-4FD6-8BBC-C240BA582A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14AAFB-9836-4B6C-9985-1CC2D37C93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C2ADA9-AB0F-4753-9F70-D83131308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2ACA29-F937-48E3-95E2-1BDB93CFE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62E791-0526-4443-9EF2-D82D2DC3A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2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584F7-B378-4AC8-A880-F15E136E8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AC02E9-B323-4F37-96FC-C225A6CF2C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AFDEB9-C893-48D1-984F-9AFEBD19C3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A4FDE1-745E-4538-824D-6C7625BAF7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4BA11F-0E19-4C81-9ADF-B18CED23D3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E03C76-8694-4134-B50E-A41D8FAC5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D82EF9-7841-4C9E-8895-AA458DE1F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BD490F-7418-4138-87D1-8B59DBE9B5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351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3EF94-8BD7-48F6-8BFC-F7D618A0E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5A77ED-EB4A-44FA-A578-D9E1A2C8D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69E2BA-FCBC-46FA-9501-A9825A0FB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B04C06-351D-47FD-A221-0013FB2F6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779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B92858-F96E-4744-AC5C-BAA539B2E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BF6FA34-125C-453F-A975-E829D4016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A20B1E-A426-496F-849F-657394AEA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32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81FA0-F519-435A-9E1D-FC10FCC752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A5B2A-3D10-4972-A444-218083F32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885585-FBCB-4A72-B672-32803A82E2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A52472-CDC6-47DD-B62E-A89CFE46C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80D2C5-6455-4458-BACA-1996268C3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A68F9D-87C9-4520-A46A-FC44A53B7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290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9636BF-1576-499F-8787-73DFB6419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4EB0ED-E64B-4F57-A645-A9F7F52513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62F735-1521-4559-98F2-18778991D9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B3254C-EC18-4A33-A20A-4D16CE8DB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199F8F-6A22-4E31-824E-0A7F0022A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77D926-71B1-4A8C-A485-4CBA357BF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115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1E36C7-877B-4161-8972-055A3CC34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9611BC-DE9F-46F0-A425-D681953370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0F9258-0862-4C40-AD52-3BA49F74E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34A85-4A70-438F-AFE8-97C021745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2A1671-3733-4E02-9713-1D439D0D5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871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334A8A-DB4A-42B6-9CF0-97A9A5C6A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40C721-4AF7-48E3-A1DB-B48177255D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B2942E-A4EE-4AC2-A169-A5D825A22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D513E6-0D9E-4670-BC31-A296C701FD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F6821C-77D0-4E9D-8273-386A0C22D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412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4F54AD8-6BA0-4C59-B50F-5376AB510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1CFD70-89D6-4021-8DD6-F3B69829CF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F29C73-BA10-4CEF-AF75-C0066BA4E5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8A9A2-6FCB-4FAA-96F1-F0860B744927}" type="datetimeFigureOut">
              <a:rPr lang="en-GB" smtClean="0"/>
              <a:t>05/11/2021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804E9-F031-4853-BE40-933B8269A3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3B351-6114-497C-B151-2C0779CD2D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49EAF-02B9-4BD4-B8EE-73EDB4F9FA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461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0B17B08C-BAF4-4097-BD77-CCF0758BCB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0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2ECED0-69B0-4E9D-8929-CA3E34057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4100" dirty="0"/>
            </a:br>
            <a:br>
              <a:rPr lang="en-US" sz="4100" dirty="0"/>
            </a:br>
            <a:br>
              <a:rPr lang="en-US" sz="4100" dirty="0"/>
            </a:br>
            <a:r>
              <a:rPr lang="en-US" sz="4000" dirty="0">
                <a:solidFill>
                  <a:srgbClr val="00B050"/>
                </a:solidFill>
              </a:rPr>
              <a:t>Social and Ethical Marketing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45922-904C-4FF8-B3FC-0B2170F57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dirty="0">
                <a:solidFill>
                  <a:srgbClr val="00B050"/>
                </a:solidFill>
              </a:rPr>
              <a:t>Zoe Vaughan 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B050"/>
                </a:solidFill>
              </a:rPr>
              <a:t>BMSP5003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47159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0609E-B0CC-4125-B603-E3C884A21FE5}"/>
              </a:ext>
            </a:extLst>
          </p:cNvPr>
          <p:cNvSpPr txBox="1"/>
          <p:nvPr/>
        </p:nvSpPr>
        <p:spPr>
          <a:xfrm>
            <a:off x="440267" y="1117600"/>
            <a:ext cx="11413066" cy="8340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>
                <a:latin typeface="+mj-lt"/>
              </a:rPr>
              <a:t>The LOAF Project </a:t>
            </a:r>
          </a:p>
          <a:p>
            <a:endParaRPr lang="en-GB" sz="2800" b="1" dirty="0"/>
          </a:p>
          <a:p>
            <a:r>
              <a:rPr lang="en-GB" sz="2800" dirty="0"/>
              <a:t>A charity project that represents Local, Organic and Fair-trade produce. </a:t>
            </a:r>
            <a:endParaRPr lang="en-US" sz="2800" dirty="0"/>
          </a:p>
          <a:p>
            <a:pPr lvl="0"/>
            <a:endParaRPr lang="en-GB" sz="2800" dirty="0"/>
          </a:p>
          <a:p>
            <a:pPr lvl="0"/>
            <a:r>
              <a:rPr lang="en-GB" sz="2000" b="1" dirty="0"/>
              <a:t>The Aim </a:t>
            </a: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000" dirty="0"/>
              <a:t>Encourage the community to work together by making sustainable life decisions for future generations.</a:t>
            </a:r>
            <a:endParaRPr lang="en-US" sz="20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000" dirty="0"/>
              <a:t>Prevention of poverty</a:t>
            </a:r>
            <a:endParaRPr lang="en-US" sz="2000" dirty="0"/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000" dirty="0"/>
              <a:t>Improving climate. </a:t>
            </a:r>
            <a:endParaRPr lang="en-US" sz="2000" dirty="0"/>
          </a:p>
          <a:p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LOAF ‘S Marketing Strategies</a:t>
            </a:r>
          </a:p>
          <a:p>
            <a:pPr marL="0" indent="0">
              <a:buNone/>
            </a:pPr>
            <a:endParaRPr lang="en-GB" sz="2000" b="1" u="sng" dirty="0"/>
          </a:p>
          <a:p>
            <a:r>
              <a:rPr lang="en-GB" sz="2000" dirty="0"/>
              <a:t>Lack of internet presence</a:t>
            </a:r>
          </a:p>
          <a:p>
            <a:r>
              <a:rPr lang="en-GB" sz="2000" dirty="0"/>
              <a:t>No clear message</a:t>
            </a:r>
          </a:p>
          <a:p>
            <a:r>
              <a:rPr lang="en-GB" sz="2000" dirty="0"/>
              <a:t>Confusing Logo. </a:t>
            </a:r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  <a:p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996347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6A14E-4287-44CA-AC5E-0A9BB72526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54667"/>
            <a:ext cx="9144000" cy="2765777"/>
          </a:xfrm>
        </p:spPr>
        <p:txBody>
          <a:bodyPr>
            <a:normAutofit/>
          </a:bodyPr>
          <a:lstStyle/>
          <a:p>
            <a:r>
              <a:rPr lang="en-US" sz="2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Today I present a strong marketing plan not only to benefit education within all age groups, but also a project capable of reducing poverty within local communities </a:t>
            </a:r>
            <a:r>
              <a:rPr lang="en-US" sz="2700" b="1" dirty="0"/>
              <a:t>through </a:t>
            </a:r>
            <a:r>
              <a:rPr lang="en-US" sz="27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working together towards a sustainable and organic future.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7357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8E761768-3858-4B55-A983-E0B7B1409F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E51905-F374-4E1A-97CF-B741584B7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26280"/>
            <a:ext cx="4449464" cy="23317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A210685A-6235-45A7-850D-A6F555466E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3374" y="702944"/>
            <a:ext cx="5369325" cy="558698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F0E5A8-9C05-4C08-B745-6EA39B9D70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16805" y="1345958"/>
            <a:ext cx="4193196" cy="416608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4900" b="1" dirty="0"/>
              <a:t>Main P</a:t>
            </a:r>
            <a:r>
              <a:rPr lang="en-US" sz="4900" b="1" kern="1200" dirty="0">
                <a:solidFill>
                  <a:schemeClr val="tx1"/>
                </a:solidFill>
                <a:ea typeface="+mj-ea"/>
                <a:cs typeface="+mj-cs"/>
              </a:rPr>
              <a:t>roject </a:t>
            </a:r>
            <a:r>
              <a:rPr lang="en-US" sz="4900" b="1" dirty="0"/>
              <a:t>G</a:t>
            </a:r>
            <a:r>
              <a:rPr lang="en-US" sz="4900" b="1" kern="1200" dirty="0">
                <a:solidFill>
                  <a:schemeClr val="tx1"/>
                </a:solidFill>
                <a:ea typeface="+mj-ea"/>
                <a:cs typeface="+mj-cs"/>
              </a:rPr>
              <a:t>oals.</a:t>
            </a:r>
            <a:br>
              <a:rPr lang="en-US" sz="1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1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1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1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B70F8CE-E82E-416C-9783-C495D90B9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864" y="3048506"/>
            <a:ext cx="630289" cy="765242"/>
            <a:chOff x="45711" y="3048506"/>
            <a:chExt cx="630289" cy="765242"/>
          </a:xfrm>
        </p:grpSpPr>
        <p:sp>
          <p:nvSpPr>
            <p:cNvPr id="49" name="Rectangle 2">
              <a:extLst>
                <a:ext uri="{FF2B5EF4-FFF2-40B4-BE49-F238E27FC236}">
                  <a16:creationId xmlns:a16="http://schemas.microsoft.com/office/drawing/2014/main" id="{29A4BC2C-696B-4395-9400-045CDEEA35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166" y="30485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59">
              <a:extLst>
                <a:ext uri="{FF2B5EF4-FFF2-40B4-BE49-F238E27FC236}">
                  <a16:creationId xmlns:a16="http://schemas.microsoft.com/office/drawing/2014/main" id="{260F70B9-87BD-4263-9F05-E90EA5889A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166" y="322501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62">
              <a:extLst>
                <a:ext uri="{FF2B5EF4-FFF2-40B4-BE49-F238E27FC236}">
                  <a16:creationId xmlns:a16="http://schemas.microsoft.com/office/drawing/2014/main" id="{032DDFCA-6EDF-4605-9349-8ED81B247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166" y="340151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64">
              <a:extLst>
                <a:ext uri="{FF2B5EF4-FFF2-40B4-BE49-F238E27FC236}">
                  <a16:creationId xmlns:a16="http://schemas.microsoft.com/office/drawing/2014/main" id="{9361BA33-8989-4034-B3B2-3353D81F10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166" y="35780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66">
              <a:extLst>
                <a:ext uri="{FF2B5EF4-FFF2-40B4-BE49-F238E27FC236}">
                  <a16:creationId xmlns:a16="http://schemas.microsoft.com/office/drawing/2014/main" id="{0418FE74-A99A-4EFE-A5EF-293657165C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166" y="375452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2">
              <a:extLst>
                <a:ext uri="{FF2B5EF4-FFF2-40B4-BE49-F238E27FC236}">
                  <a16:creationId xmlns:a16="http://schemas.microsoft.com/office/drawing/2014/main" id="{3860D389-B4A1-4C8D-B729-1FBAAF932D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2053" y="30485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ectangle 59">
              <a:extLst>
                <a:ext uri="{FF2B5EF4-FFF2-40B4-BE49-F238E27FC236}">
                  <a16:creationId xmlns:a16="http://schemas.microsoft.com/office/drawing/2014/main" id="{94EE628D-5F81-4593-A546-FE5341A4F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2053" y="322501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Rectangle 62">
              <a:extLst>
                <a:ext uri="{FF2B5EF4-FFF2-40B4-BE49-F238E27FC236}">
                  <a16:creationId xmlns:a16="http://schemas.microsoft.com/office/drawing/2014/main" id="{3F59FFE1-E919-4382-8B19-0F59E0CFD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2053" y="340151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Rectangle 64">
              <a:extLst>
                <a:ext uri="{FF2B5EF4-FFF2-40B4-BE49-F238E27FC236}">
                  <a16:creationId xmlns:a16="http://schemas.microsoft.com/office/drawing/2014/main" id="{C72A68C0-67B2-4059-B9FB-DAF2DE6C9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2053" y="35780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Rectangle 66">
              <a:extLst>
                <a:ext uri="{FF2B5EF4-FFF2-40B4-BE49-F238E27FC236}">
                  <a16:creationId xmlns:a16="http://schemas.microsoft.com/office/drawing/2014/main" id="{76E81708-DB09-4AC2-B02A-07394F8D2B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2053" y="375452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2">
              <a:extLst>
                <a:ext uri="{FF2B5EF4-FFF2-40B4-BE49-F238E27FC236}">
                  <a16:creationId xmlns:a16="http://schemas.microsoft.com/office/drawing/2014/main" id="{9EE3BA06-C343-456D-B024-9F730A332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939" y="30485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6CD71060-F14E-4990-8698-52DFE9C73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939" y="322501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Rectangle 62">
              <a:extLst>
                <a:ext uri="{FF2B5EF4-FFF2-40B4-BE49-F238E27FC236}">
                  <a16:creationId xmlns:a16="http://schemas.microsoft.com/office/drawing/2014/main" id="{88D6FF31-8CBC-4EA6-886D-2798CFA58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939" y="340151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Rectangle 64">
              <a:extLst>
                <a:ext uri="{FF2B5EF4-FFF2-40B4-BE49-F238E27FC236}">
                  <a16:creationId xmlns:a16="http://schemas.microsoft.com/office/drawing/2014/main" id="{8331D18D-CADD-4888-99CB-C76BDBF9F1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939" y="35780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Rectangle 66">
              <a:extLst>
                <a:ext uri="{FF2B5EF4-FFF2-40B4-BE49-F238E27FC236}">
                  <a16:creationId xmlns:a16="http://schemas.microsoft.com/office/drawing/2014/main" id="{CA52436E-27FC-4F19-97F2-1E1ABAA8C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939" y="375452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Rectangle 2">
              <a:extLst>
                <a:ext uri="{FF2B5EF4-FFF2-40B4-BE49-F238E27FC236}">
                  <a16:creationId xmlns:a16="http://schemas.microsoft.com/office/drawing/2014/main" id="{7910BDE3-A3BE-43A9-9337-0B4354956E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7825" y="30485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Rectangle 59">
              <a:extLst>
                <a:ext uri="{FF2B5EF4-FFF2-40B4-BE49-F238E27FC236}">
                  <a16:creationId xmlns:a16="http://schemas.microsoft.com/office/drawing/2014/main" id="{B6EAAB17-E229-40D5-9D27-4FC5B49F67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7825" y="322501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62">
              <a:extLst>
                <a:ext uri="{FF2B5EF4-FFF2-40B4-BE49-F238E27FC236}">
                  <a16:creationId xmlns:a16="http://schemas.microsoft.com/office/drawing/2014/main" id="{EE364DC9-B9E3-4C68-B68C-ED16C8E58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7825" y="340151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Rectangle 64">
              <a:extLst>
                <a:ext uri="{FF2B5EF4-FFF2-40B4-BE49-F238E27FC236}">
                  <a16:creationId xmlns:a16="http://schemas.microsoft.com/office/drawing/2014/main" id="{53718762-3A1D-4B08-AA92-C57069D440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7825" y="35780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Rectangle 66">
              <a:extLst>
                <a:ext uri="{FF2B5EF4-FFF2-40B4-BE49-F238E27FC236}">
                  <a16:creationId xmlns:a16="http://schemas.microsoft.com/office/drawing/2014/main" id="{A0C820CF-BE9A-4275-84DC-80740E34EE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7825" y="375452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Rectangle 2">
              <a:extLst>
                <a:ext uri="{FF2B5EF4-FFF2-40B4-BE49-F238E27FC236}">
                  <a16:creationId xmlns:a16="http://schemas.microsoft.com/office/drawing/2014/main" id="{11490484-3AE4-41A8-976F-26E4D4892D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711" y="3048506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Rectangle 59">
              <a:extLst>
                <a:ext uri="{FF2B5EF4-FFF2-40B4-BE49-F238E27FC236}">
                  <a16:creationId xmlns:a16="http://schemas.microsoft.com/office/drawing/2014/main" id="{D5969311-8D34-4F15-BE5D-95F0B6EDC6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711" y="3225010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Rectangle 62">
              <a:extLst>
                <a:ext uri="{FF2B5EF4-FFF2-40B4-BE49-F238E27FC236}">
                  <a16:creationId xmlns:a16="http://schemas.microsoft.com/office/drawing/2014/main" id="{B64A2B04-A2CC-4FE5-B1FD-B16A84A38B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711" y="3401514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Rectangle 64">
              <a:extLst>
                <a:ext uri="{FF2B5EF4-FFF2-40B4-BE49-F238E27FC236}">
                  <a16:creationId xmlns:a16="http://schemas.microsoft.com/office/drawing/2014/main" id="{095AA4F0-534F-4A74-AA86-6A9EC993D4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711" y="3578017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Rectangle 66">
              <a:extLst>
                <a:ext uri="{FF2B5EF4-FFF2-40B4-BE49-F238E27FC236}">
                  <a16:creationId xmlns:a16="http://schemas.microsoft.com/office/drawing/2014/main" id="{51B81732-52BB-4062-8A4A-3C477855BE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711" y="3754521"/>
              <a:ext cx="61834" cy="592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38" name="TextBox 3">
            <a:extLst>
              <a:ext uri="{FF2B5EF4-FFF2-40B4-BE49-F238E27FC236}">
                <a16:creationId xmlns:a16="http://schemas.microsoft.com/office/drawing/2014/main" id="{954CF389-27F4-4029-8056-93B5A0F7AF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1331607"/>
              </p:ext>
            </p:extLst>
          </p:nvPr>
        </p:nvGraphicFramePr>
        <p:xfrm>
          <a:off x="5825880" y="702944"/>
          <a:ext cx="5884914" cy="59913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9942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lowchart: Document 41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3D7A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asket of vegetables&#10;&#10;Description automatically generated with medium confidence">
            <a:extLst>
              <a:ext uri="{FF2B5EF4-FFF2-40B4-BE49-F238E27FC236}">
                <a16:creationId xmlns:a16="http://schemas.microsoft.com/office/drawing/2014/main" id="{DE66D36E-BD6E-4170-A897-6DAD0834B2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94" r="2" b="28158"/>
          <a:stretch/>
        </p:blipFill>
        <p:spPr>
          <a:xfrm>
            <a:off x="4404885" y="3429000"/>
            <a:ext cx="6793043" cy="2884118"/>
          </a:xfrm>
          <a:prstGeom prst="rect">
            <a:avLst/>
          </a:prstGeom>
        </p:spPr>
      </p:pic>
      <p:pic>
        <p:nvPicPr>
          <p:cNvPr id="8" name="Picture 7" descr="A group of lemons on a tree&#10;&#10;Description automatically generated with medium confidence">
            <a:extLst>
              <a:ext uri="{FF2B5EF4-FFF2-40B4-BE49-F238E27FC236}">
                <a16:creationId xmlns:a16="http://schemas.microsoft.com/office/drawing/2014/main" id="{777E4094-339E-45E0-AEA9-768BA42334D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7" r="1954"/>
          <a:stretch/>
        </p:blipFill>
        <p:spPr>
          <a:xfrm>
            <a:off x="460447" y="4108738"/>
            <a:ext cx="3595688" cy="25781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A2A4794-CC5A-43F8-AD80-B10616DDD6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583" y="363255"/>
            <a:ext cx="2852491" cy="244443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l"/>
            <a:b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5400" dirty="0">
                <a:solidFill>
                  <a:srgbClr val="FFFFFF"/>
                </a:solidFill>
              </a:rPr>
            </a:br>
            <a: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Growing Together </a:t>
            </a:r>
            <a:br>
              <a:rPr lang="en-US" sz="2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2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2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br>
              <a:rPr lang="en-US" sz="27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27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A picture containing clipart&#10;&#10;Description automatically generated">
            <a:extLst>
              <a:ext uri="{FF2B5EF4-FFF2-40B4-BE49-F238E27FC236}">
                <a16:creationId xmlns:a16="http://schemas.microsoft.com/office/drawing/2014/main" id="{0D712BB6-AAAA-4BED-97E6-B48D60AF8E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910" y="544882"/>
            <a:ext cx="3341799" cy="202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3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F551BCE-7754-4044-8860-C6953C17397E}"/>
              </a:ext>
            </a:extLst>
          </p:cNvPr>
          <p:cNvSpPr txBox="1"/>
          <p:nvPr/>
        </p:nvSpPr>
        <p:spPr>
          <a:xfrm>
            <a:off x="310444" y="682409"/>
            <a:ext cx="1157111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+mj-lt"/>
              </a:rPr>
              <a:t>Marketing Audience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Schools Governors  (There are 95 schools in Carmarthenshire)                                                             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Teachers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Children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Parents</a:t>
            </a:r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Local residents/ the elderly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Churches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Charities                             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Local MPS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Local councillors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600" dirty="0"/>
              <a:t>Social Media Influencers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1400" dirty="0"/>
          </a:p>
          <a:p>
            <a:endParaRPr lang="en-US" sz="2400" dirty="0"/>
          </a:p>
          <a:p>
            <a:endParaRPr lang="en-GB" sz="2400" b="1" u="sng" dirty="0"/>
          </a:p>
          <a:p>
            <a:endParaRPr lang="en-US" sz="2400" dirty="0"/>
          </a:p>
          <a:p>
            <a:endParaRPr lang="en-GB" dirty="0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F215AFE-57D1-4B3C-8459-4410340EA775}"/>
              </a:ext>
            </a:extLst>
          </p:cNvPr>
          <p:cNvSpPr/>
          <p:nvPr/>
        </p:nvSpPr>
        <p:spPr>
          <a:xfrm>
            <a:off x="7281335" y="1213543"/>
            <a:ext cx="3939821" cy="133254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8489DAA-D59D-4509-B9CD-38C44EE96826}"/>
              </a:ext>
            </a:extLst>
          </p:cNvPr>
          <p:cNvSpPr/>
          <p:nvPr/>
        </p:nvSpPr>
        <p:spPr>
          <a:xfrm>
            <a:off x="8569679" y="2835681"/>
            <a:ext cx="2511777" cy="109005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C1A0F2-2FDF-4FBA-BD4B-E5CC8FAF25BE}"/>
              </a:ext>
            </a:extLst>
          </p:cNvPr>
          <p:cNvSpPr txBox="1"/>
          <p:nvPr/>
        </p:nvSpPr>
        <p:spPr>
          <a:xfrm>
            <a:off x="7714546" y="1430629"/>
            <a:ext cx="3366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E101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GB" sz="14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otal population in Carmarthenshire is just </a:t>
            </a:r>
            <a:r>
              <a:rPr lang="en-GB" sz="14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under 191,000 </a:t>
            </a:r>
            <a:r>
              <a:rPr lang="en-GB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people!! Carmarthenshire has the fourths highest population in Wales. </a:t>
            </a:r>
            <a:endParaRPr lang="en-GB" sz="1400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E75C47B-77EB-4776-8F06-75E9BAFF17B5}"/>
              </a:ext>
            </a:extLst>
          </p:cNvPr>
          <p:cNvSpPr/>
          <p:nvPr/>
        </p:nvSpPr>
        <p:spPr>
          <a:xfrm>
            <a:off x="5305779" y="2500102"/>
            <a:ext cx="2743200" cy="160427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94A933-156A-4144-BCA3-61F2D6FDBC65}"/>
              </a:ext>
            </a:extLst>
          </p:cNvPr>
          <p:cNvSpPr txBox="1"/>
          <p:nvPr/>
        </p:nvSpPr>
        <p:spPr>
          <a:xfrm>
            <a:off x="5810957" y="2862748"/>
            <a:ext cx="20884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Carmarthenshire has the 5</a:t>
            </a:r>
            <a:r>
              <a:rPr lang="en-GB" sz="1400" baseline="30000" dirty="0"/>
              <a:t>th</a:t>
            </a:r>
            <a:r>
              <a:rPr lang="en-GB" sz="1400" dirty="0"/>
              <a:t> highest levels of children who are overweight or obese. 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F215058-7860-407D-A48C-B8039C4C4B7A}"/>
              </a:ext>
            </a:extLst>
          </p:cNvPr>
          <p:cNvSpPr/>
          <p:nvPr/>
        </p:nvSpPr>
        <p:spPr>
          <a:xfrm>
            <a:off x="6868584" y="3919037"/>
            <a:ext cx="3036711" cy="19214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74A1CE-8F9A-4062-8D46-46C0810B47E9}"/>
              </a:ext>
            </a:extLst>
          </p:cNvPr>
          <p:cNvSpPr txBox="1"/>
          <p:nvPr/>
        </p:nvSpPr>
        <p:spPr>
          <a:xfrm>
            <a:off x="5638800" y="3663244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136774-D6C7-4B3A-8C14-737FBED30521}"/>
              </a:ext>
            </a:extLst>
          </p:cNvPr>
          <p:cNvSpPr txBox="1"/>
          <p:nvPr/>
        </p:nvSpPr>
        <p:spPr>
          <a:xfrm>
            <a:off x="7425267" y="4298324"/>
            <a:ext cx="21251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In 2020, Just over 27,000 homes in Carmarthenshire  were classed as living in poverty.</a:t>
            </a:r>
            <a:r>
              <a:rPr lang="en-GB" sz="1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including nearly 10,500 children.</a:t>
            </a:r>
            <a:endParaRPr lang="en-GB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0AEBD0-2D09-40E5-A745-58923C86C5C3}"/>
              </a:ext>
            </a:extLst>
          </p:cNvPr>
          <p:cNvSpPr txBox="1"/>
          <p:nvPr/>
        </p:nvSpPr>
        <p:spPr>
          <a:xfrm>
            <a:off x="8963377" y="3140024"/>
            <a:ext cx="223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Over 25,000 pupils within Carmarthenshire.  </a:t>
            </a:r>
          </a:p>
        </p:txBody>
      </p:sp>
    </p:spTree>
    <p:extLst>
      <p:ext uri="{BB962C8B-B14F-4D97-AF65-F5344CB8AC3E}">
        <p14:creationId xmlns:p14="http://schemas.microsoft.com/office/powerpoint/2010/main" val="30478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9733A-2802-4223-9A00-28E9E70A4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Segmentation, Targeting and Positioning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C54B2A-3A24-48DE-A8F1-43387C22FC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31999"/>
            <a:ext cx="10515600" cy="4460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900" b="1" dirty="0"/>
              <a:t>Firstly I would segment my market in to 4 groups. </a:t>
            </a:r>
            <a:endParaRPr lang="en-GB" sz="1900" dirty="0"/>
          </a:p>
          <a:p>
            <a:r>
              <a:rPr lang="en-GB" sz="1800" dirty="0"/>
              <a:t>Demographic </a:t>
            </a:r>
          </a:p>
          <a:p>
            <a:pPr marL="0" indent="0">
              <a:buNone/>
            </a:pPr>
            <a:r>
              <a:rPr lang="en-GB" sz="1800" dirty="0"/>
              <a:t>Dividing the market. </a:t>
            </a:r>
          </a:p>
          <a:p>
            <a:r>
              <a:rPr lang="en-GB" sz="1800" dirty="0"/>
              <a:t>Geographic </a:t>
            </a:r>
          </a:p>
          <a:p>
            <a:pPr marL="0" indent="0">
              <a:buNone/>
            </a:pPr>
            <a:r>
              <a:rPr lang="en-GB" sz="1800" dirty="0"/>
              <a:t>Research the region, climate and the natural resources.  </a:t>
            </a:r>
          </a:p>
          <a:p>
            <a:r>
              <a:rPr lang="en-GB" sz="1800" dirty="0"/>
              <a:t>Psychographic </a:t>
            </a:r>
          </a:p>
          <a:p>
            <a:pPr marL="0" indent="0">
              <a:buNone/>
            </a:pPr>
            <a:r>
              <a:rPr lang="en-GB" sz="1800" dirty="0"/>
              <a:t>Study behaviour regarding health, beliefs, motivation and priorities.  </a:t>
            </a:r>
          </a:p>
          <a:p>
            <a:r>
              <a:rPr lang="en-GB" sz="1800" dirty="0"/>
              <a:t>Behavioural</a:t>
            </a:r>
          </a:p>
          <a:p>
            <a:pPr marL="0" indent="0">
              <a:buNone/>
            </a:pPr>
            <a:r>
              <a:rPr lang="en-GB" sz="1800" dirty="0"/>
              <a:t>Observe purchase behaviour and the response to money saving tips etc.   </a:t>
            </a:r>
          </a:p>
          <a:p>
            <a:endParaRPr lang="en-GB" sz="19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128390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DD86AE-DDB5-4B3A-9130-59A3149A7B63}"/>
              </a:ext>
            </a:extLst>
          </p:cNvPr>
          <p:cNvSpPr txBox="1"/>
          <p:nvPr/>
        </p:nvSpPr>
        <p:spPr>
          <a:xfrm>
            <a:off x="536713" y="1094040"/>
            <a:ext cx="111185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B7E392-AFE4-4CB2-8315-398486A502DC}"/>
              </a:ext>
            </a:extLst>
          </p:cNvPr>
          <p:cNvSpPr txBox="1"/>
          <p:nvPr/>
        </p:nvSpPr>
        <p:spPr>
          <a:xfrm>
            <a:off x="173472" y="345967"/>
            <a:ext cx="107534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+mj-lt"/>
              </a:rPr>
              <a:t>Methods of Marketing. </a:t>
            </a:r>
          </a:p>
          <a:p>
            <a:endParaRPr lang="en-GB" b="1" dirty="0"/>
          </a:p>
          <a:p>
            <a:endParaRPr lang="en-GB" b="1" dirty="0"/>
          </a:p>
          <a:p>
            <a:endParaRPr lang="en-GB" dirty="0"/>
          </a:p>
          <a:p>
            <a:r>
              <a:rPr lang="en-GB" dirty="0"/>
              <a:t>               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CB76A7F-0390-4322-8101-391B93C427E4}"/>
              </a:ext>
            </a:extLst>
          </p:cNvPr>
          <p:cNvSpPr/>
          <p:nvPr/>
        </p:nvSpPr>
        <p:spPr>
          <a:xfrm>
            <a:off x="3640017" y="1757084"/>
            <a:ext cx="4835047" cy="754077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646945-5FF6-4E98-A5E0-EA16094820B2}"/>
              </a:ext>
            </a:extLst>
          </p:cNvPr>
          <p:cNvSpPr txBox="1"/>
          <p:nvPr/>
        </p:nvSpPr>
        <p:spPr>
          <a:xfrm>
            <a:off x="4710217" y="1903289"/>
            <a:ext cx="29686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Marketing Strategies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AA3D5E1-6487-4A9A-A97C-D41B8F4FD3B9}"/>
              </a:ext>
            </a:extLst>
          </p:cNvPr>
          <p:cNvCxnSpPr>
            <a:cxnSpLocks/>
          </p:cNvCxnSpPr>
          <p:nvPr/>
        </p:nvCxnSpPr>
        <p:spPr>
          <a:xfrm flipV="1">
            <a:off x="8207913" y="1742436"/>
            <a:ext cx="121525" cy="2459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EF5CF88-4978-4CF2-8811-855E73A6CDA8}"/>
              </a:ext>
            </a:extLst>
          </p:cNvPr>
          <p:cNvCxnSpPr>
            <a:cxnSpLocks/>
          </p:cNvCxnSpPr>
          <p:nvPr/>
        </p:nvCxnSpPr>
        <p:spPr>
          <a:xfrm>
            <a:off x="7753376" y="2400142"/>
            <a:ext cx="235349" cy="2349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3FF6E0D-97C5-4F1E-832B-48768D9FFB93}"/>
              </a:ext>
            </a:extLst>
          </p:cNvPr>
          <p:cNvCxnSpPr>
            <a:cxnSpLocks/>
          </p:cNvCxnSpPr>
          <p:nvPr/>
        </p:nvCxnSpPr>
        <p:spPr>
          <a:xfrm flipH="1" flipV="1">
            <a:off x="6072018" y="1431907"/>
            <a:ext cx="1" cy="3554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7AA86563-9CF3-43D1-912C-ED1BD2E6F9DF}"/>
              </a:ext>
            </a:extLst>
          </p:cNvPr>
          <p:cNvSpPr txBox="1"/>
          <p:nvPr/>
        </p:nvSpPr>
        <p:spPr>
          <a:xfrm>
            <a:off x="8359649" y="1421424"/>
            <a:ext cx="1695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Word of mouth</a:t>
            </a:r>
          </a:p>
          <a:p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CFDD9CD-AF1D-437B-A207-8699FFC119AE}"/>
              </a:ext>
            </a:extLst>
          </p:cNvPr>
          <p:cNvSpPr/>
          <p:nvPr/>
        </p:nvSpPr>
        <p:spPr>
          <a:xfrm>
            <a:off x="4922577" y="1101766"/>
            <a:ext cx="2486771" cy="3559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63A856E-561A-42EE-9A0A-9FC213BBDC0C}"/>
              </a:ext>
            </a:extLst>
          </p:cNvPr>
          <p:cNvSpPr txBox="1"/>
          <p:nvPr/>
        </p:nvSpPr>
        <p:spPr>
          <a:xfrm>
            <a:off x="7853776" y="2578263"/>
            <a:ext cx="1789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Social media/apps</a:t>
            </a:r>
          </a:p>
          <a:p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9EEA7B-8CCB-4CC3-B391-60ABE68BC72D}"/>
              </a:ext>
            </a:extLst>
          </p:cNvPr>
          <p:cNvSpPr txBox="1"/>
          <p:nvPr/>
        </p:nvSpPr>
        <p:spPr>
          <a:xfrm>
            <a:off x="4973516" y="1107546"/>
            <a:ext cx="24420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School board meetings</a:t>
            </a:r>
          </a:p>
          <a:p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DCDFCA3-D0A4-49D9-812F-1B0816F854FD}"/>
              </a:ext>
            </a:extLst>
          </p:cNvPr>
          <p:cNvSpPr/>
          <p:nvPr/>
        </p:nvSpPr>
        <p:spPr>
          <a:xfrm>
            <a:off x="7877833" y="2638784"/>
            <a:ext cx="1467540" cy="5924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13FB915-60E2-4C87-B4B5-C993039C3F18}"/>
              </a:ext>
            </a:extLst>
          </p:cNvPr>
          <p:cNvSpPr/>
          <p:nvPr/>
        </p:nvSpPr>
        <p:spPr>
          <a:xfrm>
            <a:off x="5070326" y="2741961"/>
            <a:ext cx="2298882" cy="3320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3D767E1-E916-49EF-9789-837562A8E891}"/>
              </a:ext>
            </a:extLst>
          </p:cNvPr>
          <p:cNvSpPr txBox="1"/>
          <p:nvPr/>
        </p:nvSpPr>
        <p:spPr>
          <a:xfrm>
            <a:off x="5046270" y="2678893"/>
            <a:ext cx="2298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Events/ Market Stalls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AC5C5A-8110-4A46-97B1-4C87559C243D}"/>
              </a:ext>
            </a:extLst>
          </p:cNvPr>
          <p:cNvSpPr/>
          <p:nvPr/>
        </p:nvSpPr>
        <p:spPr>
          <a:xfrm>
            <a:off x="1413774" y="1466063"/>
            <a:ext cx="2234481" cy="3435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6726E41-DE10-4C36-BD0E-8C441362F0B9}"/>
              </a:ext>
            </a:extLst>
          </p:cNvPr>
          <p:cNvSpPr txBox="1"/>
          <p:nvPr/>
        </p:nvSpPr>
        <p:spPr>
          <a:xfrm>
            <a:off x="1331324" y="1479584"/>
            <a:ext cx="25920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Training with teachers </a:t>
            </a:r>
          </a:p>
          <a:p>
            <a:endParaRPr lang="en-GB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2E3E1063-A546-4216-99C3-26B44E74B26F}"/>
              </a:ext>
            </a:extLst>
          </p:cNvPr>
          <p:cNvCxnSpPr>
            <a:cxnSpLocks/>
          </p:cNvCxnSpPr>
          <p:nvPr/>
        </p:nvCxnSpPr>
        <p:spPr>
          <a:xfrm>
            <a:off x="3602417" y="1787337"/>
            <a:ext cx="182521" cy="1847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id="{9026E649-34F6-42A8-9843-15D2BB22797F}"/>
              </a:ext>
            </a:extLst>
          </p:cNvPr>
          <p:cNvSpPr/>
          <p:nvPr/>
        </p:nvSpPr>
        <p:spPr>
          <a:xfrm>
            <a:off x="2419322" y="2729784"/>
            <a:ext cx="1984907" cy="3127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FDFCCD3-5BE3-404A-9B4F-727704929858}"/>
              </a:ext>
            </a:extLst>
          </p:cNvPr>
          <p:cNvSpPr txBox="1"/>
          <p:nvPr/>
        </p:nvSpPr>
        <p:spPr>
          <a:xfrm>
            <a:off x="1997999" y="2657832"/>
            <a:ext cx="2504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Leaflets/ Magazines 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B572A036-604B-49DE-9593-09B1C2B2C8B9}"/>
              </a:ext>
            </a:extLst>
          </p:cNvPr>
          <p:cNvCxnSpPr>
            <a:cxnSpLocks/>
          </p:cNvCxnSpPr>
          <p:nvPr/>
        </p:nvCxnSpPr>
        <p:spPr>
          <a:xfrm flipV="1">
            <a:off x="4414589" y="2429982"/>
            <a:ext cx="136406" cy="3127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92AB185-50D0-4E4F-B711-5D32CF13CC0B}"/>
              </a:ext>
            </a:extLst>
          </p:cNvPr>
          <p:cNvCxnSpPr>
            <a:cxnSpLocks/>
            <a:stCxn id="4" idx="4"/>
          </p:cNvCxnSpPr>
          <p:nvPr/>
        </p:nvCxnSpPr>
        <p:spPr>
          <a:xfrm>
            <a:off x="6057541" y="2511161"/>
            <a:ext cx="0" cy="2417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8080F2CC-650B-4D9D-B7F6-465E1302CF3E}"/>
              </a:ext>
            </a:extLst>
          </p:cNvPr>
          <p:cNvSpPr/>
          <p:nvPr/>
        </p:nvSpPr>
        <p:spPr>
          <a:xfrm>
            <a:off x="8317068" y="1389522"/>
            <a:ext cx="1695858" cy="3215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EBA792-3BCE-4EE1-8D88-2AF9FEFEFDDC}"/>
              </a:ext>
            </a:extLst>
          </p:cNvPr>
          <p:cNvSpPr txBox="1"/>
          <p:nvPr/>
        </p:nvSpPr>
        <p:spPr>
          <a:xfrm>
            <a:off x="536713" y="3798263"/>
            <a:ext cx="101961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/>
              <a:t>Marketing Internally (Micro Environment)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School capacity.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Parental perceptions.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Number of pupils etc. </a:t>
            </a:r>
          </a:p>
          <a:p>
            <a:endParaRPr lang="en-GB" sz="1800" dirty="0"/>
          </a:p>
          <a:p>
            <a:r>
              <a:rPr lang="en-GB" sz="1800" b="1" dirty="0"/>
              <a:t>Marketing Externally (Macro Environment) –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Relationship with the public.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Legal requirements.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/>
              <a:t>Technology etc.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8117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2950591-4C69-47EC-B621-D7BDB63ED730}"/>
              </a:ext>
            </a:extLst>
          </p:cNvPr>
          <p:cNvSpPr txBox="1"/>
          <p:nvPr/>
        </p:nvSpPr>
        <p:spPr>
          <a:xfrm>
            <a:off x="756356" y="1151467"/>
            <a:ext cx="1084862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+mj-lt"/>
              </a:rPr>
              <a:t>The 4 E’s. </a:t>
            </a:r>
          </a:p>
          <a:p>
            <a:endParaRPr lang="en-GB" b="1" dirty="0">
              <a:latin typeface="+mj-lt"/>
            </a:endParaRPr>
          </a:p>
          <a:p>
            <a:r>
              <a:rPr lang="en-GB" b="1" dirty="0">
                <a:latin typeface="+mj-lt"/>
              </a:rPr>
              <a:t>There are 4 E’s to consider in Marketing</a:t>
            </a:r>
            <a:r>
              <a:rPr lang="en-GB" b="1" u="sng" dirty="0">
                <a:latin typeface="+mj-lt"/>
              </a:rPr>
              <a:t>.</a:t>
            </a:r>
          </a:p>
          <a:p>
            <a:endParaRPr lang="en-GB" dirty="0"/>
          </a:p>
          <a:p>
            <a:r>
              <a:rPr lang="en-GB" dirty="0">
                <a:highlight>
                  <a:srgbClr val="FFFF00"/>
                </a:highlight>
              </a:rPr>
              <a:t>E</a:t>
            </a:r>
            <a:r>
              <a:rPr lang="en-GB" dirty="0"/>
              <a:t>xperience – People are looking for something in which captures their attention, a product or service which can be of benefit in some way to them. </a:t>
            </a:r>
          </a:p>
          <a:p>
            <a:endParaRPr lang="en-GB" dirty="0"/>
          </a:p>
          <a:p>
            <a:r>
              <a:rPr lang="en-GB" dirty="0">
                <a:highlight>
                  <a:srgbClr val="FFFF00"/>
                </a:highlight>
              </a:rPr>
              <a:t>E</a:t>
            </a:r>
            <a:r>
              <a:rPr lang="en-GB" dirty="0"/>
              <a:t>very place – knowing where to target and how you will approach the marketing strategy by engaging with people frequently. </a:t>
            </a:r>
          </a:p>
          <a:p>
            <a:endParaRPr lang="en-GB" dirty="0"/>
          </a:p>
          <a:p>
            <a:r>
              <a:rPr lang="en-GB" dirty="0">
                <a:highlight>
                  <a:srgbClr val="FFFF00"/>
                </a:highlight>
              </a:rPr>
              <a:t>E</a:t>
            </a:r>
            <a:r>
              <a:rPr lang="en-GB" dirty="0"/>
              <a:t>xchange – What customers get in exchange if they buy a product or participate in services. </a:t>
            </a:r>
          </a:p>
          <a:p>
            <a:endParaRPr lang="en-GB" dirty="0"/>
          </a:p>
          <a:p>
            <a:r>
              <a:rPr lang="en-GB" dirty="0">
                <a:highlight>
                  <a:srgbClr val="FFFF00"/>
                </a:highlight>
              </a:rPr>
              <a:t>E</a:t>
            </a:r>
            <a:r>
              <a:rPr lang="en-GB" dirty="0"/>
              <a:t>vangelism – Word of mouth can promotes a business, positive feedback encourages others to participate in a product or service.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2309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0DBB9CA-7ECD-4913-8949-1B657A67E137}"/>
              </a:ext>
            </a:extLst>
          </p:cNvPr>
          <p:cNvSpPr txBox="1"/>
          <p:nvPr/>
        </p:nvSpPr>
        <p:spPr>
          <a:xfrm>
            <a:off x="251791" y="520147"/>
            <a:ext cx="4954051" cy="5817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pic>
        <p:nvPicPr>
          <p:cNvPr id="4" name="Picture 3" descr="Chart&#10;&#10;Description automatically generated">
            <a:extLst>
              <a:ext uri="{FF2B5EF4-FFF2-40B4-BE49-F238E27FC236}">
                <a16:creationId xmlns:a16="http://schemas.microsoft.com/office/drawing/2014/main" id="{27F9D692-B84E-4AD6-A806-68E1E245F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72" y="265042"/>
            <a:ext cx="4225854" cy="641405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389B0D-0BD5-4C8B-B460-171AA4FA66D5}"/>
              </a:ext>
            </a:extLst>
          </p:cNvPr>
          <p:cNvSpPr txBox="1"/>
          <p:nvPr/>
        </p:nvSpPr>
        <p:spPr>
          <a:xfrm>
            <a:off x="5205842" y="1231450"/>
            <a:ext cx="6297045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+mj-lt"/>
              </a:rPr>
              <a:t>Funding for Marketing.   </a:t>
            </a:r>
          </a:p>
          <a:p>
            <a:endParaRPr lang="en-GB" dirty="0"/>
          </a:p>
          <a:p>
            <a:r>
              <a:rPr lang="en-GB" dirty="0" err="1"/>
              <a:t>Friut</a:t>
            </a:r>
            <a:r>
              <a:rPr lang="en-GB" dirty="0"/>
              <a:t> &amp; Veg patches on school grounds. </a:t>
            </a:r>
          </a:p>
          <a:p>
            <a:endParaRPr lang="en-GB" dirty="0"/>
          </a:p>
          <a:p>
            <a:r>
              <a:rPr lang="en-GB" dirty="0"/>
              <a:t>Starter packs for parents to grow at home such as: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Magazines including seeds and Veg planners.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Advice following What to do , how to do and what it takes.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Healthy Recipes.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Leaflets with information on how to recycle and regrow vegetable seeds and the peelings. </a:t>
            </a:r>
          </a:p>
          <a:p>
            <a:endParaRPr lang="en-GB" dirty="0"/>
          </a:p>
          <a:p>
            <a:r>
              <a:rPr lang="en-GB" b="1" dirty="0"/>
              <a:t>Funding for equipment such as,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bed systems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planting pots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poly tunnels,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Fruit trees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Seeds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Website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892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5A48B-2389-4AE0-A00C-E71F2585F2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61995" y="207963"/>
            <a:ext cx="9144000" cy="1361193"/>
          </a:xfrm>
        </p:spPr>
        <p:txBody>
          <a:bodyPr>
            <a:normAutofit/>
          </a:bodyPr>
          <a:lstStyle/>
          <a:p>
            <a:r>
              <a:rPr lang="en-GB" sz="3600" b="1" dirty="0"/>
              <a:t>Positives</a:t>
            </a:r>
            <a:br>
              <a:rPr lang="en-GB" sz="3600" b="1" dirty="0"/>
            </a:br>
            <a:r>
              <a:rPr lang="en-GB" sz="3600" b="1" dirty="0"/>
              <a:t>and End Goals</a:t>
            </a:r>
            <a:r>
              <a:rPr lang="en-GB" sz="3600" dirty="0"/>
              <a:t>.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B7666E-B160-4E20-A8DF-B775BCDE7D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989666"/>
            <a:ext cx="9144000" cy="4275667"/>
          </a:xfrm>
        </p:spPr>
        <p:txBody>
          <a:bodyPr>
            <a:normAutofit/>
          </a:bodyPr>
          <a:lstStyle/>
          <a:p>
            <a:pPr marL="285750" lvl="0" indent="-2857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E101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Vegetables grow quickly ensuring there is no waste throughout school holidays.</a:t>
            </a:r>
            <a:endParaRPr lang="en-GB" sz="1800" dirty="0">
              <a:solidFill>
                <a:srgbClr val="0E101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endParaRPr lang="en-GB" sz="1800" dirty="0">
              <a:solidFill>
                <a:srgbClr val="0E101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Fresh produce can be used within schools for breakfast lunches, etc.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People will save money.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Fresh fruit and veg can be donated to help the residents/elderly to ensure there is no waste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Better education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Health benefits. </a:t>
            </a:r>
            <a:r>
              <a:rPr lang="en-GB" sz="1800" dirty="0">
                <a:solidFill>
                  <a:srgbClr val="0E101A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Reduce poverty.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800" b="1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Let’s make Carmarthenshire stand out and be an example for other communities to follow.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163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91164-F5E9-4A74-BCB2-13D5B740F9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8296" y="1077208"/>
            <a:ext cx="2504661" cy="587167"/>
          </a:xfrm>
        </p:spPr>
        <p:txBody>
          <a:bodyPr>
            <a:normAutofit fontScale="90000"/>
          </a:bodyPr>
          <a:lstStyle/>
          <a:p>
            <a:pPr algn="l"/>
            <a:r>
              <a:rPr lang="en-GB" sz="1800" b="1" dirty="0"/>
              <a:t>References</a:t>
            </a:r>
            <a:r>
              <a:rPr lang="en-GB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7EF823-D933-4693-A5BF-927C85826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296" y="1806222"/>
            <a:ext cx="10204174" cy="4792133"/>
          </a:xfrm>
        </p:spPr>
        <p:txBody>
          <a:bodyPr/>
          <a:lstStyle/>
          <a:p>
            <a:pPr algn="l"/>
            <a:r>
              <a:rPr lang="en-GB" sz="1200" dirty="0"/>
              <a:t>Carmarthenshire County Council. (Oct, 2020). </a:t>
            </a:r>
            <a:r>
              <a:rPr lang="en-GB" sz="1200" i="1" dirty="0"/>
              <a:t>Population</a:t>
            </a:r>
            <a:r>
              <a:rPr lang="en-GB" sz="1200" dirty="0"/>
              <a:t>. https://www.carmarthenshire.gov.wales/home/council-democracy/research-statistics/population/#.YYRGPFCnzIU.</a:t>
            </a:r>
          </a:p>
          <a:p>
            <a:pPr algn="l"/>
            <a:r>
              <a:rPr lang="en-GB" sz="1200" dirty="0"/>
              <a:t>Carmarthenshire County Council. </a:t>
            </a:r>
            <a:r>
              <a:rPr lang="en-GB" sz="1200" i="1" dirty="0"/>
              <a:t>Wellbeing in Carmarthenshire, what we know</a:t>
            </a:r>
            <a:r>
              <a:rPr lang="en-GB" sz="1200" dirty="0"/>
              <a:t>. https://www.carmarthenshire.gov.wales/media/1226250/wellbeing-in-carmarthenshire.pdf.</a:t>
            </a:r>
          </a:p>
          <a:p>
            <a:pPr algn="l"/>
            <a:r>
              <a:rPr lang="en-GB" sz="1200" dirty="0"/>
              <a:t>Free online image. https://pixabay.com/photos/vegetables-basket-vegetable-basket-752153/.</a:t>
            </a:r>
          </a:p>
          <a:p>
            <a:pPr algn="l"/>
            <a:r>
              <a:rPr lang="en-GB" sz="1200" dirty="0"/>
              <a:t>Free online image https://carrottopslondon.files.wordpress.com/2017/01/rhs-veg-planner.png.</a:t>
            </a:r>
          </a:p>
          <a:p>
            <a:pPr algn="l"/>
            <a:r>
              <a:rPr lang="en-GB" sz="1200" dirty="0"/>
              <a:t>Free online image. https://www.istockphoto.com/photos/lemon-tree.</a:t>
            </a:r>
          </a:p>
          <a:p>
            <a:pPr algn="l"/>
            <a:r>
              <a:rPr lang="en-GB" sz="1200" dirty="0"/>
              <a:t>Free online image. https://www.pngwing.com/en/free-png-zltic</a:t>
            </a:r>
          </a:p>
          <a:p>
            <a:pPr algn="l"/>
            <a:r>
              <a:rPr lang="en-GB" sz="12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sz="1200" dirty="0" err="1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Oberst,L</a:t>
            </a:r>
            <a:r>
              <a:rPr lang="en-GB" sz="12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2015). Food revolution </a:t>
            </a:r>
            <a:r>
              <a:rPr lang="en-GB" sz="1200" dirty="0">
                <a:solidFill>
                  <a:srgbClr val="0E101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GB" sz="12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etwork. </a:t>
            </a:r>
            <a:r>
              <a:rPr lang="en-GB" sz="1200" i="1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19 foods you can regrow from scraps. https://foodrevolution.org/blog/reduce-food-waste-regrow-from-scraps/. </a:t>
            </a:r>
            <a:endParaRPr lang="en-GB" sz="1200" i="1" dirty="0"/>
          </a:p>
          <a:p>
            <a:pPr algn="l"/>
            <a:r>
              <a:rPr lang="en-GB" sz="1200" dirty="0">
                <a:solidFill>
                  <a:srgbClr val="0E101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RHS </a:t>
            </a:r>
            <a:r>
              <a:rPr lang="en-GB" sz="1200" dirty="0" err="1">
                <a:solidFill>
                  <a:srgbClr val="0E101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campaignfor</a:t>
            </a:r>
            <a:r>
              <a:rPr lang="en-GB" sz="1200" dirty="0">
                <a:solidFill>
                  <a:srgbClr val="0E101A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school  gardening</a:t>
            </a:r>
            <a:r>
              <a:rPr lang="en-GB" sz="12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1200" i="1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Growing vegetables in school gardens. </a:t>
            </a:r>
            <a:r>
              <a:rPr lang="en-GB" sz="12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https://schoolgardening.rhs.org.uk/Resources/Info-Sheet/Growing-Vegetables-in-Schools.</a:t>
            </a:r>
          </a:p>
          <a:p>
            <a:pPr algn="l"/>
            <a:r>
              <a:rPr lang="en-GB" sz="1200" dirty="0"/>
              <a:t>Stokes, D, R 1999. Kingston University. </a:t>
            </a:r>
            <a:r>
              <a:rPr lang="en-GB" sz="1200" i="1" dirty="0"/>
              <a:t>The marketing of primary schools</a:t>
            </a:r>
            <a:r>
              <a:rPr lang="en-GB" sz="1200" dirty="0"/>
              <a:t>. https://eprints.kingston.ac.uk/id/eprint/20639/. </a:t>
            </a:r>
          </a:p>
          <a:p>
            <a:pPr algn="l"/>
            <a:r>
              <a:rPr lang="en-GB" sz="1200" dirty="0" err="1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TylerNet</a:t>
            </a:r>
            <a:r>
              <a:rPr lang="en-GB" sz="1200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Retail solutions (May, 2020). </a:t>
            </a:r>
            <a:r>
              <a:rPr lang="en-GB" sz="1200" i="1" dirty="0">
                <a:solidFill>
                  <a:srgbClr val="0E101A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The 4E’S of marketing success</a:t>
            </a:r>
            <a:r>
              <a:rPr lang="en-GB" sz="1200" dirty="0">
                <a:solidFill>
                  <a:srgbClr val="0E101A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https://www.tylernet.com/blog/the-4-es-of-marketing-success/</a:t>
            </a:r>
          </a:p>
          <a:p>
            <a:pPr algn="l"/>
            <a:endParaRPr lang="en-GB" sz="1200" dirty="0">
              <a:solidFill>
                <a:srgbClr val="0E101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787404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1407</TotalTime>
  <Words>922</Words>
  <Application>Microsoft Office PowerPoint</Application>
  <PresentationFormat>Widescreen</PresentationFormat>
  <Paragraphs>142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Symbol</vt:lpstr>
      <vt:lpstr>Office Theme</vt:lpstr>
      <vt:lpstr>   Social and Ethical Marketing </vt:lpstr>
      <vt:lpstr>PowerPoint Presentation</vt:lpstr>
      <vt:lpstr>Today I present a strong marketing plan not only to benefit education within all age groups, but also a project capable of reducing poverty within local communities through working together towards a sustainable and organic future.</vt:lpstr>
      <vt:lpstr>   Main Project Goals.            </vt:lpstr>
      <vt:lpstr>  Growing Together      </vt:lpstr>
      <vt:lpstr>PowerPoint Presentation</vt:lpstr>
      <vt:lpstr>Segmentation, Targeting and Positioning </vt:lpstr>
      <vt:lpstr>PowerPoint Presentation</vt:lpstr>
      <vt:lpstr>PowerPoint Presentation</vt:lpstr>
      <vt:lpstr>PowerPoint Presentation</vt:lpstr>
      <vt:lpstr>Positives and End Goals.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Healthy Grow    Tyfiant Iachus  </dc:title>
  <dc:creator>Zoe Vaughan (2015102)</dc:creator>
  <cp:lastModifiedBy>Zoe Vaughan (2015102)</cp:lastModifiedBy>
  <cp:revision>38</cp:revision>
  <dcterms:created xsi:type="dcterms:W3CDTF">2021-10-28T23:15:59Z</dcterms:created>
  <dcterms:modified xsi:type="dcterms:W3CDTF">2021-11-05T12:16:54Z</dcterms:modified>
</cp:coreProperties>
</file>