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19"/>
  </p:handoutMasterIdLst>
  <p:sldIdLst>
    <p:sldId id="256" r:id="rId2"/>
    <p:sldId id="257" r:id="rId3"/>
    <p:sldId id="265" r:id="rId4"/>
    <p:sldId id="258" r:id="rId5"/>
    <p:sldId id="280" r:id="rId6"/>
    <p:sldId id="279" r:id="rId7"/>
    <p:sldId id="260" r:id="rId8"/>
    <p:sldId id="266" r:id="rId9"/>
    <p:sldId id="261" r:id="rId10"/>
    <p:sldId id="262" r:id="rId11"/>
    <p:sldId id="267" r:id="rId12"/>
    <p:sldId id="268" r:id="rId13"/>
    <p:sldId id="274" r:id="rId14"/>
    <p:sldId id="276" r:id="rId15"/>
    <p:sldId id="277" r:id="rId16"/>
    <p:sldId id="269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2C841-290E-49C3-978D-753E0ED201E3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195F6-B38A-41BF-98AD-7A70B3C62DC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475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AB1BF5-45D8-4B09-B854-7B7D4D77EEE6}" type="datetimeFigureOut">
              <a:rPr lang="en-GB" smtClean="0"/>
              <a:pPr/>
              <a:t>04/02/2016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How-to: plan, bibliography and abstract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need to 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b="1" dirty="0" smtClean="0"/>
              <a:t>Coursework </a:t>
            </a:r>
          </a:p>
          <a:p>
            <a:endParaRPr lang="en-GB" dirty="0" smtClean="0"/>
          </a:p>
          <a:p>
            <a:r>
              <a:rPr lang="en-GB" dirty="0" smtClean="0"/>
              <a:t>1 </a:t>
            </a:r>
            <a:r>
              <a:rPr lang="en-GB" dirty="0" smtClean="0"/>
              <a:t>– A project plan: draft structure, abstract and bibliography  (equivalent of 1,000 words) 20%</a:t>
            </a:r>
          </a:p>
          <a:p>
            <a:endParaRPr lang="en-GB" dirty="0"/>
          </a:p>
          <a:p>
            <a:r>
              <a:rPr lang="en-GB" u="sng" dirty="0" smtClean="0"/>
              <a:t>Due this coming Tuesday </a:t>
            </a:r>
            <a:r>
              <a:rPr lang="en-GB" dirty="0" smtClean="0"/>
              <a:t>– 9</a:t>
            </a:r>
            <a:r>
              <a:rPr lang="en-GB" baseline="30000" dirty="0" smtClean="0"/>
              <a:t>th</a:t>
            </a:r>
            <a:r>
              <a:rPr lang="en-GB" dirty="0" smtClean="0"/>
              <a:t> of February – 3pm.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ABSTRACT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abstract?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abstract is a </a:t>
            </a:r>
            <a:r>
              <a:rPr lang="en-GB" sz="2800" b="1" u="sng" dirty="0" smtClean="0"/>
              <a:t>short </a:t>
            </a:r>
            <a:r>
              <a:rPr lang="en-GB" dirty="0" smtClean="0"/>
              <a:t>summary of your </a:t>
            </a:r>
            <a:r>
              <a:rPr lang="en-GB" b="1" u="sng" dirty="0" smtClean="0"/>
              <a:t>proposed</a:t>
            </a:r>
            <a:r>
              <a:rPr lang="en-GB" dirty="0" smtClean="0"/>
              <a:t> research.</a:t>
            </a:r>
          </a:p>
          <a:p>
            <a:endParaRPr lang="en-GB" sz="2000" dirty="0" smtClean="0"/>
          </a:p>
          <a:p>
            <a:r>
              <a:rPr lang="en-GB" dirty="0" smtClean="0"/>
              <a:t>It </a:t>
            </a:r>
            <a:r>
              <a:rPr lang="en-GB" dirty="0" smtClean="0"/>
              <a:t>does not have to be fancy… just tell the reader </a:t>
            </a:r>
            <a:r>
              <a:rPr lang="en-GB" u="sng" dirty="0" smtClean="0"/>
              <a:t>what your work is about </a:t>
            </a:r>
            <a:r>
              <a:rPr lang="en-GB" dirty="0" smtClean="0"/>
              <a:t>and </a:t>
            </a:r>
            <a:r>
              <a:rPr lang="en-GB" u="sng" dirty="0" smtClean="0"/>
              <a:t>what your main argument is.</a:t>
            </a:r>
          </a:p>
          <a:p>
            <a:endParaRPr lang="en-GB" sz="2000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may also want to use the abstract to place yourself in the relevant scholarship, i.e. explain where you are coming from.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Why is it important?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2440" r="15736" b="23319"/>
          <a:stretch/>
        </p:blipFill>
        <p:spPr>
          <a:xfrm>
            <a:off x="301752" y="1268760"/>
            <a:ext cx="8462993" cy="403244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67744" y="3140968"/>
            <a:ext cx="6336704" cy="1080119"/>
          </a:xfrm>
          <a:prstGeom prst="rect">
            <a:avLst/>
          </a:prstGeom>
          <a:noFill/>
          <a:ln w="603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38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62517" y="1010609"/>
            <a:ext cx="9012869" cy="5733256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/>
              <a:t>The history of Ptolemaic Egypt has usually been doubly isolated--separated both from the history of other Hellenistic states and from the history of ancient Egypt. </a:t>
            </a:r>
            <a:r>
              <a:rPr lang="en-GB" b="1" dirty="0" smtClean="0">
                <a:solidFill>
                  <a:srgbClr val="00B0F0"/>
                </a:solidFill>
              </a:rPr>
              <a:t>The Last Pharaohs departs from previous studies by putting the Ptolemaic state firmly in the context of both Hellenistic and Egyptian history</a:t>
            </a:r>
            <a:r>
              <a:rPr lang="en-GB" dirty="0" smtClean="0"/>
              <a:t>. More broadly still, J.G. Manning examines the Ptolemaic </a:t>
            </a:r>
            <a:r>
              <a:rPr lang="en-GB" b="1" dirty="0" smtClean="0">
                <a:solidFill>
                  <a:srgbClr val="00B0F0"/>
                </a:solidFill>
              </a:rPr>
              <a:t>dynasty in the context of the study of authoritarian and </a:t>
            </a:r>
            <a:r>
              <a:rPr lang="en-GB" b="1" dirty="0" err="1" smtClean="0">
                <a:solidFill>
                  <a:srgbClr val="00B0F0"/>
                </a:solidFill>
              </a:rPr>
              <a:t>premodern</a:t>
            </a:r>
            <a:r>
              <a:rPr lang="en-GB" b="1" dirty="0" smtClean="0">
                <a:solidFill>
                  <a:srgbClr val="00B0F0"/>
                </a:solidFill>
              </a:rPr>
              <a:t> states</a:t>
            </a:r>
            <a:r>
              <a:rPr lang="en-GB" dirty="0" smtClean="0">
                <a:solidFill>
                  <a:srgbClr val="00B0F0"/>
                </a:solidFill>
              </a:rPr>
              <a:t>, </a:t>
            </a:r>
            <a:r>
              <a:rPr lang="en-GB" b="1" dirty="0" smtClean="0">
                <a:solidFill>
                  <a:srgbClr val="00B0F0"/>
                </a:solidFill>
              </a:rPr>
              <a:t>shifting the focus of study away from modern European nation-states and toward ancient Asian ones</a:t>
            </a:r>
            <a:r>
              <a:rPr lang="en-GB" dirty="0" smtClean="0"/>
              <a:t>. By </a:t>
            </a:r>
            <a:r>
              <a:rPr lang="en-GB" dirty="0" err="1" smtClean="0"/>
              <a:t>analyzing</a:t>
            </a:r>
            <a:r>
              <a:rPr lang="en-GB" dirty="0" smtClean="0"/>
              <a:t> Ptolemaic </a:t>
            </a:r>
            <a:r>
              <a:rPr lang="en-GB" b="1" dirty="0" smtClean="0">
                <a:solidFill>
                  <a:srgbClr val="00B0F0"/>
                </a:solidFill>
              </a:rPr>
              <a:t>reforms of Egyptian economic and legal structures</a:t>
            </a:r>
            <a:r>
              <a:rPr lang="en-GB" dirty="0" smtClean="0"/>
              <a:t>, The Last Pharaohs gauges the impact of Ptolemaic rule on Egypt and the relationships that the Ptolemaic kings formed with Egyptian society. </a:t>
            </a:r>
            <a:r>
              <a:rPr lang="en-GB" b="1" dirty="0" smtClean="0">
                <a:solidFill>
                  <a:srgbClr val="00B0F0"/>
                </a:solidFill>
              </a:rPr>
              <a:t>Manning argues that the </a:t>
            </a:r>
            <a:r>
              <a:rPr lang="en-GB" b="1" dirty="0" err="1" smtClean="0">
                <a:solidFill>
                  <a:srgbClr val="00B0F0"/>
                </a:solidFill>
              </a:rPr>
              <a:t>Ptolemies</a:t>
            </a:r>
            <a:r>
              <a:rPr lang="en-GB" b="1" dirty="0" smtClean="0">
                <a:solidFill>
                  <a:srgbClr val="00B0F0"/>
                </a:solidFill>
              </a:rPr>
              <a:t> sought to rule through--rather than over--Egyptian society</a:t>
            </a:r>
            <a:r>
              <a:rPr lang="en-GB" dirty="0" smtClean="0"/>
              <a:t>. He tells how the </a:t>
            </a:r>
            <a:r>
              <a:rPr lang="en-GB" dirty="0" err="1" smtClean="0"/>
              <a:t>Ptolemies</a:t>
            </a:r>
            <a:r>
              <a:rPr lang="en-GB" dirty="0" smtClean="0"/>
              <a:t>, </a:t>
            </a:r>
            <a:r>
              <a:rPr lang="en-GB" b="1" dirty="0" smtClean="0">
                <a:solidFill>
                  <a:srgbClr val="00B0F0"/>
                </a:solidFill>
              </a:rPr>
              <a:t>adopting a </a:t>
            </a:r>
            <a:r>
              <a:rPr lang="en-GB" b="1" dirty="0" err="1" smtClean="0">
                <a:solidFill>
                  <a:srgbClr val="00B0F0"/>
                </a:solidFill>
              </a:rPr>
              <a:t>pharaonic</a:t>
            </a:r>
            <a:r>
              <a:rPr lang="en-GB" b="1" dirty="0" smtClean="0">
                <a:solidFill>
                  <a:srgbClr val="00B0F0"/>
                </a:solidFill>
              </a:rPr>
              <a:t> model of governance</a:t>
            </a:r>
            <a:r>
              <a:rPr lang="en-GB" dirty="0" smtClean="0"/>
              <a:t>, shaped Egyptian society and in turn were shaped by it. </a:t>
            </a:r>
            <a:r>
              <a:rPr lang="en-GB" b="1" dirty="0" smtClean="0">
                <a:solidFill>
                  <a:srgbClr val="00B0F0"/>
                </a:solidFill>
              </a:rPr>
              <a:t>Neither fully Greek nor wholly Egyptian</a:t>
            </a:r>
            <a:r>
              <a:rPr lang="en-GB" dirty="0" smtClean="0"/>
              <a:t>, the Ptolemaic state within its core Egyptian territory was </a:t>
            </a:r>
            <a:r>
              <a:rPr lang="en-GB" b="1" dirty="0" smtClean="0">
                <a:solidFill>
                  <a:srgbClr val="00B0F0"/>
                </a:solidFill>
              </a:rPr>
              <a:t>a hybrid that departed from but did not break with Egyptian history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Abstract from Manning 2010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78290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what exactly should I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pPr marL="514350" indent="-514350">
              <a:spcAft>
                <a:spcPts val="1800"/>
              </a:spcAft>
              <a:buFont typeface="+mj-lt"/>
              <a:buAutoNum type="arabicPeriod"/>
            </a:pPr>
            <a:r>
              <a:rPr lang="en-GB" dirty="0" smtClean="0"/>
              <a:t>Write a brief summary of your proposed research.</a:t>
            </a:r>
          </a:p>
          <a:p>
            <a:pPr marL="514350" indent="-514350">
              <a:spcAft>
                <a:spcPts val="1800"/>
              </a:spcAft>
              <a:buFont typeface="+mj-lt"/>
              <a:buAutoNum type="arabicPeriod"/>
            </a:pPr>
            <a:r>
              <a:rPr lang="en-GB" dirty="0" smtClean="0"/>
              <a:t>Make sure that you include your main argument (or what you expect your main argument to be)</a:t>
            </a:r>
          </a:p>
          <a:p>
            <a:pPr marL="514350" indent="-514350">
              <a:spcAft>
                <a:spcPts val="1800"/>
              </a:spcAft>
              <a:buFont typeface="+mj-lt"/>
              <a:buAutoNum type="arabicPeriod"/>
            </a:pPr>
            <a:r>
              <a:rPr lang="en-GB" dirty="0" smtClean="0"/>
              <a:t>You might want to include your position in scholarship on the subject of your research.</a:t>
            </a:r>
          </a:p>
          <a:p>
            <a:pPr marL="514350" indent="-514350">
              <a:spcAft>
                <a:spcPts val="1800"/>
              </a:spcAft>
              <a:buFont typeface="+mj-lt"/>
              <a:buAutoNum type="arabicPeriod"/>
            </a:pPr>
            <a:r>
              <a:rPr lang="en-GB" dirty="0" smtClean="0"/>
              <a:t>It should not gone too much over </a:t>
            </a:r>
            <a:r>
              <a:rPr lang="en-GB" b="1" dirty="0" smtClean="0"/>
              <a:t>250 </a:t>
            </a:r>
            <a:r>
              <a:rPr lang="en-GB" b="1" dirty="0" smtClean="0"/>
              <a:t>words</a:t>
            </a:r>
            <a:r>
              <a:rPr lang="en-GB" dirty="0" smtClean="0"/>
              <a:t> </a:t>
            </a:r>
            <a:r>
              <a:rPr lang="en-GB" dirty="0" smtClean="0"/>
              <a:t>(we have used 61 words on this slide</a:t>
            </a:r>
            <a:r>
              <a:rPr lang="en-GB" dirty="0" smtClean="0"/>
              <a:t>…).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BIBLIOGRAPHY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bibliography?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626160" cy="33421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bibliography submitted at the beginning of a period of research is a bibliography of the materials (primary and secondary) that you </a:t>
            </a:r>
            <a:r>
              <a:rPr lang="en-GB" b="1" u="sng" dirty="0" smtClean="0"/>
              <a:t>expect</a:t>
            </a:r>
            <a:r>
              <a:rPr lang="en-GB" dirty="0" smtClean="0"/>
              <a:t> to use.</a:t>
            </a:r>
          </a:p>
          <a:p>
            <a:endParaRPr lang="en-GB" sz="1800" dirty="0" smtClean="0"/>
          </a:p>
          <a:p>
            <a:r>
              <a:rPr lang="en-GB" dirty="0" smtClean="0"/>
              <a:t>It </a:t>
            </a:r>
            <a:r>
              <a:rPr lang="en-GB" b="1" u="sng" dirty="0" smtClean="0"/>
              <a:t>will</a:t>
            </a:r>
            <a:r>
              <a:rPr lang="en-GB" dirty="0" smtClean="0"/>
              <a:t> change over the course of your work.</a:t>
            </a:r>
          </a:p>
          <a:p>
            <a:endParaRPr lang="en-GB" sz="1800" dirty="0" smtClean="0"/>
          </a:p>
          <a:p>
            <a:r>
              <a:rPr lang="en-GB" dirty="0" smtClean="0"/>
              <a:t>It’s </a:t>
            </a:r>
            <a:r>
              <a:rPr lang="en-GB" dirty="0" smtClean="0"/>
              <a:t>there to show that you have done the necessary </a:t>
            </a:r>
            <a:r>
              <a:rPr lang="en-GB" b="1" u="sng" dirty="0" smtClean="0"/>
              <a:t>preparation</a:t>
            </a:r>
            <a:r>
              <a:rPr lang="en-GB" dirty="0" smtClean="0"/>
              <a:t> to proceed with your project.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79512" y="4869160"/>
            <a:ext cx="8784976" cy="165618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Follow the guidelines given in the Classics Reference Handbook – </a:t>
            </a:r>
            <a:r>
              <a:rPr lang="en-GB" b="1" dirty="0" smtClean="0"/>
              <a:t>You can find this on Moodle</a:t>
            </a:r>
            <a:r>
              <a:rPr lang="en-GB" dirty="0" smtClean="0"/>
              <a:t>. It is worth downloading a copy.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how do I know what I am going to use?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4036" y="1447038"/>
            <a:ext cx="8503920" cy="21899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What are the primary sources (literary, </a:t>
            </a:r>
            <a:r>
              <a:rPr lang="en-GB" dirty="0" err="1" smtClean="0"/>
              <a:t>epigraphical</a:t>
            </a:r>
            <a:r>
              <a:rPr lang="en-GB" dirty="0" smtClean="0"/>
              <a:t>, </a:t>
            </a:r>
            <a:r>
              <a:rPr lang="en-GB" dirty="0" err="1" smtClean="0"/>
              <a:t>papyrological</a:t>
            </a:r>
            <a:r>
              <a:rPr lang="en-GB" dirty="0" smtClean="0"/>
              <a:t>, iconographical, archaeological) that you have already identified?</a:t>
            </a:r>
          </a:p>
          <a:p>
            <a:r>
              <a:rPr lang="en-GB" dirty="0" smtClean="0"/>
              <a:t>What are the main pieces of scholarship that you have already read or identified as necessary reading?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07504" y="3337556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rgbClr val="FF0000"/>
                </a:solidFill>
              </a:rPr>
              <a:t>So what do I put in?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07504" y="4096508"/>
            <a:ext cx="8856984" cy="23500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need to divide your bibliography into two sections: one for primary sources and one for scholarship.</a:t>
            </a:r>
          </a:p>
          <a:p>
            <a:r>
              <a:rPr lang="en-GB" dirty="0" smtClean="0"/>
              <a:t>Remember to include translation details if you know them.</a:t>
            </a:r>
          </a:p>
          <a:p>
            <a:r>
              <a:rPr lang="en-GB" dirty="0" smtClean="0"/>
              <a:t>You should have at least 15 items (books or articles) in the part of your bibliography on scholarship. – c. </a:t>
            </a:r>
            <a:r>
              <a:rPr lang="en-GB" b="1" dirty="0" smtClean="0"/>
              <a:t>250-350 words</a:t>
            </a:r>
            <a:r>
              <a:rPr lang="en-GB" dirty="0" smtClean="0"/>
              <a:t>. 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DRAFT STRUCTURE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DRAFT Structure?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>
            <a:normAutofit/>
          </a:bodyPr>
          <a:lstStyle/>
          <a:p>
            <a:r>
              <a:rPr lang="en-GB" dirty="0" smtClean="0"/>
              <a:t>A DRAFT structure is a preliminary plan of what the finished product might look like.</a:t>
            </a:r>
          </a:p>
          <a:p>
            <a:endParaRPr lang="en-GB" sz="1000" dirty="0" smtClean="0"/>
          </a:p>
          <a:p>
            <a:r>
              <a:rPr lang="en-GB" dirty="0" smtClean="0"/>
              <a:t>You may use a bullet point structure if you find it helpful</a:t>
            </a:r>
          </a:p>
          <a:p>
            <a:endParaRPr lang="en-GB" sz="1000" dirty="0" smtClean="0"/>
          </a:p>
          <a:p>
            <a:r>
              <a:rPr lang="en-GB" dirty="0" smtClean="0"/>
              <a:t>If so, each bullet point should have an explanatory paragraph (or two, for main chapters) and possibly references to main primary and secondary sources you expect to use.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Example: Step 1: The main parts/sections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mtClean="0"/>
              <a:t>Article: Potamius of Lisbon and technical innovation in textile production:</a:t>
            </a:r>
          </a:p>
          <a:p>
            <a:r>
              <a:rPr lang="en-GB" smtClean="0"/>
              <a:t>Introduction: a misunderstood text</a:t>
            </a:r>
          </a:p>
          <a:p>
            <a:r>
              <a:rPr lang="en-GB" smtClean="0"/>
              <a:t>Section 1: The two-beam loom in Potamius</a:t>
            </a:r>
          </a:p>
          <a:p>
            <a:r>
              <a:rPr lang="en-GB" smtClean="0"/>
              <a:t>Section 2: The warp-weighted loom in Potamius</a:t>
            </a:r>
          </a:p>
          <a:p>
            <a:r>
              <a:rPr lang="en-GB" smtClean="0"/>
              <a:t>Conclusion: Both looms in contemporary memory in the 4</a:t>
            </a:r>
            <a:r>
              <a:rPr lang="en-GB" baseline="30000" smtClean="0"/>
              <a:t>th</a:t>
            </a:r>
            <a:r>
              <a:rPr lang="en-GB" smtClean="0"/>
              <a:t> C AD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448" y="1485835"/>
            <a:ext cx="2284752" cy="2519229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294" y="4201658"/>
            <a:ext cx="3291858" cy="185167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00" t="9051" r="1001" b="9051"/>
          <a:stretch/>
        </p:blipFill>
        <p:spPr>
          <a:xfrm>
            <a:off x="4860032" y="1473679"/>
            <a:ext cx="1632181" cy="374441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Step 2: </a:t>
            </a:r>
            <a:r>
              <a:rPr lang="en-GB" dirty="0" smtClean="0"/>
              <a:t>Providing the main </a:t>
            </a:r>
            <a:r>
              <a:rPr lang="en-GB" smtClean="0"/>
              <a:t>argument for </a:t>
            </a:r>
            <a:r>
              <a:rPr lang="en-GB" dirty="0" smtClean="0"/>
              <a:t>each main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268760"/>
            <a:ext cx="8503920" cy="5328592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Intention </a:t>
            </a:r>
            <a:r>
              <a:rPr lang="en-GB" smtClean="0"/>
              <a:t>of piece: make clear not about theology!</a:t>
            </a:r>
            <a:endParaRPr lang="en-GB" dirty="0" smtClean="0"/>
          </a:p>
          <a:p>
            <a:pPr lvl="1"/>
            <a:r>
              <a:rPr lang="en-GB" smtClean="0"/>
              <a:t>Scholarly background: text not read with a full understanding of technology</a:t>
            </a:r>
            <a:endParaRPr lang="en-GB" dirty="0" smtClean="0"/>
          </a:p>
          <a:p>
            <a:pPr lvl="1"/>
            <a:r>
              <a:rPr lang="en-GB" dirty="0" smtClean="0"/>
              <a:t>Text </a:t>
            </a:r>
            <a:r>
              <a:rPr lang="en-GB" smtClean="0"/>
              <a:t>and translation</a:t>
            </a:r>
          </a:p>
          <a:p>
            <a:r>
              <a:rPr lang="en-GB" smtClean="0"/>
              <a:t>Section 1: Basics of weaving technology explaining Potamius’ metaphor (in contrast to the confusion expressed by earlier readers)</a:t>
            </a:r>
            <a:endParaRPr lang="en-GB" dirty="0" smtClean="0"/>
          </a:p>
          <a:p>
            <a:r>
              <a:rPr lang="en-GB" smtClean="0"/>
              <a:t>Section 2: Close reading based on experimental archaeology: how Potamius features the 2-beam loom. Evidence: Vocabulary and soundplay.</a:t>
            </a:r>
          </a:p>
          <a:p>
            <a:r>
              <a:rPr lang="en-GB" smtClean="0"/>
              <a:t>Section 3: Close reading of text indicating where Potamius seems to refer to the warp-weighted loom, despite the fact that this loom type is thought not to be used in the 4</a:t>
            </a:r>
            <a:r>
              <a:rPr lang="en-GB" baseline="30000" smtClean="0"/>
              <a:t>th</a:t>
            </a:r>
            <a:r>
              <a:rPr lang="en-GB" smtClean="0"/>
              <a:t> C AD. Vocabulary and soundplay; experimental evidence.</a:t>
            </a:r>
            <a:endParaRPr lang="en-GB" dirty="0" smtClean="0"/>
          </a:p>
          <a:p>
            <a:r>
              <a:rPr lang="en-GB" dirty="0" smtClean="0"/>
              <a:t>Conclusion</a:t>
            </a:r>
          </a:p>
          <a:p>
            <a:pPr lvl="1"/>
            <a:r>
              <a:rPr lang="en-GB" dirty="0" smtClean="0"/>
              <a:t>Immediate results</a:t>
            </a:r>
          </a:p>
          <a:p>
            <a:pPr lvl="1"/>
            <a:r>
              <a:rPr lang="en-GB" dirty="0" smtClean="0"/>
              <a:t>Further avenues of research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Using your plan: It’s going to get messy…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800" b="1"/>
              <a:t>A Warped Version: Manipulating Roman Looms for Metaphorical Effect: Potam. </a:t>
            </a:r>
            <a:r>
              <a:rPr lang="en-GB" sz="2800" b="1" i="1"/>
              <a:t>Subst</a:t>
            </a:r>
            <a:r>
              <a:rPr lang="en-GB" sz="2800" b="1"/>
              <a:t>. 5-9</a:t>
            </a:r>
            <a:endParaRPr lang="en-GB" sz="2800"/>
          </a:p>
          <a:p>
            <a:pPr lvl="0"/>
            <a:r>
              <a:rPr lang="en-GB" sz="2800"/>
              <a:t>Explain the cross-shape</a:t>
            </a:r>
          </a:p>
          <a:p>
            <a:pPr lvl="1"/>
            <a:r>
              <a:rPr lang="en-GB" sz="2400"/>
              <a:t>For </a:t>
            </a:r>
            <a:r>
              <a:rPr lang="en-GB" sz="2400" i="1"/>
              <a:t>indiscissus</a:t>
            </a:r>
            <a:r>
              <a:rPr lang="en-GB" sz="2400"/>
              <a:t>, cf. the </a:t>
            </a:r>
            <a:r>
              <a:rPr lang="en-GB" sz="2400" i="1"/>
              <a:t>ThLL</a:t>
            </a:r>
            <a:r>
              <a:rPr lang="en-GB" sz="2400"/>
              <a:t> article for other Christian parallels. </a:t>
            </a:r>
          </a:p>
          <a:p>
            <a:pPr lvl="0"/>
            <a:r>
              <a:rPr lang="en-GB" sz="2800"/>
              <a:t>The tunic has the shape of the cross and the sleeves no seams: this effectively describe a warp-weighted weave but Carroll {Carroll, 1983 #555} seems to consider it possible on a two-beam loom as well. </a:t>
            </a:r>
          </a:p>
          <a:p>
            <a:pPr lvl="1"/>
            <a:r>
              <a:rPr lang="en-GB" sz="2400"/>
              <a:t>Linen as a material for tunics and the comments of Seruius about the linteones. </a:t>
            </a:r>
          </a:p>
          <a:p>
            <a:pPr lvl="1"/>
            <a:r>
              <a:rPr lang="en-GB" sz="2400"/>
              <a:t>Cf. also Hispania citerior as a centre for linen weaving, making it more likely that two or three loom types co-existed, cf. Plin. Nat. 19.10. </a:t>
            </a:r>
          </a:p>
          <a:p>
            <a:pPr lvl="2"/>
            <a:r>
              <a:rPr lang="en-GB"/>
              <a:t>But cf. the emphasis on wool in the passage to fit with the analogy of the lamb</a:t>
            </a:r>
          </a:p>
          <a:p>
            <a:pPr lvl="1"/>
            <a:r>
              <a:rPr lang="en-GB" sz="2400"/>
              <a:t>For the warp-weighted loom, Potamius' use of </a:t>
            </a:r>
            <a:r>
              <a:rPr lang="en-GB" sz="2400" i="1"/>
              <a:t>pendo</a:t>
            </a:r>
            <a:r>
              <a:rPr lang="en-GB" sz="2400"/>
              <a:t> ([5] </a:t>
            </a:r>
            <a:r>
              <a:rPr lang="en-GB" sz="2400" i="1"/>
              <a:t>ambitu pendere tunicas discunt</a:t>
            </a:r>
            <a:r>
              <a:rPr lang="en-GB" sz="2400"/>
              <a:t>) might be relevant, although Conti {Conti, 1998 #637@91}, with reference to Ruggieri (p. 152), explains it as = suspendo. </a:t>
            </a:r>
          </a:p>
          <a:p>
            <a:pPr lvl="1"/>
            <a:r>
              <a:rPr lang="en-GB" sz="2400"/>
              <a:t>For the warp-weighted loom, both the [5] </a:t>
            </a:r>
            <a:r>
              <a:rPr lang="en-GB" sz="2400" i="1"/>
              <a:t>confecto tramitis sinu </a:t>
            </a:r>
            <a:r>
              <a:rPr lang="en-GB" sz="2400"/>
              <a:t>and the notion that </a:t>
            </a:r>
            <a:r>
              <a:rPr lang="en-GB" sz="2400" i="1"/>
              <a:t>the weave already before weaving starts</a:t>
            </a:r>
            <a:r>
              <a:rPr lang="en-GB" sz="2400"/>
              <a:t> has a cross-like shape ([5] </a:t>
            </a:r>
            <a:r>
              <a:rPr lang="en-GB" sz="2400" i="1"/>
              <a:t>prius quam organa textrini et subfarcimenta telae contigerit</a:t>
            </a:r>
            <a:r>
              <a:rPr lang="en-GB" sz="2400"/>
              <a:t>) might recall the fastening of a starting border to the cloth-beam on a warp-weighted loom. This would not be quite the same for the two-beam loom, which is either warped from a starting border </a:t>
            </a:r>
            <a:r>
              <a:rPr lang="en-GB" sz="2400" i="1"/>
              <a:t>at the bottom</a:t>
            </a:r>
            <a:r>
              <a:rPr lang="en-GB" sz="2400"/>
              <a:t> or in a continuous loop {Ciszuk, 2008 #566@124}. However, the phrase only implicitly part of the description of the loom itself?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692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But I have no idea what I am actually going to write…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2838056"/>
          </a:xfrm>
        </p:spPr>
        <p:txBody>
          <a:bodyPr/>
          <a:lstStyle/>
          <a:p>
            <a:r>
              <a:rPr lang="en-GB" dirty="0" smtClean="0"/>
              <a:t>Don’t worry. </a:t>
            </a:r>
          </a:p>
          <a:p>
            <a:r>
              <a:rPr lang="en-GB" dirty="0" smtClean="0"/>
              <a:t>The draft structure is not there to lock you down.</a:t>
            </a:r>
          </a:p>
          <a:p>
            <a:r>
              <a:rPr lang="en-GB" dirty="0" smtClean="0"/>
              <a:t>If you change your mind or your research leads you elsewhere then that’s just the nature of the game.</a:t>
            </a:r>
          </a:p>
          <a:p>
            <a:r>
              <a:rPr lang="en-GB" dirty="0" smtClean="0"/>
              <a:t>The draft structure is there to help you predict and plan your work.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95536" y="3923842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rgbClr val="FF0000"/>
                </a:solidFill>
              </a:rPr>
              <a:t>But I might change my mind later on…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79512" y="4709642"/>
            <a:ext cx="8750424" cy="1964746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That is OK.</a:t>
            </a:r>
          </a:p>
          <a:p>
            <a:r>
              <a:rPr lang="en-GB" smtClean="0"/>
              <a:t>In fact you probably will. And it might be more worrying if you don’t.</a:t>
            </a:r>
          </a:p>
          <a:p>
            <a:r>
              <a:rPr lang="en-GB" smtClean="0"/>
              <a:t>Research is a living organism. It grows and walks into roads that you might not have expected and that’s where the fun really starts.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why do I have to do all of this?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is a sure way of getting started on your research.</a:t>
            </a:r>
          </a:p>
          <a:p>
            <a:r>
              <a:rPr lang="en-GB" dirty="0" smtClean="0"/>
              <a:t>This gives you the opportunity for early feedback on your argument and ideas.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212</TotalTime>
  <Words>1296</Words>
  <Application>Microsoft Office PowerPoint</Application>
  <PresentationFormat>On-screen Show (4:3)</PresentationFormat>
  <Paragraphs>85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Georgia</vt:lpstr>
      <vt:lpstr>Wingdings</vt:lpstr>
      <vt:lpstr>Wingdings 2</vt:lpstr>
      <vt:lpstr>Civic</vt:lpstr>
      <vt:lpstr>Classics Project</vt:lpstr>
      <vt:lpstr>What do you need to do</vt:lpstr>
      <vt:lpstr>The ABSTRACT</vt:lpstr>
      <vt:lpstr>What is an abstract?</vt:lpstr>
      <vt:lpstr>PowerPoint Presentation</vt:lpstr>
      <vt:lpstr>PowerPoint Presentation</vt:lpstr>
      <vt:lpstr>And what exactly should I do?</vt:lpstr>
      <vt:lpstr>The BIBLIOGRAPHY</vt:lpstr>
      <vt:lpstr>What is a bibliography?</vt:lpstr>
      <vt:lpstr>But how do I know what I am going to use?</vt:lpstr>
      <vt:lpstr>The DRAFT STRUCTURE</vt:lpstr>
      <vt:lpstr>What is a DRAFT Structure?</vt:lpstr>
      <vt:lpstr>Example: Step 1: The main parts/sections</vt:lpstr>
      <vt:lpstr>Step 2: Providing the main argument for each main section</vt:lpstr>
      <vt:lpstr>Using your plan: It’s going to get messy…</vt:lpstr>
      <vt:lpstr>But I have no idea what I am actually going to write…</vt:lpstr>
      <vt:lpstr>And why do I have to do all of this?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Classics Project</dc:title>
  <dc:creator>sg001</dc:creator>
  <cp:lastModifiedBy>Reviewer 1</cp:lastModifiedBy>
  <cp:revision>83</cp:revision>
  <dcterms:created xsi:type="dcterms:W3CDTF">2011-02-04T09:06:17Z</dcterms:created>
  <dcterms:modified xsi:type="dcterms:W3CDTF">2016-02-04T15:39:54Z</dcterms:modified>
</cp:coreProperties>
</file>