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37" r:id="rId6"/>
    <p:sldId id="334" r:id="rId7"/>
    <p:sldId id="341" r:id="rId8"/>
    <p:sldId id="342" r:id="rId9"/>
    <p:sldId id="357" r:id="rId10"/>
    <p:sldId id="343" r:id="rId11"/>
    <p:sldId id="374" r:id="rId12"/>
    <p:sldId id="339" r:id="rId13"/>
    <p:sldId id="344" r:id="rId14"/>
    <p:sldId id="345" r:id="rId15"/>
    <p:sldId id="346" r:id="rId16"/>
    <p:sldId id="347" r:id="rId17"/>
    <p:sldId id="349" r:id="rId18"/>
    <p:sldId id="351" r:id="rId19"/>
    <p:sldId id="350" r:id="rId20"/>
    <p:sldId id="352" r:id="rId21"/>
    <p:sldId id="353" r:id="rId22"/>
    <p:sldId id="354" r:id="rId23"/>
    <p:sldId id="338" r:id="rId24"/>
    <p:sldId id="359" r:id="rId25"/>
    <p:sldId id="358" r:id="rId26"/>
    <p:sldId id="370" r:id="rId27"/>
    <p:sldId id="371" r:id="rId28"/>
    <p:sldId id="355" r:id="rId29"/>
    <p:sldId id="368" r:id="rId30"/>
    <p:sldId id="356" r:id="rId31"/>
    <p:sldId id="348" r:id="rId32"/>
    <p:sldId id="362" r:id="rId33"/>
    <p:sldId id="363" r:id="rId34"/>
    <p:sldId id="324" r:id="rId35"/>
    <p:sldId id="365" r:id="rId36"/>
    <p:sldId id="369" r:id="rId37"/>
    <p:sldId id="366" r:id="rId38"/>
    <p:sldId id="372"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p:cViewPr varScale="1">
        <p:scale>
          <a:sx n="90" d="100"/>
          <a:sy n="90" d="100"/>
        </p:scale>
        <p:origin x="1020"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31/05/2020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5/31/2020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(LLCBB4003)</a:t>
            </a:r>
            <a:br>
              <a:rPr lang="en-GB" sz="3100" b="1" dirty="0">
                <a:solidFill>
                  <a:schemeClr val="accent2">
                    <a:lumMod val="20000"/>
                    <a:lumOff val="80000"/>
                  </a:schemeClr>
                </a:solidFill>
              </a:rPr>
            </a:br>
            <a:r>
              <a:rPr lang="en-GB" sz="3100" b="1" dirty="0">
                <a:solidFill>
                  <a:schemeClr val="accent2">
                    <a:lumMod val="20000"/>
                    <a:lumOff val="80000"/>
                  </a:schemeClr>
                </a:solidFill>
              </a:rPr>
              <a:t>WEEK 4</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4000" b="1" dirty="0">
                <a:solidFill>
                  <a:schemeClr val="bg2">
                    <a:lumMod val="90000"/>
                  </a:schemeClr>
                </a:solidFill>
                <a:latin typeface="Times New Roman" panose="02020603050405020304" pitchFamily="18" charset="0"/>
                <a:cs typeface="Times New Roman" panose="02020603050405020304" pitchFamily="18" charset="0"/>
              </a:rPr>
              <a:t>LEADERSHIP</a:t>
            </a:r>
            <a:br>
              <a:rPr lang="en-GB" dirty="0"/>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0B332-6B88-466A-B81C-D7755A9BE804}"/>
              </a:ext>
            </a:extLst>
          </p:cNvPr>
          <p:cNvSpPr>
            <a:spLocks noGrp="1"/>
          </p:cNvSpPr>
          <p:nvPr>
            <p:ph type="title"/>
          </p:nvPr>
        </p:nvSpPr>
        <p:spPr>
          <a:xfrm>
            <a:off x="457200" y="332656"/>
            <a:ext cx="8229600" cy="1143000"/>
          </a:xfrm>
        </p:spPr>
        <p:txBody>
          <a:bodyPr anchor="ctr">
            <a:normAutofit/>
          </a:bodyPr>
          <a:lstStyle/>
          <a:p>
            <a:r>
              <a:rPr lang="en-GB" dirty="0"/>
              <a:t>Leadership in Organisations </a:t>
            </a:r>
          </a:p>
        </p:txBody>
      </p:sp>
      <p:pic>
        <p:nvPicPr>
          <p:cNvPr id="5" name="Content Placeholder 4" descr="A person and a sunset in the background&#10;&#10;Description automatically generated">
            <a:extLst>
              <a:ext uri="{FF2B5EF4-FFF2-40B4-BE49-F238E27FC236}">
                <a16:creationId xmlns:a16="http://schemas.microsoft.com/office/drawing/2014/main" id="{AF17EC3A-0121-46A1-854D-44784CED3A3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4650" y="1600201"/>
            <a:ext cx="6994700" cy="3917032"/>
          </a:xfrm>
          <a:noFill/>
        </p:spPr>
      </p:pic>
    </p:spTree>
    <p:extLst>
      <p:ext uri="{BB962C8B-B14F-4D97-AF65-F5344CB8AC3E}">
        <p14:creationId xmlns:p14="http://schemas.microsoft.com/office/powerpoint/2010/main" val="2153282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23B61-BF69-496A-8796-3C42D943889A}"/>
              </a:ext>
            </a:extLst>
          </p:cNvPr>
          <p:cNvSpPr>
            <a:spLocks noGrp="1"/>
          </p:cNvSpPr>
          <p:nvPr>
            <p:ph type="title"/>
          </p:nvPr>
        </p:nvSpPr>
        <p:spPr/>
        <p:txBody>
          <a:bodyPr/>
          <a:lstStyle/>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Learning outcome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50AD15-E432-420C-8790-B603C4836A03}"/>
              </a:ext>
            </a:extLst>
          </p:cNvPr>
          <p:cNvSpPr>
            <a:spLocks noGrp="1"/>
          </p:cNvSpPr>
          <p:nvPr>
            <p:ph idx="1"/>
          </p:nvPr>
        </p:nvSpPr>
        <p:spPr/>
        <p:txBody>
          <a:bodyPr/>
          <a:lstStyle/>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By the end of the session you should be able to:</a:t>
            </a:r>
          </a:p>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management and leadership</a:t>
            </a:r>
          </a:p>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Understand sources of power</a:t>
            </a:r>
          </a:p>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some theories of leadership </a:t>
            </a:r>
          </a:p>
          <a:p>
            <a:endParaRPr lang="en-GB" dirty="0"/>
          </a:p>
        </p:txBody>
      </p:sp>
    </p:spTree>
    <p:extLst>
      <p:ext uri="{BB962C8B-B14F-4D97-AF65-F5344CB8AC3E}">
        <p14:creationId xmlns:p14="http://schemas.microsoft.com/office/powerpoint/2010/main" val="1095154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A56C22-5877-401E-9AB0-6E6A74C331A7}"/>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QUOTE OF THE DAY!</a:t>
            </a:r>
          </a:p>
        </p:txBody>
      </p:sp>
      <p:pic>
        <p:nvPicPr>
          <p:cNvPr id="4" name="Content Placeholder 4" descr="A person wearing glasses and smiling at the camera&#10;&#10;Description automatically generated">
            <a:extLst>
              <a:ext uri="{FF2B5EF4-FFF2-40B4-BE49-F238E27FC236}">
                <a16:creationId xmlns:a16="http://schemas.microsoft.com/office/drawing/2014/main" id="{EBD03FF8-5A2C-46FA-B03B-569C355686D1}"/>
              </a:ext>
            </a:extLst>
          </p:cNvPr>
          <p:cNvPicPr>
            <a:picLocks noChangeAspect="1"/>
          </p:cNvPicPr>
          <p:nvPr/>
        </p:nvPicPr>
        <p:blipFill rotWithShape="1">
          <a:blip r:embed="rId2">
            <a:extLst>
              <a:ext uri="{28A0092B-C50C-407E-A947-70E740481C1C}">
                <a14:useLocalDpi xmlns:a14="http://schemas.microsoft.com/office/drawing/2010/main" val="0"/>
              </a:ext>
            </a:extLst>
          </a:blip>
          <a:srcRect r="1253" b="-1"/>
          <a:stretch/>
        </p:blipFill>
        <p:spPr>
          <a:xfrm>
            <a:off x="457200" y="1600201"/>
            <a:ext cx="8229600" cy="3917032"/>
          </a:xfrm>
          <a:prstGeom prst="rect">
            <a:avLst/>
          </a:prstGeom>
          <a:noFill/>
        </p:spPr>
      </p:pic>
    </p:spTree>
    <p:extLst>
      <p:ext uri="{BB962C8B-B14F-4D97-AF65-F5344CB8AC3E}">
        <p14:creationId xmlns:p14="http://schemas.microsoft.com/office/powerpoint/2010/main" val="4286588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C2E0A-AC77-45F3-BFE4-4B623D859EF0}"/>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QUOTE OF THE DAY!</a:t>
            </a:r>
          </a:p>
        </p:txBody>
      </p:sp>
      <p:pic>
        <p:nvPicPr>
          <p:cNvPr id="10" name="Content Placeholder 9" descr="A person wearing a suit and tie&#10;&#10;Description automatically generated">
            <a:extLst>
              <a:ext uri="{FF2B5EF4-FFF2-40B4-BE49-F238E27FC236}">
                <a16:creationId xmlns:a16="http://schemas.microsoft.com/office/drawing/2014/main" id="{051CC366-988B-447A-B56A-0EB0C9449C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1832" y="1600201"/>
            <a:ext cx="7220336" cy="3917032"/>
          </a:xfrm>
          <a:noFill/>
        </p:spPr>
      </p:pic>
    </p:spTree>
    <p:extLst>
      <p:ext uri="{BB962C8B-B14F-4D97-AF65-F5344CB8AC3E}">
        <p14:creationId xmlns:p14="http://schemas.microsoft.com/office/powerpoint/2010/main" val="3579485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38C7F-F698-4FBB-A818-5340827D4BE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Leadership and its importance</a:t>
            </a:r>
          </a:p>
        </p:txBody>
      </p:sp>
      <p:sp>
        <p:nvSpPr>
          <p:cNvPr id="3" name="Content Placeholder 2">
            <a:extLst>
              <a:ext uri="{FF2B5EF4-FFF2-40B4-BE49-F238E27FC236}">
                <a16:creationId xmlns:a16="http://schemas.microsoft.com/office/drawing/2014/main" id="{7AC87765-C6A5-45C5-8F53-5B0240F4AD75}"/>
              </a:ext>
            </a:extLst>
          </p:cNvPr>
          <p:cNvSpPr>
            <a:spLocks noGrp="1"/>
          </p:cNvSpPr>
          <p:nvPr>
            <p:ph idx="1"/>
          </p:nvPr>
        </p:nvSpPr>
        <p:spPr/>
        <p:txBody>
          <a:bodyPr/>
          <a:lstStyle/>
          <a:p>
            <a:pPr marL="0" indent="0" algn="just">
              <a:buNone/>
            </a:pPr>
            <a:r>
              <a:rPr lang="en-GB" i="1" dirty="0">
                <a:latin typeface="Times New Roman" panose="02020603050405020304" pitchFamily="18" charset="0"/>
                <a:cs typeface="Times New Roman" panose="02020603050405020304" pitchFamily="18" charset="0"/>
              </a:rPr>
              <a:t>The importance of good leadership can not be overstressed. We live in a democratic society that requires leaders in every field and in every direction to give direction, create teamwork and inspire people to give their best. (Adair, 2002)</a:t>
            </a:r>
          </a:p>
          <a:p>
            <a:endParaRPr lang="en-GB" i="1" dirty="0">
              <a:solidFill>
                <a:schemeClr val="tx2">
                  <a:lumMod val="50000"/>
                </a:schemeClr>
              </a:solidFill>
            </a:endParaRPr>
          </a:p>
          <a:p>
            <a:endParaRPr lang="en-GB" dirty="0"/>
          </a:p>
        </p:txBody>
      </p:sp>
    </p:spTree>
    <p:extLst>
      <p:ext uri="{BB962C8B-B14F-4D97-AF65-F5344CB8AC3E}">
        <p14:creationId xmlns:p14="http://schemas.microsoft.com/office/powerpoint/2010/main" val="4244263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770E2-7DBF-4664-B03F-361477664F1B}"/>
              </a:ext>
            </a:extLst>
          </p:cNvPr>
          <p:cNvSpPr>
            <a:spLocks noGrp="1"/>
          </p:cNvSpPr>
          <p:nvPr>
            <p:ph type="title"/>
          </p:nvPr>
        </p:nvSpPr>
        <p:spPr>
          <a:xfrm>
            <a:off x="457200" y="274638"/>
            <a:ext cx="8229600" cy="599387"/>
          </a:xfrm>
        </p:spPr>
        <p:txBody>
          <a:bodyPr>
            <a:normAutofit fontScale="90000"/>
          </a:bodyPr>
          <a:lstStyle/>
          <a:p>
            <a:r>
              <a:rPr lang="en-GB" sz="4800" b="1" dirty="0">
                <a:latin typeface="Times New Roman" panose="02020603050405020304" pitchFamily="18" charset="0"/>
                <a:cs typeface="Times New Roman" panose="02020603050405020304" pitchFamily="18" charset="0"/>
              </a:rPr>
              <a:t>Leadership</a:t>
            </a:r>
          </a:p>
        </p:txBody>
      </p:sp>
      <p:pic>
        <p:nvPicPr>
          <p:cNvPr id="1026" name="Picture 2" descr="Nelson Mandela, Transformational Leader | Inc.com">
            <a:extLst>
              <a:ext uri="{FF2B5EF4-FFF2-40B4-BE49-F238E27FC236}">
                <a16:creationId xmlns:a16="http://schemas.microsoft.com/office/drawing/2014/main" id="{570EEB73-30AC-4E59-AAA1-F801D37CD9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417638"/>
            <a:ext cx="2363713" cy="14573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libaba's Jack Ma says if change is coming, it's best to prepare ...">
            <a:extLst>
              <a:ext uri="{FF2B5EF4-FFF2-40B4-BE49-F238E27FC236}">
                <a16:creationId xmlns:a16="http://schemas.microsoft.com/office/drawing/2014/main" id="{1396B953-51DA-44D2-9670-894D273A8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417638"/>
            <a:ext cx="2813298" cy="14573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y Steve Jobs Didn't Listen to His Customers">
            <a:extLst>
              <a:ext uri="{FF2B5EF4-FFF2-40B4-BE49-F238E27FC236}">
                <a16:creationId xmlns:a16="http://schemas.microsoft.com/office/drawing/2014/main" id="{97DFBB76-DF22-4AC4-B6FA-5AE1095732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3284984"/>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wearing a suit and tie smiling at the camera&#10;&#10;Description automatically generated">
            <a:extLst>
              <a:ext uri="{FF2B5EF4-FFF2-40B4-BE49-F238E27FC236}">
                <a16:creationId xmlns:a16="http://schemas.microsoft.com/office/drawing/2014/main" id="{AE6DD2E2-590E-44B0-B458-BC1E9709A7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3888" y="3256936"/>
            <a:ext cx="2381250" cy="1628248"/>
          </a:xfrm>
          <a:prstGeom prst="rect">
            <a:avLst/>
          </a:prstGeom>
        </p:spPr>
      </p:pic>
      <p:pic>
        <p:nvPicPr>
          <p:cNvPr id="1032" name="Picture 8" descr="How Facebook CEO Mark Zuckerberg lets his toddlers use screen time">
            <a:extLst>
              <a:ext uri="{FF2B5EF4-FFF2-40B4-BE49-F238E27FC236}">
                <a16:creationId xmlns:a16="http://schemas.microsoft.com/office/drawing/2014/main" id="{7A51C2E4-9F55-452D-AF7F-C47FAD1A40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78810" y="1417163"/>
            <a:ext cx="2600325" cy="14573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erson wearing a red shirt&#10;&#10;Description automatically generated">
            <a:extLst>
              <a:ext uri="{FF2B5EF4-FFF2-40B4-BE49-F238E27FC236}">
                <a16:creationId xmlns:a16="http://schemas.microsoft.com/office/drawing/2014/main" id="{587A35DB-8BC8-4577-A3AF-D57BC2C9259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72200" y="3417627"/>
            <a:ext cx="2600325" cy="1457326"/>
          </a:xfrm>
          <a:prstGeom prst="rect">
            <a:avLst/>
          </a:prstGeom>
        </p:spPr>
      </p:pic>
    </p:spTree>
    <p:extLst>
      <p:ext uri="{BB962C8B-B14F-4D97-AF65-F5344CB8AC3E}">
        <p14:creationId xmlns:p14="http://schemas.microsoft.com/office/powerpoint/2010/main" val="452968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EB09A-7A47-480F-A64C-4C76551309BA}"/>
              </a:ext>
            </a:extLst>
          </p:cNvPr>
          <p:cNvSpPr>
            <a:spLocks noGrp="1"/>
          </p:cNvSpPr>
          <p:nvPr>
            <p:ph type="title"/>
          </p:nvPr>
        </p:nvSpPr>
        <p:spPr/>
        <p:txBody>
          <a:bodyPr/>
          <a:lstStyle/>
          <a:p>
            <a:r>
              <a:rPr lang="en-GB" dirty="0"/>
              <a:t>Leadership as ……</a:t>
            </a:r>
          </a:p>
        </p:txBody>
      </p:sp>
      <p:sp>
        <p:nvSpPr>
          <p:cNvPr id="9" name="Oval 1">
            <a:extLst>
              <a:ext uri="{FF2B5EF4-FFF2-40B4-BE49-F238E27FC236}">
                <a16:creationId xmlns:a16="http://schemas.microsoft.com/office/drawing/2014/main" id="{2DFC11B9-D1CA-408F-98B7-EDA1592C61FD}"/>
              </a:ext>
            </a:extLst>
          </p:cNvPr>
          <p:cNvSpPr>
            <a:spLocks noChangeArrowheads="1"/>
          </p:cNvSpPr>
          <p:nvPr/>
        </p:nvSpPr>
        <p:spPr bwMode="auto">
          <a:xfrm>
            <a:off x="1905000" y="3290350"/>
            <a:ext cx="2667000" cy="2390775"/>
          </a:xfrm>
          <a:prstGeom prst="ellipse">
            <a:avLst/>
          </a:prstGeom>
          <a:solidFill>
            <a:srgbClr val="4472C4"/>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1" i="0" u="sng"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Process</a:t>
            </a:r>
            <a:r>
              <a:rPr kumimoji="0" lang="en-US" altLang="en-US" sz="1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it is HOW leaders get things done that makes them leaders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Oval 2">
            <a:extLst>
              <a:ext uri="{FF2B5EF4-FFF2-40B4-BE49-F238E27FC236}">
                <a16:creationId xmlns:a16="http://schemas.microsoft.com/office/drawing/2014/main" id="{83135FEF-FDA8-48FE-A4A3-6F849F907F51}"/>
              </a:ext>
            </a:extLst>
          </p:cNvPr>
          <p:cNvSpPr>
            <a:spLocks noChangeArrowheads="1"/>
          </p:cNvSpPr>
          <p:nvPr/>
        </p:nvSpPr>
        <p:spPr bwMode="auto">
          <a:xfrm>
            <a:off x="3917886" y="1776302"/>
            <a:ext cx="2561597" cy="2390775"/>
          </a:xfrm>
          <a:prstGeom prst="ellipse">
            <a:avLst/>
          </a:prstGeom>
          <a:solidFill>
            <a:srgbClr val="4472C4"/>
          </a:solidFill>
          <a:ln w="12700">
            <a:solidFill>
              <a:srgbClr val="2F528F"/>
            </a:solid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sng" strike="noStrike" cap="none" normalizeH="0" baseline="0" dirty="0">
                <a:ln>
                  <a:noFill/>
                </a:ln>
                <a:solidFill>
                  <a:srgbClr val="000000"/>
                </a:solidFill>
                <a:effectLst/>
                <a:ea typeface="Times New Roman" panose="02020603050405020304" pitchFamily="18" charset="0"/>
              </a:rPr>
              <a:t>Position</a:t>
            </a:r>
            <a:r>
              <a:rPr kumimoji="0" lang="en-US"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 it is WHERE leaders operate that makes them leaders.</a:t>
            </a: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Oval 3">
            <a:extLst>
              <a:ext uri="{FF2B5EF4-FFF2-40B4-BE49-F238E27FC236}">
                <a16:creationId xmlns:a16="http://schemas.microsoft.com/office/drawing/2014/main" id="{38B21872-821E-4A37-A539-5F5098D83459}"/>
              </a:ext>
            </a:extLst>
          </p:cNvPr>
          <p:cNvSpPr>
            <a:spLocks noChangeArrowheads="1"/>
          </p:cNvSpPr>
          <p:nvPr/>
        </p:nvSpPr>
        <p:spPr bwMode="auto">
          <a:xfrm>
            <a:off x="4155383" y="3290350"/>
            <a:ext cx="2551357" cy="2390775"/>
          </a:xfrm>
          <a:prstGeom prst="ellipse">
            <a:avLst/>
          </a:prstGeom>
          <a:solidFill>
            <a:srgbClr val="4472C4"/>
          </a:solidFill>
          <a:ln w="12700">
            <a:solidFill>
              <a:srgbClr val="2F528F"/>
            </a:solid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sng" strike="noStrike" cap="none" normalizeH="0" baseline="0" dirty="0">
                <a:ln>
                  <a:noFill/>
                </a:ln>
                <a:solidFill>
                  <a:srgbClr val="000000"/>
                </a:solidFill>
                <a:effectLst/>
                <a:latin typeface="Arial" panose="020B0604020202020204" pitchFamily="34" charset="0"/>
                <a:ea typeface="Times New Roman" panose="02020603050405020304" pitchFamily="18" charset="0"/>
              </a:rPr>
              <a:t>Results</a:t>
            </a:r>
            <a:r>
              <a:rPr kumimoji="0" lang="en-US"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 it is WHAT leaders achieve    that makes them leaders</a:t>
            </a:r>
            <a:r>
              <a:rPr kumimoji="0" lang="en-US" altLang="en-US" sz="17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a:t>
            </a: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Oval 4">
            <a:extLst>
              <a:ext uri="{FF2B5EF4-FFF2-40B4-BE49-F238E27FC236}">
                <a16:creationId xmlns:a16="http://schemas.microsoft.com/office/drawing/2014/main" id="{6A389DFB-AF58-490E-B5F4-94BABFDE4BC2}"/>
              </a:ext>
            </a:extLst>
          </p:cNvPr>
          <p:cNvSpPr>
            <a:spLocks noChangeArrowheads="1"/>
          </p:cNvSpPr>
          <p:nvPr/>
        </p:nvSpPr>
        <p:spPr bwMode="auto">
          <a:xfrm>
            <a:off x="2024103" y="1784038"/>
            <a:ext cx="2324100" cy="2276475"/>
          </a:xfrm>
          <a:prstGeom prst="ellipse">
            <a:avLst/>
          </a:prstGeom>
          <a:solidFill>
            <a:srgbClr val="4472C4"/>
          </a:solidFill>
          <a:ln w="12700">
            <a:solidFill>
              <a:srgbClr val="2F528F"/>
            </a:solid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sng" strike="noStrike" cap="none" normalizeH="0" baseline="0" dirty="0">
                <a:ln>
                  <a:noFill/>
                </a:ln>
                <a:solidFill>
                  <a:srgbClr val="000000"/>
                </a:solidFill>
                <a:effectLst/>
                <a:latin typeface="Arial" panose="020B0604020202020204" pitchFamily="34" charset="0"/>
                <a:ea typeface="Times New Roman" panose="02020603050405020304" pitchFamily="18" charset="0"/>
              </a:rPr>
              <a:t>Person</a:t>
            </a:r>
            <a:r>
              <a:rPr kumimoji="0" lang="en-US" altLang="en-US" sz="14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a:t>
            </a:r>
            <a:r>
              <a:rPr kumimoji="0" lang="en-US"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it is WHO leaders are that makes them leaders.</a:t>
            </a: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13">
            <a:extLst>
              <a:ext uri="{FF2B5EF4-FFF2-40B4-BE49-F238E27FC236}">
                <a16:creationId xmlns:a16="http://schemas.microsoft.com/office/drawing/2014/main" id="{B31DF132-47F2-4E02-B976-FD8D0D34152F}"/>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Rectangle 18">
            <a:extLst>
              <a:ext uri="{FF2B5EF4-FFF2-40B4-BE49-F238E27FC236}">
                <a16:creationId xmlns:a16="http://schemas.microsoft.com/office/drawing/2014/main" id="{D84B9AF1-751F-44F2-B938-BE6C1EE025A0}"/>
              </a:ext>
            </a:extLst>
          </p:cNvPr>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535996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3D6B8-BBEE-4F49-9C46-7C311A0A8374}"/>
              </a:ext>
            </a:extLst>
          </p:cNvPr>
          <p:cNvSpPr>
            <a:spLocks noGrp="1"/>
          </p:cNvSpPr>
          <p:nvPr>
            <p:ph type="title"/>
          </p:nvPr>
        </p:nvSpPr>
        <p:spPr/>
        <p:txBody>
          <a:bodyPr/>
          <a:lstStyle/>
          <a:p>
            <a:r>
              <a:rPr lang="en-GB" altLang="en-US" b="1" dirty="0">
                <a:effectLst>
                  <a:outerShdw blurRad="38100" dist="38100" dir="2700000" algn="tl">
                    <a:srgbClr val="C0C0C0"/>
                  </a:outerShdw>
                </a:effectLst>
                <a:latin typeface="Times New Roman" panose="02020603050405020304" pitchFamily="18" charset="0"/>
                <a:ea typeface="ＭＳ Ｐゴシック" panose="020B0600070205080204" pitchFamily="34" charset="-128"/>
                <a:cs typeface="Times New Roman" panose="02020603050405020304" pitchFamily="18" charset="0"/>
              </a:rPr>
              <a:t>Defining Leadership</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21B983F-345F-4DAA-B5A7-B75F22FD2D00}"/>
              </a:ext>
            </a:extLst>
          </p:cNvPr>
          <p:cNvSpPr>
            <a:spLocks noGrp="1"/>
          </p:cNvSpPr>
          <p:nvPr>
            <p:ph idx="1"/>
          </p:nvPr>
        </p:nvSpPr>
        <p:spPr/>
        <p:txBody>
          <a:bodyPr>
            <a:normAutofit fontScale="92500" lnSpcReduction="10000"/>
          </a:bodyPr>
          <a:lstStyle/>
          <a:p>
            <a:pPr algn="just"/>
            <a:r>
              <a:rPr lang="en-US" altLang="en-US" dirty="0">
                <a:latin typeface="Times New Roman" panose="02020603050405020304" pitchFamily="18" charset="0"/>
                <a:ea typeface="Calibri" pitchFamily="34" charset="0"/>
                <a:cs typeface="Times New Roman" panose="02020603050405020304" pitchFamily="18" charset="0"/>
              </a:rPr>
              <a:t>Leadership is a process whereby an individual influences a group of individuals to achieve a common goal’ (Northouse, 2006: 3)</a:t>
            </a:r>
          </a:p>
          <a:p>
            <a:pPr marL="662940" lvl="1" indent="-342900" algn="just">
              <a:buFont typeface="Arial" pitchFamily="34" charset="0"/>
              <a:buChar char="•"/>
              <a:defRPr/>
            </a:pPr>
            <a:r>
              <a:rPr lang="en-GB" altLang="en-US" sz="3200" dirty="0">
                <a:latin typeface="Times New Roman" panose="02020603050405020304" pitchFamily="18" charset="0"/>
                <a:ea typeface="Calibri" pitchFamily="34" charset="0"/>
                <a:cs typeface="Times New Roman" panose="02020603050405020304" pitchFamily="18" charset="0"/>
              </a:rPr>
              <a:t>Leadership is a process</a:t>
            </a:r>
          </a:p>
          <a:p>
            <a:pPr marL="662940" lvl="1" indent="-342900" algn="just">
              <a:buFont typeface="Arial" pitchFamily="34" charset="0"/>
              <a:buChar char="•"/>
              <a:defRPr/>
            </a:pPr>
            <a:r>
              <a:rPr lang="en-US" altLang="en-US" sz="3200" dirty="0">
                <a:latin typeface="Times New Roman" panose="02020603050405020304" pitchFamily="18" charset="0"/>
                <a:ea typeface="Calibri" pitchFamily="34" charset="0"/>
                <a:cs typeface="Times New Roman" panose="02020603050405020304" pitchFamily="18" charset="0"/>
              </a:rPr>
              <a:t>Leadership involves influence and power</a:t>
            </a:r>
          </a:p>
          <a:p>
            <a:pPr marL="662940" lvl="1" indent="-342900" algn="just">
              <a:buFont typeface="Arial" pitchFamily="34" charset="0"/>
              <a:buChar char="•"/>
              <a:defRPr/>
            </a:pPr>
            <a:r>
              <a:rPr lang="en-US" altLang="en-US" sz="3200" dirty="0">
                <a:latin typeface="Times New Roman" panose="02020603050405020304" pitchFamily="18" charset="0"/>
                <a:ea typeface="Calibri" pitchFamily="34" charset="0"/>
                <a:cs typeface="Times New Roman" panose="02020603050405020304" pitchFamily="18" charset="0"/>
              </a:rPr>
              <a:t>Leadership occurs in a group context</a:t>
            </a:r>
          </a:p>
          <a:p>
            <a:pPr marL="662940" lvl="1" indent="-342900" algn="just">
              <a:buFont typeface="Arial" pitchFamily="34" charset="0"/>
              <a:buChar char="•"/>
              <a:defRPr/>
            </a:pPr>
            <a:r>
              <a:rPr lang="en-GB" altLang="en-US" sz="3200" dirty="0">
                <a:latin typeface="Times New Roman" panose="02020603050405020304" pitchFamily="18" charset="0"/>
                <a:ea typeface="Calibri" pitchFamily="34" charset="0"/>
                <a:cs typeface="Times New Roman" panose="02020603050405020304" pitchFamily="18" charset="0"/>
              </a:rPr>
              <a:t>Leadership involves goal attainment (</a:t>
            </a:r>
            <a:r>
              <a:rPr lang="en-GB" altLang="en-US" sz="3200" dirty="0">
                <a:latin typeface="Times New Roman" panose="02020603050405020304" pitchFamily="18" charset="0"/>
                <a:ea typeface="ＭＳ Ｐゴシック" panose="020B0600070205080204" pitchFamily="34" charset="-128"/>
                <a:cs typeface="Times New Roman" panose="02020603050405020304" pitchFamily="18" charset="0"/>
              </a:rPr>
              <a:t>Involves common goals)</a:t>
            </a:r>
          </a:p>
          <a:p>
            <a:pPr marL="662940" lvl="1" indent="-342900" algn="just">
              <a:buFont typeface="Arial" pitchFamily="34" charset="0"/>
              <a:buChar char="•"/>
              <a:defRPr/>
            </a:pPr>
            <a:endParaRPr lang="en-GB" altLang="en-US" sz="3200" dirty="0">
              <a:latin typeface="Times New Roman" panose="02020603050405020304" pitchFamily="18" charset="0"/>
              <a:ea typeface="Calibri" pitchFamily="34" charset="0"/>
              <a:cs typeface="Times New Roman" panose="02020603050405020304" pitchFamily="18" charset="0"/>
            </a:endParaRPr>
          </a:p>
          <a:p>
            <a:endParaRPr lang="en-US" altLang="en-US" dirty="0">
              <a:solidFill>
                <a:schemeClr val="bg2">
                  <a:lumMod val="25000"/>
                </a:schemeClr>
              </a:solidFill>
              <a:ea typeface="Calibri" pitchFamily="34" charset="0"/>
              <a:cs typeface="Calibri" pitchFamily="34" charset="0"/>
            </a:endParaRPr>
          </a:p>
          <a:p>
            <a:endParaRPr lang="en-GB" dirty="0"/>
          </a:p>
        </p:txBody>
      </p:sp>
    </p:spTree>
    <p:extLst>
      <p:ext uri="{BB962C8B-B14F-4D97-AF65-F5344CB8AC3E}">
        <p14:creationId xmlns:p14="http://schemas.microsoft.com/office/powerpoint/2010/main" val="1409438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4E8EE-E7E3-448B-80FE-7F9F90169E66}"/>
              </a:ext>
            </a:extLst>
          </p:cNvPr>
          <p:cNvSpPr>
            <a:spLocks noGrp="1"/>
          </p:cNvSpPr>
          <p:nvPr>
            <p:ph type="title"/>
          </p:nvPr>
        </p:nvSpPr>
        <p:spPr/>
        <p:txBody>
          <a:bodyPr/>
          <a:lstStyle/>
          <a:p>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Six key classifications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45B3511-DAE4-44E4-8F2F-4D762C1B56F5}"/>
              </a:ext>
            </a:extLst>
          </p:cNvPr>
          <p:cNvSpPr>
            <a:spLocks noGrp="1"/>
          </p:cNvSpPr>
          <p:nvPr>
            <p:ph idx="1"/>
          </p:nvPr>
        </p:nvSpPr>
        <p:spPr/>
        <p:txBody>
          <a:bodyPr/>
          <a:lstStyle/>
          <a:p>
            <a:pPr marL="0" indent="0">
              <a:lnSpc>
                <a:spcPct val="80000"/>
              </a:lnSpc>
              <a:buClr>
                <a:schemeClr val="hlink"/>
              </a:buClr>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Leadership </a:t>
            </a:r>
            <a:r>
              <a:rPr lang="en-GB" altLang="en-US" i="1" dirty="0">
                <a:latin typeface="Times New Roman" panose="02020603050405020304" pitchFamily="18" charset="0"/>
                <a:ea typeface="ＭＳ Ｐゴシック" panose="020B0600070205080204" pitchFamily="34" charset="-128"/>
                <a:cs typeface="Times New Roman" panose="02020603050405020304" pitchFamily="18" charset="0"/>
              </a:rPr>
              <a:t>a focus of group processes </a:t>
            </a: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-leader at the centre of group change and activity</a:t>
            </a:r>
          </a:p>
          <a:p>
            <a:pPr marL="514350" indent="-514350">
              <a:lnSpc>
                <a:spcPct val="80000"/>
              </a:lnSpc>
              <a:buClr>
                <a:schemeClr val="hlink"/>
              </a:buClr>
              <a:buFont typeface="+mj-lt"/>
              <a:buAutoNum type="arabicPeriod"/>
            </a:pPr>
            <a:endPar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lnSpc>
                <a:spcPct val="80000"/>
              </a:lnSpc>
              <a:buClr>
                <a:schemeClr val="hlink"/>
              </a:buClr>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Leadership seen from </a:t>
            </a:r>
            <a:r>
              <a:rPr lang="en-GB" altLang="en-US" i="1" dirty="0">
                <a:latin typeface="Times New Roman" panose="02020603050405020304" pitchFamily="18" charset="0"/>
                <a:ea typeface="ＭＳ Ｐゴシック" panose="020B0600070205080204" pitchFamily="34" charset="-128"/>
                <a:cs typeface="Times New Roman" panose="02020603050405020304" pitchFamily="18" charset="0"/>
              </a:rPr>
              <a:t>personality perspective,  </a:t>
            </a: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has special traits, characteristics</a:t>
            </a:r>
          </a:p>
          <a:p>
            <a:pPr marL="514350" indent="-514350">
              <a:spcBef>
                <a:spcPct val="0"/>
              </a:spcBef>
              <a:buFont typeface="+mj-lt"/>
              <a:buAutoNum type="arabicPeriod"/>
            </a:pPr>
            <a:endPar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spcBef>
                <a:spcPct val="0"/>
              </a:spcBef>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Leadership is an </a:t>
            </a:r>
            <a:r>
              <a:rPr lang="en-GB" altLang="en-US" i="1" dirty="0">
                <a:latin typeface="Times New Roman" panose="02020603050405020304" pitchFamily="18" charset="0"/>
                <a:ea typeface="ＭＳ Ｐゴシック" panose="020B0600070205080204" pitchFamily="34" charset="-128"/>
                <a:cs typeface="Times New Roman" panose="02020603050405020304" pitchFamily="18" charset="0"/>
              </a:rPr>
              <a:t>act or behaviour </a:t>
            </a: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 things leaders do to bring about change</a:t>
            </a:r>
            <a:endParaRPr lang="en-GB" altLang="en-US" i="1" dirty="0">
              <a:latin typeface="Times New Roman" panose="02020603050405020304" pitchFamily="18" charset="0"/>
              <a:ea typeface="ＭＳ Ｐゴシック" panose="020B0600070205080204" pitchFamily="34"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3109386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B77DB-6080-4737-8402-33019D7AA91D}"/>
              </a:ext>
            </a:extLst>
          </p:cNvPr>
          <p:cNvSpPr>
            <a:spLocks noGrp="1"/>
          </p:cNvSpPr>
          <p:nvPr>
            <p:ph type="title"/>
          </p:nvPr>
        </p:nvSpPr>
        <p:spPr/>
        <p:txBody>
          <a:bodyPr/>
          <a:lstStyle/>
          <a:p>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Six key classifications (</a:t>
            </a:r>
            <a:r>
              <a:rPr lang="en-GB" altLang="en-US" b="1" dirty="0" err="1">
                <a:latin typeface="Times New Roman" panose="02020603050405020304" pitchFamily="18" charset="0"/>
                <a:ea typeface="ＭＳ Ｐゴシック" panose="020B0600070205080204" pitchFamily="34" charset="-128"/>
                <a:cs typeface="Times New Roman" panose="02020603050405020304" pitchFamily="18" charset="0"/>
              </a:rPr>
              <a:t>Contd</a:t>
            </a:r>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6B63F0-BA03-4A47-8A70-5659E4B569F6}"/>
              </a:ext>
            </a:extLst>
          </p:cNvPr>
          <p:cNvSpPr>
            <a:spLocks noGrp="1"/>
          </p:cNvSpPr>
          <p:nvPr>
            <p:ph idx="1"/>
          </p:nvPr>
        </p:nvSpPr>
        <p:spPr/>
        <p:txBody>
          <a:bodyPr>
            <a:normAutofit lnSpcReduction="10000"/>
          </a:bodyPr>
          <a:lstStyle/>
          <a:p>
            <a:pPr marL="0" indent="0">
              <a:buClr>
                <a:schemeClr val="hlink"/>
              </a:buClr>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Leadership defines </a:t>
            </a:r>
            <a:r>
              <a:rPr lang="en-GB" altLang="en-US" sz="2800" i="1" dirty="0">
                <a:latin typeface="Times New Roman" panose="02020603050405020304" pitchFamily="18" charset="0"/>
                <a:ea typeface="ＭＳ Ｐゴシック" panose="020B0600070205080204" pitchFamily="34" charset="-128"/>
                <a:cs typeface="Times New Roman" panose="02020603050405020304" pitchFamily="18" charset="0"/>
              </a:rPr>
              <a:t>a power relationship </a:t>
            </a: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between followers and leader</a:t>
            </a:r>
          </a:p>
          <a:p>
            <a:pPr marL="0" indent="0">
              <a:buClr>
                <a:schemeClr val="hlink"/>
              </a:buClr>
              <a:buNone/>
            </a:pPr>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buClr>
                <a:schemeClr val="hlink"/>
              </a:buClr>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Leadership  is </a:t>
            </a:r>
            <a:r>
              <a:rPr lang="en-GB" altLang="en-US" sz="2800" i="1" dirty="0">
                <a:latin typeface="Times New Roman" panose="02020603050405020304" pitchFamily="18" charset="0"/>
                <a:ea typeface="ＭＳ Ｐゴシック" panose="020B0600070205080204" pitchFamily="34" charset="-128"/>
                <a:cs typeface="Times New Roman" panose="02020603050405020304" pitchFamily="18" charset="0"/>
              </a:rPr>
              <a:t>a transformational process </a:t>
            </a: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 moves followers to change, accomplish more than expected</a:t>
            </a:r>
          </a:p>
          <a:p>
            <a:pPr marL="0" indent="0">
              <a:buClr>
                <a:schemeClr val="hlink"/>
              </a:buClr>
              <a:buNone/>
            </a:pPr>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buClr>
                <a:schemeClr val="hlink"/>
              </a:buClr>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Leadership seen from </a:t>
            </a:r>
            <a:r>
              <a:rPr lang="en-GB" altLang="en-US" sz="2800" i="1" dirty="0">
                <a:latin typeface="Times New Roman" panose="02020603050405020304" pitchFamily="18" charset="0"/>
                <a:ea typeface="ＭＳ Ｐゴシック" panose="020B0600070205080204" pitchFamily="34" charset="-128"/>
                <a:cs typeface="Times New Roman" panose="02020603050405020304" pitchFamily="18" charset="0"/>
              </a:rPr>
              <a:t>skills perspective </a:t>
            </a: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 -this stresses the capabilities and skills that make effective leadership possible</a:t>
            </a:r>
          </a:p>
          <a:p>
            <a:endParaRPr lang="en-GB" dirty="0"/>
          </a:p>
        </p:txBody>
      </p:sp>
    </p:spTree>
    <p:extLst>
      <p:ext uri="{BB962C8B-B14F-4D97-AF65-F5344CB8AC3E}">
        <p14:creationId xmlns:p14="http://schemas.microsoft.com/office/powerpoint/2010/main" val="944056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EA0A2F-BE44-4E11-98A4-434E1A7D5F14}"/>
              </a:ext>
            </a:extLst>
          </p:cNvPr>
          <p:cNvSpPr>
            <a:spLocks noGrp="1"/>
          </p:cNvSpPr>
          <p:nvPr>
            <p:ph type="title"/>
          </p:nvPr>
        </p:nvSpPr>
        <p:spPr>
          <a:xfrm>
            <a:off x="457200" y="274638"/>
            <a:ext cx="8229600" cy="1143000"/>
          </a:xfrm>
        </p:spPr>
        <p:txBody>
          <a:bodyPr anchor="ctr">
            <a:normAutofit/>
          </a:bodyPr>
          <a:lstStyle/>
          <a:p>
            <a:pPr marL="0" indent="0">
              <a:lnSpc>
                <a:spcPct val="90000"/>
              </a:lnSpc>
              <a:buNone/>
            </a:pPr>
            <a:r>
              <a:rPr lang="en-GB" sz="3700" b="1" dirty="0"/>
              <a:t>So, what is the difference between management and leadership?</a:t>
            </a:r>
          </a:p>
        </p:txBody>
      </p:sp>
      <p:pic>
        <p:nvPicPr>
          <p:cNvPr id="5" name="Picture 4" descr="A picture containing drawing&#10;&#10;Description automatically generated">
            <a:extLst>
              <a:ext uri="{FF2B5EF4-FFF2-40B4-BE49-F238E27FC236}">
                <a16:creationId xmlns:a16="http://schemas.microsoft.com/office/drawing/2014/main" id="{A9413F2D-F031-45AD-90F9-777470B02774}"/>
              </a:ext>
            </a:extLst>
          </p:cNvPr>
          <p:cNvPicPr>
            <a:picLocks noChangeAspect="1"/>
          </p:cNvPicPr>
          <p:nvPr/>
        </p:nvPicPr>
        <p:blipFill rotWithShape="1">
          <a:blip r:embed="rId2">
            <a:extLst>
              <a:ext uri="{28A0092B-C50C-407E-A947-70E740481C1C}">
                <a14:useLocalDpi xmlns:a14="http://schemas.microsoft.com/office/drawing/2010/main" val="0"/>
              </a:ext>
            </a:extLst>
          </a:blip>
          <a:srcRect t="8963" b="6420"/>
          <a:stretch/>
        </p:blipFill>
        <p:spPr>
          <a:xfrm>
            <a:off x="457200" y="1600201"/>
            <a:ext cx="8229600" cy="3917032"/>
          </a:xfrm>
          <a:prstGeom prst="rect">
            <a:avLst/>
          </a:prstGeom>
          <a:noFill/>
        </p:spPr>
      </p:pic>
    </p:spTree>
    <p:extLst>
      <p:ext uri="{BB962C8B-B14F-4D97-AF65-F5344CB8AC3E}">
        <p14:creationId xmlns:p14="http://schemas.microsoft.com/office/powerpoint/2010/main" val="4137908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A4D6A-DE37-4F8B-A8C5-3AF7D5FD4D48}"/>
              </a:ext>
            </a:extLst>
          </p:cNvPr>
          <p:cNvSpPr>
            <a:spLocks noGrp="1"/>
          </p:cNvSpPr>
          <p:nvPr>
            <p:ph type="title"/>
          </p:nvPr>
        </p:nvSpPr>
        <p:spPr>
          <a:xfrm>
            <a:off x="457200" y="274638"/>
            <a:ext cx="8229600" cy="1354162"/>
          </a:xfrm>
        </p:spPr>
        <p:txBody>
          <a:bodyPr anchor="ctr">
            <a:noAutofit/>
          </a:bodyPr>
          <a:lstStyle/>
          <a:p>
            <a:pPr marL="342900" lvl="0" indent="-342900">
              <a:lnSpc>
                <a:spcPct val="90000"/>
              </a:lnSpc>
              <a:spcBef>
                <a:spcPct val="20000"/>
              </a:spcBef>
              <a:spcAft>
                <a:spcPts val="600"/>
              </a:spcAft>
              <a:defRPr/>
            </a:pPr>
            <a:r>
              <a:rPr lang="en-GB" sz="2000" b="1" u="sng"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t>Class activity : </a:t>
            </a:r>
            <a:br>
              <a:rPr lang="en-GB" sz="2000" b="1" u="sng"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br>
            <a:br>
              <a:rPr lang="en-GB" sz="2000" b="1" u="sng"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br>
            <a:r>
              <a:rPr lang="en-GB" sz="2000" b="1"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t>In groups decide which of the following </a:t>
            </a:r>
            <a:r>
              <a:rPr lang="en-GB" sz="2000" b="1" dirty="0">
                <a:latin typeface="Times New Roman" panose="02020603050405020304" pitchFamily="18" charset="0"/>
                <a:cs typeface="Times New Roman" panose="02020603050405020304" pitchFamily="18" charset="0"/>
              </a:rPr>
              <a:t>terms fit the role of </a:t>
            </a:r>
            <a:r>
              <a:rPr lang="en-GB" sz="2000" b="1" i="1" dirty="0">
                <a:latin typeface="Times New Roman" panose="02020603050405020304" pitchFamily="18" charset="0"/>
                <a:cs typeface="Times New Roman" panose="02020603050405020304" pitchFamily="18" charset="0"/>
              </a:rPr>
              <a:t>manager</a:t>
            </a:r>
            <a:r>
              <a:rPr lang="en-GB" sz="2000" b="1" dirty="0">
                <a:latin typeface="Times New Roman" panose="02020603050405020304" pitchFamily="18" charset="0"/>
                <a:cs typeface="Times New Roman" panose="02020603050405020304" pitchFamily="18" charset="0"/>
              </a:rPr>
              <a:t> best and which fit the role of </a:t>
            </a:r>
            <a:r>
              <a:rPr lang="en-GB" sz="2000" b="1" i="1" dirty="0">
                <a:latin typeface="Times New Roman" panose="02020603050405020304" pitchFamily="18" charset="0"/>
                <a:cs typeface="Times New Roman" panose="02020603050405020304" pitchFamily="18" charset="0"/>
              </a:rPr>
              <a:t>leader</a:t>
            </a:r>
            <a:r>
              <a:rPr lang="en-GB" sz="2000" b="1" dirty="0">
                <a:latin typeface="Times New Roman" panose="02020603050405020304" pitchFamily="18" charset="0"/>
                <a:cs typeface="Times New Roman" panose="02020603050405020304" pitchFamily="18" charset="0"/>
              </a:rPr>
              <a:t> best</a:t>
            </a:r>
            <a:r>
              <a:rPr lang="en-GB" sz="2000" b="1"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t> </a:t>
            </a:r>
            <a:br>
              <a:rPr lang="en-GB" sz="2000" b="1" dirty="0">
                <a:effectLst>
                  <a:outerShdw blurRad="31750" dist="25400" dir="5400000" algn="tl" rotWithShape="0">
                    <a:srgbClr val="000000">
                      <a:alpha val="25000"/>
                    </a:srgbClr>
                  </a:outerShdw>
                </a:effectLst>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266F3DC1-C691-40AE-96AE-E3AF7E0C2155}"/>
              </a:ext>
            </a:extLst>
          </p:cNvPr>
          <p:cNvPicPr>
            <a:picLocks noGrp="1" noChangeAspect="1"/>
          </p:cNvPicPr>
          <p:nvPr>
            <p:ph idx="1"/>
          </p:nvPr>
        </p:nvPicPr>
        <p:blipFill>
          <a:blip r:embed="rId2"/>
          <a:stretch>
            <a:fillRect/>
          </a:stretch>
        </p:blipFill>
        <p:spPr>
          <a:xfrm>
            <a:off x="457200" y="2119303"/>
            <a:ext cx="8229600" cy="2878828"/>
          </a:xfrm>
          <a:prstGeom prst="rect">
            <a:avLst/>
          </a:prstGeom>
          <a:noFill/>
        </p:spPr>
      </p:pic>
    </p:spTree>
    <p:extLst>
      <p:ext uri="{BB962C8B-B14F-4D97-AF65-F5344CB8AC3E}">
        <p14:creationId xmlns:p14="http://schemas.microsoft.com/office/powerpoint/2010/main" val="133737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70B7-233E-40C2-95CC-900093686644}"/>
              </a:ext>
            </a:extLst>
          </p:cNvPr>
          <p:cNvSpPr>
            <a:spLocks noGrp="1"/>
          </p:cNvSpPr>
          <p:nvPr>
            <p:ph type="title"/>
          </p:nvPr>
        </p:nvSpPr>
        <p:spPr>
          <a:xfrm>
            <a:off x="457200" y="274638"/>
            <a:ext cx="8229600" cy="1143000"/>
          </a:xfrm>
        </p:spPr>
        <p:txBody>
          <a:bodyPr anchor="ctr">
            <a:normAutofit/>
          </a:bodyPr>
          <a:lstStyle/>
          <a:p>
            <a:pPr>
              <a:lnSpc>
                <a:spcPct val="90000"/>
              </a:lnSpc>
            </a:pPr>
            <a:r>
              <a:rPr lang="en-GB" sz="4000" b="1" dirty="0">
                <a:latin typeface="Times New Roman" panose="02020603050405020304" pitchFamily="18" charset="0"/>
                <a:cs typeface="Times New Roman" panose="02020603050405020304" pitchFamily="18" charset="0"/>
              </a:rPr>
              <a:t>Leading versus managing</a:t>
            </a:r>
            <a:endParaRPr lang="en-GB" sz="3700" b="1" dirty="0">
              <a:latin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704B01D3-839C-412D-AB56-07C7D035C88A}"/>
              </a:ext>
            </a:extLst>
          </p:cNvPr>
          <p:cNvPicPr>
            <a:picLocks noGrp="1" noChangeAspect="1"/>
          </p:cNvPicPr>
          <p:nvPr>
            <p:ph idx="1"/>
          </p:nvPr>
        </p:nvPicPr>
        <p:blipFill>
          <a:blip r:embed="rId2"/>
          <a:stretch>
            <a:fillRect/>
          </a:stretch>
        </p:blipFill>
        <p:spPr>
          <a:xfrm>
            <a:off x="1323350" y="1600201"/>
            <a:ext cx="6497299" cy="3917032"/>
          </a:xfrm>
          <a:prstGeom prst="rect">
            <a:avLst/>
          </a:prstGeom>
          <a:noFill/>
        </p:spPr>
      </p:pic>
    </p:spTree>
    <p:extLst>
      <p:ext uri="{BB962C8B-B14F-4D97-AF65-F5344CB8AC3E}">
        <p14:creationId xmlns:p14="http://schemas.microsoft.com/office/powerpoint/2010/main" val="3972384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E8B5F-0CA0-4EDC-AF2E-027B2B644AA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 your experience…</a:t>
            </a:r>
          </a:p>
        </p:txBody>
      </p:sp>
      <p:sp>
        <p:nvSpPr>
          <p:cNvPr id="3" name="Content Placeholder 2">
            <a:extLst>
              <a:ext uri="{FF2B5EF4-FFF2-40B4-BE49-F238E27FC236}">
                <a16:creationId xmlns:a16="http://schemas.microsoft.com/office/drawing/2014/main" id="{3ED56302-F82A-4DEA-A2AD-CFC3D690125D}"/>
              </a:ext>
            </a:extLst>
          </p:cNvPr>
          <p:cNvSpPr>
            <a:spLocks noGrp="1"/>
          </p:cNvSpPr>
          <p:nvPr>
            <p:ph idx="1"/>
          </p:nvPr>
        </p:nvSpPr>
        <p:spPr/>
        <p:txBody>
          <a:bodyPr/>
          <a:lstStyle/>
          <a:p>
            <a:pPr marL="0" indent="0" algn="ctr">
              <a:buNone/>
            </a:pPr>
            <a:endParaRPr lang="en-GB" i="1" dirty="0">
              <a:solidFill>
                <a:schemeClr val="tx1">
                  <a:lumMod val="65000"/>
                  <a:lumOff val="35000"/>
                </a:schemeClr>
              </a:solidFill>
            </a:endParaRPr>
          </a:p>
          <a:p>
            <a:pPr marL="0" indent="0" algn="ctr">
              <a:buNone/>
            </a:pPr>
            <a:endParaRPr lang="en-GB" i="1" dirty="0">
              <a:solidFill>
                <a:schemeClr val="tx1">
                  <a:lumMod val="65000"/>
                  <a:lumOff val="35000"/>
                </a:schemeClr>
              </a:solidFill>
            </a:endParaRPr>
          </a:p>
          <a:p>
            <a:pPr marL="0" indent="0" algn="ctr">
              <a:buNone/>
            </a:pPr>
            <a:r>
              <a:rPr lang="en-GB" sz="4000" b="1" i="1" dirty="0">
                <a:latin typeface="Times New Roman" panose="02020603050405020304" pitchFamily="18" charset="0"/>
                <a:cs typeface="Times New Roman" panose="02020603050405020304" pitchFamily="18" charset="0"/>
              </a:rPr>
              <a:t>Are managers and leaders different?</a:t>
            </a:r>
          </a:p>
          <a:p>
            <a:pPr marL="0" indent="0" algn="ctr">
              <a:buNone/>
            </a:pPr>
            <a:endParaRPr lang="en-GB" sz="4000" b="1" i="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578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7C6C6-94E4-4EBF-942C-EFB09BD315D8}"/>
              </a:ext>
            </a:extLst>
          </p:cNvPr>
          <p:cNvSpPr>
            <a:spLocks noGrp="1"/>
          </p:cNvSpPr>
          <p:nvPr>
            <p:ph type="title"/>
          </p:nvPr>
        </p:nvSpPr>
        <p:spPr/>
        <p:txBody>
          <a:bodyPr/>
          <a:lstStyle/>
          <a:p>
            <a:r>
              <a:rPr lang="en-GB" altLang="en-US" b="1" dirty="0">
                <a:effectLst>
                  <a:outerShdw blurRad="38100" dist="38100" dir="2700000" algn="tl">
                    <a:srgbClr val="C0C0C0"/>
                  </a:outerShdw>
                </a:effectLst>
                <a:latin typeface="Times New Roman" panose="02020603050405020304" pitchFamily="18" charset="0"/>
                <a:ea typeface="ＭＳ Ｐゴシック" panose="020B0600070205080204" pitchFamily="34" charset="-128"/>
                <a:cs typeface="Times New Roman" panose="02020603050405020304" pitchFamily="18" charset="0"/>
              </a:rPr>
              <a:t> Leadership Perceptive </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5D6259-9939-499F-8C00-2301D8DB1ECF}"/>
              </a:ext>
            </a:extLst>
          </p:cNvPr>
          <p:cNvSpPr>
            <a:spLocks noGrp="1"/>
          </p:cNvSpPr>
          <p:nvPr>
            <p:ph idx="1"/>
          </p:nvPr>
        </p:nvSpPr>
        <p:spPr/>
        <p:txBody>
          <a:bodyPr>
            <a:normAutofit fontScale="92500" lnSpcReduction="10000"/>
          </a:bodyPr>
          <a:lstStyle/>
          <a:p>
            <a:pPr algn="just">
              <a:lnSpc>
                <a:spcPct val="90000"/>
              </a:lnSpc>
            </a:pP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Many people take the </a:t>
            </a:r>
            <a:r>
              <a:rPr lang="en-GB" altLang="en-US" sz="3000" u="sng" dirty="0">
                <a:latin typeface="Times New Roman" panose="02020603050405020304" pitchFamily="18" charset="0"/>
                <a:ea typeface="ＭＳ Ｐゴシック" panose="020B0600070205080204" pitchFamily="34" charset="-128"/>
                <a:cs typeface="Times New Roman" panose="02020603050405020304" pitchFamily="18" charset="0"/>
              </a:rPr>
              <a:t>trait </a:t>
            </a: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perspective to leadership: </a:t>
            </a:r>
          </a:p>
          <a:p>
            <a:pPr marL="0" indent="0" algn="just">
              <a:lnSpc>
                <a:spcPct val="90000"/>
              </a:lnSpc>
              <a:buClr>
                <a:schemeClr val="hlink"/>
              </a:buClr>
              <a:buNone/>
            </a:pP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	“he is a born leader”</a:t>
            </a:r>
          </a:p>
          <a:p>
            <a:pPr marL="0" indent="0" algn="just">
              <a:lnSpc>
                <a:spcPct val="90000"/>
              </a:lnSpc>
              <a:buClr>
                <a:schemeClr val="hlink"/>
              </a:buClr>
              <a:buNone/>
            </a:pP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	“she is a natural leader”</a:t>
            </a:r>
          </a:p>
          <a:p>
            <a:pPr marL="0" indent="0" algn="just">
              <a:lnSpc>
                <a:spcPct val="90000"/>
              </a:lnSpc>
              <a:buClr>
                <a:schemeClr val="hlink"/>
              </a:buClr>
              <a:buNone/>
            </a:pPr>
            <a:endPar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lnSpc>
                <a:spcPct val="90000"/>
              </a:lnSpc>
              <a:buNone/>
            </a:pP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This suggests certain people have inborn characteristics or qualities that differentiate them from non-leaders</a:t>
            </a:r>
          </a:p>
          <a:p>
            <a:pPr algn="just">
              <a:lnSpc>
                <a:spcPct val="90000"/>
              </a:lnSpc>
              <a:buNone/>
            </a:pPr>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Discussion point – </a:t>
            </a:r>
            <a:r>
              <a:rPr lang="en-GB" altLang="en-US" sz="3000" i="1" dirty="0">
                <a:latin typeface="Times New Roman" panose="02020603050405020304" pitchFamily="18" charset="0"/>
                <a:ea typeface="ＭＳ Ｐゴシック" panose="020B0600070205080204" pitchFamily="34" charset="-128"/>
                <a:cs typeface="Times New Roman" panose="02020603050405020304" pitchFamily="18" charset="0"/>
              </a:rPr>
              <a:t>how far do you think this is true, what characteristics or qualities do you think make people a natural leader?</a:t>
            </a:r>
          </a:p>
          <a:p>
            <a:endParaRPr lang="en-GB" dirty="0"/>
          </a:p>
        </p:txBody>
      </p:sp>
    </p:spTree>
    <p:extLst>
      <p:ext uri="{BB962C8B-B14F-4D97-AF65-F5344CB8AC3E}">
        <p14:creationId xmlns:p14="http://schemas.microsoft.com/office/powerpoint/2010/main" val="3799925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77F14-8168-43B7-A117-7B6AC7A3F57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Leadership perceptive (</a:t>
            </a:r>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A35A4747-CEC5-4768-AA84-0AAE72553CC5}"/>
              </a:ext>
            </a:extLst>
          </p:cNvPr>
          <p:cNvSpPr>
            <a:spLocks noGrp="1"/>
          </p:cNvSpPr>
          <p:nvPr>
            <p:ph idx="1"/>
          </p:nvPr>
        </p:nvSpPr>
        <p:spPr/>
        <p:txBody>
          <a:bodyPr/>
          <a:lstStyle/>
          <a:p>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Others consider leadership to be  transactions and interactions between leaders and followers, it can therefore be developed in anyone. It is a process which can be learned.</a:t>
            </a:r>
          </a:p>
          <a:p>
            <a:pPr>
              <a:buNone/>
            </a:pPr>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r>
              <a:rPr lang="en-GB" altLang="en-US" sz="2800" i="1" dirty="0">
                <a:latin typeface="Times New Roman" panose="02020603050405020304" pitchFamily="18" charset="0"/>
                <a:ea typeface="ＭＳ Ｐゴシック" panose="020B0600070205080204" pitchFamily="34" charset="-128"/>
                <a:cs typeface="Times New Roman" panose="02020603050405020304" pitchFamily="18" charset="0"/>
              </a:rPr>
              <a:t>Is it possible to learn to be a leader?</a:t>
            </a:r>
          </a:p>
          <a:p>
            <a:endParaRPr lang="en-GB" dirty="0"/>
          </a:p>
        </p:txBody>
      </p:sp>
    </p:spTree>
    <p:extLst>
      <p:ext uri="{BB962C8B-B14F-4D97-AF65-F5344CB8AC3E}">
        <p14:creationId xmlns:p14="http://schemas.microsoft.com/office/powerpoint/2010/main" val="2296193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8CDE-2F49-4A37-A24E-8563FE5A232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Leadership perceptive (</a:t>
            </a:r>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FF9062EF-F52E-4598-860D-30C41DA60D4B}"/>
              </a:ext>
            </a:extLst>
          </p:cNvPr>
          <p:cNvSpPr>
            <a:spLocks noGrp="1"/>
          </p:cNvSpPr>
          <p:nvPr>
            <p:ph idx="1"/>
          </p:nvPr>
        </p:nvSpPr>
        <p:spPr/>
        <p:txBody>
          <a:bodyPr/>
          <a:lstStyle/>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Some people become leaders because of their formal position – this is called </a:t>
            </a:r>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assigned leadership</a:t>
            </a:r>
          </a:p>
          <a:p>
            <a:pPr>
              <a:buNone/>
            </a:pPr>
            <a:endPar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endParaRPr>
          </a:p>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Others are leaders because of the way the group members respond to them – this is called </a:t>
            </a:r>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emergent leadership</a:t>
            </a:r>
          </a:p>
          <a:p>
            <a:endParaRPr lang="en-GB" dirty="0"/>
          </a:p>
        </p:txBody>
      </p:sp>
    </p:spTree>
    <p:extLst>
      <p:ext uri="{BB962C8B-B14F-4D97-AF65-F5344CB8AC3E}">
        <p14:creationId xmlns:p14="http://schemas.microsoft.com/office/powerpoint/2010/main" val="1842922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1F77-B0CD-4054-9BE2-D2F4B2A15341}"/>
              </a:ext>
            </a:extLst>
          </p:cNvPr>
          <p:cNvSpPr>
            <a:spLocks noGrp="1"/>
          </p:cNvSpPr>
          <p:nvPr>
            <p:ph type="title"/>
          </p:nvPr>
        </p:nvSpPr>
        <p:spPr>
          <a:xfrm>
            <a:off x="457200" y="274638"/>
            <a:ext cx="8229600" cy="1143000"/>
          </a:xfrm>
        </p:spPr>
        <p:txBody>
          <a:bodyPr anchor="ctr">
            <a:normAutofit/>
          </a:bodyPr>
          <a:lstStyle/>
          <a:p>
            <a:r>
              <a:rPr lang="en-GB" b="1"/>
              <a:t>Your thoughts!!</a:t>
            </a:r>
          </a:p>
        </p:txBody>
      </p:sp>
      <p:sp>
        <p:nvSpPr>
          <p:cNvPr id="3" name="Content Placeholder 2">
            <a:extLst>
              <a:ext uri="{FF2B5EF4-FFF2-40B4-BE49-F238E27FC236}">
                <a16:creationId xmlns:a16="http://schemas.microsoft.com/office/drawing/2014/main" id="{0E22EFAC-AA51-4EAA-8BF2-07A1998E596F}"/>
              </a:ext>
            </a:extLst>
          </p:cNvPr>
          <p:cNvSpPr>
            <a:spLocks noGrp="1"/>
          </p:cNvSpPr>
          <p:nvPr>
            <p:ph sz="half" idx="1"/>
          </p:nvPr>
        </p:nvSpPr>
        <p:spPr>
          <a:xfrm>
            <a:off x="457200" y="1988839"/>
            <a:ext cx="4038600" cy="3600401"/>
          </a:xfrm>
        </p:spPr>
        <p:txBody>
          <a:bodyPr>
            <a:normAutofit fontScale="92500" lnSpcReduction="10000"/>
          </a:bodyPr>
          <a:lstStyle/>
          <a:p>
            <a:pPr marL="0" indent="0">
              <a:buNone/>
            </a:pPr>
            <a:r>
              <a:rPr lang="en-GB" altLang="en-US" dirty="0"/>
              <a:t> </a:t>
            </a:r>
            <a:r>
              <a:rPr lang="en-GB" altLang="en-US" i="1" dirty="0">
                <a:solidFill>
                  <a:schemeClr val="accent1">
                    <a:lumMod val="75000"/>
                  </a:schemeClr>
                </a:solidFill>
                <a:latin typeface="Times New Roman" panose="02020603050405020304" pitchFamily="18" charset="0"/>
                <a:cs typeface="Times New Roman" panose="02020603050405020304" pitchFamily="18" charset="0"/>
              </a:rPr>
              <a:t>what characteristics do you think would be demonstrated by a leader emerging within a group?</a:t>
            </a:r>
          </a:p>
          <a:p>
            <a:pPr marL="0" indent="0">
              <a:buNone/>
            </a:pPr>
            <a:endParaRPr lang="en-GB" altLang="en-US" i="1" dirty="0">
              <a:solidFill>
                <a:schemeClr val="accent1">
                  <a:lumMod val="75000"/>
                </a:schemeClr>
              </a:solidFill>
              <a:latin typeface="Times New Roman" panose="02020603050405020304" pitchFamily="18" charset="0"/>
              <a:cs typeface="Times New Roman" panose="02020603050405020304" pitchFamily="18" charset="0"/>
            </a:endParaRPr>
          </a:p>
          <a:p>
            <a:pPr marL="0" indent="0">
              <a:buNone/>
            </a:pPr>
            <a:r>
              <a:rPr lang="en-GB" altLang="en-US" i="1" dirty="0">
                <a:solidFill>
                  <a:schemeClr val="accent1">
                    <a:lumMod val="75000"/>
                  </a:schemeClr>
                </a:solidFill>
                <a:latin typeface="Times New Roman" panose="02020603050405020304" pitchFamily="18" charset="0"/>
                <a:cs typeface="Times New Roman" panose="02020603050405020304" pitchFamily="18" charset="0"/>
              </a:rPr>
              <a:t>Think about where you have experienced leadership;  who you consider to be a leader and why. </a:t>
            </a:r>
          </a:p>
          <a:p>
            <a:endParaRPr lang="en-GB" dirty="0"/>
          </a:p>
        </p:txBody>
      </p:sp>
      <p:pic>
        <p:nvPicPr>
          <p:cNvPr id="6" name="Picture 5" descr="A close up of a logo&#10;&#10;Description automatically generated">
            <a:extLst>
              <a:ext uri="{FF2B5EF4-FFF2-40B4-BE49-F238E27FC236}">
                <a16:creationId xmlns:a16="http://schemas.microsoft.com/office/drawing/2014/main" id="{9BE6851B-B7E6-4194-8974-2C83EB7AE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405270"/>
            <a:ext cx="4038600" cy="2378901"/>
          </a:xfrm>
          <a:prstGeom prst="rect">
            <a:avLst/>
          </a:prstGeom>
          <a:noFill/>
        </p:spPr>
      </p:pic>
    </p:spTree>
    <p:extLst>
      <p:ext uri="{BB962C8B-B14F-4D97-AF65-F5344CB8AC3E}">
        <p14:creationId xmlns:p14="http://schemas.microsoft.com/office/powerpoint/2010/main" val="3128347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8337F-A52F-4F11-A3DE-E3AC1344D4E6}"/>
              </a:ext>
            </a:extLst>
          </p:cNvPr>
          <p:cNvSpPr>
            <a:spLocks noGrp="1"/>
          </p:cNvSpPr>
          <p:nvPr>
            <p:ph type="title"/>
          </p:nvPr>
        </p:nvSpPr>
        <p:spPr>
          <a:xfrm>
            <a:off x="457200" y="274638"/>
            <a:ext cx="8229600" cy="850106"/>
          </a:xfrm>
        </p:spPr>
        <p:txBody>
          <a:bodyPr/>
          <a:lstStyle/>
          <a:p>
            <a:r>
              <a:rPr lang="en-GB" dirty="0">
                <a:latin typeface="Times New Roman" panose="02020603050405020304" pitchFamily="18" charset="0"/>
                <a:cs typeface="Times New Roman" panose="02020603050405020304" pitchFamily="18" charset="0"/>
              </a:rPr>
              <a:t>Leadership theories </a:t>
            </a:r>
          </a:p>
        </p:txBody>
      </p:sp>
      <p:sp>
        <p:nvSpPr>
          <p:cNvPr id="3" name="Content Placeholder 2">
            <a:extLst>
              <a:ext uri="{FF2B5EF4-FFF2-40B4-BE49-F238E27FC236}">
                <a16:creationId xmlns:a16="http://schemas.microsoft.com/office/drawing/2014/main" id="{6DA58C60-A102-4F50-A0B4-5472472A9BB4}"/>
              </a:ext>
            </a:extLst>
          </p:cNvPr>
          <p:cNvSpPr>
            <a:spLocks noGrp="1"/>
          </p:cNvSpPr>
          <p:nvPr>
            <p:ph idx="1"/>
          </p:nvPr>
        </p:nvSpPr>
        <p:spPr>
          <a:xfrm>
            <a:off x="457200" y="1628800"/>
            <a:ext cx="8229600" cy="3758716"/>
          </a:xfrm>
        </p:spPr>
        <p:txBody>
          <a:bodyPr>
            <a:normAutofit fontScale="92500" lnSpcReduction="20000"/>
          </a:bodyPr>
          <a:lstStyle/>
          <a:p>
            <a:pPr marL="0" indent="0">
              <a:buNone/>
            </a:pPr>
            <a:r>
              <a:rPr lang="en-GB" sz="2000" b="1" dirty="0">
                <a:latin typeface="Times New Roman" charset="0"/>
              </a:rPr>
              <a:t>TRAIT-SPOTTING THEORIES  (  </a:t>
            </a:r>
            <a:r>
              <a:rPr lang="en-GB" sz="2000" dirty="0">
                <a:latin typeface="Times New Roman" charset="0"/>
              </a:rPr>
              <a:t>Leadership linked to qualities)</a:t>
            </a:r>
          </a:p>
          <a:p>
            <a:pPr>
              <a:lnSpc>
                <a:spcPct val="170000"/>
              </a:lnSpc>
            </a:pPr>
            <a:r>
              <a:rPr lang="en-GB" sz="1900" dirty="0">
                <a:latin typeface="Times New Roman" panose="02020603050405020304" pitchFamily="18" charset="0"/>
                <a:ea typeface="ＭＳ Ｐゴシック" charset="0"/>
                <a:cs typeface="Times New Roman" panose="02020603050405020304" pitchFamily="18" charset="0"/>
              </a:rPr>
              <a:t>The great man theory; The belief that the fate of societies &amp; organisations rest in the hands of powerful individuals (male) who were born to lead. Leaders are born, not made! </a:t>
            </a:r>
          </a:p>
          <a:p>
            <a:endParaRPr lang="en-GB" sz="2000" dirty="0">
              <a:latin typeface="Times New Roman" charset="0"/>
            </a:endParaRPr>
          </a:p>
          <a:p>
            <a:pPr>
              <a:lnSpc>
                <a:spcPct val="90000"/>
              </a:lnSpc>
              <a:spcBef>
                <a:spcPct val="50000"/>
              </a:spcBef>
            </a:pPr>
            <a:r>
              <a:rPr lang="en-GB" sz="2100" b="1" dirty="0">
                <a:latin typeface="Times New Roman" panose="02020603050405020304" pitchFamily="18" charset="0"/>
                <a:cs typeface="Times New Roman" panose="02020603050405020304" pitchFamily="18" charset="0"/>
              </a:rPr>
              <a:t>FUNCTIONAL &amp; BEHAVIOURAL  ( </a:t>
            </a:r>
            <a:r>
              <a:rPr lang="en-GB" sz="2100" dirty="0">
                <a:latin typeface="Times New Roman" panose="02020603050405020304" pitchFamily="18" charset="0"/>
                <a:cs typeface="Times New Roman" panose="02020603050405020304" pitchFamily="18" charset="0"/>
              </a:rPr>
              <a:t>Associated with behaviour &amp; style)</a:t>
            </a:r>
            <a:r>
              <a:rPr lang="en-GB" sz="2100" dirty="0">
                <a:latin typeface="Times New Roman" panose="02020603050405020304" pitchFamily="18" charset="0"/>
                <a:ea typeface="ＭＳ Ｐゴシック" charset="0"/>
                <a:cs typeface="Times New Roman" panose="02020603050405020304" pitchFamily="18" charset="0"/>
              </a:rPr>
              <a:t> Associated with behaviour &amp; style</a:t>
            </a:r>
          </a:p>
          <a:p>
            <a:pPr>
              <a:lnSpc>
                <a:spcPct val="90000"/>
              </a:lnSpc>
              <a:spcBef>
                <a:spcPct val="50000"/>
              </a:spcBef>
              <a:buFont typeface="Wingdings" panose="05000000000000000000" pitchFamily="2" charset="2"/>
              <a:buChar char="v"/>
            </a:pPr>
            <a:r>
              <a:rPr lang="en-GB" sz="2100" dirty="0">
                <a:latin typeface="Times New Roman" panose="02020603050405020304" pitchFamily="18" charset="0"/>
                <a:ea typeface="ＭＳ Ｐゴシック" charset="0"/>
                <a:cs typeface="Times New Roman" panose="02020603050405020304" pitchFamily="18" charset="0"/>
              </a:rPr>
              <a:t>What do they behave like? How do they work? </a:t>
            </a:r>
          </a:p>
          <a:p>
            <a:pPr>
              <a:lnSpc>
                <a:spcPct val="90000"/>
              </a:lnSpc>
              <a:spcBef>
                <a:spcPct val="50000"/>
              </a:spcBef>
              <a:buFont typeface="Wingdings" panose="05000000000000000000" pitchFamily="2" charset="2"/>
              <a:buChar char="v"/>
            </a:pPr>
            <a:r>
              <a:rPr lang="en-GB" sz="2100" dirty="0">
                <a:latin typeface="Times New Roman" panose="02020603050405020304" pitchFamily="18" charset="0"/>
                <a:ea typeface="ＭＳ Ｐゴシック" charset="0"/>
                <a:cs typeface="Times New Roman" panose="02020603050405020304" pitchFamily="18" charset="0"/>
              </a:rPr>
              <a:t>What style(s) do they display?</a:t>
            </a:r>
          </a:p>
          <a:p>
            <a:pPr>
              <a:lnSpc>
                <a:spcPct val="90000"/>
              </a:lnSpc>
              <a:spcBef>
                <a:spcPct val="50000"/>
              </a:spcBef>
              <a:buFont typeface="Wingdings" panose="05000000000000000000" pitchFamily="2" charset="2"/>
              <a:buChar char="v"/>
            </a:pPr>
            <a:r>
              <a:rPr lang="en-GB" sz="2000" dirty="0">
                <a:latin typeface="Times New Roman" panose="02020603050405020304" pitchFamily="18" charset="0"/>
                <a:ea typeface="ＭＳ Ｐゴシック" charset="0"/>
                <a:cs typeface="Times New Roman" panose="02020603050405020304" pitchFamily="18" charset="0"/>
              </a:rPr>
              <a:t>Leadership Styles : there are different leadership styles and people can be trained in these (style counselling). E.g. by attending a training course</a:t>
            </a:r>
            <a:endParaRPr lang="en-GB" sz="2000" dirty="0">
              <a:latin typeface="Times New Roman" panose="02020603050405020304" pitchFamily="18" charset="0"/>
              <a:cs typeface="Times New Roman" panose="02020603050405020304" pitchFamily="18" charset="0"/>
            </a:endParaRPr>
          </a:p>
          <a:p>
            <a:endParaRPr lang="en-GB" sz="2000" b="1" dirty="0">
              <a:latin typeface="Times New Roman" charset="0"/>
            </a:endParaRPr>
          </a:p>
          <a:p>
            <a:endParaRPr lang="en-GB" sz="2000" b="1" dirty="0">
              <a:latin typeface="Times New Roman" charset="0"/>
            </a:endParaRPr>
          </a:p>
          <a:p>
            <a:endParaRPr lang="en-GB" sz="2000" b="1" dirty="0">
              <a:latin typeface="Times New Roman" charset="0"/>
            </a:endParaRPr>
          </a:p>
          <a:p>
            <a:endParaRPr lang="en-GB" sz="2000" dirty="0">
              <a:latin typeface="Times New Roman" charset="0"/>
            </a:endParaRPr>
          </a:p>
          <a:p>
            <a:endParaRPr lang="en-GB" sz="2000" b="1" dirty="0">
              <a:latin typeface="Times New Roman" charset="0"/>
            </a:endParaRPr>
          </a:p>
          <a:p>
            <a:endParaRPr lang="en-GB" dirty="0"/>
          </a:p>
        </p:txBody>
      </p:sp>
    </p:spTree>
    <p:extLst>
      <p:ext uri="{BB962C8B-B14F-4D97-AF65-F5344CB8AC3E}">
        <p14:creationId xmlns:p14="http://schemas.microsoft.com/office/powerpoint/2010/main" val="482648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8EB8-DCD7-4DEA-A64D-FD73CB7CFA78}"/>
              </a:ext>
            </a:extLst>
          </p:cNvPr>
          <p:cNvSpPr>
            <a:spLocks noGrp="1"/>
          </p:cNvSpPr>
          <p:nvPr>
            <p:ph type="title"/>
          </p:nvPr>
        </p:nvSpPr>
        <p:spPr>
          <a:xfrm>
            <a:off x="457200" y="274638"/>
            <a:ext cx="8229600" cy="706090"/>
          </a:xfrm>
        </p:spPr>
        <p:txBody>
          <a:bodyPr>
            <a:normAutofit fontScale="90000"/>
          </a:bodyPr>
          <a:lstStyle/>
          <a:p>
            <a:r>
              <a:rPr lang="en-GB" dirty="0">
                <a:latin typeface="Times New Roman" panose="02020603050405020304" pitchFamily="18" charset="0"/>
                <a:cs typeface="Times New Roman" panose="02020603050405020304" pitchFamily="18" charset="0"/>
              </a:rPr>
              <a:t>Leadership theories </a:t>
            </a:r>
          </a:p>
        </p:txBody>
      </p:sp>
      <p:sp>
        <p:nvSpPr>
          <p:cNvPr id="3" name="Content Placeholder 2">
            <a:extLst>
              <a:ext uri="{FF2B5EF4-FFF2-40B4-BE49-F238E27FC236}">
                <a16:creationId xmlns:a16="http://schemas.microsoft.com/office/drawing/2014/main" id="{E15B3356-B06A-404F-BB2A-0724E09C0F7D}"/>
              </a:ext>
            </a:extLst>
          </p:cNvPr>
          <p:cNvSpPr>
            <a:spLocks noGrp="1"/>
          </p:cNvSpPr>
          <p:nvPr>
            <p:ph idx="1"/>
          </p:nvPr>
        </p:nvSpPr>
        <p:spPr>
          <a:xfrm>
            <a:off x="457200" y="1268760"/>
            <a:ext cx="8229600" cy="4392488"/>
          </a:xfrm>
        </p:spPr>
        <p:txBody>
          <a:bodyPr>
            <a:normAutofit lnSpcReduction="10000"/>
          </a:bodyPr>
          <a:lstStyle/>
          <a:p>
            <a:r>
              <a:rPr lang="en-GB" sz="2000" b="1" dirty="0">
                <a:latin typeface="Times New Roman" charset="0"/>
              </a:rPr>
              <a:t>CONTINGENCY/SITUATIONAL  </a:t>
            </a:r>
            <a:r>
              <a:rPr lang="en-GB" sz="2000" dirty="0">
                <a:latin typeface="Times New Roman" charset="0"/>
              </a:rPr>
              <a:t>(Context &amp; situation)</a:t>
            </a:r>
          </a:p>
          <a:p>
            <a:pPr>
              <a:buFont typeface="Wingdings" panose="05000000000000000000" pitchFamily="2" charset="2"/>
              <a:buChar char="v"/>
            </a:pPr>
            <a:r>
              <a:rPr lang="en-GB" sz="1900" dirty="0">
                <a:latin typeface="Times New Roman" panose="02020603050405020304" pitchFamily="18" charset="0"/>
                <a:ea typeface="ＭＳ Ｐゴシック" charset="0"/>
                <a:cs typeface="Times New Roman" panose="02020603050405020304" pitchFamily="18" charset="0"/>
              </a:rPr>
              <a:t>No style is right/ effective in all situations.</a:t>
            </a:r>
          </a:p>
          <a:p>
            <a:pPr>
              <a:buFont typeface="Wingdings" panose="05000000000000000000" pitchFamily="2" charset="2"/>
              <a:buChar char="v"/>
            </a:pPr>
            <a:r>
              <a:rPr lang="en-GB" sz="1900" dirty="0">
                <a:latin typeface="Times New Roman" panose="02020603050405020304" pitchFamily="18" charset="0"/>
                <a:ea typeface="ＭＳ Ｐゴシック" charset="0"/>
                <a:cs typeface="Times New Roman" panose="02020603050405020304" pitchFamily="18" charset="0"/>
              </a:rPr>
              <a:t>To be effective, leaders must adjust and match their style/behaviour to the situation (context).</a:t>
            </a:r>
          </a:p>
          <a:p>
            <a:pPr>
              <a:buFont typeface="Wingdings" panose="05000000000000000000" pitchFamily="2" charset="2"/>
              <a:buChar char="v"/>
            </a:pPr>
            <a:endParaRPr lang="en-GB" sz="1900" b="1" dirty="0">
              <a:latin typeface="Times New Roman" panose="02020603050405020304" pitchFamily="18" charset="0"/>
              <a:cs typeface="Times New Roman" panose="02020603050405020304" pitchFamily="18" charset="0"/>
            </a:endParaRPr>
          </a:p>
          <a:p>
            <a:endParaRPr lang="en-GB" sz="2000" dirty="0">
              <a:latin typeface="Times New Roman" charset="0"/>
            </a:endParaRPr>
          </a:p>
          <a:p>
            <a:r>
              <a:rPr lang="en-GB" sz="2000" b="1" dirty="0">
                <a:latin typeface="Times New Roman" charset="0"/>
              </a:rPr>
              <a:t>POWER &amp; INFLUENCE  </a:t>
            </a:r>
            <a:r>
              <a:rPr lang="en-GB" sz="2000" dirty="0">
                <a:latin typeface="Times New Roman" charset="0"/>
              </a:rPr>
              <a:t>( Transactional to Transformational)</a:t>
            </a:r>
          </a:p>
          <a:p>
            <a:pPr algn="just">
              <a:buFont typeface="Wingdings" panose="05000000000000000000" pitchFamily="2" charset="2"/>
              <a:buChar char="v"/>
            </a:pPr>
            <a:r>
              <a:rPr lang="en-GB" sz="2200" dirty="0">
                <a:solidFill>
                  <a:prstClr val="black"/>
                </a:solidFill>
                <a:latin typeface="Times New Roman" panose="02020603050405020304" pitchFamily="18" charset="0"/>
                <a:ea typeface="ＭＳ Ｐゴシック" charset="0"/>
                <a:cs typeface="Times New Roman" panose="02020603050405020304" pitchFamily="18" charset="0"/>
              </a:rPr>
              <a:t>Leader displays ‘admirable’ behaviour that earn respect, causes followers to identify with leader, encourages active thinking, involves charisma, etc. </a:t>
            </a:r>
          </a:p>
          <a:p>
            <a:pPr algn="just">
              <a:buFont typeface="Wingdings" panose="05000000000000000000" pitchFamily="2" charset="2"/>
              <a:buChar char="v"/>
            </a:pPr>
            <a:r>
              <a:rPr lang="en-GB" sz="2200" dirty="0">
                <a:solidFill>
                  <a:prstClr val="black"/>
                </a:solidFill>
                <a:latin typeface="Times New Roman" panose="02020603050405020304" pitchFamily="18" charset="0"/>
                <a:ea typeface="ＭＳ Ｐゴシック" charset="0"/>
                <a:cs typeface="Times New Roman" panose="02020603050405020304" pitchFamily="18" charset="0"/>
              </a:rPr>
              <a:t>Charisma: ‘’set  apart from ordinary people and treated as endowed with supernatural, superhuman, or at least specifically exceptional powers or qualities’ (Weber, 1947)</a:t>
            </a:r>
          </a:p>
          <a:p>
            <a:pPr marL="0" indent="0" algn="just">
              <a:buNone/>
            </a:pPr>
            <a:endParaRPr lang="en-GB" sz="2200" dirty="0">
              <a:solidFill>
                <a:prstClr val="black"/>
              </a:solidFill>
              <a:latin typeface="Times New Roman" panose="02020603050405020304" pitchFamily="18" charset="0"/>
              <a:ea typeface="ＭＳ Ｐゴシック" charset="0"/>
              <a:cs typeface="Times New Roman" panose="02020603050405020304" pitchFamily="18" charset="0"/>
            </a:endParaRPr>
          </a:p>
          <a:p>
            <a:endParaRPr lang="en-GB" sz="3000" b="1" dirty="0">
              <a:latin typeface="Times New Roman" charset="0"/>
            </a:endParaRPr>
          </a:p>
          <a:p>
            <a:pPr marL="0" indent="0">
              <a:buNone/>
            </a:pPr>
            <a:endParaRPr lang="en-GB" dirty="0"/>
          </a:p>
        </p:txBody>
      </p:sp>
    </p:spTree>
    <p:extLst>
      <p:ext uri="{BB962C8B-B14F-4D97-AF65-F5344CB8AC3E}">
        <p14:creationId xmlns:p14="http://schemas.microsoft.com/office/powerpoint/2010/main" val="3756607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5071-E78C-43F5-8F0C-BB5C3874F3BB}"/>
              </a:ext>
            </a:extLst>
          </p:cNvPr>
          <p:cNvSpPr>
            <a:spLocks noGrp="1"/>
          </p:cNvSpPr>
          <p:nvPr>
            <p:ph type="title"/>
          </p:nvPr>
        </p:nvSpPr>
        <p:spPr>
          <a:xfrm>
            <a:off x="457200" y="274638"/>
            <a:ext cx="8229600" cy="706090"/>
          </a:xfrm>
        </p:spPr>
        <p:txBody>
          <a:bodyPr anchor="ctr">
            <a:normAutofit fontScale="90000"/>
          </a:bodyPr>
          <a:lstStyle/>
          <a:p>
            <a:r>
              <a:rPr lang="en-GB" b="1" dirty="0"/>
              <a:t>Leadership styles </a:t>
            </a:r>
          </a:p>
        </p:txBody>
      </p:sp>
      <p:sp>
        <p:nvSpPr>
          <p:cNvPr id="3" name="Content Placeholder 2">
            <a:extLst>
              <a:ext uri="{FF2B5EF4-FFF2-40B4-BE49-F238E27FC236}">
                <a16:creationId xmlns:a16="http://schemas.microsoft.com/office/drawing/2014/main" id="{FE71DDA1-E8ED-4642-86B6-D67E579D8AFB}"/>
              </a:ext>
            </a:extLst>
          </p:cNvPr>
          <p:cNvSpPr>
            <a:spLocks noGrp="1"/>
          </p:cNvSpPr>
          <p:nvPr>
            <p:ph sz="half" idx="1"/>
          </p:nvPr>
        </p:nvSpPr>
        <p:spPr>
          <a:xfrm>
            <a:off x="179512" y="1417638"/>
            <a:ext cx="4316288" cy="4171603"/>
          </a:xfrm>
        </p:spPr>
        <p:txBody>
          <a:bodyPr>
            <a:normAutofit fontScale="92500" lnSpcReduction="20000"/>
          </a:bodyPr>
          <a:lstStyle/>
          <a:p>
            <a:pPr marL="0" indent="0">
              <a:lnSpc>
                <a:spcPct val="90000"/>
              </a:lnSpc>
              <a:buNone/>
            </a:pPr>
            <a:endParaRPr lang="en-GB" altLang="en-US" sz="1300" b="1" dirty="0"/>
          </a:p>
          <a:p>
            <a:pPr marL="0" indent="0" algn="just">
              <a:lnSpc>
                <a:spcPct val="90000"/>
              </a:lnSpc>
              <a:buNone/>
            </a:pPr>
            <a:r>
              <a:rPr lang="en-GB" altLang="en-US" sz="1600" b="1" dirty="0">
                <a:latin typeface="Times New Roman" panose="02020603050405020304" pitchFamily="18" charset="0"/>
                <a:cs typeface="Times New Roman" panose="02020603050405020304" pitchFamily="18" charset="0"/>
              </a:rPr>
              <a:t>Autocratic </a:t>
            </a:r>
            <a:r>
              <a:rPr lang="en-GB" altLang="en-US" sz="1600" dirty="0">
                <a:latin typeface="Times New Roman" panose="02020603050405020304" pitchFamily="18" charset="0"/>
                <a:cs typeface="Times New Roman" panose="02020603050405020304" pitchFamily="18" charset="0"/>
              </a:rPr>
              <a:t>: </a:t>
            </a:r>
            <a:r>
              <a:rPr lang="en-GB" altLang="en-US" sz="1800" dirty="0">
                <a:latin typeface="Times New Roman" panose="02020603050405020304" pitchFamily="18" charset="0"/>
                <a:cs typeface="Times New Roman" panose="02020603050405020304" pitchFamily="18" charset="0"/>
              </a:rPr>
              <a:t>M</a:t>
            </a:r>
            <a:r>
              <a:rPr lang="en-GB" sz="1800" dirty="0">
                <a:latin typeface="Times New Roman" panose="02020603050405020304" pitchFamily="18" charset="0"/>
                <a:cs typeface="Times New Roman" panose="02020603050405020304" pitchFamily="18" charset="0"/>
              </a:rPr>
              <a:t>otivates by reward, No confidence in staff, imposes decisions, motivates by threat, no teamwork. Superficial trust in staff, imposes decisions,, superficial involvement.</a:t>
            </a:r>
          </a:p>
          <a:p>
            <a:pPr algn="just">
              <a:lnSpc>
                <a:spcPct val="90000"/>
              </a:lnSpc>
            </a:pPr>
            <a:endParaRPr lang="en-GB" altLang="en-US" sz="1800" dirty="0">
              <a:latin typeface="Times New Roman" panose="02020603050405020304" pitchFamily="18" charset="0"/>
              <a:cs typeface="Times New Roman" panose="02020603050405020304" pitchFamily="18" charset="0"/>
            </a:endParaRPr>
          </a:p>
          <a:p>
            <a:pPr marL="0" indent="0" algn="just">
              <a:lnSpc>
                <a:spcPct val="90000"/>
              </a:lnSpc>
              <a:buNone/>
            </a:pPr>
            <a:r>
              <a:rPr lang="en-GB" altLang="en-US" sz="1800" b="1" dirty="0">
                <a:latin typeface="Times New Roman" panose="02020603050405020304" pitchFamily="18" charset="0"/>
                <a:cs typeface="Times New Roman" panose="02020603050405020304" pitchFamily="18" charset="0"/>
              </a:rPr>
              <a:t>Democratic: A</a:t>
            </a:r>
            <a:r>
              <a:rPr lang="en-GB" sz="1800" dirty="0">
                <a:latin typeface="Times New Roman" panose="02020603050405020304" pitchFamily="18" charset="0"/>
                <a:cs typeface="Times New Roman" panose="02020603050405020304" pitchFamily="18" charset="0"/>
              </a:rPr>
              <a:t>llows staff to make decisions Complete trust in staff, motivates by achieving goals, shares ideas.</a:t>
            </a:r>
          </a:p>
          <a:p>
            <a:pPr algn="just">
              <a:lnSpc>
                <a:spcPct val="90000"/>
              </a:lnSpc>
            </a:pPr>
            <a:endParaRPr lang="en-GB" altLang="en-US" sz="1800" dirty="0">
              <a:latin typeface="Times New Roman" panose="02020603050405020304" pitchFamily="18" charset="0"/>
              <a:cs typeface="Times New Roman" panose="02020603050405020304" pitchFamily="18" charset="0"/>
            </a:endParaRPr>
          </a:p>
          <a:p>
            <a:pPr algn="just">
              <a:lnSpc>
                <a:spcPct val="90000"/>
              </a:lnSpc>
            </a:pPr>
            <a:endParaRPr lang="en-GB" altLang="en-US" sz="1800" b="1" dirty="0">
              <a:latin typeface="Times New Roman" panose="02020603050405020304" pitchFamily="18" charset="0"/>
              <a:cs typeface="Times New Roman" panose="02020603050405020304" pitchFamily="18" charset="0"/>
            </a:endParaRPr>
          </a:p>
          <a:p>
            <a:pPr marL="0" indent="0" algn="just">
              <a:lnSpc>
                <a:spcPct val="90000"/>
              </a:lnSpc>
              <a:buNone/>
            </a:pPr>
            <a:r>
              <a:rPr lang="en-GB" altLang="en-US" sz="1800" b="1" dirty="0">
                <a:latin typeface="Times New Roman" panose="02020603050405020304" pitchFamily="18" charset="0"/>
                <a:cs typeface="Times New Roman" panose="02020603050405020304" pitchFamily="18" charset="0"/>
              </a:rPr>
              <a:t>Laissez Faire : </a:t>
            </a:r>
            <a:r>
              <a:rPr lang="en-GB" sz="1800" dirty="0">
                <a:latin typeface="Times New Roman" panose="02020603050405020304" pitchFamily="18" charset="0"/>
                <a:cs typeface="Times New Roman" panose="02020603050405020304" pitchFamily="18" charset="0"/>
              </a:rPr>
              <a:t>Leaves staff to themselves, no direction or support, no praise or blame</a:t>
            </a:r>
          </a:p>
          <a:p>
            <a:pPr marL="0" indent="0" algn="just">
              <a:lnSpc>
                <a:spcPct val="90000"/>
              </a:lnSpc>
              <a:buNone/>
            </a:pPr>
            <a:endParaRPr lang="en-GB" sz="1800" b="1" dirty="0">
              <a:latin typeface="Times New Roman" panose="02020603050405020304" pitchFamily="18" charset="0"/>
              <a:cs typeface="Times New Roman" panose="02020603050405020304" pitchFamily="18" charset="0"/>
            </a:endParaRPr>
          </a:p>
          <a:p>
            <a:pPr algn="just">
              <a:lnSpc>
                <a:spcPct val="90000"/>
              </a:lnSpc>
            </a:pPr>
            <a:endParaRPr lang="en-GB" altLang="en-US" sz="1800" b="1" dirty="0">
              <a:latin typeface="Times New Roman" panose="02020603050405020304" pitchFamily="18" charset="0"/>
              <a:cs typeface="Times New Roman" panose="02020603050405020304" pitchFamily="18" charset="0"/>
            </a:endParaRPr>
          </a:p>
          <a:p>
            <a:pPr marL="0" indent="0" algn="just">
              <a:lnSpc>
                <a:spcPct val="90000"/>
              </a:lnSpc>
              <a:buNone/>
            </a:pPr>
            <a:r>
              <a:rPr lang="en-GB" sz="1800" b="1" dirty="0">
                <a:latin typeface="Times New Roman" panose="02020603050405020304" pitchFamily="18" charset="0"/>
                <a:cs typeface="Times New Roman" panose="02020603050405020304" pitchFamily="18" charset="0"/>
              </a:rPr>
              <a:t>Participative</a:t>
            </a:r>
            <a:r>
              <a:rPr lang="en-GB" sz="1800" dirty="0">
                <a:latin typeface="Times New Roman" panose="02020603050405020304" pitchFamily="18" charset="0"/>
                <a:cs typeface="Times New Roman" panose="02020603050405020304" pitchFamily="18" charset="0"/>
              </a:rPr>
              <a:t>: Trusts &amp; Listens to staff but controls decisions, motivates by reward &amp; some involvement.</a:t>
            </a:r>
          </a:p>
          <a:p>
            <a:pPr>
              <a:lnSpc>
                <a:spcPct val="90000"/>
              </a:lnSpc>
            </a:pPr>
            <a:endParaRPr lang="en-GB" altLang="en-US" sz="1600" b="1" dirty="0">
              <a:latin typeface="Times New Roman" panose="02020603050405020304" pitchFamily="18" charset="0"/>
              <a:cs typeface="Times New Roman" panose="02020603050405020304" pitchFamily="18" charset="0"/>
            </a:endParaRPr>
          </a:p>
          <a:p>
            <a:pPr>
              <a:lnSpc>
                <a:spcPct val="90000"/>
              </a:lnSpc>
            </a:pPr>
            <a:endParaRPr lang="en-GB" altLang="en-US" sz="1300" dirty="0"/>
          </a:p>
          <a:p>
            <a:pPr>
              <a:lnSpc>
                <a:spcPct val="90000"/>
              </a:lnSpc>
            </a:pPr>
            <a:endParaRPr lang="en-GB" sz="1300" dirty="0"/>
          </a:p>
        </p:txBody>
      </p:sp>
      <p:pic>
        <p:nvPicPr>
          <p:cNvPr id="6146" name="Picture 2" descr="Leadership Styles: Pros &amp; Cons | Great Leaders Grow">
            <a:extLst>
              <a:ext uri="{FF2B5EF4-FFF2-40B4-BE49-F238E27FC236}">
                <a16:creationId xmlns:a16="http://schemas.microsoft.com/office/drawing/2014/main" id="{040F79F4-DF75-49EF-847D-C741948499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08781"/>
            <a:ext cx="4038600" cy="277188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557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83ADB4-E40E-4DE4-86B8-DE675B8AE93D}"/>
              </a:ext>
            </a:extLst>
          </p:cNvPr>
          <p:cNvSpPr>
            <a:spLocks noGrp="1"/>
          </p:cNvSpPr>
          <p:nvPr>
            <p:ph sz="half" idx="1"/>
          </p:nvPr>
        </p:nvSpPr>
        <p:spPr>
          <a:xfrm>
            <a:off x="457200" y="1600201"/>
            <a:ext cx="4038600" cy="3989040"/>
          </a:xfrm>
        </p:spPr>
        <p:txBody>
          <a:bodyPr>
            <a:normAutofit/>
          </a:bodyPr>
          <a:lstStyle/>
          <a:p>
            <a:pPr marL="514350" indent="-514350">
              <a:buFont typeface="Arial" charset="0"/>
              <a:buNone/>
            </a:pPr>
            <a:r>
              <a:rPr lang="en-GB" b="1" dirty="0"/>
              <a:t>   What do you think is </a:t>
            </a:r>
          </a:p>
          <a:p>
            <a:pPr marL="514350" indent="-514350">
              <a:buFont typeface="Arial" charset="0"/>
              <a:buNone/>
            </a:pPr>
            <a:r>
              <a:rPr lang="en-GB" b="1" dirty="0"/>
              <a:t>the best leadership style</a:t>
            </a:r>
          </a:p>
          <a:p>
            <a:endParaRPr lang="en-GB" dirty="0"/>
          </a:p>
        </p:txBody>
      </p:sp>
      <p:pic>
        <p:nvPicPr>
          <p:cNvPr id="6" name="Picture 6" descr="What is a Question Mark? - Twinkl Teaching Wiki">
            <a:extLst>
              <a:ext uri="{FF2B5EF4-FFF2-40B4-BE49-F238E27FC236}">
                <a16:creationId xmlns:a16="http://schemas.microsoft.com/office/drawing/2014/main" id="{6F9CC60A-FB94-46B0-8163-869575AC84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68359" y="1600201"/>
            <a:ext cx="2798281"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371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241DA-8659-4F1E-8E54-2D9ACDB4551F}"/>
              </a:ext>
            </a:extLst>
          </p:cNvPr>
          <p:cNvSpPr>
            <a:spLocks noGrp="1"/>
          </p:cNvSpPr>
          <p:nvPr>
            <p:ph type="title"/>
          </p:nvPr>
        </p:nvSpPr>
        <p:spPr/>
        <p:txBody>
          <a:bodyPr/>
          <a:lstStyle/>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Influences on style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18CAA1-50BB-44E9-ADD3-FC2599677013}"/>
              </a:ext>
            </a:extLst>
          </p:cNvPr>
          <p:cNvSpPr>
            <a:spLocks noGrp="1"/>
          </p:cNvSpPr>
          <p:nvPr>
            <p:ph sz="half" idx="1"/>
          </p:nvPr>
        </p:nvSpPr>
        <p:spPr>
          <a:xfrm>
            <a:off x="457200" y="1556792"/>
            <a:ext cx="8435280" cy="4032449"/>
          </a:xfrm>
        </p:spPr>
        <p:txBody>
          <a:bodyPr/>
          <a:lstStyle/>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Organisation – extent of rigid rules and regulations</a:t>
            </a:r>
          </a:p>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Values</a:t>
            </a:r>
          </a:p>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Personal history</a:t>
            </a:r>
          </a:p>
          <a:p>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Chance</a:t>
            </a:r>
          </a:p>
          <a:p>
            <a:endParaRPr lang="en-GB" dirty="0"/>
          </a:p>
        </p:txBody>
      </p:sp>
    </p:spTree>
    <p:extLst>
      <p:ext uri="{BB962C8B-B14F-4D97-AF65-F5344CB8AC3E}">
        <p14:creationId xmlns:p14="http://schemas.microsoft.com/office/powerpoint/2010/main" val="1382007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04B07-D367-4D23-A9EE-1CBE19524ABE}"/>
              </a:ext>
            </a:extLst>
          </p:cNvPr>
          <p:cNvSpPr>
            <a:spLocks noGrp="1"/>
          </p:cNvSpPr>
          <p:nvPr>
            <p:ph type="title"/>
          </p:nvPr>
        </p:nvSpPr>
        <p:spPr>
          <a:xfrm>
            <a:off x="457200" y="274638"/>
            <a:ext cx="8229600" cy="1143000"/>
          </a:xfrm>
        </p:spPr>
        <p:txBody>
          <a:bodyPr>
            <a:normAutofit fontScale="90000"/>
          </a:bodyPr>
          <a:lstStyle/>
          <a:p>
            <a:pPr lvl="0" fontAlgn="base">
              <a:spcAft>
                <a:spcPct val="0"/>
              </a:spcAft>
            </a:pPr>
            <a:r>
              <a:rPr lang="en-GB" altLang="en-US" sz="3200" b="1" dirty="0">
                <a:solidFill>
                  <a:prstClr val="black"/>
                </a:solidFill>
                <a:latin typeface="Times New Roman" panose="02020603050405020304" pitchFamily="18" charset="0"/>
                <a:ea typeface="ＭＳ Ｐゴシック" panose="020B0600070205080204" pitchFamily="34" charset="-128"/>
                <a:cs typeface="Times New Roman" panose="02020603050405020304" pitchFamily="18" charset="0"/>
              </a:rPr>
              <a:t>French &amp; Raven’s Five Bases of Power</a:t>
            </a:r>
            <a:br>
              <a:rPr lang="en-GB" altLang="en-US" sz="3200" dirty="0">
                <a:solidFill>
                  <a:prstClr val="black"/>
                </a:solidFill>
                <a:latin typeface="Myriad Pro" charset="0"/>
                <a:ea typeface="ＭＳ Ｐゴシック" panose="020B0600070205080204" pitchFamily="34" charset="-128"/>
                <a:cs typeface="+mn-cs"/>
              </a:rPr>
            </a:br>
            <a:endParaRPr lang="en-GB" dirty="0"/>
          </a:p>
        </p:txBody>
      </p:sp>
      <p:sp>
        <p:nvSpPr>
          <p:cNvPr id="3" name="Content Placeholder 2">
            <a:extLst>
              <a:ext uri="{FF2B5EF4-FFF2-40B4-BE49-F238E27FC236}">
                <a16:creationId xmlns:a16="http://schemas.microsoft.com/office/drawing/2014/main" id="{CBD8D079-58D3-4913-B269-26AF95DAFACC}"/>
              </a:ext>
            </a:extLst>
          </p:cNvPr>
          <p:cNvSpPr>
            <a:spLocks noGrp="1"/>
          </p:cNvSpPr>
          <p:nvPr>
            <p:ph idx="1"/>
          </p:nvPr>
        </p:nvSpPr>
        <p:spPr>
          <a:xfrm>
            <a:off x="457200" y="1196752"/>
            <a:ext cx="8229600" cy="4320481"/>
          </a:xfrm>
        </p:spPr>
        <p:txBody>
          <a:bodyPr>
            <a:normAutofit fontScale="92500"/>
          </a:bodyPr>
          <a:lstStyle/>
          <a:p>
            <a:pPr algn="ctr">
              <a:lnSpc>
                <a:spcPct val="90000"/>
              </a:lnSpc>
              <a:buNone/>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Invariably leadership relates to the concept of </a:t>
            </a:r>
            <a:r>
              <a:rPr lang="en-GB" altLang="en-US" sz="2400" u="sng" dirty="0">
                <a:latin typeface="Times New Roman" panose="02020603050405020304" pitchFamily="18" charset="0"/>
                <a:ea typeface="ＭＳ Ｐゴシック" panose="020B0600070205080204" pitchFamily="34" charset="-128"/>
                <a:cs typeface="Times New Roman" panose="02020603050405020304" pitchFamily="18" charset="0"/>
              </a:rPr>
              <a:t>power</a:t>
            </a: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a:t>
            </a:r>
          </a:p>
          <a:p>
            <a:pPr>
              <a:lnSpc>
                <a:spcPct val="90000"/>
              </a:lnSpc>
              <a:buNone/>
            </a:pPr>
            <a:endPar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lnSpc>
                <a:spcPct val="90000"/>
              </a:lnSpc>
              <a:buNone/>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French &amp; Raven were social psychologists who developed a model in which they conceptualised power into five distinct forms. It is suggested that each form has a specific affect on one’s leadership and the effectiveness of it. The 5 distinct bases follow:</a:t>
            </a:r>
          </a:p>
          <a:p>
            <a:pPr>
              <a:lnSpc>
                <a:spcPct val="90000"/>
              </a:lnSpc>
              <a:buNone/>
            </a:pPr>
            <a:endParaRPr lang="en-GB" altLang="en-US" sz="2400" i="1" dirty="0">
              <a:latin typeface="Times New Roman" panose="02020603050405020304" pitchFamily="18" charset="0"/>
              <a:ea typeface="ＭＳ Ｐゴシック" panose="020B0600070205080204" pitchFamily="34" charset="-128"/>
              <a:cs typeface="Times New Roman" panose="02020603050405020304" pitchFamily="18" charset="0"/>
            </a:endParaRPr>
          </a:p>
          <a:p>
            <a:pPr lvl="1">
              <a:lnSpc>
                <a:spcPct val="90000"/>
              </a:lnSpc>
              <a:buFont typeface="Wingdings" panose="05000000000000000000" pitchFamily="2" charset="2"/>
              <a:buChar char="Ø"/>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Referent power</a:t>
            </a:r>
          </a:p>
          <a:p>
            <a:pPr lvl="1">
              <a:lnSpc>
                <a:spcPct val="90000"/>
              </a:lnSpc>
              <a:buFont typeface="Wingdings" panose="05000000000000000000" pitchFamily="2" charset="2"/>
              <a:buChar char="Ø"/>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Expert power</a:t>
            </a:r>
          </a:p>
          <a:p>
            <a:pPr lvl="1">
              <a:lnSpc>
                <a:spcPct val="90000"/>
              </a:lnSpc>
              <a:buFont typeface="Wingdings" panose="05000000000000000000" pitchFamily="2" charset="2"/>
              <a:buChar char="Ø"/>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Legitimate power</a:t>
            </a:r>
          </a:p>
          <a:p>
            <a:pPr lvl="1">
              <a:lnSpc>
                <a:spcPct val="90000"/>
              </a:lnSpc>
              <a:buFont typeface="Wingdings" panose="05000000000000000000" pitchFamily="2" charset="2"/>
              <a:buChar char="Ø"/>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Reward power</a:t>
            </a:r>
          </a:p>
          <a:p>
            <a:pPr lvl="1">
              <a:lnSpc>
                <a:spcPct val="90000"/>
              </a:lnSpc>
              <a:buFont typeface="Wingdings" panose="05000000000000000000" pitchFamily="2" charset="2"/>
              <a:buChar char="Ø"/>
            </a:pPr>
            <a:r>
              <a:rPr lang="en-GB" altLang="en-US" sz="2400" dirty="0">
                <a:latin typeface="Times New Roman" panose="02020603050405020304" pitchFamily="18" charset="0"/>
                <a:ea typeface="ＭＳ Ｐゴシック" panose="020B0600070205080204" pitchFamily="34" charset="-128"/>
                <a:cs typeface="Times New Roman" panose="02020603050405020304" pitchFamily="18" charset="0"/>
              </a:rPr>
              <a:t> Coercive power</a:t>
            </a:r>
          </a:p>
          <a:p>
            <a:endParaRPr lang="en-GB" dirty="0"/>
          </a:p>
        </p:txBody>
      </p:sp>
    </p:spTree>
    <p:extLst>
      <p:ext uri="{BB962C8B-B14F-4D97-AF65-F5344CB8AC3E}">
        <p14:creationId xmlns:p14="http://schemas.microsoft.com/office/powerpoint/2010/main" val="637674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C3CE4-4A83-451C-8EDD-E6AE96B906E5}"/>
              </a:ext>
            </a:extLst>
          </p:cNvPr>
          <p:cNvSpPr>
            <a:spLocks noGrp="1"/>
          </p:cNvSpPr>
          <p:nvPr>
            <p:ph type="title"/>
          </p:nvPr>
        </p:nvSpPr>
        <p:spPr/>
        <p:txBody>
          <a:bodyPr>
            <a:normAutofit fontScale="90000"/>
          </a:bodyPr>
          <a:lstStyle/>
          <a:p>
            <a:pPr marL="342900" lvl="0" indent="-342900">
              <a:spcBef>
                <a:spcPct val="20000"/>
              </a:spcBef>
            </a:pPr>
            <a:br>
              <a:rPr lang="en-GB" altLang="en-US" sz="3000" dirty="0">
                <a:solidFill>
                  <a:prstClr val="black"/>
                </a:solidFill>
                <a:ea typeface="ＭＳ Ｐゴシック" panose="020B0600070205080204" pitchFamily="34" charset="-128"/>
                <a:cs typeface="+mn-cs"/>
              </a:rPr>
            </a:br>
            <a:r>
              <a:rPr lang="en-GB" altLang="en-US" sz="4000" b="1" dirty="0">
                <a:solidFill>
                  <a:prstClr val="black"/>
                </a:solidFill>
                <a:latin typeface="Times New Roman" panose="02020603050405020304" pitchFamily="18" charset="0"/>
                <a:ea typeface="ＭＳ Ｐゴシック" panose="020B0600070205080204" pitchFamily="34" charset="-128"/>
                <a:cs typeface="Times New Roman" panose="02020603050405020304" pitchFamily="18" charset="0"/>
              </a:rPr>
              <a:t>Two types of power</a:t>
            </a:r>
            <a:br>
              <a:rPr lang="en-GB" altLang="en-US" sz="4000" b="1" dirty="0">
                <a:solidFill>
                  <a:prstClr val="black"/>
                </a:solidFill>
                <a:latin typeface="Times New Roman" panose="02020603050405020304" pitchFamily="18" charset="0"/>
                <a:ea typeface="ＭＳ Ｐゴシック" panose="020B0600070205080204" pitchFamily="34" charset="-128"/>
                <a:cs typeface="Times New Roman" panose="02020603050405020304" pitchFamily="18" charset="0"/>
              </a:rPr>
            </a:b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9BE6BD-A1FB-41B3-A908-8CF41541A252}"/>
              </a:ext>
            </a:extLst>
          </p:cNvPr>
          <p:cNvSpPr>
            <a:spLocks noGrp="1"/>
          </p:cNvSpPr>
          <p:nvPr>
            <p:ph idx="1"/>
          </p:nvPr>
        </p:nvSpPr>
        <p:spPr/>
        <p:txBody>
          <a:bodyPr>
            <a:normAutofit lnSpcReduction="10000"/>
          </a:bodyPr>
          <a:lstStyle/>
          <a:p>
            <a:pPr>
              <a:buFontTx/>
              <a:buChar char="-"/>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Position power</a:t>
            </a:r>
          </a:p>
          <a:p>
            <a:pPr>
              <a:buFontTx/>
              <a:buChar char="-"/>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Personal power</a:t>
            </a:r>
          </a:p>
          <a:p>
            <a:pPr>
              <a:buNone/>
            </a:pPr>
            <a:endParaRPr lang="en-GB" altLang="en-US" dirty="0">
              <a:ea typeface="ＭＳ Ｐゴシック" panose="020B0600070205080204" pitchFamily="34" charset="-128"/>
            </a:endParaRPr>
          </a:p>
          <a:p>
            <a:pPr>
              <a:buNone/>
            </a:pPr>
            <a:r>
              <a:rPr lang="en-GB" altLang="en-US" dirty="0">
                <a:ea typeface="ＭＳ Ｐゴシック" panose="020B0600070205080204" pitchFamily="34" charset="-128"/>
              </a:rPr>
              <a:t>        </a:t>
            </a:r>
            <a:r>
              <a:rPr lang="en-GB" altLang="en-US" u="sng" dirty="0">
                <a:latin typeface="Times New Roman" panose="02020603050405020304" pitchFamily="18" charset="0"/>
                <a:ea typeface="ＭＳ Ｐゴシック" panose="020B0600070205080204" pitchFamily="34" charset="-128"/>
                <a:cs typeface="Times New Roman" panose="02020603050405020304" pitchFamily="18" charset="0"/>
              </a:rPr>
              <a:t>Position            Personal</a:t>
            </a:r>
          </a:p>
          <a:p>
            <a:pPr>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        Legitimate         Referent</a:t>
            </a:r>
          </a:p>
          <a:p>
            <a:pPr>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        Reward             Expert</a:t>
            </a:r>
          </a:p>
          <a:p>
            <a:pPr>
              <a:buNone/>
            </a:pPr>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        Coercive</a:t>
            </a:r>
          </a:p>
          <a:p>
            <a:endParaRPr lang="en-GB" dirty="0"/>
          </a:p>
        </p:txBody>
      </p:sp>
    </p:spTree>
    <p:extLst>
      <p:ext uri="{BB962C8B-B14F-4D97-AF65-F5344CB8AC3E}">
        <p14:creationId xmlns:p14="http://schemas.microsoft.com/office/powerpoint/2010/main" val="3432361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DC49-4CDD-40E3-AFC4-2915E80BC07F}"/>
              </a:ext>
            </a:extLst>
          </p:cNvPr>
          <p:cNvSpPr>
            <a:spLocks noGrp="1"/>
          </p:cNvSpPr>
          <p:nvPr>
            <p:ph type="title"/>
          </p:nvPr>
        </p:nvSpPr>
        <p:spPr>
          <a:xfrm>
            <a:off x="457200" y="274638"/>
            <a:ext cx="8229600" cy="1143000"/>
          </a:xfrm>
        </p:spPr>
        <p:txBody>
          <a:bodyPr anchor="ctr">
            <a:normAutofit/>
          </a:bodyPr>
          <a:lstStyle/>
          <a:p>
            <a:r>
              <a:rPr lang="en-GB" altLang="en-US" b="1" dirty="0">
                <a:latin typeface="Times New Roman" panose="02020603050405020304" pitchFamily="18" charset="0"/>
                <a:cs typeface="Times New Roman" panose="02020603050405020304" pitchFamily="18" charset="0"/>
              </a:rPr>
              <a:t>Referent power</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FDEB06-D8C5-4596-9F1C-BE1EA5C5E297}"/>
              </a:ext>
            </a:extLst>
          </p:cNvPr>
          <p:cNvSpPr>
            <a:spLocks noGrp="1"/>
          </p:cNvSpPr>
          <p:nvPr>
            <p:ph sz="half" idx="1"/>
          </p:nvPr>
        </p:nvSpPr>
        <p:spPr>
          <a:xfrm>
            <a:off x="457200" y="1600201"/>
            <a:ext cx="5050904" cy="3989040"/>
          </a:xfrm>
        </p:spPr>
        <p:txBody>
          <a:bodyPr>
            <a:normAutofit/>
          </a:bodyPr>
          <a:lstStyle/>
          <a:p>
            <a:pPr marL="0" indent="0" algn="just">
              <a:lnSpc>
                <a:spcPct val="90000"/>
              </a:lnSpc>
              <a:buNone/>
            </a:pPr>
            <a:r>
              <a:rPr lang="en-GB" altLang="en-US" sz="2400" dirty="0">
                <a:latin typeface="Times New Roman" panose="02020603050405020304" pitchFamily="18" charset="0"/>
                <a:cs typeface="Times New Roman" panose="02020603050405020304" pitchFamily="18" charset="0"/>
              </a:rPr>
              <a:t>This is the result of a person's perceived attractiveness, worthiness, and right to respect from others . It is often best understood by way of the role model. </a:t>
            </a:r>
          </a:p>
          <a:p>
            <a:pPr marL="0" indent="0" algn="just">
              <a:lnSpc>
                <a:spcPct val="90000"/>
              </a:lnSpc>
              <a:buNone/>
            </a:pPr>
            <a:endParaRPr lang="en-GB" altLang="en-US" sz="2400" dirty="0">
              <a:latin typeface="Times New Roman" panose="02020603050405020304" pitchFamily="18" charset="0"/>
              <a:cs typeface="Times New Roman" panose="02020603050405020304" pitchFamily="18" charset="0"/>
            </a:endParaRPr>
          </a:p>
          <a:p>
            <a:pPr marL="0" indent="0" algn="just">
              <a:lnSpc>
                <a:spcPct val="90000"/>
              </a:lnSpc>
              <a:buNone/>
            </a:pPr>
            <a:endParaRPr lang="en-GB" altLang="en-US" sz="2400" dirty="0">
              <a:latin typeface="Times New Roman" panose="02020603050405020304" pitchFamily="18" charset="0"/>
              <a:cs typeface="Times New Roman" panose="02020603050405020304" pitchFamily="18" charset="0"/>
            </a:endParaRPr>
          </a:p>
          <a:p>
            <a:pPr marL="0" indent="0" algn="just">
              <a:lnSpc>
                <a:spcPct val="90000"/>
              </a:lnSpc>
            </a:pPr>
            <a:r>
              <a:rPr lang="en-GB" altLang="en-US" sz="2400" dirty="0">
                <a:latin typeface="Times New Roman" panose="02020603050405020304" pitchFamily="18" charset="0"/>
                <a:cs typeface="Times New Roman" panose="02020603050405020304" pitchFamily="18" charset="0"/>
              </a:rPr>
              <a:t> Can you think of a leader who exercises referent power?</a:t>
            </a:r>
          </a:p>
          <a:p>
            <a:pPr>
              <a:lnSpc>
                <a:spcPct val="90000"/>
              </a:lnSpc>
            </a:pPr>
            <a:endParaRPr lang="en-GB" sz="2400" dirty="0"/>
          </a:p>
        </p:txBody>
      </p:sp>
      <p:pic>
        <p:nvPicPr>
          <p:cNvPr id="5" name="Picture 4" descr="A person wearing a suit and tie&#10;&#10;Description automatically generated">
            <a:extLst>
              <a:ext uri="{FF2B5EF4-FFF2-40B4-BE49-F238E27FC236}">
                <a16:creationId xmlns:a16="http://schemas.microsoft.com/office/drawing/2014/main" id="{ED20CB1A-F727-4D68-B635-61296AB74EE2}"/>
              </a:ext>
            </a:extLst>
          </p:cNvPr>
          <p:cNvPicPr>
            <a:picLocks noChangeAspect="1"/>
          </p:cNvPicPr>
          <p:nvPr/>
        </p:nvPicPr>
        <p:blipFill rotWithShape="1">
          <a:blip r:embed="rId2">
            <a:extLst>
              <a:ext uri="{28A0092B-C50C-407E-A947-70E740481C1C}">
                <a14:useLocalDpi xmlns:a14="http://schemas.microsoft.com/office/drawing/2010/main" val="0"/>
              </a:ext>
            </a:extLst>
          </a:blip>
          <a:srcRect r="-2" b="15879"/>
          <a:stretch/>
        </p:blipFill>
        <p:spPr>
          <a:xfrm>
            <a:off x="5717575" y="2348880"/>
            <a:ext cx="3426425" cy="3384377"/>
          </a:xfrm>
          <a:prstGeom prst="rect">
            <a:avLst/>
          </a:prstGeom>
          <a:noFill/>
        </p:spPr>
      </p:pic>
    </p:spTree>
    <p:extLst>
      <p:ext uri="{BB962C8B-B14F-4D97-AF65-F5344CB8AC3E}">
        <p14:creationId xmlns:p14="http://schemas.microsoft.com/office/powerpoint/2010/main" val="2893378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B477-C4CF-4370-863F-5B3F4DBC77A3}"/>
              </a:ext>
            </a:extLst>
          </p:cNvPr>
          <p:cNvSpPr>
            <a:spLocks noGrp="1"/>
          </p:cNvSpPr>
          <p:nvPr>
            <p:ph type="title"/>
          </p:nvPr>
        </p:nvSpPr>
        <p:spPr/>
        <p:txBody>
          <a:bodyPr/>
          <a:lstStyle/>
          <a:p>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Legitimate power</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A4170A-6D65-4701-9A5B-D5236B9904D5}"/>
              </a:ext>
            </a:extLst>
          </p:cNvPr>
          <p:cNvSpPr>
            <a:spLocks noGrp="1"/>
          </p:cNvSpPr>
          <p:nvPr>
            <p:ph idx="1"/>
          </p:nvPr>
        </p:nvSpPr>
        <p:spPr/>
        <p:txBody>
          <a:bodyPr>
            <a:normAutofit/>
          </a:bodyPr>
          <a:lstStyle/>
          <a:p>
            <a:pPr marL="0" indent="0" algn="just">
              <a:buNone/>
            </a:pPr>
            <a:r>
              <a:rPr lang="en-GB" altLang="en-US" sz="2000" dirty="0">
                <a:latin typeface="Times New Roman" panose="02020603050405020304" pitchFamily="18" charset="0"/>
                <a:ea typeface="ＭＳ Ｐゴシック" panose="020B0600070205080204" pitchFamily="34" charset="-128"/>
                <a:cs typeface="Times New Roman" panose="02020603050405020304" pitchFamily="18" charset="0"/>
              </a:rPr>
              <a:t>This comes from the belief that a person has the right to make demands, and expect compliance and obedience from others . People who possess this type of power typically do so on the basis of their position or title rather than by virtue of personal character. Invariably, if and when they lose this position or title, their power is lost too. </a:t>
            </a:r>
          </a:p>
          <a:p>
            <a:pPr marL="0" indent="0" algn="just"/>
            <a:endParaRPr lang="en-GB" altLang="en-US" sz="2000"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lgn="just"/>
            <a:r>
              <a:rPr lang="en-GB" altLang="en-US" sz="2000" dirty="0">
                <a:latin typeface="Times New Roman" panose="02020603050405020304" pitchFamily="18" charset="0"/>
                <a:ea typeface="ＭＳ Ｐゴシック" panose="020B0600070205080204" pitchFamily="34" charset="-128"/>
                <a:cs typeface="Times New Roman" panose="02020603050405020304" pitchFamily="18" charset="0"/>
              </a:rPr>
              <a:t> Can you think of a leader who exercises legitimate power?</a:t>
            </a:r>
          </a:p>
          <a:p>
            <a:endParaRPr lang="en-GB" dirty="0"/>
          </a:p>
        </p:txBody>
      </p:sp>
      <p:pic>
        <p:nvPicPr>
          <p:cNvPr id="4" name="Picture 3">
            <a:extLst>
              <a:ext uri="{FF2B5EF4-FFF2-40B4-BE49-F238E27FC236}">
                <a16:creationId xmlns:a16="http://schemas.microsoft.com/office/drawing/2014/main" id="{3AAD192A-73ED-4340-A057-EB0F50428E33}"/>
              </a:ext>
            </a:extLst>
          </p:cNvPr>
          <p:cNvPicPr>
            <a:picLocks noChangeAspect="1"/>
          </p:cNvPicPr>
          <p:nvPr/>
        </p:nvPicPr>
        <p:blipFill>
          <a:blip r:embed="rId2"/>
          <a:stretch>
            <a:fillRect/>
          </a:stretch>
        </p:blipFill>
        <p:spPr>
          <a:xfrm>
            <a:off x="7020272" y="3212976"/>
            <a:ext cx="2044055" cy="2486820"/>
          </a:xfrm>
          <a:prstGeom prst="rect">
            <a:avLst/>
          </a:prstGeom>
        </p:spPr>
      </p:pic>
    </p:spTree>
    <p:extLst>
      <p:ext uri="{BB962C8B-B14F-4D97-AF65-F5344CB8AC3E}">
        <p14:creationId xmlns:p14="http://schemas.microsoft.com/office/powerpoint/2010/main" val="697166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67F9B-BE81-4394-8DE8-FDC87CA8DE6A}"/>
              </a:ext>
            </a:extLst>
          </p:cNvPr>
          <p:cNvSpPr>
            <a:spLocks noGrp="1"/>
          </p:cNvSpPr>
          <p:nvPr>
            <p:ph type="title"/>
          </p:nvPr>
        </p:nvSpPr>
        <p:spPr/>
        <p:txBody>
          <a:bodyPr/>
          <a:lstStyle/>
          <a:p>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Expert power</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1FB2B1-3462-4E88-9A8D-5CA357127060}"/>
              </a:ext>
            </a:extLst>
          </p:cNvPr>
          <p:cNvSpPr>
            <a:spLocks noGrp="1"/>
          </p:cNvSpPr>
          <p:nvPr>
            <p:ph idx="1"/>
          </p:nvPr>
        </p:nvSpPr>
        <p:spPr/>
        <p:txBody>
          <a:bodyPr/>
          <a:lstStyle/>
          <a:p>
            <a:pPr>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This is based on a person's superior skill</a:t>
            </a:r>
          </a:p>
          <a:p>
            <a:pPr>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 and knowledge. </a:t>
            </a:r>
          </a:p>
          <a:p>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marL="0" indent="0">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Can you think of a leader who exercises</a:t>
            </a:r>
          </a:p>
          <a:p>
            <a:pPr marL="0" indent="0">
              <a:buNone/>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 expert power?</a:t>
            </a:r>
          </a:p>
          <a:p>
            <a:endParaRPr lang="en-GB" dirty="0"/>
          </a:p>
        </p:txBody>
      </p:sp>
      <p:pic>
        <p:nvPicPr>
          <p:cNvPr id="5" name="Picture 5">
            <a:extLst>
              <a:ext uri="{FF2B5EF4-FFF2-40B4-BE49-F238E27FC236}">
                <a16:creationId xmlns:a16="http://schemas.microsoft.com/office/drawing/2014/main" id="{3CB58B94-AD55-40EF-BCD1-D45DDDB33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3242270"/>
            <a:ext cx="2627784" cy="2457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919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0E7E-0EF3-41A6-B620-4000109A8143}"/>
              </a:ext>
            </a:extLst>
          </p:cNvPr>
          <p:cNvSpPr>
            <a:spLocks noGrp="1"/>
          </p:cNvSpPr>
          <p:nvPr>
            <p:ph type="title"/>
          </p:nvPr>
        </p:nvSpPr>
        <p:spPr>
          <a:xfrm>
            <a:off x="457200" y="274638"/>
            <a:ext cx="8229600" cy="1143000"/>
          </a:xfrm>
        </p:spPr>
        <p:txBody>
          <a:bodyPr anchor="ctr">
            <a:normAutofit/>
          </a:bodyPr>
          <a:lstStyle/>
          <a:p>
            <a:r>
              <a:rPr lang="en-GB" altLang="en-US" sz="4000" b="1" dirty="0">
                <a:latin typeface="Times New Roman" panose="02020603050405020304" pitchFamily="18" charset="0"/>
                <a:cs typeface="Times New Roman" panose="02020603050405020304" pitchFamily="18" charset="0"/>
              </a:rPr>
              <a:t>Reward power</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DCDDF13-A3D8-4B73-9D14-20BA2C3E57D2}"/>
              </a:ext>
            </a:extLst>
          </p:cNvPr>
          <p:cNvSpPr>
            <a:spLocks noGrp="1"/>
          </p:cNvSpPr>
          <p:nvPr>
            <p:ph sz="half" idx="1"/>
          </p:nvPr>
        </p:nvSpPr>
        <p:spPr>
          <a:xfrm>
            <a:off x="457200" y="1600201"/>
            <a:ext cx="5482952" cy="3989040"/>
          </a:xfrm>
        </p:spPr>
        <p:txBody>
          <a:bodyPr>
            <a:normAutofit/>
          </a:bodyPr>
          <a:lstStyle/>
          <a:p>
            <a:pPr marL="0" indent="0" algn="just">
              <a:lnSpc>
                <a:spcPct val="90000"/>
              </a:lnSpc>
              <a:buNone/>
            </a:pPr>
            <a:r>
              <a:rPr lang="en-GB" altLang="en-US" sz="2200" dirty="0">
                <a:latin typeface="Times New Roman" panose="02020603050405020304" pitchFamily="18" charset="0"/>
                <a:cs typeface="Times New Roman" panose="02020603050405020304" pitchFamily="18" charset="0"/>
              </a:rPr>
              <a:t>This results from one person's ability to compensate another for compliance. People who exercise this type of power do so on the basis of resources they have at their disposal, resources which motivate others. </a:t>
            </a:r>
          </a:p>
          <a:p>
            <a:pPr marL="0" indent="0" algn="just">
              <a:lnSpc>
                <a:spcPct val="90000"/>
              </a:lnSpc>
            </a:pPr>
            <a:endParaRPr lang="en-GB" altLang="en-US" sz="2200" dirty="0">
              <a:latin typeface="Times New Roman" panose="02020603050405020304" pitchFamily="18" charset="0"/>
              <a:cs typeface="Times New Roman" panose="02020603050405020304" pitchFamily="18" charset="0"/>
            </a:endParaRPr>
          </a:p>
          <a:p>
            <a:pPr marL="0" indent="0" algn="just">
              <a:lnSpc>
                <a:spcPct val="90000"/>
              </a:lnSpc>
            </a:pPr>
            <a:r>
              <a:rPr lang="en-GB" altLang="en-US" sz="2200" dirty="0">
                <a:latin typeface="Times New Roman" panose="02020603050405020304" pitchFamily="18" charset="0"/>
                <a:cs typeface="Times New Roman" panose="02020603050405020304" pitchFamily="18" charset="0"/>
              </a:rPr>
              <a:t> Can you think of a leader who exercises reward power?</a:t>
            </a:r>
          </a:p>
          <a:p>
            <a:pPr>
              <a:lnSpc>
                <a:spcPct val="90000"/>
              </a:lnSpc>
            </a:pPr>
            <a:endParaRPr lang="en-GB" sz="2200" dirty="0"/>
          </a:p>
        </p:txBody>
      </p:sp>
      <p:pic>
        <p:nvPicPr>
          <p:cNvPr id="4" name="Picture 3">
            <a:extLst>
              <a:ext uri="{FF2B5EF4-FFF2-40B4-BE49-F238E27FC236}">
                <a16:creationId xmlns:a16="http://schemas.microsoft.com/office/drawing/2014/main" id="{9850A43B-154D-4392-ACE6-012C2F951DFB}"/>
              </a:ext>
            </a:extLst>
          </p:cNvPr>
          <p:cNvPicPr>
            <a:picLocks noChangeAspect="1"/>
          </p:cNvPicPr>
          <p:nvPr/>
        </p:nvPicPr>
        <p:blipFill rotWithShape="1">
          <a:blip r:embed="rId2"/>
          <a:srcRect t="1227" r="5" b="5"/>
          <a:stretch/>
        </p:blipFill>
        <p:spPr>
          <a:xfrm>
            <a:off x="5940152" y="2780928"/>
            <a:ext cx="3106688" cy="2808313"/>
          </a:xfrm>
          <a:prstGeom prst="rect">
            <a:avLst/>
          </a:prstGeom>
          <a:noFill/>
        </p:spPr>
      </p:pic>
    </p:spTree>
    <p:extLst>
      <p:ext uri="{BB962C8B-B14F-4D97-AF65-F5344CB8AC3E}">
        <p14:creationId xmlns:p14="http://schemas.microsoft.com/office/powerpoint/2010/main" val="1818949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DB27D-7500-4BF6-9BCD-F55FD050033A}"/>
              </a:ext>
            </a:extLst>
          </p:cNvPr>
          <p:cNvSpPr>
            <a:spLocks noGrp="1"/>
          </p:cNvSpPr>
          <p:nvPr>
            <p:ph type="title"/>
          </p:nvPr>
        </p:nvSpPr>
        <p:spPr>
          <a:xfrm>
            <a:off x="457200" y="274638"/>
            <a:ext cx="8229600" cy="1143000"/>
          </a:xfrm>
        </p:spPr>
        <p:txBody>
          <a:bodyPr anchor="ctr">
            <a:normAutofit/>
          </a:bodyPr>
          <a:lstStyle/>
          <a:p>
            <a:r>
              <a:rPr lang="en-GB" altLang="en-US" b="1" dirty="0">
                <a:latin typeface="Times New Roman" panose="02020603050405020304" pitchFamily="18" charset="0"/>
                <a:cs typeface="Times New Roman" panose="02020603050405020304" pitchFamily="18" charset="0"/>
              </a:rPr>
              <a:t>Coercive power</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2A8AA1-ABD9-4855-932E-67B0E399659B}"/>
              </a:ext>
            </a:extLst>
          </p:cNvPr>
          <p:cNvSpPr>
            <a:spLocks noGrp="1"/>
          </p:cNvSpPr>
          <p:nvPr>
            <p:ph sz="half" idx="1"/>
          </p:nvPr>
        </p:nvSpPr>
        <p:spPr>
          <a:xfrm>
            <a:off x="457200" y="1600201"/>
            <a:ext cx="5842992" cy="3989040"/>
          </a:xfrm>
        </p:spPr>
        <p:txBody>
          <a:bodyPr>
            <a:normAutofit/>
          </a:bodyPr>
          <a:lstStyle/>
          <a:p>
            <a:pPr marL="0" indent="0" algn="just">
              <a:lnSpc>
                <a:spcPct val="90000"/>
              </a:lnSpc>
              <a:buNone/>
            </a:pPr>
            <a:r>
              <a:rPr lang="en-GB" altLang="en-US" sz="2400" dirty="0">
                <a:latin typeface="Times New Roman" panose="02020603050405020304" pitchFamily="18" charset="0"/>
                <a:cs typeface="Times New Roman" panose="02020603050405020304" pitchFamily="18" charset="0"/>
              </a:rPr>
              <a:t>This comes from the belief that a person can punish others for non-compliance. People who exercise this type of power are commonly perceived to do so in an unjust sense. </a:t>
            </a:r>
          </a:p>
          <a:p>
            <a:pPr marL="0" indent="0" algn="just">
              <a:lnSpc>
                <a:spcPct val="90000"/>
              </a:lnSpc>
              <a:buNone/>
            </a:pPr>
            <a:endParaRPr lang="en-GB" altLang="en-US" sz="2400" dirty="0">
              <a:latin typeface="Times New Roman" panose="02020603050405020304" pitchFamily="18" charset="0"/>
              <a:cs typeface="Times New Roman" panose="02020603050405020304" pitchFamily="18" charset="0"/>
            </a:endParaRPr>
          </a:p>
          <a:p>
            <a:pPr marL="0" indent="0" algn="just">
              <a:lnSpc>
                <a:spcPct val="90000"/>
              </a:lnSpc>
            </a:pPr>
            <a:r>
              <a:rPr lang="en-GB" altLang="en-US" sz="2400" dirty="0">
                <a:latin typeface="Times New Roman" panose="02020603050405020304" pitchFamily="18" charset="0"/>
                <a:cs typeface="Times New Roman" panose="02020603050405020304" pitchFamily="18" charset="0"/>
              </a:rPr>
              <a:t> Can you think of a leader who exercises coercive power?</a:t>
            </a:r>
          </a:p>
          <a:p>
            <a:pPr>
              <a:lnSpc>
                <a:spcPct val="90000"/>
              </a:lnSpc>
            </a:pPr>
            <a:endParaRPr lang="en-GB" sz="2400" dirty="0"/>
          </a:p>
        </p:txBody>
      </p:sp>
      <p:pic>
        <p:nvPicPr>
          <p:cNvPr id="6" name="Picture 5" descr="A picture containing indoor, person, sitting, man&#10;&#10;Description automatically generated">
            <a:extLst>
              <a:ext uri="{FF2B5EF4-FFF2-40B4-BE49-F238E27FC236}">
                <a16:creationId xmlns:a16="http://schemas.microsoft.com/office/drawing/2014/main" id="{D3BA8DAF-03D9-4B17-A783-4293519AE0F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3861048"/>
            <a:ext cx="2843808" cy="1872209"/>
          </a:xfrm>
          <a:prstGeom prst="rect">
            <a:avLst/>
          </a:prstGeom>
          <a:noFill/>
        </p:spPr>
      </p:pic>
    </p:spTree>
    <p:extLst>
      <p:ext uri="{BB962C8B-B14F-4D97-AF65-F5344CB8AC3E}">
        <p14:creationId xmlns:p14="http://schemas.microsoft.com/office/powerpoint/2010/main" val="30379138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1A810-C9EB-486A-BBB7-6516783C909E}"/>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Therefore…..</a:t>
            </a:r>
          </a:p>
        </p:txBody>
      </p:sp>
      <p:sp>
        <p:nvSpPr>
          <p:cNvPr id="3" name="Content Placeholder 2">
            <a:extLst>
              <a:ext uri="{FF2B5EF4-FFF2-40B4-BE49-F238E27FC236}">
                <a16:creationId xmlns:a16="http://schemas.microsoft.com/office/drawing/2014/main" id="{AF416C7B-E799-47A5-96A8-3FB71D581FE8}"/>
              </a:ext>
            </a:extLst>
          </p:cNvPr>
          <p:cNvSpPr>
            <a:spLocks noGrp="1"/>
          </p:cNvSpPr>
          <p:nvPr>
            <p:ph idx="1"/>
          </p:nvPr>
        </p:nvSpPr>
        <p:spPr/>
        <p:txBody>
          <a:bodyPr>
            <a:normAutofit fontScale="92500"/>
          </a:bodyPr>
          <a:lstStyle/>
          <a:p>
            <a:pPr algn="just"/>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If you're aware of these sources of power, you can… </a:t>
            </a:r>
          </a:p>
          <a:p>
            <a:pPr algn="just"/>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Better understand why you're influenced by someone, and decide whether you want to accept the base of power being used. </a:t>
            </a:r>
          </a:p>
          <a:p>
            <a:pPr algn="just"/>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Recognise your own sources of power. </a:t>
            </a:r>
          </a:p>
          <a:p>
            <a:pPr algn="just"/>
            <a:r>
              <a:rPr lang="en-GB" altLang="en-US" sz="3000" dirty="0">
                <a:latin typeface="Times New Roman" panose="02020603050405020304" pitchFamily="18" charset="0"/>
                <a:ea typeface="ＭＳ Ｐゴシック" panose="020B0600070205080204" pitchFamily="34" charset="-128"/>
                <a:cs typeface="Times New Roman" panose="02020603050405020304" pitchFamily="18" charset="0"/>
              </a:rPr>
              <a:t>Build your leadership skills by using and developing your own sources of power, appropriately, and for best effect. </a:t>
            </a:r>
          </a:p>
          <a:p>
            <a:endParaRPr lang="en-GB" dirty="0"/>
          </a:p>
        </p:txBody>
      </p:sp>
    </p:spTree>
    <p:extLst>
      <p:ext uri="{BB962C8B-B14F-4D97-AF65-F5344CB8AC3E}">
        <p14:creationId xmlns:p14="http://schemas.microsoft.com/office/powerpoint/2010/main" val="22094542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929FA0-8ED0-4E0C-984F-5AA9E94206EC}"/>
              </a:ext>
            </a:extLst>
          </p:cNvPr>
          <p:cNvSpPr>
            <a:spLocks noGrp="1"/>
          </p:cNvSpPr>
          <p:nvPr>
            <p:ph idx="1"/>
          </p:nvPr>
        </p:nvSpPr>
        <p:spPr>
          <a:xfrm>
            <a:off x="457200" y="836712"/>
            <a:ext cx="8229600" cy="4680521"/>
          </a:xfrm>
        </p:spPr>
        <p:txBody>
          <a:bodyPr>
            <a:normAutofit/>
          </a:bodyPr>
          <a:lstStyle/>
          <a:p>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The most effective leaders use mainly referent and expert power. </a:t>
            </a:r>
          </a:p>
          <a:p>
            <a:pPr algn="just"/>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To develop your leadership abilities, learn how to build these types of power, so that you can have a positive influence on your colleagues, your team, and your organisation. </a:t>
            </a:r>
          </a:p>
          <a:p>
            <a:endParaRPr lang="en-GB" dirty="0"/>
          </a:p>
        </p:txBody>
      </p:sp>
    </p:spTree>
    <p:extLst>
      <p:ext uri="{BB962C8B-B14F-4D97-AF65-F5344CB8AC3E}">
        <p14:creationId xmlns:p14="http://schemas.microsoft.com/office/powerpoint/2010/main" val="3914479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BB05-0048-4116-B78D-24A2689312ED}"/>
              </a:ext>
            </a:extLst>
          </p:cNvPr>
          <p:cNvSpPr>
            <a:spLocks noGrp="1"/>
          </p:cNvSpPr>
          <p:nvPr>
            <p:ph type="title"/>
          </p:nvPr>
        </p:nvSpPr>
        <p:spPr/>
        <p:txBody>
          <a:bodyPr/>
          <a:lstStyle/>
          <a:p>
            <a:r>
              <a:rPr lang="en-GB" dirty="0"/>
              <a:t>Any Questions ? </a:t>
            </a:r>
          </a:p>
        </p:txBody>
      </p:sp>
      <p:pic>
        <p:nvPicPr>
          <p:cNvPr id="4098" name="Picture 2" descr="Interrogation Question , Any Questions transparent background PNG ...">
            <a:extLst>
              <a:ext uri="{FF2B5EF4-FFF2-40B4-BE49-F238E27FC236}">
                <a16:creationId xmlns:a16="http://schemas.microsoft.com/office/drawing/2014/main" id="{899E9955-8C37-4AF8-9A4B-EDD000F561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1760" y="1717675"/>
            <a:ext cx="4464496" cy="342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962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D77BA-9770-4D45-88D7-3DD669F42267}"/>
              </a:ext>
            </a:extLst>
          </p:cNvPr>
          <p:cNvSpPr>
            <a:spLocks noGrp="1"/>
          </p:cNvSpPr>
          <p:nvPr>
            <p:ph type="title"/>
          </p:nvPr>
        </p:nvSpPr>
        <p:spPr>
          <a:xfrm>
            <a:off x="457200" y="274638"/>
            <a:ext cx="8229600" cy="706090"/>
          </a:xfrm>
        </p:spPr>
        <p:txBody>
          <a:bodyPr>
            <a:normAutofit fontScale="90000"/>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96367487-EC16-4CC7-9450-CE04BB336C44}"/>
              </a:ext>
            </a:extLst>
          </p:cNvPr>
          <p:cNvSpPr>
            <a:spLocks noGrp="1"/>
          </p:cNvSpPr>
          <p:nvPr>
            <p:ph idx="1"/>
          </p:nvPr>
        </p:nvSpPr>
        <p:spPr>
          <a:xfrm>
            <a:off x="457200" y="1196752"/>
            <a:ext cx="8229600" cy="4680520"/>
          </a:xfrm>
        </p:spPr>
        <p:txBody>
          <a:bodyPr>
            <a:normAutofit fontScale="40000" lnSpcReduction="20000"/>
          </a:bodyPr>
          <a:lstStyle/>
          <a:p>
            <a:pPr algn="just"/>
            <a:endParaRPr lang="en-GB" dirty="0">
              <a:latin typeface="Times New Roman" panose="02020603050405020304" pitchFamily="18" charset="0"/>
              <a:cs typeface="Times New Roman" panose="02020603050405020304" pitchFamily="18" charset="0"/>
            </a:endParaRPr>
          </a:p>
          <a:p>
            <a:pPr algn="just"/>
            <a:r>
              <a:rPr lang="en-GB" sz="3500" dirty="0">
                <a:latin typeface="Times New Roman" panose="02020603050405020304" pitchFamily="18" charset="0"/>
                <a:cs typeface="Times New Roman" panose="02020603050405020304" pitchFamily="18" charset="0"/>
              </a:rPr>
              <a:t>Antonopoulos E P and Bento R E (2003). Methods of 'learning leadership': taught and experiential. In J. Storey (ed.) Leadership in Organizations: Current issues and key trends. London: Routledge</a:t>
            </a:r>
          </a:p>
          <a:p>
            <a:pPr algn="just"/>
            <a:r>
              <a:rPr lang="en-GB" sz="3500" dirty="0">
                <a:latin typeface="Times New Roman" panose="02020603050405020304" pitchFamily="18" charset="0"/>
                <a:cs typeface="Times New Roman" panose="02020603050405020304" pitchFamily="18" charset="0"/>
              </a:rPr>
              <a:t>Carter A (2001). Executive coaching: Inspiring performance at work. IES Report 379. Brighton: Institute for Employment Studies</a:t>
            </a:r>
          </a:p>
          <a:p>
            <a:pPr algn="just"/>
            <a:r>
              <a:rPr lang="en-GB" sz="3500" dirty="0">
                <a:latin typeface="Times New Roman" panose="02020603050405020304" pitchFamily="18" charset="0"/>
                <a:cs typeface="Times New Roman" panose="02020603050405020304" pitchFamily="18" charset="0"/>
              </a:rPr>
              <a:t>Hirsh W (2003). Positive Career Development for Leaders and Managers. In J. Storey (ed.) Leadership in Organizations: Current issues and key trends, Routledge</a:t>
            </a:r>
          </a:p>
          <a:p>
            <a:pPr algn="just"/>
            <a:r>
              <a:rPr lang="en-GB" sz="3500" dirty="0">
                <a:latin typeface="Times New Roman" panose="02020603050405020304" pitchFamily="18" charset="0"/>
                <a:cs typeface="Times New Roman" panose="02020603050405020304" pitchFamily="18" charset="0"/>
              </a:rPr>
              <a:t>Horne, M. and Stedman Jones, D (2001). Leadership the challenge for all? The Institute of Management.</a:t>
            </a:r>
          </a:p>
          <a:p>
            <a:pPr algn="just"/>
            <a:r>
              <a:rPr lang="en-GB" sz="3500" dirty="0" err="1">
                <a:latin typeface="Times New Roman" panose="02020603050405020304" pitchFamily="18" charset="0"/>
                <a:cs typeface="Times New Roman" panose="02020603050405020304" pitchFamily="18" charset="0"/>
              </a:rPr>
              <a:t>Jin</a:t>
            </a:r>
            <a:r>
              <a:rPr lang="en-GB" sz="3500" dirty="0">
                <a:latin typeface="Times New Roman" panose="02020603050405020304" pitchFamily="18" charset="0"/>
                <a:cs typeface="Times New Roman" panose="02020603050405020304" pitchFamily="18" charset="0"/>
              </a:rPr>
              <a:t>, Y. (2010). Emotional leadership as a key dimension of public relations leadership: 159-181</a:t>
            </a:r>
          </a:p>
          <a:p>
            <a:pPr algn="just"/>
            <a:r>
              <a:rPr lang="en-GB" sz="3500" dirty="0">
                <a:latin typeface="Times New Roman" panose="02020603050405020304" pitchFamily="18" charset="0"/>
                <a:cs typeface="Times New Roman" panose="02020603050405020304" pitchFamily="18" charset="0"/>
              </a:rPr>
              <a:t>Lussier RN &amp; </a:t>
            </a:r>
            <a:r>
              <a:rPr lang="en-GB" sz="3500" dirty="0" err="1">
                <a:latin typeface="Times New Roman" panose="02020603050405020304" pitchFamily="18" charset="0"/>
                <a:cs typeface="Times New Roman" panose="02020603050405020304" pitchFamily="18" charset="0"/>
              </a:rPr>
              <a:t>Achua</a:t>
            </a:r>
            <a:r>
              <a:rPr lang="en-GB" sz="3500" dirty="0">
                <a:latin typeface="Times New Roman" panose="02020603050405020304" pitchFamily="18" charset="0"/>
                <a:cs typeface="Times New Roman" panose="02020603050405020304" pitchFamily="18" charset="0"/>
              </a:rPr>
              <a:t> CF. (2004) Leadership theory, application and skill development. 2nd ed. USA: Thomson South Western</a:t>
            </a:r>
          </a:p>
          <a:p>
            <a:pPr algn="just"/>
            <a:r>
              <a:rPr lang="en-GB" sz="3500" dirty="0">
                <a:latin typeface="Times New Roman" panose="02020603050405020304" pitchFamily="18" charset="0"/>
                <a:cs typeface="Times New Roman" panose="02020603050405020304" pitchFamily="18" charset="0"/>
              </a:rPr>
              <a:t>McBain. R, </a:t>
            </a:r>
            <a:r>
              <a:rPr lang="en-GB" sz="3500" dirty="0" err="1">
                <a:latin typeface="Times New Roman" panose="02020603050405020304" pitchFamily="18" charset="0"/>
                <a:cs typeface="Times New Roman" panose="02020603050405020304" pitchFamily="18" charset="0"/>
              </a:rPr>
              <a:t>Ghobadian</a:t>
            </a:r>
            <a:r>
              <a:rPr lang="en-GB" sz="3500" dirty="0">
                <a:latin typeface="Times New Roman" panose="02020603050405020304" pitchFamily="18" charset="0"/>
                <a:cs typeface="Times New Roman" panose="02020603050405020304" pitchFamily="18" charset="0"/>
              </a:rPr>
              <a:t>, A, Switzer J, Wilton, P, Woodman, P and Pearson G (2012) The Business Benefits of Management and Leadership Development. CMI, London</a:t>
            </a:r>
          </a:p>
          <a:p>
            <a:pPr algn="just"/>
            <a:r>
              <a:rPr lang="en-GB" sz="3500" dirty="0" err="1">
                <a:latin typeface="Times New Roman" panose="02020603050405020304" pitchFamily="18" charset="0"/>
                <a:cs typeface="Times New Roman" panose="02020603050405020304" pitchFamily="18" charset="0"/>
              </a:rPr>
              <a:t>Mckinsey</a:t>
            </a:r>
            <a:r>
              <a:rPr lang="en-GB" sz="3500" dirty="0">
                <a:latin typeface="Times New Roman" panose="02020603050405020304" pitchFamily="18" charset="0"/>
                <a:cs typeface="Times New Roman" panose="02020603050405020304" pitchFamily="18" charset="0"/>
              </a:rPr>
              <a:t> (2012) 10 Reasons Leadership Development Programs Fail. Available on (http://www.mckinsey.com/global-themes/leadership/why-leadership-development-programs-fa)  Accessed on 28/03/2016</a:t>
            </a:r>
          </a:p>
          <a:p>
            <a:pPr algn="just"/>
            <a:r>
              <a:rPr lang="en-GB" sz="3500" dirty="0">
                <a:latin typeface="Times New Roman" panose="02020603050405020304" pitchFamily="18" charset="0"/>
                <a:cs typeface="Times New Roman" panose="02020603050405020304" pitchFamily="18" charset="0"/>
              </a:rPr>
              <a:t>Ready, D A &amp; Conger, J A (2003). Why leadership development efforts fail MIT Sloan Management Review Cambridge, MA 44: 3 83-8</a:t>
            </a:r>
          </a:p>
          <a:p>
            <a:pPr algn="just"/>
            <a:r>
              <a:rPr lang="en-GB" sz="3500" dirty="0">
                <a:latin typeface="Times New Roman" panose="02020603050405020304" pitchFamily="18" charset="0"/>
                <a:cs typeface="Times New Roman" panose="02020603050405020304" pitchFamily="18" charset="0"/>
              </a:rPr>
              <a:t> Staff, S (2013) 10 Reasons Leadership Development Programs Fail, Available (http://www.clomedia.com/2013/07/31/10-reasons-leadership-development-programs-fail/) Accessed 30/05/2020</a:t>
            </a:r>
          </a:p>
          <a:p>
            <a:pPr algn="just"/>
            <a:r>
              <a:rPr lang="en-GB" sz="3500" dirty="0">
                <a:latin typeface="Times New Roman" panose="02020603050405020304" pitchFamily="18" charset="0"/>
                <a:cs typeface="Times New Roman" panose="02020603050405020304" pitchFamily="18" charset="0"/>
              </a:rPr>
              <a:t>Walker, A and Smither, J (1999) A five-year study of upward feedback: what managers do with their results matters. Personnel Psychology, Summer, 52 (2) 393-6.</a:t>
            </a:r>
          </a:p>
        </p:txBody>
      </p:sp>
    </p:spTree>
    <p:extLst>
      <p:ext uri="{BB962C8B-B14F-4D97-AF65-F5344CB8AC3E}">
        <p14:creationId xmlns:p14="http://schemas.microsoft.com/office/powerpoint/2010/main" val="1879834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purl.org/dc/elements/1.1/"/>
    <ds:schemaRef ds:uri="303dbf9b-b85b-46a0-94f1-894078c07ecd"/>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287</TotalTime>
  <Words>1544</Words>
  <Application>Microsoft Office PowerPoint</Application>
  <PresentationFormat>On-screen Show (4:3)</PresentationFormat>
  <Paragraphs>167</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Myriad Pro</vt:lpstr>
      <vt:lpstr>Times New Roman</vt:lpstr>
      <vt:lpstr>Wingdings</vt:lpstr>
      <vt:lpstr>20140311PresentationUWTSDTemplate</vt:lpstr>
      <vt:lpstr>Bachelor of Arts Business Management   Introduction to Modern Workplace (LLCBB4003) WEEK 4  LEADERSHIP </vt:lpstr>
      <vt:lpstr>Leadership in Organisations </vt:lpstr>
      <vt:lpstr>Learning outcome </vt:lpstr>
      <vt:lpstr>QUOTE OF THE DAY!</vt:lpstr>
      <vt:lpstr>QUOTE OF THE DAY!</vt:lpstr>
      <vt:lpstr>Leadership and its importance</vt:lpstr>
      <vt:lpstr>Leadership</vt:lpstr>
      <vt:lpstr>Leadership as ……</vt:lpstr>
      <vt:lpstr>Defining Leadership</vt:lpstr>
      <vt:lpstr>Six key classifications</vt:lpstr>
      <vt:lpstr>Six key classifications (Contd)</vt:lpstr>
      <vt:lpstr>So, what is the difference between management and leadership?</vt:lpstr>
      <vt:lpstr>Class activity :   In groups decide which of the following terms fit the role of manager best and which fit the role of leader best  </vt:lpstr>
      <vt:lpstr>Leading versus managing</vt:lpstr>
      <vt:lpstr>In your experience…</vt:lpstr>
      <vt:lpstr> Leadership Perceptive </vt:lpstr>
      <vt:lpstr>Leadership perceptive (Contd)</vt:lpstr>
      <vt:lpstr>Leadership perceptive (Contd) </vt:lpstr>
      <vt:lpstr>Your thoughts!!</vt:lpstr>
      <vt:lpstr>Leadership theories </vt:lpstr>
      <vt:lpstr>Leadership theories </vt:lpstr>
      <vt:lpstr>Leadership styles </vt:lpstr>
      <vt:lpstr>PowerPoint Presentation</vt:lpstr>
      <vt:lpstr>Influences on style</vt:lpstr>
      <vt:lpstr>French &amp; Raven’s Five Bases of Power </vt:lpstr>
      <vt:lpstr> Two types of power </vt:lpstr>
      <vt:lpstr>Referent power</vt:lpstr>
      <vt:lpstr>Legitimate power</vt:lpstr>
      <vt:lpstr>Expert power</vt:lpstr>
      <vt:lpstr>Reward power</vt:lpstr>
      <vt:lpstr>Coercive power</vt:lpstr>
      <vt:lpstr>Therefore…..</vt:lpstr>
      <vt:lpstr>PowerPoint Presentation</vt:lpstr>
      <vt:lpstr>Any Questions ?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4  THEORIES OF LEADERSHIP</dc:title>
  <dc:creator>Uju Ugochukwu</dc:creator>
  <cp:lastModifiedBy>Uju Ugochukwu</cp:lastModifiedBy>
  <cp:revision>18</cp:revision>
  <dcterms:created xsi:type="dcterms:W3CDTF">2020-05-31T12:02:08Z</dcterms:created>
  <dcterms:modified xsi:type="dcterms:W3CDTF">2020-05-31T16:57:43Z</dcterms:modified>
</cp:coreProperties>
</file>