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9" r:id="rId6"/>
  </p:sldMasterIdLst>
  <p:notesMasterIdLst>
    <p:notesMasterId r:id="rId29"/>
  </p:notesMasterIdLst>
  <p:sldIdLst>
    <p:sldId id="723" r:id="rId7"/>
    <p:sldId id="743" r:id="rId8"/>
    <p:sldId id="280" r:id="rId9"/>
    <p:sldId id="715" r:id="rId10"/>
    <p:sldId id="741" r:id="rId11"/>
    <p:sldId id="719" r:id="rId12"/>
    <p:sldId id="721" r:id="rId13"/>
    <p:sldId id="720" r:id="rId14"/>
    <p:sldId id="722" r:id="rId15"/>
    <p:sldId id="356" r:id="rId16"/>
    <p:sldId id="350" r:id="rId17"/>
    <p:sldId id="740" r:id="rId18"/>
    <p:sldId id="358" r:id="rId19"/>
    <p:sldId id="739" r:id="rId20"/>
    <p:sldId id="351" r:id="rId21"/>
    <p:sldId id="352" r:id="rId22"/>
    <p:sldId id="359" r:id="rId23"/>
    <p:sldId id="736" r:id="rId24"/>
    <p:sldId id="360" r:id="rId25"/>
    <p:sldId id="738" r:id="rId26"/>
    <p:sldId id="357" r:id="rId27"/>
    <p:sldId id="27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7"/>
    <p:restoredTop sz="96327"/>
  </p:normalViewPr>
  <p:slideViewPr>
    <p:cSldViewPr snapToGrid="0" snapToObjects="1">
      <p:cViewPr varScale="1">
        <p:scale>
          <a:sx n="119" d="100"/>
          <a:sy n="119" d="100"/>
        </p:scale>
        <p:origin x="3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presProps" Target="presProps.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AD59-C586-8745-A791-6BC3D61E3507}" type="datetimeFigureOut">
              <a:rPr lang="en-US" smtClean="0"/>
              <a:t>10/5/24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B7BB1-F5B0-CC45-8822-6C9271E81B06}" type="slidenum">
              <a:rPr lang="en-US" smtClean="0"/>
              <a:t>‹#›</a:t>
            </a:fld>
            <a:endParaRPr lang="en-US"/>
          </a:p>
        </p:txBody>
      </p:sp>
    </p:spTree>
    <p:extLst>
      <p:ext uri="{BB962C8B-B14F-4D97-AF65-F5344CB8AC3E}">
        <p14:creationId xmlns:p14="http://schemas.microsoft.com/office/powerpoint/2010/main" val="394996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345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23633545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4981023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20.jpg"/><Relationship Id="rId13" Type="http://schemas.openxmlformats.org/officeDocument/2006/relationships/image" Target="../media/image25.jpeg"/><Relationship Id="rId3" Type="http://schemas.openxmlformats.org/officeDocument/2006/relationships/image" Target="../media/image15.jpeg"/><Relationship Id="rId7" Type="http://schemas.openxmlformats.org/officeDocument/2006/relationships/image" Target="../media/image19.jpg"/><Relationship Id="rId12" Type="http://schemas.openxmlformats.org/officeDocument/2006/relationships/image" Target="../media/image24.jpg"/><Relationship Id="rId2" Type="http://schemas.openxmlformats.org/officeDocument/2006/relationships/image" Target="../media/image14.jpeg"/><Relationship Id="rId1" Type="http://schemas.openxmlformats.org/officeDocument/2006/relationships/slideLayout" Target="../slideLayouts/slideLayout5.xml"/><Relationship Id="rId6" Type="http://schemas.openxmlformats.org/officeDocument/2006/relationships/image" Target="../media/image18.jpeg"/><Relationship Id="rId11" Type="http://schemas.openxmlformats.org/officeDocument/2006/relationships/image" Target="../media/image23.jpg"/><Relationship Id="rId5" Type="http://schemas.openxmlformats.org/officeDocument/2006/relationships/image" Target="../media/image17.jpeg"/><Relationship Id="rId10" Type="http://schemas.openxmlformats.org/officeDocument/2006/relationships/image" Target="../media/image22.jpg"/><Relationship Id="rId4" Type="http://schemas.openxmlformats.org/officeDocument/2006/relationships/image" Target="../media/image16.jpeg"/><Relationship Id="rId9" Type="http://schemas.openxmlformats.org/officeDocument/2006/relationships/image" Target="../media/image21.jpeg"/></Relationships>
</file>

<file path=ppt/slides/_rels/slide5.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5.xml"/><Relationship Id="rId6" Type="http://schemas.openxmlformats.org/officeDocument/2006/relationships/image" Target="../media/image30.png"/><Relationship Id="rId5" Type="http://schemas.openxmlformats.org/officeDocument/2006/relationships/image" Target="../media/image29.jpg"/><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Mitigating_Circumstances_Policy_2022-23.pdf"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5.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5.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36.png"/><Relationship Id="rId1" Type="http://schemas.openxmlformats.org/officeDocument/2006/relationships/slideLayout" Target="../slideLayouts/slideLayout5.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9B138-97B5-7939-A343-9BF9DFC9FEDB}"/>
              </a:ext>
            </a:extLst>
          </p:cNvPr>
          <p:cNvSpPr txBox="1">
            <a:spLocks/>
          </p:cNvSpPr>
          <p:nvPr/>
        </p:nvSpPr>
        <p:spPr>
          <a:xfrm>
            <a:off x="238991" y="1537855"/>
            <a:ext cx="5857009" cy="3647209"/>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7200" b="1" dirty="0">
                <a:solidFill>
                  <a:schemeClr val="bg1"/>
                </a:solidFill>
              </a:rPr>
              <a:t>Applied Computing</a:t>
            </a:r>
            <a:br>
              <a:rPr lang="en-GB" sz="5400" dirty="0">
                <a:solidFill>
                  <a:schemeClr val="bg1"/>
                </a:solidFill>
              </a:rPr>
            </a:br>
            <a:r>
              <a:rPr lang="en-GB" sz="4000" dirty="0">
                <a:solidFill>
                  <a:schemeClr val="bg1"/>
                </a:solidFill>
              </a:rPr>
              <a:t>Wales Institute of Science and Art (WISA)</a:t>
            </a:r>
            <a:endParaRPr lang="en-GB" sz="6600" dirty="0">
              <a:solidFill>
                <a:schemeClr val="bg1"/>
              </a:solidFill>
            </a:endParaRPr>
          </a:p>
        </p:txBody>
      </p:sp>
      <p:pic>
        <p:nvPicPr>
          <p:cNvPr id="6" name="Picture 5">
            <a:extLst>
              <a:ext uri="{FF2B5EF4-FFF2-40B4-BE49-F238E27FC236}">
                <a16:creationId xmlns:a16="http://schemas.microsoft.com/office/drawing/2014/main" id="{78400F23-0403-DA86-BC6E-622BDF3299F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947510" y="129886"/>
            <a:ext cx="962304" cy="1101436"/>
          </a:xfrm>
          <a:prstGeom prst="rect">
            <a:avLst/>
          </a:prstGeom>
        </p:spPr>
      </p:pic>
      <p:pic>
        <p:nvPicPr>
          <p:cNvPr id="7" name="Picture 6">
            <a:extLst>
              <a:ext uri="{FF2B5EF4-FFF2-40B4-BE49-F238E27FC236}">
                <a16:creationId xmlns:a16="http://schemas.microsoft.com/office/drawing/2014/main" id="{9F391386-F4B3-2A03-E12E-EED95481BEB1}"/>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6793" y="5165029"/>
            <a:ext cx="1053376" cy="1101436"/>
          </a:xfrm>
          <a:prstGeom prst="rect">
            <a:avLst/>
          </a:prstGeom>
          <a:noFill/>
          <a:ln>
            <a:noFill/>
          </a:ln>
        </p:spPr>
      </p:pic>
      <p:pic>
        <p:nvPicPr>
          <p:cNvPr id="8" name="Picture 7">
            <a:extLst>
              <a:ext uri="{FF2B5EF4-FFF2-40B4-BE49-F238E27FC236}">
                <a16:creationId xmlns:a16="http://schemas.microsoft.com/office/drawing/2014/main" id="{3929DF69-720F-1E16-7937-BBAA2FFFFA2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824852" y="6318421"/>
            <a:ext cx="2245317" cy="451257"/>
          </a:xfrm>
          <a:prstGeom prst="rect">
            <a:avLst/>
          </a:prstGeom>
          <a:noFill/>
          <a:ln>
            <a:noFill/>
          </a:ln>
        </p:spPr>
      </p:pic>
    </p:spTree>
    <p:extLst>
      <p:ext uri="{BB962C8B-B14F-4D97-AF65-F5344CB8AC3E}">
        <p14:creationId xmlns:p14="http://schemas.microsoft.com/office/powerpoint/2010/main" val="155481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photo description available.">
            <a:extLst>
              <a:ext uri="{FF2B5EF4-FFF2-40B4-BE49-F238E27FC236}">
                <a16:creationId xmlns:a16="http://schemas.microsoft.com/office/drawing/2014/main" id="{7919627D-872D-29B1-A91F-21927800F4DD}"/>
              </a:ext>
            </a:extLst>
          </p:cNvPr>
          <p:cNvPicPr>
            <a:picLocks noChangeAspect="1" noChangeArrowheads="1"/>
          </p:cNvPicPr>
          <p:nvPr/>
        </p:nvPicPr>
        <p:blipFill>
          <a:blip r:embed="rId2">
            <a:alphaModFix amt="27000"/>
            <a:extLst>
              <a:ext uri="{28A0092B-C50C-407E-A947-70E740481C1C}">
                <a14:useLocalDpi xmlns:a14="http://schemas.microsoft.com/office/drawing/2010/main" val="0"/>
              </a:ext>
            </a:extLst>
          </a:blip>
          <a:srcRect/>
          <a:stretch>
            <a:fillRect/>
          </a:stretch>
        </p:blipFill>
        <p:spPr bwMode="auto">
          <a:xfrm>
            <a:off x="3175" y="0"/>
            <a:ext cx="1218723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2170571-569E-BE89-B5C3-524DD5B15E81}"/>
              </a:ext>
            </a:extLst>
          </p:cNvPr>
          <p:cNvSpPr>
            <a:spLocks noGrp="1"/>
          </p:cNvSpPr>
          <p:nvPr>
            <p:ph type="title"/>
          </p:nvPr>
        </p:nvSpPr>
        <p:spPr>
          <a:xfrm>
            <a:off x="4328616" y="0"/>
            <a:ext cx="4203507" cy="1325563"/>
          </a:xfrm>
        </p:spPr>
        <p:txBody>
          <a:bodyPr>
            <a:normAutofit/>
          </a:bodyPr>
          <a:lstStyle/>
          <a:p>
            <a:r>
              <a:rPr lang="en-US" sz="4800" b="1" dirty="0">
                <a:solidFill>
                  <a:schemeClr val="accent1">
                    <a:lumMod val="75000"/>
                  </a:schemeClr>
                </a:solidFill>
              </a:rPr>
              <a:t>Thank you 🙏🏼</a:t>
            </a:r>
          </a:p>
        </p:txBody>
      </p:sp>
      <p:sp>
        <p:nvSpPr>
          <p:cNvPr id="5" name="Content Placeholder 2">
            <a:extLst>
              <a:ext uri="{FF2B5EF4-FFF2-40B4-BE49-F238E27FC236}">
                <a16:creationId xmlns:a16="http://schemas.microsoft.com/office/drawing/2014/main" id="{94F29DF5-ABDF-D0DE-67B1-7DA635864D30}"/>
              </a:ext>
            </a:extLst>
          </p:cNvPr>
          <p:cNvSpPr>
            <a:spLocks noGrp="1"/>
          </p:cNvSpPr>
          <p:nvPr>
            <p:ph idx="1"/>
          </p:nvPr>
        </p:nvSpPr>
        <p:spPr>
          <a:xfrm>
            <a:off x="821140" y="982638"/>
            <a:ext cx="10972800" cy="4640239"/>
          </a:xfrm>
        </p:spPr>
        <p:txBody>
          <a:bodyPr>
            <a:normAutofit fontScale="92500" lnSpcReduction="10000"/>
          </a:bodyPr>
          <a:lstStyle/>
          <a:p>
            <a:pPr marL="0" indent="0">
              <a:buNone/>
            </a:pPr>
            <a:r>
              <a:rPr lang="en-GB" b="1" i="0" u="none" strike="noStrike" dirty="0">
                <a:solidFill>
                  <a:srgbClr val="212121"/>
                </a:solidFill>
                <a:effectLst/>
                <a:latin typeface="Aptos" panose="020B0004020202020204" pitchFamily="34" charset="0"/>
              </a:rPr>
              <a:t>UWTSD </a:t>
            </a:r>
            <a:r>
              <a:rPr lang="en-GB" i="0" u="none" strike="noStrike" dirty="0">
                <a:solidFill>
                  <a:srgbClr val="212121"/>
                </a:solidFill>
                <a:effectLst/>
                <a:latin typeface="Aptos" panose="020B0004020202020204" pitchFamily="34" charset="0"/>
              </a:rPr>
              <a:t>has been ranked</a:t>
            </a:r>
            <a:r>
              <a:rPr lang="en-GB" b="1" i="0" u="none" strike="noStrike" dirty="0">
                <a:solidFill>
                  <a:srgbClr val="212121"/>
                </a:solidFill>
                <a:effectLst/>
                <a:latin typeface="Aptos" panose="020B0004020202020204" pitchFamily="34" charset="0"/>
              </a:rPr>
              <a:t> 1</a:t>
            </a:r>
            <a:r>
              <a:rPr lang="en-GB" b="1" i="0" u="none" strike="noStrike" baseline="30000" dirty="0">
                <a:solidFill>
                  <a:srgbClr val="212121"/>
                </a:solidFill>
                <a:effectLst/>
                <a:latin typeface="Aptos" panose="020B0004020202020204" pitchFamily="34" charset="0"/>
              </a:rPr>
              <a:t>st</a:t>
            </a:r>
            <a:r>
              <a:rPr lang="en-GB" b="1" i="0" u="none" strike="noStrike" dirty="0">
                <a:solidFill>
                  <a:srgbClr val="212121"/>
                </a:solidFill>
                <a:effectLst/>
                <a:latin typeface="Aptos" panose="020B0004020202020204" pitchFamily="34" charset="0"/>
              </a:rPr>
              <a:t> in Wales </a:t>
            </a:r>
            <a:r>
              <a:rPr lang="en-GB" i="0" u="none" strike="noStrike" dirty="0">
                <a:solidFill>
                  <a:srgbClr val="212121"/>
                </a:solidFill>
                <a:effectLst/>
                <a:latin typeface="Aptos" panose="020B0004020202020204" pitchFamily="34" charset="0"/>
              </a:rPr>
              <a:t>and</a:t>
            </a:r>
            <a:r>
              <a:rPr lang="en-GB" b="1" i="0" u="none" strike="noStrike" dirty="0">
                <a:solidFill>
                  <a:srgbClr val="212121"/>
                </a:solidFill>
                <a:effectLst/>
                <a:latin typeface="Aptos" panose="020B0004020202020204" pitchFamily="34" charset="0"/>
              </a:rPr>
              <a:t> joint 3</a:t>
            </a:r>
            <a:r>
              <a:rPr lang="en-GB" b="1" i="0" u="none" strike="noStrike" baseline="30000" dirty="0">
                <a:solidFill>
                  <a:srgbClr val="212121"/>
                </a:solidFill>
                <a:effectLst/>
                <a:latin typeface="Aptos" panose="020B0004020202020204" pitchFamily="34" charset="0"/>
              </a:rPr>
              <a:t>rd</a:t>
            </a:r>
            <a:r>
              <a:rPr lang="en-GB" b="1" i="0" u="none" strike="noStrike" dirty="0">
                <a:solidFill>
                  <a:srgbClr val="212121"/>
                </a:solidFill>
                <a:effectLst/>
                <a:latin typeface="Aptos" panose="020B0004020202020204" pitchFamily="34" charset="0"/>
              </a:rPr>
              <a:t> in the UK </a:t>
            </a:r>
            <a:r>
              <a:rPr lang="en-GB" i="0" u="none" strike="noStrike" dirty="0">
                <a:solidFill>
                  <a:srgbClr val="212121"/>
                </a:solidFill>
                <a:effectLst/>
                <a:latin typeface="Aptos" panose="020B0004020202020204" pitchFamily="34" charset="0"/>
              </a:rPr>
              <a:t>for</a:t>
            </a:r>
            <a:r>
              <a:rPr lang="en-GB" b="1" i="0" u="none" strike="noStrike" dirty="0">
                <a:solidFill>
                  <a:srgbClr val="212121"/>
                </a:solidFill>
                <a:effectLst/>
                <a:latin typeface="Aptos" panose="020B0004020202020204" pitchFamily="34" charset="0"/>
              </a:rPr>
              <a:t> student satisfaction </a:t>
            </a:r>
            <a:r>
              <a:rPr lang="en-GB" i="0" u="none" strike="noStrike" dirty="0">
                <a:solidFill>
                  <a:srgbClr val="212121"/>
                </a:solidFill>
                <a:effectLst/>
                <a:latin typeface="Aptos" panose="020B0004020202020204" pitchFamily="34" charset="0"/>
              </a:rPr>
              <a:t>by the </a:t>
            </a:r>
            <a:r>
              <a:rPr lang="en-GB" b="1" i="0" u="none" strike="noStrike" dirty="0">
                <a:solidFill>
                  <a:srgbClr val="212121"/>
                </a:solidFill>
                <a:effectLst/>
                <a:latin typeface="Aptos" panose="020B0004020202020204" pitchFamily="34" charset="0"/>
              </a:rPr>
              <a:t>Times Higher Education</a:t>
            </a:r>
          </a:p>
          <a:p>
            <a:pPr marL="0" indent="0">
              <a:buNone/>
            </a:pPr>
            <a:endParaRPr lang="en-GB" b="1" i="0" u="none" strike="noStrike" dirty="0">
              <a:solidFill>
                <a:srgbClr val="212121"/>
              </a:solidFill>
              <a:effectLst/>
              <a:latin typeface="Aptos" panose="020B0004020202020204" pitchFamily="34" charset="0"/>
            </a:endParaRPr>
          </a:p>
          <a:p>
            <a:pPr marL="0" indent="0">
              <a:buNone/>
            </a:pPr>
            <a:r>
              <a:rPr lang="en-GB" b="1" i="0" u="none" strike="noStrike" dirty="0">
                <a:solidFill>
                  <a:srgbClr val="212121"/>
                </a:solidFill>
                <a:effectLst/>
                <a:latin typeface="Aptos" panose="020B0004020202020204" pitchFamily="34" charset="0"/>
              </a:rPr>
              <a:t>Guardian University Guide 2025</a:t>
            </a:r>
          </a:p>
          <a:p>
            <a:pPr lvl="1"/>
            <a:r>
              <a:rPr lang="en-GB" b="1" i="0" u="none" strike="noStrike" dirty="0">
                <a:solidFill>
                  <a:srgbClr val="212121"/>
                </a:solidFill>
                <a:effectLst/>
                <a:latin typeface="Aptos" panose="020B0004020202020204" pitchFamily="34" charset="0"/>
              </a:rPr>
              <a:t>Satisfaction with Teaching</a:t>
            </a:r>
            <a:r>
              <a:rPr lang="en-GB" b="0" i="0" u="none" strike="noStrike" dirty="0">
                <a:solidFill>
                  <a:srgbClr val="212121"/>
                </a:solidFill>
                <a:effectLst/>
                <a:latin typeface="Aptos" panose="020B0004020202020204" pitchFamily="34" charset="0"/>
              </a:rPr>
              <a:t> – 7</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1" i="0" u="none" strike="noStrike" dirty="0">
                <a:solidFill>
                  <a:srgbClr val="212121"/>
                </a:solidFill>
                <a:effectLst/>
                <a:latin typeface="Aptos" panose="020B0004020202020204" pitchFamily="34" charset="0"/>
              </a:rPr>
              <a:t>Satisfaction with Feedback</a:t>
            </a:r>
            <a:r>
              <a:rPr lang="en-GB" b="0" i="0" u="none" strike="noStrike" dirty="0">
                <a:solidFill>
                  <a:srgbClr val="212121"/>
                </a:solidFill>
                <a:effectLst/>
                <a:latin typeface="Aptos" panose="020B0004020202020204" pitchFamily="34" charset="0"/>
              </a:rPr>
              <a:t> – 5</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20</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for </a:t>
            </a:r>
            <a:r>
              <a:rPr lang="en-GB" b="1" i="0" u="none" strike="noStrike" dirty="0">
                <a:solidFill>
                  <a:srgbClr val="7030A0"/>
                </a:solidFill>
                <a:effectLst/>
                <a:latin typeface="Aptos" panose="020B0004020202020204" pitchFamily="34" charset="0"/>
              </a:rPr>
              <a:t>Computer Science &amp; Information Systems</a:t>
            </a:r>
            <a:r>
              <a:rPr lang="en-GB" b="0" i="0" u="none" strike="noStrike" dirty="0">
                <a:solidFill>
                  <a:srgbClr val="7030A0"/>
                </a:solidFill>
                <a:effectLst/>
                <a:latin typeface="Aptos" panose="020B0004020202020204" pitchFamily="34" charset="0"/>
              </a:rPr>
              <a:t> </a:t>
            </a:r>
            <a:r>
              <a:rPr lang="en-GB" b="0" i="0" u="none" strike="noStrike" dirty="0">
                <a:solidFill>
                  <a:srgbClr val="212121"/>
                </a:solidFill>
                <a:effectLst/>
                <a:latin typeface="Aptos" panose="020B0004020202020204" pitchFamily="34" charset="0"/>
              </a:rPr>
              <a:t>(out of 111), 1</a:t>
            </a:r>
            <a:r>
              <a:rPr lang="en-GB" b="0" i="0" u="none" strike="noStrike" baseline="30000" dirty="0">
                <a:solidFill>
                  <a:srgbClr val="212121"/>
                </a:solidFill>
                <a:effectLst/>
                <a:latin typeface="Aptos" panose="020B0004020202020204" pitchFamily="34" charset="0"/>
              </a:rPr>
              <a:t>st</a:t>
            </a:r>
            <a:r>
              <a:rPr lang="en-GB" b="0" i="0" u="none" strike="noStrike" dirty="0">
                <a:solidFill>
                  <a:srgbClr val="212121"/>
                </a:solidFill>
                <a:effectLst/>
                <a:latin typeface="Aptos" panose="020B0004020202020204" pitchFamily="34" charset="0"/>
              </a:rPr>
              <a:t> in Wales</a:t>
            </a:r>
            <a:endParaRPr lang="en-GB" dirty="0">
              <a:solidFill>
                <a:srgbClr val="212121"/>
              </a:solidFill>
              <a:latin typeface="Calibri" panose="020F0502020204030204" pitchFamily="34" charset="0"/>
            </a:endParaRPr>
          </a:p>
          <a:p>
            <a:pPr lvl="1"/>
            <a:endParaRPr lang="en-GB" sz="2000" b="1" i="0" u="none" strike="noStrike" dirty="0">
              <a:solidFill>
                <a:srgbClr val="212121"/>
              </a:solidFill>
              <a:effectLst/>
              <a:latin typeface="Calibri" panose="020F0502020204030204" pitchFamily="34" charset="0"/>
            </a:endParaRPr>
          </a:p>
          <a:p>
            <a:pPr marL="457200" lvl="1" indent="-447675">
              <a:buNone/>
            </a:pPr>
            <a:r>
              <a:rPr lang="en-GB" sz="2800" b="1" i="0" u="none" strike="noStrike" dirty="0">
                <a:solidFill>
                  <a:srgbClr val="212121"/>
                </a:solidFill>
                <a:effectLst/>
                <a:latin typeface="Aptos" panose="020B0004020202020204" pitchFamily="34" charset="0"/>
              </a:rPr>
              <a:t>Daily Mail</a:t>
            </a:r>
            <a:endParaRPr lang="en-GB" sz="2800" b="1" dirty="0">
              <a:solidFill>
                <a:srgbClr val="212121"/>
              </a:solidFill>
              <a:latin typeface="Aptos" panose="020B0004020202020204" pitchFamily="34" charset="0"/>
            </a:endParaRPr>
          </a:p>
          <a:p>
            <a:pPr lvl="1"/>
            <a:r>
              <a:rPr lang="en-GB" b="0" i="0" u="none" strike="noStrike" dirty="0">
                <a:solidFill>
                  <a:srgbClr val="212121"/>
                </a:solidFill>
                <a:effectLst/>
                <a:latin typeface="Aptos" panose="020B0004020202020204" pitchFamily="34" charset="0"/>
              </a:rPr>
              <a:t>4</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for </a:t>
            </a:r>
            <a:r>
              <a:rPr lang="en-GB" b="1" i="0" u="none" strike="noStrike" dirty="0">
                <a:solidFill>
                  <a:srgbClr val="212121"/>
                </a:solidFill>
                <a:effectLst/>
                <a:latin typeface="Aptos" panose="020B0004020202020204" pitchFamily="34" charset="0"/>
              </a:rPr>
              <a:t>Teaching Excellence</a:t>
            </a:r>
            <a:r>
              <a:rPr lang="en-GB" b="0" i="0" u="none" strike="noStrike" dirty="0">
                <a:solidFill>
                  <a:srgbClr val="212121"/>
                </a:solidFill>
                <a:effectLst/>
                <a:latin typeface="Aptos" panose="020B0004020202020204" pitchFamily="34" charset="0"/>
              </a:rPr>
              <a:t>, 1</a:t>
            </a:r>
            <a:r>
              <a:rPr lang="en-GB" b="0" i="0" u="none" strike="noStrike" baseline="30000" dirty="0">
                <a:solidFill>
                  <a:srgbClr val="212121"/>
                </a:solidFill>
                <a:effectLst/>
                <a:latin typeface="Aptos" panose="020B0004020202020204" pitchFamily="34" charset="0"/>
              </a:rPr>
              <a:t>st</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4</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 in the UK for </a:t>
            </a:r>
            <a:r>
              <a:rPr lang="en-GB" b="1" i="0" u="none" strike="noStrike" dirty="0">
                <a:solidFill>
                  <a:srgbClr val="212121"/>
                </a:solidFill>
                <a:effectLst/>
                <a:latin typeface="Aptos" panose="020B0004020202020204" pitchFamily="34" charset="0"/>
              </a:rPr>
              <a:t>Student Support</a:t>
            </a:r>
            <a:r>
              <a:rPr lang="en-GB" b="0" i="0" u="none" strike="noStrike" dirty="0">
                <a:solidFill>
                  <a:srgbClr val="212121"/>
                </a:solidFill>
                <a:effectLst/>
                <a:latin typeface="Aptos" panose="020B0004020202020204" pitchFamily="34" charset="0"/>
              </a:rPr>
              <a:t>,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11th = in the UK for </a:t>
            </a:r>
            <a:r>
              <a:rPr lang="en-GB" b="1" i="0" u="none" strike="noStrike" dirty="0">
                <a:solidFill>
                  <a:srgbClr val="212121"/>
                </a:solidFill>
                <a:effectLst/>
                <a:latin typeface="Aptos" panose="020B0004020202020204" pitchFamily="34" charset="0"/>
              </a:rPr>
              <a:t>Student Experience</a:t>
            </a:r>
            <a:r>
              <a:rPr lang="en-GB" b="0" i="0" u="none" strike="noStrike" dirty="0">
                <a:solidFill>
                  <a:srgbClr val="212121"/>
                </a:solidFill>
                <a:effectLst/>
                <a:latin typeface="Aptos" panose="020B0004020202020204" pitchFamily="34" charset="0"/>
              </a:rPr>
              <a:t>,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endParaRPr lang="en-US" sz="2800" dirty="0"/>
          </a:p>
        </p:txBody>
      </p:sp>
    </p:spTree>
    <p:extLst>
      <p:ext uri="{BB962C8B-B14F-4D97-AF65-F5344CB8AC3E}">
        <p14:creationId xmlns:p14="http://schemas.microsoft.com/office/powerpoint/2010/main" val="156776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Applied Computing Management Team</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7301" y="1315021"/>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1932192" y="4203780"/>
            <a:ext cx="4067916" cy="1251623"/>
          </a:xfrm>
        </p:spPr>
        <p:txBody>
          <a:bodyPr>
            <a:normAutofit/>
          </a:bodyPr>
          <a:lstStyle/>
          <a:p>
            <a:pPr marL="0" indent="0">
              <a:buNone/>
            </a:pPr>
            <a:r>
              <a:rPr lang="en-GB" sz="2400" b="1" dirty="0"/>
              <a:t>Dr Kapilan Radhakrishnan 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02257" y="1318752"/>
            <a:ext cx="2121760" cy="254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7686171" y="3955550"/>
            <a:ext cx="3799233" cy="1583698"/>
          </a:xfrm>
          <a:prstGeom prst="rect">
            <a:avLst/>
          </a:prstGeom>
        </p:spPr>
        <p:txBody>
          <a:bodyPr vert="horz" wrap="none" lIns="0" tIns="0" rIns="0" bIns="0" rtlCol="0" anchor="t" anchorCtr="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solidFill>
                  <a:schemeClr val="tx1"/>
                </a:solidFill>
              </a:rPr>
              <a:t>Ms Gaynor Thomas</a:t>
            </a:r>
          </a:p>
          <a:p>
            <a:r>
              <a:rPr lang="en-GB" sz="1800" b="1" dirty="0">
                <a:solidFill>
                  <a:schemeClr val="tx1"/>
                </a:solidFill>
              </a:rPr>
              <a:t>Assistant Academic Director &amp; </a:t>
            </a:r>
          </a:p>
          <a:p>
            <a:r>
              <a:rPr lang="en-GB" sz="1800" b="1" dirty="0">
                <a:solidFill>
                  <a:schemeClr val="tx1"/>
                </a:solidFill>
              </a:rPr>
              <a:t>Digital Degree Apprenticeships </a:t>
            </a:r>
          </a:p>
          <a:p>
            <a:r>
              <a:rPr lang="en-GB" sz="1800" b="1" dirty="0">
                <a:solidFill>
                  <a:schemeClr val="tx1"/>
                </a:solidFill>
              </a:rPr>
              <a:t>Programme Manager</a:t>
            </a:r>
          </a:p>
          <a:p>
            <a:r>
              <a:rPr lang="en-GB" sz="1800" b="1" dirty="0">
                <a:solidFill>
                  <a:schemeClr val="tx1"/>
                </a:solidFill>
              </a:rPr>
              <a:t>Moodle Champion</a:t>
            </a:r>
          </a:p>
        </p:txBody>
      </p:sp>
    </p:spTree>
    <p:extLst>
      <p:ext uri="{BB962C8B-B14F-4D97-AF65-F5344CB8AC3E}">
        <p14:creationId xmlns:p14="http://schemas.microsoft.com/office/powerpoint/2010/main" val="64776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Computer Science Programme Team</a:t>
            </a:r>
          </a:p>
        </p:txBody>
      </p:sp>
      <p:pic>
        <p:nvPicPr>
          <p:cNvPr id="1032" name="Picture 8" descr="glj">
            <a:extLst>
              <a:ext uri="{FF2B5EF4-FFF2-40B4-BE49-F238E27FC236}">
                <a16:creationId xmlns:a16="http://schemas.microsoft.com/office/drawing/2014/main" id="{5F5FF55E-2A75-463E-9912-E42FAF6BB8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1599" y="1282266"/>
            <a:ext cx="1538777" cy="167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Content Placeholder 2">
            <a:extLst>
              <a:ext uri="{FF2B5EF4-FFF2-40B4-BE49-F238E27FC236}">
                <a16:creationId xmlns:a16="http://schemas.microsoft.com/office/drawing/2014/main" id="{D5961EF9-5A93-4F54-A579-B735176A5441}"/>
              </a:ext>
            </a:extLst>
          </p:cNvPr>
          <p:cNvSpPr txBox="1">
            <a:spLocks/>
          </p:cNvSpPr>
          <p:nvPr/>
        </p:nvSpPr>
        <p:spPr>
          <a:xfrm>
            <a:off x="801599" y="3094874"/>
            <a:ext cx="1754628" cy="30342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a:solidFill>
                  <a:schemeClr val="tx1"/>
                </a:solidFill>
              </a:rPr>
              <a:t>Gareth Jones</a:t>
            </a:r>
          </a:p>
        </p:txBody>
      </p:sp>
      <p:pic>
        <p:nvPicPr>
          <p:cNvPr id="10" name="Picture 9" descr="A person wearing glasses&#10;&#10;Description automatically generated with low confidence">
            <a:extLst>
              <a:ext uri="{FF2B5EF4-FFF2-40B4-BE49-F238E27FC236}">
                <a16:creationId xmlns:a16="http://schemas.microsoft.com/office/drawing/2014/main" id="{D12D9A9E-3EDD-EF48-145E-C54718F096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53675" y="1282266"/>
            <a:ext cx="1499487" cy="1662664"/>
          </a:xfrm>
          <a:prstGeom prst="rect">
            <a:avLst/>
          </a:prstGeom>
          <a:noFill/>
          <a:ln>
            <a:noFill/>
          </a:ln>
        </p:spPr>
      </p:pic>
      <p:sp>
        <p:nvSpPr>
          <p:cNvPr id="11" name="Content Placeholder 2">
            <a:extLst>
              <a:ext uri="{FF2B5EF4-FFF2-40B4-BE49-F238E27FC236}">
                <a16:creationId xmlns:a16="http://schemas.microsoft.com/office/drawing/2014/main" id="{1C03E37E-3BCB-D026-43C4-40F849C9B806}"/>
              </a:ext>
            </a:extLst>
          </p:cNvPr>
          <p:cNvSpPr txBox="1">
            <a:spLocks/>
          </p:cNvSpPr>
          <p:nvPr/>
        </p:nvSpPr>
        <p:spPr>
          <a:xfrm>
            <a:off x="2800653" y="3060729"/>
            <a:ext cx="1591089" cy="52729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James Williams</a:t>
            </a:r>
          </a:p>
        </p:txBody>
      </p:sp>
      <p:sp>
        <p:nvSpPr>
          <p:cNvPr id="12" name="Content Placeholder 2">
            <a:extLst>
              <a:ext uri="{FF2B5EF4-FFF2-40B4-BE49-F238E27FC236}">
                <a16:creationId xmlns:a16="http://schemas.microsoft.com/office/drawing/2014/main" id="{7218EAEB-D678-0945-4F5A-79982CCB8BFF}"/>
              </a:ext>
            </a:extLst>
          </p:cNvPr>
          <p:cNvSpPr txBox="1">
            <a:spLocks/>
          </p:cNvSpPr>
          <p:nvPr/>
        </p:nvSpPr>
        <p:spPr>
          <a:xfrm>
            <a:off x="4577750" y="3117341"/>
            <a:ext cx="1977630" cy="35033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err="1">
                <a:solidFill>
                  <a:schemeClr val="tx1"/>
                </a:solidFill>
              </a:rPr>
              <a:t>Divya</a:t>
            </a:r>
            <a:r>
              <a:rPr lang="en-GB" sz="1350" dirty="0">
                <a:solidFill>
                  <a:schemeClr val="tx1"/>
                </a:solidFill>
              </a:rPr>
              <a:t> Chidambaram </a:t>
            </a:r>
          </a:p>
        </p:txBody>
      </p:sp>
      <p:pic>
        <p:nvPicPr>
          <p:cNvPr id="13" name="Picture 2" descr="Divya looks towards the camera. She wears a bindi and a pale blue scarf over a dark blue top. a">
            <a:extLst>
              <a:ext uri="{FF2B5EF4-FFF2-40B4-BE49-F238E27FC236}">
                <a16:creationId xmlns:a16="http://schemas.microsoft.com/office/drawing/2014/main" id="{70DC0B7C-AD63-8A9C-1C04-05D100E00C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7750" y="1289340"/>
            <a:ext cx="1401974" cy="16626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md">
            <a:extLst>
              <a:ext uri="{FF2B5EF4-FFF2-40B4-BE49-F238E27FC236}">
                <a16:creationId xmlns:a16="http://schemas.microsoft.com/office/drawing/2014/main" id="{3F05D7A2-BE48-F705-7AD8-633DB6CA337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73949" y="1282266"/>
            <a:ext cx="1484291" cy="17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Nitheesh Murugan Kaliyamurthy">
            <a:extLst>
              <a:ext uri="{FF2B5EF4-FFF2-40B4-BE49-F238E27FC236}">
                <a16:creationId xmlns:a16="http://schemas.microsoft.com/office/drawing/2014/main" id="{917EF5C9-00C4-8354-16D6-C493673CCA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63957" y="1274559"/>
            <a:ext cx="1433290" cy="178617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06EC348A-4F64-2AC2-0086-0E2E9D536203}"/>
              </a:ext>
            </a:extLst>
          </p:cNvPr>
          <p:cNvSpPr txBox="1">
            <a:spLocks/>
          </p:cNvSpPr>
          <p:nvPr/>
        </p:nvSpPr>
        <p:spPr>
          <a:xfrm>
            <a:off x="8705888" y="3076078"/>
            <a:ext cx="1326698" cy="43285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Mike Dacey </a:t>
            </a:r>
          </a:p>
        </p:txBody>
      </p:sp>
      <p:sp>
        <p:nvSpPr>
          <p:cNvPr id="14" name="Content Placeholder 2">
            <a:extLst>
              <a:ext uri="{FF2B5EF4-FFF2-40B4-BE49-F238E27FC236}">
                <a16:creationId xmlns:a16="http://schemas.microsoft.com/office/drawing/2014/main" id="{68C6350B-F774-E362-D565-BE66C0E67274}"/>
              </a:ext>
            </a:extLst>
          </p:cNvPr>
          <p:cNvSpPr txBox="1">
            <a:spLocks/>
          </p:cNvSpPr>
          <p:nvPr/>
        </p:nvSpPr>
        <p:spPr>
          <a:xfrm>
            <a:off x="6484010" y="3110880"/>
            <a:ext cx="1786917" cy="4269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Nitheesh Kaliyamurthy</a:t>
            </a:r>
          </a:p>
        </p:txBody>
      </p:sp>
      <p:sp>
        <p:nvSpPr>
          <p:cNvPr id="15" name="Content Placeholder 2">
            <a:extLst>
              <a:ext uri="{FF2B5EF4-FFF2-40B4-BE49-F238E27FC236}">
                <a16:creationId xmlns:a16="http://schemas.microsoft.com/office/drawing/2014/main" id="{84EFCCDF-C168-DDFD-9E35-9896FD8AB174}"/>
              </a:ext>
            </a:extLst>
          </p:cNvPr>
          <p:cNvSpPr txBox="1">
            <a:spLocks/>
          </p:cNvSpPr>
          <p:nvPr/>
        </p:nvSpPr>
        <p:spPr>
          <a:xfrm>
            <a:off x="8781221" y="5223434"/>
            <a:ext cx="117603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Mark Huntly</a:t>
            </a:r>
          </a:p>
        </p:txBody>
      </p:sp>
      <p:sp>
        <p:nvSpPr>
          <p:cNvPr id="16" name="Content Placeholder 2">
            <a:extLst>
              <a:ext uri="{FF2B5EF4-FFF2-40B4-BE49-F238E27FC236}">
                <a16:creationId xmlns:a16="http://schemas.microsoft.com/office/drawing/2014/main" id="{F96D36A1-5A97-F54B-1ECF-95BF8413D182}"/>
              </a:ext>
            </a:extLst>
          </p:cNvPr>
          <p:cNvSpPr txBox="1">
            <a:spLocks/>
          </p:cNvSpPr>
          <p:nvPr/>
        </p:nvSpPr>
        <p:spPr>
          <a:xfrm>
            <a:off x="10563570" y="5202260"/>
            <a:ext cx="147127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Nathan Morgan</a:t>
            </a:r>
          </a:p>
        </p:txBody>
      </p:sp>
      <p:pic>
        <p:nvPicPr>
          <p:cNvPr id="18" name="Picture 17" descr="A person in a white shirt&#10;&#10;Description automatically generated">
            <a:extLst>
              <a:ext uri="{FF2B5EF4-FFF2-40B4-BE49-F238E27FC236}">
                <a16:creationId xmlns:a16="http://schemas.microsoft.com/office/drawing/2014/main" id="{90AA9BCA-763E-28FC-1744-95C2542E9C40}"/>
              </a:ext>
            </a:extLst>
          </p:cNvPr>
          <p:cNvPicPr>
            <a:picLocks noChangeAspect="1"/>
          </p:cNvPicPr>
          <p:nvPr/>
        </p:nvPicPr>
        <p:blipFill>
          <a:blip r:embed="rId7"/>
          <a:stretch>
            <a:fillRect/>
          </a:stretch>
        </p:blipFill>
        <p:spPr>
          <a:xfrm>
            <a:off x="8602306" y="3524285"/>
            <a:ext cx="1484291" cy="1707292"/>
          </a:xfrm>
          <a:prstGeom prst="rect">
            <a:avLst/>
          </a:prstGeom>
        </p:spPr>
      </p:pic>
      <p:pic>
        <p:nvPicPr>
          <p:cNvPr id="23" name="Picture 22" descr="A person with a beard&#10;&#10;Description automatically generated">
            <a:extLst>
              <a:ext uri="{FF2B5EF4-FFF2-40B4-BE49-F238E27FC236}">
                <a16:creationId xmlns:a16="http://schemas.microsoft.com/office/drawing/2014/main" id="{8799DA29-6C98-272A-531A-2603E722A585}"/>
              </a:ext>
            </a:extLst>
          </p:cNvPr>
          <p:cNvPicPr>
            <a:picLocks noChangeAspect="1"/>
          </p:cNvPicPr>
          <p:nvPr/>
        </p:nvPicPr>
        <p:blipFill>
          <a:blip r:embed="rId8"/>
          <a:stretch>
            <a:fillRect/>
          </a:stretch>
        </p:blipFill>
        <p:spPr>
          <a:xfrm>
            <a:off x="10556163" y="3526304"/>
            <a:ext cx="1283199" cy="1655740"/>
          </a:xfrm>
          <a:prstGeom prst="rect">
            <a:avLst/>
          </a:prstGeom>
        </p:spPr>
      </p:pic>
      <p:pic>
        <p:nvPicPr>
          <p:cNvPr id="3" name="Picture 2" descr="A person with a beard and glasses&#10;&#10;Description automatically generated with medium confidence">
            <a:extLst>
              <a:ext uri="{FF2B5EF4-FFF2-40B4-BE49-F238E27FC236}">
                <a16:creationId xmlns:a16="http://schemas.microsoft.com/office/drawing/2014/main" id="{291C9ECE-E952-C13A-D722-A29AEF7F217C}"/>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93675" y="3496655"/>
            <a:ext cx="1591089" cy="1762552"/>
          </a:xfrm>
          <a:prstGeom prst="rect">
            <a:avLst/>
          </a:prstGeom>
          <a:noFill/>
          <a:ln>
            <a:noFill/>
          </a:ln>
        </p:spPr>
      </p:pic>
      <p:sp>
        <p:nvSpPr>
          <p:cNvPr id="17" name="Content Placeholder 2">
            <a:extLst>
              <a:ext uri="{FF2B5EF4-FFF2-40B4-BE49-F238E27FC236}">
                <a16:creationId xmlns:a16="http://schemas.microsoft.com/office/drawing/2014/main" id="{F5641C7C-5461-4D17-6FD7-27B6322C7729}"/>
              </a:ext>
            </a:extLst>
          </p:cNvPr>
          <p:cNvSpPr txBox="1">
            <a:spLocks/>
          </p:cNvSpPr>
          <p:nvPr/>
        </p:nvSpPr>
        <p:spPr>
          <a:xfrm>
            <a:off x="758607" y="5302263"/>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Tim Bashford</a:t>
            </a:r>
          </a:p>
        </p:txBody>
      </p:sp>
      <p:pic>
        <p:nvPicPr>
          <p:cNvPr id="22" name="Picture 21" descr="Medium shot of a person smiling&#10;&#10;Description automatically generated">
            <a:extLst>
              <a:ext uri="{FF2B5EF4-FFF2-40B4-BE49-F238E27FC236}">
                <a16:creationId xmlns:a16="http://schemas.microsoft.com/office/drawing/2014/main" id="{561705C4-2189-87C7-8610-CF5B469AA964}"/>
              </a:ext>
            </a:extLst>
          </p:cNvPr>
          <p:cNvPicPr>
            <a:picLocks noChangeAspect="1"/>
          </p:cNvPicPr>
          <p:nvPr/>
        </p:nvPicPr>
        <p:blipFill>
          <a:blip r:embed="rId10"/>
          <a:stretch>
            <a:fillRect/>
          </a:stretch>
        </p:blipFill>
        <p:spPr>
          <a:xfrm>
            <a:off x="2678019" y="3503431"/>
            <a:ext cx="1499486" cy="1798831"/>
          </a:xfrm>
          <a:prstGeom prst="rect">
            <a:avLst/>
          </a:prstGeom>
        </p:spPr>
      </p:pic>
      <p:sp>
        <p:nvSpPr>
          <p:cNvPr id="24" name="Content Placeholder 2">
            <a:extLst>
              <a:ext uri="{FF2B5EF4-FFF2-40B4-BE49-F238E27FC236}">
                <a16:creationId xmlns:a16="http://schemas.microsoft.com/office/drawing/2014/main" id="{90553C1A-567D-586A-2C90-C198E974AE28}"/>
              </a:ext>
            </a:extLst>
          </p:cNvPr>
          <p:cNvSpPr txBox="1">
            <a:spLocks/>
          </p:cNvSpPr>
          <p:nvPr/>
        </p:nvSpPr>
        <p:spPr>
          <a:xfrm>
            <a:off x="2862806" y="5347522"/>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err="1">
                <a:solidFill>
                  <a:schemeClr val="tx1"/>
                </a:solidFill>
              </a:rPr>
              <a:t>Seena</a:t>
            </a:r>
            <a:r>
              <a:rPr lang="en-GB" sz="1600" dirty="0">
                <a:solidFill>
                  <a:schemeClr val="tx1"/>
                </a:solidFill>
              </a:rPr>
              <a:t> Joseph</a:t>
            </a:r>
          </a:p>
        </p:txBody>
      </p:sp>
      <p:pic>
        <p:nvPicPr>
          <p:cNvPr id="25" name="Picture 24">
            <a:extLst>
              <a:ext uri="{FF2B5EF4-FFF2-40B4-BE49-F238E27FC236}">
                <a16:creationId xmlns:a16="http://schemas.microsoft.com/office/drawing/2014/main" id="{182D530D-AD9A-9BEB-79C9-A2BECD26A73C}"/>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636168" y="3588024"/>
            <a:ext cx="1570568" cy="1635410"/>
          </a:xfrm>
          <a:prstGeom prst="rect">
            <a:avLst/>
          </a:prstGeom>
        </p:spPr>
      </p:pic>
      <p:sp>
        <p:nvSpPr>
          <p:cNvPr id="26" name="Content Placeholder 2">
            <a:extLst>
              <a:ext uri="{FF2B5EF4-FFF2-40B4-BE49-F238E27FC236}">
                <a16:creationId xmlns:a16="http://schemas.microsoft.com/office/drawing/2014/main" id="{AAB6A436-68C3-5FAC-EA9E-4C9404A9E60C}"/>
              </a:ext>
            </a:extLst>
          </p:cNvPr>
          <p:cNvSpPr txBox="1">
            <a:spLocks/>
          </p:cNvSpPr>
          <p:nvPr/>
        </p:nvSpPr>
        <p:spPr>
          <a:xfrm>
            <a:off x="4636168" y="5332878"/>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Carlene Campbell</a:t>
            </a:r>
          </a:p>
        </p:txBody>
      </p:sp>
      <p:pic>
        <p:nvPicPr>
          <p:cNvPr id="27" name="Picture 26">
            <a:extLst>
              <a:ext uri="{FF2B5EF4-FFF2-40B4-BE49-F238E27FC236}">
                <a16:creationId xmlns:a16="http://schemas.microsoft.com/office/drawing/2014/main" id="{A52222DA-71F6-7DA9-B1B6-D24EC46C7375}"/>
              </a:ext>
            </a:extLst>
          </p:cNvPr>
          <p:cNvPicPr>
            <a:picLocks noChangeAspect="1"/>
          </p:cNvPicPr>
          <p:nvPr/>
        </p:nvPicPr>
        <p:blipFill>
          <a:blip r:embed="rId12" cstate="print">
            <a:extLst>
              <a:ext uri="{28A0092B-C50C-407E-A947-70E740481C1C}">
                <a14:useLocalDpi xmlns:a14="http://schemas.microsoft.com/office/drawing/2010/main" val="0"/>
              </a:ext>
            </a:extLst>
          </a:blip>
          <a:srcRect l="22831" t="34812" r="27397" b="19795"/>
          <a:stretch>
            <a:fillRect/>
          </a:stretch>
        </p:blipFill>
        <p:spPr>
          <a:xfrm>
            <a:off x="6706352" y="3586742"/>
            <a:ext cx="1396337" cy="1707292"/>
          </a:xfrm>
          <a:prstGeom prst="rect">
            <a:avLst/>
          </a:prstGeom>
        </p:spPr>
      </p:pic>
      <p:sp>
        <p:nvSpPr>
          <p:cNvPr id="28" name="Content Placeholder 2">
            <a:extLst>
              <a:ext uri="{FF2B5EF4-FFF2-40B4-BE49-F238E27FC236}">
                <a16:creationId xmlns:a16="http://schemas.microsoft.com/office/drawing/2014/main" id="{C32B2350-4A23-A3E6-F2A7-A74FD97D622A}"/>
              </a:ext>
            </a:extLst>
          </p:cNvPr>
          <p:cNvSpPr txBox="1">
            <a:spLocks/>
          </p:cNvSpPr>
          <p:nvPr/>
        </p:nvSpPr>
        <p:spPr>
          <a:xfrm>
            <a:off x="6574271" y="5347521"/>
            <a:ext cx="1755753"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Munyaradzi </a:t>
            </a:r>
            <a:r>
              <a:rPr lang="en-GB" sz="1600" dirty="0" err="1">
                <a:solidFill>
                  <a:schemeClr val="tx1"/>
                </a:solidFill>
              </a:rPr>
              <a:t>Murira</a:t>
            </a:r>
            <a:r>
              <a:rPr lang="en-GB" sz="1600" dirty="0">
                <a:solidFill>
                  <a:schemeClr val="tx1"/>
                </a:solidFill>
              </a:rPr>
              <a:t> </a:t>
            </a:r>
          </a:p>
        </p:txBody>
      </p:sp>
      <p:pic>
        <p:nvPicPr>
          <p:cNvPr id="29" name="Picture 28" descr="A person wearing glasses&#10;&#10;Description automatically generated with medium confidence">
            <a:extLst>
              <a:ext uri="{FF2B5EF4-FFF2-40B4-BE49-F238E27FC236}">
                <a16:creationId xmlns:a16="http://schemas.microsoft.com/office/drawing/2014/main" id="{E98D752D-BC1B-73F9-302E-864FDB6FCC4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0317441" y="1240569"/>
            <a:ext cx="1687104" cy="1748858"/>
          </a:xfrm>
          <a:prstGeom prst="rect">
            <a:avLst/>
          </a:prstGeom>
          <a:noFill/>
          <a:ln>
            <a:noFill/>
          </a:ln>
        </p:spPr>
      </p:pic>
      <p:sp>
        <p:nvSpPr>
          <p:cNvPr id="30" name="Content Placeholder 2">
            <a:extLst>
              <a:ext uri="{FF2B5EF4-FFF2-40B4-BE49-F238E27FC236}">
                <a16:creationId xmlns:a16="http://schemas.microsoft.com/office/drawing/2014/main" id="{16AD6C05-F8FF-6DBA-BEDB-C59A268438CE}"/>
              </a:ext>
            </a:extLst>
          </p:cNvPr>
          <p:cNvSpPr txBox="1">
            <a:spLocks/>
          </p:cNvSpPr>
          <p:nvPr/>
        </p:nvSpPr>
        <p:spPr>
          <a:xfrm>
            <a:off x="10484093" y="3090166"/>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Nik Whitehead</a:t>
            </a:r>
          </a:p>
        </p:txBody>
      </p:sp>
    </p:spTree>
    <p:extLst>
      <p:ext uri="{BB962C8B-B14F-4D97-AF65-F5344CB8AC3E}">
        <p14:creationId xmlns:p14="http://schemas.microsoft.com/office/powerpoint/2010/main" val="223847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199164" y="282151"/>
            <a:ext cx="8224573" cy="606549"/>
          </a:xfrm>
        </p:spPr>
        <p:txBody>
          <a:bodyPr>
            <a:noAutofit/>
          </a:bodyPr>
          <a:lstStyle/>
          <a:p>
            <a:r>
              <a:rPr lang="en-GB" sz="3600" b="1" dirty="0">
                <a:solidFill>
                  <a:schemeClr val="accent1">
                    <a:lumMod val="75000"/>
                  </a:schemeClr>
                </a:solidFill>
              </a:rPr>
              <a:t>Apprenticeship Liaison Officers (ALO)</a:t>
            </a:r>
          </a:p>
        </p:txBody>
      </p:sp>
      <p:sp>
        <p:nvSpPr>
          <p:cNvPr id="14" name="Content Placeholder 2">
            <a:extLst>
              <a:ext uri="{FF2B5EF4-FFF2-40B4-BE49-F238E27FC236}">
                <a16:creationId xmlns:a16="http://schemas.microsoft.com/office/drawing/2014/main" id="{6A672713-E80B-94CA-2A57-600E91B6D975}"/>
              </a:ext>
            </a:extLst>
          </p:cNvPr>
          <p:cNvSpPr txBox="1">
            <a:spLocks/>
          </p:cNvSpPr>
          <p:nvPr/>
        </p:nvSpPr>
        <p:spPr>
          <a:xfrm>
            <a:off x="2009716" y="3015644"/>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Emma Moseley </a:t>
            </a:r>
          </a:p>
        </p:txBody>
      </p:sp>
      <p:pic>
        <p:nvPicPr>
          <p:cNvPr id="10" name="Picture 9" descr="A person smiling at camera&#10;&#10;Description automatically generated">
            <a:extLst>
              <a:ext uri="{FF2B5EF4-FFF2-40B4-BE49-F238E27FC236}">
                <a16:creationId xmlns:a16="http://schemas.microsoft.com/office/drawing/2014/main" id="{90F35994-570A-C6C9-C4E6-4D7D3ED3F146}"/>
              </a:ext>
            </a:extLst>
          </p:cNvPr>
          <p:cNvPicPr>
            <a:picLocks noChangeAspect="1"/>
          </p:cNvPicPr>
          <p:nvPr/>
        </p:nvPicPr>
        <p:blipFill>
          <a:blip r:embed="rId2"/>
          <a:stretch>
            <a:fillRect/>
          </a:stretch>
        </p:blipFill>
        <p:spPr>
          <a:xfrm>
            <a:off x="9261014" y="1097778"/>
            <a:ext cx="1614246" cy="1796193"/>
          </a:xfrm>
          <a:prstGeom prst="rect">
            <a:avLst/>
          </a:prstGeom>
        </p:spPr>
      </p:pic>
      <p:pic>
        <p:nvPicPr>
          <p:cNvPr id="13" name="Picture 12" descr="A person wearing glasses and smiling&#10;&#10;Description automatically generated">
            <a:extLst>
              <a:ext uri="{FF2B5EF4-FFF2-40B4-BE49-F238E27FC236}">
                <a16:creationId xmlns:a16="http://schemas.microsoft.com/office/drawing/2014/main" id="{8D9FD5F6-549B-12E8-FDC2-C80F42DEB105}"/>
              </a:ext>
            </a:extLst>
          </p:cNvPr>
          <p:cNvPicPr>
            <a:picLocks noChangeAspect="1"/>
          </p:cNvPicPr>
          <p:nvPr/>
        </p:nvPicPr>
        <p:blipFill>
          <a:blip r:embed="rId3"/>
          <a:stretch>
            <a:fillRect/>
          </a:stretch>
        </p:blipFill>
        <p:spPr>
          <a:xfrm>
            <a:off x="2460277" y="1074662"/>
            <a:ext cx="1648315" cy="1935635"/>
          </a:xfrm>
          <a:prstGeom prst="rect">
            <a:avLst/>
          </a:prstGeom>
        </p:spPr>
      </p:pic>
      <p:sp>
        <p:nvSpPr>
          <p:cNvPr id="17" name="Content Placeholder 2">
            <a:extLst>
              <a:ext uri="{FF2B5EF4-FFF2-40B4-BE49-F238E27FC236}">
                <a16:creationId xmlns:a16="http://schemas.microsoft.com/office/drawing/2014/main" id="{65A676BC-D512-6D1B-CDD2-1A4E40D8E3CE}"/>
              </a:ext>
            </a:extLst>
          </p:cNvPr>
          <p:cNvSpPr txBox="1">
            <a:spLocks/>
          </p:cNvSpPr>
          <p:nvPr/>
        </p:nvSpPr>
        <p:spPr>
          <a:xfrm>
            <a:off x="2324931" y="5354965"/>
            <a:ext cx="1684739" cy="34452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Stephen Hole</a:t>
            </a:r>
          </a:p>
        </p:txBody>
      </p:sp>
      <p:pic>
        <p:nvPicPr>
          <p:cNvPr id="20" name="Picture 19" descr="A person wearing a hat and holding flowers&#10;&#10;Description automatically generated">
            <a:extLst>
              <a:ext uri="{FF2B5EF4-FFF2-40B4-BE49-F238E27FC236}">
                <a16:creationId xmlns:a16="http://schemas.microsoft.com/office/drawing/2014/main" id="{126B34C9-5FB5-115D-A290-599E7CF0696D}"/>
              </a:ext>
            </a:extLst>
          </p:cNvPr>
          <p:cNvPicPr>
            <a:picLocks noChangeAspect="1"/>
          </p:cNvPicPr>
          <p:nvPr/>
        </p:nvPicPr>
        <p:blipFill>
          <a:blip r:embed="rId4"/>
          <a:stretch>
            <a:fillRect/>
          </a:stretch>
        </p:blipFill>
        <p:spPr>
          <a:xfrm>
            <a:off x="8011314" y="3543588"/>
            <a:ext cx="1566193" cy="1796193"/>
          </a:xfrm>
          <a:prstGeom prst="rect">
            <a:avLst/>
          </a:prstGeom>
        </p:spPr>
      </p:pic>
      <p:pic>
        <p:nvPicPr>
          <p:cNvPr id="24" name="Picture 23" descr="A person in a suit and tie&#10;&#10;Description automatically generated">
            <a:extLst>
              <a:ext uri="{FF2B5EF4-FFF2-40B4-BE49-F238E27FC236}">
                <a16:creationId xmlns:a16="http://schemas.microsoft.com/office/drawing/2014/main" id="{E9CE6990-BFA5-3092-0CA7-09DDE83BD6DC}"/>
              </a:ext>
            </a:extLst>
          </p:cNvPr>
          <p:cNvPicPr>
            <a:picLocks noChangeAspect="1"/>
          </p:cNvPicPr>
          <p:nvPr/>
        </p:nvPicPr>
        <p:blipFill>
          <a:blip r:embed="rId5"/>
          <a:stretch>
            <a:fillRect/>
          </a:stretch>
        </p:blipFill>
        <p:spPr>
          <a:xfrm>
            <a:off x="2487108" y="3450974"/>
            <a:ext cx="1566192" cy="1903991"/>
          </a:xfrm>
          <a:prstGeom prst="rect">
            <a:avLst/>
          </a:prstGeom>
        </p:spPr>
      </p:pic>
      <p:pic>
        <p:nvPicPr>
          <p:cNvPr id="27" name="Picture 26" descr="A person with a blue lanyard&#10;&#10;Description automatically generated">
            <a:extLst>
              <a:ext uri="{FF2B5EF4-FFF2-40B4-BE49-F238E27FC236}">
                <a16:creationId xmlns:a16="http://schemas.microsoft.com/office/drawing/2014/main" id="{7722C723-2FD4-FE6E-8BC0-FE7A6E40B98A}"/>
              </a:ext>
            </a:extLst>
          </p:cNvPr>
          <p:cNvPicPr>
            <a:picLocks noChangeAspect="1"/>
          </p:cNvPicPr>
          <p:nvPr/>
        </p:nvPicPr>
        <p:blipFill>
          <a:blip r:embed="rId6"/>
          <a:stretch>
            <a:fillRect/>
          </a:stretch>
        </p:blipFill>
        <p:spPr>
          <a:xfrm>
            <a:off x="349098" y="3450974"/>
            <a:ext cx="1504946" cy="1851343"/>
          </a:xfrm>
          <a:prstGeom prst="rect">
            <a:avLst/>
          </a:prstGeom>
        </p:spPr>
      </p:pic>
      <p:sp>
        <p:nvSpPr>
          <p:cNvPr id="28" name="Content Placeholder 2">
            <a:extLst>
              <a:ext uri="{FF2B5EF4-FFF2-40B4-BE49-F238E27FC236}">
                <a16:creationId xmlns:a16="http://schemas.microsoft.com/office/drawing/2014/main" id="{74DA4135-DCF3-C6A7-C477-4A831BB47540}"/>
              </a:ext>
            </a:extLst>
          </p:cNvPr>
          <p:cNvSpPr txBox="1">
            <a:spLocks/>
          </p:cNvSpPr>
          <p:nvPr/>
        </p:nvSpPr>
        <p:spPr>
          <a:xfrm>
            <a:off x="9570" y="5370509"/>
            <a:ext cx="1684739"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Daniel Parvin</a:t>
            </a:r>
          </a:p>
        </p:txBody>
      </p:sp>
      <p:sp>
        <p:nvSpPr>
          <p:cNvPr id="29" name="Content Placeholder 2">
            <a:extLst>
              <a:ext uri="{FF2B5EF4-FFF2-40B4-BE49-F238E27FC236}">
                <a16:creationId xmlns:a16="http://schemas.microsoft.com/office/drawing/2014/main" id="{9F1C9DE3-EFD0-C365-3095-3BBB157E8CBB}"/>
              </a:ext>
            </a:extLst>
          </p:cNvPr>
          <p:cNvSpPr txBox="1">
            <a:spLocks/>
          </p:cNvSpPr>
          <p:nvPr/>
        </p:nvSpPr>
        <p:spPr>
          <a:xfrm>
            <a:off x="9057621" y="2941031"/>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Emma Davies</a:t>
            </a:r>
          </a:p>
        </p:txBody>
      </p:sp>
      <p:sp>
        <p:nvSpPr>
          <p:cNvPr id="30" name="Content Placeholder 2">
            <a:extLst>
              <a:ext uri="{FF2B5EF4-FFF2-40B4-BE49-F238E27FC236}">
                <a16:creationId xmlns:a16="http://schemas.microsoft.com/office/drawing/2014/main" id="{50A34882-DE81-50E2-4A92-C3CB501BEE59}"/>
              </a:ext>
            </a:extLst>
          </p:cNvPr>
          <p:cNvSpPr txBox="1">
            <a:spLocks/>
          </p:cNvSpPr>
          <p:nvPr/>
        </p:nvSpPr>
        <p:spPr>
          <a:xfrm>
            <a:off x="8011314" y="5354965"/>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Yang Lu</a:t>
            </a:r>
          </a:p>
        </p:txBody>
      </p:sp>
      <p:pic>
        <p:nvPicPr>
          <p:cNvPr id="32" name="Picture 31" descr="A person smiling at the camera&#10;&#10;Description automatically generated">
            <a:extLst>
              <a:ext uri="{FF2B5EF4-FFF2-40B4-BE49-F238E27FC236}">
                <a16:creationId xmlns:a16="http://schemas.microsoft.com/office/drawing/2014/main" id="{AB3E2E21-6FEB-F505-75BA-F86311A687EC}"/>
              </a:ext>
            </a:extLst>
          </p:cNvPr>
          <p:cNvPicPr>
            <a:picLocks noChangeAspect="1"/>
          </p:cNvPicPr>
          <p:nvPr/>
        </p:nvPicPr>
        <p:blipFill>
          <a:blip r:embed="rId7"/>
          <a:stretch>
            <a:fillRect/>
          </a:stretch>
        </p:blipFill>
        <p:spPr>
          <a:xfrm>
            <a:off x="6040762" y="3546143"/>
            <a:ext cx="1549283" cy="1808822"/>
          </a:xfrm>
          <a:prstGeom prst="rect">
            <a:avLst/>
          </a:prstGeom>
        </p:spPr>
      </p:pic>
      <p:sp>
        <p:nvSpPr>
          <p:cNvPr id="33" name="Content Placeholder 2">
            <a:extLst>
              <a:ext uri="{FF2B5EF4-FFF2-40B4-BE49-F238E27FC236}">
                <a16:creationId xmlns:a16="http://schemas.microsoft.com/office/drawing/2014/main" id="{0294A766-8087-7115-C130-C8844B4C6E4A}"/>
              </a:ext>
            </a:extLst>
          </p:cNvPr>
          <p:cNvSpPr txBox="1">
            <a:spLocks/>
          </p:cNvSpPr>
          <p:nvPr/>
        </p:nvSpPr>
        <p:spPr>
          <a:xfrm>
            <a:off x="5777942" y="5404972"/>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Paul Issac</a:t>
            </a:r>
          </a:p>
        </p:txBody>
      </p:sp>
      <p:pic>
        <p:nvPicPr>
          <p:cNvPr id="35" name="Picture 34" descr="A person in a blue shirt&#10;&#10;Description automatically generated">
            <a:extLst>
              <a:ext uri="{FF2B5EF4-FFF2-40B4-BE49-F238E27FC236}">
                <a16:creationId xmlns:a16="http://schemas.microsoft.com/office/drawing/2014/main" id="{E38FA88B-6DE6-3CD6-F294-BD48CFA41769}"/>
              </a:ext>
            </a:extLst>
          </p:cNvPr>
          <p:cNvPicPr>
            <a:picLocks noChangeAspect="1"/>
          </p:cNvPicPr>
          <p:nvPr/>
        </p:nvPicPr>
        <p:blipFill>
          <a:blip r:embed="rId8"/>
          <a:stretch>
            <a:fillRect/>
          </a:stretch>
        </p:blipFill>
        <p:spPr>
          <a:xfrm>
            <a:off x="10120449" y="3581054"/>
            <a:ext cx="1492833" cy="1721263"/>
          </a:xfrm>
          <a:prstGeom prst="rect">
            <a:avLst/>
          </a:prstGeom>
        </p:spPr>
      </p:pic>
      <p:sp>
        <p:nvSpPr>
          <p:cNvPr id="36" name="Content Placeholder 2">
            <a:extLst>
              <a:ext uri="{FF2B5EF4-FFF2-40B4-BE49-F238E27FC236}">
                <a16:creationId xmlns:a16="http://schemas.microsoft.com/office/drawing/2014/main" id="{4EE190C5-A396-4234-42AC-34115E5D3212}"/>
              </a:ext>
            </a:extLst>
          </p:cNvPr>
          <p:cNvSpPr txBox="1">
            <a:spLocks/>
          </p:cNvSpPr>
          <p:nvPr/>
        </p:nvSpPr>
        <p:spPr>
          <a:xfrm>
            <a:off x="9978060" y="5354965"/>
            <a:ext cx="1684739" cy="348681"/>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1400" dirty="0">
                <a:solidFill>
                  <a:schemeClr val="tx1"/>
                </a:solidFill>
              </a:rPr>
              <a:t>Gavin Thomas</a:t>
            </a:r>
          </a:p>
        </p:txBody>
      </p:sp>
      <p:sp>
        <p:nvSpPr>
          <p:cNvPr id="3" name="Content Placeholder 2">
            <a:extLst>
              <a:ext uri="{FF2B5EF4-FFF2-40B4-BE49-F238E27FC236}">
                <a16:creationId xmlns:a16="http://schemas.microsoft.com/office/drawing/2014/main" id="{90BA778B-8845-BD50-C38C-662FEB3D12BE}"/>
              </a:ext>
            </a:extLst>
          </p:cNvPr>
          <p:cNvSpPr txBox="1">
            <a:spLocks/>
          </p:cNvSpPr>
          <p:nvPr/>
        </p:nvSpPr>
        <p:spPr>
          <a:xfrm>
            <a:off x="144916" y="1818062"/>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800" dirty="0">
                <a:solidFill>
                  <a:schemeClr val="accent1">
                    <a:lumMod val="75000"/>
                  </a:schemeClr>
                </a:solidFill>
              </a:rPr>
              <a:t>Digital </a:t>
            </a:r>
          </a:p>
        </p:txBody>
      </p:sp>
      <p:sp>
        <p:nvSpPr>
          <p:cNvPr id="4" name="Content Placeholder 2">
            <a:extLst>
              <a:ext uri="{FF2B5EF4-FFF2-40B4-BE49-F238E27FC236}">
                <a16:creationId xmlns:a16="http://schemas.microsoft.com/office/drawing/2014/main" id="{9B820EF3-57D9-358F-0C21-BFC02E07897D}"/>
              </a:ext>
            </a:extLst>
          </p:cNvPr>
          <p:cNvSpPr txBox="1">
            <a:spLocks/>
          </p:cNvSpPr>
          <p:nvPr/>
        </p:nvSpPr>
        <p:spPr>
          <a:xfrm>
            <a:off x="6305000" y="1843198"/>
            <a:ext cx="2315361" cy="86909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800" dirty="0">
                <a:solidFill>
                  <a:schemeClr val="accent1">
                    <a:lumMod val="75000"/>
                  </a:schemeClr>
                </a:solidFill>
              </a:rPr>
              <a:t>Engineering</a:t>
            </a:r>
          </a:p>
        </p:txBody>
      </p:sp>
    </p:spTree>
    <p:extLst>
      <p:ext uri="{BB962C8B-B14F-4D97-AF65-F5344CB8AC3E}">
        <p14:creationId xmlns:p14="http://schemas.microsoft.com/office/powerpoint/2010/main" val="2003021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351934" y="1139672"/>
            <a:ext cx="5500211" cy="366892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1 teaching starts from 30/09/2024</a:t>
            </a:r>
          </a:p>
          <a:p>
            <a:pPr marL="1028700" lvl="1" indent="-342900"/>
            <a:r>
              <a:rPr lang="en-GB" sz="2200" dirty="0"/>
              <a:t>Block 1: 30/09/24 to 01/11/2024</a:t>
            </a:r>
          </a:p>
          <a:p>
            <a:pPr marL="1028700" lvl="1" indent="-342900"/>
            <a:r>
              <a:rPr lang="en-GB" sz="2200" dirty="0">
                <a:solidFill>
                  <a:schemeClr val="accent6">
                    <a:lumMod val="75000"/>
                  </a:schemeClr>
                </a:solidFill>
              </a:rPr>
              <a:t>Mid assessment point/reading week: 04  to 08 Nov 2024</a:t>
            </a:r>
          </a:p>
          <a:p>
            <a:pPr marL="1028700" lvl="1" indent="-342900"/>
            <a:r>
              <a:rPr lang="en-GB" sz="2200" dirty="0"/>
              <a:t>Block 2: 11/11/2024 to 13/12/24</a:t>
            </a:r>
          </a:p>
          <a:p>
            <a:pPr marL="1028700" lvl="1" indent="-342900"/>
            <a:r>
              <a:rPr lang="en-GB" sz="2200" dirty="0"/>
              <a:t>Workshop day 17/12/2024 </a:t>
            </a:r>
          </a:p>
          <a:p>
            <a:pPr marL="1028700" lvl="1" indent="-342900"/>
            <a:r>
              <a:rPr lang="en-GB" sz="2200" dirty="0"/>
              <a:t>Christmas break 23/12/24 to 05/01/25</a:t>
            </a:r>
          </a:p>
          <a:p>
            <a:pPr marL="1028700" lvl="1" indent="-342900"/>
            <a:r>
              <a:rPr lang="en-GB" sz="2200" dirty="0"/>
              <a:t>Assessment period 6 to 17 Jan 2025</a:t>
            </a:r>
          </a:p>
          <a:p>
            <a:endParaRPr lang="en-GB" sz="2200" dirty="0">
              <a:solidFill>
                <a:schemeClr val="tx1"/>
              </a:solidFill>
            </a:endParaRPr>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6303546" y="1090461"/>
            <a:ext cx="5536520" cy="3308884"/>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2 teaching starts from 27/01/2025</a:t>
            </a:r>
          </a:p>
          <a:p>
            <a:pPr marL="1028700" lvl="1" indent="-342900"/>
            <a:r>
              <a:rPr lang="en-GB" sz="2200" dirty="0"/>
              <a:t>Block 1: 27/01/25 to 28/02/2025</a:t>
            </a:r>
          </a:p>
          <a:p>
            <a:pPr marL="1028700" lvl="1" indent="-342900"/>
            <a:r>
              <a:rPr lang="en-GB" sz="2200" dirty="0">
                <a:solidFill>
                  <a:schemeClr val="accent6">
                    <a:lumMod val="75000"/>
                  </a:schemeClr>
                </a:solidFill>
              </a:rPr>
              <a:t>Mid assessment point/reading week: 03 to 07 Mar 2025</a:t>
            </a:r>
          </a:p>
          <a:p>
            <a:pPr marL="1028700" lvl="1" indent="-342900"/>
            <a:r>
              <a:rPr lang="en-GB" sz="2200" dirty="0"/>
              <a:t>Block 2: 10/03/2025 to 04/04/25</a:t>
            </a:r>
          </a:p>
          <a:p>
            <a:pPr marL="1028700" lvl="1" indent="-342900"/>
            <a:r>
              <a:rPr lang="en-GB" sz="2200" dirty="0"/>
              <a:t>Workshop day 07/04/2025 </a:t>
            </a:r>
          </a:p>
          <a:p>
            <a:pPr marL="1028700" lvl="1" indent="-342900"/>
            <a:r>
              <a:rPr lang="en-GB" sz="2200" dirty="0"/>
              <a:t>Easter break 08/04/25 to 25/04/25</a:t>
            </a:r>
          </a:p>
          <a:p>
            <a:pPr marL="1028700" lvl="1" indent="-342900"/>
            <a:r>
              <a:rPr lang="en-GB" sz="2200" dirty="0"/>
              <a:t>Block 3 and Assessment period: 28/04/2025 to 16/05/25</a:t>
            </a:r>
          </a:p>
          <a:p>
            <a:pPr marL="1028700" lvl="1" indent="-342900"/>
            <a:endParaRPr lang="en-GB" sz="2200" dirty="0"/>
          </a:p>
          <a:p>
            <a:endParaRPr lang="en-GB" sz="2200" dirty="0">
              <a:solidFill>
                <a:schemeClr val="tx1"/>
              </a:solidFill>
            </a:endParaRPr>
          </a:p>
        </p:txBody>
      </p:sp>
    </p:spTree>
    <p:extLst>
      <p:ext uri="{BB962C8B-B14F-4D97-AF65-F5344CB8AC3E}">
        <p14:creationId xmlns:p14="http://schemas.microsoft.com/office/powerpoint/2010/main" val="142892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7" name="Content Placeholder 2">
            <a:extLst>
              <a:ext uri="{FF2B5EF4-FFF2-40B4-BE49-F238E27FC236}">
                <a16:creationId xmlns:a16="http://schemas.microsoft.com/office/drawing/2014/main" id="{1C71CEA6-AE9C-3BC5-EE46-A78068E4FFE1}"/>
              </a:ext>
            </a:extLst>
          </p:cNvPr>
          <p:cNvSpPr txBox="1">
            <a:spLocks/>
          </p:cNvSpPr>
          <p:nvPr/>
        </p:nvSpPr>
        <p:spPr>
          <a:xfrm>
            <a:off x="6493383" y="1805917"/>
            <a:ext cx="5232839" cy="211507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solidFill>
                  <a:srgbClr val="FF0000"/>
                </a:solidFill>
              </a:rPr>
              <a:t>Results portal – </a:t>
            </a:r>
            <a:r>
              <a:rPr lang="en-GB" sz="4800" b="1" dirty="0">
                <a:solidFill>
                  <a:srgbClr val="FF0000"/>
                </a:solidFill>
              </a:rPr>
              <a:t>Feb, June, and Aug</a:t>
            </a:r>
          </a:p>
          <a:p>
            <a:endParaRPr lang="en-GB" sz="3600" dirty="0">
              <a:solidFill>
                <a:srgbClr val="FF0000"/>
              </a:solidFill>
            </a:endParaRP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556088" y="1224026"/>
            <a:ext cx="5536520" cy="183767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3 teaching starts from 19/05/2025</a:t>
            </a:r>
          </a:p>
          <a:p>
            <a:pPr marL="1028700" lvl="1" indent="-342900"/>
            <a:r>
              <a:rPr lang="en-GB" sz="2200" dirty="0"/>
              <a:t>Teaching period: 19/05/2025 to 20/07/25</a:t>
            </a:r>
          </a:p>
          <a:p>
            <a:pPr marL="1028700" lvl="1" indent="-342900"/>
            <a:r>
              <a:rPr lang="en-GB" sz="2200" dirty="0"/>
              <a:t>Assessment period: 23 to 27 July 2025</a:t>
            </a:r>
          </a:p>
          <a:p>
            <a:pPr marL="1028700" lvl="1" indent="-342900"/>
            <a:endParaRPr lang="en-GB" sz="2200" dirty="0"/>
          </a:p>
          <a:p>
            <a:endParaRPr lang="en-GB" sz="2200" dirty="0">
              <a:solidFill>
                <a:schemeClr val="tx1"/>
              </a:solidFill>
            </a:endParaRPr>
          </a:p>
        </p:txBody>
      </p:sp>
      <p:sp>
        <p:nvSpPr>
          <p:cNvPr id="2" name="Content Placeholder 2">
            <a:extLst>
              <a:ext uri="{FF2B5EF4-FFF2-40B4-BE49-F238E27FC236}">
                <a16:creationId xmlns:a16="http://schemas.microsoft.com/office/drawing/2014/main" id="{2BE55DA2-75F9-1369-DC1E-F673F4098A52}"/>
              </a:ext>
            </a:extLst>
          </p:cNvPr>
          <p:cNvSpPr txBox="1">
            <a:spLocks/>
          </p:cNvSpPr>
          <p:nvPr/>
        </p:nvSpPr>
        <p:spPr>
          <a:xfrm>
            <a:off x="1310701" y="3102489"/>
            <a:ext cx="4781907" cy="81850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rgbClr val="FF0000"/>
                </a:solidFill>
              </a:rPr>
              <a:t>Summer Resit: 21 to 25 July 2025 </a:t>
            </a:r>
          </a:p>
          <a:p>
            <a:endParaRPr lang="en-GB" sz="2200" b="1" dirty="0">
              <a:solidFill>
                <a:srgbClr val="FF0000"/>
              </a:solidFill>
            </a:endParaRPr>
          </a:p>
        </p:txBody>
      </p:sp>
    </p:spTree>
    <p:extLst>
      <p:ext uri="{BB962C8B-B14F-4D97-AF65-F5344CB8AC3E}">
        <p14:creationId xmlns:p14="http://schemas.microsoft.com/office/powerpoint/2010/main" val="3912905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a:bodyPr>
          <a:lstStyle/>
          <a:p>
            <a:r>
              <a:rPr lang="en-GB" b="1" dirty="0">
                <a:solidFill>
                  <a:schemeClr val="accent1">
                    <a:lumMod val="75000"/>
                  </a:schemeClr>
                </a:solidFill>
              </a:rPr>
              <a:t>Getting Started</a:t>
            </a:r>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609600" y="1470484"/>
            <a:ext cx="5706717" cy="391703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Moodle</a:t>
            </a:r>
          </a:p>
          <a:p>
            <a:pPr marL="457200" indent="-457200">
              <a:buFont typeface="Arial" panose="020B0604020202020204" pitchFamily="34" charset="0"/>
              <a:buChar char="•"/>
            </a:pPr>
            <a:r>
              <a:rPr lang="en-GB" dirty="0"/>
              <a:t>Parking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332772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5" name="Title 4">
            <a:extLst>
              <a:ext uri="{FF2B5EF4-FFF2-40B4-BE49-F238E27FC236}">
                <a16:creationId xmlns:a16="http://schemas.microsoft.com/office/drawing/2014/main" id="{97630995-7185-6CB9-BDA8-85EA288001B1}"/>
              </a:ext>
            </a:extLst>
          </p:cNvPr>
          <p:cNvSpPr>
            <a:spLocks noGrp="1"/>
          </p:cNvSpPr>
          <p:nvPr>
            <p:ph type="title"/>
          </p:nvPr>
        </p:nvSpPr>
        <p:spPr>
          <a:xfrm>
            <a:off x="355076" y="0"/>
            <a:ext cx="11481847" cy="1325563"/>
          </a:xfrm>
        </p:spPr>
        <p:txBody>
          <a:bodyPr/>
          <a:lstStyle/>
          <a:p>
            <a:r>
              <a:rPr lang="en-US" b="1" dirty="0">
                <a:solidFill>
                  <a:schemeClr val="accent1">
                    <a:lumMod val="75000"/>
                  </a:schemeClr>
                </a:solidFill>
              </a:rPr>
              <a:t>Key Course Information</a:t>
            </a:r>
          </a:p>
        </p:txBody>
      </p:sp>
      <p:sp>
        <p:nvSpPr>
          <p:cNvPr id="7" name="Content Placeholder 2">
            <a:extLst>
              <a:ext uri="{FF2B5EF4-FFF2-40B4-BE49-F238E27FC236}">
                <a16:creationId xmlns:a16="http://schemas.microsoft.com/office/drawing/2014/main" id="{65125FF3-8A72-EC40-EBF6-D74B28355BF3}"/>
              </a:ext>
            </a:extLst>
          </p:cNvPr>
          <p:cNvSpPr txBox="1">
            <a:spLocks/>
          </p:cNvSpPr>
          <p:nvPr/>
        </p:nvSpPr>
        <p:spPr>
          <a:xfrm>
            <a:off x="821060" y="1063944"/>
            <a:ext cx="8363272" cy="43872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3284077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b="1" dirty="0">
                <a:solidFill>
                  <a:schemeClr val="accent1">
                    <a:lumMod val="75000"/>
                  </a:schemeClr>
                </a:solidFill>
              </a:rPr>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6" name="Picture 5" descr="A screenshot of a book&#10;&#10;Description automatically generated">
            <a:extLst>
              <a:ext uri="{FF2B5EF4-FFF2-40B4-BE49-F238E27FC236}">
                <a16:creationId xmlns:a16="http://schemas.microsoft.com/office/drawing/2014/main" id="{56BA6965-41E1-6AE5-16F0-ECCEDB42A5B5}"/>
              </a:ext>
            </a:extLst>
          </p:cNvPr>
          <p:cNvPicPr>
            <a:picLocks noChangeAspect="1"/>
          </p:cNvPicPr>
          <p:nvPr/>
        </p:nvPicPr>
        <p:blipFill>
          <a:blip r:embed="rId2"/>
          <a:stretch>
            <a:fillRect/>
          </a:stretch>
        </p:blipFill>
        <p:spPr>
          <a:xfrm>
            <a:off x="5730177" y="1856509"/>
            <a:ext cx="6288793" cy="3823196"/>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775185"/>
          </a:xfrm>
        </p:spPr>
        <p:txBody>
          <a:bodyPr>
            <a:normAutofit/>
          </a:bodyPr>
          <a:lstStyle/>
          <a:p>
            <a:r>
              <a:rPr lang="en-GB" sz="4800" b="1" dirty="0">
                <a:solidFill>
                  <a:schemeClr val="accent1">
                    <a:lumMod val="75000"/>
                  </a:schemeClr>
                </a:solidFill>
              </a:rPr>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 </a:t>
            </a:r>
          </a:p>
          <a:p>
            <a:r>
              <a:rPr lang="en-GB" dirty="0"/>
              <a:t>Deadline </a:t>
            </a:r>
            <a:r>
              <a:rPr lang="en-GB" dirty="0">
                <a:solidFill>
                  <a:srgbClr val="FF0000"/>
                </a:solidFill>
              </a:rPr>
              <a:t>– 3pm (date set my module lecturer)</a:t>
            </a:r>
            <a:r>
              <a:rPr lang="en-GB" dirty="0"/>
              <a:t> </a:t>
            </a:r>
          </a:p>
          <a:p>
            <a:r>
              <a:rPr lang="en-GB" dirty="0"/>
              <a:t>1 week late – capped at 40%</a:t>
            </a:r>
          </a:p>
          <a:p>
            <a:r>
              <a:rPr lang="en-GB" dirty="0"/>
              <a:t>More than one week – 0% (resit)</a:t>
            </a:r>
          </a:p>
          <a:p>
            <a:r>
              <a:rPr lang="en-GB" dirty="0"/>
              <a:t>Grading system</a:t>
            </a:r>
          </a:p>
          <a:p>
            <a:pPr lvl="1"/>
            <a:r>
              <a:rPr lang="en-GB" dirty="0"/>
              <a:t>Pass grade - 40% for UG </a:t>
            </a:r>
          </a:p>
          <a:p>
            <a:pPr lvl="1"/>
            <a:r>
              <a:rPr lang="en-GB" dirty="0"/>
              <a:t>Condone – up to 30 credits, 30-39% for UG</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317071" y="201902"/>
            <a:ext cx="11151029" cy="954721"/>
          </a:xfrm>
        </p:spPr>
        <p:txBody>
          <a:bodyPr>
            <a:normAutofit/>
          </a:bodyPr>
          <a:lstStyle/>
          <a:p>
            <a:r>
              <a:rPr lang="en-GB" sz="4800" b="1" dirty="0">
                <a:solidFill>
                  <a:schemeClr val="accent1">
                    <a:lumMod val="75000"/>
                  </a:schemeClr>
                </a:solidFill>
              </a:rPr>
              <a:t>Assessment outcome and Results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b="1" dirty="0">
                <a:solidFill>
                  <a:schemeClr val="accent1">
                    <a:lumMod val="75000"/>
                  </a:schemeClr>
                </a:solidFill>
              </a:rPr>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Available on Moodle for all modules</a:t>
            </a:r>
          </a:p>
          <a:p>
            <a:r>
              <a:rPr lang="en-GB" dirty="0">
                <a:solidFill>
                  <a:schemeClr val="tx1"/>
                </a:solidFill>
              </a:rPr>
              <a:t>To be completed by end of teaching period</a:t>
            </a:r>
          </a:p>
          <a:p>
            <a:r>
              <a:rPr lang="en-GB" dirty="0">
                <a:solidFill>
                  <a:schemeClr val="tx1"/>
                </a:solidFill>
              </a:rPr>
              <a:t>The feedback is anonymous, used to improve the module and student experience </a:t>
            </a:r>
          </a:p>
          <a:p>
            <a:endParaRPr lang="en-GB" dirty="0">
              <a:solidFill>
                <a:schemeClr val="tx1"/>
              </a:solidFill>
            </a:endParaRPr>
          </a:p>
        </p:txBody>
      </p:sp>
    </p:spTree>
    <p:extLst>
      <p:ext uri="{BB962C8B-B14F-4D97-AF65-F5344CB8AC3E}">
        <p14:creationId xmlns:p14="http://schemas.microsoft.com/office/powerpoint/2010/main" val="813296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ction="ppaction://noaction"/>
            </a:endParaRPr>
          </a:p>
          <a:p>
            <a:pPr lvl="1"/>
            <a:r>
              <a:rPr lang="en-GB" dirty="0">
                <a:hlinkClick r:id="rId2"/>
              </a:rPr>
              <a:t>https://www.uwtsd.ac.uk/academic-quality-handbook</a:t>
            </a:r>
            <a:r>
              <a:rPr lang="en-GB" dirty="0"/>
              <a:t> </a:t>
            </a:r>
          </a:p>
          <a:p>
            <a:pPr lvl="1"/>
            <a:endParaRPr lang="en-GB" dirty="0"/>
          </a:p>
          <a:p>
            <a:r>
              <a:rPr lang="en-GB" dirty="0"/>
              <a:t>Student Policies – Chapter 12 </a:t>
            </a:r>
          </a:p>
          <a:p>
            <a:pPr lvl="1"/>
            <a:r>
              <a:rPr lang="en-GB" dirty="0"/>
              <a:t>Mitigating policy </a:t>
            </a:r>
          </a:p>
          <a:p>
            <a:pPr lvl="1"/>
            <a:r>
              <a:rPr lang="en-GB" dirty="0"/>
              <a:t>Academic Misconduct</a:t>
            </a:r>
          </a:p>
          <a:p>
            <a:pPr lvl="1"/>
            <a:r>
              <a:rPr lang="en-GB" dirty="0"/>
              <a:t>Plagiarism Detection Service</a:t>
            </a:r>
          </a:p>
        </p:txBody>
      </p:sp>
    </p:spTree>
    <p:extLst>
      <p:ext uri="{BB962C8B-B14F-4D97-AF65-F5344CB8AC3E}">
        <p14:creationId xmlns:p14="http://schemas.microsoft.com/office/powerpoint/2010/main" val="292211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fontScale="85000" lnSpcReduction="20000"/>
          </a:bodyPr>
          <a:lstStyle/>
          <a:p>
            <a:pPr marL="0" indent="0">
              <a:buNone/>
            </a:pPr>
            <a:r>
              <a:rPr lang="en-GB" dirty="0"/>
              <a:t>The role of the mitigating circumstances procedures is to ensure that all students are treated fairly and consistently across the University.</a:t>
            </a:r>
            <a:endParaRPr lang="en-GB" dirty="0">
              <a:hlinkClick r:id="rId2"/>
            </a:endParaRPr>
          </a:p>
          <a:p>
            <a:r>
              <a:rPr lang="en-GB" dirty="0"/>
              <a:t>Including compensatory measures, extenuating circumstances, interruption of studies, Reasonable adjustment, and extension to end dates.</a:t>
            </a:r>
          </a:p>
          <a:p>
            <a:r>
              <a:rPr lang="en-GB" dirty="0"/>
              <a:t>Long-term disabilities are normally considered through the compensatory measures procedures.</a:t>
            </a:r>
          </a:p>
          <a:p>
            <a:r>
              <a:rPr lang="en-GB" dirty="0"/>
              <a:t>Short-term mitigating circumstances are normally considered through the extenuating circumstances procedure.</a:t>
            </a:r>
            <a:endParaRPr lang="en-GB" dirty="0">
              <a:hlinkClick r:id="rId2"/>
            </a:endParaRP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t>Professionalism </a:t>
            </a:r>
          </a:p>
          <a:p>
            <a:r>
              <a:rPr lang="en-GB" sz="2400" dirty="0"/>
              <a:t>Representing the Univeristy </a:t>
            </a:r>
          </a:p>
          <a:p>
            <a:r>
              <a:rPr lang="en-GB" sz="2400" dirty="0"/>
              <a:t>Respect for Others</a:t>
            </a:r>
          </a:p>
          <a:p>
            <a:r>
              <a:rPr lang="en-GB" sz="2400" dirty="0"/>
              <a:t>Respect for Community </a:t>
            </a:r>
          </a:p>
          <a:p>
            <a:r>
              <a:rPr lang="en-GB" sz="2400" dirty="0"/>
              <a:t>Caring for each other</a:t>
            </a:r>
          </a:p>
          <a:p>
            <a:r>
              <a:rPr lang="en-GB" sz="2400" dirty="0"/>
              <a:t>Respect for the University environment</a:t>
            </a:r>
          </a:p>
          <a:p>
            <a:r>
              <a:rPr lang="en-GB" sz="2400" dirty="0"/>
              <a:t>Knowledge, Skills and Behaviour (applicable to English based Apprentices)</a:t>
            </a:r>
            <a:endParaRPr lang="en-GB" sz="2400" dirty="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2F06424C-E436-45E6-B907-C1B6D6A87021}"/>
              </a:ext>
            </a:extLst>
          </p:cNvPr>
          <p:cNvPicPr>
            <a:picLocks noChangeAspect="1"/>
          </p:cNvPicPr>
          <p:nvPr/>
        </p:nvPicPr>
        <p:blipFill>
          <a:blip r:embed="rId2"/>
          <a:stretch>
            <a:fillRect/>
          </a:stretch>
        </p:blipFill>
        <p:spPr>
          <a:xfrm>
            <a:off x="898531" y="375342"/>
            <a:ext cx="6899155" cy="5208105"/>
          </a:xfrm>
          <a:prstGeom prst="rect">
            <a:avLst/>
          </a:prstGeom>
        </p:spPr>
      </p:pic>
    </p:spTree>
    <p:extLst>
      <p:ext uri="{BB962C8B-B14F-4D97-AF65-F5344CB8AC3E}">
        <p14:creationId xmlns:p14="http://schemas.microsoft.com/office/powerpoint/2010/main" val="885076063"/>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404</TotalTime>
  <Words>1900</Words>
  <Application>Microsoft Macintosh PowerPoint</Application>
  <PresentationFormat>Widescreen</PresentationFormat>
  <Paragraphs>200</Paragraphs>
  <Slides>22</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22</vt:i4>
      </vt:variant>
    </vt:vector>
  </HeadingPairs>
  <TitlesOfParts>
    <vt:vector size="31" baseType="lpstr">
      <vt:lpstr>Aptos</vt:lpstr>
      <vt:lpstr>Arial</vt:lpstr>
      <vt:lpstr>Calibri</vt:lpstr>
      <vt:lpstr>Calibri Light</vt:lpstr>
      <vt:lpstr>Courier New</vt:lpstr>
      <vt:lpstr>Symbol</vt:lpstr>
      <vt:lpstr>UWTSD Text 2</vt:lpstr>
      <vt:lpstr>UWTSD Logo Variations place image in Background</vt:lpstr>
      <vt:lpstr>UWTSD 200_Title Page</vt:lpstr>
      <vt:lpstr>PowerPoint Presentation</vt:lpstr>
      <vt:lpstr>Thank you 🙏🏼</vt:lpstr>
      <vt:lpstr>Applied Computing Management Team</vt:lpstr>
      <vt:lpstr>Computer Science Programme Team</vt:lpstr>
      <vt:lpstr>Apprenticeship Liaison Officers (ALO)</vt:lpstr>
      <vt:lpstr>PowerPoint Presentation</vt:lpstr>
      <vt:lpstr>PowerPoint Presentation</vt:lpstr>
      <vt:lpstr>Getting Started</vt:lpstr>
      <vt:lpstr>Key Course Information</vt:lpstr>
      <vt:lpstr>Programme of Study Handbook </vt:lpstr>
      <vt:lpstr>Assessments</vt:lpstr>
      <vt:lpstr>Assessment outcome and Results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63</cp:revision>
  <dcterms:created xsi:type="dcterms:W3CDTF">2021-03-09T15:35:42Z</dcterms:created>
  <dcterms:modified xsi:type="dcterms:W3CDTF">2024-10-05T09:09:27Z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