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38"/>
  </p:notesMasterIdLst>
  <p:sldIdLst>
    <p:sldId id="256" r:id="rId2"/>
    <p:sldId id="257" r:id="rId3"/>
    <p:sldId id="358" r:id="rId4"/>
    <p:sldId id="359" r:id="rId5"/>
    <p:sldId id="360" r:id="rId6"/>
    <p:sldId id="361" r:id="rId7"/>
    <p:sldId id="362" r:id="rId8"/>
    <p:sldId id="363" r:id="rId9"/>
    <p:sldId id="364" r:id="rId10"/>
    <p:sldId id="317" r:id="rId11"/>
    <p:sldId id="316" r:id="rId12"/>
    <p:sldId id="318" r:id="rId13"/>
    <p:sldId id="320" r:id="rId14"/>
    <p:sldId id="321" r:id="rId15"/>
    <p:sldId id="347" r:id="rId16"/>
    <p:sldId id="323" r:id="rId17"/>
    <p:sldId id="322" r:id="rId18"/>
    <p:sldId id="350" r:id="rId19"/>
    <p:sldId id="351" r:id="rId20"/>
    <p:sldId id="352" r:id="rId21"/>
    <p:sldId id="353" r:id="rId22"/>
    <p:sldId id="354" r:id="rId23"/>
    <p:sldId id="355" r:id="rId24"/>
    <p:sldId id="356" r:id="rId25"/>
    <p:sldId id="348" r:id="rId26"/>
    <p:sldId id="349" r:id="rId27"/>
    <p:sldId id="371" r:id="rId28"/>
    <p:sldId id="357" r:id="rId29"/>
    <p:sldId id="365" r:id="rId30"/>
    <p:sldId id="366" r:id="rId31"/>
    <p:sldId id="367" r:id="rId32"/>
    <p:sldId id="368" r:id="rId33"/>
    <p:sldId id="369" r:id="rId34"/>
    <p:sldId id="370" r:id="rId35"/>
    <p:sldId id="270" r:id="rId36"/>
    <p:sldId id="272" r:id="rId3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jdelijke aanduiding voor kopteks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3" name="Tijdelijke aanduiding voor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63AE461-A464-4AA5-A750-0B4F54E93EA1}" type="datetimeFigureOut">
              <a:rPr lang="nl-NL" smtClean="0"/>
              <a:pPr/>
              <a:t>30-7-2017</a:t>
            </a:fld>
            <a:endParaRPr lang="nl-NL"/>
          </a:p>
        </p:txBody>
      </p:sp>
      <p:sp>
        <p:nvSpPr>
          <p:cNvPr id="4" name="Tijdelijke aanduiding voor dia-afbeelding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nl-NL"/>
          </a:p>
        </p:txBody>
      </p:sp>
      <p:sp>
        <p:nvSpPr>
          <p:cNvPr id="5" name="Tijdelijke aanduiding voor notities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l-NL" smtClean="0"/>
              <a:t>Klik om de modelstijlen te bewerken</a:t>
            </a:r>
          </a:p>
          <a:p>
            <a:pPr lvl="1"/>
            <a:r>
              <a:rPr lang="nl-NL" smtClean="0"/>
              <a:t>Tweede niveau</a:t>
            </a:r>
          </a:p>
          <a:p>
            <a:pPr lvl="2"/>
            <a:r>
              <a:rPr lang="nl-NL" smtClean="0"/>
              <a:t>Derde niveau</a:t>
            </a:r>
          </a:p>
          <a:p>
            <a:pPr lvl="3"/>
            <a:r>
              <a:rPr lang="nl-NL" smtClean="0"/>
              <a:t>Vierde niveau</a:t>
            </a:r>
          </a:p>
          <a:p>
            <a:pPr lvl="4"/>
            <a:r>
              <a:rPr lang="nl-NL" smtClean="0"/>
              <a:t>Vijfde niveau</a:t>
            </a:r>
            <a:endParaRPr lang="nl-NL"/>
          </a:p>
        </p:txBody>
      </p:sp>
      <p:sp>
        <p:nvSpPr>
          <p:cNvPr id="6" name="Tijdelijke aanduiding voor voettekst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nl-NL"/>
          </a:p>
        </p:txBody>
      </p:sp>
      <p:sp>
        <p:nvSpPr>
          <p:cNvPr id="7" name="Tijdelijke aanduiding voor dianumm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056ED8-EE14-4EAE-AEB8-ED25372451D2}" type="slidenum">
              <a:rPr lang="nl-NL" smtClean="0"/>
              <a:pPr/>
              <a:t>‹#›</a:t>
            </a:fld>
            <a:endParaRPr lang="nl-NL"/>
          </a:p>
        </p:txBody>
      </p:sp>
    </p:spTree>
    <p:extLst>
      <p:ext uri="{BB962C8B-B14F-4D97-AF65-F5344CB8AC3E}">
        <p14:creationId xmlns:p14="http://schemas.microsoft.com/office/powerpoint/2010/main" val="18780039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9CFB13ED-059F-4759-94A0-1E5969775D7E}" type="datetimeFigureOut">
              <a:rPr lang="en-GB" smtClean="0"/>
              <a:pPr/>
              <a:t>30/07/2017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5F2F8A10-4287-4BE8-ACD7-B40DB3D6C2A8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hyperlink" Target="http://www.wlmht.nhs.uk/wp-content/uploads/2015/08/London-Mental-Health-Fact-Book-Cavendish-Square-Group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MANAGING MENTAL HEALTH AND LEARNING </a:t>
            </a:r>
            <a:r>
              <a:rPr lang="en-US" dirty="0" smtClean="0"/>
              <a:t>DIFFICULTIES</a:t>
            </a:r>
          </a:p>
          <a:p>
            <a:pPr algn="ctr"/>
            <a:r>
              <a:rPr lang="en-US" dirty="0" smtClean="0"/>
              <a:t>WK 6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31932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Contents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>
            <a:normAutofit/>
          </a:bodyPr>
          <a:lstStyle/>
          <a:p>
            <a:pPr lvl="1"/>
            <a:r>
              <a:rPr lang="nl-NL" sz="2600" dirty="0" smtClean="0"/>
              <a:t>Quiz – MCA scrutiny report 2013</a:t>
            </a:r>
          </a:p>
          <a:p>
            <a:pPr lvl="1"/>
            <a:r>
              <a:rPr lang="en-US" sz="2800" dirty="0" smtClean="0"/>
              <a:t>No Health without Mental Health UK Strategy 2011</a:t>
            </a:r>
          </a:p>
          <a:p>
            <a:pPr lvl="1"/>
            <a:r>
              <a:rPr lang="en-US" sz="2800" dirty="0" smtClean="0"/>
              <a:t>The Case for Change for Mental Health in London – 2011</a:t>
            </a:r>
          </a:p>
          <a:p>
            <a:pPr lvl="1"/>
            <a:r>
              <a:rPr lang="en-US" sz="2800" dirty="0" smtClean="0"/>
              <a:t>UK examples for managing mental health crisis in population</a:t>
            </a:r>
          </a:p>
          <a:p>
            <a:pPr lvl="1"/>
            <a:r>
              <a:rPr lang="en-US" sz="2800" dirty="0" smtClean="0"/>
              <a:t>Mental Health Services UK</a:t>
            </a:r>
            <a:endParaRPr lang="nl-NL" sz="2600" dirty="0" smtClean="0"/>
          </a:p>
          <a:p>
            <a:pPr lvl="1"/>
            <a:endParaRPr lang="nl-NL" sz="26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5189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Quiz </a:t>
            </a:r>
            <a:r>
              <a:rPr lang="nl-NL" dirty="0" err="1" smtClean="0"/>
              <a:t>questions</a:t>
            </a:r>
            <a:r>
              <a:rPr lang="nl-NL" dirty="0" smtClean="0"/>
              <a:t> – MCA 2005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nl-NL" dirty="0" err="1" smtClean="0"/>
              <a:t>What</a:t>
            </a:r>
            <a:r>
              <a:rPr lang="nl-NL" dirty="0" smtClean="0"/>
              <a:t> does MCA (2005) stands </a:t>
            </a:r>
            <a:r>
              <a:rPr lang="nl-NL" dirty="0" err="1" smtClean="0"/>
              <a:t>for</a:t>
            </a:r>
            <a:r>
              <a:rPr lang="nl-NL" dirty="0" smtClean="0"/>
              <a:t>:</a:t>
            </a:r>
          </a:p>
          <a:p>
            <a:pPr marL="731520" lvl="1" indent="-457200">
              <a:buFont typeface="+mj-lt"/>
              <a:buAutoNum type="alphaUcPeriod"/>
            </a:pPr>
            <a:r>
              <a:rPr lang="nl-NL" dirty="0" err="1" smtClean="0"/>
              <a:t>Menace</a:t>
            </a:r>
            <a:r>
              <a:rPr lang="nl-NL" dirty="0" smtClean="0"/>
              <a:t> </a:t>
            </a:r>
            <a:r>
              <a:rPr lang="nl-NL" dirty="0" err="1" smtClean="0"/>
              <a:t>Capacity</a:t>
            </a:r>
            <a:r>
              <a:rPr lang="nl-NL" dirty="0" smtClean="0"/>
              <a:t> Act</a:t>
            </a:r>
          </a:p>
          <a:p>
            <a:pPr marL="731520" lvl="1" indent="-457200">
              <a:buFont typeface="+mj-lt"/>
              <a:buAutoNum type="alphaUcPeriod"/>
            </a:pPr>
            <a:r>
              <a:rPr lang="nl-NL" dirty="0" smtClean="0"/>
              <a:t>Mental Capacity </a:t>
            </a:r>
            <a:r>
              <a:rPr lang="nl-NL" dirty="0" smtClean="0"/>
              <a:t>Act - Correct</a:t>
            </a:r>
            <a:endParaRPr lang="nl-NL" dirty="0" smtClean="0"/>
          </a:p>
          <a:p>
            <a:pPr marL="731520" lvl="1" indent="-457200">
              <a:buFont typeface="+mj-lt"/>
              <a:buAutoNum type="alphaUcPeriod"/>
            </a:pPr>
            <a:r>
              <a:rPr lang="nl-NL" dirty="0" smtClean="0"/>
              <a:t>Mental </a:t>
            </a:r>
            <a:r>
              <a:rPr lang="nl-NL" dirty="0" err="1" smtClean="0"/>
              <a:t>Capability</a:t>
            </a:r>
            <a:r>
              <a:rPr lang="nl-NL" dirty="0" smtClean="0"/>
              <a:t> </a:t>
            </a:r>
            <a:r>
              <a:rPr lang="nl-NL" dirty="0" err="1" smtClean="0"/>
              <a:t>Action</a:t>
            </a:r>
            <a:endParaRPr lang="nl-NL" dirty="0" smtClean="0"/>
          </a:p>
          <a:p>
            <a:pPr marL="731520" lvl="1" indent="-457200">
              <a:buNone/>
            </a:pPr>
            <a:endParaRPr lang="nl-NL" dirty="0" smtClean="0"/>
          </a:p>
          <a:p>
            <a:pPr marL="457200" indent="-457200">
              <a:buFont typeface="+mj-lt"/>
              <a:buAutoNum type="arabicPeriod"/>
            </a:pPr>
            <a:r>
              <a:rPr lang="nl-NL" dirty="0" err="1" smtClean="0"/>
              <a:t>Why</a:t>
            </a:r>
            <a:r>
              <a:rPr lang="nl-NL" dirty="0" smtClean="0"/>
              <a:t> </a:t>
            </a:r>
            <a:r>
              <a:rPr lang="nl-NL" dirty="0" err="1" smtClean="0"/>
              <a:t>did</a:t>
            </a:r>
            <a:r>
              <a:rPr lang="nl-NL" dirty="0" smtClean="0"/>
              <a:t> the </a:t>
            </a:r>
            <a:r>
              <a:rPr lang="nl-NL" dirty="0" err="1" smtClean="0"/>
              <a:t>community</a:t>
            </a:r>
            <a:r>
              <a:rPr lang="nl-NL" dirty="0" smtClean="0"/>
              <a:t> of the House of lords in 2013 </a:t>
            </a:r>
            <a:r>
              <a:rPr lang="nl-NL" dirty="0" err="1" smtClean="0"/>
              <a:t>looked</a:t>
            </a:r>
            <a:r>
              <a:rPr lang="nl-NL" dirty="0" smtClean="0"/>
              <a:t> </a:t>
            </a:r>
            <a:r>
              <a:rPr lang="nl-NL" dirty="0" err="1" smtClean="0"/>
              <a:t>into</a:t>
            </a:r>
            <a:r>
              <a:rPr lang="nl-NL" dirty="0" smtClean="0"/>
              <a:t> the MCA (2005)</a:t>
            </a:r>
          </a:p>
          <a:p>
            <a:pPr marL="731520" lvl="1" indent="-457200">
              <a:buFont typeface="+mj-lt"/>
              <a:buAutoNum type="alphaUcPeriod"/>
            </a:pPr>
            <a:r>
              <a:rPr lang="nl-NL" dirty="0" smtClean="0"/>
              <a:t>For </a:t>
            </a:r>
            <a:r>
              <a:rPr lang="nl-NL" dirty="0" err="1" smtClean="0"/>
              <a:t>people</a:t>
            </a:r>
            <a:r>
              <a:rPr lang="nl-NL" dirty="0" smtClean="0"/>
              <a:t> to </a:t>
            </a:r>
            <a:r>
              <a:rPr lang="nl-NL" dirty="0" err="1" smtClean="0"/>
              <a:t>tell</a:t>
            </a:r>
            <a:r>
              <a:rPr lang="nl-NL" dirty="0" smtClean="0"/>
              <a:t> </a:t>
            </a:r>
            <a:r>
              <a:rPr lang="nl-NL" dirty="0" err="1" smtClean="0"/>
              <a:t>how</a:t>
            </a:r>
            <a:r>
              <a:rPr lang="nl-NL" dirty="0" smtClean="0"/>
              <a:t> </a:t>
            </a:r>
            <a:r>
              <a:rPr lang="nl-NL" dirty="0" err="1" smtClean="0"/>
              <a:t>nurvous</a:t>
            </a:r>
            <a:r>
              <a:rPr lang="nl-NL" dirty="0" smtClean="0"/>
              <a:t> </a:t>
            </a:r>
            <a:r>
              <a:rPr lang="nl-NL" dirty="0" err="1" smtClean="0"/>
              <a:t>they</a:t>
            </a:r>
            <a:r>
              <a:rPr lang="nl-NL" dirty="0" smtClean="0"/>
              <a:t> are to </a:t>
            </a:r>
            <a:r>
              <a:rPr lang="nl-NL" dirty="0" err="1" smtClean="0"/>
              <a:t>work</a:t>
            </a:r>
            <a:r>
              <a:rPr lang="nl-NL" dirty="0" smtClean="0"/>
              <a:t> </a:t>
            </a:r>
            <a:r>
              <a:rPr lang="nl-NL" dirty="0" err="1" smtClean="0"/>
              <a:t>with</a:t>
            </a:r>
            <a:r>
              <a:rPr lang="nl-NL" dirty="0" smtClean="0"/>
              <a:t> the </a:t>
            </a:r>
            <a:r>
              <a:rPr lang="nl-NL" dirty="0" err="1" smtClean="0"/>
              <a:t>law</a:t>
            </a:r>
            <a:endParaRPr lang="nl-NL" dirty="0" smtClean="0"/>
          </a:p>
          <a:p>
            <a:pPr marL="731520" lvl="1" indent="-457200">
              <a:buFont typeface="+mj-lt"/>
              <a:buAutoNum type="alphaUcPeriod"/>
            </a:pPr>
            <a:r>
              <a:rPr lang="nl-NL" dirty="0" smtClean="0"/>
              <a:t>To </a:t>
            </a:r>
            <a:r>
              <a:rPr lang="nl-NL" dirty="0" err="1" smtClean="0"/>
              <a:t>identify</a:t>
            </a:r>
            <a:r>
              <a:rPr lang="nl-NL" dirty="0" smtClean="0"/>
              <a:t> </a:t>
            </a:r>
            <a:r>
              <a:rPr lang="nl-NL" dirty="0" err="1" smtClean="0"/>
              <a:t>who</a:t>
            </a:r>
            <a:r>
              <a:rPr lang="nl-NL" dirty="0" smtClean="0"/>
              <a:t> in </a:t>
            </a:r>
            <a:r>
              <a:rPr lang="nl-NL" dirty="0" err="1" smtClean="0"/>
              <a:t>health</a:t>
            </a:r>
            <a:r>
              <a:rPr lang="nl-NL" dirty="0" smtClean="0"/>
              <a:t> and </a:t>
            </a:r>
            <a:r>
              <a:rPr lang="nl-NL" dirty="0" err="1" smtClean="0"/>
              <a:t>social</a:t>
            </a:r>
            <a:r>
              <a:rPr lang="nl-NL" dirty="0" smtClean="0"/>
              <a:t> care </a:t>
            </a:r>
            <a:r>
              <a:rPr lang="nl-NL" dirty="0" err="1" smtClean="0"/>
              <a:t>wer</a:t>
            </a:r>
            <a:r>
              <a:rPr lang="nl-NL" dirty="0" smtClean="0"/>
              <a:t> </a:t>
            </a:r>
            <a:r>
              <a:rPr lang="nl-NL" dirty="0" err="1" smtClean="0"/>
              <a:t>guilty</a:t>
            </a:r>
            <a:r>
              <a:rPr lang="nl-NL" dirty="0" smtClean="0"/>
              <a:t> of </a:t>
            </a:r>
            <a:r>
              <a:rPr lang="nl-NL" dirty="0" err="1" smtClean="0"/>
              <a:t>not</a:t>
            </a:r>
            <a:r>
              <a:rPr lang="nl-NL" dirty="0" smtClean="0"/>
              <a:t> </a:t>
            </a:r>
            <a:r>
              <a:rPr lang="nl-NL" dirty="0" err="1" smtClean="0"/>
              <a:t>applying</a:t>
            </a:r>
            <a:r>
              <a:rPr lang="nl-NL" dirty="0" smtClean="0"/>
              <a:t> </a:t>
            </a:r>
            <a:r>
              <a:rPr lang="nl-NL" dirty="0" err="1" smtClean="0"/>
              <a:t>it</a:t>
            </a:r>
            <a:endParaRPr lang="nl-NL" dirty="0" smtClean="0"/>
          </a:p>
          <a:p>
            <a:pPr marL="731520" lvl="1" indent="-457200">
              <a:buFont typeface="+mj-lt"/>
              <a:buAutoNum type="alphaUcPeriod"/>
            </a:pPr>
            <a:r>
              <a:rPr lang="nl-NL" dirty="0" smtClean="0"/>
              <a:t>For people to tell how well the law is </a:t>
            </a:r>
            <a:r>
              <a:rPr lang="nl-NL" dirty="0" smtClean="0"/>
              <a:t>working - Correct</a:t>
            </a:r>
            <a:endParaRPr lang="nl-NL" dirty="0" smtClean="0"/>
          </a:p>
          <a:p>
            <a:pPr marL="731520" lvl="1" indent="-457200">
              <a:buFont typeface="+mj-lt"/>
              <a:buAutoNum type="alphaUcPeriod"/>
            </a:pP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5546683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 startAt="3"/>
            </a:pPr>
            <a:r>
              <a:rPr lang="nl-NL" dirty="0" err="1" smtClean="0"/>
              <a:t>There</a:t>
            </a:r>
            <a:r>
              <a:rPr lang="nl-NL" dirty="0" smtClean="0"/>
              <a:t> are 5 </a:t>
            </a:r>
            <a:r>
              <a:rPr lang="nl-NL" dirty="0" err="1" smtClean="0"/>
              <a:t>key</a:t>
            </a:r>
            <a:r>
              <a:rPr lang="nl-NL" dirty="0" smtClean="0"/>
              <a:t> </a:t>
            </a:r>
            <a:r>
              <a:rPr lang="nl-NL" dirty="0" err="1" smtClean="0"/>
              <a:t>principles</a:t>
            </a:r>
            <a:r>
              <a:rPr lang="nl-NL" dirty="0" smtClean="0"/>
              <a:t> </a:t>
            </a:r>
            <a:r>
              <a:rPr lang="nl-NL" dirty="0" err="1" smtClean="0"/>
              <a:t>when</a:t>
            </a:r>
            <a:r>
              <a:rPr lang="nl-NL" dirty="0" smtClean="0"/>
              <a:t> </a:t>
            </a:r>
            <a:r>
              <a:rPr lang="nl-NL" dirty="0" err="1" smtClean="0"/>
              <a:t>faced</a:t>
            </a:r>
            <a:r>
              <a:rPr lang="nl-NL" dirty="0" smtClean="0"/>
              <a:t> </a:t>
            </a:r>
            <a:r>
              <a:rPr lang="nl-NL" dirty="0" err="1" smtClean="0"/>
              <a:t>with</a:t>
            </a:r>
            <a:r>
              <a:rPr lang="nl-NL" dirty="0" smtClean="0"/>
              <a:t> </a:t>
            </a:r>
            <a:r>
              <a:rPr lang="nl-NL" dirty="0" err="1" smtClean="0"/>
              <a:t>matters</a:t>
            </a:r>
            <a:r>
              <a:rPr lang="nl-NL" dirty="0" smtClean="0"/>
              <a:t> </a:t>
            </a:r>
            <a:r>
              <a:rPr lang="nl-NL" dirty="0" err="1" smtClean="0"/>
              <a:t>involving</a:t>
            </a:r>
            <a:r>
              <a:rPr lang="nl-NL" dirty="0" smtClean="0"/>
              <a:t> </a:t>
            </a:r>
            <a:r>
              <a:rPr lang="nl-NL" dirty="0" err="1" smtClean="0"/>
              <a:t>decision</a:t>
            </a:r>
            <a:r>
              <a:rPr lang="nl-NL" dirty="0" smtClean="0"/>
              <a:t> </a:t>
            </a:r>
            <a:r>
              <a:rPr lang="nl-NL" dirty="0" err="1" smtClean="0"/>
              <a:t>making</a:t>
            </a:r>
            <a:r>
              <a:rPr lang="nl-NL" dirty="0" smtClean="0"/>
              <a:t> of </a:t>
            </a:r>
            <a:r>
              <a:rPr lang="nl-NL" dirty="0" err="1" smtClean="0"/>
              <a:t>individuals</a:t>
            </a:r>
            <a:r>
              <a:rPr lang="nl-NL" dirty="0" smtClean="0"/>
              <a:t> (name at </a:t>
            </a:r>
            <a:r>
              <a:rPr lang="nl-NL" dirty="0" err="1" smtClean="0"/>
              <a:t>least</a:t>
            </a:r>
            <a:r>
              <a:rPr lang="nl-NL" dirty="0" smtClean="0"/>
              <a:t> 3)</a:t>
            </a:r>
          </a:p>
          <a:p>
            <a:pPr marL="845820" lvl="1" indent="-57150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altLang="en-US" dirty="0" smtClean="0"/>
              <a:t>A person must be assumed to </a:t>
            </a:r>
            <a:r>
              <a:rPr lang="en-GB" altLang="en-US" b="1" dirty="0" smtClean="0"/>
              <a:t>have capacity </a:t>
            </a:r>
            <a:r>
              <a:rPr lang="en-GB" altLang="en-US" dirty="0" smtClean="0"/>
              <a:t>unless it is established that they lack capacity.</a:t>
            </a:r>
          </a:p>
          <a:p>
            <a:pPr marL="845820" lvl="1" indent="-57150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altLang="en-US" dirty="0" smtClean="0"/>
              <a:t>A person is not to be treated as unable to make a decision unless </a:t>
            </a:r>
            <a:r>
              <a:rPr lang="en-GB" altLang="en-US" b="1" dirty="0" smtClean="0"/>
              <a:t>all practicable steps</a:t>
            </a:r>
            <a:r>
              <a:rPr lang="en-GB" altLang="en-US" dirty="0" smtClean="0"/>
              <a:t> to help him to do so have been taken without success.</a:t>
            </a:r>
          </a:p>
          <a:p>
            <a:pPr marL="845820" lvl="1" indent="-57150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altLang="en-US" dirty="0" smtClean="0"/>
              <a:t>A person is not to be treated as unable to make a decision merely because he makes an </a:t>
            </a:r>
            <a:r>
              <a:rPr lang="en-GB" altLang="en-US" b="1" dirty="0" smtClean="0"/>
              <a:t>unwise decision</a:t>
            </a:r>
            <a:r>
              <a:rPr lang="en-GB" altLang="en-US" dirty="0" smtClean="0"/>
              <a:t>.</a:t>
            </a:r>
          </a:p>
          <a:p>
            <a:pPr marL="845820" lvl="1" indent="-57150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altLang="en-US" dirty="0" smtClean="0"/>
              <a:t>An act done, or decision made, under this Act for or on behalf of a person must be done, or made, in </a:t>
            </a:r>
            <a:r>
              <a:rPr lang="en-GB" altLang="en-US" b="1" dirty="0" smtClean="0"/>
              <a:t>their best interests</a:t>
            </a:r>
            <a:r>
              <a:rPr lang="en-GB" altLang="en-US" dirty="0" smtClean="0"/>
              <a:t>.</a:t>
            </a:r>
          </a:p>
          <a:p>
            <a:pPr marL="845820" lvl="1" indent="-571500">
              <a:lnSpc>
                <a:spcPct val="90000"/>
              </a:lnSpc>
              <a:spcBef>
                <a:spcPts val="1200"/>
              </a:spcBef>
              <a:spcAft>
                <a:spcPts val="1200"/>
              </a:spcAft>
              <a:buFont typeface="+mj-lt"/>
              <a:buAutoNum type="arabicPeriod"/>
            </a:pPr>
            <a:r>
              <a:rPr lang="en-GB" altLang="en-US" dirty="0" smtClean="0"/>
              <a:t>Before the act is done, or the decision is made, regard </a:t>
            </a:r>
            <a:r>
              <a:rPr lang="en-GB" altLang="en-US" dirty="0" smtClean="0">
                <a:solidFill>
                  <a:schemeClr val="bg1"/>
                </a:solidFill>
              </a:rPr>
              <a:t>must be had to whether the purpose for which it is needed can be </a:t>
            </a:r>
            <a:r>
              <a:rPr lang="en-GB" altLang="en-US" b="1" dirty="0" smtClean="0">
                <a:solidFill>
                  <a:schemeClr val="bg1"/>
                </a:solidFill>
              </a:rPr>
              <a:t>as effectively achieved </a:t>
            </a:r>
            <a:r>
              <a:rPr lang="en-GB" altLang="en-US" dirty="0" smtClean="0">
                <a:solidFill>
                  <a:schemeClr val="bg1"/>
                </a:solidFill>
              </a:rPr>
              <a:t>in a way which is less restrictive of the person’s rights and freedom of action.  </a:t>
            </a:r>
          </a:p>
          <a:p>
            <a:endParaRPr lang="nl-NL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6093296"/>
            <a:ext cx="2866231" cy="704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319032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179512" y="1600200"/>
            <a:ext cx="8712968" cy="4876800"/>
          </a:xfrm>
        </p:spPr>
        <p:txBody>
          <a:bodyPr>
            <a:normAutofit fontScale="92500"/>
          </a:bodyPr>
          <a:lstStyle/>
          <a:p>
            <a:pPr marL="457200" indent="-457200">
              <a:buFont typeface="+mj-lt"/>
              <a:buAutoNum type="arabicPeriod" startAt="4"/>
            </a:pPr>
            <a:r>
              <a:rPr lang="nl-NL" sz="2600" dirty="0" smtClean="0"/>
              <a:t>The House of </a:t>
            </a:r>
            <a:r>
              <a:rPr lang="nl-NL" sz="2600" dirty="0" err="1" smtClean="0"/>
              <a:t>Lord’s</a:t>
            </a:r>
            <a:r>
              <a:rPr lang="nl-NL" sz="2600" dirty="0" smtClean="0"/>
              <a:t> </a:t>
            </a:r>
            <a:r>
              <a:rPr lang="nl-NL" sz="2600" dirty="0" err="1" smtClean="0"/>
              <a:t>scrutinity</a:t>
            </a:r>
            <a:r>
              <a:rPr lang="nl-NL" sz="2600" dirty="0" smtClean="0"/>
              <a:t> </a:t>
            </a:r>
            <a:r>
              <a:rPr lang="nl-NL" sz="2600" dirty="0" err="1" smtClean="0"/>
              <a:t>commission</a:t>
            </a:r>
            <a:r>
              <a:rPr lang="nl-NL" sz="2600" dirty="0" smtClean="0"/>
              <a:t> </a:t>
            </a:r>
            <a:r>
              <a:rPr lang="nl-NL" sz="2600" dirty="0" err="1" smtClean="0"/>
              <a:t>reported</a:t>
            </a:r>
            <a:r>
              <a:rPr lang="nl-NL" sz="2600" dirty="0" smtClean="0"/>
              <a:t> </a:t>
            </a:r>
            <a:r>
              <a:rPr lang="nl-NL" sz="2600" dirty="0" err="1" smtClean="0"/>
              <a:t>several</a:t>
            </a:r>
            <a:r>
              <a:rPr lang="nl-NL" sz="2600" dirty="0" smtClean="0"/>
              <a:t> </a:t>
            </a:r>
            <a:r>
              <a:rPr lang="nl-NL" sz="2600" dirty="0" err="1" smtClean="0"/>
              <a:t>points</a:t>
            </a:r>
            <a:r>
              <a:rPr lang="nl-NL" sz="2600" dirty="0" smtClean="0"/>
              <a:t> </a:t>
            </a:r>
            <a:r>
              <a:rPr lang="nl-NL" sz="2600" dirty="0" err="1" smtClean="0"/>
              <a:t>why</a:t>
            </a:r>
            <a:r>
              <a:rPr lang="nl-NL" sz="2600" dirty="0" smtClean="0"/>
              <a:t> the MCA </a:t>
            </a:r>
            <a:r>
              <a:rPr lang="nl-NL" sz="2600" dirty="0" err="1" smtClean="0"/>
              <a:t>still</a:t>
            </a:r>
            <a:r>
              <a:rPr lang="nl-NL" sz="2600" dirty="0" smtClean="0"/>
              <a:t> is a </a:t>
            </a:r>
            <a:r>
              <a:rPr lang="nl-NL" sz="2600" dirty="0" err="1" smtClean="0"/>
              <a:t>great</a:t>
            </a:r>
            <a:r>
              <a:rPr lang="nl-NL" sz="2600" dirty="0" smtClean="0"/>
              <a:t> </a:t>
            </a:r>
            <a:r>
              <a:rPr lang="nl-NL" sz="2600" dirty="0" err="1" smtClean="0"/>
              <a:t>idea</a:t>
            </a:r>
            <a:r>
              <a:rPr lang="nl-NL" sz="2600" dirty="0" smtClean="0"/>
              <a:t> (at </a:t>
            </a:r>
            <a:r>
              <a:rPr lang="nl-NL" sz="2600" dirty="0" err="1" smtClean="0"/>
              <a:t>least</a:t>
            </a:r>
            <a:r>
              <a:rPr lang="nl-NL" sz="2600" dirty="0" smtClean="0"/>
              <a:t> name 5)</a:t>
            </a:r>
          </a:p>
          <a:p>
            <a:pPr marL="457200" indent="-457200">
              <a:buFont typeface="+mj-lt"/>
              <a:buAutoNum type="arabicPeriod" startAt="4"/>
            </a:pPr>
            <a:endParaRPr lang="nl-NL" dirty="0" smtClean="0"/>
          </a:p>
          <a:p>
            <a:pPr marL="731520" lvl="1" indent="-457200">
              <a:buNone/>
            </a:pPr>
            <a:r>
              <a:rPr lang="en-US" dirty="0" smtClean="0"/>
              <a:t>1. Always to think someone can make their own decisions unless it has been shown they cannot </a:t>
            </a:r>
          </a:p>
          <a:p>
            <a:pPr marL="731520" lvl="1" indent="-457200">
              <a:buNone/>
            </a:pPr>
            <a:r>
              <a:rPr lang="en-US" dirty="0" smtClean="0"/>
              <a:t>2. People should have support to make their own decisions</a:t>
            </a:r>
          </a:p>
          <a:p>
            <a:pPr marL="731520" lvl="1" indent="-457200">
              <a:buNone/>
            </a:pPr>
            <a:r>
              <a:rPr lang="en-US" dirty="0" smtClean="0"/>
              <a:t>3. People who might not be able to make their own decisions have rights </a:t>
            </a:r>
          </a:p>
          <a:p>
            <a:pPr marL="731520" lvl="1" indent="-457200">
              <a:buNone/>
            </a:pPr>
            <a:r>
              <a:rPr lang="en-US" dirty="0" smtClean="0"/>
              <a:t>4. People have a right to make decisions that others might think are not </a:t>
            </a:r>
          </a:p>
          <a:p>
            <a:pPr marL="731520" lvl="1" indent="-457200">
              <a:buNone/>
            </a:pPr>
            <a:r>
              <a:rPr lang="en-US" dirty="0" smtClean="0"/>
              <a:t>very sensible</a:t>
            </a:r>
          </a:p>
          <a:p>
            <a:pPr marL="731520" lvl="1" indent="-457200">
              <a:buNone/>
            </a:pPr>
            <a:r>
              <a:rPr lang="en-US" dirty="0" smtClean="0"/>
              <a:t>5. If a person cannot make a decision for themselves, the people making it </a:t>
            </a:r>
          </a:p>
          <a:p>
            <a:pPr marL="731520" lvl="1" indent="-457200">
              <a:buNone/>
            </a:pPr>
            <a:r>
              <a:rPr lang="en-US" dirty="0" smtClean="0"/>
              <a:t>for them have to think about what’s best for the person</a:t>
            </a:r>
          </a:p>
          <a:p>
            <a:pPr marL="731520" lvl="1" indent="-457200">
              <a:buNone/>
            </a:pPr>
            <a:r>
              <a:rPr lang="en-US" dirty="0" smtClean="0"/>
              <a:t>6. A person’s wishes and feelings should be thought about in any decisions </a:t>
            </a:r>
          </a:p>
          <a:p>
            <a:pPr marL="731520" lvl="1" indent="-457200">
              <a:buNone/>
            </a:pPr>
            <a:r>
              <a:rPr lang="en-US" dirty="0" smtClean="0"/>
              <a:t>made for them people should be kept safe if they can’t make a decision. </a:t>
            </a:r>
          </a:p>
          <a:p>
            <a:pPr marL="731520" lvl="1" indent="-457200">
              <a:buNone/>
            </a:pPr>
            <a:endParaRPr lang="en-US" dirty="0" smtClean="0"/>
          </a:p>
          <a:p>
            <a:pPr marL="731520" lvl="1" indent="-457200">
              <a:buNone/>
            </a:pPr>
            <a:endParaRPr lang="en-US" dirty="0" smtClean="0"/>
          </a:p>
          <a:p>
            <a:pPr marL="731520" lvl="1" indent="-457200">
              <a:buNone/>
            </a:pPr>
            <a:endParaRPr lang="en-US" dirty="0" smtClean="0"/>
          </a:p>
          <a:p>
            <a:pPr marL="731520" lvl="1" indent="-457200">
              <a:buNone/>
            </a:pPr>
            <a:endParaRPr lang="nl-NL" dirty="0" smtClean="0"/>
          </a:p>
        </p:txBody>
      </p:sp>
    </p:spTree>
    <p:extLst>
      <p:ext uri="{BB962C8B-B14F-4D97-AF65-F5344CB8AC3E}">
        <p14:creationId xmlns:p14="http://schemas.microsoft.com/office/powerpoint/2010/main" val="17650901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 typeface="+mj-lt"/>
              <a:buAutoNum type="arabicPeriod" startAt="5"/>
            </a:pPr>
            <a:r>
              <a:rPr lang="nl-NL" dirty="0" smtClean="0"/>
              <a:t>The MCA (2005) was </a:t>
            </a:r>
            <a:r>
              <a:rPr lang="nl-NL" dirty="0" err="1" smtClean="0"/>
              <a:t>introduced</a:t>
            </a:r>
            <a:r>
              <a:rPr lang="nl-NL" dirty="0" smtClean="0"/>
              <a:t> to </a:t>
            </a:r>
          </a:p>
          <a:p>
            <a:pPr marL="457200" indent="-457200">
              <a:buFont typeface="+mj-lt"/>
              <a:buAutoNum type="arabicPeriod" startAt="5"/>
            </a:pPr>
            <a:endParaRPr lang="nl-NL" dirty="0" smtClean="0"/>
          </a:p>
          <a:p>
            <a:pPr marL="731520" lvl="1" indent="-457200">
              <a:buFont typeface="+mj-lt"/>
              <a:buAutoNum type="alphaUcPeriod"/>
            </a:pPr>
            <a:r>
              <a:rPr lang="nl-NL" sz="2200" dirty="0" err="1" smtClean="0"/>
              <a:t>Assist</a:t>
            </a:r>
            <a:r>
              <a:rPr lang="nl-NL" sz="2200" dirty="0" smtClean="0"/>
              <a:t> </a:t>
            </a:r>
            <a:r>
              <a:rPr lang="nl-NL" sz="2200" dirty="0" err="1" smtClean="0"/>
              <a:t>Independant</a:t>
            </a:r>
            <a:r>
              <a:rPr lang="nl-NL" sz="2200" dirty="0" smtClean="0"/>
              <a:t> Mental </a:t>
            </a:r>
            <a:r>
              <a:rPr lang="nl-NL" sz="2200" dirty="0" err="1" smtClean="0"/>
              <a:t>Capacity</a:t>
            </a:r>
            <a:r>
              <a:rPr lang="nl-NL" sz="2200" dirty="0" smtClean="0"/>
              <a:t> Advocates (IMCA)</a:t>
            </a:r>
          </a:p>
          <a:p>
            <a:pPr marL="731520" lvl="1" indent="-457200">
              <a:buFont typeface="+mj-lt"/>
              <a:buAutoNum type="alphaUcPeriod"/>
            </a:pPr>
            <a:r>
              <a:rPr lang="nl-NL" sz="2200" dirty="0" smtClean="0"/>
              <a:t>Change the lifes of people with mental health / learning disabilities </a:t>
            </a:r>
            <a:r>
              <a:rPr lang="nl-NL" sz="2200" dirty="0" smtClean="0"/>
              <a:t>– Correct</a:t>
            </a:r>
            <a:endParaRPr lang="nl-NL" sz="2200" dirty="0" smtClean="0"/>
          </a:p>
          <a:p>
            <a:pPr marL="731520" lvl="1" indent="-457200">
              <a:buFont typeface="+mj-lt"/>
              <a:buAutoNum type="alphaUcPeriod"/>
            </a:pPr>
            <a:r>
              <a:rPr lang="nl-NL" sz="2200" dirty="0" err="1" smtClean="0"/>
              <a:t>Assist</a:t>
            </a:r>
            <a:r>
              <a:rPr lang="nl-NL" sz="2200" dirty="0" smtClean="0"/>
              <a:t> </a:t>
            </a:r>
            <a:r>
              <a:rPr lang="nl-NL" sz="2200" dirty="0" err="1" smtClean="0"/>
              <a:t>Lasting</a:t>
            </a:r>
            <a:r>
              <a:rPr lang="nl-NL" sz="2200" dirty="0" smtClean="0"/>
              <a:t> </a:t>
            </a:r>
            <a:r>
              <a:rPr lang="nl-NL" sz="2200" dirty="0" err="1" smtClean="0"/>
              <a:t>Powers</a:t>
            </a:r>
            <a:r>
              <a:rPr lang="nl-NL" sz="2200" dirty="0" smtClean="0"/>
              <a:t> of </a:t>
            </a:r>
            <a:r>
              <a:rPr lang="nl-NL" sz="2200" dirty="0" err="1" smtClean="0"/>
              <a:t>Attorney</a:t>
            </a:r>
            <a:r>
              <a:rPr lang="nl-NL" sz="2200" dirty="0" smtClean="0"/>
              <a:t> (</a:t>
            </a:r>
            <a:r>
              <a:rPr lang="nl-NL" sz="2200" dirty="0" err="1" smtClean="0"/>
              <a:t>LAPs</a:t>
            </a:r>
            <a:r>
              <a:rPr lang="nl-NL" sz="2200" dirty="0" smtClean="0"/>
              <a:t>)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444893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496272"/>
          </a:xfrm>
        </p:spPr>
        <p:txBody>
          <a:bodyPr>
            <a:normAutofit fontScale="92500" lnSpcReduction="20000"/>
          </a:bodyPr>
          <a:lstStyle/>
          <a:p>
            <a:pPr marL="457200" indent="-457200">
              <a:buFont typeface="+mj-lt"/>
              <a:buAutoNum type="arabicPeriod" startAt="6"/>
            </a:pPr>
            <a:r>
              <a:rPr lang="nl-NL" dirty="0" smtClean="0"/>
              <a:t>The House of Lords </a:t>
            </a:r>
            <a:r>
              <a:rPr lang="nl-NL" dirty="0" err="1" smtClean="0"/>
              <a:t>committee</a:t>
            </a:r>
            <a:r>
              <a:rPr lang="nl-NL" dirty="0" smtClean="0"/>
              <a:t> </a:t>
            </a:r>
            <a:r>
              <a:rPr lang="nl-NL" dirty="0" err="1" smtClean="0"/>
              <a:t>determined</a:t>
            </a:r>
            <a:r>
              <a:rPr lang="nl-NL" dirty="0" smtClean="0"/>
              <a:t> </a:t>
            </a:r>
            <a:r>
              <a:rPr lang="nl-NL" dirty="0" err="1" smtClean="0"/>
              <a:t>several</a:t>
            </a:r>
            <a:r>
              <a:rPr lang="nl-NL" dirty="0" smtClean="0"/>
              <a:t> issues </a:t>
            </a:r>
            <a:r>
              <a:rPr lang="nl-NL" dirty="0" err="1" smtClean="0"/>
              <a:t>which</a:t>
            </a:r>
            <a:r>
              <a:rPr lang="nl-NL" dirty="0" smtClean="0"/>
              <a:t> </a:t>
            </a:r>
            <a:r>
              <a:rPr lang="nl-NL" dirty="0" err="1" smtClean="0"/>
              <a:t>needed</a:t>
            </a:r>
            <a:r>
              <a:rPr lang="nl-NL" dirty="0" smtClean="0"/>
              <a:t> </a:t>
            </a:r>
            <a:r>
              <a:rPr lang="nl-NL" dirty="0" err="1" smtClean="0"/>
              <a:t>attention</a:t>
            </a:r>
            <a:r>
              <a:rPr lang="nl-NL" dirty="0" smtClean="0"/>
              <a:t> (at </a:t>
            </a:r>
            <a:r>
              <a:rPr lang="nl-NL" dirty="0" err="1" smtClean="0"/>
              <a:t>least</a:t>
            </a:r>
            <a:r>
              <a:rPr lang="nl-NL" dirty="0" smtClean="0"/>
              <a:t> name 5)</a:t>
            </a:r>
          </a:p>
          <a:p>
            <a:pPr marL="457200" indent="-457200">
              <a:buFont typeface="+mj-lt"/>
              <a:buAutoNum type="arabicPeriod" startAt="6"/>
            </a:pPr>
            <a:endParaRPr lang="nl-NL" dirty="0" smtClean="0"/>
          </a:p>
          <a:p>
            <a:pPr marL="457200" indent="-457200">
              <a:buFont typeface="+mj-lt"/>
              <a:buAutoNum type="arabicPeriod"/>
            </a:pPr>
            <a:r>
              <a:rPr lang="en-US" sz="2200" dirty="0" smtClean="0"/>
              <a:t>Lots of people and services do not follow MCA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 smtClean="0"/>
              <a:t>Many services think people can’t make decisions when they can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 smtClean="0"/>
              <a:t>They do not check to see if someone can make a decision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 smtClean="0"/>
              <a:t>The checks that are done are not very good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 smtClean="0"/>
              <a:t>People do not get support to make their own decisions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 smtClean="0"/>
              <a:t>Health services still think they know best for people they think cannot make their own decisions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 smtClean="0"/>
              <a:t>Care services want to be safe, they do not let people take risks or do things differently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 smtClean="0"/>
              <a:t>Sometimes services say people can make decisions as an excuse to leave them without support or with bad care 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 smtClean="0"/>
              <a:t>Some professionals don't know about the MCA or how to work in this way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2200" dirty="0" smtClean="0"/>
              <a:t>Too many people don't know enough about the MCA</a:t>
            </a:r>
            <a:endParaRPr lang="nl-NL" sz="2200" dirty="0"/>
          </a:p>
        </p:txBody>
      </p:sp>
    </p:spTree>
    <p:extLst>
      <p:ext uri="{BB962C8B-B14F-4D97-AF65-F5344CB8AC3E}">
        <p14:creationId xmlns:p14="http://schemas.microsoft.com/office/powerpoint/2010/main" val="21996795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 startAt="7"/>
            </a:pPr>
            <a:r>
              <a:rPr lang="nl-NL" sz="3000" dirty="0" err="1" smtClean="0"/>
              <a:t>DoLS</a:t>
            </a:r>
            <a:r>
              <a:rPr lang="nl-NL" sz="3000" dirty="0" smtClean="0"/>
              <a:t> is </a:t>
            </a:r>
            <a:r>
              <a:rPr lang="nl-NL" sz="3000" dirty="0" err="1" smtClean="0"/>
              <a:t>an</a:t>
            </a:r>
            <a:r>
              <a:rPr lang="nl-NL" sz="3000" dirty="0" smtClean="0"/>
              <a:t> </a:t>
            </a:r>
            <a:r>
              <a:rPr lang="nl-NL" sz="3000" dirty="0" err="1" smtClean="0"/>
              <a:t>abbreviation</a:t>
            </a:r>
            <a:r>
              <a:rPr lang="nl-NL" sz="3000" dirty="0" smtClean="0"/>
              <a:t> </a:t>
            </a:r>
            <a:r>
              <a:rPr lang="nl-NL" sz="3000" dirty="0" err="1" smtClean="0"/>
              <a:t>for</a:t>
            </a:r>
            <a:r>
              <a:rPr lang="nl-NL" sz="3000" dirty="0" smtClean="0"/>
              <a:t>:</a:t>
            </a:r>
          </a:p>
          <a:p>
            <a:pPr marL="457200" indent="-457200">
              <a:buFont typeface="+mj-lt"/>
              <a:buAutoNum type="arabicPeriod" startAt="7"/>
            </a:pPr>
            <a:endParaRPr lang="nl-NL" dirty="0" smtClean="0"/>
          </a:p>
          <a:p>
            <a:pPr marL="788670" lvl="1" indent="-514350">
              <a:buFont typeface="+mj-lt"/>
              <a:buAutoNum type="alphaUcPeriod"/>
            </a:pPr>
            <a:r>
              <a:rPr lang="nl-NL" sz="2600" dirty="0" err="1" smtClean="0"/>
              <a:t>Deprived</a:t>
            </a:r>
            <a:r>
              <a:rPr lang="nl-NL" sz="2600" dirty="0" smtClean="0"/>
              <a:t> of Living </a:t>
            </a:r>
            <a:r>
              <a:rPr lang="nl-NL" sz="2600" dirty="0" err="1" smtClean="0"/>
              <a:t>Sanctuaries</a:t>
            </a:r>
            <a:endParaRPr lang="nl-NL" sz="2600" dirty="0" smtClean="0"/>
          </a:p>
          <a:p>
            <a:pPr marL="788670" lvl="1" indent="-514350">
              <a:buFont typeface="+mj-lt"/>
              <a:buAutoNum type="alphaUcPeriod"/>
            </a:pPr>
            <a:r>
              <a:rPr lang="nl-NL" sz="2600" dirty="0" smtClean="0"/>
              <a:t>Depreviation of Liberty </a:t>
            </a:r>
            <a:r>
              <a:rPr lang="nl-NL" sz="2600" dirty="0" smtClean="0"/>
              <a:t>Safeguards - Correct</a:t>
            </a:r>
            <a:endParaRPr lang="nl-NL" sz="2600" dirty="0" smtClean="0"/>
          </a:p>
          <a:p>
            <a:pPr marL="788670" lvl="1" indent="-514350">
              <a:buFont typeface="+mj-lt"/>
              <a:buAutoNum type="alphaUcPeriod"/>
            </a:pPr>
            <a:r>
              <a:rPr lang="nl-NL" sz="2600" dirty="0" smtClean="0"/>
              <a:t>Dolly’s </a:t>
            </a:r>
            <a:r>
              <a:rPr lang="nl-NL" sz="2600" dirty="0" err="1" smtClean="0"/>
              <a:t>Ox</a:t>
            </a:r>
            <a:r>
              <a:rPr lang="nl-NL" sz="2600" dirty="0" smtClean="0"/>
              <a:t> Liberty</a:t>
            </a:r>
            <a:endParaRPr lang="nl-NL" sz="2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37400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6000328"/>
          </a:xfrm>
        </p:spPr>
        <p:txBody>
          <a:bodyPr>
            <a:normAutofit fontScale="47500" lnSpcReduction="20000"/>
          </a:bodyPr>
          <a:lstStyle/>
          <a:p>
            <a:pPr marL="742950" indent="-742950">
              <a:buFont typeface="+mj-lt"/>
              <a:buAutoNum type="arabicPeriod" startAt="8"/>
            </a:pPr>
            <a:r>
              <a:rPr lang="nl-NL" sz="3600" dirty="0" smtClean="0"/>
              <a:t>The </a:t>
            </a:r>
            <a:r>
              <a:rPr lang="nl-NL" sz="3600" dirty="0" err="1" smtClean="0"/>
              <a:t>recommendations</a:t>
            </a:r>
            <a:r>
              <a:rPr lang="nl-NL" sz="3600" dirty="0" smtClean="0"/>
              <a:t> </a:t>
            </a:r>
            <a:r>
              <a:rPr lang="nl-NL" sz="3600" dirty="0" err="1" smtClean="0"/>
              <a:t>by</a:t>
            </a:r>
            <a:r>
              <a:rPr lang="nl-NL" sz="3600" dirty="0" smtClean="0"/>
              <a:t> the </a:t>
            </a:r>
            <a:r>
              <a:rPr lang="nl-NL" sz="3600" dirty="0" err="1" smtClean="0"/>
              <a:t>commitee</a:t>
            </a:r>
            <a:r>
              <a:rPr lang="nl-NL" sz="3600" dirty="0" smtClean="0"/>
              <a:t> </a:t>
            </a:r>
            <a:r>
              <a:rPr lang="nl-NL" sz="3600" dirty="0" err="1" smtClean="0"/>
              <a:t>were</a:t>
            </a:r>
            <a:r>
              <a:rPr lang="nl-NL" sz="3600" dirty="0" smtClean="0"/>
              <a:t> </a:t>
            </a:r>
            <a:r>
              <a:rPr lang="nl-NL" sz="3600" dirty="0" err="1" smtClean="0"/>
              <a:t>related</a:t>
            </a:r>
            <a:r>
              <a:rPr lang="nl-NL" sz="3600" dirty="0" smtClean="0"/>
              <a:t> to, </a:t>
            </a:r>
            <a:r>
              <a:rPr lang="nl-NL" sz="3600" dirty="0" err="1" smtClean="0"/>
              <a:t>true</a:t>
            </a:r>
            <a:r>
              <a:rPr lang="nl-NL" sz="3600" dirty="0" smtClean="0"/>
              <a:t>/ </a:t>
            </a:r>
            <a:r>
              <a:rPr lang="nl-NL" sz="3600" dirty="0" err="1" smtClean="0"/>
              <a:t>false</a:t>
            </a:r>
            <a:endParaRPr lang="nl-NL" sz="3600" dirty="0" smtClean="0"/>
          </a:p>
          <a:p>
            <a:endParaRPr lang="nl-NL" sz="3600" dirty="0" smtClean="0"/>
          </a:p>
          <a:p>
            <a:endParaRPr lang="nl-NL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Information (increasing awareness MCA/ DoLS</a:t>
            </a:r>
            <a:r>
              <a:rPr lang="nl-NL" sz="3300" dirty="0" smtClean="0"/>
              <a:t>) - T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Checks (the use of the MCA</a:t>
            </a:r>
            <a:r>
              <a:rPr lang="nl-NL" sz="3300" dirty="0"/>
              <a:t>) - T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Payment of the </a:t>
            </a:r>
            <a:r>
              <a:rPr lang="nl-NL" sz="3300" dirty="0" smtClean="0"/>
              <a:t>MCA - F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Ensure the MCA </a:t>
            </a:r>
            <a:r>
              <a:rPr lang="nl-NL" sz="3300" dirty="0"/>
              <a:t>happens - T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Analysis of Dolly’s Ox </a:t>
            </a:r>
            <a:r>
              <a:rPr lang="nl-NL" sz="3300" dirty="0"/>
              <a:t>Liberty - F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Political </a:t>
            </a:r>
            <a:r>
              <a:rPr lang="nl-NL" sz="3300" dirty="0"/>
              <a:t>manouvres - F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Ensure the organization does it </a:t>
            </a:r>
            <a:r>
              <a:rPr lang="nl-NL" sz="3300" dirty="0"/>
              <a:t>work - T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Global mental health </a:t>
            </a:r>
            <a:r>
              <a:rPr lang="nl-NL" sz="3300" dirty="0"/>
              <a:t>effects - F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CQC (checks</a:t>
            </a:r>
            <a:r>
              <a:rPr lang="nl-NL" sz="3300" dirty="0"/>
              <a:t>) - T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Health and Social Care </a:t>
            </a:r>
            <a:r>
              <a:rPr lang="nl-NL" sz="3300" dirty="0"/>
              <a:t>Cuts - F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Professionals (training</a:t>
            </a:r>
            <a:r>
              <a:rPr lang="nl-NL" sz="3300" dirty="0"/>
              <a:t>) - T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The need for a Mental Health Care </a:t>
            </a:r>
            <a:r>
              <a:rPr lang="nl-NL" sz="3300" dirty="0"/>
              <a:t>Reform - F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Advocates (MCA/LPA</a:t>
            </a:r>
            <a:r>
              <a:rPr lang="nl-NL" sz="3300" dirty="0"/>
              <a:t>) - T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Council (Check, respresentatives</a:t>
            </a:r>
            <a:r>
              <a:rPr lang="nl-NL" sz="3300" dirty="0"/>
              <a:t>) - T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Future treatment decisions (Advance Decisions</a:t>
            </a:r>
            <a:r>
              <a:rPr lang="nl-NL" sz="3300" dirty="0"/>
              <a:t>) - T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How to exclude individuals with learning </a:t>
            </a:r>
            <a:r>
              <a:rPr lang="nl-NL" sz="3300" dirty="0"/>
              <a:t>disabilities - F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Court </a:t>
            </a:r>
            <a:r>
              <a:rPr lang="nl-NL" sz="3300" dirty="0"/>
              <a:t>protections - T</a:t>
            </a:r>
            <a:endParaRPr lang="nl-NL" sz="3300" dirty="0" smtClean="0"/>
          </a:p>
          <a:p>
            <a:pPr marL="788670" lvl="1" indent="-514350">
              <a:buFont typeface="+mj-lt"/>
              <a:buAutoNum type="arabicPeriod"/>
            </a:pPr>
            <a:r>
              <a:rPr lang="nl-NL" sz="3300" dirty="0" smtClean="0"/>
              <a:t>Legal </a:t>
            </a:r>
            <a:r>
              <a:rPr lang="nl-NL" sz="3300" dirty="0"/>
              <a:t>Aid - T</a:t>
            </a:r>
            <a:endParaRPr lang="nl-NL" sz="3300" dirty="0"/>
          </a:p>
        </p:txBody>
      </p:sp>
    </p:spTree>
    <p:extLst>
      <p:ext uri="{BB962C8B-B14F-4D97-AF65-F5344CB8AC3E}">
        <p14:creationId xmlns:p14="http://schemas.microsoft.com/office/powerpoint/2010/main" val="317067983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The National Health Service (England)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772816"/>
            <a:ext cx="8280920" cy="4392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1948 - NHS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No Health without Mental Health UK strategy 2011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Improve mental health </a:t>
            </a:r>
          </a:p>
          <a:p>
            <a:r>
              <a:rPr lang="en-US" dirty="0"/>
              <a:t>P</a:t>
            </a:r>
            <a:r>
              <a:rPr lang="en-US" dirty="0" smtClean="0"/>
              <a:t>romote recovery of individuals faced with ill mental health and learning disabilities</a:t>
            </a:r>
          </a:p>
          <a:p>
            <a:r>
              <a:rPr lang="en-US" dirty="0" smtClean="0"/>
              <a:t>Improve the outcomes and experience of services </a:t>
            </a:r>
          </a:p>
          <a:p>
            <a:r>
              <a:rPr lang="en-US" dirty="0" smtClean="0"/>
              <a:t>Shared focus for wider determinants of health e.g. employment, housing and debt and the physical health of </a:t>
            </a:r>
          </a:p>
          <a:p>
            <a:r>
              <a:rPr lang="en-US" dirty="0" smtClean="0"/>
              <a:t>Drive to arrange services around the individual, their family and friends</a:t>
            </a:r>
            <a:endParaRPr lang="nl-NL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Stigma and discrimination will diminish</a:t>
            </a:r>
          </a:p>
          <a:p>
            <a:r>
              <a:rPr lang="en-US" dirty="0" smtClean="0"/>
              <a:t>Tailored services to the needs of individuals,</a:t>
            </a:r>
          </a:p>
          <a:p>
            <a:r>
              <a:rPr lang="en-US" dirty="0" smtClean="0"/>
              <a:t>Effective transition between services </a:t>
            </a:r>
            <a:r>
              <a:rPr lang="en-US" dirty="0" smtClean="0">
                <a:sym typeface="Wingdings" panose="05000000000000000000" pitchFamily="2" charset="2"/>
              </a:rPr>
              <a:t> no more barriers</a:t>
            </a:r>
            <a:endParaRPr lang="en-US" dirty="0" smtClean="0"/>
          </a:p>
          <a:p>
            <a:r>
              <a:rPr lang="en-US" dirty="0" smtClean="0"/>
              <a:t>Services include the voice of </a:t>
            </a:r>
            <a:r>
              <a:rPr lang="en-US" dirty="0" err="1" smtClean="0"/>
              <a:t>carers</a:t>
            </a:r>
            <a:r>
              <a:rPr lang="en-US" dirty="0" smtClean="0"/>
              <a:t>/ others with a valid interest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US" dirty="0" smtClean="0"/>
              <a:t>Project: The Case for Change for Mental Health in London - 2011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A wide range of interested parties to provide input</a:t>
            </a:r>
          </a:p>
          <a:p>
            <a:r>
              <a:rPr lang="en-US" dirty="0" smtClean="0"/>
              <a:t>Services users</a:t>
            </a:r>
          </a:p>
          <a:p>
            <a:r>
              <a:rPr lang="en-US" dirty="0" smtClean="0"/>
              <a:t>Relatives</a:t>
            </a:r>
          </a:p>
          <a:p>
            <a:r>
              <a:rPr lang="en-US" dirty="0" smtClean="0"/>
              <a:t>Friends </a:t>
            </a:r>
          </a:p>
          <a:p>
            <a:r>
              <a:rPr lang="en-US" dirty="0" err="1" smtClean="0"/>
              <a:t>Carers</a:t>
            </a:r>
            <a:endParaRPr lang="en-US" dirty="0" smtClean="0"/>
          </a:p>
          <a:p>
            <a:r>
              <a:rPr lang="en-US" dirty="0" smtClean="0"/>
              <a:t>A range of clinicians </a:t>
            </a:r>
          </a:p>
          <a:p>
            <a:r>
              <a:rPr lang="en-US" dirty="0" smtClean="0"/>
              <a:t>A range of service providers</a:t>
            </a:r>
          </a:p>
          <a:p>
            <a:r>
              <a:rPr lang="en-US" dirty="0" smtClean="0"/>
              <a:t>Academics</a:t>
            </a:r>
          </a:p>
          <a:p>
            <a:r>
              <a:rPr lang="en-US" dirty="0" smtClean="0"/>
              <a:t>Commissioners</a:t>
            </a:r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Consultations identified two types of current services for review </a:t>
            </a:r>
          </a:p>
          <a:p>
            <a:pPr lvl="1">
              <a:buFont typeface="Courier New" pitchFamily="49" charset="0"/>
              <a:buChar char="o"/>
            </a:pPr>
            <a:r>
              <a:rPr lang="en-US" dirty="0" smtClean="0"/>
              <a:t>services for people experiencing crisis (case studies)</a:t>
            </a:r>
          </a:p>
          <a:p>
            <a:pPr lvl="1">
              <a:buFont typeface="Courier New" pitchFamily="49" charset="0"/>
              <a:buChar char="o"/>
            </a:pPr>
            <a:r>
              <a:rPr lang="en-US" dirty="0" smtClean="0"/>
              <a:t>Services for people with a long term mental health condition</a:t>
            </a:r>
          </a:p>
          <a:p>
            <a:endParaRPr lang="en-US" dirty="0" smtClean="0"/>
          </a:p>
          <a:p>
            <a:r>
              <a:rPr lang="en-US" dirty="0" smtClean="0"/>
              <a:t>Crisis services operate within community as well as hospital settings.</a:t>
            </a:r>
          </a:p>
          <a:p>
            <a:r>
              <a:rPr lang="en-US" dirty="0" smtClean="0"/>
              <a:t>Actions  need to refocus on existing services and those who work in them rather than creating additional services </a:t>
            </a:r>
            <a:endParaRPr lang="nl-NL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s://broadly-images.vice.com/images/articles/meta/2016/10/14/the-mental-health-crisis-in-womens-prisons-1476445456.jpg?crop=0.712xw:1xh;center,center&amp;resize=1600:*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548680"/>
            <a:ext cx="8208912" cy="5980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6391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l-NL" dirty="0" smtClean="0"/>
              <a:t>Crisis</a:t>
            </a:r>
            <a:endParaRPr lang="nl-NL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i="1" dirty="0" smtClean="0"/>
              <a:t>Adults who are experiencing a period of acute psychological distress, associated with a mental health problem. Individuals need immediate treatment and/or care and/or support in order to prevent further damage to their mental wellbeing.</a:t>
            </a:r>
            <a:endParaRPr lang="nl-NL" i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3183632"/>
          </a:xfrm>
        </p:spPr>
        <p:txBody>
          <a:bodyPr>
            <a:normAutofit/>
          </a:bodyPr>
          <a:lstStyle/>
          <a:p>
            <a:pPr algn="ctr"/>
            <a:r>
              <a:rPr lang="nl-NL" dirty="0" smtClean="0"/>
              <a:t>Cases management mental health crisis UK</a:t>
            </a:r>
            <a:endParaRPr lang="nl-NL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1: Big </a:t>
            </a:r>
            <a:r>
              <a:rPr lang="en-US" dirty="0"/>
              <a:t>White Wall digital mental health service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US" sz="2200" dirty="0" smtClean="0"/>
              <a:t>Based on </a:t>
            </a:r>
            <a:r>
              <a:rPr lang="en-US" sz="2200" dirty="0"/>
              <a:t>self-referral </a:t>
            </a:r>
            <a:r>
              <a:rPr lang="en-US" sz="2200" dirty="0" smtClean="0"/>
              <a:t>for all </a:t>
            </a:r>
            <a:r>
              <a:rPr lang="en-US" sz="2200" dirty="0"/>
              <a:t>adults in </a:t>
            </a:r>
            <a:r>
              <a:rPr lang="en-US" sz="2200" dirty="0" err="1" smtClean="0"/>
              <a:t>Southwark</a:t>
            </a:r>
            <a:endParaRPr lang="en-US" sz="2200" dirty="0" smtClean="0"/>
          </a:p>
          <a:p>
            <a:r>
              <a:rPr lang="en-US" sz="2200" dirty="0" smtClean="0"/>
              <a:t>Access to online services especially for </a:t>
            </a:r>
            <a:r>
              <a:rPr lang="en-US" sz="2200" dirty="0"/>
              <a:t>people who are unwilling or unable to access other </a:t>
            </a:r>
            <a:r>
              <a:rPr lang="en-US" sz="2200" dirty="0" smtClean="0"/>
              <a:t>options </a:t>
            </a:r>
          </a:p>
          <a:p>
            <a:r>
              <a:rPr lang="en-US" sz="2200" dirty="0" smtClean="0"/>
              <a:t>Instant </a:t>
            </a:r>
            <a:r>
              <a:rPr lang="en-US" sz="2200" dirty="0"/>
              <a:t>access, 24 hours a day crisis </a:t>
            </a:r>
            <a:r>
              <a:rPr lang="en-US" sz="2200" dirty="0" smtClean="0"/>
              <a:t>support</a:t>
            </a:r>
          </a:p>
          <a:p>
            <a:r>
              <a:rPr lang="en-US" sz="2200" dirty="0" smtClean="0"/>
              <a:t>Trained counsellors, safe </a:t>
            </a:r>
            <a:r>
              <a:rPr lang="en-US" sz="2200" dirty="0"/>
              <a:t>and moderated peer support, and </a:t>
            </a:r>
            <a:r>
              <a:rPr lang="en-US" sz="2200" dirty="0" err="1"/>
              <a:t>selfmanagement</a:t>
            </a:r>
            <a:r>
              <a:rPr lang="en-US" sz="2200" dirty="0"/>
              <a:t> </a:t>
            </a:r>
            <a:r>
              <a:rPr lang="en-US" sz="2200" dirty="0" smtClean="0"/>
              <a:t>materials </a:t>
            </a:r>
          </a:p>
          <a:p>
            <a:r>
              <a:rPr lang="en-US" sz="2200" dirty="0" smtClean="0"/>
              <a:t>Fully anonymous for people unwilling </a:t>
            </a:r>
            <a:r>
              <a:rPr lang="en-US" sz="2200" dirty="0"/>
              <a:t>to access support due to </a:t>
            </a:r>
            <a:r>
              <a:rPr lang="en-US" sz="2200" dirty="0" smtClean="0"/>
              <a:t>fearing stigma </a:t>
            </a:r>
          </a:p>
          <a:p>
            <a:r>
              <a:rPr lang="en-US" sz="2200" dirty="0" smtClean="0"/>
              <a:t>Impact, frequent use of </a:t>
            </a:r>
            <a:r>
              <a:rPr lang="en-US" sz="2200" dirty="0"/>
              <a:t>the network at </a:t>
            </a:r>
            <a:r>
              <a:rPr lang="en-US" sz="2200" dirty="0" smtClean="0"/>
              <a:t>times of:</a:t>
            </a:r>
          </a:p>
          <a:p>
            <a:pPr lvl="1"/>
            <a:r>
              <a:rPr lang="en-US" sz="2200" dirty="0" smtClean="0"/>
              <a:t>Distress 	</a:t>
            </a:r>
          </a:p>
          <a:p>
            <a:pPr lvl="1"/>
            <a:r>
              <a:rPr lang="en-US" sz="2200" dirty="0" smtClean="0"/>
              <a:t>Resist </a:t>
            </a:r>
            <a:r>
              <a:rPr lang="en-US" sz="2200" dirty="0"/>
              <a:t>urges to self-harm </a:t>
            </a:r>
            <a:r>
              <a:rPr lang="en-US" sz="2200" dirty="0" smtClean="0"/>
              <a:t>	</a:t>
            </a:r>
          </a:p>
          <a:p>
            <a:pPr lvl="1"/>
            <a:r>
              <a:rPr lang="en-US" sz="2200" dirty="0" smtClean="0"/>
              <a:t>Cope </a:t>
            </a:r>
            <a:r>
              <a:rPr lang="en-US" sz="2200" dirty="0"/>
              <a:t>with suicidal </a:t>
            </a:r>
            <a:r>
              <a:rPr lang="en-US" sz="2200" dirty="0" smtClean="0"/>
              <a:t>thoughts</a:t>
            </a:r>
          </a:p>
          <a:p>
            <a:pPr lvl="1"/>
            <a:r>
              <a:rPr lang="en-US" sz="2200" dirty="0" smtClean="0"/>
              <a:t>For </a:t>
            </a:r>
            <a:r>
              <a:rPr lang="en-US" sz="2200" dirty="0"/>
              <a:t>support with longer-term </a:t>
            </a:r>
            <a:r>
              <a:rPr lang="en-US" sz="2200" dirty="0" smtClean="0"/>
              <a:t>issues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74583145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2</a:t>
            </a:r>
            <a:r>
              <a:rPr lang="en-GB" dirty="0"/>
              <a:t>: “Evolve” - A navigator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Evolve’ is part of CREST, a local voluntary </a:t>
            </a:r>
            <a:r>
              <a:rPr lang="en-US" dirty="0" smtClean="0"/>
              <a:t>charity </a:t>
            </a:r>
            <a:r>
              <a:rPr lang="en-US" dirty="0"/>
              <a:t>in Waltham </a:t>
            </a:r>
            <a:r>
              <a:rPr lang="en-US" dirty="0" smtClean="0"/>
              <a:t>Forest</a:t>
            </a:r>
          </a:p>
          <a:p>
            <a:r>
              <a:rPr lang="en-US" dirty="0" smtClean="0"/>
              <a:t>Navigators establish </a:t>
            </a:r>
            <a:r>
              <a:rPr lang="en-US" dirty="0"/>
              <a:t>the nature of the </a:t>
            </a:r>
            <a:r>
              <a:rPr lang="en-US" dirty="0" smtClean="0"/>
              <a:t>crisis (social </a:t>
            </a:r>
            <a:r>
              <a:rPr lang="en-US" dirty="0"/>
              <a:t>or </a:t>
            </a:r>
            <a:r>
              <a:rPr lang="en-US" dirty="0" smtClean="0"/>
              <a:t>medical)</a:t>
            </a:r>
          </a:p>
          <a:p>
            <a:r>
              <a:rPr lang="en-US" dirty="0" smtClean="0"/>
              <a:t>Work with the individual to decide on the appropriate course of action to </a:t>
            </a:r>
            <a:r>
              <a:rPr lang="en-US" dirty="0" err="1" smtClean="0"/>
              <a:t>minimise</a:t>
            </a:r>
            <a:r>
              <a:rPr lang="en-US" dirty="0" smtClean="0"/>
              <a:t> risks to a mental health relapse </a:t>
            </a:r>
          </a:p>
          <a:p>
            <a:r>
              <a:rPr lang="en-US" dirty="0" smtClean="0"/>
              <a:t>Impact, the service has </a:t>
            </a:r>
            <a:r>
              <a:rPr lang="en-US" dirty="0"/>
              <a:t>contributed to </a:t>
            </a:r>
            <a:endParaRPr lang="en-US" dirty="0" smtClean="0"/>
          </a:p>
          <a:p>
            <a:pPr lvl="1"/>
            <a:r>
              <a:rPr lang="en-US" dirty="0" smtClean="0"/>
              <a:t>An </a:t>
            </a:r>
            <a:r>
              <a:rPr lang="en-US" dirty="0"/>
              <a:t>overall reduction in the number of individuals having a crisis where regular contact with a navigator is maintained</a:t>
            </a:r>
            <a:r>
              <a:rPr lang="en-US" dirty="0" smtClean="0"/>
              <a:t>,</a:t>
            </a:r>
          </a:p>
          <a:p>
            <a:pPr lvl="1"/>
            <a:r>
              <a:rPr lang="en-US" dirty="0" smtClean="0"/>
              <a:t>A </a:t>
            </a:r>
            <a:r>
              <a:rPr lang="en-US" dirty="0"/>
              <a:t>reduction in the duration of a crisis episode through quicker access to intervention and treatment.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82927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3</a:t>
            </a:r>
            <a:r>
              <a:rPr lang="en-GB" dirty="0"/>
              <a:t>: Solidarity in a crisis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A </a:t>
            </a:r>
            <a:r>
              <a:rPr lang="en-US" dirty="0"/>
              <a:t>peer support </a:t>
            </a:r>
            <a:r>
              <a:rPr lang="en-US" dirty="0" smtClean="0"/>
              <a:t>service in </a:t>
            </a:r>
            <a:r>
              <a:rPr lang="en-US" dirty="0"/>
              <a:t>Lambeth</a:t>
            </a:r>
            <a:endParaRPr lang="en-US" dirty="0" smtClean="0"/>
          </a:p>
          <a:p>
            <a:r>
              <a:rPr lang="en-US" dirty="0" smtClean="0"/>
              <a:t>Co-designed </a:t>
            </a:r>
            <a:r>
              <a:rPr lang="en-US" dirty="0"/>
              <a:t>and co-delivered by service users and </a:t>
            </a:r>
            <a:r>
              <a:rPr lang="en-US" dirty="0" err="1" smtClean="0"/>
              <a:t>carers</a:t>
            </a:r>
            <a:r>
              <a:rPr lang="en-US" dirty="0" smtClean="0"/>
              <a:t> </a:t>
            </a:r>
          </a:p>
          <a:p>
            <a:r>
              <a:rPr lang="en-US" dirty="0" smtClean="0"/>
              <a:t>Service over </a:t>
            </a:r>
            <a:r>
              <a:rPr lang="en-US" dirty="0"/>
              <a:t>the phone or in person out of hours during the </a:t>
            </a:r>
            <a:r>
              <a:rPr lang="en-US" dirty="0" smtClean="0"/>
              <a:t>weekends</a:t>
            </a:r>
          </a:p>
          <a:p>
            <a:r>
              <a:rPr lang="en-US" dirty="0" smtClean="0"/>
              <a:t>An </a:t>
            </a:r>
            <a:r>
              <a:rPr lang="en-US" dirty="0"/>
              <a:t>alternative service to NHS services or hospital. </a:t>
            </a:r>
            <a:endParaRPr lang="en-US" dirty="0" smtClean="0"/>
          </a:p>
          <a:p>
            <a:r>
              <a:rPr lang="en-US" dirty="0" smtClean="0"/>
              <a:t>Aim to </a:t>
            </a:r>
            <a:r>
              <a:rPr lang="en-US" dirty="0"/>
              <a:t>reduce isolation, support people using empathy and knowledge gained through experience and to help the person before reaching crisis </a:t>
            </a:r>
            <a:r>
              <a:rPr lang="en-US" dirty="0" smtClean="0"/>
              <a:t>point</a:t>
            </a:r>
          </a:p>
          <a:p>
            <a:r>
              <a:rPr lang="en-US" dirty="0" smtClean="0"/>
              <a:t>Peer </a:t>
            </a:r>
            <a:r>
              <a:rPr lang="en-US" dirty="0"/>
              <a:t>supporters are trained and have regular </a:t>
            </a:r>
            <a:r>
              <a:rPr lang="en-US" dirty="0" smtClean="0"/>
              <a:t>supervision </a:t>
            </a:r>
          </a:p>
          <a:p>
            <a:r>
              <a:rPr lang="en-US" dirty="0" smtClean="0"/>
              <a:t>Accept </a:t>
            </a:r>
            <a:r>
              <a:rPr lang="en-US" dirty="0"/>
              <a:t>referrals from community mental health teams, inpatient wards, GPs, voluntary agencies and </a:t>
            </a:r>
            <a:r>
              <a:rPr lang="en-US" dirty="0" err="1" smtClean="0"/>
              <a:t>selfreferrals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70227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4: </a:t>
            </a:r>
            <a:r>
              <a:rPr lang="en-US" dirty="0"/>
              <a:t>City and Hackney CCG mental health training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City and Hackney have been awarded a grant to develop a community mental health education and training hub to  promote good mental health training across professions in the borough. </a:t>
            </a:r>
          </a:p>
          <a:p>
            <a:r>
              <a:rPr lang="en-US" dirty="0" smtClean="0"/>
              <a:t>City </a:t>
            </a:r>
            <a:r>
              <a:rPr lang="en-US" dirty="0"/>
              <a:t>and Hackney CCG </a:t>
            </a:r>
            <a:r>
              <a:rPr lang="en-US" dirty="0" smtClean="0"/>
              <a:t>program </a:t>
            </a:r>
            <a:r>
              <a:rPr lang="en-US" dirty="0"/>
              <a:t>of training for all primary care staff </a:t>
            </a:r>
            <a:endParaRPr lang="en-US" dirty="0" smtClean="0"/>
          </a:p>
          <a:p>
            <a:r>
              <a:rPr lang="en-US" dirty="0" smtClean="0"/>
              <a:t>Free Mental Health First Aid courses to all GP reception staff </a:t>
            </a:r>
          </a:p>
          <a:p>
            <a:r>
              <a:rPr lang="en-US" dirty="0" smtClean="0"/>
              <a:t>Practice nurses, district nurses and health care assistants are encouraged to take the training as well  </a:t>
            </a:r>
          </a:p>
        </p:txBody>
      </p:sp>
    </p:spTree>
    <p:extLst>
      <p:ext uri="{BB962C8B-B14F-4D97-AF65-F5344CB8AC3E}">
        <p14:creationId xmlns:p14="http://schemas.microsoft.com/office/powerpoint/2010/main" val="39217577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Impact, an increase GP practice staff’s ability  to </a:t>
            </a:r>
            <a:r>
              <a:rPr lang="en-US" dirty="0"/>
              <a:t>respond </a:t>
            </a:r>
            <a:r>
              <a:rPr lang="en-US" dirty="0" smtClean="0"/>
              <a:t>to </a:t>
            </a:r>
            <a:r>
              <a:rPr lang="en-US" dirty="0"/>
              <a:t>young people who need urgent access to primary </a:t>
            </a:r>
            <a:r>
              <a:rPr lang="en-US" dirty="0" smtClean="0"/>
              <a:t>care</a:t>
            </a:r>
          </a:p>
          <a:p>
            <a:r>
              <a:rPr lang="en-US" dirty="0" smtClean="0"/>
              <a:t>Joint </a:t>
            </a:r>
            <a:r>
              <a:rPr lang="en-US" dirty="0"/>
              <a:t>training opportunities between schools, workplaces, health, police and the local authority will be arranged </a:t>
            </a:r>
            <a:endParaRPr lang="en-US" dirty="0" smtClean="0"/>
          </a:p>
          <a:p>
            <a:r>
              <a:rPr lang="en-US" dirty="0" smtClean="0"/>
              <a:t>This helps </a:t>
            </a:r>
            <a:r>
              <a:rPr lang="en-US" dirty="0"/>
              <a:t>to build a strong sense of community resilience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588691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5: </a:t>
            </a:r>
            <a:r>
              <a:rPr lang="en-US" dirty="0"/>
              <a:t>Kingston CCG advanced diploma in mental health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Kingston CCG </a:t>
            </a:r>
            <a:r>
              <a:rPr lang="en-US" dirty="0" smtClean="0"/>
              <a:t>provides funding for training advanced </a:t>
            </a:r>
            <a:r>
              <a:rPr lang="en-US" dirty="0"/>
              <a:t>diploma level in mental health to 20 Kingston GPs. </a:t>
            </a:r>
            <a:endParaRPr lang="en-US" dirty="0" smtClean="0"/>
          </a:p>
          <a:p>
            <a:r>
              <a:rPr lang="en-US" dirty="0" smtClean="0"/>
              <a:t>Also training </a:t>
            </a:r>
            <a:r>
              <a:rPr lang="en-US" dirty="0"/>
              <a:t>for nurses to follow </a:t>
            </a:r>
            <a:r>
              <a:rPr lang="en-US" dirty="0" smtClean="0"/>
              <a:t>an </a:t>
            </a:r>
            <a:r>
              <a:rPr lang="en-US" dirty="0"/>
              <a:t>awareness training </a:t>
            </a:r>
            <a:r>
              <a:rPr lang="en-US" dirty="0" smtClean="0"/>
              <a:t>and for </a:t>
            </a:r>
            <a:r>
              <a:rPr lang="en-US" dirty="0"/>
              <a:t>all interested </a:t>
            </a:r>
            <a:r>
              <a:rPr lang="en-US" dirty="0" smtClean="0"/>
              <a:t>GPs </a:t>
            </a:r>
            <a:r>
              <a:rPr lang="en-US" dirty="0"/>
              <a:t>and their practice staff. </a:t>
            </a:r>
            <a:endParaRPr lang="en-US" dirty="0" smtClean="0"/>
          </a:p>
          <a:p>
            <a:r>
              <a:rPr lang="en-US" dirty="0" smtClean="0"/>
              <a:t>Impact, is </a:t>
            </a:r>
            <a:r>
              <a:rPr lang="en-US" dirty="0"/>
              <a:t>that there will be enough GPs trained to this level to assist and support the delivery of mental health care in primary care across Kingston. </a:t>
            </a:r>
            <a:endParaRPr lang="en-US" dirty="0" smtClean="0"/>
          </a:p>
          <a:p>
            <a:r>
              <a:rPr lang="en-US" dirty="0" smtClean="0"/>
              <a:t>There </a:t>
            </a:r>
            <a:r>
              <a:rPr lang="en-US" dirty="0"/>
              <a:t>are 27 practices and this would mean ‘buddying up’ for some. Overall, each trained GP practitioner will cover a population of roughly 10,000 registered patients.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177512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6: Liaison </a:t>
            </a:r>
            <a:r>
              <a:rPr lang="en-US" dirty="0"/>
              <a:t>psychiatry in North West London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u="sng" dirty="0" smtClean="0"/>
              <a:t>Partnership in a pilot at 4 acute trust between </a:t>
            </a:r>
          </a:p>
          <a:p>
            <a:pPr marL="0" indent="0">
              <a:buNone/>
            </a:pPr>
            <a:r>
              <a:rPr lang="en-US" dirty="0" smtClean="0"/>
              <a:t>Central </a:t>
            </a:r>
            <a:r>
              <a:rPr lang="en-US" dirty="0"/>
              <a:t>and North West London NHS Foundation Trust 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/>
              <a:t>West </a:t>
            </a:r>
            <a:r>
              <a:rPr lang="en-US" dirty="0"/>
              <a:t>London Mental Health NHS </a:t>
            </a:r>
            <a:r>
              <a:rPr lang="en-US" dirty="0" smtClean="0"/>
              <a:t>Trust </a:t>
            </a:r>
          </a:p>
          <a:p>
            <a:r>
              <a:rPr lang="en-US" dirty="0" smtClean="0"/>
              <a:t>An </a:t>
            </a:r>
            <a:r>
              <a:rPr lang="en-US" dirty="0"/>
              <a:t>‘optimal standard’ model for a hospital </a:t>
            </a:r>
            <a:r>
              <a:rPr lang="en-US" dirty="0" smtClean="0"/>
              <a:t>, provide 500 beds,  </a:t>
            </a:r>
            <a:r>
              <a:rPr lang="en-US" dirty="0"/>
              <a:t>integrated multidisciplinary service with 24 hour input to emergency department and inpatient populations.</a:t>
            </a:r>
            <a:r>
              <a:rPr lang="en-US" dirty="0" smtClean="0"/>
              <a:t> </a:t>
            </a:r>
          </a:p>
          <a:p>
            <a:r>
              <a:rPr lang="en-US" dirty="0" smtClean="0"/>
              <a:t>Northwick </a:t>
            </a:r>
            <a:r>
              <a:rPr lang="en-US" dirty="0"/>
              <a:t>Park and Central Middlesex </a:t>
            </a:r>
            <a:r>
              <a:rPr lang="en-US" dirty="0" smtClean="0"/>
              <a:t>hospital, </a:t>
            </a:r>
            <a:r>
              <a:rPr lang="en-US" dirty="0" err="1" smtClean="0"/>
              <a:t>Hillingdon</a:t>
            </a:r>
            <a:r>
              <a:rPr lang="en-US" dirty="0" smtClean="0"/>
              <a:t> Hospital, </a:t>
            </a:r>
            <a:r>
              <a:rPr lang="en-US" dirty="0" err="1"/>
              <a:t>Ealing</a:t>
            </a:r>
            <a:r>
              <a:rPr lang="en-US" dirty="0"/>
              <a:t> </a:t>
            </a:r>
            <a:r>
              <a:rPr lang="en-US" dirty="0" smtClean="0"/>
              <a:t>Hospital </a:t>
            </a:r>
            <a:r>
              <a:rPr lang="en-US" dirty="0"/>
              <a:t>and West Middlesex University </a:t>
            </a:r>
            <a:r>
              <a:rPr lang="en-US" dirty="0" smtClean="0"/>
              <a:t>Hospital </a:t>
            </a:r>
          </a:p>
          <a:p>
            <a:r>
              <a:rPr lang="en-US" dirty="0" smtClean="0"/>
              <a:t>Team of mental </a:t>
            </a:r>
            <a:r>
              <a:rPr lang="en-US" dirty="0"/>
              <a:t>health providers, acute trust staff, commissioners and service users </a:t>
            </a:r>
            <a:endParaRPr lang="en-US" dirty="0" smtClean="0"/>
          </a:p>
          <a:p>
            <a:r>
              <a:rPr lang="en-US" dirty="0" smtClean="0"/>
              <a:t>Impact, by improvements </a:t>
            </a:r>
            <a:r>
              <a:rPr lang="en-US" dirty="0"/>
              <a:t>in </a:t>
            </a:r>
            <a:endParaRPr lang="en-US" dirty="0" smtClean="0"/>
          </a:p>
          <a:p>
            <a:pPr lvl="1"/>
            <a:r>
              <a:rPr lang="en-US" dirty="0" smtClean="0"/>
              <a:t>Mental </a:t>
            </a:r>
            <a:r>
              <a:rPr lang="en-US" dirty="0"/>
              <a:t>health </a:t>
            </a:r>
            <a:r>
              <a:rPr lang="en-US" dirty="0" smtClean="0"/>
              <a:t>diagnosis</a:t>
            </a:r>
          </a:p>
          <a:p>
            <a:pPr lvl="1"/>
            <a:r>
              <a:rPr lang="en-US" dirty="0" smtClean="0"/>
              <a:t>Treatment </a:t>
            </a:r>
            <a:r>
              <a:rPr lang="en-US" dirty="0"/>
              <a:t>and care of patients in acute hospitals with co-morbid physical and mental health problems </a:t>
            </a:r>
            <a:endParaRPr lang="en-US" dirty="0" smtClean="0"/>
          </a:p>
          <a:p>
            <a:pPr lvl="1"/>
            <a:r>
              <a:rPr lang="en-US" dirty="0" smtClean="0"/>
              <a:t>Reduction </a:t>
            </a:r>
            <a:r>
              <a:rPr lang="en-US" dirty="0"/>
              <a:t>in the overall lengths of stay for the same group.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32755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335360"/>
          </a:xfrm>
        </p:spPr>
        <p:txBody>
          <a:bodyPr>
            <a:normAutofit fontScale="90000"/>
          </a:bodyPr>
          <a:lstStyle/>
          <a:p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7: Sunderland </a:t>
            </a:r>
            <a:r>
              <a:rPr lang="en-US" dirty="0"/>
              <a:t>and South of Tyne Initial Response team</a:t>
            </a:r>
            <a:br>
              <a:rPr lang="en-US" dirty="0"/>
            </a:br>
            <a:endParaRPr lang="en-GB" dirty="0"/>
          </a:p>
        </p:txBody>
      </p:sp>
      <p:sp>
        <p:nvSpPr>
          <p:cNvPr id="4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600" dirty="0" smtClean="0"/>
              <a:t>Northumberland</a:t>
            </a:r>
            <a:r>
              <a:rPr lang="en-US" sz="2600" dirty="0"/>
              <a:t>, Tyne and Wear </a:t>
            </a:r>
            <a:r>
              <a:rPr lang="en-US" sz="2600" dirty="0" smtClean="0"/>
              <a:t>trust </a:t>
            </a:r>
          </a:p>
          <a:p>
            <a:r>
              <a:rPr lang="en-US" sz="2600" dirty="0" smtClean="0"/>
              <a:t>Team </a:t>
            </a:r>
            <a:r>
              <a:rPr lang="en-US" sz="2600" dirty="0"/>
              <a:t>offers an efficient 24/7 response to urgent telephone requests for help from people of all ages and conditions </a:t>
            </a:r>
            <a:endParaRPr lang="en-US" sz="2600" dirty="0" smtClean="0"/>
          </a:p>
          <a:p>
            <a:r>
              <a:rPr lang="en-US" sz="2600" dirty="0" smtClean="0"/>
              <a:t>Offer </a:t>
            </a:r>
            <a:r>
              <a:rPr lang="en-US" sz="2600" dirty="0"/>
              <a:t>triage and routing/signposting to appropriate services within the </a:t>
            </a:r>
            <a:r>
              <a:rPr lang="en-US" sz="2600" dirty="0" smtClean="0"/>
              <a:t>region</a:t>
            </a:r>
          </a:p>
          <a:p>
            <a:r>
              <a:rPr lang="en-US" sz="2600" dirty="0" smtClean="0"/>
              <a:t>Calls </a:t>
            </a:r>
            <a:r>
              <a:rPr lang="en-US" sz="2600" dirty="0"/>
              <a:t>are managed by trained </a:t>
            </a:r>
            <a:r>
              <a:rPr lang="en-US" sz="2600" dirty="0" smtClean="0"/>
              <a:t>handlers</a:t>
            </a:r>
          </a:p>
          <a:p>
            <a:r>
              <a:rPr lang="en-US" sz="2600" dirty="0" smtClean="0"/>
              <a:t>Is </a:t>
            </a:r>
            <a:r>
              <a:rPr lang="en-US" sz="2600" dirty="0"/>
              <a:t>the first point of contact for the public, service users, </a:t>
            </a:r>
            <a:r>
              <a:rPr lang="en-US" sz="2600" dirty="0" err="1"/>
              <a:t>carers</a:t>
            </a:r>
            <a:r>
              <a:rPr lang="en-US" sz="2600" dirty="0"/>
              <a:t> and referrers.</a:t>
            </a:r>
            <a:endParaRPr lang="nl-NL" sz="2600" dirty="0"/>
          </a:p>
        </p:txBody>
      </p:sp>
    </p:spTree>
    <p:extLst>
      <p:ext uri="{BB962C8B-B14F-4D97-AF65-F5344CB8AC3E}">
        <p14:creationId xmlns:p14="http://schemas.microsoft.com/office/powerpoint/2010/main" val="108617714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Improved </a:t>
            </a:r>
            <a:endParaRPr lang="en-US" dirty="0" smtClean="0"/>
          </a:p>
          <a:p>
            <a:pPr lvl="1"/>
            <a:r>
              <a:rPr lang="en-US" dirty="0" smtClean="0"/>
              <a:t>Response </a:t>
            </a:r>
            <a:r>
              <a:rPr lang="en-US" dirty="0"/>
              <a:t>times (average 30 minutes from call to door) </a:t>
            </a:r>
            <a:endParaRPr lang="en-US" dirty="0" smtClean="0"/>
          </a:p>
          <a:p>
            <a:pPr lvl="1"/>
            <a:r>
              <a:rPr lang="en-US" dirty="0" smtClean="0"/>
              <a:t>Telephone </a:t>
            </a:r>
            <a:r>
              <a:rPr lang="en-US" dirty="0"/>
              <a:t>access (average nine second pick-up</a:t>
            </a:r>
            <a:r>
              <a:rPr lang="en-US" dirty="0" smtClean="0"/>
              <a:t>)</a:t>
            </a:r>
          </a:p>
          <a:p>
            <a:pPr lvl="1"/>
            <a:r>
              <a:rPr lang="en-US" dirty="0" smtClean="0"/>
              <a:t>Service </a:t>
            </a:r>
            <a:r>
              <a:rPr lang="en-US" dirty="0"/>
              <a:t>user, </a:t>
            </a:r>
            <a:r>
              <a:rPr lang="en-US" dirty="0" err="1"/>
              <a:t>carer</a:t>
            </a:r>
            <a:r>
              <a:rPr lang="en-US" dirty="0"/>
              <a:t> and referrer experiences 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Equality </a:t>
            </a:r>
            <a:r>
              <a:rPr lang="en-US" dirty="0"/>
              <a:t>of access to urgent mental health </a:t>
            </a:r>
            <a:r>
              <a:rPr lang="en-US" dirty="0" smtClean="0"/>
              <a:t>services </a:t>
            </a:r>
          </a:p>
          <a:p>
            <a:r>
              <a:rPr lang="en-US" dirty="0" smtClean="0"/>
              <a:t>Reduced </a:t>
            </a:r>
            <a:r>
              <a:rPr lang="en-US" dirty="0"/>
              <a:t>assistance required from emergency services </a:t>
            </a:r>
            <a:endParaRPr lang="en-US" dirty="0" smtClean="0"/>
          </a:p>
          <a:p>
            <a:r>
              <a:rPr lang="en-US" dirty="0" smtClean="0"/>
              <a:t>Positive </a:t>
            </a:r>
            <a:r>
              <a:rPr lang="en-US" dirty="0"/>
              <a:t>staff and service user feedback</a:t>
            </a:r>
            <a:endParaRPr lang="en-GB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130827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nl-NL" sz="3600" dirty="0" smtClean="0"/>
              <a:t>8. </a:t>
            </a:r>
            <a:r>
              <a:rPr lang="en-US" sz="3600" dirty="0" smtClean="0"/>
              <a:t>Patient Empowerment Project (PEP)</a:t>
            </a:r>
            <a:endParaRPr lang="nl-NL" sz="3600" dirty="0"/>
          </a:p>
        </p:txBody>
      </p:sp>
      <p:sp>
        <p:nvSpPr>
          <p:cNvPr id="3" name="Tijdelijke aanduiding voor inhoud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The PEP services; partnership with Patient and Clinical Leaders from NHS Leeds West Clinical Commissioning Group (CCG), local voluntary groups, CCG member practices and Leeds City Council</a:t>
            </a:r>
          </a:p>
          <a:p>
            <a:r>
              <a:rPr lang="en-US" dirty="0" smtClean="0"/>
              <a:t>GP’s patients with social, emotional or practical needs to a variety of holistic, local community services via one of the community based PEP workers</a:t>
            </a:r>
          </a:p>
          <a:p>
            <a:r>
              <a:rPr lang="en-US" dirty="0" smtClean="0"/>
              <a:t>Aim to provide better health outcomes and reduce health inequalities</a:t>
            </a:r>
          </a:p>
          <a:p>
            <a:r>
              <a:rPr lang="en-US" dirty="0" smtClean="0"/>
              <a:t>A mixed methods approach was used to evaluate the impact of the first year of the PEP service</a:t>
            </a:r>
          </a:p>
          <a:p>
            <a:pPr lvl="1"/>
            <a:r>
              <a:rPr lang="en-US" dirty="0" smtClean="0"/>
              <a:t>clinical outcomes, economic outcomes, staff acceptability and feasibility and patient experience</a:t>
            </a:r>
            <a:endParaRPr lang="nl-NL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nl-NL" dirty="0" err="1" smtClean="0"/>
              <a:t>Third</a:t>
            </a:r>
            <a:r>
              <a:rPr lang="nl-NL" dirty="0" smtClean="0"/>
              <a:t> sector </a:t>
            </a:r>
            <a:r>
              <a:rPr lang="nl-NL" dirty="0" err="1" smtClean="0"/>
              <a:t>organisations</a:t>
            </a:r>
            <a:r>
              <a:rPr lang="nl-NL" dirty="0" smtClean="0"/>
              <a:t/>
            </a:r>
            <a:br>
              <a:rPr lang="nl-NL" dirty="0" smtClean="0"/>
            </a:br>
            <a:r>
              <a:rPr lang="nl-NL" dirty="0" smtClean="0"/>
              <a:t>&amp; support </a:t>
            </a:r>
            <a:r>
              <a:rPr lang="nl-NL" dirty="0" err="1" smtClean="0"/>
              <a:t>groups</a:t>
            </a:r>
            <a:r>
              <a:rPr lang="nl-NL" dirty="0" smtClean="0"/>
              <a:t> UK Mental Health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44824"/>
            <a:ext cx="9144000" cy="475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872008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2158723"/>
            <a:ext cx="8229600" cy="3759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938760"/>
            <a:ext cx="8229600" cy="419967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738591"/>
            <a:ext cx="8229600" cy="46000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512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844824"/>
            <a:ext cx="8229600" cy="340672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746285"/>
            <a:ext cx="8229600" cy="45846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nl-NL"/>
          </a:p>
        </p:txBody>
      </p:sp>
      <p:pic>
        <p:nvPicPr>
          <p:cNvPr id="717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" y="1880972"/>
            <a:ext cx="8229600" cy="43152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Q&amp;A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89040"/>
          </a:xfrm>
        </p:spPr>
        <p:txBody>
          <a:bodyPr/>
          <a:lstStyle/>
          <a:p>
            <a:r>
              <a:rPr lang="en-GB" smtClean="0"/>
              <a:t>Any Questions?</a:t>
            </a:r>
            <a:endParaRPr lang="en-GB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7846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Sources	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800" dirty="0" smtClean="0"/>
              <a:t>London </a:t>
            </a:r>
            <a:r>
              <a:rPr lang="en-US" sz="1800" dirty="0"/>
              <a:t>mental health crisis commissioning </a:t>
            </a:r>
            <a:r>
              <a:rPr lang="en-US" sz="1800" dirty="0" smtClean="0"/>
              <a:t>guide, NHS, October 2014</a:t>
            </a:r>
          </a:p>
          <a:p>
            <a:r>
              <a:rPr lang="en-GB" sz="1800" dirty="0" smtClean="0"/>
              <a:t>Cavendish Square Group, the London Mental Health </a:t>
            </a:r>
            <a:r>
              <a:rPr lang="en-GB" sz="1800" dirty="0" err="1" smtClean="0"/>
              <a:t>Factbook</a:t>
            </a:r>
            <a:r>
              <a:rPr lang="en-GB" sz="1800" dirty="0" smtClean="0"/>
              <a:t>, 2015 (+ Mental Health support groups/ organisations) </a:t>
            </a:r>
            <a:r>
              <a:rPr lang="en-GB" sz="1800" dirty="0" smtClean="0">
                <a:hlinkClick r:id="rId2"/>
              </a:rPr>
              <a:t>http://www.wlmht.nhs.uk/wp-content/uploads/2015/08/London-Mental-Health-Fact-Book-Cavendish-Square-Group.pdf</a:t>
            </a:r>
            <a:endParaRPr lang="en-GB" sz="1800" dirty="0" smtClean="0"/>
          </a:p>
          <a:p>
            <a:r>
              <a:rPr lang="en-US" sz="1800" dirty="0" smtClean="0"/>
              <a:t>Better Mental Health For All | A public health approach to mental health improvement, Mental Health Foundation.</a:t>
            </a:r>
            <a:endParaRPr lang="en-GB" sz="1800" dirty="0" smtClean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0000"/>
          <a:stretch/>
        </p:blipFill>
        <p:spPr bwMode="auto">
          <a:xfrm>
            <a:off x="3347864" y="5491409"/>
            <a:ext cx="2866231" cy="1306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09247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-thema">
  <a:themeElements>
    <a:clrScheme name="Kantoor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toor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to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2051</TotalTime>
  <Words>1900</Words>
  <Application>Microsoft Office PowerPoint</Application>
  <PresentationFormat>On-screen Show (4:3)</PresentationFormat>
  <Paragraphs>187</Paragraphs>
  <Slides>36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36</vt:i4>
      </vt:variant>
    </vt:vector>
  </HeadingPairs>
  <TitlesOfParts>
    <vt:vector size="41" baseType="lpstr">
      <vt:lpstr>Arial</vt:lpstr>
      <vt:lpstr>Calibri</vt:lpstr>
      <vt:lpstr>Courier New</vt:lpstr>
      <vt:lpstr>Wingdings</vt:lpstr>
      <vt:lpstr>Clarity</vt:lpstr>
      <vt:lpstr>PowerPoint Presentation</vt:lpstr>
      <vt:lpstr>Contents </vt:lpstr>
      <vt:lpstr>Quiz questions – MCA 2005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1948 - NHS</vt:lpstr>
      <vt:lpstr>No Health without Mental Health UK strategy 2011</vt:lpstr>
      <vt:lpstr>PowerPoint Presentation</vt:lpstr>
      <vt:lpstr>Project: The Case for Change for Mental Health in London - 2011</vt:lpstr>
      <vt:lpstr>PowerPoint Presentation</vt:lpstr>
      <vt:lpstr>PowerPoint Presentation</vt:lpstr>
      <vt:lpstr>Crisis</vt:lpstr>
      <vt:lpstr>Cases management mental health crisis UK</vt:lpstr>
      <vt:lpstr>1: Big White Wall digital mental health service</vt:lpstr>
      <vt:lpstr>2: “Evolve” - A navigator service</vt:lpstr>
      <vt:lpstr>3: Solidarity in a crisis </vt:lpstr>
      <vt:lpstr>4: City and Hackney CCG mental health training</vt:lpstr>
      <vt:lpstr>PowerPoint Presentation</vt:lpstr>
      <vt:lpstr>5: Kingston CCG advanced diploma in mental health </vt:lpstr>
      <vt:lpstr>6: Liaison psychiatry in North West London</vt:lpstr>
      <vt:lpstr> 7: Sunderland and South of Tyne Initial Response team </vt:lpstr>
      <vt:lpstr>PowerPoint Presentation</vt:lpstr>
      <vt:lpstr>8. Patient Empowerment Project (PEP)</vt:lpstr>
      <vt:lpstr>Third sector organisations &amp; support groups UK Mental Health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Q&amp;A</vt:lpstr>
      <vt:lpstr>Sources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</dc:title>
  <dc:creator>Tanix</dc:creator>
  <cp:lastModifiedBy>Diola Bijlhout</cp:lastModifiedBy>
  <cp:revision>221</cp:revision>
  <dcterms:created xsi:type="dcterms:W3CDTF">2014-09-13T13:55:51Z</dcterms:created>
  <dcterms:modified xsi:type="dcterms:W3CDTF">2017-07-30T13:14:38Z</dcterms:modified>
</cp:coreProperties>
</file>