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7" r:id="rId1"/>
  </p:sldMasterIdLst>
  <p:sldIdLst>
    <p:sldId id="256" r:id="rId2"/>
    <p:sldId id="257" r:id="rId3"/>
    <p:sldId id="258" r:id="rId4"/>
    <p:sldId id="259" r:id="rId5"/>
    <p:sldId id="265" r:id="rId6"/>
    <p:sldId id="264" r:id="rId7"/>
    <p:sldId id="261" r:id="rId8"/>
    <p:sldId id="262" r:id="rId9"/>
    <p:sldId id="266"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185"/>
    <p:restoredTop sz="94684"/>
  </p:normalViewPr>
  <p:slideViewPr>
    <p:cSldViewPr snapToGrid="0" snapToObjects="1">
      <p:cViewPr varScale="1">
        <p:scale>
          <a:sx n="53" d="100"/>
          <a:sy n="53" d="100"/>
        </p:scale>
        <p:origin x="208" y="13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11/1/20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rIns="45720"/>
          <a:lstStyle/>
          <a:p>
            <a:fld id="{B2DC25EE-239B-4C5F-AAD1-255A7D5F1EE2}" type="slidenum">
              <a:rPr lang="en-US" smtClean="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6173661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11/1/20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1649440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11/1/20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05015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11/1/20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2146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11/1/20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32233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11/1/20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183649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2AC24A9-CCB6-4F8D-B8DB-C2F3692CFA5A}" type="datetimeFigureOut">
              <a:rPr lang="en-US" smtClean="0"/>
              <a:t>11/1/20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26446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11/1/20</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72067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11/1/20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89822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11/1/20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431801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11/1/20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02885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02AC24A9-CCB6-4F8D-B8DB-C2F3692CFA5A}" type="datetimeFigureOut">
              <a:rPr lang="en-US" smtClean="0"/>
              <a:t>11/1/20</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B2DC25EE-239B-4C5F-AAD1-255A7D5F1EE2}" type="slidenum">
              <a:rPr lang="en-US" smtClean="0"/>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05396633"/>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ncbi.nlm.nih.gov/pmc/articles/PMC1320401/"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0D9662-5CF3-4BF8-85EE-E1503E35D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0017ED1-684A-43F3-8457-9C962B569704}"/>
              </a:ext>
            </a:extLst>
          </p:cNvPr>
          <p:cNvPicPr>
            <a:picLocks noChangeAspect="1"/>
          </p:cNvPicPr>
          <p:nvPr/>
        </p:nvPicPr>
        <p:blipFill rotWithShape="1">
          <a:blip r:embed="rId2">
            <a:duotone>
              <a:schemeClr val="accent1">
                <a:shade val="45000"/>
                <a:satMod val="135000"/>
              </a:schemeClr>
              <a:prstClr val="white"/>
            </a:duotone>
            <a:alphaModFix amt="35000"/>
          </a:blip>
          <a:srcRect t="23985" r="-1" b="-1"/>
          <a:stretch/>
        </p:blipFill>
        <p:spPr>
          <a:xfrm>
            <a:off x="20" y="10"/>
            <a:ext cx="12191675" cy="6857990"/>
          </a:xfrm>
          <a:prstGeom prst="rect">
            <a:avLst/>
          </a:prstGeom>
        </p:spPr>
      </p:pic>
      <p:pic>
        <p:nvPicPr>
          <p:cNvPr id="11" name="Picture 10">
            <a:extLst>
              <a:ext uri="{FF2B5EF4-FFF2-40B4-BE49-F238E27FC236}">
                <a16:creationId xmlns:a16="http://schemas.microsoft.com/office/drawing/2014/main" id="{39C7C206-8404-40AC-969B-40CE396E3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5" y="2105202"/>
            <a:ext cx="9360205" cy="4752798"/>
          </a:xfrm>
          <a:prstGeom prst="rect">
            <a:avLst/>
          </a:prstGeom>
        </p:spPr>
      </p:pic>
      <p:pic>
        <p:nvPicPr>
          <p:cNvPr id="13" name="Picture 12">
            <a:extLst>
              <a:ext uri="{FF2B5EF4-FFF2-40B4-BE49-F238E27FC236}">
                <a16:creationId xmlns:a16="http://schemas.microsoft.com/office/drawing/2014/main" id="{BEAD64B3-D01F-43C5-AFF5-7EDCC3D3744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5BF951FB-3496-4321-9E03-62C6C49A2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12CC157-1C7E-4345-89D3-52E61E0A14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3554ECE-6F4C-4F12-B9C2-1A80726723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4" y="0"/>
            <a:ext cx="4428326" cy="6858000"/>
          </a:xfrm>
          <a:prstGeom prst="rect">
            <a:avLst/>
          </a:prstGeom>
          <a:solidFill>
            <a:schemeClr val="bg2">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6B2145-BC7A-BB47-BD78-A8EB2ACC97F9}"/>
              </a:ext>
            </a:extLst>
          </p:cNvPr>
          <p:cNvSpPr>
            <a:spLocks noGrp="1"/>
          </p:cNvSpPr>
          <p:nvPr>
            <p:ph type="ctrTitle"/>
          </p:nvPr>
        </p:nvSpPr>
        <p:spPr>
          <a:xfrm>
            <a:off x="1969804" y="3428998"/>
            <a:ext cx="2659895" cy="2268559"/>
          </a:xfrm>
        </p:spPr>
        <p:txBody>
          <a:bodyPr>
            <a:normAutofit/>
          </a:bodyPr>
          <a:lstStyle/>
          <a:p>
            <a:r>
              <a:rPr lang="en-US" sz="2500"/>
              <a:t>The Influence of Therapeutic Ultrasound on Ankle Dorsiflexion Range of Motion </a:t>
            </a:r>
          </a:p>
        </p:txBody>
      </p:sp>
      <p:sp>
        <p:nvSpPr>
          <p:cNvPr id="3" name="Subtitle 2">
            <a:extLst>
              <a:ext uri="{FF2B5EF4-FFF2-40B4-BE49-F238E27FC236}">
                <a16:creationId xmlns:a16="http://schemas.microsoft.com/office/drawing/2014/main" id="{DA142A15-EDE6-D344-9C14-7A346C995607}"/>
              </a:ext>
            </a:extLst>
          </p:cNvPr>
          <p:cNvSpPr>
            <a:spLocks noGrp="1"/>
          </p:cNvSpPr>
          <p:nvPr>
            <p:ph type="subTitle" idx="1"/>
          </p:nvPr>
        </p:nvSpPr>
        <p:spPr>
          <a:xfrm>
            <a:off x="2124908" y="2268786"/>
            <a:ext cx="2504792" cy="1160213"/>
          </a:xfrm>
        </p:spPr>
        <p:txBody>
          <a:bodyPr>
            <a:normAutofit/>
          </a:bodyPr>
          <a:lstStyle/>
          <a:p>
            <a:r>
              <a:rPr lang="en-US" sz="1600"/>
              <a:t>Lewys Wilkes </a:t>
            </a:r>
          </a:p>
          <a:p>
            <a:r>
              <a:rPr lang="en-US" sz="1600"/>
              <a:t>1805108</a:t>
            </a:r>
          </a:p>
        </p:txBody>
      </p:sp>
      <p:sp>
        <p:nvSpPr>
          <p:cNvPr id="21" name="Rectangle 20">
            <a:extLst>
              <a:ext uri="{FF2B5EF4-FFF2-40B4-BE49-F238E27FC236}">
                <a16:creationId xmlns:a16="http://schemas.microsoft.com/office/drawing/2014/main" id="{1D35B0FD-0F2F-4198-91DA-900B7FB3F9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3384"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1646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048DF624-7739-584F-909A-4051B3EBE96D}"/>
              </a:ext>
            </a:extLst>
          </p:cNvPr>
          <p:cNvSpPr>
            <a:spLocks noGrp="1"/>
          </p:cNvSpPr>
          <p:nvPr>
            <p:ph type="title"/>
          </p:nvPr>
        </p:nvSpPr>
        <p:spPr>
          <a:xfrm>
            <a:off x="2611808" y="1022548"/>
            <a:ext cx="7958331" cy="1308063"/>
          </a:xfrm>
        </p:spPr>
        <p:txBody>
          <a:bodyPr anchor="b">
            <a:normAutofit/>
          </a:bodyPr>
          <a:lstStyle/>
          <a:p>
            <a:pPr algn="l"/>
            <a:r>
              <a:rPr lang="en-US" sz="4400">
                <a:solidFill>
                  <a:srgbClr val="1F2D29"/>
                </a:solidFill>
              </a:rPr>
              <a:t>Introduction</a:t>
            </a:r>
          </a:p>
        </p:txBody>
      </p:sp>
      <p:sp>
        <p:nvSpPr>
          <p:cNvPr id="3" name="Content Placeholder 2">
            <a:extLst>
              <a:ext uri="{FF2B5EF4-FFF2-40B4-BE49-F238E27FC236}">
                <a16:creationId xmlns:a16="http://schemas.microsoft.com/office/drawing/2014/main" id="{34EAB865-D80C-D54E-8614-6EF20A8D5CAA}"/>
              </a:ext>
            </a:extLst>
          </p:cNvPr>
          <p:cNvSpPr>
            <a:spLocks noGrp="1"/>
          </p:cNvSpPr>
          <p:nvPr>
            <p:ph idx="1"/>
          </p:nvPr>
        </p:nvSpPr>
        <p:spPr>
          <a:xfrm>
            <a:off x="2302933" y="2641604"/>
            <a:ext cx="7621606" cy="3443107"/>
          </a:xfrm>
        </p:spPr>
        <p:txBody>
          <a:bodyPr anchor="t">
            <a:normAutofit/>
          </a:bodyPr>
          <a:lstStyle/>
          <a:p>
            <a:r>
              <a:rPr lang="en-US" sz="1600" dirty="0">
                <a:solidFill>
                  <a:srgbClr val="1F2D29"/>
                </a:solidFill>
              </a:rPr>
              <a:t>Therapeutic ultrasound (TUS) is one of the most commonly used treatment modalities in clinical rehabilitation</a:t>
            </a:r>
            <a:r>
              <a:rPr lang="en-GB" sz="1600" dirty="0">
                <a:solidFill>
                  <a:srgbClr val="1F2D29"/>
                </a:solidFill>
              </a:rPr>
              <a:t> (</a:t>
            </a:r>
            <a:r>
              <a:rPr lang="en-GB" sz="1600" dirty="0" err="1">
                <a:solidFill>
                  <a:srgbClr val="1F2D29"/>
                </a:solidFill>
              </a:rPr>
              <a:t>Morishita</a:t>
            </a:r>
            <a:r>
              <a:rPr lang="en-GB" sz="1600" dirty="0">
                <a:solidFill>
                  <a:srgbClr val="1F2D29"/>
                </a:solidFill>
              </a:rPr>
              <a:t> </a:t>
            </a:r>
            <a:r>
              <a:rPr lang="en-GB" sz="1600" i="1" dirty="0">
                <a:solidFill>
                  <a:srgbClr val="1F2D29"/>
                </a:solidFill>
              </a:rPr>
              <a:t>et al.</a:t>
            </a:r>
            <a:r>
              <a:rPr lang="en-GB" sz="1600" dirty="0">
                <a:solidFill>
                  <a:srgbClr val="1F2D29"/>
                </a:solidFill>
              </a:rPr>
              <a:t>, 2014)</a:t>
            </a:r>
          </a:p>
          <a:p>
            <a:r>
              <a:rPr lang="en-US" sz="1600" dirty="0">
                <a:solidFill>
                  <a:srgbClr val="1F2D29"/>
                </a:solidFill>
              </a:rPr>
              <a:t>TUS has been said to increase local blood flow, tissue viscoelasticity and tissue extensibility in the targeted area </a:t>
            </a:r>
            <a:r>
              <a:rPr lang="en-GB" sz="1600" dirty="0">
                <a:solidFill>
                  <a:srgbClr val="1F2D29"/>
                </a:solidFill>
              </a:rPr>
              <a:t>(Noble </a:t>
            </a:r>
            <a:r>
              <a:rPr lang="en-GB" sz="1600" i="1" dirty="0">
                <a:solidFill>
                  <a:srgbClr val="1F2D29"/>
                </a:solidFill>
              </a:rPr>
              <a:t>et al.,</a:t>
            </a:r>
            <a:r>
              <a:rPr lang="en-GB" sz="1600" dirty="0">
                <a:solidFill>
                  <a:srgbClr val="1F2D29"/>
                </a:solidFill>
              </a:rPr>
              <a:t> 2007; Draper </a:t>
            </a:r>
            <a:r>
              <a:rPr lang="en-GB" sz="1600" i="1" dirty="0">
                <a:solidFill>
                  <a:srgbClr val="1F2D29"/>
                </a:solidFill>
              </a:rPr>
              <a:t>et al., </a:t>
            </a:r>
            <a:r>
              <a:rPr lang="en-GB" sz="1600" dirty="0">
                <a:solidFill>
                  <a:srgbClr val="1F2D29"/>
                </a:solidFill>
              </a:rPr>
              <a:t>1995)</a:t>
            </a:r>
          </a:p>
          <a:p>
            <a:r>
              <a:rPr lang="en-US" sz="1600" dirty="0">
                <a:solidFill>
                  <a:srgbClr val="1F2D29"/>
                </a:solidFill>
              </a:rPr>
              <a:t>Combining TUS with 30 seconds of passive stretching has been shown to be effective in improving range of motion in other areas such as the knee when compared with passive stretching </a:t>
            </a:r>
            <a:r>
              <a:rPr lang="en-GB" sz="1600" dirty="0">
                <a:solidFill>
                  <a:srgbClr val="1F2D29"/>
                </a:solidFill>
              </a:rPr>
              <a:t>(Akbari and </a:t>
            </a:r>
            <a:r>
              <a:rPr lang="en-GB" sz="1600" dirty="0" err="1">
                <a:solidFill>
                  <a:srgbClr val="1F2D29"/>
                </a:solidFill>
              </a:rPr>
              <a:t>Hesam</a:t>
            </a:r>
            <a:r>
              <a:rPr lang="en-GB" sz="1600" dirty="0">
                <a:solidFill>
                  <a:srgbClr val="1F2D29"/>
                </a:solidFill>
              </a:rPr>
              <a:t>, 2006)</a:t>
            </a:r>
          </a:p>
          <a:p>
            <a:pPr marL="0" indent="0">
              <a:buNone/>
            </a:pPr>
            <a:endParaRPr lang="en-US" sz="1600" dirty="0">
              <a:solidFill>
                <a:srgbClr val="1F2D29"/>
              </a:solidFill>
            </a:endParaRPr>
          </a:p>
          <a:p>
            <a:endParaRPr lang="en-US" sz="1600" dirty="0">
              <a:solidFill>
                <a:srgbClr val="1F2D29"/>
              </a:solidFill>
            </a:endParaRPr>
          </a:p>
          <a:p>
            <a:endParaRPr lang="en-US" sz="1600" dirty="0">
              <a:solidFill>
                <a:srgbClr val="1F2D29"/>
              </a:solidFill>
            </a:endParaRPr>
          </a:p>
        </p:txBody>
      </p:sp>
    </p:spTree>
    <p:extLst>
      <p:ext uri="{BB962C8B-B14F-4D97-AF65-F5344CB8AC3E}">
        <p14:creationId xmlns:p14="http://schemas.microsoft.com/office/powerpoint/2010/main" val="2564333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9950518E-6D15-0840-833C-E2EF46292B8F}"/>
              </a:ext>
            </a:extLst>
          </p:cNvPr>
          <p:cNvSpPr>
            <a:spLocks noGrp="1"/>
          </p:cNvSpPr>
          <p:nvPr>
            <p:ph type="title"/>
          </p:nvPr>
        </p:nvSpPr>
        <p:spPr>
          <a:xfrm>
            <a:off x="2611808" y="1022548"/>
            <a:ext cx="7958331" cy="1308063"/>
          </a:xfrm>
        </p:spPr>
        <p:txBody>
          <a:bodyPr anchor="b">
            <a:normAutofit/>
          </a:bodyPr>
          <a:lstStyle/>
          <a:p>
            <a:pPr algn="l"/>
            <a:r>
              <a:rPr lang="en-US" sz="4400">
                <a:solidFill>
                  <a:srgbClr val="1F2D29"/>
                </a:solidFill>
              </a:rPr>
              <a:t>Overview of the Literature </a:t>
            </a:r>
          </a:p>
        </p:txBody>
      </p:sp>
      <p:sp>
        <p:nvSpPr>
          <p:cNvPr id="3" name="Content Placeholder 2">
            <a:extLst>
              <a:ext uri="{FF2B5EF4-FFF2-40B4-BE49-F238E27FC236}">
                <a16:creationId xmlns:a16="http://schemas.microsoft.com/office/drawing/2014/main" id="{0A5F16AD-1E3D-A94A-A829-89ADBB6BE458}"/>
              </a:ext>
            </a:extLst>
          </p:cNvPr>
          <p:cNvSpPr>
            <a:spLocks noGrp="1"/>
          </p:cNvSpPr>
          <p:nvPr>
            <p:ph idx="1"/>
          </p:nvPr>
        </p:nvSpPr>
        <p:spPr>
          <a:xfrm>
            <a:off x="2302933" y="2641604"/>
            <a:ext cx="7621606" cy="3443107"/>
          </a:xfrm>
        </p:spPr>
        <p:txBody>
          <a:bodyPr anchor="t">
            <a:normAutofit/>
          </a:bodyPr>
          <a:lstStyle/>
          <a:p>
            <a:pPr>
              <a:lnSpc>
                <a:spcPct val="110000"/>
              </a:lnSpc>
            </a:pPr>
            <a:r>
              <a:rPr lang="en-US" sz="1400" dirty="0">
                <a:solidFill>
                  <a:srgbClr val="1F2D29"/>
                </a:solidFill>
              </a:rPr>
              <a:t>Increases in tissue viscoelasticity and extensibility through TUS have been said to increase range of motion (ROM) and reduce pain (</a:t>
            </a:r>
            <a:r>
              <a:rPr lang="en-GB" sz="1400" dirty="0" err="1">
                <a:solidFill>
                  <a:srgbClr val="1F2D29"/>
                </a:solidFill>
              </a:rPr>
              <a:t>Morishita</a:t>
            </a:r>
            <a:r>
              <a:rPr lang="en-GB" sz="1400" dirty="0">
                <a:solidFill>
                  <a:srgbClr val="1F2D29"/>
                </a:solidFill>
              </a:rPr>
              <a:t> </a:t>
            </a:r>
            <a:r>
              <a:rPr lang="en-GB" sz="1400" i="1" dirty="0">
                <a:solidFill>
                  <a:srgbClr val="1F2D29"/>
                </a:solidFill>
              </a:rPr>
              <a:t>et al.</a:t>
            </a:r>
            <a:r>
              <a:rPr lang="en-GB" sz="1400" dirty="0">
                <a:solidFill>
                  <a:srgbClr val="1F2D29"/>
                </a:solidFill>
              </a:rPr>
              <a:t>, 2014). </a:t>
            </a:r>
            <a:endParaRPr lang="en-US" sz="1400" dirty="0">
              <a:solidFill>
                <a:srgbClr val="1F2D29"/>
              </a:solidFill>
            </a:endParaRPr>
          </a:p>
          <a:p>
            <a:pPr>
              <a:lnSpc>
                <a:spcPct val="110000"/>
              </a:lnSpc>
            </a:pPr>
            <a:r>
              <a:rPr lang="en-US" sz="1400" dirty="0">
                <a:solidFill>
                  <a:srgbClr val="1F2D29"/>
                </a:solidFill>
              </a:rPr>
              <a:t>Combining TUS with 30 seconds of passive stretching has been shown to be effective in improving range of motion in other joints such as the knee when compared with passive stretching alone </a:t>
            </a:r>
            <a:r>
              <a:rPr lang="en-GB" sz="1400" dirty="0">
                <a:solidFill>
                  <a:srgbClr val="1F2D29"/>
                </a:solidFill>
              </a:rPr>
              <a:t>(Akbari and </a:t>
            </a:r>
            <a:r>
              <a:rPr lang="en-GB" sz="1400" dirty="0" err="1">
                <a:solidFill>
                  <a:srgbClr val="1F2D29"/>
                </a:solidFill>
              </a:rPr>
              <a:t>Hesam</a:t>
            </a:r>
            <a:r>
              <a:rPr lang="en-GB" sz="1400" dirty="0">
                <a:solidFill>
                  <a:srgbClr val="1F2D29"/>
                </a:solidFill>
              </a:rPr>
              <a:t>, 2006).</a:t>
            </a:r>
          </a:p>
          <a:p>
            <a:pPr>
              <a:lnSpc>
                <a:spcPct val="110000"/>
              </a:lnSpc>
            </a:pPr>
            <a:r>
              <a:rPr lang="en-GB" sz="1400" dirty="0">
                <a:solidFill>
                  <a:srgbClr val="1F2D29"/>
                </a:solidFill>
              </a:rPr>
              <a:t>Draper </a:t>
            </a:r>
            <a:r>
              <a:rPr lang="en-GB" sz="1400" i="1" dirty="0">
                <a:solidFill>
                  <a:srgbClr val="1F2D29"/>
                </a:solidFill>
              </a:rPr>
              <a:t>et al.</a:t>
            </a:r>
            <a:r>
              <a:rPr lang="en-GB" sz="1400" dirty="0">
                <a:solidFill>
                  <a:srgbClr val="1F2D29"/>
                </a:solidFill>
              </a:rPr>
              <a:t>, (1998) </a:t>
            </a:r>
            <a:r>
              <a:rPr lang="en-US" sz="1400" dirty="0">
                <a:solidFill>
                  <a:srgbClr val="1F2D29"/>
                </a:solidFill>
              </a:rPr>
              <a:t>showed increases in short term dorsiflexion ROM through TUS and passive stretching over stretching alone but this improvement was not sustained in the long term </a:t>
            </a:r>
          </a:p>
          <a:p>
            <a:pPr>
              <a:lnSpc>
                <a:spcPct val="110000"/>
              </a:lnSpc>
            </a:pPr>
            <a:r>
              <a:rPr lang="en-US" sz="1400" dirty="0">
                <a:solidFill>
                  <a:srgbClr val="1F2D29"/>
                </a:solidFill>
              </a:rPr>
              <a:t>Other studies have suggested TUS has no therapeutic effect on aspects associated with ROM such as muscle flexibility </a:t>
            </a:r>
            <a:r>
              <a:rPr lang="en-GB" sz="1400" dirty="0">
                <a:solidFill>
                  <a:srgbClr val="1F2D29"/>
                </a:solidFill>
              </a:rPr>
              <a:t>(</a:t>
            </a:r>
            <a:r>
              <a:rPr lang="en-GB" sz="1400" dirty="0" err="1">
                <a:solidFill>
                  <a:srgbClr val="1F2D29"/>
                </a:solidFill>
              </a:rPr>
              <a:t>Maghales</a:t>
            </a:r>
            <a:r>
              <a:rPr lang="en-GB" sz="1400" dirty="0">
                <a:solidFill>
                  <a:srgbClr val="1F2D29"/>
                </a:solidFill>
              </a:rPr>
              <a:t> </a:t>
            </a:r>
            <a:r>
              <a:rPr lang="en-GB" sz="1400" i="1" dirty="0">
                <a:solidFill>
                  <a:srgbClr val="1F2D29"/>
                </a:solidFill>
              </a:rPr>
              <a:t>et al.,</a:t>
            </a:r>
            <a:r>
              <a:rPr lang="en-GB" sz="1400" dirty="0">
                <a:solidFill>
                  <a:srgbClr val="1F2D29"/>
                </a:solidFill>
              </a:rPr>
              <a:t> 2015)</a:t>
            </a:r>
            <a:endParaRPr lang="en-US" sz="1400" dirty="0">
              <a:solidFill>
                <a:srgbClr val="1F2D29"/>
              </a:solidFill>
              <a:hlinkClick r:id="rId3">
                <a:extLst>
                  <a:ext uri="{A12FA001-AC4F-418D-AE19-62706E023703}">
                    <ahyp:hlinkClr xmlns:ahyp="http://schemas.microsoft.com/office/drawing/2018/hyperlinkcolor" val="tx"/>
                  </a:ext>
                </a:extLst>
              </a:hlinkClick>
            </a:endParaRPr>
          </a:p>
          <a:p>
            <a:pPr>
              <a:lnSpc>
                <a:spcPct val="110000"/>
              </a:lnSpc>
            </a:pPr>
            <a:endParaRPr lang="en-US" sz="1200" dirty="0">
              <a:solidFill>
                <a:srgbClr val="1F2D29"/>
              </a:solidFill>
            </a:endParaRPr>
          </a:p>
          <a:p>
            <a:pPr>
              <a:lnSpc>
                <a:spcPct val="110000"/>
              </a:lnSpc>
            </a:pPr>
            <a:endParaRPr lang="en-US" sz="1200" dirty="0">
              <a:solidFill>
                <a:srgbClr val="1F2D29"/>
              </a:solidFill>
            </a:endParaRPr>
          </a:p>
          <a:p>
            <a:pPr>
              <a:lnSpc>
                <a:spcPct val="110000"/>
              </a:lnSpc>
            </a:pPr>
            <a:endParaRPr lang="en-US" sz="1200" dirty="0">
              <a:solidFill>
                <a:srgbClr val="1F2D29"/>
              </a:solidFill>
            </a:endParaRPr>
          </a:p>
        </p:txBody>
      </p:sp>
    </p:spTree>
    <p:extLst>
      <p:ext uri="{BB962C8B-B14F-4D97-AF65-F5344CB8AC3E}">
        <p14:creationId xmlns:p14="http://schemas.microsoft.com/office/powerpoint/2010/main" val="575259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ECAA9BBF-55B8-5E45-8ABA-6A71FD296C11}"/>
              </a:ext>
            </a:extLst>
          </p:cNvPr>
          <p:cNvSpPr>
            <a:spLocks noGrp="1"/>
          </p:cNvSpPr>
          <p:nvPr>
            <p:ph type="title"/>
          </p:nvPr>
        </p:nvSpPr>
        <p:spPr>
          <a:xfrm>
            <a:off x="2611808" y="1022548"/>
            <a:ext cx="7958331" cy="1308063"/>
          </a:xfrm>
        </p:spPr>
        <p:txBody>
          <a:bodyPr anchor="b">
            <a:normAutofit/>
          </a:bodyPr>
          <a:lstStyle/>
          <a:p>
            <a:pPr algn="l"/>
            <a:r>
              <a:rPr lang="en-US" sz="4400">
                <a:solidFill>
                  <a:srgbClr val="1F2D29"/>
                </a:solidFill>
              </a:rPr>
              <a:t>Research Question</a:t>
            </a:r>
          </a:p>
        </p:txBody>
      </p:sp>
      <p:sp>
        <p:nvSpPr>
          <p:cNvPr id="3" name="Content Placeholder 2">
            <a:extLst>
              <a:ext uri="{FF2B5EF4-FFF2-40B4-BE49-F238E27FC236}">
                <a16:creationId xmlns:a16="http://schemas.microsoft.com/office/drawing/2014/main" id="{63FA97A8-A472-3F49-A671-D533B5D8AA8D}"/>
              </a:ext>
            </a:extLst>
          </p:cNvPr>
          <p:cNvSpPr>
            <a:spLocks noGrp="1"/>
          </p:cNvSpPr>
          <p:nvPr>
            <p:ph idx="1"/>
          </p:nvPr>
        </p:nvSpPr>
        <p:spPr>
          <a:xfrm>
            <a:off x="2442767" y="2624331"/>
            <a:ext cx="7602279" cy="3939949"/>
          </a:xfrm>
        </p:spPr>
        <p:txBody>
          <a:bodyPr anchor="t">
            <a:normAutofit/>
          </a:bodyPr>
          <a:lstStyle/>
          <a:p>
            <a:pPr marL="0" indent="0">
              <a:buNone/>
            </a:pPr>
            <a:r>
              <a:rPr lang="en-US" dirty="0">
                <a:solidFill>
                  <a:srgbClr val="1F2D29"/>
                </a:solidFill>
              </a:rPr>
              <a:t>Is therapeutic ultrasound (TUS) combined with passive stretching for 3 weeks more effective in increasing ankle dorsiflexion range of motion (ROM) than passive stretching alone for 3 weeks? </a:t>
            </a:r>
          </a:p>
        </p:txBody>
      </p:sp>
      <p:pic>
        <p:nvPicPr>
          <p:cNvPr id="8" name="Graphic 7" descr="questionmark1">
            <a:extLst>
              <a:ext uri="{FF2B5EF4-FFF2-40B4-BE49-F238E27FC236}">
                <a16:creationId xmlns:a16="http://schemas.microsoft.com/office/drawing/2014/main" id="{80CE4039-EE90-314F-9E3D-9D1BEDF314B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753598" y="3879477"/>
            <a:ext cx="2684803" cy="2684803"/>
          </a:xfrm>
          <a:prstGeom prst="rect">
            <a:avLst/>
          </a:prstGeom>
        </p:spPr>
      </p:pic>
    </p:spTree>
    <p:extLst>
      <p:ext uri="{BB962C8B-B14F-4D97-AF65-F5344CB8AC3E}">
        <p14:creationId xmlns:p14="http://schemas.microsoft.com/office/powerpoint/2010/main" val="1501291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Rectangle 42">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4">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Oval 46">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8">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098E55B2-294F-7444-94E9-54B9B778A399}"/>
              </a:ext>
            </a:extLst>
          </p:cNvPr>
          <p:cNvSpPr>
            <a:spLocks noGrp="1"/>
          </p:cNvSpPr>
          <p:nvPr>
            <p:ph type="title"/>
          </p:nvPr>
        </p:nvSpPr>
        <p:spPr>
          <a:xfrm>
            <a:off x="2611808" y="1022548"/>
            <a:ext cx="7958331" cy="1308063"/>
          </a:xfrm>
        </p:spPr>
        <p:txBody>
          <a:bodyPr anchor="b">
            <a:normAutofit/>
          </a:bodyPr>
          <a:lstStyle/>
          <a:p>
            <a:pPr algn="l"/>
            <a:r>
              <a:rPr lang="en-US" sz="4400">
                <a:solidFill>
                  <a:srgbClr val="1F2D29"/>
                </a:solidFill>
              </a:rPr>
              <a:t>Study Design</a:t>
            </a:r>
          </a:p>
        </p:txBody>
      </p:sp>
      <p:sp>
        <p:nvSpPr>
          <p:cNvPr id="38" name="Content Placeholder 2">
            <a:extLst>
              <a:ext uri="{FF2B5EF4-FFF2-40B4-BE49-F238E27FC236}">
                <a16:creationId xmlns:a16="http://schemas.microsoft.com/office/drawing/2014/main" id="{313C1D1C-1E49-BB47-B6D0-023A4B07ABEB}"/>
              </a:ext>
            </a:extLst>
          </p:cNvPr>
          <p:cNvSpPr>
            <a:spLocks noGrp="1"/>
          </p:cNvSpPr>
          <p:nvPr>
            <p:ph idx="1"/>
          </p:nvPr>
        </p:nvSpPr>
        <p:spPr>
          <a:xfrm>
            <a:off x="2302933" y="2641604"/>
            <a:ext cx="7621606" cy="3443107"/>
          </a:xfrm>
        </p:spPr>
        <p:txBody>
          <a:bodyPr anchor="t">
            <a:normAutofit/>
          </a:bodyPr>
          <a:lstStyle/>
          <a:p>
            <a:r>
              <a:rPr lang="en-US" sz="1600" dirty="0">
                <a:solidFill>
                  <a:srgbClr val="1F2D29"/>
                </a:solidFill>
              </a:rPr>
              <a:t>The study will be set up as a </a:t>
            </a:r>
            <a:r>
              <a:rPr lang="en-US" sz="1600" dirty="0" err="1">
                <a:solidFill>
                  <a:srgbClr val="1F2D29"/>
                </a:solidFill>
              </a:rPr>
              <a:t>randomised</a:t>
            </a:r>
            <a:r>
              <a:rPr lang="en-US" sz="1600" dirty="0">
                <a:solidFill>
                  <a:srgbClr val="1F2D29"/>
                </a:solidFill>
              </a:rPr>
              <a:t> control trial with a treatment group and a control placebo group. </a:t>
            </a:r>
          </a:p>
          <a:p>
            <a:endParaRPr lang="en-US" sz="1600" dirty="0">
              <a:solidFill>
                <a:srgbClr val="1F2D29"/>
              </a:solidFill>
            </a:endParaRPr>
          </a:p>
          <a:p>
            <a:r>
              <a:rPr lang="en-US" sz="1600" dirty="0">
                <a:solidFill>
                  <a:srgbClr val="1F2D29"/>
                </a:solidFill>
              </a:rPr>
              <a:t>12 participants will be randomly assigned to the intervention group (group 1) and the control group (group 2). </a:t>
            </a:r>
          </a:p>
          <a:p>
            <a:endParaRPr lang="en-US" sz="1600" dirty="0">
              <a:solidFill>
                <a:srgbClr val="1F2D29"/>
              </a:solidFill>
            </a:endParaRPr>
          </a:p>
        </p:txBody>
      </p:sp>
    </p:spTree>
    <p:extLst>
      <p:ext uri="{BB962C8B-B14F-4D97-AF65-F5344CB8AC3E}">
        <p14:creationId xmlns:p14="http://schemas.microsoft.com/office/powerpoint/2010/main" val="26792905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4E20B-E2B9-7740-8C45-5001BF0EB975}"/>
              </a:ext>
            </a:extLst>
          </p:cNvPr>
          <p:cNvSpPr>
            <a:spLocks noGrp="1"/>
          </p:cNvSpPr>
          <p:nvPr>
            <p:ph type="title"/>
          </p:nvPr>
        </p:nvSpPr>
        <p:spPr/>
        <p:txBody>
          <a:bodyPr/>
          <a:lstStyle/>
          <a:p>
            <a:r>
              <a:rPr lang="en-US" dirty="0"/>
              <a:t>Method </a:t>
            </a:r>
          </a:p>
        </p:txBody>
      </p:sp>
      <p:sp>
        <p:nvSpPr>
          <p:cNvPr id="4" name="Oval 3">
            <a:extLst>
              <a:ext uri="{FF2B5EF4-FFF2-40B4-BE49-F238E27FC236}">
                <a16:creationId xmlns:a16="http://schemas.microsoft.com/office/drawing/2014/main" id="{EC9E8C58-7C8E-7C47-BAF6-2ED6D116F037}"/>
              </a:ext>
            </a:extLst>
          </p:cNvPr>
          <p:cNvSpPr/>
          <p:nvPr/>
        </p:nvSpPr>
        <p:spPr>
          <a:xfrm>
            <a:off x="1115568" y="2133600"/>
            <a:ext cx="2438400" cy="1496291"/>
          </a:xfrm>
          <a:prstGeom prst="ellipse">
            <a:avLst/>
          </a:prstGeom>
          <a:gradFill>
            <a:gsLst>
              <a:gs pos="0">
                <a:schemeClr val="accent1">
                  <a:lumMod val="5000"/>
                  <a:lumOff val="95000"/>
                </a:schemeClr>
              </a:gs>
              <a:gs pos="100000">
                <a:schemeClr val="accent1">
                  <a:lumMod val="45000"/>
                  <a:lumOff val="55000"/>
                </a:schemeClr>
              </a:gs>
              <a:gs pos="91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a:extLst>
              <a:ext uri="{FF2B5EF4-FFF2-40B4-BE49-F238E27FC236}">
                <a16:creationId xmlns:a16="http://schemas.microsoft.com/office/drawing/2014/main" id="{6CCA4014-ED3C-1A45-9424-389A1462D023}"/>
              </a:ext>
            </a:extLst>
          </p:cNvPr>
          <p:cNvSpPr/>
          <p:nvPr/>
        </p:nvSpPr>
        <p:spPr>
          <a:xfrm>
            <a:off x="4913752" y="4830728"/>
            <a:ext cx="2803879" cy="1642727"/>
          </a:xfrm>
          <a:prstGeom prst="ellipse">
            <a:avLst/>
          </a:prstGeom>
          <a:gradFill>
            <a:gsLst>
              <a:gs pos="0">
                <a:schemeClr val="accent1">
                  <a:lumMod val="5000"/>
                  <a:lumOff val="95000"/>
                </a:schemeClr>
              </a:gs>
              <a:gs pos="100000">
                <a:schemeClr val="accent1">
                  <a:lumMod val="45000"/>
                  <a:lumOff val="55000"/>
                </a:schemeClr>
              </a:gs>
              <a:gs pos="91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01FECF9B-BA4E-7A42-BAC1-A09484753A36}"/>
              </a:ext>
            </a:extLst>
          </p:cNvPr>
          <p:cNvSpPr/>
          <p:nvPr/>
        </p:nvSpPr>
        <p:spPr>
          <a:xfrm>
            <a:off x="9060872" y="2133600"/>
            <a:ext cx="2438400" cy="1496291"/>
          </a:xfrm>
          <a:prstGeom prst="ellipse">
            <a:avLst/>
          </a:prstGeom>
          <a:gradFill>
            <a:gsLst>
              <a:gs pos="0">
                <a:schemeClr val="accent1">
                  <a:lumMod val="5000"/>
                  <a:lumOff val="95000"/>
                </a:schemeClr>
              </a:gs>
              <a:gs pos="100000">
                <a:schemeClr val="accent1">
                  <a:lumMod val="45000"/>
                  <a:lumOff val="55000"/>
                </a:schemeClr>
              </a:gs>
              <a:gs pos="91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5B25969-DE39-5641-80E6-BCBBABBA31CA}"/>
              </a:ext>
            </a:extLst>
          </p:cNvPr>
          <p:cNvSpPr/>
          <p:nvPr/>
        </p:nvSpPr>
        <p:spPr>
          <a:xfrm>
            <a:off x="627142" y="4757406"/>
            <a:ext cx="3207986" cy="1646919"/>
          </a:xfrm>
          <a:prstGeom prst="ellipse">
            <a:avLst/>
          </a:prstGeom>
          <a:gradFill>
            <a:gsLst>
              <a:gs pos="0">
                <a:schemeClr val="accent1">
                  <a:lumMod val="5000"/>
                  <a:lumOff val="95000"/>
                </a:schemeClr>
              </a:gs>
              <a:gs pos="100000">
                <a:schemeClr val="accent1">
                  <a:lumMod val="45000"/>
                  <a:lumOff val="55000"/>
                </a:schemeClr>
              </a:gs>
              <a:gs pos="91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gradFill>
                <a:gsLst>
                  <a:gs pos="0">
                    <a:schemeClr val="accent1">
                      <a:lumMod val="5000"/>
                      <a:lumOff val="95000"/>
                    </a:schemeClr>
                  </a:gs>
                  <a:gs pos="100000">
                    <a:schemeClr val="accent1">
                      <a:lumMod val="45000"/>
                      <a:lumOff val="55000"/>
                    </a:schemeClr>
                  </a:gs>
                  <a:gs pos="91000">
                    <a:schemeClr val="accent1">
                      <a:lumMod val="30000"/>
                      <a:lumOff val="70000"/>
                    </a:schemeClr>
                  </a:gs>
                </a:gsLst>
                <a:lin ang="5400000" scaled="1"/>
              </a:gradFill>
            </a:endParaRPr>
          </a:p>
        </p:txBody>
      </p:sp>
      <p:sp>
        <p:nvSpPr>
          <p:cNvPr id="8" name="Oval 7">
            <a:extLst>
              <a:ext uri="{FF2B5EF4-FFF2-40B4-BE49-F238E27FC236}">
                <a16:creationId xmlns:a16="http://schemas.microsoft.com/office/drawing/2014/main" id="{A2AD515C-3099-DE4B-BB8C-922F096C28B8}"/>
              </a:ext>
            </a:extLst>
          </p:cNvPr>
          <p:cNvSpPr/>
          <p:nvPr/>
        </p:nvSpPr>
        <p:spPr>
          <a:xfrm>
            <a:off x="9060873" y="4711359"/>
            <a:ext cx="2584276" cy="1561151"/>
          </a:xfrm>
          <a:prstGeom prst="ellipse">
            <a:avLst/>
          </a:prstGeom>
          <a:gradFill>
            <a:gsLst>
              <a:gs pos="0">
                <a:schemeClr val="accent1">
                  <a:lumMod val="5000"/>
                  <a:lumOff val="95000"/>
                </a:schemeClr>
              </a:gs>
              <a:gs pos="100000">
                <a:schemeClr val="accent1">
                  <a:lumMod val="45000"/>
                  <a:lumOff val="55000"/>
                </a:schemeClr>
              </a:gs>
              <a:gs pos="91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7C04D43B-F860-4C41-AD8F-F55103E9DD82}"/>
              </a:ext>
            </a:extLst>
          </p:cNvPr>
          <p:cNvSpPr txBox="1"/>
          <p:nvPr/>
        </p:nvSpPr>
        <p:spPr>
          <a:xfrm>
            <a:off x="1816235" y="2649173"/>
            <a:ext cx="1274618" cy="369332"/>
          </a:xfrm>
          <a:prstGeom prst="rect">
            <a:avLst/>
          </a:prstGeom>
          <a:noFill/>
        </p:spPr>
        <p:txBody>
          <a:bodyPr wrap="square" rtlCol="0">
            <a:spAutoFit/>
          </a:bodyPr>
          <a:lstStyle/>
          <a:p>
            <a:r>
              <a:rPr lang="en-US" dirty="0"/>
              <a:t>Group 1</a:t>
            </a:r>
          </a:p>
        </p:txBody>
      </p:sp>
      <p:sp>
        <p:nvSpPr>
          <p:cNvPr id="11" name="TextBox 10">
            <a:extLst>
              <a:ext uri="{FF2B5EF4-FFF2-40B4-BE49-F238E27FC236}">
                <a16:creationId xmlns:a16="http://schemas.microsoft.com/office/drawing/2014/main" id="{CB86E011-1DEA-AB46-A7B0-3C05BF7B2A9A}"/>
              </a:ext>
            </a:extLst>
          </p:cNvPr>
          <p:cNvSpPr txBox="1"/>
          <p:nvPr/>
        </p:nvSpPr>
        <p:spPr>
          <a:xfrm>
            <a:off x="9705387" y="2649173"/>
            <a:ext cx="1274618" cy="369332"/>
          </a:xfrm>
          <a:prstGeom prst="rect">
            <a:avLst/>
          </a:prstGeom>
          <a:noFill/>
        </p:spPr>
        <p:txBody>
          <a:bodyPr wrap="square" rtlCol="0">
            <a:spAutoFit/>
          </a:bodyPr>
          <a:lstStyle/>
          <a:p>
            <a:r>
              <a:rPr lang="en-US" dirty="0"/>
              <a:t>Group 2</a:t>
            </a:r>
          </a:p>
        </p:txBody>
      </p:sp>
      <p:cxnSp>
        <p:nvCxnSpPr>
          <p:cNvPr id="15" name="Straight Arrow Connector 14">
            <a:extLst>
              <a:ext uri="{FF2B5EF4-FFF2-40B4-BE49-F238E27FC236}">
                <a16:creationId xmlns:a16="http://schemas.microsoft.com/office/drawing/2014/main" id="{83EC1046-DDF7-614E-B771-F07CF09EA6C3}"/>
              </a:ext>
            </a:extLst>
          </p:cNvPr>
          <p:cNvCxnSpPr/>
          <p:nvPr/>
        </p:nvCxnSpPr>
        <p:spPr>
          <a:xfrm>
            <a:off x="2334768" y="3732028"/>
            <a:ext cx="0" cy="893135"/>
          </a:xfrm>
          <a:prstGeom prst="straightConnector1">
            <a:avLst/>
          </a:prstGeom>
          <a:ln w="8890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4" name="Straight Arrow Connector 23">
            <a:extLst>
              <a:ext uri="{FF2B5EF4-FFF2-40B4-BE49-F238E27FC236}">
                <a16:creationId xmlns:a16="http://schemas.microsoft.com/office/drawing/2014/main" id="{364A2F21-B699-FD43-A54B-AF8786AAF6DA}"/>
              </a:ext>
            </a:extLst>
          </p:cNvPr>
          <p:cNvCxnSpPr/>
          <p:nvPr/>
        </p:nvCxnSpPr>
        <p:spPr>
          <a:xfrm>
            <a:off x="10342696" y="3732028"/>
            <a:ext cx="0" cy="893135"/>
          </a:xfrm>
          <a:prstGeom prst="straightConnector1">
            <a:avLst/>
          </a:prstGeom>
          <a:ln w="8890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5" name="Straight Arrow Connector 24">
            <a:extLst>
              <a:ext uri="{FF2B5EF4-FFF2-40B4-BE49-F238E27FC236}">
                <a16:creationId xmlns:a16="http://schemas.microsoft.com/office/drawing/2014/main" id="{7643337C-3B4E-D540-B53C-474700A93368}"/>
              </a:ext>
            </a:extLst>
          </p:cNvPr>
          <p:cNvCxnSpPr>
            <a:cxnSpLocks/>
          </p:cNvCxnSpPr>
          <p:nvPr/>
        </p:nvCxnSpPr>
        <p:spPr>
          <a:xfrm flipH="1">
            <a:off x="7429500" y="3590260"/>
            <a:ext cx="1699901" cy="1339703"/>
          </a:xfrm>
          <a:prstGeom prst="straightConnector1">
            <a:avLst/>
          </a:prstGeom>
          <a:ln w="8890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6" name="Straight Arrow Connector 25">
            <a:extLst>
              <a:ext uri="{FF2B5EF4-FFF2-40B4-BE49-F238E27FC236}">
                <a16:creationId xmlns:a16="http://schemas.microsoft.com/office/drawing/2014/main" id="{87E6B619-EB3E-B044-83CC-4F716696C66A}"/>
              </a:ext>
            </a:extLst>
          </p:cNvPr>
          <p:cNvCxnSpPr>
            <a:cxnSpLocks/>
          </p:cNvCxnSpPr>
          <p:nvPr/>
        </p:nvCxnSpPr>
        <p:spPr>
          <a:xfrm>
            <a:off x="3444430" y="3577856"/>
            <a:ext cx="1675102" cy="1352107"/>
          </a:xfrm>
          <a:prstGeom prst="straightConnector1">
            <a:avLst/>
          </a:prstGeom>
          <a:ln w="8890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29" name="TextBox 28">
            <a:extLst>
              <a:ext uri="{FF2B5EF4-FFF2-40B4-BE49-F238E27FC236}">
                <a16:creationId xmlns:a16="http://schemas.microsoft.com/office/drawing/2014/main" id="{120E4232-059A-2D4B-A772-BA4A0713F1B4}"/>
              </a:ext>
            </a:extLst>
          </p:cNvPr>
          <p:cNvSpPr txBox="1"/>
          <p:nvPr/>
        </p:nvSpPr>
        <p:spPr>
          <a:xfrm>
            <a:off x="1097515" y="5082704"/>
            <a:ext cx="2328862" cy="1138773"/>
          </a:xfrm>
          <a:prstGeom prst="rect">
            <a:avLst/>
          </a:prstGeom>
          <a:noFill/>
        </p:spPr>
        <p:txBody>
          <a:bodyPr wrap="square" rtlCol="0">
            <a:spAutoFit/>
          </a:bodyPr>
          <a:lstStyle/>
          <a:p>
            <a:pPr algn="ctr"/>
            <a:r>
              <a:rPr lang="en-US" sz="1700" dirty="0"/>
              <a:t>2 mins of TUS at 3.3 MHz continuous duty cycle and 0.2 intensity 3 days per week  </a:t>
            </a:r>
          </a:p>
        </p:txBody>
      </p:sp>
      <p:sp>
        <p:nvSpPr>
          <p:cNvPr id="30" name="TextBox 29">
            <a:extLst>
              <a:ext uri="{FF2B5EF4-FFF2-40B4-BE49-F238E27FC236}">
                <a16:creationId xmlns:a16="http://schemas.microsoft.com/office/drawing/2014/main" id="{2A0A84A6-C3B6-0540-BB68-F3C08AF6325A}"/>
              </a:ext>
            </a:extLst>
          </p:cNvPr>
          <p:cNvSpPr txBox="1"/>
          <p:nvPr/>
        </p:nvSpPr>
        <p:spPr>
          <a:xfrm>
            <a:off x="5119532" y="5129244"/>
            <a:ext cx="2438400" cy="1200329"/>
          </a:xfrm>
          <a:prstGeom prst="rect">
            <a:avLst/>
          </a:prstGeom>
          <a:noFill/>
        </p:spPr>
        <p:txBody>
          <a:bodyPr wrap="square" rtlCol="0">
            <a:spAutoFit/>
          </a:bodyPr>
          <a:lstStyle/>
          <a:p>
            <a:pPr algn="ctr"/>
            <a:r>
              <a:rPr lang="en-US" dirty="0"/>
              <a:t>3 sets of 30 seconds passive stretching with 15 seconds rest 3 days per week</a:t>
            </a:r>
          </a:p>
        </p:txBody>
      </p:sp>
      <p:sp>
        <p:nvSpPr>
          <p:cNvPr id="31" name="TextBox 30">
            <a:extLst>
              <a:ext uri="{FF2B5EF4-FFF2-40B4-BE49-F238E27FC236}">
                <a16:creationId xmlns:a16="http://schemas.microsoft.com/office/drawing/2014/main" id="{868DC506-832B-7D40-AE2B-4FA698BA64E6}"/>
              </a:ext>
            </a:extLst>
          </p:cNvPr>
          <p:cNvSpPr txBox="1"/>
          <p:nvPr/>
        </p:nvSpPr>
        <p:spPr>
          <a:xfrm>
            <a:off x="9133811" y="4980702"/>
            <a:ext cx="2438400" cy="1200329"/>
          </a:xfrm>
          <a:prstGeom prst="rect">
            <a:avLst/>
          </a:prstGeom>
          <a:noFill/>
        </p:spPr>
        <p:txBody>
          <a:bodyPr wrap="square" rtlCol="0">
            <a:spAutoFit/>
          </a:bodyPr>
          <a:lstStyle/>
          <a:p>
            <a:pPr algn="ctr"/>
            <a:r>
              <a:rPr lang="en-US" dirty="0"/>
              <a:t>2 minutes of placebo TUS with no machine output </a:t>
            </a:r>
          </a:p>
          <a:p>
            <a:pPr algn="ctr"/>
            <a:r>
              <a:rPr lang="en-US" dirty="0"/>
              <a:t>3 days per week</a:t>
            </a:r>
          </a:p>
        </p:txBody>
      </p:sp>
    </p:spTree>
    <p:extLst>
      <p:ext uri="{BB962C8B-B14F-4D97-AF65-F5344CB8AC3E}">
        <p14:creationId xmlns:p14="http://schemas.microsoft.com/office/powerpoint/2010/main" val="2340663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35AA3853-E4C0-D047-95D4-5E9B228A0BAA}"/>
              </a:ext>
            </a:extLst>
          </p:cNvPr>
          <p:cNvSpPr>
            <a:spLocks noGrp="1"/>
          </p:cNvSpPr>
          <p:nvPr>
            <p:ph type="title"/>
          </p:nvPr>
        </p:nvSpPr>
        <p:spPr>
          <a:xfrm>
            <a:off x="2611808" y="1022548"/>
            <a:ext cx="7958331" cy="1308063"/>
          </a:xfrm>
        </p:spPr>
        <p:txBody>
          <a:bodyPr anchor="b">
            <a:normAutofit/>
          </a:bodyPr>
          <a:lstStyle/>
          <a:p>
            <a:pPr algn="l"/>
            <a:r>
              <a:rPr lang="en-US" sz="4400">
                <a:solidFill>
                  <a:srgbClr val="1F2D29"/>
                </a:solidFill>
              </a:rPr>
              <a:t>Method</a:t>
            </a:r>
          </a:p>
        </p:txBody>
      </p:sp>
      <p:sp>
        <p:nvSpPr>
          <p:cNvPr id="3" name="Content Placeholder 2">
            <a:extLst>
              <a:ext uri="{FF2B5EF4-FFF2-40B4-BE49-F238E27FC236}">
                <a16:creationId xmlns:a16="http://schemas.microsoft.com/office/drawing/2014/main" id="{F2C2A17E-8BBD-1041-BDC9-DFBD0CCC2988}"/>
              </a:ext>
            </a:extLst>
          </p:cNvPr>
          <p:cNvSpPr>
            <a:spLocks noGrp="1"/>
          </p:cNvSpPr>
          <p:nvPr>
            <p:ph idx="1"/>
          </p:nvPr>
        </p:nvSpPr>
        <p:spPr>
          <a:xfrm>
            <a:off x="2302933" y="2641604"/>
            <a:ext cx="7621606" cy="3443107"/>
          </a:xfrm>
        </p:spPr>
        <p:txBody>
          <a:bodyPr anchor="t">
            <a:normAutofit/>
          </a:bodyPr>
          <a:lstStyle/>
          <a:p>
            <a:r>
              <a:rPr lang="en-US" sz="1600">
                <a:solidFill>
                  <a:srgbClr val="1F2D29"/>
                </a:solidFill>
              </a:rPr>
              <a:t>On day 1 of the study, the ankle dorsiflexion ROM of all participants of both groups will be assessed. This will be done through a knee to wall test using an inclinometer (Morales et al., 2017). </a:t>
            </a:r>
          </a:p>
          <a:p>
            <a:r>
              <a:rPr lang="en-US" sz="1600">
                <a:solidFill>
                  <a:srgbClr val="1F2D29"/>
                </a:solidFill>
              </a:rPr>
              <a:t>Both groups will then undergo their respective ultrasound therapy and passive stretching 3 times per week for 3 weeks. </a:t>
            </a:r>
          </a:p>
          <a:p>
            <a:r>
              <a:rPr lang="en-US" sz="1600">
                <a:solidFill>
                  <a:srgbClr val="1F2D29"/>
                </a:solidFill>
              </a:rPr>
              <a:t>On the final day of data collection (day 21) the ankle dorsiflexion ROM of both groups will be retested using the same protocol used on day 1. </a:t>
            </a:r>
          </a:p>
          <a:p>
            <a:r>
              <a:rPr lang="en-US" sz="1600">
                <a:solidFill>
                  <a:srgbClr val="1F2D29"/>
                </a:solidFill>
              </a:rPr>
              <a:t>The data collected will then be analysed using SPSS. </a:t>
            </a:r>
          </a:p>
        </p:txBody>
      </p:sp>
    </p:spTree>
    <p:extLst>
      <p:ext uri="{BB962C8B-B14F-4D97-AF65-F5344CB8AC3E}">
        <p14:creationId xmlns:p14="http://schemas.microsoft.com/office/powerpoint/2010/main" val="19765628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41BE31F3-01D6-CB45-8001-AA560336ABC4}"/>
              </a:ext>
            </a:extLst>
          </p:cNvPr>
          <p:cNvSpPr>
            <a:spLocks noGrp="1"/>
          </p:cNvSpPr>
          <p:nvPr>
            <p:ph type="title"/>
          </p:nvPr>
        </p:nvSpPr>
        <p:spPr>
          <a:xfrm>
            <a:off x="2611808" y="1022548"/>
            <a:ext cx="7958331" cy="1308063"/>
          </a:xfrm>
        </p:spPr>
        <p:txBody>
          <a:bodyPr anchor="b">
            <a:normAutofit/>
          </a:bodyPr>
          <a:lstStyle/>
          <a:p>
            <a:pPr algn="l"/>
            <a:r>
              <a:rPr lang="en-US" sz="4400">
                <a:solidFill>
                  <a:srgbClr val="1F2D29"/>
                </a:solidFill>
              </a:rPr>
              <a:t>Ethical Considerations</a:t>
            </a:r>
          </a:p>
        </p:txBody>
      </p:sp>
      <p:sp>
        <p:nvSpPr>
          <p:cNvPr id="3" name="Content Placeholder 2">
            <a:extLst>
              <a:ext uri="{FF2B5EF4-FFF2-40B4-BE49-F238E27FC236}">
                <a16:creationId xmlns:a16="http://schemas.microsoft.com/office/drawing/2014/main" id="{A0F4EF20-4FA4-624E-A3FB-6851D1456934}"/>
              </a:ext>
            </a:extLst>
          </p:cNvPr>
          <p:cNvSpPr>
            <a:spLocks noGrp="1"/>
          </p:cNvSpPr>
          <p:nvPr>
            <p:ph idx="1"/>
          </p:nvPr>
        </p:nvSpPr>
        <p:spPr>
          <a:xfrm>
            <a:off x="2302933" y="2641604"/>
            <a:ext cx="7621606" cy="3443107"/>
          </a:xfrm>
        </p:spPr>
        <p:txBody>
          <a:bodyPr anchor="t">
            <a:normAutofit/>
          </a:bodyPr>
          <a:lstStyle/>
          <a:p>
            <a:r>
              <a:rPr lang="en-US" sz="1600">
                <a:solidFill>
                  <a:srgbClr val="1F2D29"/>
                </a:solidFill>
              </a:rPr>
              <a:t>All participants will be given an explanation of how the treatment works, screened for any contraindications to the treatment as well as being required to complete an informed consent form prior to taking part in the study. </a:t>
            </a:r>
          </a:p>
          <a:p>
            <a:r>
              <a:rPr lang="en-US" sz="1600">
                <a:solidFill>
                  <a:srgbClr val="1F2D29"/>
                </a:solidFill>
              </a:rPr>
              <a:t>All information will be stored confidentially. </a:t>
            </a:r>
          </a:p>
          <a:p>
            <a:r>
              <a:rPr lang="en-US" sz="1600">
                <a:solidFill>
                  <a:srgbClr val="1F2D29"/>
                </a:solidFill>
              </a:rPr>
              <a:t>All participants will have the option of withdrawing at any point of the study. </a:t>
            </a:r>
          </a:p>
          <a:p>
            <a:r>
              <a:rPr lang="en-US" sz="1600">
                <a:solidFill>
                  <a:srgbClr val="1F2D29"/>
                </a:solidFill>
              </a:rPr>
              <a:t>The society of Sports Therapists code of conduct will be adhered to throughout the study. </a:t>
            </a:r>
          </a:p>
          <a:p>
            <a:endParaRPr lang="en-US" sz="1600">
              <a:solidFill>
                <a:srgbClr val="1F2D29"/>
              </a:solidFill>
            </a:endParaRPr>
          </a:p>
        </p:txBody>
      </p:sp>
    </p:spTree>
    <p:extLst>
      <p:ext uri="{BB962C8B-B14F-4D97-AF65-F5344CB8AC3E}">
        <p14:creationId xmlns:p14="http://schemas.microsoft.com/office/powerpoint/2010/main" val="588109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5A11F729-C555-9C49-AE0F-F09E9DA74C38}"/>
              </a:ext>
            </a:extLst>
          </p:cNvPr>
          <p:cNvSpPr>
            <a:spLocks noGrp="1"/>
          </p:cNvSpPr>
          <p:nvPr>
            <p:ph type="title"/>
          </p:nvPr>
        </p:nvSpPr>
        <p:spPr>
          <a:xfrm>
            <a:off x="2611808" y="1022548"/>
            <a:ext cx="7958331" cy="1308063"/>
          </a:xfrm>
        </p:spPr>
        <p:txBody>
          <a:bodyPr anchor="b">
            <a:normAutofit/>
          </a:bodyPr>
          <a:lstStyle/>
          <a:p>
            <a:pPr algn="l"/>
            <a:r>
              <a:rPr lang="en-US" sz="4400">
                <a:solidFill>
                  <a:srgbClr val="1F2D29"/>
                </a:solidFill>
              </a:rPr>
              <a:t>Limitations </a:t>
            </a:r>
          </a:p>
        </p:txBody>
      </p:sp>
      <p:sp>
        <p:nvSpPr>
          <p:cNvPr id="3" name="Content Placeholder 2">
            <a:extLst>
              <a:ext uri="{FF2B5EF4-FFF2-40B4-BE49-F238E27FC236}">
                <a16:creationId xmlns:a16="http://schemas.microsoft.com/office/drawing/2014/main" id="{D2417187-F0E4-3349-B8C5-39D5A4D96785}"/>
              </a:ext>
            </a:extLst>
          </p:cNvPr>
          <p:cNvSpPr>
            <a:spLocks noGrp="1"/>
          </p:cNvSpPr>
          <p:nvPr>
            <p:ph idx="1"/>
          </p:nvPr>
        </p:nvSpPr>
        <p:spPr>
          <a:xfrm>
            <a:off x="2302933" y="2641604"/>
            <a:ext cx="7621606" cy="3443107"/>
          </a:xfrm>
        </p:spPr>
        <p:txBody>
          <a:bodyPr anchor="t">
            <a:normAutofit/>
          </a:bodyPr>
          <a:lstStyle/>
          <a:p>
            <a:r>
              <a:rPr lang="en-US" sz="1600" dirty="0">
                <a:solidFill>
                  <a:srgbClr val="1F2D29"/>
                </a:solidFill>
              </a:rPr>
              <a:t>Due to the COVID-19 pandemic, the participants of the study are restricted to staff and students at the university</a:t>
            </a:r>
          </a:p>
          <a:p>
            <a:endParaRPr lang="en-US" sz="1600" dirty="0">
              <a:solidFill>
                <a:srgbClr val="1F2D29"/>
              </a:solidFill>
            </a:endParaRPr>
          </a:p>
          <a:p>
            <a:r>
              <a:rPr lang="en-US" sz="1600" dirty="0">
                <a:solidFill>
                  <a:srgbClr val="1F2D29"/>
                </a:solidFill>
              </a:rPr>
              <a:t>The study involves healthy participants so may not reflect the changes seen in individuals with injury</a:t>
            </a:r>
          </a:p>
          <a:p>
            <a:endParaRPr lang="en-US" sz="1600" dirty="0">
              <a:solidFill>
                <a:srgbClr val="1F2D29"/>
              </a:solidFill>
            </a:endParaRPr>
          </a:p>
          <a:p>
            <a:r>
              <a:rPr lang="en-US" sz="1600" dirty="0">
                <a:solidFill>
                  <a:srgbClr val="1F2D29"/>
                </a:solidFill>
              </a:rPr>
              <a:t>Other factors which may influence the dorsiflexion ROM of the participants cannot be completely mitigated</a:t>
            </a:r>
          </a:p>
          <a:p>
            <a:endParaRPr lang="en-US" sz="1600" dirty="0">
              <a:solidFill>
                <a:srgbClr val="1F2D29"/>
              </a:solidFill>
            </a:endParaRPr>
          </a:p>
          <a:p>
            <a:endParaRPr lang="en-US" sz="1600" dirty="0">
              <a:solidFill>
                <a:srgbClr val="1F2D29"/>
              </a:solidFill>
            </a:endParaRPr>
          </a:p>
        </p:txBody>
      </p:sp>
    </p:spTree>
    <p:extLst>
      <p:ext uri="{BB962C8B-B14F-4D97-AF65-F5344CB8AC3E}">
        <p14:creationId xmlns:p14="http://schemas.microsoft.com/office/powerpoint/2010/main" val="23786417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4A968B62-16A1-AA49-AF2E-6DB6DAA677D8}"/>
              </a:ext>
            </a:extLst>
          </p:cNvPr>
          <p:cNvSpPr>
            <a:spLocks noGrp="1"/>
          </p:cNvSpPr>
          <p:nvPr>
            <p:ph type="title"/>
          </p:nvPr>
        </p:nvSpPr>
        <p:spPr>
          <a:xfrm>
            <a:off x="2598921" y="647109"/>
            <a:ext cx="7958331" cy="1308063"/>
          </a:xfrm>
        </p:spPr>
        <p:txBody>
          <a:bodyPr anchor="b">
            <a:normAutofit/>
          </a:bodyPr>
          <a:lstStyle/>
          <a:p>
            <a:pPr algn="l"/>
            <a:r>
              <a:rPr lang="en-US" sz="4400" dirty="0">
                <a:solidFill>
                  <a:srgbClr val="1F2D29"/>
                </a:solidFill>
              </a:rPr>
              <a:t>References</a:t>
            </a:r>
          </a:p>
        </p:txBody>
      </p:sp>
      <p:sp>
        <p:nvSpPr>
          <p:cNvPr id="3" name="Content Placeholder 2">
            <a:extLst>
              <a:ext uri="{FF2B5EF4-FFF2-40B4-BE49-F238E27FC236}">
                <a16:creationId xmlns:a16="http://schemas.microsoft.com/office/drawing/2014/main" id="{0B34CBC7-067D-D94E-8AEE-4A919ABDC117}"/>
              </a:ext>
            </a:extLst>
          </p:cNvPr>
          <p:cNvSpPr>
            <a:spLocks noGrp="1"/>
          </p:cNvSpPr>
          <p:nvPr>
            <p:ph idx="1"/>
          </p:nvPr>
        </p:nvSpPr>
        <p:spPr>
          <a:xfrm>
            <a:off x="1272159" y="2407586"/>
            <a:ext cx="10611853" cy="4638133"/>
          </a:xfrm>
        </p:spPr>
        <p:txBody>
          <a:bodyPr anchor="t">
            <a:normAutofit fontScale="70000" lnSpcReduction="20000"/>
          </a:bodyPr>
          <a:lstStyle/>
          <a:p>
            <a:r>
              <a:rPr lang="en-US" dirty="0"/>
              <a:t>Akbari, A. &amp; </a:t>
            </a:r>
            <a:r>
              <a:rPr lang="en-US" dirty="0" err="1"/>
              <a:t>Hesam</a:t>
            </a:r>
            <a:r>
              <a:rPr lang="en-US" dirty="0"/>
              <a:t>, M. (2006). The Effect of Therapeutic Ultrasound and Duration of Stretching of the Hamstring Muscle Group.  </a:t>
            </a:r>
            <a:r>
              <a:rPr lang="en-US" i="1" dirty="0"/>
              <a:t>Journal of medical sciences</a:t>
            </a:r>
            <a:r>
              <a:rPr lang="en-US" dirty="0"/>
              <a:t>, 6(6).</a:t>
            </a:r>
            <a:endParaRPr lang="en-GB" dirty="0"/>
          </a:p>
          <a:p>
            <a:r>
              <a:rPr lang="en-US" dirty="0"/>
              <a:t>Draper, D. O., Anderson, C., </a:t>
            </a:r>
            <a:r>
              <a:rPr lang="en-US" dirty="0" err="1"/>
              <a:t>Schulthies</a:t>
            </a:r>
            <a:r>
              <a:rPr lang="en-US" dirty="0"/>
              <a:t>, S. &amp; Ricard, M. (1998). Immediate and residual changes in dorsiflexion range of motion using an ultrasound heat and stretch routine.  </a:t>
            </a:r>
            <a:r>
              <a:rPr lang="en-US" i="1" dirty="0"/>
              <a:t>Journal of Athletic Training</a:t>
            </a:r>
            <a:r>
              <a:rPr lang="en-US" dirty="0"/>
              <a:t>, 33(2), pp. 141–144.</a:t>
            </a:r>
            <a:endParaRPr lang="en-GB" dirty="0"/>
          </a:p>
          <a:p>
            <a:r>
              <a:rPr lang="en-US" dirty="0"/>
              <a:t>Draper, D. O., Castel, J. C. &amp; Castel, D. (1995). Rate of temperature increase in human muscle during 1 MHz and 3 MHz continuous ultrasound.  </a:t>
            </a:r>
            <a:r>
              <a:rPr lang="en-US" i="1" dirty="0"/>
              <a:t>Journal of </a:t>
            </a:r>
            <a:r>
              <a:rPr lang="en-US" i="1" dirty="0" err="1"/>
              <a:t>Orthopaedic</a:t>
            </a:r>
            <a:r>
              <a:rPr lang="en-US" i="1" dirty="0"/>
              <a:t> and Sports Physical Therapy</a:t>
            </a:r>
            <a:r>
              <a:rPr lang="en-US" dirty="0"/>
              <a:t>, 22(4), pp. 142–150. </a:t>
            </a:r>
            <a:endParaRPr lang="en-GB" dirty="0"/>
          </a:p>
          <a:p>
            <a:r>
              <a:rPr lang="en-US" dirty="0" err="1"/>
              <a:t>Maghales</a:t>
            </a:r>
            <a:r>
              <a:rPr lang="en-US" dirty="0"/>
              <a:t>, F. E. X., Rodrigues, A., </a:t>
            </a:r>
            <a:r>
              <a:rPr lang="en-US" dirty="0" err="1"/>
              <a:t>Meneses</a:t>
            </a:r>
            <a:r>
              <a:rPr lang="en-US" dirty="0"/>
              <a:t>, H. T. S., Santos, R. P. M., Rodrigues, E. C., Gouveia, S. S. V., Gouveia, G. P. M., Orsini, M., Bastos, V. H. V. &amp; Machado, D. C. D. (2015). Comparison of the effects of hamstring stretching using proprioceptive neuromuscular facilitation with prior application of cryotherapy or ultrasound therapy.  </a:t>
            </a:r>
            <a:r>
              <a:rPr lang="en-US" i="1" dirty="0"/>
              <a:t>Journal of Physical Therapy Science</a:t>
            </a:r>
            <a:r>
              <a:rPr lang="en-US" dirty="0"/>
              <a:t>, 27(5), pp. 1549-1553. </a:t>
            </a:r>
            <a:endParaRPr lang="en-GB" dirty="0"/>
          </a:p>
          <a:p>
            <a:r>
              <a:rPr lang="en-US" dirty="0" err="1"/>
              <a:t>Morishita</a:t>
            </a:r>
            <a:r>
              <a:rPr lang="en-US" dirty="0"/>
              <a:t>, K., </a:t>
            </a:r>
            <a:r>
              <a:rPr lang="en-US" dirty="0" err="1"/>
              <a:t>Karsuno</a:t>
            </a:r>
            <a:r>
              <a:rPr lang="en-US" dirty="0"/>
              <a:t>, H., Yokoi, Y., </a:t>
            </a:r>
            <a:r>
              <a:rPr lang="en-US" dirty="0" err="1"/>
              <a:t>Morozumi</a:t>
            </a:r>
            <a:r>
              <a:rPr lang="en-US" dirty="0"/>
              <a:t>, K., </a:t>
            </a:r>
            <a:r>
              <a:rPr lang="en-US" dirty="0" err="1"/>
              <a:t>Ogihara</a:t>
            </a:r>
            <a:r>
              <a:rPr lang="en-US" dirty="0"/>
              <a:t>, H., Ito, T., Hanaoka, M., Fujiwara, T., Fujimoto, T. &amp; Abe, K. (2014). Effects of therapeutic ultrasound on range of motion and stretch pain.  </a:t>
            </a:r>
            <a:r>
              <a:rPr lang="en-US" i="1" dirty="0"/>
              <a:t>Journal of Physical Therapy Science</a:t>
            </a:r>
            <a:r>
              <a:rPr lang="en-US" dirty="0"/>
              <a:t>, 26(5), pp. 711–715. </a:t>
            </a:r>
            <a:endParaRPr lang="en-GB" dirty="0"/>
          </a:p>
          <a:p>
            <a:r>
              <a:rPr lang="en-US" dirty="0"/>
              <a:t>Noble, J. G., Lee, V. &amp; Griffith-Noble, F. (2007). Therapeutic ultrasound: The effects upon cutaneous blood flow in humans. </a:t>
            </a:r>
            <a:r>
              <a:rPr lang="en-US" i="1" dirty="0"/>
              <a:t>Ultrasound in Medicine and Biology</a:t>
            </a:r>
            <a:r>
              <a:rPr lang="en-US" dirty="0"/>
              <a:t>, 33(2), pp. 279–285. </a:t>
            </a:r>
            <a:endParaRPr lang="en-GB" dirty="0"/>
          </a:p>
          <a:p>
            <a:endParaRPr lang="en-US" sz="1600" dirty="0">
              <a:solidFill>
                <a:srgbClr val="1F2D29"/>
              </a:solidFill>
            </a:endParaRPr>
          </a:p>
        </p:txBody>
      </p:sp>
    </p:spTree>
    <p:extLst>
      <p:ext uri="{BB962C8B-B14F-4D97-AF65-F5344CB8AC3E}">
        <p14:creationId xmlns:p14="http://schemas.microsoft.com/office/powerpoint/2010/main" val="42122630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otalTime>276</TotalTime>
  <Words>952</Words>
  <Application>Microsoft Macintosh PowerPoint</Application>
  <PresentationFormat>Widescreen</PresentationFormat>
  <Paragraphs>50</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MS Shell Dlg 2</vt:lpstr>
      <vt:lpstr>Wingdings</vt:lpstr>
      <vt:lpstr>Wingdings 3</vt:lpstr>
      <vt:lpstr>Madison</vt:lpstr>
      <vt:lpstr>The Influence of Therapeutic Ultrasound on Ankle Dorsiflexion Range of Motion </vt:lpstr>
      <vt:lpstr>Introduction</vt:lpstr>
      <vt:lpstr>Overview of the Literature </vt:lpstr>
      <vt:lpstr>Research Question</vt:lpstr>
      <vt:lpstr>Study Design</vt:lpstr>
      <vt:lpstr>Method </vt:lpstr>
      <vt:lpstr>Method</vt:lpstr>
      <vt:lpstr>Ethical Considerations</vt:lpstr>
      <vt:lpstr>Limitations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Influence of Therapeutic Ultrasound on Ankle Dorsiflexion Range of Motion </dc:title>
  <dc:creator>don wilkes</dc:creator>
  <cp:lastModifiedBy>Lewys Wilkes</cp:lastModifiedBy>
  <cp:revision>8</cp:revision>
  <dcterms:created xsi:type="dcterms:W3CDTF">2020-10-31T15:53:19Z</dcterms:created>
  <dcterms:modified xsi:type="dcterms:W3CDTF">2020-11-01T14:37:50Z</dcterms:modified>
</cp:coreProperties>
</file>