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Default Extension="png" ContentType="image/png"/>
  <Override PartName="/ppt/slides/slide2.xml" ContentType="application/vnd.openxmlformats-officedocument.presentationml.slide+xml"/>
  <Default Extension="jpg" ContentType="image/jpg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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</p:sldIdLst>
  <p:sldSz cx="12192000" cy="6858000"/>
  <p:notesSz cx="12192000" cy="68580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Relationship Id="rId23" Type="http://schemas.openxmlformats.org/officeDocument/2006/relationships/slide" Target="slides/slide18.xml"/><Relationship Id="rId24" Type="http://schemas.openxmlformats.org/officeDocument/2006/relationships/slide" Target="slides/slide19.xml"/></Relationships>
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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7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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40739" y="301879"/>
            <a:ext cx="10510520" cy="199250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947917" y="2545207"/>
            <a:ext cx="4922520" cy="27851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
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image" Target="../media/image4.jpg"/></Relationships>
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3" Type="http://schemas.openxmlformats.org/officeDocument/2006/relationships/image" Target="../media/image6.jpg"/></Relationships>
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g"/><Relationship Id="rId3" Type="http://schemas.openxmlformats.org/officeDocument/2006/relationships/image" Target="../media/image8.png"/></Relationships>
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3" Type="http://schemas.openxmlformats.org/officeDocument/2006/relationships/image" Target="../media/image9.jpg"/></Relationships>
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0.png"/><Relationship Id="rId3" Type="http://schemas.openxmlformats.org/officeDocument/2006/relationships/image" Target="../media/image11.jpg"/></Relationships>
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/Relationships>
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Relationship Id="rId3" Type="http://schemas.openxmlformats.org/officeDocument/2006/relationships/image" Target="../media/image13.jpg"/></Relationships>
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3" Type="http://schemas.openxmlformats.org/officeDocument/2006/relationships/image" Target="../media/image14.jpg"/></Relationships>
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5.png"/><Relationship Id="rId3" Type="http://schemas.openxmlformats.org/officeDocument/2006/relationships/image" Target="../media/image16.jpg"/></Relationships>
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jpg"/></Relationships>
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jpg"/></Relationships>
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jpg"/><Relationship Id="rId3" Type="http://schemas.openxmlformats.org/officeDocument/2006/relationships/image" Target="../media/image20.png"/></Relationships>
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jpg"/><Relationship Id="rId3" Type="http://schemas.openxmlformats.org/officeDocument/2006/relationships/image" Target="../media/image20.png"/></Relationships>
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jpg"/></Relationships>
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jpg"/></Relationships>
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jpg"/><Relationship Id="rId3" Type="http://schemas.openxmlformats.org/officeDocument/2006/relationships/image" Target="../media/image25.png"/></Relationships>
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jpg"/></Relationships>
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mailto:C.rogers@uwtsd.ac.uk" TargetMode="External"/></Relationships>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6095"/>
              <a:ext cx="12192000" cy="6851904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4241672" y="3161792"/>
            <a:ext cx="5568315" cy="7569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4800" spc="-6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dirty="0" sz="4800" spc="-204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4800" spc="95">
                <a:solidFill>
                  <a:srgbClr val="FFFFFF"/>
                </a:solidFill>
                <a:latin typeface="Calibri"/>
                <a:cs typeface="Calibri"/>
              </a:rPr>
              <a:t>Rise</a:t>
            </a:r>
            <a:r>
              <a:rPr dirty="0" sz="4800" spc="-17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480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dirty="0" sz="4800" spc="-19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4800" spc="95">
                <a:solidFill>
                  <a:srgbClr val="FFFFFF"/>
                </a:solidFill>
                <a:latin typeface="Calibri"/>
                <a:cs typeface="Calibri"/>
              </a:rPr>
              <a:t>Rise</a:t>
            </a:r>
            <a:r>
              <a:rPr dirty="0" sz="4800" spc="-17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4800" spc="-95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dirty="0" sz="4800" spc="-18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4800" spc="-25">
                <a:solidFill>
                  <a:srgbClr val="FFFFFF"/>
                </a:solidFill>
                <a:latin typeface="Calibri"/>
                <a:cs typeface="Calibri"/>
              </a:rPr>
              <a:t>AI</a:t>
            </a:r>
            <a:endParaRPr sz="48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364482" y="4866011"/>
            <a:ext cx="6009640" cy="1109980"/>
          </a:xfrm>
          <a:prstGeom prst="rect">
            <a:avLst/>
          </a:prstGeom>
        </p:spPr>
        <p:txBody>
          <a:bodyPr wrap="square" lIns="0" tIns="387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305"/>
              </a:spcBef>
            </a:pPr>
            <a:r>
              <a:rPr dirty="0" sz="220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dirty="0" sz="2200" spc="6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2200" spc="85">
                <a:solidFill>
                  <a:srgbClr val="FFFFFF"/>
                </a:solidFill>
                <a:latin typeface="Calibri"/>
                <a:cs typeface="Calibri"/>
              </a:rPr>
              <a:t>Changing</a:t>
            </a:r>
            <a:r>
              <a:rPr dirty="0" sz="2200" spc="7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2200" spc="114">
                <a:solidFill>
                  <a:srgbClr val="FFFFFF"/>
                </a:solidFill>
                <a:latin typeface="Calibri"/>
                <a:cs typeface="Calibri"/>
              </a:rPr>
              <a:t>Business</a:t>
            </a:r>
            <a:r>
              <a:rPr dirty="0" sz="2200" spc="10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2200">
                <a:solidFill>
                  <a:srgbClr val="FFFFFF"/>
                </a:solidFill>
                <a:latin typeface="Calibri"/>
                <a:cs typeface="Calibri"/>
              </a:rPr>
              <a:t>Environment</a:t>
            </a:r>
            <a:r>
              <a:rPr dirty="0" sz="2200" spc="9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2200" spc="-10">
                <a:solidFill>
                  <a:srgbClr val="FFFFFF"/>
                </a:solidFill>
                <a:latin typeface="Calibri"/>
                <a:cs typeface="Calibri"/>
              </a:rPr>
              <a:t>(BMBM4010)</a:t>
            </a:r>
            <a:endParaRPr sz="2200">
              <a:latin typeface="Calibri"/>
              <a:cs typeface="Calibri"/>
            </a:endParaRPr>
          </a:p>
          <a:p>
            <a:pPr marL="12700" marR="4457065">
              <a:lnSpc>
                <a:spcPct val="107700"/>
              </a:lnSpc>
              <a:spcBef>
                <a:spcPts val="5"/>
              </a:spcBef>
            </a:pPr>
            <a:r>
              <a:rPr dirty="0" sz="2200">
                <a:solidFill>
                  <a:srgbClr val="FFFFFF"/>
                </a:solidFill>
                <a:latin typeface="Calibri"/>
                <a:cs typeface="Calibri"/>
              </a:rPr>
              <a:t>Week</a:t>
            </a:r>
            <a:r>
              <a:rPr dirty="0" sz="2200" spc="6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2200" spc="5">
                <a:solidFill>
                  <a:srgbClr val="FFFFFF"/>
                </a:solidFill>
                <a:latin typeface="Calibri"/>
                <a:cs typeface="Calibri"/>
              </a:rPr>
              <a:t>7 </a:t>
            </a:r>
            <a:r>
              <a:rPr dirty="0" sz="2200" spc="114">
                <a:solidFill>
                  <a:srgbClr val="FFFFFF"/>
                </a:solidFill>
                <a:latin typeface="Calibri"/>
                <a:cs typeface="Calibri"/>
              </a:rPr>
              <a:t>Chris</a:t>
            </a:r>
            <a:r>
              <a:rPr dirty="0" sz="2200" spc="-3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2200" spc="45">
                <a:solidFill>
                  <a:srgbClr val="FFFFFF"/>
                </a:solidFill>
                <a:latin typeface="Calibri"/>
                <a:cs typeface="Calibri"/>
              </a:rPr>
              <a:t>Rogers</a:t>
            </a:r>
            <a:endParaRPr sz="2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941959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000" spc="-70"/>
              <a:t>Introduction</a:t>
            </a:r>
            <a:r>
              <a:rPr dirty="0" sz="4000" spc="-114"/>
              <a:t> </a:t>
            </a:r>
            <a:r>
              <a:rPr dirty="0" sz="4000" spc="-125"/>
              <a:t>to</a:t>
            </a:r>
            <a:r>
              <a:rPr dirty="0" sz="4000" spc="-135"/>
              <a:t> </a:t>
            </a:r>
            <a:r>
              <a:rPr dirty="0" sz="4000" spc="-25"/>
              <a:t>AI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840739" y="2742641"/>
            <a:ext cx="4864735" cy="275971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240665" indent="-227965">
              <a:lnSpc>
                <a:spcPts val="2280"/>
              </a:lnSpc>
              <a:spcBef>
                <a:spcPts val="10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>
                <a:latin typeface="Calibri"/>
                <a:cs typeface="Calibri"/>
              </a:rPr>
              <a:t>Definition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core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concepts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Artificial</a:t>
            </a:r>
            <a:endParaRPr sz="2000">
              <a:latin typeface="Calibri"/>
              <a:cs typeface="Calibri"/>
            </a:endParaRPr>
          </a:p>
          <a:p>
            <a:pPr marL="241300">
              <a:lnSpc>
                <a:spcPts val="2280"/>
              </a:lnSpc>
            </a:pPr>
            <a:r>
              <a:rPr dirty="0" sz="2000" spc="-10">
                <a:latin typeface="Calibri"/>
                <a:cs typeface="Calibri"/>
              </a:rPr>
              <a:t>Intelligence.</a:t>
            </a:r>
            <a:endParaRPr sz="20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75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>
                <a:latin typeface="Calibri"/>
                <a:cs typeface="Calibri"/>
              </a:rPr>
              <a:t>Narrow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AI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(designed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for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specific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tasks)</a:t>
            </a:r>
            <a:endParaRPr sz="2000">
              <a:latin typeface="Calibri"/>
              <a:cs typeface="Calibri"/>
            </a:endParaRPr>
          </a:p>
          <a:p>
            <a:pPr marL="241300" marR="333375" indent="-228600">
              <a:lnSpc>
                <a:spcPts val="2160"/>
              </a:lnSpc>
              <a:spcBef>
                <a:spcPts val="104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General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AI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(capable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understanding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and </a:t>
            </a:r>
            <a:r>
              <a:rPr dirty="0" sz="2000">
                <a:latin typeface="Calibri"/>
                <a:cs typeface="Calibri"/>
              </a:rPr>
              <a:t>learning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any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intellectual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task).</a:t>
            </a:r>
            <a:endParaRPr sz="20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72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>
                <a:latin typeface="Calibri"/>
                <a:cs typeface="Calibri"/>
              </a:rPr>
              <a:t>AI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technologies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use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today</a:t>
            </a:r>
            <a:endParaRPr sz="2000">
              <a:latin typeface="Calibri"/>
              <a:cs typeface="Calibri"/>
            </a:endParaRPr>
          </a:p>
          <a:p>
            <a:pPr marL="240665" indent="-227965">
              <a:lnSpc>
                <a:spcPts val="2280"/>
              </a:lnSpc>
              <a:spcBef>
                <a:spcPts val="760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 spc="-10">
                <a:latin typeface="Calibri"/>
                <a:cs typeface="Calibri"/>
              </a:rPr>
              <a:t>Potential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limitations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AI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from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current</a:t>
            </a:r>
            <a:endParaRPr sz="2000">
              <a:latin typeface="Calibri"/>
              <a:cs typeface="Calibri"/>
            </a:endParaRPr>
          </a:p>
          <a:p>
            <a:pPr marL="241300">
              <a:lnSpc>
                <a:spcPts val="2280"/>
              </a:lnSpc>
            </a:pPr>
            <a:r>
              <a:rPr dirty="0" sz="2000">
                <a:latin typeface="Calibri"/>
                <a:cs typeface="Calibri"/>
              </a:rPr>
              <a:t>technological</a:t>
            </a:r>
            <a:r>
              <a:rPr dirty="0" sz="2000" spc="-8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standpoint.</a:t>
            </a:r>
            <a:endParaRPr sz="20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749770" y="-2"/>
            <a:ext cx="5442585" cy="6858000"/>
            <a:chOff x="6749770" y="-2"/>
            <a:chExt cx="5442585" cy="6858000"/>
          </a:xfrm>
        </p:grpSpPr>
        <p:pic>
          <p:nvPicPr>
            <p:cNvPr id="5" name="object 5" descr="Angle view of circuit shaped like a brain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49770" y="0"/>
              <a:ext cx="5442229" cy="6858000"/>
            </a:xfrm>
            <a:prstGeom prst="rect">
              <a:avLst/>
            </a:prstGeom>
          </p:spPr>
        </p:pic>
        <p:pic>
          <p:nvPicPr>
            <p:cNvPr id="6" name="object 6" descr="Angle view of circuit shaped like a brain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857999" y="-2"/>
              <a:ext cx="5334000" cy="685800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8522335" cy="2736850"/>
            <a:chOff x="0" y="0"/>
            <a:chExt cx="8522335" cy="27368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8354437" cy="273638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0" y="0"/>
              <a:ext cx="8522335" cy="2286000"/>
            </a:xfrm>
            <a:custGeom>
              <a:avLst/>
              <a:gdLst/>
              <a:ahLst/>
              <a:cxnLst/>
              <a:rect l="l" t="t" r="r" b="b"/>
              <a:pathLst>
                <a:path w="8522335" h="2286000">
                  <a:moveTo>
                    <a:pt x="8522208" y="0"/>
                  </a:moveTo>
                  <a:lnTo>
                    <a:pt x="0" y="0"/>
                  </a:lnTo>
                  <a:lnTo>
                    <a:pt x="0" y="2286000"/>
                  </a:lnTo>
                  <a:lnTo>
                    <a:pt x="8522208" y="2286000"/>
                  </a:lnTo>
                  <a:lnTo>
                    <a:pt x="852220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488187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000"/>
              <a:t>Historical</a:t>
            </a:r>
            <a:r>
              <a:rPr dirty="0" sz="4000" spc="40"/>
              <a:t> </a:t>
            </a:r>
            <a:r>
              <a:rPr dirty="0" sz="4000" spc="-10"/>
              <a:t>Context</a:t>
            </a:r>
            <a:endParaRPr sz="4000"/>
          </a:p>
        </p:txBody>
      </p:sp>
      <p:sp>
        <p:nvSpPr>
          <p:cNvPr id="6" name="object 6"/>
          <p:cNvSpPr txBox="1"/>
          <p:nvPr/>
        </p:nvSpPr>
        <p:spPr>
          <a:xfrm>
            <a:off x="840739" y="3000832"/>
            <a:ext cx="4430395" cy="263334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240665" indent="-227965">
              <a:lnSpc>
                <a:spcPts val="2280"/>
              </a:lnSpc>
              <a:spcBef>
                <a:spcPts val="10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>
                <a:latin typeface="Calibri"/>
                <a:cs typeface="Calibri"/>
              </a:rPr>
              <a:t>Early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experiments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theories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AI</a:t>
            </a:r>
            <a:endParaRPr sz="2000">
              <a:latin typeface="Calibri"/>
              <a:cs typeface="Calibri"/>
            </a:endParaRPr>
          </a:p>
          <a:p>
            <a:pPr marL="241300">
              <a:lnSpc>
                <a:spcPts val="2280"/>
              </a:lnSpc>
            </a:pPr>
            <a:r>
              <a:rPr dirty="0" sz="2000" spc="-10">
                <a:latin typeface="Calibri"/>
                <a:cs typeface="Calibri"/>
              </a:rPr>
              <a:t>development.</a:t>
            </a:r>
            <a:endParaRPr sz="2000">
              <a:latin typeface="Calibri"/>
              <a:cs typeface="Calibri"/>
            </a:endParaRPr>
          </a:p>
          <a:p>
            <a:pPr marL="241300" marR="530860" indent="-228600">
              <a:lnSpc>
                <a:spcPts val="2160"/>
              </a:lnSpc>
              <a:spcBef>
                <a:spcPts val="103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Key</a:t>
            </a:r>
            <a:r>
              <a:rPr dirty="0" sz="2000" spc="-9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milestones: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From</a:t>
            </a:r>
            <a:r>
              <a:rPr dirty="0" sz="2000" spc="-7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Turing</a:t>
            </a:r>
            <a:r>
              <a:rPr dirty="0" sz="2000" spc="-90">
                <a:latin typeface="Calibri"/>
                <a:cs typeface="Calibri"/>
              </a:rPr>
              <a:t> </a:t>
            </a:r>
            <a:r>
              <a:rPr dirty="0" sz="2000" spc="-50">
                <a:latin typeface="Calibri"/>
                <a:cs typeface="Calibri"/>
              </a:rPr>
              <a:t>Test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to </a:t>
            </a:r>
            <a:r>
              <a:rPr dirty="0" sz="2000">
                <a:latin typeface="Calibri"/>
                <a:cs typeface="Calibri"/>
              </a:rPr>
              <a:t>modern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neural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networks.</a:t>
            </a:r>
            <a:endParaRPr sz="2000">
              <a:latin typeface="Calibri"/>
              <a:cs typeface="Calibri"/>
            </a:endParaRPr>
          </a:p>
          <a:p>
            <a:pPr marL="241300" marR="80645" indent="-228600">
              <a:lnSpc>
                <a:spcPts val="2160"/>
              </a:lnSpc>
              <a:spcBef>
                <a:spcPts val="101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 spc="-10">
                <a:latin typeface="Calibri"/>
                <a:cs typeface="Calibri"/>
              </a:rPr>
              <a:t>Evolution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machine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learning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deep </a:t>
            </a:r>
            <a:r>
              <a:rPr dirty="0" sz="2000">
                <a:latin typeface="Calibri"/>
                <a:cs typeface="Calibri"/>
              </a:rPr>
              <a:t>learning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technologies.</a:t>
            </a:r>
            <a:endParaRPr sz="2000">
              <a:latin typeface="Calibri"/>
              <a:cs typeface="Calibri"/>
            </a:endParaRPr>
          </a:p>
          <a:p>
            <a:pPr marL="241300" marR="5080" indent="-228600">
              <a:lnSpc>
                <a:spcPts val="2160"/>
              </a:lnSpc>
              <a:spcBef>
                <a:spcPts val="994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Impact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AI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breakthroughs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on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academic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industrial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research.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7" name="object 7" descr="A close up view of a puzzle game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096000" y="-2"/>
            <a:ext cx="6096000" cy="685786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-2"/>
            <a:ext cx="12192000" cy="6858000"/>
            <a:chOff x="0" y="-2"/>
            <a:chExt cx="12192000" cy="6858000"/>
          </a:xfrm>
        </p:grpSpPr>
        <p:pic>
          <p:nvPicPr>
            <p:cNvPr id="3" name="object 3" descr="White bulbs with a yellow one standing out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-2"/>
              <a:ext cx="5410199" cy="6857864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373623" y="0"/>
              <a:ext cx="6818376" cy="2506979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410200" y="0"/>
              <a:ext cx="6781800" cy="2286000"/>
            </a:xfrm>
            <a:custGeom>
              <a:avLst/>
              <a:gdLst/>
              <a:ahLst/>
              <a:cxnLst/>
              <a:rect l="l" t="t" r="r" b="b"/>
              <a:pathLst>
                <a:path w="6781800" h="2286000">
                  <a:moveTo>
                    <a:pt x="6781800" y="0"/>
                  </a:moveTo>
                  <a:lnTo>
                    <a:pt x="0" y="0"/>
                  </a:lnTo>
                  <a:lnTo>
                    <a:pt x="0" y="2286000"/>
                  </a:lnTo>
                  <a:lnTo>
                    <a:pt x="6781800" y="2286000"/>
                  </a:lnTo>
                  <a:lnTo>
                    <a:pt x="67818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334517" rIns="0" bIns="0" rtlCol="0" vert="horz">
            <a:spAutoFit/>
          </a:bodyPr>
          <a:lstStyle/>
          <a:p>
            <a:pPr marL="5366385">
              <a:lnSpc>
                <a:spcPct val="100000"/>
              </a:lnSpc>
              <a:spcBef>
                <a:spcPts val="95"/>
              </a:spcBef>
            </a:pPr>
            <a:r>
              <a:rPr dirty="0" sz="3400" spc="-10"/>
              <a:t>AI</a:t>
            </a:r>
            <a:r>
              <a:rPr dirty="0" sz="3400" spc="-130"/>
              <a:t> </a:t>
            </a:r>
            <a:r>
              <a:rPr dirty="0" sz="3400" spc="-85"/>
              <a:t>in</a:t>
            </a:r>
            <a:r>
              <a:rPr dirty="0" sz="3400" spc="-114"/>
              <a:t> </a:t>
            </a:r>
            <a:r>
              <a:rPr dirty="0" sz="3400" spc="-50"/>
              <a:t>Today's</a:t>
            </a:r>
            <a:r>
              <a:rPr dirty="0" sz="3400" spc="-120"/>
              <a:t> </a:t>
            </a:r>
            <a:r>
              <a:rPr dirty="0" sz="3400" spc="70"/>
              <a:t>Business</a:t>
            </a:r>
            <a:r>
              <a:rPr dirty="0" sz="3400" spc="-110"/>
              <a:t> </a:t>
            </a:r>
            <a:r>
              <a:rPr dirty="0" sz="3400" spc="-10"/>
              <a:t>World</a:t>
            </a:r>
            <a:endParaRPr sz="3400"/>
          </a:p>
        </p:txBody>
      </p:sp>
      <p:sp>
        <p:nvSpPr>
          <p:cNvPr id="7" name="object 7"/>
          <p:cNvSpPr txBox="1"/>
          <p:nvPr/>
        </p:nvSpPr>
        <p:spPr>
          <a:xfrm>
            <a:off x="6194805" y="3080385"/>
            <a:ext cx="4926330" cy="2358390"/>
          </a:xfrm>
          <a:prstGeom prst="rect">
            <a:avLst/>
          </a:prstGeom>
        </p:spPr>
        <p:txBody>
          <a:bodyPr wrap="square" lIns="0" tIns="47625" rIns="0" bIns="0" rtlCol="0" vert="horz">
            <a:spAutoFit/>
          </a:bodyPr>
          <a:lstStyle/>
          <a:p>
            <a:pPr marL="241300" marR="5080" indent="-228600">
              <a:lnSpc>
                <a:spcPts val="2160"/>
              </a:lnSpc>
              <a:spcBef>
                <a:spcPts val="375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growing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role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AI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transforming </a:t>
            </a:r>
            <a:r>
              <a:rPr dirty="0" sz="2000">
                <a:latin typeface="Calibri"/>
                <a:cs typeface="Calibri"/>
              </a:rPr>
              <a:t>industries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creating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new</a:t>
            </a:r>
            <a:r>
              <a:rPr dirty="0" sz="2000" spc="-7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business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models.</a:t>
            </a:r>
            <a:endParaRPr sz="20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72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>
                <a:latin typeface="Calibri"/>
                <a:cs typeface="Calibri"/>
              </a:rPr>
              <a:t>AI</a:t>
            </a:r>
            <a:r>
              <a:rPr dirty="0" sz="2000" spc="-7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adoption</a:t>
            </a:r>
            <a:r>
              <a:rPr dirty="0" sz="2000" spc="-8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rates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across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different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sectors</a:t>
            </a:r>
            <a:endParaRPr sz="2000">
              <a:latin typeface="Calibri"/>
              <a:cs typeface="Calibri"/>
            </a:endParaRPr>
          </a:p>
          <a:p>
            <a:pPr marL="241300" marR="892810" indent="-228600">
              <a:lnSpc>
                <a:spcPts val="2160"/>
              </a:lnSpc>
              <a:spcBef>
                <a:spcPts val="104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 spc="-10">
                <a:latin typeface="Calibri"/>
                <a:cs typeface="Calibri"/>
              </a:rPr>
              <a:t>Examples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7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increased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efficiency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and </a:t>
            </a:r>
            <a:r>
              <a:rPr dirty="0" sz="2000" spc="-10">
                <a:latin typeface="Calibri"/>
                <a:cs typeface="Calibri"/>
              </a:rPr>
              <a:t>innovation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due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to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AI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integration.</a:t>
            </a:r>
            <a:endParaRPr sz="2000">
              <a:latin typeface="Calibri"/>
              <a:cs typeface="Calibri"/>
            </a:endParaRPr>
          </a:p>
          <a:p>
            <a:pPr marL="240665" indent="-227965">
              <a:lnSpc>
                <a:spcPts val="2280"/>
              </a:lnSpc>
              <a:spcBef>
                <a:spcPts val="72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economic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impact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AI: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job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creation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vs.</a:t>
            </a:r>
            <a:endParaRPr sz="2000">
              <a:latin typeface="Calibri"/>
              <a:cs typeface="Calibri"/>
            </a:endParaRPr>
          </a:p>
          <a:p>
            <a:pPr marL="241300">
              <a:lnSpc>
                <a:spcPts val="2280"/>
              </a:lnSpc>
            </a:pPr>
            <a:r>
              <a:rPr dirty="0" sz="2000">
                <a:latin typeface="Calibri"/>
                <a:cs typeface="Calibri"/>
              </a:rPr>
              <a:t>displacement</a:t>
            </a:r>
            <a:r>
              <a:rPr dirty="0" sz="2000" spc="-8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concerns.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8522335" cy="2736850"/>
            <a:chOff x="0" y="0"/>
            <a:chExt cx="8522335" cy="27368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8354437" cy="273638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0" y="0"/>
              <a:ext cx="8522335" cy="2286000"/>
            </a:xfrm>
            <a:custGeom>
              <a:avLst/>
              <a:gdLst/>
              <a:ahLst/>
              <a:cxnLst/>
              <a:rect l="l" t="t" r="r" b="b"/>
              <a:pathLst>
                <a:path w="8522335" h="2286000">
                  <a:moveTo>
                    <a:pt x="8522208" y="0"/>
                  </a:moveTo>
                  <a:lnTo>
                    <a:pt x="0" y="0"/>
                  </a:lnTo>
                  <a:lnTo>
                    <a:pt x="0" y="2286000"/>
                  </a:lnTo>
                  <a:lnTo>
                    <a:pt x="8522208" y="2286000"/>
                  </a:lnTo>
                  <a:lnTo>
                    <a:pt x="852220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1691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000"/>
              <a:t>AI</a:t>
            </a:r>
            <a:r>
              <a:rPr dirty="0" sz="4000" spc="-25"/>
              <a:t> </a:t>
            </a:r>
            <a:r>
              <a:rPr dirty="0" sz="4000"/>
              <a:t>in</a:t>
            </a:r>
            <a:r>
              <a:rPr dirty="0" sz="4000" spc="-25"/>
              <a:t> </a:t>
            </a:r>
            <a:r>
              <a:rPr dirty="0" sz="4000" spc="-10"/>
              <a:t>Healthcare</a:t>
            </a:r>
            <a:endParaRPr sz="4000"/>
          </a:p>
        </p:txBody>
      </p:sp>
      <p:sp>
        <p:nvSpPr>
          <p:cNvPr id="6" name="object 6"/>
          <p:cNvSpPr txBox="1"/>
          <p:nvPr/>
        </p:nvSpPr>
        <p:spPr>
          <a:xfrm>
            <a:off x="840739" y="2863672"/>
            <a:ext cx="4281170" cy="2907665"/>
          </a:xfrm>
          <a:prstGeom prst="rect">
            <a:avLst/>
          </a:prstGeom>
        </p:spPr>
        <p:txBody>
          <a:bodyPr wrap="square" lIns="0" tIns="43180" rIns="0" bIns="0" rtlCol="0" vert="horz">
            <a:spAutoFit/>
          </a:bodyPr>
          <a:lstStyle/>
          <a:p>
            <a:pPr marL="241300" marR="5080" indent="-228600">
              <a:lnSpc>
                <a:spcPct val="90100"/>
              </a:lnSpc>
              <a:spcBef>
                <a:spcPts val="34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AI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applications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diagnostics,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including </a:t>
            </a:r>
            <a:r>
              <a:rPr dirty="0" sz="2000">
                <a:latin typeface="Calibri"/>
                <a:cs typeface="Calibri"/>
              </a:rPr>
              <a:t>image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analysis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patient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data </a:t>
            </a:r>
            <a:r>
              <a:rPr dirty="0" sz="2000" spc="-10">
                <a:latin typeface="Calibri"/>
                <a:cs typeface="Calibri"/>
              </a:rPr>
              <a:t>interpretation.</a:t>
            </a:r>
            <a:endParaRPr sz="2000">
              <a:latin typeface="Calibri"/>
              <a:cs typeface="Calibri"/>
            </a:endParaRPr>
          </a:p>
          <a:p>
            <a:pPr marL="240665" indent="-227965">
              <a:lnSpc>
                <a:spcPts val="2280"/>
              </a:lnSpc>
              <a:spcBef>
                <a:spcPts val="760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>
                <a:latin typeface="Calibri"/>
                <a:cs typeface="Calibri"/>
              </a:rPr>
              <a:t>Use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AI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personalized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medicine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and</a:t>
            </a:r>
            <a:endParaRPr sz="2000">
              <a:latin typeface="Calibri"/>
              <a:cs typeface="Calibri"/>
            </a:endParaRPr>
          </a:p>
          <a:p>
            <a:pPr marL="241300">
              <a:lnSpc>
                <a:spcPts val="2280"/>
              </a:lnSpc>
            </a:pPr>
            <a:r>
              <a:rPr dirty="0" sz="2000" spc="-10">
                <a:latin typeface="Calibri"/>
                <a:cs typeface="Calibri"/>
              </a:rPr>
              <a:t>treatment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planning.</a:t>
            </a:r>
            <a:endParaRPr sz="2000">
              <a:latin typeface="Calibri"/>
              <a:cs typeface="Calibri"/>
            </a:endParaRPr>
          </a:p>
          <a:p>
            <a:pPr marL="241300" marR="39370" indent="-228600">
              <a:lnSpc>
                <a:spcPts val="2160"/>
              </a:lnSpc>
              <a:spcBef>
                <a:spcPts val="104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 spc="-10">
                <a:latin typeface="Calibri"/>
                <a:cs typeface="Calibri"/>
              </a:rPr>
              <a:t>AI-</a:t>
            </a:r>
            <a:r>
              <a:rPr dirty="0" sz="2000">
                <a:latin typeface="Calibri"/>
                <a:cs typeface="Calibri"/>
              </a:rPr>
              <a:t>driven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operational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improvements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in </a:t>
            </a:r>
            <a:r>
              <a:rPr dirty="0" sz="2000" spc="-10">
                <a:latin typeface="Calibri"/>
                <a:cs typeface="Calibri"/>
              </a:rPr>
              <a:t>healthcare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facilities.</a:t>
            </a:r>
            <a:endParaRPr sz="2000">
              <a:latin typeface="Calibri"/>
              <a:cs typeface="Calibri"/>
            </a:endParaRPr>
          </a:p>
          <a:p>
            <a:pPr marL="240665" indent="-227965">
              <a:lnSpc>
                <a:spcPts val="2280"/>
              </a:lnSpc>
              <a:spcBef>
                <a:spcPts val="72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>
                <a:latin typeface="Calibri"/>
                <a:cs typeface="Calibri"/>
              </a:rPr>
              <a:t>Ethical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considerations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patient</a:t>
            </a:r>
            <a:endParaRPr sz="2000">
              <a:latin typeface="Calibri"/>
              <a:cs typeface="Calibri"/>
            </a:endParaRPr>
          </a:p>
          <a:p>
            <a:pPr marL="241300">
              <a:lnSpc>
                <a:spcPts val="2280"/>
              </a:lnSpc>
            </a:pPr>
            <a:r>
              <a:rPr dirty="0" sz="2000">
                <a:latin typeface="Calibri"/>
                <a:cs typeface="Calibri"/>
              </a:rPr>
              <a:t>privacy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AI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healthcare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applications.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7" name="object 7" descr="Stethoscope on white background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096000" y="57"/>
            <a:ext cx="6096000" cy="685787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6395085" cy="6858000"/>
            <a:chOff x="0" y="0"/>
            <a:chExt cx="6395085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6394610" cy="6858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0" y="0"/>
              <a:ext cx="6096000" cy="6858000"/>
            </a:xfrm>
            <a:custGeom>
              <a:avLst/>
              <a:gdLst/>
              <a:ahLst/>
              <a:cxnLst/>
              <a:rect l="l" t="t" r="r" b="b"/>
              <a:pathLst>
                <a:path w="6096000" h="6858000">
                  <a:moveTo>
                    <a:pt x="6096000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6096000" y="6857999"/>
                  </a:lnTo>
                  <a:lnTo>
                    <a:pt x="60960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786180" y="4792726"/>
            <a:ext cx="3046095" cy="1183640"/>
          </a:xfrm>
          <a:prstGeom prst="rect">
            <a:avLst/>
          </a:prstGeom>
        </p:spPr>
        <p:txBody>
          <a:bodyPr wrap="square" lIns="0" tIns="81280" rIns="0" bIns="0" rtlCol="0" vert="horz">
            <a:spAutoFit/>
          </a:bodyPr>
          <a:lstStyle/>
          <a:p>
            <a:pPr marL="12700" marR="5080">
              <a:lnSpc>
                <a:spcPts val="4320"/>
              </a:lnSpc>
              <a:spcBef>
                <a:spcPts val="640"/>
              </a:spcBef>
            </a:pPr>
            <a:r>
              <a:rPr dirty="0" sz="4000" spc="-10">
                <a:latin typeface="Calibri"/>
                <a:cs typeface="Calibri"/>
              </a:rPr>
              <a:t>AI</a:t>
            </a:r>
            <a:r>
              <a:rPr dirty="0" sz="4000" spc="-215">
                <a:latin typeface="Calibri"/>
                <a:cs typeface="Calibri"/>
              </a:rPr>
              <a:t> </a:t>
            </a:r>
            <a:r>
              <a:rPr dirty="0" sz="4000" spc="-50">
                <a:latin typeface="Calibri"/>
                <a:cs typeface="Calibri"/>
              </a:rPr>
              <a:t>in</a:t>
            </a:r>
            <a:r>
              <a:rPr dirty="0" sz="4000" spc="-175">
                <a:latin typeface="Calibri"/>
                <a:cs typeface="Calibri"/>
              </a:rPr>
              <a:t> </a:t>
            </a:r>
            <a:r>
              <a:rPr dirty="0" sz="4000" spc="-10">
                <a:latin typeface="Calibri"/>
                <a:cs typeface="Calibri"/>
              </a:rPr>
              <a:t>Customer Service</a:t>
            </a:r>
            <a:endParaRPr sz="4000">
              <a:latin typeface="Calibri"/>
              <a:cs typeface="Calibri"/>
            </a:endParaRPr>
          </a:p>
        </p:txBody>
      </p:sp>
      <p:pic>
        <p:nvPicPr>
          <p:cNvPr id="6" name="object 6" descr="A robot with a face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6095999" cy="4114800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6883145" y="1742643"/>
            <a:ext cx="4404360" cy="290766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240665" indent="-227965">
              <a:lnSpc>
                <a:spcPts val="2280"/>
              </a:lnSpc>
              <a:spcBef>
                <a:spcPts val="10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 spc="-10">
                <a:latin typeface="Calibri"/>
                <a:cs typeface="Calibri"/>
              </a:rPr>
              <a:t>Implementation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AI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chatbots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for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24/7</a:t>
            </a:r>
            <a:endParaRPr sz="2000">
              <a:latin typeface="Calibri"/>
              <a:cs typeface="Calibri"/>
            </a:endParaRPr>
          </a:p>
          <a:p>
            <a:pPr marL="241300">
              <a:lnSpc>
                <a:spcPts val="2280"/>
              </a:lnSpc>
            </a:pPr>
            <a:r>
              <a:rPr dirty="0" sz="2000">
                <a:latin typeface="Calibri"/>
                <a:cs typeface="Calibri"/>
              </a:rPr>
              <a:t>customer</a:t>
            </a:r>
            <a:r>
              <a:rPr dirty="0" sz="2000" spc="-8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support.</a:t>
            </a:r>
            <a:endParaRPr sz="2000">
              <a:latin typeface="Calibri"/>
              <a:cs typeface="Calibri"/>
            </a:endParaRPr>
          </a:p>
          <a:p>
            <a:pPr marL="241300" marR="482600" indent="-228600">
              <a:lnSpc>
                <a:spcPts val="2160"/>
              </a:lnSpc>
              <a:spcBef>
                <a:spcPts val="103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Use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AI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for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personalized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customer </a:t>
            </a:r>
            <a:r>
              <a:rPr dirty="0" sz="2000">
                <a:latin typeface="Calibri"/>
                <a:cs typeface="Calibri"/>
              </a:rPr>
              <a:t>experiences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product recommendations.</a:t>
            </a:r>
            <a:endParaRPr sz="2000">
              <a:latin typeface="Calibri"/>
              <a:cs typeface="Calibri"/>
            </a:endParaRPr>
          </a:p>
          <a:p>
            <a:pPr marL="241300" marR="455295" indent="-228600">
              <a:lnSpc>
                <a:spcPts val="2160"/>
              </a:lnSpc>
              <a:spcBef>
                <a:spcPts val="101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 spc="-10">
                <a:latin typeface="Calibri"/>
                <a:cs typeface="Calibri"/>
              </a:rPr>
              <a:t>Integration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AI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CRM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systems</a:t>
            </a:r>
            <a:r>
              <a:rPr dirty="0" sz="200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for </a:t>
            </a:r>
            <a:r>
              <a:rPr dirty="0" sz="2000">
                <a:latin typeface="Calibri"/>
                <a:cs typeface="Calibri"/>
              </a:rPr>
              <a:t>deeper</a:t>
            </a:r>
            <a:r>
              <a:rPr dirty="0" sz="2000" spc="-7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customer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insights.</a:t>
            </a:r>
            <a:endParaRPr sz="2000">
              <a:latin typeface="Calibri"/>
              <a:cs typeface="Calibri"/>
            </a:endParaRPr>
          </a:p>
          <a:p>
            <a:pPr marL="240665" indent="-227965">
              <a:lnSpc>
                <a:spcPts val="2280"/>
              </a:lnSpc>
              <a:spcBef>
                <a:spcPts val="72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>
                <a:latin typeface="Calibri"/>
                <a:cs typeface="Calibri"/>
              </a:rPr>
              <a:t>Challenges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considerations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35">
                <a:latin typeface="Calibri"/>
                <a:cs typeface="Calibri"/>
              </a:rPr>
              <a:t>in</a:t>
            </a:r>
            <a:endParaRPr sz="2000">
              <a:latin typeface="Calibri"/>
              <a:cs typeface="Calibri"/>
            </a:endParaRPr>
          </a:p>
          <a:p>
            <a:pPr marL="241300">
              <a:lnSpc>
                <a:spcPts val="2280"/>
              </a:lnSpc>
            </a:pPr>
            <a:r>
              <a:rPr dirty="0" sz="2000">
                <a:latin typeface="Calibri"/>
                <a:cs typeface="Calibri"/>
              </a:rPr>
              <a:t>deploying</a:t>
            </a:r>
            <a:r>
              <a:rPr dirty="0" sz="2000" spc="-7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AI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customer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service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solutions.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5580888" cy="6858000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356486" y="527380"/>
            <a:ext cx="3621404" cy="2830195"/>
          </a:xfrm>
          <a:prstGeom prst="rect"/>
        </p:spPr>
        <p:txBody>
          <a:bodyPr wrap="square" lIns="0" tIns="73025" rIns="0" bIns="0" rtlCol="0" vert="horz">
            <a:spAutoFit/>
          </a:bodyPr>
          <a:lstStyle/>
          <a:p>
            <a:pPr algn="r" marL="12700" marR="5080" indent="484505">
              <a:lnSpc>
                <a:spcPct val="90000"/>
              </a:lnSpc>
              <a:spcBef>
                <a:spcPts val="575"/>
              </a:spcBef>
            </a:pPr>
            <a:r>
              <a:rPr dirty="0" sz="4000">
                <a:solidFill>
                  <a:srgbClr val="FFFFFF"/>
                </a:solidFill>
              </a:rPr>
              <a:t>Challenges</a:t>
            </a:r>
            <a:r>
              <a:rPr dirty="0" sz="4000" spc="-60">
                <a:solidFill>
                  <a:srgbClr val="FFFFFF"/>
                </a:solidFill>
              </a:rPr>
              <a:t> </a:t>
            </a:r>
            <a:r>
              <a:rPr dirty="0" sz="4000" spc="-25">
                <a:solidFill>
                  <a:srgbClr val="FFFFFF"/>
                </a:solidFill>
              </a:rPr>
              <a:t>and </a:t>
            </a:r>
            <a:r>
              <a:rPr dirty="0" sz="4000" spc="-10">
                <a:solidFill>
                  <a:srgbClr val="FFFFFF"/>
                </a:solidFill>
              </a:rPr>
              <a:t>Considerations</a:t>
            </a:r>
            <a:r>
              <a:rPr dirty="0" sz="4000" spc="-160">
                <a:solidFill>
                  <a:srgbClr val="FFFFFF"/>
                </a:solidFill>
              </a:rPr>
              <a:t> </a:t>
            </a:r>
            <a:r>
              <a:rPr dirty="0" sz="4000" spc="-35">
                <a:solidFill>
                  <a:srgbClr val="FFFFFF"/>
                </a:solidFill>
              </a:rPr>
              <a:t>in </a:t>
            </a:r>
            <a:r>
              <a:rPr dirty="0" sz="4000">
                <a:solidFill>
                  <a:srgbClr val="FFFFFF"/>
                </a:solidFill>
              </a:rPr>
              <a:t>Deploying</a:t>
            </a:r>
            <a:r>
              <a:rPr dirty="0" sz="4000" spc="-120">
                <a:solidFill>
                  <a:srgbClr val="FFFFFF"/>
                </a:solidFill>
              </a:rPr>
              <a:t> </a:t>
            </a:r>
            <a:r>
              <a:rPr dirty="0" sz="4000" spc="-25">
                <a:solidFill>
                  <a:srgbClr val="FFFFFF"/>
                </a:solidFill>
              </a:rPr>
              <a:t>AI </a:t>
            </a:r>
            <a:r>
              <a:rPr dirty="0" sz="4000" spc="-10">
                <a:solidFill>
                  <a:srgbClr val="FFFFFF"/>
                </a:solidFill>
              </a:rPr>
              <a:t>Customer</a:t>
            </a:r>
            <a:r>
              <a:rPr dirty="0" sz="4000" spc="-150">
                <a:solidFill>
                  <a:srgbClr val="FFFFFF"/>
                </a:solidFill>
              </a:rPr>
              <a:t> </a:t>
            </a:r>
            <a:r>
              <a:rPr dirty="0" sz="4000" spc="-10">
                <a:solidFill>
                  <a:srgbClr val="FFFFFF"/>
                </a:solidFill>
              </a:rPr>
              <a:t>Service</a:t>
            </a:r>
            <a:endParaRPr sz="4000"/>
          </a:p>
          <a:p>
            <a:pPr algn="r" marR="5080">
              <a:lnSpc>
                <a:spcPts val="4320"/>
              </a:lnSpc>
            </a:pPr>
            <a:r>
              <a:rPr dirty="0" sz="4000" spc="-10">
                <a:solidFill>
                  <a:srgbClr val="FFFFFF"/>
                </a:solidFill>
              </a:rPr>
              <a:t>Solutions</a:t>
            </a:r>
            <a:endParaRPr sz="4000"/>
          </a:p>
        </p:txBody>
      </p:sp>
      <p:sp>
        <p:nvSpPr>
          <p:cNvPr id="4" name="object 4"/>
          <p:cNvSpPr txBox="1"/>
          <p:nvPr/>
        </p:nvSpPr>
        <p:spPr>
          <a:xfrm>
            <a:off x="6582536" y="2210181"/>
            <a:ext cx="4653915" cy="2358390"/>
          </a:xfrm>
          <a:prstGeom prst="rect">
            <a:avLst/>
          </a:prstGeom>
        </p:spPr>
        <p:txBody>
          <a:bodyPr wrap="square" lIns="0" tIns="47625" rIns="0" bIns="0" rtlCol="0" vert="horz">
            <a:spAutoFit/>
          </a:bodyPr>
          <a:lstStyle/>
          <a:p>
            <a:pPr marL="241300" marR="238125" indent="-229235">
              <a:lnSpc>
                <a:spcPts val="2160"/>
              </a:lnSpc>
              <a:spcBef>
                <a:spcPts val="375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 spc="75">
                <a:latin typeface="Calibri"/>
                <a:cs typeface="Calibri"/>
              </a:rPr>
              <a:t>Balancing</a:t>
            </a:r>
            <a:r>
              <a:rPr dirty="0" sz="2000" spc="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Automation</a:t>
            </a:r>
            <a:r>
              <a:rPr dirty="0" sz="2000" spc="30">
                <a:latin typeface="Calibri"/>
                <a:cs typeface="Calibri"/>
              </a:rPr>
              <a:t> </a:t>
            </a:r>
            <a:r>
              <a:rPr dirty="0" sz="2000" spc="70">
                <a:latin typeface="Calibri"/>
                <a:cs typeface="Calibri"/>
              </a:rPr>
              <a:t>and</a:t>
            </a:r>
            <a:r>
              <a:rPr dirty="0" sz="2000" spc="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65">
                <a:latin typeface="Calibri"/>
                <a:cs typeface="Calibri"/>
              </a:rPr>
              <a:t> </a:t>
            </a:r>
            <a:r>
              <a:rPr dirty="0" sz="2000" spc="70">
                <a:latin typeface="Calibri"/>
                <a:cs typeface="Calibri"/>
              </a:rPr>
              <a:t>Human </a:t>
            </a:r>
            <a:r>
              <a:rPr dirty="0" sz="2000" spc="-10">
                <a:latin typeface="Calibri"/>
                <a:cs typeface="Calibri"/>
              </a:rPr>
              <a:t>Touch</a:t>
            </a:r>
            <a:endParaRPr sz="2000">
              <a:latin typeface="Calibri"/>
              <a:cs typeface="Calibri"/>
            </a:endParaRPr>
          </a:p>
          <a:p>
            <a:pPr marL="241300" marR="173990" indent="-229235">
              <a:lnSpc>
                <a:spcPts val="2160"/>
              </a:lnSpc>
              <a:spcBef>
                <a:spcPts val="994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 spc="55">
                <a:latin typeface="Calibri"/>
                <a:cs typeface="Calibri"/>
              </a:rPr>
              <a:t>Addressing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45">
                <a:latin typeface="Calibri"/>
                <a:cs typeface="Calibri"/>
              </a:rPr>
              <a:t>Privacy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105">
                <a:latin typeface="Calibri"/>
                <a:cs typeface="Calibri"/>
              </a:rPr>
              <a:t>Concerns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70">
                <a:latin typeface="Calibri"/>
                <a:cs typeface="Calibri"/>
              </a:rPr>
              <a:t>and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 spc="50">
                <a:latin typeface="Calibri"/>
                <a:cs typeface="Calibri"/>
              </a:rPr>
              <a:t>Data </a:t>
            </a:r>
            <a:r>
              <a:rPr dirty="0" sz="2000" spc="40">
                <a:latin typeface="Calibri"/>
                <a:cs typeface="Calibri"/>
              </a:rPr>
              <a:t>Security</a:t>
            </a:r>
            <a:endParaRPr sz="2000">
              <a:latin typeface="Calibri"/>
              <a:cs typeface="Calibri"/>
            </a:endParaRPr>
          </a:p>
          <a:p>
            <a:pPr marL="241300" marR="856615" indent="-229235">
              <a:lnSpc>
                <a:spcPts val="2160"/>
              </a:lnSpc>
              <a:spcBef>
                <a:spcPts val="101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 spc="20">
                <a:latin typeface="Calibri"/>
                <a:cs typeface="Calibri"/>
              </a:rPr>
              <a:t>Overcoming</a:t>
            </a:r>
            <a:r>
              <a:rPr dirty="0" sz="2000" spc="35">
                <a:latin typeface="Calibri"/>
                <a:cs typeface="Calibri"/>
              </a:rPr>
              <a:t> </a:t>
            </a:r>
            <a:r>
              <a:rPr dirty="0" sz="2000" spc="20">
                <a:latin typeface="Calibri"/>
                <a:cs typeface="Calibri"/>
              </a:rPr>
              <a:t>limitations</a:t>
            </a:r>
            <a:r>
              <a:rPr dirty="0" sz="2000" spc="70">
                <a:latin typeface="Calibri"/>
                <a:cs typeface="Calibri"/>
              </a:rPr>
              <a:t> </a:t>
            </a:r>
            <a:r>
              <a:rPr dirty="0" sz="2000" spc="20">
                <a:latin typeface="Calibri"/>
                <a:cs typeface="Calibri"/>
              </a:rPr>
              <a:t>of</a:t>
            </a:r>
            <a:r>
              <a:rPr dirty="0" sz="2000" spc="80">
                <a:latin typeface="Calibri"/>
                <a:cs typeface="Calibri"/>
              </a:rPr>
              <a:t> </a:t>
            </a:r>
            <a:r>
              <a:rPr dirty="0" sz="2000" spc="20">
                <a:latin typeface="Calibri"/>
                <a:cs typeface="Calibri"/>
              </a:rPr>
              <a:t>AI</a:t>
            </a:r>
            <a:r>
              <a:rPr dirty="0" sz="2000" spc="100">
                <a:latin typeface="Calibri"/>
                <a:cs typeface="Calibri"/>
              </a:rPr>
              <a:t> </a:t>
            </a:r>
            <a:r>
              <a:rPr dirty="0" sz="2000" spc="45">
                <a:latin typeface="Calibri"/>
                <a:cs typeface="Calibri"/>
              </a:rPr>
              <a:t>and </a:t>
            </a:r>
            <a:r>
              <a:rPr dirty="0" sz="2000" spc="55">
                <a:latin typeface="Calibri"/>
                <a:cs typeface="Calibri"/>
              </a:rPr>
              <a:t>Ensuring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70">
                <a:latin typeface="Calibri"/>
                <a:cs typeface="Calibri"/>
              </a:rPr>
              <a:t>Accuracy</a:t>
            </a:r>
            <a:endParaRPr sz="20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725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 spc="70">
                <a:latin typeface="Calibri"/>
                <a:cs typeface="Calibri"/>
              </a:rPr>
              <a:t>Ethical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 spc="65">
                <a:latin typeface="Calibri"/>
                <a:cs typeface="Calibri"/>
              </a:rPr>
              <a:t>Considerations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AI </a:t>
            </a:r>
            <a:r>
              <a:rPr dirty="0" sz="2000" spc="-10">
                <a:latin typeface="Calibri"/>
                <a:cs typeface="Calibri"/>
              </a:rPr>
              <a:t>Deployment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667638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000" spc="-10"/>
              <a:t>AI</a:t>
            </a:r>
            <a:r>
              <a:rPr dirty="0" sz="4000" spc="-215"/>
              <a:t> </a:t>
            </a:r>
            <a:r>
              <a:rPr dirty="0" sz="4000" spc="-50"/>
              <a:t>in</a:t>
            </a:r>
            <a:r>
              <a:rPr dirty="0" sz="4000" spc="-175"/>
              <a:t> </a:t>
            </a:r>
            <a:r>
              <a:rPr dirty="0" sz="4000" spc="-10"/>
              <a:t>Finance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840739" y="2943860"/>
            <a:ext cx="4869180" cy="2358390"/>
          </a:xfrm>
          <a:prstGeom prst="rect">
            <a:avLst/>
          </a:prstGeom>
        </p:spPr>
        <p:txBody>
          <a:bodyPr wrap="square" lIns="0" tIns="47625" rIns="0" bIns="0" rtlCol="0" vert="horz">
            <a:spAutoFit/>
          </a:bodyPr>
          <a:lstStyle/>
          <a:p>
            <a:pPr marL="241300" marR="501650" indent="-228600">
              <a:lnSpc>
                <a:spcPts val="2160"/>
              </a:lnSpc>
              <a:spcBef>
                <a:spcPts val="375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Enhancing</a:t>
            </a:r>
            <a:r>
              <a:rPr dirty="0" sz="2000" spc="-9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Fraud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Detection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Systems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and </a:t>
            </a:r>
            <a:r>
              <a:rPr dirty="0" sz="2000">
                <a:latin typeface="Calibri"/>
                <a:cs typeface="Calibri"/>
              </a:rPr>
              <a:t>Security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Measures</a:t>
            </a:r>
            <a:endParaRPr sz="2000">
              <a:latin typeface="Calibri"/>
              <a:cs typeface="Calibri"/>
            </a:endParaRPr>
          </a:p>
          <a:p>
            <a:pPr marL="240665" indent="-227965">
              <a:lnSpc>
                <a:spcPts val="2280"/>
              </a:lnSpc>
              <a:spcBef>
                <a:spcPts val="72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 spc="-10">
                <a:latin typeface="Calibri"/>
                <a:cs typeface="Calibri"/>
              </a:rPr>
              <a:t>Revolutionizing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Algorithmic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Trading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and</a:t>
            </a:r>
            <a:endParaRPr sz="2000">
              <a:latin typeface="Calibri"/>
              <a:cs typeface="Calibri"/>
            </a:endParaRPr>
          </a:p>
          <a:p>
            <a:pPr marL="241300">
              <a:lnSpc>
                <a:spcPts val="2280"/>
              </a:lnSpc>
            </a:pPr>
            <a:r>
              <a:rPr dirty="0" sz="2000" spc="-10">
                <a:latin typeface="Calibri"/>
                <a:cs typeface="Calibri"/>
              </a:rPr>
              <a:t>Portfolio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Management</a:t>
            </a:r>
            <a:endParaRPr sz="2000">
              <a:latin typeface="Calibri"/>
              <a:cs typeface="Calibri"/>
            </a:endParaRPr>
          </a:p>
          <a:p>
            <a:pPr marL="241300" marR="87630" indent="-228600">
              <a:lnSpc>
                <a:spcPts val="2160"/>
              </a:lnSpc>
              <a:spcBef>
                <a:spcPts val="104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Automating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Personal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Finance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with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AI-</a:t>
            </a:r>
            <a:r>
              <a:rPr dirty="0" sz="2000" spc="-10">
                <a:latin typeface="Calibri"/>
                <a:cs typeface="Calibri"/>
              </a:rPr>
              <a:t>driven Tools</a:t>
            </a:r>
            <a:endParaRPr sz="20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72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 spc="-10">
                <a:latin typeface="Calibri"/>
                <a:cs typeface="Calibri"/>
              </a:rPr>
              <a:t>Navigating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Regulatory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Ethical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Challenges</a:t>
            </a:r>
            <a:endParaRPr sz="20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6749770" y="-3"/>
            <a:ext cx="5442585" cy="6858000"/>
            <a:chOff x="6749770" y="-3"/>
            <a:chExt cx="5442585" cy="6858000"/>
          </a:xfrm>
        </p:grpSpPr>
        <p:pic>
          <p:nvPicPr>
            <p:cNvPr id="5" name="object 5" descr="A digital stock market graph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749770" y="0"/>
              <a:ext cx="5442229" cy="6858000"/>
            </a:xfrm>
            <a:prstGeom prst="rect">
              <a:avLst/>
            </a:prstGeom>
          </p:spPr>
        </p:pic>
        <p:pic>
          <p:nvPicPr>
            <p:cNvPr id="6" name="object 6" descr="A digital stock market graph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857999" y="-3"/>
              <a:ext cx="5334000" cy="68579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8522335" cy="2736850"/>
            <a:chOff x="0" y="0"/>
            <a:chExt cx="8522335" cy="27368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8354437" cy="273638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0" y="0"/>
              <a:ext cx="8522335" cy="2286000"/>
            </a:xfrm>
            <a:custGeom>
              <a:avLst/>
              <a:gdLst/>
              <a:ahLst/>
              <a:cxnLst/>
              <a:rect l="l" t="t" r="r" b="b"/>
              <a:pathLst>
                <a:path w="8522335" h="2286000">
                  <a:moveTo>
                    <a:pt x="8522208" y="0"/>
                  </a:moveTo>
                  <a:lnTo>
                    <a:pt x="0" y="0"/>
                  </a:lnTo>
                  <a:lnTo>
                    <a:pt x="0" y="2286000"/>
                  </a:lnTo>
                  <a:lnTo>
                    <a:pt x="8522208" y="2286000"/>
                  </a:lnTo>
                  <a:lnTo>
                    <a:pt x="852220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840739" y="301879"/>
            <a:ext cx="3800475" cy="1096645"/>
          </a:xfrm>
          <a:prstGeom prst="rect"/>
        </p:spPr>
        <p:txBody>
          <a:bodyPr wrap="square" lIns="0" tIns="75565" rIns="0" bIns="0" rtlCol="0" vert="horz">
            <a:spAutoFit/>
          </a:bodyPr>
          <a:lstStyle/>
          <a:p>
            <a:pPr marL="12700" marR="5080">
              <a:lnSpc>
                <a:spcPts val="4000"/>
              </a:lnSpc>
              <a:spcBef>
                <a:spcPts val="595"/>
              </a:spcBef>
            </a:pPr>
            <a:r>
              <a:rPr dirty="0" sz="3700"/>
              <a:t>AI</a:t>
            </a:r>
            <a:r>
              <a:rPr dirty="0" sz="3700" spc="-110"/>
              <a:t> </a:t>
            </a:r>
            <a:r>
              <a:rPr dirty="0" sz="3700"/>
              <a:t>for</a:t>
            </a:r>
            <a:r>
              <a:rPr dirty="0" sz="3700" spc="-100"/>
              <a:t> </a:t>
            </a:r>
            <a:r>
              <a:rPr dirty="0" sz="3700" spc="-10"/>
              <a:t>Efficiency</a:t>
            </a:r>
            <a:r>
              <a:rPr dirty="0" sz="3700" spc="-95"/>
              <a:t> </a:t>
            </a:r>
            <a:r>
              <a:rPr dirty="0" sz="3700" spc="-25"/>
              <a:t>and </a:t>
            </a:r>
            <a:r>
              <a:rPr dirty="0" sz="3700" spc="-10"/>
              <a:t>Automation</a:t>
            </a:r>
            <a:endParaRPr sz="3700"/>
          </a:p>
        </p:txBody>
      </p:sp>
      <p:sp>
        <p:nvSpPr>
          <p:cNvPr id="6" name="object 6"/>
          <p:cNvSpPr txBox="1"/>
          <p:nvPr/>
        </p:nvSpPr>
        <p:spPr>
          <a:xfrm>
            <a:off x="840739" y="2863672"/>
            <a:ext cx="4221480" cy="290766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240665" indent="-227965">
              <a:lnSpc>
                <a:spcPts val="2280"/>
              </a:lnSpc>
              <a:spcBef>
                <a:spcPts val="10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>
                <a:latin typeface="Calibri"/>
                <a:cs typeface="Calibri"/>
              </a:rPr>
              <a:t>Streamlining</a:t>
            </a:r>
            <a:r>
              <a:rPr dirty="0" sz="2000" spc="-8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Business</a:t>
            </a:r>
            <a:r>
              <a:rPr dirty="0" sz="2000" spc="-10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Operations</a:t>
            </a:r>
            <a:r>
              <a:rPr dirty="0" sz="2000" spc="-9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with</a:t>
            </a:r>
            <a:endParaRPr sz="2000">
              <a:latin typeface="Calibri"/>
              <a:cs typeface="Calibri"/>
            </a:endParaRPr>
          </a:p>
          <a:p>
            <a:pPr marL="241300">
              <a:lnSpc>
                <a:spcPts val="2280"/>
              </a:lnSpc>
            </a:pPr>
            <a:r>
              <a:rPr dirty="0" sz="2000">
                <a:latin typeface="Calibri"/>
                <a:cs typeface="Calibri"/>
              </a:rPr>
              <a:t>Robotic</a:t>
            </a:r>
            <a:r>
              <a:rPr dirty="0" sz="2000" spc="-8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Process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Automation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(RPA)</a:t>
            </a:r>
            <a:endParaRPr sz="2000">
              <a:latin typeface="Calibri"/>
              <a:cs typeface="Calibri"/>
            </a:endParaRPr>
          </a:p>
          <a:p>
            <a:pPr marL="241300" marR="22225" indent="-228600">
              <a:lnSpc>
                <a:spcPts val="2160"/>
              </a:lnSpc>
              <a:spcBef>
                <a:spcPts val="103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Optimizing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Supply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Chain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Management </a:t>
            </a:r>
            <a:r>
              <a:rPr dirty="0" sz="2000">
                <a:latin typeface="Calibri"/>
                <a:cs typeface="Calibri"/>
              </a:rPr>
              <a:t>with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Predictive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Analytics</a:t>
            </a:r>
            <a:endParaRPr sz="2000">
              <a:latin typeface="Calibri"/>
              <a:cs typeface="Calibri"/>
            </a:endParaRPr>
          </a:p>
          <a:p>
            <a:pPr marL="241300" marR="277495" indent="-228600">
              <a:lnSpc>
                <a:spcPts val="2160"/>
              </a:lnSpc>
              <a:spcBef>
                <a:spcPts val="1005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Enhancing</a:t>
            </a:r>
            <a:r>
              <a:rPr dirty="0" sz="2000" spc="-7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Manufacturing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with </a:t>
            </a:r>
            <a:r>
              <a:rPr dirty="0" sz="2000" spc="-10">
                <a:latin typeface="Calibri"/>
                <a:cs typeface="Calibri"/>
              </a:rPr>
              <a:t>Predictive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Maintenance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Quality Control</a:t>
            </a:r>
            <a:endParaRPr sz="2000">
              <a:latin typeface="Calibri"/>
              <a:cs typeface="Calibri"/>
            </a:endParaRPr>
          </a:p>
          <a:p>
            <a:pPr marL="240665" indent="-227965">
              <a:lnSpc>
                <a:spcPts val="2280"/>
              </a:lnSpc>
              <a:spcBef>
                <a:spcPts val="72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 spc="-10">
                <a:latin typeface="Calibri"/>
                <a:cs typeface="Calibri"/>
              </a:rPr>
              <a:t>Navigating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Challenges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AI</a:t>
            </a:r>
            <a:endParaRPr sz="2000">
              <a:latin typeface="Calibri"/>
              <a:cs typeface="Calibri"/>
            </a:endParaRPr>
          </a:p>
          <a:p>
            <a:pPr marL="241300">
              <a:lnSpc>
                <a:spcPts val="2280"/>
              </a:lnSpc>
            </a:pPr>
            <a:r>
              <a:rPr dirty="0" sz="2000" spc="-10">
                <a:latin typeface="Calibri"/>
                <a:cs typeface="Calibri"/>
              </a:rPr>
              <a:t>Implementation</a:t>
            </a:r>
            <a:r>
              <a:rPr dirty="0" sz="2000">
                <a:latin typeface="Calibri"/>
                <a:cs typeface="Calibri"/>
              </a:rPr>
              <a:t> and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Human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Oversight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7" name="object 7" descr="Robot operating a machine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096000" y="-1"/>
            <a:ext cx="6096000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037076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076045" y="3268726"/>
            <a:ext cx="2512695" cy="63500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000">
                <a:solidFill>
                  <a:srgbClr val="FFFFFF"/>
                </a:solidFill>
                <a:latin typeface="Calibri"/>
                <a:cs typeface="Calibri"/>
              </a:rPr>
              <a:t>Misuse</a:t>
            </a:r>
            <a:r>
              <a:rPr dirty="0" sz="4000" spc="-15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4000" spc="-8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dirty="0" sz="4000" spc="-145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dirty="0" sz="4000" spc="-25">
                <a:solidFill>
                  <a:srgbClr val="FFFFFF"/>
                </a:solidFill>
                <a:latin typeface="Calibri"/>
                <a:cs typeface="Calibri"/>
              </a:rPr>
              <a:t>AI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661153" y="1736598"/>
            <a:ext cx="2738120" cy="1280795"/>
          </a:xfrm>
          <a:prstGeom prst="rect">
            <a:avLst/>
          </a:prstGeom>
        </p:spPr>
        <p:txBody>
          <a:bodyPr wrap="square" lIns="0" tIns="47625" rIns="0" bIns="0" rtlCol="0" vert="horz">
            <a:spAutoFit/>
          </a:bodyPr>
          <a:lstStyle/>
          <a:p>
            <a:pPr marL="241300" marR="256540" indent="-228600">
              <a:lnSpc>
                <a:spcPts val="2160"/>
              </a:lnSpc>
              <a:spcBef>
                <a:spcPts val="375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 spc="-10">
                <a:latin typeface="Calibri"/>
                <a:cs typeface="Calibri"/>
              </a:rPr>
              <a:t>Deepfakes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Media Manipulation</a:t>
            </a:r>
            <a:endParaRPr sz="2000">
              <a:latin typeface="Calibri"/>
              <a:cs typeface="Calibri"/>
            </a:endParaRPr>
          </a:p>
          <a:p>
            <a:pPr marL="241300" marR="5080" indent="-228600">
              <a:lnSpc>
                <a:spcPts val="2160"/>
              </a:lnSpc>
              <a:spcBef>
                <a:spcPts val="994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Surveillance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Privacy Invasions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661153" y="3088639"/>
            <a:ext cx="2612390" cy="1555115"/>
          </a:xfrm>
          <a:prstGeom prst="rect">
            <a:avLst/>
          </a:prstGeom>
        </p:spPr>
        <p:txBody>
          <a:bodyPr wrap="square" lIns="0" tIns="43180" rIns="0" bIns="0" rtlCol="0" vert="horz">
            <a:spAutoFit/>
          </a:bodyPr>
          <a:lstStyle/>
          <a:p>
            <a:pPr marL="241300" marR="5080" indent="-228600">
              <a:lnSpc>
                <a:spcPct val="90000"/>
              </a:lnSpc>
              <a:spcBef>
                <a:spcPts val="34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AI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 </a:t>
            </a:r>
            <a:r>
              <a:rPr dirty="0" sz="2000" spc="-10">
                <a:latin typeface="Calibri"/>
                <a:cs typeface="Calibri"/>
              </a:rPr>
              <a:t>Spreading Misinformation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and </a:t>
            </a:r>
            <a:r>
              <a:rPr dirty="0" sz="2000">
                <a:latin typeface="Calibri"/>
                <a:cs typeface="Calibri"/>
              </a:rPr>
              <a:t>Manipulating</a:t>
            </a:r>
            <a:r>
              <a:rPr dirty="0" sz="2000" spc="-8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Elections</a:t>
            </a:r>
            <a:endParaRPr sz="2000">
              <a:latin typeface="Calibri"/>
              <a:cs typeface="Calibri"/>
            </a:endParaRPr>
          </a:p>
          <a:p>
            <a:pPr marL="241300" marR="368300" indent="-228600">
              <a:lnSpc>
                <a:spcPts val="2160"/>
              </a:lnSpc>
              <a:spcBef>
                <a:spcPts val="103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Ethical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Societal Implications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6" name="object 6" descr="Camera lens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109204" y="57"/>
            <a:ext cx="4082796" cy="6857873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5947917" y="1093724"/>
            <a:ext cx="3145155" cy="513715"/>
          </a:xfrm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1984</a:t>
            </a:r>
            <a:r>
              <a:rPr dirty="0" spc="-114"/>
              <a:t> </a:t>
            </a:r>
            <a:r>
              <a:rPr dirty="0" spc="-135"/>
              <a:t>–</a:t>
            </a:r>
            <a:r>
              <a:rPr dirty="0" spc="-90"/>
              <a:t> </a:t>
            </a:r>
            <a:r>
              <a:rPr dirty="0"/>
              <a:t>An</a:t>
            </a:r>
            <a:r>
              <a:rPr dirty="0" spc="-85"/>
              <a:t> </a:t>
            </a:r>
            <a:r>
              <a:rPr dirty="0"/>
              <a:t>AI</a:t>
            </a:r>
            <a:r>
              <a:rPr dirty="0" spc="-80"/>
              <a:t> </a:t>
            </a:r>
            <a:r>
              <a:rPr dirty="0" spc="-40"/>
              <a:t>World</a:t>
            </a:r>
          </a:p>
        </p:txBody>
      </p:sp>
      <p:pic>
        <p:nvPicPr>
          <p:cNvPr id="3" name="object 3" descr="Sphere of mesh and nodes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-1"/>
            <a:ext cx="5151119" cy="6857999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5971032" y="871727"/>
            <a:ext cx="737235" cy="0"/>
          </a:xfrm>
          <a:custGeom>
            <a:avLst/>
            <a:gdLst/>
            <a:ahLst/>
            <a:cxnLst/>
            <a:rect l="l" t="t" r="r" b="b"/>
            <a:pathLst>
              <a:path w="737234" h="0">
                <a:moveTo>
                  <a:pt x="0" y="0"/>
                </a:moveTo>
                <a:lnTo>
                  <a:pt x="736981" y="0"/>
                </a:lnTo>
              </a:path>
            </a:pathLst>
          </a:custGeom>
          <a:ln w="57150">
            <a:solidFill>
              <a:srgbClr val="0E9ED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5947917" y="2441930"/>
            <a:ext cx="3938904" cy="1630680"/>
          </a:xfrm>
          <a:prstGeom prst="rect">
            <a:avLst/>
          </a:prstGeom>
        </p:spPr>
        <p:txBody>
          <a:bodyPr wrap="square" lIns="0" tIns="108585" rIns="0" bIns="0" rtlCol="0" vert="horz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85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>
                <a:latin typeface="Calibri"/>
                <a:cs typeface="Calibri"/>
              </a:rPr>
              <a:t>Surveillance</a:t>
            </a:r>
            <a:r>
              <a:rPr dirty="0" sz="2000" spc="-10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State</a:t>
            </a:r>
            <a:r>
              <a:rPr dirty="0" sz="2000" spc="-10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Parallel</a:t>
            </a:r>
            <a:endParaRPr sz="20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760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>
                <a:latin typeface="Calibri"/>
                <a:cs typeface="Calibri"/>
              </a:rPr>
              <a:t>Manipulation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Information</a:t>
            </a:r>
            <a:endParaRPr sz="20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>
                <a:latin typeface="Calibri"/>
                <a:cs typeface="Calibri"/>
              </a:rPr>
              <a:t>Thought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Control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Public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Opinion</a:t>
            </a:r>
            <a:endParaRPr sz="20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760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>
                <a:latin typeface="Calibri"/>
                <a:cs typeface="Calibri"/>
              </a:rPr>
              <a:t>Ethical</a:t>
            </a:r>
            <a:r>
              <a:rPr dirty="0" sz="2000" spc="-7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Imperatives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Safeguards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805179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AI</a:t>
            </a:r>
            <a:r>
              <a:rPr dirty="0" spc="-155"/>
              <a:t> </a:t>
            </a:r>
            <a:r>
              <a:rPr dirty="0" spc="-20"/>
              <a:t>and</a:t>
            </a:r>
            <a:r>
              <a:rPr dirty="0" spc="-160"/>
              <a:t> </a:t>
            </a:r>
            <a:r>
              <a:rPr dirty="0" spc="-10"/>
              <a:t>Deepfakes</a:t>
            </a:r>
          </a:p>
        </p:txBody>
      </p:sp>
      <p:sp>
        <p:nvSpPr>
          <p:cNvPr id="3" name="object 3"/>
          <p:cNvSpPr/>
          <p:nvPr/>
        </p:nvSpPr>
        <p:spPr>
          <a:xfrm>
            <a:off x="865632" y="871727"/>
            <a:ext cx="737235" cy="0"/>
          </a:xfrm>
          <a:custGeom>
            <a:avLst/>
            <a:gdLst/>
            <a:ahLst/>
            <a:cxnLst/>
            <a:rect l="l" t="t" r="r" b="b"/>
            <a:pathLst>
              <a:path w="737235" h="0">
                <a:moveTo>
                  <a:pt x="0" y="0"/>
                </a:moveTo>
                <a:lnTo>
                  <a:pt x="736981" y="0"/>
                </a:lnTo>
              </a:path>
            </a:pathLst>
          </a:custGeom>
          <a:ln w="57150">
            <a:solidFill>
              <a:srgbClr val="0E9ED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840739" y="2537587"/>
            <a:ext cx="3919220" cy="290766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240665" indent="-227965">
              <a:lnSpc>
                <a:spcPts val="2280"/>
              </a:lnSpc>
              <a:spcBef>
                <a:spcPts val="10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>
                <a:latin typeface="Calibri"/>
                <a:cs typeface="Calibri"/>
              </a:rPr>
              <a:t>Definition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technology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behind</a:t>
            </a:r>
            <a:endParaRPr sz="2000">
              <a:latin typeface="Calibri"/>
              <a:cs typeface="Calibri"/>
            </a:endParaRPr>
          </a:p>
          <a:p>
            <a:pPr marL="241300">
              <a:lnSpc>
                <a:spcPts val="2280"/>
              </a:lnSpc>
            </a:pPr>
            <a:r>
              <a:rPr dirty="0" sz="2000" spc="-10">
                <a:latin typeface="Calibri"/>
                <a:cs typeface="Calibri"/>
              </a:rPr>
              <a:t>deepfakes.</a:t>
            </a:r>
            <a:endParaRPr sz="2000">
              <a:latin typeface="Calibri"/>
              <a:cs typeface="Calibri"/>
            </a:endParaRPr>
          </a:p>
          <a:p>
            <a:pPr marL="241300" marR="5080" indent="-228600">
              <a:lnSpc>
                <a:spcPts val="2160"/>
              </a:lnSpc>
              <a:spcBef>
                <a:spcPts val="1025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 spc="-10">
                <a:latin typeface="Calibri"/>
                <a:cs typeface="Calibri"/>
              </a:rPr>
              <a:t>High-</a:t>
            </a:r>
            <a:r>
              <a:rPr dirty="0" sz="2000">
                <a:latin typeface="Calibri"/>
                <a:cs typeface="Calibri"/>
              </a:rPr>
              <a:t>profile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deepfake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incidents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and </a:t>
            </a:r>
            <a:r>
              <a:rPr dirty="0" sz="2000">
                <a:latin typeface="Calibri"/>
                <a:cs typeface="Calibri"/>
              </a:rPr>
              <a:t>their</a:t>
            </a:r>
            <a:r>
              <a:rPr dirty="0" sz="2000" spc="-7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societal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impact.</a:t>
            </a:r>
            <a:endParaRPr sz="2000">
              <a:latin typeface="Calibri"/>
              <a:cs typeface="Calibri"/>
            </a:endParaRPr>
          </a:p>
          <a:p>
            <a:pPr marL="241300" marR="179070" indent="-228600">
              <a:lnSpc>
                <a:spcPct val="90100"/>
              </a:lnSpc>
              <a:spcBef>
                <a:spcPts val="975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challenges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detecting </a:t>
            </a:r>
            <a:r>
              <a:rPr dirty="0" sz="2000" spc="-20">
                <a:latin typeface="Calibri"/>
                <a:cs typeface="Calibri"/>
              </a:rPr>
              <a:t>deepfakes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arms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race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AI </a:t>
            </a:r>
            <a:r>
              <a:rPr dirty="0" sz="2000" spc="-10">
                <a:latin typeface="Calibri"/>
                <a:cs typeface="Calibri"/>
              </a:rPr>
              <a:t>technologies.</a:t>
            </a:r>
            <a:endParaRPr sz="2000">
              <a:latin typeface="Calibri"/>
              <a:cs typeface="Calibri"/>
            </a:endParaRPr>
          </a:p>
          <a:p>
            <a:pPr marL="240665" indent="-227965">
              <a:lnSpc>
                <a:spcPts val="2280"/>
              </a:lnSpc>
              <a:spcBef>
                <a:spcPts val="75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>
                <a:latin typeface="Calibri"/>
                <a:cs typeface="Calibri"/>
              </a:rPr>
              <a:t>Legal</a:t>
            </a:r>
            <a:r>
              <a:rPr dirty="0" sz="2000" spc="-7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6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ethical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considerations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in</a:t>
            </a:r>
            <a:endParaRPr sz="2000">
              <a:latin typeface="Calibri"/>
              <a:cs typeface="Calibri"/>
            </a:endParaRPr>
          </a:p>
          <a:p>
            <a:pPr marL="241300">
              <a:lnSpc>
                <a:spcPts val="2280"/>
              </a:lnSpc>
            </a:pP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fight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against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deepfakes.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5" name="object 5" descr="Robot hands and technology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650991" y="-1"/>
            <a:ext cx="6541008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055751" rIns="0" bIns="0" rtlCol="0" vert="horz">
            <a:spAutoFit/>
          </a:bodyPr>
          <a:lstStyle/>
          <a:p>
            <a:pPr marL="6075045">
              <a:lnSpc>
                <a:spcPct val="100000"/>
              </a:lnSpc>
              <a:spcBef>
                <a:spcPts val="105"/>
              </a:spcBef>
            </a:pPr>
            <a:r>
              <a:rPr dirty="0"/>
              <a:t>AI</a:t>
            </a:r>
            <a:r>
              <a:rPr dirty="0" spc="-55"/>
              <a:t> </a:t>
            </a:r>
            <a:r>
              <a:rPr dirty="0"/>
              <a:t>in</a:t>
            </a:r>
            <a:r>
              <a:rPr dirty="0" spc="-25"/>
              <a:t> </a:t>
            </a:r>
            <a:r>
              <a:rPr dirty="0"/>
              <a:t>Election</a:t>
            </a:r>
            <a:r>
              <a:rPr dirty="0" spc="-45"/>
              <a:t> </a:t>
            </a:r>
            <a:r>
              <a:rPr dirty="0" spc="-10"/>
              <a:t>Interference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6096000" cy="6858000"/>
            <a:chOff x="0" y="0"/>
            <a:chExt cx="6096000" cy="6858000"/>
          </a:xfrm>
        </p:grpSpPr>
        <p:pic>
          <p:nvPicPr>
            <p:cNvPr id="4" name="object 4" descr="Red toy person in front of two lines of white figures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6095999" cy="6857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123444" cy="6858000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6903466" y="2519933"/>
            <a:ext cx="4229100" cy="263271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240665" indent="-227965">
              <a:lnSpc>
                <a:spcPts val="2280"/>
              </a:lnSpc>
              <a:spcBef>
                <a:spcPts val="10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>
                <a:latin typeface="Calibri"/>
                <a:cs typeface="Calibri"/>
              </a:rPr>
              <a:t>Overview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AI-driven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misinformation</a:t>
            </a:r>
            <a:endParaRPr sz="2000">
              <a:latin typeface="Calibri"/>
              <a:cs typeface="Calibri"/>
            </a:endParaRPr>
          </a:p>
          <a:p>
            <a:pPr marL="241300">
              <a:lnSpc>
                <a:spcPts val="2280"/>
              </a:lnSpc>
            </a:pPr>
            <a:r>
              <a:rPr dirty="0" sz="2000" spc="-10">
                <a:latin typeface="Calibri"/>
                <a:cs typeface="Calibri"/>
              </a:rPr>
              <a:t>campaigns.</a:t>
            </a:r>
            <a:endParaRPr sz="2000">
              <a:latin typeface="Calibri"/>
              <a:cs typeface="Calibri"/>
            </a:endParaRPr>
          </a:p>
          <a:p>
            <a:pPr marL="241300" marR="146050" indent="-228600">
              <a:lnSpc>
                <a:spcPts val="2160"/>
              </a:lnSpc>
              <a:spcBef>
                <a:spcPts val="103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Case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studies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AI's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use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influencing </a:t>
            </a:r>
            <a:r>
              <a:rPr dirty="0" sz="2000">
                <a:latin typeface="Calibri"/>
                <a:cs typeface="Calibri"/>
              </a:rPr>
              <a:t>voter</a:t>
            </a:r>
            <a:r>
              <a:rPr dirty="0" sz="2000" spc="-7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behaviour.</a:t>
            </a:r>
            <a:endParaRPr sz="2000">
              <a:latin typeface="Calibri"/>
              <a:cs typeface="Calibri"/>
            </a:endParaRPr>
          </a:p>
          <a:p>
            <a:pPr marL="240665" indent="-227965">
              <a:lnSpc>
                <a:spcPts val="2280"/>
              </a:lnSpc>
              <a:spcBef>
                <a:spcPts val="73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 spc="-10">
                <a:latin typeface="Calibri"/>
                <a:cs typeface="Calibri"/>
              </a:rPr>
              <a:t>Detection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mitigation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strategies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for</a:t>
            </a:r>
            <a:endParaRPr sz="2000">
              <a:latin typeface="Calibri"/>
              <a:cs typeface="Calibri"/>
            </a:endParaRPr>
          </a:p>
          <a:p>
            <a:pPr marL="241300">
              <a:lnSpc>
                <a:spcPts val="2280"/>
              </a:lnSpc>
            </a:pPr>
            <a:r>
              <a:rPr dirty="0" sz="2000">
                <a:latin typeface="Calibri"/>
                <a:cs typeface="Calibri"/>
              </a:rPr>
              <a:t>election</a:t>
            </a:r>
            <a:r>
              <a:rPr dirty="0" sz="2000" spc="-9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interference.</a:t>
            </a:r>
            <a:endParaRPr sz="2000">
              <a:latin typeface="Calibri"/>
              <a:cs typeface="Calibri"/>
            </a:endParaRPr>
          </a:p>
          <a:p>
            <a:pPr marL="241300" marR="184150" indent="-228600">
              <a:lnSpc>
                <a:spcPts val="2160"/>
              </a:lnSpc>
              <a:spcBef>
                <a:spcPts val="103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role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policy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education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in </a:t>
            </a:r>
            <a:r>
              <a:rPr dirty="0" sz="2000">
                <a:latin typeface="Calibri"/>
                <a:cs typeface="Calibri"/>
              </a:rPr>
              <a:t>combating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AI-</a:t>
            </a:r>
            <a:r>
              <a:rPr dirty="0" sz="2000">
                <a:latin typeface="Calibri"/>
                <a:cs typeface="Calibri"/>
              </a:rPr>
              <a:t>driven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misinformation.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6903466" y="1341246"/>
            <a:ext cx="4028440" cy="953135"/>
          </a:xfrm>
          <a:prstGeom prst="rect"/>
        </p:spPr>
        <p:txBody>
          <a:bodyPr wrap="square" lIns="0" tIns="67945" rIns="0" bIns="0" rtlCol="0" vert="horz">
            <a:spAutoFit/>
          </a:bodyPr>
          <a:lstStyle/>
          <a:p>
            <a:pPr marL="12700" marR="5080">
              <a:lnSpc>
                <a:spcPts val="3460"/>
              </a:lnSpc>
              <a:spcBef>
                <a:spcPts val="535"/>
              </a:spcBef>
            </a:pPr>
            <a:r>
              <a:rPr dirty="0"/>
              <a:t>Ethical</a:t>
            </a:r>
            <a:r>
              <a:rPr dirty="0" spc="-5"/>
              <a:t> </a:t>
            </a:r>
            <a:r>
              <a:rPr dirty="0" spc="-10"/>
              <a:t>considerations</a:t>
            </a:r>
            <a:r>
              <a:rPr dirty="0" spc="-5"/>
              <a:t> </a:t>
            </a:r>
            <a:r>
              <a:rPr dirty="0" spc="-25"/>
              <a:t>in AI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6096000" cy="6858000"/>
            <a:chOff x="0" y="0"/>
            <a:chExt cx="6096000" cy="6858000"/>
          </a:xfrm>
        </p:grpSpPr>
        <p:pic>
          <p:nvPicPr>
            <p:cNvPr id="4" name="object 4" descr="A digital balance scale using circles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6095999" cy="6857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123444" cy="6858000"/>
            </a:xfrm>
            <a:prstGeom prst="rect">
              <a:avLst/>
            </a:prstGeom>
          </p:spPr>
        </p:pic>
      </p:grpSp>
      <p:sp>
        <p:nvSpPr>
          <p:cNvPr id="6" name="object 6"/>
          <p:cNvSpPr txBox="1"/>
          <p:nvPr/>
        </p:nvSpPr>
        <p:spPr>
          <a:xfrm>
            <a:off x="6903466" y="2519933"/>
            <a:ext cx="3728720" cy="235839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240665" indent="-227965">
              <a:lnSpc>
                <a:spcPts val="2280"/>
              </a:lnSpc>
              <a:spcBef>
                <a:spcPts val="10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>
                <a:latin typeface="Calibri"/>
                <a:cs typeface="Calibri"/>
              </a:rPr>
              <a:t>Addressing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Bias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Fairness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AI</a:t>
            </a:r>
            <a:endParaRPr sz="2000">
              <a:latin typeface="Calibri"/>
              <a:cs typeface="Calibri"/>
            </a:endParaRPr>
          </a:p>
          <a:p>
            <a:pPr marL="241300">
              <a:lnSpc>
                <a:spcPts val="2280"/>
              </a:lnSpc>
            </a:pPr>
            <a:r>
              <a:rPr dirty="0" sz="2000" spc="-10">
                <a:latin typeface="Calibri"/>
                <a:cs typeface="Calibri"/>
              </a:rPr>
              <a:t>Algorithms</a:t>
            </a:r>
            <a:endParaRPr sz="2000">
              <a:latin typeface="Calibri"/>
              <a:cs typeface="Calibri"/>
            </a:endParaRPr>
          </a:p>
          <a:p>
            <a:pPr marL="241300" marR="713740" indent="-228600">
              <a:lnSpc>
                <a:spcPts val="2160"/>
              </a:lnSpc>
              <a:spcBef>
                <a:spcPts val="103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Ensuring</a:t>
            </a:r>
            <a:r>
              <a:rPr dirty="0" sz="2000" spc="-1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Transparency</a:t>
            </a:r>
            <a:r>
              <a:rPr dirty="0" sz="2000" spc="-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and </a:t>
            </a:r>
            <a:r>
              <a:rPr dirty="0" sz="2000" spc="-10">
                <a:latin typeface="Calibri"/>
                <a:cs typeface="Calibri"/>
              </a:rPr>
              <a:t>Explainability</a:t>
            </a:r>
            <a:endParaRPr sz="20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73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>
                <a:latin typeface="Calibri"/>
                <a:cs typeface="Calibri"/>
              </a:rPr>
              <a:t>Privacy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Data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Protection</a:t>
            </a:r>
            <a:endParaRPr sz="2000">
              <a:latin typeface="Calibri"/>
              <a:cs typeface="Calibri"/>
            </a:endParaRPr>
          </a:p>
          <a:p>
            <a:pPr marL="241300" marR="417830" indent="-228600">
              <a:lnSpc>
                <a:spcPts val="2160"/>
              </a:lnSpc>
              <a:spcBef>
                <a:spcPts val="103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Promoting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Accountability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and </a:t>
            </a:r>
            <a:r>
              <a:rPr dirty="0" sz="2000" spc="-10">
                <a:latin typeface="Calibri"/>
                <a:cs typeface="Calibri"/>
              </a:rPr>
              <a:t>Responsibility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840739" y="1093724"/>
            <a:ext cx="2949575" cy="953135"/>
          </a:xfrm>
          <a:prstGeom prst="rect"/>
        </p:spPr>
        <p:txBody>
          <a:bodyPr wrap="square" lIns="0" tIns="67945" rIns="0" bIns="0" rtlCol="0" vert="horz">
            <a:spAutoFit/>
          </a:bodyPr>
          <a:lstStyle/>
          <a:p>
            <a:pPr marL="12700" marR="5080">
              <a:lnSpc>
                <a:spcPts val="3460"/>
              </a:lnSpc>
              <a:spcBef>
                <a:spcPts val="535"/>
              </a:spcBef>
            </a:pPr>
            <a:r>
              <a:rPr dirty="0" spc="-45"/>
              <a:t>The</a:t>
            </a:r>
            <a:r>
              <a:rPr dirty="0" spc="-130"/>
              <a:t> </a:t>
            </a:r>
            <a:r>
              <a:rPr dirty="0" spc="-60"/>
              <a:t>Future</a:t>
            </a:r>
            <a:r>
              <a:rPr dirty="0" spc="-125"/>
              <a:t> </a:t>
            </a:r>
            <a:r>
              <a:rPr dirty="0" spc="-75"/>
              <a:t>of</a:t>
            </a:r>
            <a:r>
              <a:rPr dirty="0" spc="-110"/>
              <a:t> </a:t>
            </a:r>
            <a:r>
              <a:rPr dirty="0"/>
              <a:t>AI</a:t>
            </a:r>
            <a:r>
              <a:rPr dirty="0" spc="-110"/>
              <a:t> </a:t>
            </a:r>
            <a:r>
              <a:rPr dirty="0" spc="-25"/>
              <a:t>in </a:t>
            </a:r>
            <a:r>
              <a:rPr dirty="0" spc="55"/>
              <a:t>Business</a:t>
            </a:r>
          </a:p>
        </p:txBody>
      </p:sp>
      <p:sp>
        <p:nvSpPr>
          <p:cNvPr id="3" name="object 3"/>
          <p:cNvSpPr/>
          <p:nvPr/>
        </p:nvSpPr>
        <p:spPr>
          <a:xfrm>
            <a:off x="865632" y="871727"/>
            <a:ext cx="737235" cy="0"/>
          </a:xfrm>
          <a:custGeom>
            <a:avLst/>
            <a:gdLst/>
            <a:ahLst/>
            <a:cxnLst/>
            <a:rect l="l" t="t" r="r" b="b"/>
            <a:pathLst>
              <a:path w="737235" h="0">
                <a:moveTo>
                  <a:pt x="0" y="0"/>
                </a:moveTo>
                <a:lnTo>
                  <a:pt x="736981" y="0"/>
                </a:lnTo>
              </a:path>
            </a:pathLst>
          </a:custGeom>
          <a:ln w="57150">
            <a:solidFill>
              <a:srgbClr val="0E9ED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840739" y="2537587"/>
            <a:ext cx="3862070" cy="263271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algn="r" marL="227965" marR="247650" indent="-227965">
              <a:lnSpc>
                <a:spcPts val="2280"/>
              </a:lnSpc>
              <a:spcBef>
                <a:spcPts val="105"/>
              </a:spcBef>
              <a:buFont typeface="Arial"/>
              <a:buChar char="•"/>
              <a:tabLst>
                <a:tab pos="227965" algn="l"/>
              </a:tabLst>
            </a:pPr>
            <a:r>
              <a:rPr dirty="0" sz="2000" spc="-10">
                <a:latin typeface="Calibri"/>
                <a:cs typeface="Calibri"/>
              </a:rPr>
              <a:t>Predictions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for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AI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Advancements</a:t>
            </a:r>
            <a:endParaRPr sz="2000">
              <a:latin typeface="Calibri"/>
              <a:cs typeface="Calibri"/>
            </a:endParaRPr>
          </a:p>
          <a:p>
            <a:pPr algn="r" marR="267335">
              <a:lnSpc>
                <a:spcPts val="2280"/>
              </a:lnSpc>
            </a:pP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2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Impact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on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Business</a:t>
            </a:r>
            <a:r>
              <a:rPr dirty="0" sz="2000" spc="-1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Strategy</a:t>
            </a:r>
            <a:endParaRPr sz="2000">
              <a:latin typeface="Calibri"/>
              <a:cs typeface="Calibri"/>
            </a:endParaRPr>
          </a:p>
          <a:p>
            <a:pPr marL="241300" marR="534035" indent="-228600">
              <a:lnSpc>
                <a:spcPts val="2160"/>
              </a:lnSpc>
              <a:spcBef>
                <a:spcPts val="1025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Emerging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AI</a:t>
            </a:r>
            <a:r>
              <a:rPr dirty="0" sz="2000" spc="-30">
                <a:latin typeface="Calibri"/>
                <a:cs typeface="Calibri"/>
              </a:rPr>
              <a:t> </a:t>
            </a:r>
            <a:r>
              <a:rPr dirty="0" sz="2000" spc="-20">
                <a:latin typeface="Calibri"/>
                <a:cs typeface="Calibri"/>
              </a:rPr>
              <a:t>Technologies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and </a:t>
            </a:r>
            <a:r>
              <a:rPr dirty="0" sz="2000" spc="-10">
                <a:latin typeface="Calibri"/>
                <a:cs typeface="Calibri"/>
              </a:rPr>
              <a:t>Potential</a:t>
            </a:r>
            <a:r>
              <a:rPr dirty="0" sz="2000" spc="-2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New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Applications</a:t>
            </a:r>
            <a:endParaRPr sz="2000">
              <a:latin typeface="Calibri"/>
              <a:cs typeface="Calibri"/>
            </a:endParaRPr>
          </a:p>
          <a:p>
            <a:pPr marL="240665" indent="-227965">
              <a:lnSpc>
                <a:spcPts val="2280"/>
              </a:lnSpc>
              <a:spcBef>
                <a:spcPts val="740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2000">
                <a:latin typeface="Calibri"/>
                <a:cs typeface="Calibri"/>
              </a:rPr>
              <a:t>Importance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of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AI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Literacy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Skills</a:t>
            </a:r>
            <a:endParaRPr sz="2000">
              <a:latin typeface="Calibri"/>
              <a:cs typeface="Calibri"/>
            </a:endParaRPr>
          </a:p>
          <a:p>
            <a:pPr marL="241300">
              <a:lnSpc>
                <a:spcPts val="2280"/>
              </a:lnSpc>
            </a:pPr>
            <a:r>
              <a:rPr dirty="0" sz="2000">
                <a:latin typeface="Calibri"/>
                <a:cs typeface="Calibri"/>
              </a:rPr>
              <a:t>Development</a:t>
            </a:r>
            <a:r>
              <a:rPr dirty="0" sz="2000" spc="-4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in</a:t>
            </a:r>
            <a:r>
              <a:rPr dirty="0" sz="2000" spc="-3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the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Workforce</a:t>
            </a:r>
            <a:endParaRPr sz="2000">
              <a:latin typeface="Calibri"/>
              <a:cs typeface="Calibri"/>
            </a:endParaRPr>
          </a:p>
          <a:p>
            <a:pPr marL="241300" marR="31750" indent="-228600">
              <a:lnSpc>
                <a:spcPts val="2160"/>
              </a:lnSpc>
              <a:spcBef>
                <a:spcPts val="1025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2000">
                <a:latin typeface="Calibri"/>
                <a:cs typeface="Calibri"/>
              </a:rPr>
              <a:t>Ethical</a:t>
            </a:r>
            <a:r>
              <a:rPr dirty="0" sz="2000" spc="-7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and</a:t>
            </a:r>
            <a:r>
              <a:rPr dirty="0" sz="2000" spc="-6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Societal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Implications</a:t>
            </a:r>
            <a:r>
              <a:rPr dirty="0" sz="2000" spc="-50">
                <a:latin typeface="Calibri"/>
                <a:cs typeface="Calibri"/>
              </a:rPr>
              <a:t> </a:t>
            </a:r>
            <a:r>
              <a:rPr dirty="0" sz="2000" spc="-25">
                <a:latin typeface="Calibri"/>
                <a:cs typeface="Calibri"/>
              </a:rPr>
              <a:t>of </a:t>
            </a:r>
            <a:r>
              <a:rPr dirty="0" sz="2000">
                <a:latin typeface="Calibri"/>
                <a:cs typeface="Calibri"/>
              </a:rPr>
              <a:t>Advanced</a:t>
            </a:r>
            <a:r>
              <a:rPr dirty="0" sz="2000" spc="-55">
                <a:latin typeface="Calibri"/>
                <a:cs typeface="Calibri"/>
              </a:rPr>
              <a:t> </a:t>
            </a:r>
            <a:r>
              <a:rPr dirty="0" sz="2000">
                <a:latin typeface="Calibri"/>
                <a:cs typeface="Calibri"/>
              </a:rPr>
              <a:t>AI</a:t>
            </a:r>
            <a:r>
              <a:rPr dirty="0" sz="2000" spc="-45">
                <a:latin typeface="Calibri"/>
                <a:cs typeface="Calibri"/>
              </a:rPr>
              <a:t> </a:t>
            </a:r>
            <a:r>
              <a:rPr dirty="0" sz="2000" spc="-10">
                <a:latin typeface="Calibri"/>
                <a:cs typeface="Calibri"/>
              </a:rPr>
              <a:t>Technologies</a:t>
            </a:r>
            <a:endParaRPr sz="2000">
              <a:latin typeface="Calibri"/>
              <a:cs typeface="Calibri"/>
            </a:endParaRPr>
          </a:p>
        </p:txBody>
      </p:sp>
      <p:pic>
        <p:nvPicPr>
          <p:cNvPr id="5" name="object 5" descr="Light bulb on yellow background with sketched light beams and cord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650991" y="0"/>
            <a:ext cx="6541008" cy="6857998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 descr="White bulbs with a yellow one standing out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 descr="White bulbs with a yellow one standing out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7998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59763" y="1170432"/>
              <a:ext cx="9872980" cy="4528185"/>
            </a:xfrm>
            <a:custGeom>
              <a:avLst/>
              <a:gdLst/>
              <a:ahLst/>
              <a:cxnLst/>
              <a:rect l="l" t="t" r="r" b="b"/>
              <a:pathLst>
                <a:path w="9872980" h="4528185">
                  <a:moveTo>
                    <a:pt x="9872472" y="0"/>
                  </a:moveTo>
                  <a:lnTo>
                    <a:pt x="0" y="0"/>
                  </a:lnTo>
                  <a:lnTo>
                    <a:pt x="0" y="4527804"/>
                  </a:lnTo>
                  <a:lnTo>
                    <a:pt x="9872472" y="4527804"/>
                  </a:lnTo>
                  <a:lnTo>
                    <a:pt x="987247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1737741" y="1977339"/>
            <a:ext cx="2578100" cy="1392555"/>
          </a:xfrm>
          <a:prstGeom prst="rect"/>
        </p:spPr>
        <p:txBody>
          <a:bodyPr wrap="square" lIns="0" tIns="67945" rIns="0" bIns="0" rtlCol="0" vert="horz">
            <a:spAutoFit/>
          </a:bodyPr>
          <a:lstStyle/>
          <a:p>
            <a:pPr marL="12700" marR="5080">
              <a:lnSpc>
                <a:spcPts val="3460"/>
              </a:lnSpc>
              <a:spcBef>
                <a:spcPts val="535"/>
              </a:spcBef>
            </a:pPr>
            <a:r>
              <a:rPr dirty="0"/>
              <a:t>AI</a:t>
            </a:r>
            <a:r>
              <a:rPr dirty="0" spc="-145"/>
              <a:t> </a:t>
            </a:r>
            <a:r>
              <a:rPr dirty="0" spc="-80"/>
              <a:t>in</a:t>
            </a:r>
            <a:r>
              <a:rPr dirty="0" spc="-125"/>
              <a:t> </a:t>
            </a:r>
            <a:r>
              <a:rPr dirty="0" spc="-50"/>
              <a:t>developing </a:t>
            </a:r>
            <a:r>
              <a:rPr dirty="0" spc="-20"/>
              <a:t>nations</a:t>
            </a:r>
            <a:r>
              <a:rPr dirty="0" spc="-135"/>
              <a:t> </a:t>
            </a:r>
            <a:r>
              <a:rPr dirty="0" spc="85"/>
              <a:t>- </a:t>
            </a:r>
            <a:r>
              <a:rPr dirty="0" spc="-10"/>
              <a:t>Opportunities</a:t>
            </a:r>
          </a:p>
        </p:txBody>
      </p:sp>
      <p:sp>
        <p:nvSpPr>
          <p:cNvPr id="6" name="object 6"/>
          <p:cNvSpPr/>
          <p:nvPr/>
        </p:nvSpPr>
        <p:spPr>
          <a:xfrm>
            <a:off x="1748027" y="1763267"/>
            <a:ext cx="737235" cy="0"/>
          </a:xfrm>
          <a:custGeom>
            <a:avLst/>
            <a:gdLst/>
            <a:ahLst/>
            <a:cxnLst/>
            <a:rect l="l" t="t" r="r" b="b"/>
            <a:pathLst>
              <a:path w="737235" h="0">
                <a:moveTo>
                  <a:pt x="0" y="0"/>
                </a:moveTo>
                <a:lnTo>
                  <a:pt x="736981" y="0"/>
                </a:lnTo>
              </a:path>
            </a:pathLst>
          </a:custGeom>
          <a:ln w="57150">
            <a:solidFill>
              <a:srgbClr val="0E9ED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6102477" y="1566951"/>
            <a:ext cx="4359275" cy="3001645"/>
          </a:xfrm>
          <a:prstGeom prst="rect">
            <a:avLst/>
          </a:prstGeom>
        </p:spPr>
        <p:txBody>
          <a:bodyPr wrap="square" lIns="0" tIns="111760" rIns="0" bIns="0" rtlCol="0" vert="horz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880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900" spc="-10">
                <a:latin typeface="Calibri"/>
                <a:cs typeface="Calibri"/>
              </a:rPr>
              <a:t>Economic</a:t>
            </a:r>
            <a:r>
              <a:rPr dirty="0" sz="1900" spc="-7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Growth</a:t>
            </a:r>
            <a:r>
              <a:rPr dirty="0" sz="1900" spc="-5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and</a:t>
            </a:r>
            <a:r>
              <a:rPr dirty="0" sz="1900" spc="-65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Innovation</a:t>
            </a:r>
            <a:endParaRPr sz="19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78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900" spc="-10" b="1">
                <a:latin typeface="Calibri"/>
                <a:cs typeface="Calibri"/>
              </a:rPr>
              <a:t>Diversification/Healthcare</a:t>
            </a:r>
            <a:r>
              <a:rPr dirty="0" sz="1900" spc="-85" b="1">
                <a:latin typeface="Calibri"/>
                <a:cs typeface="Calibri"/>
              </a:rPr>
              <a:t> </a:t>
            </a:r>
            <a:r>
              <a:rPr dirty="0" sz="1900" spc="-10" b="1">
                <a:latin typeface="Calibri"/>
                <a:cs typeface="Calibri"/>
              </a:rPr>
              <a:t>Access</a:t>
            </a:r>
            <a:endParaRPr sz="19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900" spc="-10">
                <a:latin typeface="Calibri"/>
                <a:cs typeface="Calibri"/>
              </a:rPr>
              <a:t>Education</a:t>
            </a:r>
            <a:r>
              <a:rPr dirty="0" sz="1900" spc="-4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and</a:t>
            </a:r>
            <a:r>
              <a:rPr dirty="0" sz="1900" spc="-4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Skill</a:t>
            </a:r>
            <a:r>
              <a:rPr dirty="0" sz="1900" spc="-35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Development</a:t>
            </a:r>
            <a:endParaRPr sz="19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900" spc="-10" b="1">
                <a:latin typeface="Calibri"/>
                <a:cs typeface="Calibri"/>
              </a:rPr>
              <a:t>Personalized</a:t>
            </a:r>
            <a:r>
              <a:rPr dirty="0" sz="1900" spc="-70" b="1">
                <a:latin typeface="Calibri"/>
                <a:cs typeface="Calibri"/>
              </a:rPr>
              <a:t> </a:t>
            </a:r>
            <a:r>
              <a:rPr dirty="0" sz="1900" b="1">
                <a:latin typeface="Calibri"/>
                <a:cs typeface="Calibri"/>
              </a:rPr>
              <a:t>Learning/Skill</a:t>
            </a:r>
            <a:r>
              <a:rPr dirty="0" sz="1900" spc="-100" b="1">
                <a:latin typeface="Calibri"/>
                <a:cs typeface="Calibri"/>
              </a:rPr>
              <a:t> </a:t>
            </a:r>
            <a:r>
              <a:rPr dirty="0" sz="1900" spc="-10" b="1">
                <a:latin typeface="Calibri"/>
                <a:cs typeface="Calibri"/>
              </a:rPr>
              <a:t>Development</a:t>
            </a:r>
            <a:endParaRPr sz="19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780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900" spc="-10">
                <a:latin typeface="Calibri"/>
                <a:cs typeface="Calibri"/>
              </a:rPr>
              <a:t>Infrastructure</a:t>
            </a:r>
            <a:r>
              <a:rPr dirty="0" sz="1900" spc="-40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and</a:t>
            </a:r>
            <a:r>
              <a:rPr dirty="0" sz="1900" spc="-4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Public</a:t>
            </a:r>
            <a:r>
              <a:rPr dirty="0" sz="1900" spc="-30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Services</a:t>
            </a:r>
            <a:endParaRPr sz="1900">
              <a:latin typeface="Calibri"/>
              <a:cs typeface="Calibri"/>
            </a:endParaRPr>
          </a:p>
          <a:p>
            <a:pPr marL="241300" marR="817244" indent="-228600">
              <a:lnSpc>
                <a:spcPts val="2050"/>
              </a:lnSpc>
              <a:spcBef>
                <a:spcPts val="1030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1900" b="1">
                <a:latin typeface="Calibri"/>
                <a:cs typeface="Calibri"/>
              </a:rPr>
              <a:t>Smart</a:t>
            </a:r>
            <a:r>
              <a:rPr dirty="0" sz="1900" spc="-55" b="1">
                <a:latin typeface="Calibri"/>
                <a:cs typeface="Calibri"/>
              </a:rPr>
              <a:t> </a:t>
            </a:r>
            <a:r>
              <a:rPr dirty="0" sz="1900" spc="-10" b="1">
                <a:latin typeface="Calibri"/>
                <a:cs typeface="Calibri"/>
              </a:rPr>
              <a:t>Infrastructure/Agricultural Productivity</a:t>
            </a:r>
            <a:endParaRPr sz="19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740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900">
                <a:latin typeface="Calibri"/>
                <a:cs typeface="Calibri"/>
              </a:rPr>
              <a:t>Crop</a:t>
            </a:r>
            <a:r>
              <a:rPr dirty="0" sz="1900" spc="-8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monitoring</a:t>
            </a:r>
            <a:r>
              <a:rPr dirty="0" sz="1900" spc="-5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and</a:t>
            </a:r>
            <a:r>
              <a:rPr dirty="0" sz="1900" spc="-85">
                <a:latin typeface="Calibri"/>
                <a:cs typeface="Calibri"/>
              </a:rPr>
              <a:t> </a:t>
            </a:r>
            <a:r>
              <a:rPr dirty="0" sz="1900">
                <a:latin typeface="Calibri"/>
                <a:cs typeface="Calibri"/>
              </a:rPr>
              <a:t>predictive</a:t>
            </a:r>
            <a:r>
              <a:rPr dirty="0" sz="1900" spc="-65">
                <a:latin typeface="Calibri"/>
                <a:cs typeface="Calibri"/>
              </a:rPr>
              <a:t> </a:t>
            </a:r>
            <a:r>
              <a:rPr dirty="0" sz="1900" spc="-10">
                <a:latin typeface="Calibri"/>
                <a:cs typeface="Calibri"/>
              </a:rPr>
              <a:t>analysis</a:t>
            </a:r>
            <a:endParaRPr sz="19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955649" y="902334"/>
            <a:ext cx="2577465" cy="1391920"/>
          </a:xfrm>
          <a:prstGeom prst="rect"/>
        </p:spPr>
        <p:txBody>
          <a:bodyPr wrap="square" lIns="0" tIns="67945" rIns="0" bIns="0" rtlCol="0" vert="horz">
            <a:spAutoFit/>
          </a:bodyPr>
          <a:lstStyle/>
          <a:p>
            <a:pPr marL="12700" marR="5080">
              <a:lnSpc>
                <a:spcPts val="3460"/>
              </a:lnSpc>
              <a:spcBef>
                <a:spcPts val="535"/>
              </a:spcBef>
            </a:pPr>
            <a:r>
              <a:rPr dirty="0"/>
              <a:t>AI</a:t>
            </a:r>
            <a:r>
              <a:rPr dirty="0" spc="-155"/>
              <a:t> </a:t>
            </a:r>
            <a:r>
              <a:rPr dirty="0" spc="-75"/>
              <a:t>in</a:t>
            </a:r>
            <a:r>
              <a:rPr dirty="0" spc="-114"/>
              <a:t> </a:t>
            </a:r>
            <a:r>
              <a:rPr dirty="0" spc="-50"/>
              <a:t>developing </a:t>
            </a:r>
            <a:r>
              <a:rPr dirty="0" spc="-20"/>
              <a:t>nations</a:t>
            </a:r>
            <a:r>
              <a:rPr dirty="0" spc="-130"/>
              <a:t> </a:t>
            </a:r>
            <a:r>
              <a:rPr dirty="0" spc="85"/>
              <a:t>- </a:t>
            </a:r>
            <a:r>
              <a:rPr dirty="0" spc="-10"/>
              <a:t>Challenges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55649" y="2428024"/>
            <a:ext cx="3297554" cy="2649855"/>
          </a:xfrm>
          <a:prstGeom prst="rect">
            <a:avLst/>
          </a:prstGeom>
        </p:spPr>
        <p:txBody>
          <a:bodyPr wrap="square" lIns="0" tIns="112395" rIns="0" bIns="0" rtlCol="0" vert="horz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88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700">
                <a:latin typeface="Calibri"/>
                <a:cs typeface="Calibri"/>
              </a:rPr>
              <a:t>Digital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Divide</a:t>
            </a:r>
            <a:endParaRPr sz="17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795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700" b="1">
                <a:latin typeface="Calibri"/>
                <a:cs typeface="Calibri"/>
              </a:rPr>
              <a:t>Access</a:t>
            </a:r>
            <a:r>
              <a:rPr dirty="0" sz="1700" spc="-40" b="1">
                <a:latin typeface="Calibri"/>
                <a:cs typeface="Calibri"/>
              </a:rPr>
              <a:t> </a:t>
            </a:r>
            <a:r>
              <a:rPr dirty="0" sz="1700" b="1">
                <a:latin typeface="Calibri"/>
                <a:cs typeface="Calibri"/>
              </a:rPr>
              <a:t>to</a:t>
            </a:r>
            <a:r>
              <a:rPr dirty="0" sz="1700" spc="-35" b="1">
                <a:latin typeface="Calibri"/>
                <a:cs typeface="Calibri"/>
              </a:rPr>
              <a:t> </a:t>
            </a:r>
            <a:r>
              <a:rPr dirty="0" sz="1700" spc="-10" b="1">
                <a:latin typeface="Calibri"/>
                <a:cs typeface="Calibri"/>
              </a:rPr>
              <a:t>Technology/Skills</a:t>
            </a:r>
            <a:r>
              <a:rPr dirty="0" sz="1700" spc="-60" b="1">
                <a:latin typeface="Calibri"/>
                <a:cs typeface="Calibri"/>
              </a:rPr>
              <a:t> </a:t>
            </a:r>
            <a:r>
              <a:rPr dirty="0" sz="1700" spc="-25" b="1">
                <a:latin typeface="Calibri"/>
                <a:cs typeface="Calibri"/>
              </a:rPr>
              <a:t>Gap</a:t>
            </a:r>
            <a:endParaRPr sz="17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790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700">
                <a:latin typeface="Calibri"/>
                <a:cs typeface="Calibri"/>
              </a:rPr>
              <a:t>Economic</a:t>
            </a:r>
            <a:r>
              <a:rPr dirty="0" sz="1700" spc="-9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Displacement</a:t>
            </a:r>
            <a:endParaRPr sz="1700">
              <a:latin typeface="Calibri"/>
              <a:cs typeface="Calibri"/>
            </a:endParaRPr>
          </a:p>
          <a:p>
            <a:pPr marL="241300" marR="263525" indent="-228600">
              <a:lnSpc>
                <a:spcPts val="1839"/>
              </a:lnSpc>
              <a:spcBef>
                <a:spcPts val="1035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1700" b="1">
                <a:latin typeface="Calibri"/>
                <a:cs typeface="Calibri"/>
              </a:rPr>
              <a:t>Job</a:t>
            </a:r>
            <a:r>
              <a:rPr dirty="0" sz="1700" spc="-10" b="1">
                <a:latin typeface="Calibri"/>
                <a:cs typeface="Calibri"/>
              </a:rPr>
              <a:t> Displacement/Dependency </a:t>
            </a:r>
            <a:r>
              <a:rPr dirty="0" sz="1700" b="1">
                <a:latin typeface="Calibri"/>
                <a:cs typeface="Calibri"/>
              </a:rPr>
              <a:t>on</a:t>
            </a:r>
            <a:r>
              <a:rPr dirty="0" sz="1700" spc="-50" b="1">
                <a:latin typeface="Calibri"/>
                <a:cs typeface="Calibri"/>
              </a:rPr>
              <a:t> </a:t>
            </a:r>
            <a:r>
              <a:rPr dirty="0" sz="1700" b="1">
                <a:latin typeface="Calibri"/>
                <a:cs typeface="Calibri"/>
              </a:rPr>
              <a:t>Developed</a:t>
            </a:r>
            <a:r>
              <a:rPr dirty="0" sz="1700" spc="-55" b="1">
                <a:latin typeface="Calibri"/>
                <a:cs typeface="Calibri"/>
              </a:rPr>
              <a:t> </a:t>
            </a:r>
            <a:r>
              <a:rPr dirty="0" sz="1700" spc="-10" b="1">
                <a:latin typeface="Calibri"/>
                <a:cs typeface="Calibri"/>
              </a:rPr>
              <a:t>Nations</a:t>
            </a:r>
            <a:endParaRPr sz="17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760"/>
              </a:spcBef>
              <a:buFont typeface="Arial"/>
              <a:buChar char="•"/>
              <a:tabLst>
                <a:tab pos="240665" algn="l"/>
              </a:tabLst>
            </a:pPr>
            <a:r>
              <a:rPr dirty="0" sz="1700">
                <a:latin typeface="Calibri"/>
                <a:cs typeface="Calibri"/>
              </a:rPr>
              <a:t>Ethical</a:t>
            </a:r>
            <a:r>
              <a:rPr dirty="0" sz="1700" spc="-55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and</a:t>
            </a:r>
            <a:r>
              <a:rPr dirty="0" sz="1700" spc="-50">
                <a:latin typeface="Calibri"/>
                <a:cs typeface="Calibri"/>
              </a:rPr>
              <a:t> </a:t>
            </a:r>
            <a:r>
              <a:rPr dirty="0" sz="1700">
                <a:latin typeface="Calibri"/>
                <a:cs typeface="Calibri"/>
              </a:rPr>
              <a:t>Societal</a:t>
            </a:r>
            <a:r>
              <a:rPr dirty="0" sz="1700" spc="-45">
                <a:latin typeface="Calibri"/>
                <a:cs typeface="Calibri"/>
              </a:rPr>
              <a:t> </a:t>
            </a:r>
            <a:r>
              <a:rPr dirty="0" sz="1700" spc="-10">
                <a:latin typeface="Calibri"/>
                <a:cs typeface="Calibri"/>
              </a:rPr>
              <a:t>Considerations</a:t>
            </a:r>
            <a:endParaRPr sz="1700">
              <a:latin typeface="Calibri"/>
              <a:cs typeface="Calibri"/>
            </a:endParaRPr>
          </a:p>
          <a:p>
            <a:pPr marL="241300" marR="403860" indent="-228600">
              <a:lnSpc>
                <a:spcPts val="1820"/>
              </a:lnSpc>
              <a:spcBef>
                <a:spcPts val="1035"/>
              </a:spcBef>
              <a:buFont typeface="Arial"/>
              <a:buChar char="•"/>
              <a:tabLst>
                <a:tab pos="241300" algn="l"/>
              </a:tabLst>
            </a:pPr>
            <a:r>
              <a:rPr dirty="0" sz="1700" b="1">
                <a:latin typeface="Calibri"/>
                <a:cs typeface="Calibri"/>
              </a:rPr>
              <a:t>Bias</a:t>
            </a:r>
            <a:r>
              <a:rPr dirty="0" sz="1700" spc="-20" b="1">
                <a:latin typeface="Calibri"/>
                <a:cs typeface="Calibri"/>
              </a:rPr>
              <a:t> </a:t>
            </a:r>
            <a:r>
              <a:rPr dirty="0" sz="1700" b="1">
                <a:latin typeface="Calibri"/>
                <a:cs typeface="Calibri"/>
              </a:rPr>
              <a:t>and</a:t>
            </a:r>
            <a:r>
              <a:rPr dirty="0" sz="1700" spc="-5" b="1">
                <a:latin typeface="Calibri"/>
                <a:cs typeface="Calibri"/>
              </a:rPr>
              <a:t> </a:t>
            </a:r>
            <a:r>
              <a:rPr dirty="0" sz="1700" spc="-10" b="1">
                <a:latin typeface="Calibri"/>
                <a:cs typeface="Calibri"/>
              </a:rPr>
              <a:t>Fairness/Privacy</a:t>
            </a:r>
            <a:r>
              <a:rPr dirty="0" sz="1700" spc="-30" b="1">
                <a:latin typeface="Calibri"/>
                <a:cs typeface="Calibri"/>
              </a:rPr>
              <a:t> </a:t>
            </a:r>
            <a:r>
              <a:rPr dirty="0" sz="1700" spc="-25" b="1">
                <a:latin typeface="Calibri"/>
                <a:cs typeface="Calibri"/>
              </a:rPr>
              <a:t>and </a:t>
            </a:r>
            <a:r>
              <a:rPr dirty="0" sz="1700" spc="-10" b="1">
                <a:latin typeface="Calibri"/>
                <a:cs typeface="Calibri"/>
              </a:rPr>
              <a:t>Surveillance</a:t>
            </a:r>
            <a:endParaRPr sz="17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5087111" y="0"/>
            <a:ext cx="7105015" cy="6858000"/>
            <a:chOff x="5087111" y="0"/>
            <a:chExt cx="7105015" cy="6858000"/>
          </a:xfrm>
        </p:grpSpPr>
        <p:pic>
          <p:nvPicPr>
            <p:cNvPr id="5" name="object 5" descr="Graph on document with pen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087111" y="57"/>
              <a:ext cx="7104888" cy="6857873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068555" y="0"/>
              <a:ext cx="123444" cy="685800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805179" rIns="0" bIns="0" rtlCol="0" vert="horz">
            <a:spAutoFit/>
          </a:bodyPr>
          <a:lstStyle/>
          <a:p>
            <a:pPr marL="5119370">
              <a:lnSpc>
                <a:spcPct val="100000"/>
              </a:lnSpc>
              <a:spcBef>
                <a:spcPts val="105"/>
              </a:spcBef>
            </a:pPr>
            <a:r>
              <a:rPr dirty="0" spc="-35"/>
              <a:t>Group</a:t>
            </a:r>
            <a:r>
              <a:rPr dirty="0" spc="-145"/>
              <a:t> </a:t>
            </a:r>
            <a:r>
              <a:rPr dirty="0" spc="-25"/>
              <a:t>Activity</a:t>
            </a:r>
          </a:p>
        </p:txBody>
      </p:sp>
      <p:pic>
        <p:nvPicPr>
          <p:cNvPr id="3" name="object 3" descr="Light bulb on yellow background with sketched light beams and cord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5151119" cy="6857997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5971032" y="871727"/>
            <a:ext cx="737235" cy="0"/>
          </a:xfrm>
          <a:custGeom>
            <a:avLst/>
            <a:gdLst/>
            <a:ahLst/>
            <a:cxnLst/>
            <a:rect l="l" t="t" r="r" b="b"/>
            <a:pathLst>
              <a:path w="737234" h="0">
                <a:moveTo>
                  <a:pt x="0" y="0"/>
                </a:moveTo>
                <a:lnTo>
                  <a:pt x="736981" y="0"/>
                </a:lnTo>
              </a:path>
            </a:pathLst>
          </a:custGeom>
          <a:ln w="57150">
            <a:solidFill>
              <a:srgbClr val="0E9ED4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240665" indent="-227965">
              <a:lnSpc>
                <a:spcPts val="1939"/>
              </a:lnSpc>
              <a:spcBef>
                <a:spcPts val="105"/>
              </a:spcBef>
              <a:buFont typeface="Arial"/>
              <a:buChar char="•"/>
              <a:tabLst>
                <a:tab pos="240665" algn="l"/>
              </a:tabLst>
            </a:pPr>
            <a:r>
              <a:rPr dirty="0"/>
              <a:t>Explore</a:t>
            </a:r>
            <a:r>
              <a:rPr dirty="0" spc="-30"/>
              <a:t> </a:t>
            </a:r>
            <a:r>
              <a:rPr dirty="0"/>
              <a:t>the</a:t>
            </a:r>
            <a:r>
              <a:rPr dirty="0" spc="-25"/>
              <a:t> </a:t>
            </a:r>
            <a:r>
              <a:rPr dirty="0" spc="-10"/>
              <a:t>ethical</a:t>
            </a:r>
            <a:r>
              <a:rPr dirty="0" spc="-55"/>
              <a:t> </a:t>
            </a:r>
            <a:r>
              <a:rPr dirty="0"/>
              <a:t>implications</a:t>
            </a:r>
            <a:r>
              <a:rPr dirty="0" spc="-60"/>
              <a:t> </a:t>
            </a:r>
            <a:r>
              <a:rPr dirty="0"/>
              <a:t>of</a:t>
            </a:r>
            <a:r>
              <a:rPr dirty="0" spc="-10"/>
              <a:t> </a:t>
            </a:r>
            <a:r>
              <a:rPr dirty="0"/>
              <a:t>AI</a:t>
            </a:r>
            <a:r>
              <a:rPr dirty="0" spc="-15"/>
              <a:t> </a:t>
            </a:r>
            <a:r>
              <a:rPr dirty="0"/>
              <a:t>in</a:t>
            </a:r>
            <a:r>
              <a:rPr dirty="0" spc="-25"/>
              <a:t> </a:t>
            </a:r>
            <a:r>
              <a:rPr dirty="0" spc="-10"/>
              <a:t>business</a:t>
            </a:r>
          </a:p>
          <a:p>
            <a:pPr marL="241300">
              <a:lnSpc>
                <a:spcPts val="1939"/>
              </a:lnSpc>
            </a:pPr>
            <a:r>
              <a:rPr dirty="0" spc="-10"/>
              <a:t>scenarios</a:t>
            </a:r>
          </a:p>
          <a:p>
            <a:pPr marL="241300" marR="5080" indent="-228600">
              <a:lnSpc>
                <a:spcPts val="1839"/>
              </a:lnSpc>
              <a:spcBef>
                <a:spcPts val="1019"/>
              </a:spcBef>
              <a:buFont typeface="Arial"/>
              <a:buChar char="•"/>
              <a:tabLst>
                <a:tab pos="241300" algn="l"/>
              </a:tabLst>
            </a:pPr>
            <a:r>
              <a:rPr dirty="0"/>
              <a:t>Think</a:t>
            </a:r>
            <a:r>
              <a:rPr dirty="0" spc="-40"/>
              <a:t> </a:t>
            </a:r>
            <a:r>
              <a:rPr dirty="0"/>
              <a:t>–</a:t>
            </a:r>
            <a:r>
              <a:rPr dirty="0" spc="-5"/>
              <a:t> </a:t>
            </a:r>
            <a:r>
              <a:rPr dirty="0"/>
              <a:t>Benefits,</a:t>
            </a:r>
            <a:r>
              <a:rPr dirty="0" spc="-45"/>
              <a:t> </a:t>
            </a:r>
            <a:r>
              <a:rPr dirty="0"/>
              <a:t>Ethical</a:t>
            </a:r>
            <a:r>
              <a:rPr dirty="0" spc="-30"/>
              <a:t> </a:t>
            </a:r>
            <a:r>
              <a:rPr dirty="0" spc="-10"/>
              <a:t>Considerations,</a:t>
            </a:r>
            <a:r>
              <a:rPr dirty="0" spc="-45"/>
              <a:t> </a:t>
            </a:r>
            <a:r>
              <a:rPr dirty="0" spc="-10"/>
              <a:t>Mitigation</a:t>
            </a:r>
            <a:r>
              <a:rPr dirty="0" spc="-50"/>
              <a:t> </a:t>
            </a:r>
            <a:r>
              <a:rPr dirty="0" spc="-25"/>
              <a:t>of </a:t>
            </a:r>
            <a:r>
              <a:rPr dirty="0" spc="-20"/>
              <a:t>Risk</a:t>
            </a:r>
          </a:p>
          <a:p>
            <a:pPr marL="240665" indent="-227965">
              <a:lnSpc>
                <a:spcPts val="1939"/>
              </a:lnSpc>
              <a:spcBef>
                <a:spcPts val="760"/>
              </a:spcBef>
              <a:buFont typeface="Arial"/>
              <a:buChar char="•"/>
              <a:tabLst>
                <a:tab pos="240665" algn="l"/>
              </a:tabLst>
            </a:pPr>
            <a:r>
              <a:rPr dirty="0"/>
              <a:t>Each</a:t>
            </a:r>
            <a:r>
              <a:rPr dirty="0" spc="-30"/>
              <a:t> </a:t>
            </a:r>
            <a:r>
              <a:rPr dirty="0"/>
              <a:t>Group</a:t>
            </a:r>
            <a:r>
              <a:rPr dirty="0" spc="-65"/>
              <a:t> </a:t>
            </a:r>
            <a:r>
              <a:rPr dirty="0"/>
              <a:t>has</a:t>
            </a:r>
            <a:r>
              <a:rPr dirty="0" spc="-45"/>
              <a:t> </a:t>
            </a:r>
            <a:r>
              <a:rPr dirty="0"/>
              <a:t>10</a:t>
            </a:r>
            <a:r>
              <a:rPr dirty="0" spc="-15"/>
              <a:t> </a:t>
            </a:r>
            <a:r>
              <a:rPr dirty="0"/>
              <a:t>minutes</a:t>
            </a:r>
            <a:r>
              <a:rPr dirty="0" spc="-40"/>
              <a:t> </a:t>
            </a:r>
            <a:r>
              <a:rPr dirty="0"/>
              <a:t>on</a:t>
            </a:r>
            <a:r>
              <a:rPr dirty="0" spc="-30"/>
              <a:t> </a:t>
            </a:r>
            <a:r>
              <a:rPr dirty="0"/>
              <a:t>one</a:t>
            </a:r>
            <a:r>
              <a:rPr dirty="0" spc="-30"/>
              <a:t> </a:t>
            </a:r>
            <a:r>
              <a:rPr dirty="0"/>
              <a:t>of</a:t>
            </a:r>
            <a:r>
              <a:rPr dirty="0" spc="-15"/>
              <a:t> </a:t>
            </a:r>
            <a:r>
              <a:rPr dirty="0"/>
              <a:t>the</a:t>
            </a:r>
            <a:r>
              <a:rPr dirty="0" spc="-30"/>
              <a:t> </a:t>
            </a:r>
            <a:r>
              <a:rPr dirty="0" spc="-10"/>
              <a:t>following</a:t>
            </a:r>
          </a:p>
          <a:p>
            <a:pPr marL="241300">
              <a:lnSpc>
                <a:spcPts val="1939"/>
              </a:lnSpc>
            </a:pPr>
            <a:r>
              <a:rPr dirty="0" spc="-10"/>
              <a:t>concepts…</a:t>
            </a:r>
          </a:p>
          <a:p>
            <a:pPr marL="240665" indent="-227965">
              <a:lnSpc>
                <a:spcPct val="100000"/>
              </a:lnSpc>
              <a:spcBef>
                <a:spcPts val="805"/>
              </a:spcBef>
              <a:buFont typeface="Arial"/>
              <a:buChar char="•"/>
              <a:tabLst>
                <a:tab pos="240665" algn="l"/>
              </a:tabLst>
            </a:pPr>
            <a:r>
              <a:rPr dirty="0"/>
              <a:t>Implementing</a:t>
            </a:r>
            <a:r>
              <a:rPr dirty="0" spc="-50"/>
              <a:t> </a:t>
            </a:r>
            <a:r>
              <a:rPr dirty="0"/>
              <a:t>AI</a:t>
            </a:r>
            <a:r>
              <a:rPr dirty="0" spc="-15"/>
              <a:t> </a:t>
            </a:r>
            <a:r>
              <a:rPr dirty="0"/>
              <a:t>in</a:t>
            </a:r>
            <a:r>
              <a:rPr dirty="0" spc="-25"/>
              <a:t> </a:t>
            </a:r>
            <a:r>
              <a:rPr dirty="0"/>
              <a:t>Hiring</a:t>
            </a:r>
            <a:r>
              <a:rPr dirty="0" spc="-25"/>
              <a:t> </a:t>
            </a:r>
            <a:r>
              <a:rPr dirty="0" spc="-10"/>
              <a:t>Processes</a:t>
            </a:r>
          </a:p>
          <a:p>
            <a:pPr marL="240665" indent="-227965">
              <a:lnSpc>
                <a:spcPct val="100000"/>
              </a:lnSpc>
              <a:spcBef>
                <a:spcPts val="795"/>
              </a:spcBef>
              <a:buFont typeface="Arial"/>
              <a:buChar char="•"/>
              <a:tabLst>
                <a:tab pos="240665" algn="l"/>
              </a:tabLst>
            </a:pPr>
            <a:r>
              <a:rPr dirty="0"/>
              <a:t>Using</a:t>
            </a:r>
            <a:r>
              <a:rPr dirty="0" spc="-60"/>
              <a:t> </a:t>
            </a:r>
            <a:r>
              <a:rPr dirty="0"/>
              <a:t>AI</a:t>
            </a:r>
            <a:r>
              <a:rPr dirty="0" spc="-25"/>
              <a:t> </a:t>
            </a:r>
            <a:r>
              <a:rPr dirty="0"/>
              <a:t>for</a:t>
            </a:r>
            <a:r>
              <a:rPr dirty="0" spc="-25"/>
              <a:t> </a:t>
            </a:r>
            <a:r>
              <a:rPr dirty="0"/>
              <a:t>Customer</a:t>
            </a:r>
            <a:r>
              <a:rPr dirty="0" spc="-50"/>
              <a:t> </a:t>
            </a:r>
            <a:r>
              <a:rPr dirty="0"/>
              <a:t>Data</a:t>
            </a:r>
            <a:r>
              <a:rPr dirty="0" spc="-25"/>
              <a:t> </a:t>
            </a:r>
            <a:r>
              <a:rPr dirty="0" spc="-10"/>
              <a:t>Analysis</a:t>
            </a:r>
          </a:p>
          <a:p>
            <a:pPr marL="240665" indent="-227965">
              <a:lnSpc>
                <a:spcPct val="100000"/>
              </a:lnSpc>
              <a:spcBef>
                <a:spcPts val="790"/>
              </a:spcBef>
              <a:buFont typeface="Arial"/>
              <a:buChar char="•"/>
              <a:tabLst>
                <a:tab pos="240665" algn="l"/>
              </a:tabLst>
            </a:pPr>
            <a:r>
              <a:rPr dirty="0"/>
              <a:t>AI</a:t>
            </a:r>
            <a:r>
              <a:rPr dirty="0" spc="-10"/>
              <a:t> </a:t>
            </a:r>
            <a:r>
              <a:rPr dirty="0"/>
              <a:t>Driven</a:t>
            </a:r>
            <a:r>
              <a:rPr dirty="0" spc="-40"/>
              <a:t> </a:t>
            </a:r>
            <a:r>
              <a:rPr dirty="0" spc="-10"/>
              <a:t>Marketing</a:t>
            </a:r>
            <a:r>
              <a:rPr dirty="0" spc="-15"/>
              <a:t> </a:t>
            </a:r>
            <a:r>
              <a:rPr dirty="0" spc="-10"/>
              <a:t>Campaign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916939" y="634060"/>
            <a:ext cx="2733040" cy="81788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5200" b="0">
                <a:latin typeface="Calibri Light"/>
                <a:cs typeface="Calibri Light"/>
              </a:rPr>
              <a:t>Thank</a:t>
            </a:r>
            <a:r>
              <a:rPr dirty="0" sz="5200" spc="-5" b="0">
                <a:latin typeface="Calibri Light"/>
                <a:cs typeface="Calibri Light"/>
              </a:rPr>
              <a:t> </a:t>
            </a:r>
            <a:r>
              <a:rPr dirty="0" sz="5200" spc="-100" b="0">
                <a:latin typeface="Calibri Light"/>
                <a:cs typeface="Calibri Light"/>
              </a:rPr>
              <a:t>You</a:t>
            </a:r>
            <a:endParaRPr sz="5200">
              <a:latin typeface="Calibri Light"/>
              <a:cs typeface="Calibri Light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2883407" y="2200655"/>
            <a:ext cx="2196465" cy="2196465"/>
            <a:chOff x="2883407" y="2200655"/>
            <a:chExt cx="2196465" cy="2196465"/>
          </a:xfrm>
        </p:grpSpPr>
        <p:sp>
          <p:nvSpPr>
            <p:cNvPr id="4" name="object 4"/>
            <p:cNvSpPr/>
            <p:nvPr/>
          </p:nvSpPr>
          <p:spPr>
            <a:xfrm>
              <a:off x="2883407" y="2200655"/>
              <a:ext cx="2196465" cy="2196465"/>
            </a:xfrm>
            <a:custGeom>
              <a:avLst/>
              <a:gdLst/>
              <a:ahLst/>
              <a:cxnLst/>
              <a:rect l="l" t="t" r="r" b="b"/>
              <a:pathLst>
                <a:path w="2196465" h="2196465">
                  <a:moveTo>
                    <a:pt x="1098042" y="0"/>
                  </a:moveTo>
                  <a:lnTo>
                    <a:pt x="1050411" y="1014"/>
                  </a:lnTo>
                  <a:lnTo>
                    <a:pt x="1003299" y="4030"/>
                  </a:lnTo>
                  <a:lnTo>
                    <a:pt x="956747" y="9006"/>
                  </a:lnTo>
                  <a:lnTo>
                    <a:pt x="910795" y="15902"/>
                  </a:lnTo>
                  <a:lnTo>
                    <a:pt x="865485" y="24675"/>
                  </a:lnTo>
                  <a:lnTo>
                    <a:pt x="820858" y="35285"/>
                  </a:lnTo>
                  <a:lnTo>
                    <a:pt x="776955" y="47691"/>
                  </a:lnTo>
                  <a:lnTo>
                    <a:pt x="733817" y="61851"/>
                  </a:lnTo>
                  <a:lnTo>
                    <a:pt x="691487" y="77724"/>
                  </a:lnTo>
                  <a:lnTo>
                    <a:pt x="650004" y="95269"/>
                  </a:lnTo>
                  <a:lnTo>
                    <a:pt x="609410" y="114445"/>
                  </a:lnTo>
                  <a:lnTo>
                    <a:pt x="569747" y="135210"/>
                  </a:lnTo>
                  <a:lnTo>
                    <a:pt x="531055" y="157523"/>
                  </a:lnTo>
                  <a:lnTo>
                    <a:pt x="493376" y="181344"/>
                  </a:lnTo>
                  <a:lnTo>
                    <a:pt x="456750" y="206630"/>
                  </a:lnTo>
                  <a:lnTo>
                    <a:pt x="421220" y="233341"/>
                  </a:lnTo>
                  <a:lnTo>
                    <a:pt x="386826" y="261436"/>
                  </a:lnTo>
                  <a:lnTo>
                    <a:pt x="353609" y="290873"/>
                  </a:lnTo>
                  <a:lnTo>
                    <a:pt x="321611" y="321611"/>
                  </a:lnTo>
                  <a:lnTo>
                    <a:pt x="290873" y="353609"/>
                  </a:lnTo>
                  <a:lnTo>
                    <a:pt x="261436" y="386826"/>
                  </a:lnTo>
                  <a:lnTo>
                    <a:pt x="233341" y="421220"/>
                  </a:lnTo>
                  <a:lnTo>
                    <a:pt x="206630" y="456750"/>
                  </a:lnTo>
                  <a:lnTo>
                    <a:pt x="181344" y="493376"/>
                  </a:lnTo>
                  <a:lnTo>
                    <a:pt x="157523" y="531055"/>
                  </a:lnTo>
                  <a:lnTo>
                    <a:pt x="135210" y="569747"/>
                  </a:lnTo>
                  <a:lnTo>
                    <a:pt x="114445" y="609410"/>
                  </a:lnTo>
                  <a:lnTo>
                    <a:pt x="95269" y="650004"/>
                  </a:lnTo>
                  <a:lnTo>
                    <a:pt x="77724" y="691487"/>
                  </a:lnTo>
                  <a:lnTo>
                    <a:pt x="61851" y="733817"/>
                  </a:lnTo>
                  <a:lnTo>
                    <a:pt x="47691" y="776955"/>
                  </a:lnTo>
                  <a:lnTo>
                    <a:pt x="35285" y="820858"/>
                  </a:lnTo>
                  <a:lnTo>
                    <a:pt x="24675" y="865485"/>
                  </a:lnTo>
                  <a:lnTo>
                    <a:pt x="15902" y="910795"/>
                  </a:lnTo>
                  <a:lnTo>
                    <a:pt x="9006" y="956747"/>
                  </a:lnTo>
                  <a:lnTo>
                    <a:pt x="4030" y="1003299"/>
                  </a:lnTo>
                  <a:lnTo>
                    <a:pt x="1014" y="1050411"/>
                  </a:lnTo>
                  <a:lnTo>
                    <a:pt x="0" y="1098042"/>
                  </a:lnTo>
                  <a:lnTo>
                    <a:pt x="1014" y="1145672"/>
                  </a:lnTo>
                  <a:lnTo>
                    <a:pt x="4030" y="1192784"/>
                  </a:lnTo>
                  <a:lnTo>
                    <a:pt x="9006" y="1239336"/>
                  </a:lnTo>
                  <a:lnTo>
                    <a:pt x="15902" y="1285288"/>
                  </a:lnTo>
                  <a:lnTo>
                    <a:pt x="24675" y="1330598"/>
                  </a:lnTo>
                  <a:lnTo>
                    <a:pt x="35285" y="1375225"/>
                  </a:lnTo>
                  <a:lnTo>
                    <a:pt x="47691" y="1419128"/>
                  </a:lnTo>
                  <a:lnTo>
                    <a:pt x="61851" y="1462266"/>
                  </a:lnTo>
                  <a:lnTo>
                    <a:pt x="77724" y="1504596"/>
                  </a:lnTo>
                  <a:lnTo>
                    <a:pt x="95269" y="1546079"/>
                  </a:lnTo>
                  <a:lnTo>
                    <a:pt x="114445" y="1586673"/>
                  </a:lnTo>
                  <a:lnTo>
                    <a:pt x="135210" y="1626336"/>
                  </a:lnTo>
                  <a:lnTo>
                    <a:pt x="157523" y="1665028"/>
                  </a:lnTo>
                  <a:lnTo>
                    <a:pt x="181344" y="1702707"/>
                  </a:lnTo>
                  <a:lnTo>
                    <a:pt x="206630" y="1739333"/>
                  </a:lnTo>
                  <a:lnTo>
                    <a:pt x="233341" y="1774863"/>
                  </a:lnTo>
                  <a:lnTo>
                    <a:pt x="261436" y="1809257"/>
                  </a:lnTo>
                  <a:lnTo>
                    <a:pt x="290873" y="1842474"/>
                  </a:lnTo>
                  <a:lnTo>
                    <a:pt x="321611" y="1874472"/>
                  </a:lnTo>
                  <a:lnTo>
                    <a:pt x="353609" y="1905210"/>
                  </a:lnTo>
                  <a:lnTo>
                    <a:pt x="386826" y="1934647"/>
                  </a:lnTo>
                  <a:lnTo>
                    <a:pt x="421220" y="1962742"/>
                  </a:lnTo>
                  <a:lnTo>
                    <a:pt x="456750" y="1989453"/>
                  </a:lnTo>
                  <a:lnTo>
                    <a:pt x="493376" y="2014739"/>
                  </a:lnTo>
                  <a:lnTo>
                    <a:pt x="531055" y="2038560"/>
                  </a:lnTo>
                  <a:lnTo>
                    <a:pt x="569747" y="2060873"/>
                  </a:lnTo>
                  <a:lnTo>
                    <a:pt x="609410" y="2081638"/>
                  </a:lnTo>
                  <a:lnTo>
                    <a:pt x="650004" y="2100814"/>
                  </a:lnTo>
                  <a:lnTo>
                    <a:pt x="691487" y="2118359"/>
                  </a:lnTo>
                  <a:lnTo>
                    <a:pt x="733817" y="2134232"/>
                  </a:lnTo>
                  <a:lnTo>
                    <a:pt x="776955" y="2148392"/>
                  </a:lnTo>
                  <a:lnTo>
                    <a:pt x="820858" y="2160798"/>
                  </a:lnTo>
                  <a:lnTo>
                    <a:pt x="865485" y="2171408"/>
                  </a:lnTo>
                  <a:lnTo>
                    <a:pt x="910795" y="2180181"/>
                  </a:lnTo>
                  <a:lnTo>
                    <a:pt x="956747" y="2187077"/>
                  </a:lnTo>
                  <a:lnTo>
                    <a:pt x="1003299" y="2192053"/>
                  </a:lnTo>
                  <a:lnTo>
                    <a:pt x="1050411" y="2195069"/>
                  </a:lnTo>
                  <a:lnTo>
                    <a:pt x="1098042" y="2196084"/>
                  </a:lnTo>
                  <a:lnTo>
                    <a:pt x="1145672" y="2195069"/>
                  </a:lnTo>
                  <a:lnTo>
                    <a:pt x="1192784" y="2192053"/>
                  </a:lnTo>
                  <a:lnTo>
                    <a:pt x="1239336" y="2187077"/>
                  </a:lnTo>
                  <a:lnTo>
                    <a:pt x="1285288" y="2180181"/>
                  </a:lnTo>
                  <a:lnTo>
                    <a:pt x="1330598" y="2171408"/>
                  </a:lnTo>
                  <a:lnTo>
                    <a:pt x="1375225" y="2160798"/>
                  </a:lnTo>
                  <a:lnTo>
                    <a:pt x="1419128" y="2148392"/>
                  </a:lnTo>
                  <a:lnTo>
                    <a:pt x="1462266" y="2134232"/>
                  </a:lnTo>
                  <a:lnTo>
                    <a:pt x="1504596" y="2118359"/>
                  </a:lnTo>
                  <a:lnTo>
                    <a:pt x="1546079" y="2100814"/>
                  </a:lnTo>
                  <a:lnTo>
                    <a:pt x="1586673" y="2081638"/>
                  </a:lnTo>
                  <a:lnTo>
                    <a:pt x="1626336" y="2060873"/>
                  </a:lnTo>
                  <a:lnTo>
                    <a:pt x="1665028" y="2038560"/>
                  </a:lnTo>
                  <a:lnTo>
                    <a:pt x="1702707" y="2014739"/>
                  </a:lnTo>
                  <a:lnTo>
                    <a:pt x="1739333" y="1989453"/>
                  </a:lnTo>
                  <a:lnTo>
                    <a:pt x="1774863" y="1962742"/>
                  </a:lnTo>
                  <a:lnTo>
                    <a:pt x="1809257" y="1934647"/>
                  </a:lnTo>
                  <a:lnTo>
                    <a:pt x="1842474" y="1905210"/>
                  </a:lnTo>
                  <a:lnTo>
                    <a:pt x="1874472" y="1874472"/>
                  </a:lnTo>
                  <a:lnTo>
                    <a:pt x="1905210" y="1842474"/>
                  </a:lnTo>
                  <a:lnTo>
                    <a:pt x="1934647" y="1809257"/>
                  </a:lnTo>
                  <a:lnTo>
                    <a:pt x="1962742" y="1774863"/>
                  </a:lnTo>
                  <a:lnTo>
                    <a:pt x="1989453" y="1739333"/>
                  </a:lnTo>
                  <a:lnTo>
                    <a:pt x="2014739" y="1702707"/>
                  </a:lnTo>
                  <a:lnTo>
                    <a:pt x="2038560" y="1665028"/>
                  </a:lnTo>
                  <a:lnTo>
                    <a:pt x="2060873" y="1626336"/>
                  </a:lnTo>
                  <a:lnTo>
                    <a:pt x="2081638" y="1586673"/>
                  </a:lnTo>
                  <a:lnTo>
                    <a:pt x="2100814" y="1546079"/>
                  </a:lnTo>
                  <a:lnTo>
                    <a:pt x="2118359" y="1504596"/>
                  </a:lnTo>
                  <a:lnTo>
                    <a:pt x="2134232" y="1462266"/>
                  </a:lnTo>
                  <a:lnTo>
                    <a:pt x="2148392" y="1419128"/>
                  </a:lnTo>
                  <a:lnTo>
                    <a:pt x="2160798" y="1375225"/>
                  </a:lnTo>
                  <a:lnTo>
                    <a:pt x="2171408" y="1330598"/>
                  </a:lnTo>
                  <a:lnTo>
                    <a:pt x="2180181" y="1285288"/>
                  </a:lnTo>
                  <a:lnTo>
                    <a:pt x="2187077" y="1239336"/>
                  </a:lnTo>
                  <a:lnTo>
                    <a:pt x="2192053" y="1192784"/>
                  </a:lnTo>
                  <a:lnTo>
                    <a:pt x="2195069" y="1145672"/>
                  </a:lnTo>
                  <a:lnTo>
                    <a:pt x="2196084" y="1098042"/>
                  </a:lnTo>
                  <a:lnTo>
                    <a:pt x="2195069" y="1050411"/>
                  </a:lnTo>
                  <a:lnTo>
                    <a:pt x="2192053" y="1003299"/>
                  </a:lnTo>
                  <a:lnTo>
                    <a:pt x="2187077" y="956747"/>
                  </a:lnTo>
                  <a:lnTo>
                    <a:pt x="2180181" y="910795"/>
                  </a:lnTo>
                  <a:lnTo>
                    <a:pt x="2171408" y="865485"/>
                  </a:lnTo>
                  <a:lnTo>
                    <a:pt x="2160798" y="820858"/>
                  </a:lnTo>
                  <a:lnTo>
                    <a:pt x="2148392" y="776955"/>
                  </a:lnTo>
                  <a:lnTo>
                    <a:pt x="2134232" y="733817"/>
                  </a:lnTo>
                  <a:lnTo>
                    <a:pt x="2118359" y="691487"/>
                  </a:lnTo>
                  <a:lnTo>
                    <a:pt x="2100814" y="650004"/>
                  </a:lnTo>
                  <a:lnTo>
                    <a:pt x="2081638" y="609410"/>
                  </a:lnTo>
                  <a:lnTo>
                    <a:pt x="2060873" y="569747"/>
                  </a:lnTo>
                  <a:lnTo>
                    <a:pt x="2038560" y="531055"/>
                  </a:lnTo>
                  <a:lnTo>
                    <a:pt x="2014739" y="493376"/>
                  </a:lnTo>
                  <a:lnTo>
                    <a:pt x="1989453" y="456750"/>
                  </a:lnTo>
                  <a:lnTo>
                    <a:pt x="1962742" y="421220"/>
                  </a:lnTo>
                  <a:lnTo>
                    <a:pt x="1934647" y="386826"/>
                  </a:lnTo>
                  <a:lnTo>
                    <a:pt x="1905210" y="353609"/>
                  </a:lnTo>
                  <a:lnTo>
                    <a:pt x="1874472" y="321611"/>
                  </a:lnTo>
                  <a:lnTo>
                    <a:pt x="1842474" y="290873"/>
                  </a:lnTo>
                  <a:lnTo>
                    <a:pt x="1809257" y="261436"/>
                  </a:lnTo>
                  <a:lnTo>
                    <a:pt x="1774863" y="233341"/>
                  </a:lnTo>
                  <a:lnTo>
                    <a:pt x="1739333" y="206630"/>
                  </a:lnTo>
                  <a:lnTo>
                    <a:pt x="1702707" y="181344"/>
                  </a:lnTo>
                  <a:lnTo>
                    <a:pt x="1665028" y="157523"/>
                  </a:lnTo>
                  <a:lnTo>
                    <a:pt x="1626336" y="135210"/>
                  </a:lnTo>
                  <a:lnTo>
                    <a:pt x="1586673" y="114445"/>
                  </a:lnTo>
                  <a:lnTo>
                    <a:pt x="1546079" y="95269"/>
                  </a:lnTo>
                  <a:lnTo>
                    <a:pt x="1504596" y="77724"/>
                  </a:lnTo>
                  <a:lnTo>
                    <a:pt x="1462266" y="61851"/>
                  </a:lnTo>
                  <a:lnTo>
                    <a:pt x="1419128" y="47691"/>
                  </a:lnTo>
                  <a:lnTo>
                    <a:pt x="1375225" y="35285"/>
                  </a:lnTo>
                  <a:lnTo>
                    <a:pt x="1330598" y="24675"/>
                  </a:lnTo>
                  <a:lnTo>
                    <a:pt x="1285288" y="15902"/>
                  </a:lnTo>
                  <a:lnTo>
                    <a:pt x="1239336" y="9006"/>
                  </a:lnTo>
                  <a:lnTo>
                    <a:pt x="1192784" y="4030"/>
                  </a:lnTo>
                  <a:lnTo>
                    <a:pt x="1145672" y="1014"/>
                  </a:lnTo>
                  <a:lnTo>
                    <a:pt x="1098042" y="0"/>
                  </a:lnTo>
                  <a:close/>
                </a:path>
              </a:pathLst>
            </a:custGeom>
            <a:solidFill>
              <a:srgbClr val="5B9BD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464286" y="2938716"/>
              <a:ext cx="1071245" cy="727075"/>
            </a:xfrm>
            <a:custGeom>
              <a:avLst/>
              <a:gdLst/>
              <a:ahLst/>
              <a:cxnLst/>
              <a:rect l="l" t="t" r="r" b="b"/>
              <a:pathLst>
                <a:path w="1071245" h="727075">
                  <a:moveTo>
                    <a:pt x="986273" y="0"/>
                  </a:moveTo>
                  <a:lnTo>
                    <a:pt x="51909" y="0"/>
                  </a:lnTo>
                  <a:lnTo>
                    <a:pt x="15248" y="15246"/>
                  </a:lnTo>
                  <a:lnTo>
                    <a:pt x="0" y="51901"/>
                  </a:lnTo>
                  <a:lnTo>
                    <a:pt x="0" y="674722"/>
                  </a:lnTo>
                  <a:lnTo>
                    <a:pt x="15248" y="711378"/>
                  </a:lnTo>
                  <a:lnTo>
                    <a:pt x="51909" y="726624"/>
                  </a:lnTo>
                  <a:lnTo>
                    <a:pt x="986273" y="726624"/>
                  </a:lnTo>
                  <a:lnTo>
                    <a:pt x="1006428" y="722529"/>
                  </a:lnTo>
                  <a:lnTo>
                    <a:pt x="1022934" y="711378"/>
                  </a:lnTo>
                  <a:lnTo>
                    <a:pt x="1034086" y="694875"/>
                  </a:lnTo>
                  <a:lnTo>
                    <a:pt x="1038182" y="674722"/>
                  </a:lnTo>
                  <a:lnTo>
                    <a:pt x="1038182" y="648771"/>
                  </a:lnTo>
                  <a:lnTo>
                    <a:pt x="77863" y="648771"/>
                  </a:lnTo>
                  <a:lnTo>
                    <a:pt x="77863" y="77852"/>
                  </a:lnTo>
                  <a:lnTo>
                    <a:pt x="1038182" y="77852"/>
                  </a:lnTo>
                  <a:lnTo>
                    <a:pt x="1038182" y="51902"/>
                  </a:lnTo>
                  <a:lnTo>
                    <a:pt x="1034086" y="31749"/>
                  </a:lnTo>
                  <a:lnTo>
                    <a:pt x="1022934" y="15246"/>
                  </a:lnTo>
                  <a:lnTo>
                    <a:pt x="1006428" y="4095"/>
                  </a:lnTo>
                  <a:lnTo>
                    <a:pt x="986273" y="0"/>
                  </a:lnTo>
                  <a:close/>
                </a:path>
                <a:path w="1071245" h="727075">
                  <a:moveTo>
                    <a:pt x="1038182" y="506042"/>
                  </a:moveTo>
                  <a:lnTo>
                    <a:pt x="960318" y="506042"/>
                  </a:lnTo>
                  <a:lnTo>
                    <a:pt x="960318" y="648771"/>
                  </a:lnTo>
                  <a:lnTo>
                    <a:pt x="1038182" y="648771"/>
                  </a:lnTo>
                  <a:lnTo>
                    <a:pt x="1038182" y="506042"/>
                  </a:lnTo>
                  <a:close/>
                </a:path>
                <a:path w="1071245" h="727075">
                  <a:moveTo>
                    <a:pt x="908409" y="129754"/>
                  </a:moveTo>
                  <a:lnTo>
                    <a:pt x="129772" y="129754"/>
                  </a:lnTo>
                  <a:lnTo>
                    <a:pt x="129772" y="596869"/>
                  </a:lnTo>
                  <a:lnTo>
                    <a:pt x="908409" y="596870"/>
                  </a:lnTo>
                  <a:lnTo>
                    <a:pt x="908409" y="546265"/>
                  </a:lnTo>
                  <a:lnTo>
                    <a:pt x="916155" y="542880"/>
                  </a:lnTo>
                  <a:lnTo>
                    <a:pt x="923657" y="538642"/>
                  </a:lnTo>
                  <a:lnTo>
                    <a:pt x="930673" y="533675"/>
                  </a:lnTo>
                  <a:lnTo>
                    <a:pt x="936959" y="528100"/>
                  </a:lnTo>
                  <a:lnTo>
                    <a:pt x="960318" y="506042"/>
                  </a:lnTo>
                  <a:lnTo>
                    <a:pt x="1038182" y="506042"/>
                  </a:lnTo>
                  <a:lnTo>
                    <a:pt x="1038182" y="499554"/>
                  </a:lnTo>
                  <a:lnTo>
                    <a:pt x="882455" y="499554"/>
                  </a:lnTo>
                  <a:lnTo>
                    <a:pt x="872884" y="497608"/>
                  </a:lnTo>
                  <a:lnTo>
                    <a:pt x="864286" y="491769"/>
                  </a:lnTo>
                  <a:lnTo>
                    <a:pt x="858998" y="483983"/>
                  </a:lnTo>
                  <a:lnTo>
                    <a:pt x="731918" y="483983"/>
                  </a:lnTo>
                  <a:lnTo>
                    <a:pt x="725369" y="483233"/>
                  </a:lnTo>
                  <a:lnTo>
                    <a:pt x="719428" y="480902"/>
                  </a:lnTo>
                  <a:lnTo>
                    <a:pt x="714216" y="476867"/>
                  </a:lnTo>
                  <a:lnTo>
                    <a:pt x="703206" y="462087"/>
                  </a:lnTo>
                  <a:lnTo>
                    <a:pt x="527242" y="462087"/>
                  </a:lnTo>
                  <a:lnTo>
                    <a:pt x="442836" y="413252"/>
                  </a:lnTo>
                  <a:lnTo>
                    <a:pt x="392277" y="370765"/>
                  </a:lnTo>
                  <a:lnTo>
                    <a:pt x="347012" y="329648"/>
                  </a:lnTo>
                  <a:lnTo>
                    <a:pt x="313894" y="298061"/>
                  </a:lnTo>
                  <a:lnTo>
                    <a:pt x="291988" y="265996"/>
                  </a:lnTo>
                  <a:lnTo>
                    <a:pt x="293935" y="256427"/>
                  </a:lnTo>
                  <a:lnTo>
                    <a:pt x="299775" y="247830"/>
                  </a:lnTo>
                  <a:lnTo>
                    <a:pt x="308372" y="241991"/>
                  </a:lnTo>
                  <a:lnTo>
                    <a:pt x="317943" y="240045"/>
                  </a:lnTo>
                  <a:lnTo>
                    <a:pt x="516307" y="240045"/>
                  </a:lnTo>
                  <a:lnTo>
                    <a:pt x="524748" y="238971"/>
                  </a:lnTo>
                  <a:lnTo>
                    <a:pt x="908409" y="238971"/>
                  </a:lnTo>
                  <a:lnTo>
                    <a:pt x="908409" y="129754"/>
                  </a:lnTo>
                  <a:close/>
                </a:path>
                <a:path w="1071245" h="727075">
                  <a:moveTo>
                    <a:pt x="1038182" y="77852"/>
                  </a:moveTo>
                  <a:lnTo>
                    <a:pt x="960318" y="77852"/>
                  </a:lnTo>
                  <a:lnTo>
                    <a:pt x="960318" y="291947"/>
                  </a:lnTo>
                  <a:lnTo>
                    <a:pt x="954478" y="295110"/>
                  </a:lnTo>
                  <a:lnTo>
                    <a:pt x="948639" y="298759"/>
                  </a:lnTo>
                  <a:lnTo>
                    <a:pt x="942799" y="302895"/>
                  </a:lnTo>
                  <a:lnTo>
                    <a:pt x="936959" y="307518"/>
                  </a:lnTo>
                  <a:lnTo>
                    <a:pt x="908409" y="337361"/>
                  </a:lnTo>
                  <a:lnTo>
                    <a:pt x="992761" y="337361"/>
                  </a:lnTo>
                  <a:lnTo>
                    <a:pt x="1002332" y="339307"/>
                  </a:lnTo>
                  <a:lnTo>
                    <a:pt x="1010930" y="345146"/>
                  </a:lnTo>
                  <a:lnTo>
                    <a:pt x="1016769" y="353743"/>
                  </a:lnTo>
                  <a:lnTo>
                    <a:pt x="1018716" y="363312"/>
                  </a:lnTo>
                  <a:lnTo>
                    <a:pt x="1016769" y="372881"/>
                  </a:lnTo>
                  <a:lnTo>
                    <a:pt x="1010930" y="381478"/>
                  </a:lnTo>
                  <a:lnTo>
                    <a:pt x="900623" y="491769"/>
                  </a:lnTo>
                  <a:lnTo>
                    <a:pt x="892025" y="497608"/>
                  </a:lnTo>
                  <a:lnTo>
                    <a:pt x="882455" y="499554"/>
                  </a:lnTo>
                  <a:lnTo>
                    <a:pt x="1038182" y="499554"/>
                  </a:lnTo>
                  <a:lnTo>
                    <a:pt x="1038182" y="428189"/>
                  </a:lnTo>
                  <a:lnTo>
                    <a:pt x="1047266" y="419106"/>
                  </a:lnTo>
                  <a:lnTo>
                    <a:pt x="1056938" y="407489"/>
                  </a:lnTo>
                  <a:lnTo>
                    <a:pt x="1064299" y="394291"/>
                  </a:lnTo>
                  <a:lnTo>
                    <a:pt x="1068983" y="379876"/>
                  </a:lnTo>
                  <a:lnTo>
                    <a:pt x="1070625" y="364609"/>
                  </a:lnTo>
                  <a:lnTo>
                    <a:pt x="1069165" y="348593"/>
                  </a:lnTo>
                  <a:lnTo>
                    <a:pt x="1047266" y="308815"/>
                  </a:lnTo>
                  <a:lnTo>
                    <a:pt x="1040777" y="303625"/>
                  </a:lnTo>
                  <a:lnTo>
                    <a:pt x="1038182" y="301030"/>
                  </a:lnTo>
                  <a:lnTo>
                    <a:pt x="1038182" y="77852"/>
                  </a:lnTo>
                  <a:close/>
                </a:path>
                <a:path w="1071245" h="727075">
                  <a:moveTo>
                    <a:pt x="908409" y="238971"/>
                  </a:moveTo>
                  <a:lnTo>
                    <a:pt x="524748" y="238971"/>
                  </a:lnTo>
                  <a:lnTo>
                    <a:pt x="552021" y="247668"/>
                  </a:lnTo>
                  <a:lnTo>
                    <a:pt x="591703" y="273639"/>
                  </a:lnTo>
                  <a:lnTo>
                    <a:pt x="647566" y="323088"/>
                  </a:lnTo>
                  <a:lnTo>
                    <a:pt x="680800" y="356743"/>
                  </a:lnTo>
                  <a:lnTo>
                    <a:pt x="711966" y="390885"/>
                  </a:lnTo>
                  <a:lnTo>
                    <a:pt x="737535" y="421620"/>
                  </a:lnTo>
                  <a:lnTo>
                    <a:pt x="757670" y="454545"/>
                  </a:lnTo>
                  <a:lnTo>
                    <a:pt x="757398" y="460628"/>
                  </a:lnTo>
                  <a:lnTo>
                    <a:pt x="757333" y="462087"/>
                  </a:lnTo>
                  <a:lnTo>
                    <a:pt x="735811" y="483983"/>
                  </a:lnTo>
                  <a:lnTo>
                    <a:pt x="858998" y="483983"/>
                  </a:lnTo>
                  <a:lnTo>
                    <a:pt x="858488" y="483233"/>
                  </a:lnTo>
                  <a:lnTo>
                    <a:pt x="858348" y="482686"/>
                  </a:lnTo>
                  <a:lnTo>
                    <a:pt x="856500" y="473603"/>
                  </a:lnTo>
                  <a:lnTo>
                    <a:pt x="858348" y="464520"/>
                  </a:lnTo>
                  <a:lnTo>
                    <a:pt x="858447" y="464034"/>
                  </a:lnTo>
                  <a:lnTo>
                    <a:pt x="864286" y="455437"/>
                  </a:lnTo>
                  <a:lnTo>
                    <a:pt x="974593" y="345146"/>
                  </a:lnTo>
                  <a:lnTo>
                    <a:pt x="983191" y="339307"/>
                  </a:lnTo>
                  <a:lnTo>
                    <a:pt x="992761" y="337361"/>
                  </a:lnTo>
                  <a:lnTo>
                    <a:pt x="908409" y="337361"/>
                  </a:lnTo>
                  <a:lnTo>
                    <a:pt x="908409" y="238971"/>
                  </a:lnTo>
                  <a:close/>
                </a:path>
                <a:path w="1071245" h="727075">
                  <a:moveTo>
                    <a:pt x="532068" y="295840"/>
                  </a:moveTo>
                  <a:lnTo>
                    <a:pt x="535357" y="323088"/>
                  </a:lnTo>
                  <a:lnTo>
                    <a:pt x="535414" y="323554"/>
                  </a:lnTo>
                  <a:lnTo>
                    <a:pt x="539368" y="348228"/>
                  </a:lnTo>
                  <a:lnTo>
                    <a:pt x="543565" y="369739"/>
                  </a:lnTo>
                  <a:lnTo>
                    <a:pt x="547641" y="387965"/>
                  </a:lnTo>
                  <a:lnTo>
                    <a:pt x="552467" y="411666"/>
                  </a:lnTo>
                  <a:lnTo>
                    <a:pt x="541152" y="456735"/>
                  </a:lnTo>
                  <a:lnTo>
                    <a:pt x="527242" y="462087"/>
                  </a:lnTo>
                  <a:lnTo>
                    <a:pt x="703206" y="462087"/>
                  </a:lnTo>
                  <a:lnTo>
                    <a:pt x="681525" y="432985"/>
                  </a:lnTo>
                  <a:lnTo>
                    <a:pt x="642977" y="391038"/>
                  </a:lnTo>
                  <a:lnTo>
                    <a:pt x="600816" y="350585"/>
                  </a:lnTo>
                  <a:lnTo>
                    <a:pt x="561646" y="317047"/>
                  </a:lnTo>
                  <a:lnTo>
                    <a:pt x="532068" y="295840"/>
                  </a:lnTo>
                  <a:close/>
                </a:path>
                <a:path w="1071245" h="727075">
                  <a:moveTo>
                    <a:pt x="516307" y="240045"/>
                  </a:moveTo>
                  <a:lnTo>
                    <a:pt x="317943" y="240045"/>
                  </a:lnTo>
                  <a:lnTo>
                    <a:pt x="327514" y="241991"/>
                  </a:lnTo>
                  <a:lnTo>
                    <a:pt x="336111" y="247830"/>
                  </a:lnTo>
                  <a:lnTo>
                    <a:pt x="351724" y="262995"/>
                  </a:lnTo>
                  <a:lnTo>
                    <a:pt x="389967" y="299083"/>
                  </a:lnTo>
                  <a:lnTo>
                    <a:pt x="440862" y="344903"/>
                  </a:lnTo>
                  <a:lnTo>
                    <a:pt x="494434" y="389263"/>
                  </a:lnTo>
                  <a:lnTo>
                    <a:pt x="490561" y="371482"/>
                  </a:lnTo>
                  <a:lnTo>
                    <a:pt x="486810" y="351147"/>
                  </a:lnTo>
                  <a:lnTo>
                    <a:pt x="483302" y="328136"/>
                  </a:lnTo>
                  <a:lnTo>
                    <a:pt x="480317" y="303625"/>
                  </a:lnTo>
                  <a:lnTo>
                    <a:pt x="480381" y="275565"/>
                  </a:lnTo>
                  <a:lnTo>
                    <a:pt x="481043" y="273639"/>
                  </a:lnTo>
                  <a:lnTo>
                    <a:pt x="486810" y="257724"/>
                  </a:lnTo>
                  <a:lnTo>
                    <a:pt x="496401" y="247040"/>
                  </a:lnTo>
                  <a:lnTo>
                    <a:pt x="506113" y="241343"/>
                  </a:lnTo>
                  <a:lnTo>
                    <a:pt x="516307" y="24004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2150617" y="5016500"/>
            <a:ext cx="3658870" cy="755015"/>
          </a:xfrm>
          <a:prstGeom prst="rect">
            <a:avLst/>
          </a:prstGeom>
        </p:spPr>
        <p:txBody>
          <a:bodyPr wrap="square" lIns="0" tIns="50165" rIns="0" bIns="0" rtlCol="0" vert="horz">
            <a:spAutoFit/>
          </a:bodyPr>
          <a:lstStyle/>
          <a:p>
            <a:pPr marL="1546860" marR="30480" indent="-1509395">
              <a:lnSpc>
                <a:spcPts val="2750"/>
              </a:lnSpc>
              <a:spcBef>
                <a:spcPts val="395"/>
              </a:spcBef>
            </a:pPr>
            <a:r>
              <a:rPr dirty="0" sz="2500">
                <a:latin typeface="Calibri"/>
                <a:cs typeface="Calibri"/>
              </a:rPr>
              <a:t>NEXT</a:t>
            </a:r>
            <a:r>
              <a:rPr dirty="0" sz="2500" spc="-5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LECTURE</a:t>
            </a:r>
            <a:r>
              <a:rPr dirty="0" sz="2500" spc="-40">
                <a:latin typeface="Calibri"/>
                <a:cs typeface="Calibri"/>
              </a:rPr>
              <a:t> </a:t>
            </a:r>
            <a:r>
              <a:rPr dirty="0" sz="2500">
                <a:latin typeface="Calibri"/>
                <a:cs typeface="Calibri"/>
              </a:rPr>
              <a:t>19</a:t>
            </a:r>
            <a:r>
              <a:rPr dirty="0" baseline="25252" sz="2475">
                <a:latin typeface="Calibri"/>
                <a:cs typeface="Calibri"/>
              </a:rPr>
              <a:t>TH</a:t>
            </a:r>
            <a:r>
              <a:rPr dirty="0" baseline="25252" sz="2475" spc="217">
                <a:latin typeface="Calibri"/>
                <a:cs typeface="Calibri"/>
              </a:rPr>
              <a:t> </a:t>
            </a:r>
            <a:r>
              <a:rPr dirty="0" sz="2500" spc="-10">
                <a:latin typeface="Calibri"/>
                <a:cs typeface="Calibri"/>
              </a:rPr>
              <a:t>MARCH </a:t>
            </a:r>
            <a:r>
              <a:rPr dirty="0" sz="2500" spc="-20">
                <a:latin typeface="Calibri"/>
                <a:cs typeface="Calibri"/>
              </a:rPr>
              <a:t>1:30</a:t>
            </a:r>
            <a:endParaRPr sz="2500">
              <a:latin typeface="Calibri"/>
              <a:cs typeface="Calibr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7112507" y="2200655"/>
            <a:ext cx="2196465" cy="2196465"/>
            <a:chOff x="7112507" y="2200655"/>
            <a:chExt cx="2196465" cy="2196465"/>
          </a:xfrm>
        </p:grpSpPr>
        <p:sp>
          <p:nvSpPr>
            <p:cNvPr id="8" name="object 8"/>
            <p:cNvSpPr/>
            <p:nvPr/>
          </p:nvSpPr>
          <p:spPr>
            <a:xfrm>
              <a:off x="7112507" y="2200655"/>
              <a:ext cx="2196465" cy="2196465"/>
            </a:xfrm>
            <a:custGeom>
              <a:avLst/>
              <a:gdLst/>
              <a:ahLst/>
              <a:cxnLst/>
              <a:rect l="l" t="t" r="r" b="b"/>
              <a:pathLst>
                <a:path w="2196465" h="2196465">
                  <a:moveTo>
                    <a:pt x="1098042" y="0"/>
                  </a:moveTo>
                  <a:lnTo>
                    <a:pt x="1050411" y="1014"/>
                  </a:lnTo>
                  <a:lnTo>
                    <a:pt x="1003299" y="4030"/>
                  </a:lnTo>
                  <a:lnTo>
                    <a:pt x="956747" y="9006"/>
                  </a:lnTo>
                  <a:lnTo>
                    <a:pt x="910795" y="15902"/>
                  </a:lnTo>
                  <a:lnTo>
                    <a:pt x="865485" y="24675"/>
                  </a:lnTo>
                  <a:lnTo>
                    <a:pt x="820858" y="35285"/>
                  </a:lnTo>
                  <a:lnTo>
                    <a:pt x="776955" y="47691"/>
                  </a:lnTo>
                  <a:lnTo>
                    <a:pt x="733817" y="61851"/>
                  </a:lnTo>
                  <a:lnTo>
                    <a:pt x="691487" y="77724"/>
                  </a:lnTo>
                  <a:lnTo>
                    <a:pt x="650004" y="95269"/>
                  </a:lnTo>
                  <a:lnTo>
                    <a:pt x="609410" y="114445"/>
                  </a:lnTo>
                  <a:lnTo>
                    <a:pt x="569747" y="135210"/>
                  </a:lnTo>
                  <a:lnTo>
                    <a:pt x="531055" y="157523"/>
                  </a:lnTo>
                  <a:lnTo>
                    <a:pt x="493376" y="181344"/>
                  </a:lnTo>
                  <a:lnTo>
                    <a:pt x="456750" y="206630"/>
                  </a:lnTo>
                  <a:lnTo>
                    <a:pt x="421220" y="233341"/>
                  </a:lnTo>
                  <a:lnTo>
                    <a:pt x="386826" y="261436"/>
                  </a:lnTo>
                  <a:lnTo>
                    <a:pt x="353609" y="290873"/>
                  </a:lnTo>
                  <a:lnTo>
                    <a:pt x="321611" y="321611"/>
                  </a:lnTo>
                  <a:lnTo>
                    <a:pt x="290873" y="353609"/>
                  </a:lnTo>
                  <a:lnTo>
                    <a:pt x="261436" y="386826"/>
                  </a:lnTo>
                  <a:lnTo>
                    <a:pt x="233341" y="421220"/>
                  </a:lnTo>
                  <a:lnTo>
                    <a:pt x="206630" y="456750"/>
                  </a:lnTo>
                  <a:lnTo>
                    <a:pt x="181344" y="493376"/>
                  </a:lnTo>
                  <a:lnTo>
                    <a:pt x="157523" y="531055"/>
                  </a:lnTo>
                  <a:lnTo>
                    <a:pt x="135210" y="569747"/>
                  </a:lnTo>
                  <a:lnTo>
                    <a:pt x="114445" y="609410"/>
                  </a:lnTo>
                  <a:lnTo>
                    <a:pt x="95269" y="650004"/>
                  </a:lnTo>
                  <a:lnTo>
                    <a:pt x="77724" y="691487"/>
                  </a:lnTo>
                  <a:lnTo>
                    <a:pt x="61851" y="733817"/>
                  </a:lnTo>
                  <a:lnTo>
                    <a:pt x="47691" y="776955"/>
                  </a:lnTo>
                  <a:lnTo>
                    <a:pt x="35285" y="820858"/>
                  </a:lnTo>
                  <a:lnTo>
                    <a:pt x="24675" y="865485"/>
                  </a:lnTo>
                  <a:lnTo>
                    <a:pt x="15902" y="910795"/>
                  </a:lnTo>
                  <a:lnTo>
                    <a:pt x="9006" y="956747"/>
                  </a:lnTo>
                  <a:lnTo>
                    <a:pt x="4030" y="1003299"/>
                  </a:lnTo>
                  <a:lnTo>
                    <a:pt x="1014" y="1050411"/>
                  </a:lnTo>
                  <a:lnTo>
                    <a:pt x="0" y="1098042"/>
                  </a:lnTo>
                  <a:lnTo>
                    <a:pt x="1014" y="1145672"/>
                  </a:lnTo>
                  <a:lnTo>
                    <a:pt x="4030" y="1192784"/>
                  </a:lnTo>
                  <a:lnTo>
                    <a:pt x="9006" y="1239336"/>
                  </a:lnTo>
                  <a:lnTo>
                    <a:pt x="15902" y="1285288"/>
                  </a:lnTo>
                  <a:lnTo>
                    <a:pt x="24675" y="1330598"/>
                  </a:lnTo>
                  <a:lnTo>
                    <a:pt x="35285" y="1375225"/>
                  </a:lnTo>
                  <a:lnTo>
                    <a:pt x="47691" y="1419128"/>
                  </a:lnTo>
                  <a:lnTo>
                    <a:pt x="61851" y="1462266"/>
                  </a:lnTo>
                  <a:lnTo>
                    <a:pt x="77724" y="1504596"/>
                  </a:lnTo>
                  <a:lnTo>
                    <a:pt x="95269" y="1546079"/>
                  </a:lnTo>
                  <a:lnTo>
                    <a:pt x="114445" y="1586673"/>
                  </a:lnTo>
                  <a:lnTo>
                    <a:pt x="135210" y="1626336"/>
                  </a:lnTo>
                  <a:lnTo>
                    <a:pt x="157523" y="1665028"/>
                  </a:lnTo>
                  <a:lnTo>
                    <a:pt x="181344" y="1702707"/>
                  </a:lnTo>
                  <a:lnTo>
                    <a:pt x="206630" y="1739333"/>
                  </a:lnTo>
                  <a:lnTo>
                    <a:pt x="233341" y="1774863"/>
                  </a:lnTo>
                  <a:lnTo>
                    <a:pt x="261436" y="1809257"/>
                  </a:lnTo>
                  <a:lnTo>
                    <a:pt x="290873" y="1842474"/>
                  </a:lnTo>
                  <a:lnTo>
                    <a:pt x="321611" y="1874472"/>
                  </a:lnTo>
                  <a:lnTo>
                    <a:pt x="353609" y="1905210"/>
                  </a:lnTo>
                  <a:lnTo>
                    <a:pt x="386826" y="1934647"/>
                  </a:lnTo>
                  <a:lnTo>
                    <a:pt x="421220" y="1962742"/>
                  </a:lnTo>
                  <a:lnTo>
                    <a:pt x="456750" y="1989453"/>
                  </a:lnTo>
                  <a:lnTo>
                    <a:pt x="493376" y="2014739"/>
                  </a:lnTo>
                  <a:lnTo>
                    <a:pt x="531055" y="2038560"/>
                  </a:lnTo>
                  <a:lnTo>
                    <a:pt x="569747" y="2060873"/>
                  </a:lnTo>
                  <a:lnTo>
                    <a:pt x="609410" y="2081638"/>
                  </a:lnTo>
                  <a:lnTo>
                    <a:pt x="650004" y="2100814"/>
                  </a:lnTo>
                  <a:lnTo>
                    <a:pt x="691487" y="2118359"/>
                  </a:lnTo>
                  <a:lnTo>
                    <a:pt x="733817" y="2134232"/>
                  </a:lnTo>
                  <a:lnTo>
                    <a:pt x="776955" y="2148392"/>
                  </a:lnTo>
                  <a:lnTo>
                    <a:pt x="820858" y="2160798"/>
                  </a:lnTo>
                  <a:lnTo>
                    <a:pt x="865485" y="2171408"/>
                  </a:lnTo>
                  <a:lnTo>
                    <a:pt x="910795" y="2180181"/>
                  </a:lnTo>
                  <a:lnTo>
                    <a:pt x="956747" y="2187077"/>
                  </a:lnTo>
                  <a:lnTo>
                    <a:pt x="1003299" y="2192053"/>
                  </a:lnTo>
                  <a:lnTo>
                    <a:pt x="1050411" y="2195069"/>
                  </a:lnTo>
                  <a:lnTo>
                    <a:pt x="1098042" y="2196084"/>
                  </a:lnTo>
                  <a:lnTo>
                    <a:pt x="1145672" y="2195069"/>
                  </a:lnTo>
                  <a:lnTo>
                    <a:pt x="1192784" y="2192053"/>
                  </a:lnTo>
                  <a:lnTo>
                    <a:pt x="1239336" y="2187077"/>
                  </a:lnTo>
                  <a:lnTo>
                    <a:pt x="1285288" y="2180181"/>
                  </a:lnTo>
                  <a:lnTo>
                    <a:pt x="1330598" y="2171408"/>
                  </a:lnTo>
                  <a:lnTo>
                    <a:pt x="1375225" y="2160798"/>
                  </a:lnTo>
                  <a:lnTo>
                    <a:pt x="1419128" y="2148392"/>
                  </a:lnTo>
                  <a:lnTo>
                    <a:pt x="1462266" y="2134232"/>
                  </a:lnTo>
                  <a:lnTo>
                    <a:pt x="1504596" y="2118359"/>
                  </a:lnTo>
                  <a:lnTo>
                    <a:pt x="1546079" y="2100814"/>
                  </a:lnTo>
                  <a:lnTo>
                    <a:pt x="1586673" y="2081638"/>
                  </a:lnTo>
                  <a:lnTo>
                    <a:pt x="1626336" y="2060873"/>
                  </a:lnTo>
                  <a:lnTo>
                    <a:pt x="1665028" y="2038560"/>
                  </a:lnTo>
                  <a:lnTo>
                    <a:pt x="1702707" y="2014739"/>
                  </a:lnTo>
                  <a:lnTo>
                    <a:pt x="1739333" y="1989453"/>
                  </a:lnTo>
                  <a:lnTo>
                    <a:pt x="1774863" y="1962742"/>
                  </a:lnTo>
                  <a:lnTo>
                    <a:pt x="1809257" y="1934647"/>
                  </a:lnTo>
                  <a:lnTo>
                    <a:pt x="1842474" y="1905210"/>
                  </a:lnTo>
                  <a:lnTo>
                    <a:pt x="1874472" y="1874472"/>
                  </a:lnTo>
                  <a:lnTo>
                    <a:pt x="1905210" y="1842474"/>
                  </a:lnTo>
                  <a:lnTo>
                    <a:pt x="1934647" y="1809257"/>
                  </a:lnTo>
                  <a:lnTo>
                    <a:pt x="1962742" y="1774863"/>
                  </a:lnTo>
                  <a:lnTo>
                    <a:pt x="1989453" y="1739333"/>
                  </a:lnTo>
                  <a:lnTo>
                    <a:pt x="2014739" y="1702707"/>
                  </a:lnTo>
                  <a:lnTo>
                    <a:pt x="2038560" y="1665028"/>
                  </a:lnTo>
                  <a:lnTo>
                    <a:pt x="2060873" y="1626336"/>
                  </a:lnTo>
                  <a:lnTo>
                    <a:pt x="2081638" y="1586673"/>
                  </a:lnTo>
                  <a:lnTo>
                    <a:pt x="2100814" y="1546079"/>
                  </a:lnTo>
                  <a:lnTo>
                    <a:pt x="2118359" y="1504596"/>
                  </a:lnTo>
                  <a:lnTo>
                    <a:pt x="2134232" y="1462266"/>
                  </a:lnTo>
                  <a:lnTo>
                    <a:pt x="2148392" y="1419128"/>
                  </a:lnTo>
                  <a:lnTo>
                    <a:pt x="2160798" y="1375225"/>
                  </a:lnTo>
                  <a:lnTo>
                    <a:pt x="2171408" y="1330598"/>
                  </a:lnTo>
                  <a:lnTo>
                    <a:pt x="2180181" y="1285288"/>
                  </a:lnTo>
                  <a:lnTo>
                    <a:pt x="2187077" y="1239336"/>
                  </a:lnTo>
                  <a:lnTo>
                    <a:pt x="2192053" y="1192784"/>
                  </a:lnTo>
                  <a:lnTo>
                    <a:pt x="2195069" y="1145672"/>
                  </a:lnTo>
                  <a:lnTo>
                    <a:pt x="2196084" y="1098042"/>
                  </a:lnTo>
                  <a:lnTo>
                    <a:pt x="2195069" y="1050411"/>
                  </a:lnTo>
                  <a:lnTo>
                    <a:pt x="2192053" y="1003299"/>
                  </a:lnTo>
                  <a:lnTo>
                    <a:pt x="2187077" y="956747"/>
                  </a:lnTo>
                  <a:lnTo>
                    <a:pt x="2180181" y="910795"/>
                  </a:lnTo>
                  <a:lnTo>
                    <a:pt x="2171408" y="865485"/>
                  </a:lnTo>
                  <a:lnTo>
                    <a:pt x="2160798" y="820858"/>
                  </a:lnTo>
                  <a:lnTo>
                    <a:pt x="2148392" y="776955"/>
                  </a:lnTo>
                  <a:lnTo>
                    <a:pt x="2134232" y="733817"/>
                  </a:lnTo>
                  <a:lnTo>
                    <a:pt x="2118359" y="691487"/>
                  </a:lnTo>
                  <a:lnTo>
                    <a:pt x="2100814" y="650004"/>
                  </a:lnTo>
                  <a:lnTo>
                    <a:pt x="2081638" y="609410"/>
                  </a:lnTo>
                  <a:lnTo>
                    <a:pt x="2060873" y="569747"/>
                  </a:lnTo>
                  <a:lnTo>
                    <a:pt x="2038560" y="531055"/>
                  </a:lnTo>
                  <a:lnTo>
                    <a:pt x="2014739" y="493376"/>
                  </a:lnTo>
                  <a:lnTo>
                    <a:pt x="1989453" y="456750"/>
                  </a:lnTo>
                  <a:lnTo>
                    <a:pt x="1962742" y="421220"/>
                  </a:lnTo>
                  <a:lnTo>
                    <a:pt x="1934647" y="386826"/>
                  </a:lnTo>
                  <a:lnTo>
                    <a:pt x="1905210" y="353609"/>
                  </a:lnTo>
                  <a:lnTo>
                    <a:pt x="1874472" y="321611"/>
                  </a:lnTo>
                  <a:lnTo>
                    <a:pt x="1842474" y="290873"/>
                  </a:lnTo>
                  <a:lnTo>
                    <a:pt x="1809257" y="261436"/>
                  </a:lnTo>
                  <a:lnTo>
                    <a:pt x="1774863" y="233341"/>
                  </a:lnTo>
                  <a:lnTo>
                    <a:pt x="1739333" y="206630"/>
                  </a:lnTo>
                  <a:lnTo>
                    <a:pt x="1702707" y="181344"/>
                  </a:lnTo>
                  <a:lnTo>
                    <a:pt x="1665028" y="157523"/>
                  </a:lnTo>
                  <a:lnTo>
                    <a:pt x="1626336" y="135210"/>
                  </a:lnTo>
                  <a:lnTo>
                    <a:pt x="1586673" y="114445"/>
                  </a:lnTo>
                  <a:lnTo>
                    <a:pt x="1546079" y="95269"/>
                  </a:lnTo>
                  <a:lnTo>
                    <a:pt x="1504596" y="77724"/>
                  </a:lnTo>
                  <a:lnTo>
                    <a:pt x="1462266" y="61851"/>
                  </a:lnTo>
                  <a:lnTo>
                    <a:pt x="1419128" y="47691"/>
                  </a:lnTo>
                  <a:lnTo>
                    <a:pt x="1375225" y="35285"/>
                  </a:lnTo>
                  <a:lnTo>
                    <a:pt x="1330598" y="24675"/>
                  </a:lnTo>
                  <a:lnTo>
                    <a:pt x="1285288" y="15902"/>
                  </a:lnTo>
                  <a:lnTo>
                    <a:pt x="1239336" y="9006"/>
                  </a:lnTo>
                  <a:lnTo>
                    <a:pt x="1192784" y="4030"/>
                  </a:lnTo>
                  <a:lnTo>
                    <a:pt x="1145672" y="1014"/>
                  </a:lnTo>
                  <a:lnTo>
                    <a:pt x="1098042" y="0"/>
                  </a:lnTo>
                  <a:close/>
                </a:path>
              </a:pathLst>
            </a:custGeom>
            <a:solidFill>
              <a:srgbClr val="6FAC4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7693380" y="2731134"/>
              <a:ext cx="1038225" cy="1142365"/>
            </a:xfrm>
            <a:custGeom>
              <a:avLst/>
              <a:gdLst/>
              <a:ahLst/>
              <a:cxnLst/>
              <a:rect l="l" t="t" r="r" b="b"/>
              <a:pathLst>
                <a:path w="1038225" h="1142364">
                  <a:moveTo>
                    <a:pt x="689089" y="451523"/>
                  </a:moveTo>
                  <a:lnTo>
                    <a:pt x="683082" y="406590"/>
                  </a:lnTo>
                  <a:lnTo>
                    <a:pt x="666115" y="366268"/>
                  </a:lnTo>
                  <a:lnTo>
                    <a:pt x="639775" y="332155"/>
                  </a:lnTo>
                  <a:lnTo>
                    <a:pt x="605650" y="305816"/>
                  </a:lnTo>
                  <a:lnTo>
                    <a:pt x="565327" y="288848"/>
                  </a:lnTo>
                  <a:lnTo>
                    <a:pt x="520382" y="282841"/>
                  </a:lnTo>
                  <a:lnTo>
                    <a:pt x="475449" y="288848"/>
                  </a:lnTo>
                  <a:lnTo>
                    <a:pt x="435127" y="305816"/>
                  </a:lnTo>
                  <a:lnTo>
                    <a:pt x="401002" y="332155"/>
                  </a:lnTo>
                  <a:lnTo>
                    <a:pt x="374662" y="366268"/>
                  </a:lnTo>
                  <a:lnTo>
                    <a:pt x="357695" y="406590"/>
                  </a:lnTo>
                  <a:lnTo>
                    <a:pt x="351688" y="451523"/>
                  </a:lnTo>
                  <a:lnTo>
                    <a:pt x="357149" y="497014"/>
                  </a:lnTo>
                  <a:lnTo>
                    <a:pt x="373748" y="537743"/>
                  </a:lnTo>
                  <a:lnTo>
                    <a:pt x="399859" y="572198"/>
                  </a:lnTo>
                  <a:lnTo>
                    <a:pt x="433870" y="598868"/>
                  </a:lnTo>
                  <a:lnTo>
                    <a:pt x="474154" y="616242"/>
                  </a:lnTo>
                  <a:lnTo>
                    <a:pt x="519087" y="622808"/>
                  </a:lnTo>
                  <a:lnTo>
                    <a:pt x="541210" y="621385"/>
                  </a:lnTo>
                  <a:lnTo>
                    <a:pt x="583514" y="610755"/>
                  </a:lnTo>
                  <a:lnTo>
                    <a:pt x="614756" y="580326"/>
                  </a:lnTo>
                  <a:lnTo>
                    <a:pt x="567639" y="569925"/>
                  </a:lnTo>
                  <a:lnTo>
                    <a:pt x="551853" y="574789"/>
                  </a:lnTo>
                  <a:lnTo>
                    <a:pt x="535597" y="577710"/>
                  </a:lnTo>
                  <a:lnTo>
                    <a:pt x="519087" y="578688"/>
                  </a:lnTo>
                  <a:lnTo>
                    <a:pt x="470420" y="568693"/>
                  </a:lnTo>
                  <a:lnTo>
                    <a:pt x="430517" y="541540"/>
                  </a:lnTo>
                  <a:lnTo>
                    <a:pt x="403758" y="501497"/>
                  </a:lnTo>
                  <a:lnTo>
                    <a:pt x="394512" y="452818"/>
                  </a:lnTo>
                  <a:lnTo>
                    <a:pt x="404507" y="404139"/>
                  </a:lnTo>
                  <a:lnTo>
                    <a:pt x="431660" y="364109"/>
                  </a:lnTo>
                  <a:lnTo>
                    <a:pt x="471703" y="336956"/>
                  </a:lnTo>
                  <a:lnTo>
                    <a:pt x="520382" y="326961"/>
                  </a:lnTo>
                  <a:lnTo>
                    <a:pt x="569074" y="336778"/>
                  </a:lnTo>
                  <a:lnTo>
                    <a:pt x="609117" y="363613"/>
                  </a:lnTo>
                  <a:lnTo>
                    <a:pt x="636270" y="403593"/>
                  </a:lnTo>
                  <a:lnTo>
                    <a:pt x="646264" y="452818"/>
                  </a:lnTo>
                  <a:lnTo>
                    <a:pt x="646264" y="494347"/>
                  </a:lnTo>
                  <a:lnTo>
                    <a:pt x="607949" y="469163"/>
                  </a:lnTo>
                  <a:lnTo>
                    <a:pt x="599655" y="423227"/>
                  </a:lnTo>
                  <a:lnTo>
                    <a:pt x="594398" y="413893"/>
                  </a:lnTo>
                  <a:lnTo>
                    <a:pt x="585431" y="398005"/>
                  </a:lnTo>
                  <a:lnTo>
                    <a:pt x="563676" y="379107"/>
                  </a:lnTo>
                  <a:lnTo>
                    <a:pt x="560616" y="377939"/>
                  </a:lnTo>
                  <a:lnTo>
                    <a:pt x="560616" y="455422"/>
                  </a:lnTo>
                  <a:lnTo>
                    <a:pt x="557517" y="471208"/>
                  </a:lnTo>
                  <a:lnTo>
                    <a:pt x="557415" y="471754"/>
                  </a:lnTo>
                  <a:lnTo>
                    <a:pt x="548614" y="484936"/>
                  </a:lnTo>
                  <a:lnTo>
                    <a:pt x="535432" y="493737"/>
                  </a:lnTo>
                  <a:lnTo>
                    <a:pt x="519087" y="496951"/>
                  </a:lnTo>
                  <a:lnTo>
                    <a:pt x="502742" y="493560"/>
                  </a:lnTo>
                  <a:lnTo>
                    <a:pt x="489572" y="484454"/>
                  </a:lnTo>
                  <a:lnTo>
                    <a:pt x="480771" y="471208"/>
                  </a:lnTo>
                  <a:lnTo>
                    <a:pt x="477558" y="455422"/>
                  </a:lnTo>
                  <a:lnTo>
                    <a:pt x="480949" y="439077"/>
                  </a:lnTo>
                  <a:lnTo>
                    <a:pt x="490054" y="425894"/>
                  </a:lnTo>
                  <a:lnTo>
                    <a:pt x="503301" y="417106"/>
                  </a:lnTo>
                  <a:lnTo>
                    <a:pt x="519087" y="413893"/>
                  </a:lnTo>
                  <a:lnTo>
                    <a:pt x="535432" y="417106"/>
                  </a:lnTo>
                  <a:lnTo>
                    <a:pt x="548614" y="425894"/>
                  </a:lnTo>
                  <a:lnTo>
                    <a:pt x="557415" y="439077"/>
                  </a:lnTo>
                  <a:lnTo>
                    <a:pt x="560616" y="455422"/>
                  </a:lnTo>
                  <a:lnTo>
                    <a:pt x="560616" y="377939"/>
                  </a:lnTo>
                  <a:lnTo>
                    <a:pt x="535965" y="368477"/>
                  </a:lnTo>
                  <a:lnTo>
                    <a:pt x="506196" y="368020"/>
                  </a:lnTo>
                  <a:lnTo>
                    <a:pt x="478866" y="377405"/>
                  </a:lnTo>
                  <a:lnTo>
                    <a:pt x="456399" y="395300"/>
                  </a:lnTo>
                  <a:lnTo>
                    <a:pt x="441223" y="420382"/>
                  </a:lnTo>
                  <a:lnTo>
                    <a:pt x="435749" y="449351"/>
                  </a:lnTo>
                  <a:lnTo>
                    <a:pt x="440258" y="477964"/>
                  </a:lnTo>
                  <a:lnTo>
                    <a:pt x="453999" y="503402"/>
                  </a:lnTo>
                  <a:lnTo>
                    <a:pt x="476262" y="522897"/>
                  </a:lnTo>
                  <a:lnTo>
                    <a:pt x="504050" y="533387"/>
                  </a:lnTo>
                  <a:lnTo>
                    <a:pt x="533044" y="533920"/>
                  </a:lnTo>
                  <a:lnTo>
                    <a:pt x="560578" y="524713"/>
                  </a:lnTo>
                  <a:lnTo>
                    <a:pt x="583971" y="506018"/>
                  </a:lnTo>
                  <a:lnTo>
                    <a:pt x="597014" y="518147"/>
                  </a:lnTo>
                  <a:lnTo>
                    <a:pt x="612368" y="527113"/>
                  </a:lnTo>
                  <a:lnTo>
                    <a:pt x="629412" y="532663"/>
                  </a:lnTo>
                  <a:lnTo>
                    <a:pt x="647560" y="534568"/>
                  </a:lnTo>
                  <a:lnTo>
                    <a:pt x="663905" y="531368"/>
                  </a:lnTo>
                  <a:lnTo>
                    <a:pt x="688314" y="497014"/>
                  </a:lnTo>
                  <a:lnTo>
                    <a:pt x="688835" y="494347"/>
                  </a:lnTo>
                  <a:lnTo>
                    <a:pt x="688962" y="493737"/>
                  </a:lnTo>
                  <a:lnTo>
                    <a:pt x="688987" y="493560"/>
                  </a:lnTo>
                  <a:lnTo>
                    <a:pt x="689089" y="451523"/>
                  </a:lnTo>
                  <a:close/>
                </a:path>
                <a:path w="1038225" h="1142364">
                  <a:moveTo>
                    <a:pt x="1038186" y="416496"/>
                  </a:moveTo>
                  <a:lnTo>
                    <a:pt x="960323" y="341985"/>
                  </a:lnTo>
                  <a:lnTo>
                    <a:pt x="960323" y="539762"/>
                  </a:lnTo>
                  <a:lnTo>
                    <a:pt x="960323" y="1032827"/>
                  </a:lnTo>
                  <a:lnTo>
                    <a:pt x="918794" y="993394"/>
                  </a:lnTo>
                  <a:lnTo>
                    <a:pt x="918794" y="1063967"/>
                  </a:lnTo>
                  <a:lnTo>
                    <a:pt x="119392" y="1063967"/>
                  </a:lnTo>
                  <a:lnTo>
                    <a:pt x="153746" y="1031532"/>
                  </a:lnTo>
                  <a:lnTo>
                    <a:pt x="376339" y="821321"/>
                  </a:lnTo>
                  <a:lnTo>
                    <a:pt x="394512" y="804456"/>
                  </a:lnTo>
                  <a:lnTo>
                    <a:pt x="432523" y="776884"/>
                  </a:lnTo>
                  <a:lnTo>
                    <a:pt x="475018" y="760336"/>
                  </a:lnTo>
                  <a:lnTo>
                    <a:pt x="519734" y="754824"/>
                  </a:lnTo>
                  <a:lnTo>
                    <a:pt x="564464" y="760336"/>
                  </a:lnTo>
                  <a:lnTo>
                    <a:pt x="606945" y="776884"/>
                  </a:lnTo>
                  <a:lnTo>
                    <a:pt x="644969" y="804456"/>
                  </a:lnTo>
                  <a:lnTo>
                    <a:pt x="663143" y="821321"/>
                  </a:lnTo>
                  <a:lnTo>
                    <a:pt x="918794" y="1063967"/>
                  </a:lnTo>
                  <a:lnTo>
                    <a:pt x="918794" y="993394"/>
                  </a:lnTo>
                  <a:lnTo>
                    <a:pt x="700773" y="786295"/>
                  </a:lnTo>
                  <a:lnTo>
                    <a:pt x="733894" y="754824"/>
                  </a:lnTo>
                  <a:lnTo>
                    <a:pt x="737654" y="751255"/>
                  </a:lnTo>
                  <a:lnTo>
                    <a:pt x="960323" y="539762"/>
                  </a:lnTo>
                  <a:lnTo>
                    <a:pt x="960323" y="341985"/>
                  </a:lnTo>
                  <a:lnTo>
                    <a:pt x="856500" y="242620"/>
                  </a:lnTo>
                  <a:lnTo>
                    <a:pt x="856500" y="207594"/>
                  </a:lnTo>
                  <a:lnTo>
                    <a:pt x="856500" y="129730"/>
                  </a:lnTo>
                  <a:lnTo>
                    <a:pt x="778637" y="129730"/>
                  </a:lnTo>
                  <a:lnTo>
                    <a:pt x="778637" y="207594"/>
                  </a:lnTo>
                  <a:lnTo>
                    <a:pt x="778637" y="639673"/>
                  </a:lnTo>
                  <a:lnTo>
                    <a:pt x="661835" y="751255"/>
                  </a:lnTo>
                  <a:lnTo>
                    <a:pt x="617258" y="724230"/>
                  </a:lnTo>
                  <a:lnTo>
                    <a:pt x="569074" y="708012"/>
                  </a:lnTo>
                  <a:lnTo>
                    <a:pt x="519087" y="702602"/>
                  </a:lnTo>
                  <a:lnTo>
                    <a:pt x="469099" y="708012"/>
                  </a:lnTo>
                  <a:lnTo>
                    <a:pt x="420916" y="724230"/>
                  </a:lnTo>
                  <a:lnTo>
                    <a:pt x="376339" y="751255"/>
                  </a:lnTo>
                  <a:lnTo>
                    <a:pt x="337413" y="714070"/>
                  </a:lnTo>
                  <a:lnTo>
                    <a:pt x="337413" y="784999"/>
                  </a:lnTo>
                  <a:lnTo>
                    <a:pt x="77863" y="1031532"/>
                  </a:lnTo>
                  <a:lnTo>
                    <a:pt x="77863" y="538467"/>
                  </a:lnTo>
                  <a:lnTo>
                    <a:pt x="337413" y="784999"/>
                  </a:lnTo>
                  <a:lnTo>
                    <a:pt x="337413" y="714070"/>
                  </a:lnTo>
                  <a:lnTo>
                    <a:pt x="259549" y="639673"/>
                  </a:lnTo>
                  <a:lnTo>
                    <a:pt x="259549" y="538467"/>
                  </a:lnTo>
                  <a:lnTo>
                    <a:pt x="259549" y="207594"/>
                  </a:lnTo>
                  <a:lnTo>
                    <a:pt x="778637" y="207594"/>
                  </a:lnTo>
                  <a:lnTo>
                    <a:pt x="778637" y="129730"/>
                  </a:lnTo>
                  <a:lnTo>
                    <a:pt x="674814" y="129730"/>
                  </a:lnTo>
                  <a:lnTo>
                    <a:pt x="519087" y="0"/>
                  </a:lnTo>
                  <a:lnTo>
                    <a:pt x="363359" y="129730"/>
                  </a:lnTo>
                  <a:lnTo>
                    <a:pt x="181686" y="129730"/>
                  </a:lnTo>
                  <a:lnTo>
                    <a:pt x="181686" y="243916"/>
                  </a:lnTo>
                  <a:lnTo>
                    <a:pt x="0" y="416496"/>
                  </a:lnTo>
                  <a:lnTo>
                    <a:pt x="0" y="1141818"/>
                  </a:lnTo>
                  <a:lnTo>
                    <a:pt x="1038186" y="1141818"/>
                  </a:lnTo>
                  <a:lnTo>
                    <a:pt x="1038186" y="1063967"/>
                  </a:lnTo>
                  <a:lnTo>
                    <a:pt x="1038186" y="1032827"/>
                  </a:lnTo>
                  <a:lnTo>
                    <a:pt x="1038186" y="539762"/>
                  </a:lnTo>
                  <a:lnTo>
                    <a:pt x="1038186" y="41649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6484365" y="5016500"/>
            <a:ext cx="3455035" cy="40640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u="sng" sz="2500" spc="-1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Calibri"/>
                <a:cs typeface="Calibri"/>
                <a:hlinkClick r:id="rId2"/>
              </a:rPr>
              <a:t>C.ROGERS@UWTSD.AC.UK</a:t>
            </a:r>
            <a:endParaRPr sz="25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462C1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Chris Rogers</dc:creator>
  <dc:title>The Rise and Rise of AI</dc:title>
  <dcterms:created xsi:type="dcterms:W3CDTF">2026-01-21T09:39:58Z</dcterms:created>
  <dcterms:modified xsi:type="dcterms:W3CDTF">2026-01-21T09:39:58Z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2024-03-15T00:00:00Z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2026-01-21T00:00:00Z</vt:filetime>
  </property>
  <property fmtid="{D5CDD505-2E9C-101B-9397-08002B2CF9AE}" pid="5" name="Producer">
    <vt:lpwstr>Microsoft® PowerPoint® for Microsoft 365</vt:lpwstr>
  </property>
</Properties>
</file>