
<file path=[Content_Types].xml><?xml version="1.0" encoding="utf-8"?>
<Types xmlns="http://schemas.openxmlformats.org/package/2006/content-types">
  <Default Extension="1" ContentType="image/jpeg"/>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0" r:id="rId1"/>
  </p:sldMasterIdLst>
  <p:notesMasterIdLst>
    <p:notesMasterId r:id="rId14"/>
  </p:notesMasterIdLst>
  <p:sldIdLst>
    <p:sldId id="261" r:id="rId2"/>
    <p:sldId id="262" r:id="rId3"/>
    <p:sldId id="257" r:id="rId4"/>
    <p:sldId id="263" r:id="rId5"/>
    <p:sldId id="265" r:id="rId6"/>
    <p:sldId id="264" r:id="rId7"/>
    <p:sldId id="266" r:id="rId8"/>
    <p:sldId id="267" r:id="rId9"/>
    <p:sldId id="259" r:id="rId10"/>
    <p:sldId id="258" r:id="rId11"/>
    <p:sldId id="260" r:id="rId12"/>
    <p:sldId id="25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4C89DFA-9F2E-4931-ABFF-5F7499EE0A14}">
          <p14:sldIdLst>
            <p14:sldId id="261"/>
            <p14:sldId id="262"/>
            <p14:sldId id="257"/>
            <p14:sldId id="263"/>
            <p14:sldId id="265"/>
            <p14:sldId id="264"/>
            <p14:sldId id="266"/>
            <p14:sldId id="267"/>
            <p14:sldId id="259"/>
            <p14:sldId id="258"/>
            <p14:sldId id="260"/>
            <p14:sldId id="256"/>
          </p14:sldIdLst>
        </p14:section>
        <p14:section name="Untitled Section" id="{AF62BB19-8591-4E62-8989-4274845E1E4E}">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BDBE2-5380-4FB4-84C9-2FBDDA188AF8}" v="5" dt="2025-11-17T11:41:35.7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6610" autoAdjust="0"/>
  </p:normalViewPr>
  <p:slideViewPr>
    <p:cSldViewPr snapToGrid="0">
      <p:cViewPr varScale="1">
        <p:scale>
          <a:sx n="55" d="100"/>
          <a:sy n="55" d="100"/>
        </p:scale>
        <p:origin x="192"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Johnson (2422551)" userId="30b62a1f-d350-460a-91f2-307123b27a8a" providerId="ADAL" clId="{43194DCE-6716-485A-B697-B98995FF1770}"/>
    <pc:docChg chg="custSel modSld">
      <pc:chgData name="Anita Johnson (2422551)" userId="30b62a1f-d350-460a-91f2-307123b27a8a" providerId="ADAL" clId="{43194DCE-6716-485A-B697-B98995FF1770}" dt="2025-11-17T11:50:13.783" v="74" actId="20577"/>
      <pc:docMkLst>
        <pc:docMk/>
      </pc:docMkLst>
      <pc:sldChg chg="addSp delSp modSp mod">
        <pc:chgData name="Anita Johnson (2422551)" userId="30b62a1f-d350-460a-91f2-307123b27a8a" providerId="ADAL" clId="{43194DCE-6716-485A-B697-B98995FF1770}" dt="2025-11-17T11:43:45.344" v="71" actId="20577"/>
        <pc:sldMkLst>
          <pc:docMk/>
          <pc:sldMk cId="372469077" sldId="257"/>
        </pc:sldMkLst>
        <pc:spChg chg="mod">
          <ac:chgData name="Anita Johnson (2422551)" userId="30b62a1f-d350-460a-91f2-307123b27a8a" providerId="ADAL" clId="{43194DCE-6716-485A-B697-B98995FF1770}" dt="2025-11-17T11:31:34.473" v="7" actId="1076"/>
          <ac:spMkLst>
            <pc:docMk/>
            <pc:sldMk cId="372469077" sldId="257"/>
            <ac:spMk id="4" creationId="{26DC8039-8A36-17CB-D190-41AEA4AB0D74}"/>
          </ac:spMkLst>
        </pc:spChg>
        <pc:spChg chg="add del mod">
          <ac:chgData name="Anita Johnson (2422551)" userId="30b62a1f-d350-460a-91f2-307123b27a8a" providerId="ADAL" clId="{43194DCE-6716-485A-B697-B98995FF1770}" dt="2025-11-17T11:30:08.665" v="5" actId="478"/>
          <ac:spMkLst>
            <pc:docMk/>
            <pc:sldMk cId="372469077" sldId="257"/>
            <ac:spMk id="5" creationId="{03CD2C90-0560-EBBB-4CA8-97FE754FEDDA}"/>
          </ac:spMkLst>
        </pc:spChg>
        <pc:spChg chg="add del mod">
          <ac:chgData name="Anita Johnson (2422551)" userId="30b62a1f-d350-460a-91f2-307123b27a8a" providerId="ADAL" clId="{43194DCE-6716-485A-B697-B98995FF1770}" dt="2025-11-17T11:33:03.568" v="20" actId="478"/>
          <ac:spMkLst>
            <pc:docMk/>
            <pc:sldMk cId="372469077" sldId="257"/>
            <ac:spMk id="7" creationId="{6DCA45CB-E2C1-6EAA-684D-77D51901FA80}"/>
          </ac:spMkLst>
        </pc:spChg>
        <pc:spChg chg="add mod">
          <ac:chgData name="Anita Johnson (2422551)" userId="30b62a1f-d350-460a-91f2-307123b27a8a" providerId="ADAL" clId="{43194DCE-6716-485A-B697-B98995FF1770}" dt="2025-11-17T11:43:45.344" v="71" actId="20577"/>
          <ac:spMkLst>
            <pc:docMk/>
            <pc:sldMk cId="372469077" sldId="257"/>
            <ac:spMk id="10" creationId="{C5339C3E-E157-21EF-E2D0-571C32F96C73}"/>
          </ac:spMkLst>
        </pc:spChg>
        <pc:spChg chg="add del mod">
          <ac:chgData name="Anita Johnson (2422551)" userId="30b62a1f-d350-460a-91f2-307123b27a8a" providerId="ADAL" clId="{43194DCE-6716-485A-B697-B98995FF1770}" dt="2025-11-17T11:38:59.359" v="38"/>
          <ac:spMkLst>
            <pc:docMk/>
            <pc:sldMk cId="372469077" sldId="257"/>
            <ac:spMk id="11" creationId="{08C66BED-9428-5F5B-E233-9DE81A3DD741}"/>
          </ac:spMkLst>
        </pc:spChg>
        <pc:spChg chg="add del mod">
          <ac:chgData name="Anita Johnson (2422551)" userId="30b62a1f-d350-460a-91f2-307123b27a8a" providerId="ADAL" clId="{43194DCE-6716-485A-B697-B98995FF1770}" dt="2025-11-17T11:38:59.360" v="40"/>
          <ac:spMkLst>
            <pc:docMk/>
            <pc:sldMk cId="372469077" sldId="257"/>
            <ac:spMk id="12" creationId="{871F7F00-DB79-5A96-33DE-6BA16CCC02DC}"/>
          </ac:spMkLst>
        </pc:spChg>
        <pc:spChg chg="mod">
          <ac:chgData name="Anita Johnson (2422551)" userId="30b62a1f-d350-460a-91f2-307123b27a8a" providerId="ADAL" clId="{43194DCE-6716-485A-B697-B98995FF1770}" dt="2025-11-17T11:38:56.341" v="36" actId="1076"/>
          <ac:spMkLst>
            <pc:docMk/>
            <pc:sldMk cId="372469077" sldId="257"/>
            <ac:spMk id="16" creationId="{CC814F66-7BE6-C59E-8243-F59E4BD064F8}"/>
          </ac:spMkLst>
        </pc:spChg>
        <pc:picChg chg="mod">
          <ac:chgData name="Anita Johnson (2422551)" userId="30b62a1f-d350-460a-91f2-307123b27a8a" providerId="ADAL" clId="{43194DCE-6716-485A-B697-B98995FF1770}" dt="2025-11-17T11:32:00.689" v="12" actId="14100"/>
          <ac:picMkLst>
            <pc:docMk/>
            <pc:sldMk cId="372469077" sldId="257"/>
            <ac:picMk id="9" creationId="{9D4497E2-BE99-7F19-CECB-A18F74443BDE}"/>
          </ac:picMkLst>
        </pc:picChg>
        <pc:picChg chg="add del mod">
          <ac:chgData name="Anita Johnson (2422551)" userId="30b62a1f-d350-460a-91f2-307123b27a8a" providerId="ADAL" clId="{43194DCE-6716-485A-B697-B98995FF1770}" dt="2025-11-17T11:41:24.021" v="41" actId="478"/>
          <ac:picMkLst>
            <pc:docMk/>
            <pc:sldMk cId="372469077" sldId="257"/>
            <ac:picMk id="13" creationId="{60602E15-0A92-D001-2111-3721634EDF5B}"/>
          </ac:picMkLst>
        </pc:picChg>
        <pc:picChg chg="add mod">
          <ac:chgData name="Anita Johnson (2422551)" userId="30b62a1f-d350-460a-91f2-307123b27a8a" providerId="ADAL" clId="{43194DCE-6716-485A-B697-B98995FF1770}" dt="2025-11-17T11:41:52.161" v="46" actId="14100"/>
          <ac:picMkLst>
            <pc:docMk/>
            <pc:sldMk cId="372469077" sldId="257"/>
            <ac:picMk id="14" creationId="{32DBC9E4-B375-587D-337A-AFF27C83E9D2}"/>
          </ac:picMkLst>
        </pc:picChg>
      </pc:sldChg>
      <pc:sldChg chg="modSp mod">
        <pc:chgData name="Anita Johnson (2422551)" userId="30b62a1f-d350-460a-91f2-307123b27a8a" providerId="ADAL" clId="{43194DCE-6716-485A-B697-B98995FF1770}" dt="2025-11-17T11:50:13.783" v="74" actId="20577"/>
        <pc:sldMkLst>
          <pc:docMk/>
          <pc:sldMk cId="1502394118" sldId="261"/>
        </pc:sldMkLst>
        <pc:spChg chg="mod">
          <ac:chgData name="Anita Johnson (2422551)" userId="30b62a1f-d350-460a-91f2-307123b27a8a" providerId="ADAL" clId="{43194DCE-6716-485A-B697-B98995FF1770}" dt="2025-11-17T11:50:13.783" v="74" actId="20577"/>
          <ac:spMkLst>
            <pc:docMk/>
            <pc:sldMk cId="1502394118" sldId="261"/>
            <ac:spMk id="7" creationId="{2F672C79-3AE6-85E0-CFFA-7C3369122C0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F87AC-3513-48EE-93C8-1B816FE13DD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ACA9B55-C738-414F-B5BD-F5CD0FC56D3A}">
      <dgm:prSet/>
      <dgm:spPr/>
      <dgm:t>
        <a:bodyPr/>
        <a:lstStyle/>
        <a:p>
          <a:r>
            <a:rPr lang="en-GB"/>
            <a:t>Amira is a three-year-old girl who has just joined the nursery. Amira is showing signs of anxiety, limited verbal communication, and difficulty engaging in Group play.</a:t>
          </a:r>
          <a:endParaRPr lang="en-US"/>
        </a:p>
      </dgm:t>
    </dgm:pt>
    <dgm:pt modelId="{1CF0B0B2-19AB-40CF-A550-9429521EF543}" type="parTrans" cxnId="{5016F4B8-1509-42F2-88F0-E2F1D917D3EC}">
      <dgm:prSet/>
      <dgm:spPr/>
      <dgm:t>
        <a:bodyPr/>
        <a:lstStyle/>
        <a:p>
          <a:endParaRPr lang="en-US"/>
        </a:p>
      </dgm:t>
    </dgm:pt>
    <dgm:pt modelId="{EFC93B65-4620-4E75-8D2E-7EC66B3BFE5F}" type="sibTrans" cxnId="{5016F4B8-1509-42F2-88F0-E2F1D917D3EC}">
      <dgm:prSet/>
      <dgm:spPr/>
      <dgm:t>
        <a:bodyPr/>
        <a:lstStyle/>
        <a:p>
          <a:endParaRPr lang="en-US"/>
        </a:p>
      </dgm:t>
    </dgm:pt>
    <dgm:pt modelId="{F147E05A-8D9E-4DCE-87A6-C6275B612C09}">
      <dgm:prSet/>
      <dgm:spPr/>
      <dgm:t>
        <a:bodyPr/>
        <a:lstStyle/>
        <a:p>
          <a:r>
            <a:rPr lang="en-GB" dirty="0"/>
            <a:t>My role is to understand her developmental needs and contribute to a support plan that promotes her emotional, social, cognitive, and physical well-being. By using Piaget’s theory of cognitive development, to support her well-being.</a:t>
          </a:r>
          <a:endParaRPr lang="en-US" dirty="0"/>
        </a:p>
      </dgm:t>
    </dgm:pt>
    <dgm:pt modelId="{D92A6F90-DCDF-490D-8455-7821652A4795}" type="sibTrans" cxnId="{9253EB65-E693-45F2-B752-60CBEFCB7968}">
      <dgm:prSet/>
      <dgm:spPr/>
      <dgm:t>
        <a:bodyPr/>
        <a:lstStyle/>
        <a:p>
          <a:endParaRPr lang="en-US"/>
        </a:p>
      </dgm:t>
    </dgm:pt>
    <dgm:pt modelId="{DBD5D6A5-8E81-4822-84D0-21981F4C4581}" type="parTrans" cxnId="{9253EB65-E693-45F2-B752-60CBEFCB7968}">
      <dgm:prSet/>
      <dgm:spPr/>
      <dgm:t>
        <a:bodyPr/>
        <a:lstStyle/>
        <a:p>
          <a:endParaRPr lang="en-US"/>
        </a:p>
      </dgm:t>
    </dgm:pt>
    <dgm:pt modelId="{1CC17E02-8A1D-423D-9045-A76B88AB313F}" type="pres">
      <dgm:prSet presAssocID="{2DBF87AC-3513-48EE-93C8-1B816FE13DDD}" presName="hierChild1" presStyleCnt="0">
        <dgm:presLayoutVars>
          <dgm:chPref val="1"/>
          <dgm:dir/>
          <dgm:animOne val="branch"/>
          <dgm:animLvl val="lvl"/>
          <dgm:resizeHandles/>
        </dgm:presLayoutVars>
      </dgm:prSet>
      <dgm:spPr/>
    </dgm:pt>
    <dgm:pt modelId="{E521FDB2-E116-4AFB-ADAE-0B9C4D12A1A9}" type="pres">
      <dgm:prSet presAssocID="{7ACA9B55-C738-414F-B5BD-F5CD0FC56D3A}" presName="hierRoot1" presStyleCnt="0"/>
      <dgm:spPr/>
    </dgm:pt>
    <dgm:pt modelId="{A92F8333-98F4-4E53-9B91-69399AECB782}" type="pres">
      <dgm:prSet presAssocID="{7ACA9B55-C738-414F-B5BD-F5CD0FC56D3A}" presName="composite" presStyleCnt="0"/>
      <dgm:spPr/>
    </dgm:pt>
    <dgm:pt modelId="{B2EFE66F-B7C3-48DC-85B1-5FE4FF499783}" type="pres">
      <dgm:prSet presAssocID="{7ACA9B55-C738-414F-B5BD-F5CD0FC56D3A}" presName="background" presStyleLbl="node0" presStyleIdx="0" presStyleCnt="2"/>
      <dgm:spPr/>
    </dgm:pt>
    <dgm:pt modelId="{53AEE2CB-2D77-45C9-B274-584C38C12F5A}" type="pres">
      <dgm:prSet presAssocID="{7ACA9B55-C738-414F-B5BD-F5CD0FC56D3A}" presName="text" presStyleLbl="fgAcc0" presStyleIdx="0" presStyleCnt="2">
        <dgm:presLayoutVars>
          <dgm:chPref val="3"/>
        </dgm:presLayoutVars>
      </dgm:prSet>
      <dgm:spPr/>
    </dgm:pt>
    <dgm:pt modelId="{1665F357-C893-4829-98CA-2CC7C748A729}" type="pres">
      <dgm:prSet presAssocID="{7ACA9B55-C738-414F-B5BD-F5CD0FC56D3A}" presName="hierChild2" presStyleCnt="0"/>
      <dgm:spPr/>
    </dgm:pt>
    <dgm:pt modelId="{2384AC7D-AF05-4619-9DA3-134D7299DCFF}" type="pres">
      <dgm:prSet presAssocID="{F147E05A-8D9E-4DCE-87A6-C6275B612C09}" presName="hierRoot1" presStyleCnt="0"/>
      <dgm:spPr/>
    </dgm:pt>
    <dgm:pt modelId="{2CD15704-86FC-4D22-BC48-460D9E9FBFF3}" type="pres">
      <dgm:prSet presAssocID="{F147E05A-8D9E-4DCE-87A6-C6275B612C09}" presName="composite" presStyleCnt="0"/>
      <dgm:spPr/>
    </dgm:pt>
    <dgm:pt modelId="{965AD595-A76C-4595-98B6-DAE52E0D3968}" type="pres">
      <dgm:prSet presAssocID="{F147E05A-8D9E-4DCE-87A6-C6275B612C09}" presName="background" presStyleLbl="node0" presStyleIdx="1" presStyleCnt="2"/>
      <dgm:spPr/>
    </dgm:pt>
    <dgm:pt modelId="{45DAF0EF-A1CD-4413-BECD-E4CA363DBDD6}" type="pres">
      <dgm:prSet presAssocID="{F147E05A-8D9E-4DCE-87A6-C6275B612C09}" presName="text" presStyleLbl="fgAcc0" presStyleIdx="1" presStyleCnt="2" custLinFactNeighborX="-732" custLinFactNeighborY="-710">
        <dgm:presLayoutVars>
          <dgm:chPref val="3"/>
        </dgm:presLayoutVars>
      </dgm:prSet>
      <dgm:spPr/>
    </dgm:pt>
    <dgm:pt modelId="{E52C67ED-A5A9-4863-9C3D-BCD649441ECC}" type="pres">
      <dgm:prSet presAssocID="{F147E05A-8D9E-4DCE-87A6-C6275B612C09}" presName="hierChild2" presStyleCnt="0"/>
      <dgm:spPr/>
    </dgm:pt>
  </dgm:ptLst>
  <dgm:cxnLst>
    <dgm:cxn modelId="{914CEB5C-C051-4F72-96F9-72033251E0ED}" type="presOf" srcId="{F147E05A-8D9E-4DCE-87A6-C6275B612C09}" destId="{45DAF0EF-A1CD-4413-BECD-E4CA363DBDD6}" srcOrd="0" destOrd="0" presId="urn:microsoft.com/office/officeart/2005/8/layout/hierarchy1"/>
    <dgm:cxn modelId="{9253EB65-E693-45F2-B752-60CBEFCB7968}" srcId="{2DBF87AC-3513-48EE-93C8-1B816FE13DDD}" destId="{F147E05A-8D9E-4DCE-87A6-C6275B612C09}" srcOrd="1" destOrd="0" parTransId="{DBD5D6A5-8E81-4822-84D0-21981F4C4581}" sibTransId="{D92A6F90-DCDF-490D-8455-7821652A4795}"/>
    <dgm:cxn modelId="{86342167-E964-44CE-ADBF-063E0E7DD935}" type="presOf" srcId="{7ACA9B55-C738-414F-B5BD-F5CD0FC56D3A}" destId="{53AEE2CB-2D77-45C9-B274-584C38C12F5A}" srcOrd="0" destOrd="0" presId="urn:microsoft.com/office/officeart/2005/8/layout/hierarchy1"/>
    <dgm:cxn modelId="{5016F4B8-1509-42F2-88F0-E2F1D917D3EC}" srcId="{2DBF87AC-3513-48EE-93C8-1B816FE13DDD}" destId="{7ACA9B55-C738-414F-B5BD-F5CD0FC56D3A}" srcOrd="0" destOrd="0" parTransId="{1CF0B0B2-19AB-40CF-A550-9429521EF543}" sibTransId="{EFC93B65-4620-4E75-8D2E-7EC66B3BFE5F}"/>
    <dgm:cxn modelId="{741D15D6-4D13-4490-82F2-926EA7F7A489}" type="presOf" srcId="{2DBF87AC-3513-48EE-93C8-1B816FE13DDD}" destId="{1CC17E02-8A1D-423D-9045-A76B88AB313F}" srcOrd="0" destOrd="0" presId="urn:microsoft.com/office/officeart/2005/8/layout/hierarchy1"/>
    <dgm:cxn modelId="{8DC62C2D-B17A-4ECA-9B9B-B81946F51C0C}" type="presParOf" srcId="{1CC17E02-8A1D-423D-9045-A76B88AB313F}" destId="{E521FDB2-E116-4AFB-ADAE-0B9C4D12A1A9}" srcOrd="0" destOrd="0" presId="urn:microsoft.com/office/officeart/2005/8/layout/hierarchy1"/>
    <dgm:cxn modelId="{9C826788-43E7-436D-9CBA-84082014F3F8}" type="presParOf" srcId="{E521FDB2-E116-4AFB-ADAE-0B9C4D12A1A9}" destId="{A92F8333-98F4-4E53-9B91-69399AECB782}" srcOrd="0" destOrd="0" presId="urn:microsoft.com/office/officeart/2005/8/layout/hierarchy1"/>
    <dgm:cxn modelId="{5793FA58-F7B4-4848-8EEB-4E96738E723F}" type="presParOf" srcId="{A92F8333-98F4-4E53-9B91-69399AECB782}" destId="{B2EFE66F-B7C3-48DC-85B1-5FE4FF499783}" srcOrd="0" destOrd="0" presId="urn:microsoft.com/office/officeart/2005/8/layout/hierarchy1"/>
    <dgm:cxn modelId="{B7BE2FF7-77CC-4BAF-9D9D-CC37EFA919B1}" type="presParOf" srcId="{A92F8333-98F4-4E53-9B91-69399AECB782}" destId="{53AEE2CB-2D77-45C9-B274-584C38C12F5A}" srcOrd="1" destOrd="0" presId="urn:microsoft.com/office/officeart/2005/8/layout/hierarchy1"/>
    <dgm:cxn modelId="{8CEBB6E4-D67A-4136-9C94-E21796F50A78}" type="presParOf" srcId="{E521FDB2-E116-4AFB-ADAE-0B9C4D12A1A9}" destId="{1665F357-C893-4829-98CA-2CC7C748A729}" srcOrd="1" destOrd="0" presId="urn:microsoft.com/office/officeart/2005/8/layout/hierarchy1"/>
    <dgm:cxn modelId="{B21E7799-150F-4948-90B3-C520E1A5BD14}" type="presParOf" srcId="{1CC17E02-8A1D-423D-9045-A76B88AB313F}" destId="{2384AC7D-AF05-4619-9DA3-134D7299DCFF}" srcOrd="1" destOrd="0" presId="urn:microsoft.com/office/officeart/2005/8/layout/hierarchy1"/>
    <dgm:cxn modelId="{A60E068A-E907-42CA-BA59-F04C0062368E}" type="presParOf" srcId="{2384AC7D-AF05-4619-9DA3-134D7299DCFF}" destId="{2CD15704-86FC-4D22-BC48-460D9E9FBFF3}" srcOrd="0" destOrd="0" presId="urn:microsoft.com/office/officeart/2005/8/layout/hierarchy1"/>
    <dgm:cxn modelId="{24A30CD1-AED0-42D8-BB62-776485B908AA}" type="presParOf" srcId="{2CD15704-86FC-4D22-BC48-460D9E9FBFF3}" destId="{965AD595-A76C-4595-98B6-DAE52E0D3968}" srcOrd="0" destOrd="0" presId="urn:microsoft.com/office/officeart/2005/8/layout/hierarchy1"/>
    <dgm:cxn modelId="{B05723D9-BDD1-4C81-9142-6ACA38A4C4A1}" type="presParOf" srcId="{2CD15704-86FC-4D22-BC48-460D9E9FBFF3}" destId="{45DAF0EF-A1CD-4413-BECD-E4CA363DBDD6}" srcOrd="1" destOrd="0" presId="urn:microsoft.com/office/officeart/2005/8/layout/hierarchy1"/>
    <dgm:cxn modelId="{34298924-15AA-4A4F-97B4-48817EDCD9EB}" type="presParOf" srcId="{2384AC7D-AF05-4619-9DA3-134D7299DCFF}" destId="{E52C67ED-A5A9-4863-9C3D-BCD649441EC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0D9491-54F4-4110-8D8C-C88852D9214C}"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B47ADB45-F50E-43D9-8862-5B2D1CACC80B}">
      <dgm:prSet custT="1"/>
      <dgm:spPr/>
      <dgm:t>
        <a:bodyPr/>
        <a:lstStyle/>
        <a:p>
          <a:r>
            <a:rPr lang="en-GB" sz="3200" dirty="0"/>
            <a:t>3-year-old Amira falls within the pre-operational stage.</a:t>
          </a:r>
          <a:endParaRPr lang="en-US" sz="3200" dirty="0"/>
        </a:p>
      </dgm:t>
    </dgm:pt>
    <dgm:pt modelId="{400D264E-C091-4E87-B97A-5C1A3939DAF9}" type="parTrans" cxnId="{579456B1-1E9E-4166-A483-63D38DD023EF}">
      <dgm:prSet/>
      <dgm:spPr/>
      <dgm:t>
        <a:bodyPr/>
        <a:lstStyle/>
        <a:p>
          <a:endParaRPr lang="en-US"/>
        </a:p>
      </dgm:t>
    </dgm:pt>
    <dgm:pt modelId="{E738CBEF-9549-44A3-9286-1CF2C3E4702A}" type="sibTrans" cxnId="{579456B1-1E9E-4166-A483-63D38DD023EF}">
      <dgm:prSet/>
      <dgm:spPr/>
      <dgm:t>
        <a:bodyPr/>
        <a:lstStyle/>
        <a:p>
          <a:endParaRPr lang="en-US"/>
        </a:p>
      </dgm:t>
    </dgm:pt>
    <dgm:pt modelId="{9EF84CB7-087E-4A69-BF9D-6E19D6DCA685}">
      <dgm:prSet/>
      <dgm:spPr/>
      <dgm:t>
        <a:bodyPr/>
        <a:lstStyle/>
        <a:p>
          <a:r>
            <a:rPr lang="en-GB" dirty="0"/>
            <a:t>The key features include</a:t>
          </a:r>
          <a:endParaRPr lang="en-US" dirty="0"/>
        </a:p>
      </dgm:t>
    </dgm:pt>
    <dgm:pt modelId="{2790C7FB-6020-4661-93C4-AD9CB4BDD9F6}" type="parTrans" cxnId="{F0B3B308-A87D-4F1A-80C5-D70F56A4CA98}">
      <dgm:prSet/>
      <dgm:spPr/>
      <dgm:t>
        <a:bodyPr/>
        <a:lstStyle/>
        <a:p>
          <a:endParaRPr lang="en-US"/>
        </a:p>
      </dgm:t>
    </dgm:pt>
    <dgm:pt modelId="{2B2D3D3D-EFDE-4048-AEAA-3FF9FC6DC576}" type="sibTrans" cxnId="{F0B3B308-A87D-4F1A-80C5-D70F56A4CA98}">
      <dgm:prSet/>
      <dgm:spPr/>
      <dgm:t>
        <a:bodyPr/>
        <a:lstStyle/>
        <a:p>
          <a:endParaRPr lang="en-US"/>
        </a:p>
      </dgm:t>
    </dgm:pt>
    <dgm:pt modelId="{4514AF82-15A5-4D3F-8EF4-DB195035E2DC}">
      <dgm:prSet/>
      <dgm:spPr/>
      <dgm:t>
        <a:bodyPr/>
        <a:lstStyle/>
        <a:p>
          <a:r>
            <a:rPr lang="en-GB" dirty="0"/>
            <a:t>Symbolic play ( pretend play)  </a:t>
          </a:r>
          <a:endParaRPr lang="en-US" dirty="0"/>
        </a:p>
      </dgm:t>
    </dgm:pt>
    <dgm:pt modelId="{CB5B7AC3-6385-4C40-B36B-536B6AD38423}" type="parTrans" cxnId="{E6CF6B10-44A9-48B9-AFED-29AAD7F88E00}">
      <dgm:prSet/>
      <dgm:spPr/>
      <dgm:t>
        <a:bodyPr/>
        <a:lstStyle/>
        <a:p>
          <a:endParaRPr lang="en-US"/>
        </a:p>
      </dgm:t>
    </dgm:pt>
    <dgm:pt modelId="{BAC13629-19DF-47A7-BE9B-04B776A6DEC0}" type="sibTrans" cxnId="{E6CF6B10-44A9-48B9-AFED-29AAD7F88E00}">
      <dgm:prSet/>
      <dgm:spPr/>
      <dgm:t>
        <a:bodyPr/>
        <a:lstStyle/>
        <a:p>
          <a:endParaRPr lang="en-US"/>
        </a:p>
      </dgm:t>
    </dgm:pt>
    <dgm:pt modelId="{682B6D3E-9DB8-4CE1-873D-17B397AADD17}">
      <dgm:prSet/>
      <dgm:spPr/>
      <dgm:t>
        <a:bodyPr/>
        <a:lstStyle/>
        <a:p>
          <a:r>
            <a:rPr lang="en-GB" dirty="0"/>
            <a:t>Egocentric thinking, seeing the world from their own perspective.</a:t>
          </a:r>
          <a:endParaRPr lang="en-US" dirty="0"/>
        </a:p>
      </dgm:t>
    </dgm:pt>
    <dgm:pt modelId="{FC03808E-ABA5-4A50-9CE2-AF0DD016286E}" type="parTrans" cxnId="{C3542CE6-559E-414B-AE58-0E810BE618BF}">
      <dgm:prSet/>
      <dgm:spPr/>
      <dgm:t>
        <a:bodyPr/>
        <a:lstStyle/>
        <a:p>
          <a:endParaRPr lang="en-US"/>
        </a:p>
      </dgm:t>
    </dgm:pt>
    <dgm:pt modelId="{272EB1A7-875B-40A0-AA8A-8A38EBD193C8}" type="sibTrans" cxnId="{C3542CE6-559E-414B-AE58-0E810BE618BF}">
      <dgm:prSet/>
      <dgm:spPr/>
      <dgm:t>
        <a:bodyPr/>
        <a:lstStyle/>
        <a:p>
          <a:endParaRPr lang="en-US"/>
        </a:p>
      </dgm:t>
    </dgm:pt>
    <dgm:pt modelId="{F6025E9D-5407-458B-ACAA-81CB1FCC73B7}">
      <dgm:prSet/>
      <dgm:spPr/>
      <dgm:t>
        <a:bodyPr/>
        <a:lstStyle/>
        <a:p>
          <a:r>
            <a:rPr lang="en-GB" dirty="0"/>
            <a:t>Difficulty understanding others’ points of view.  </a:t>
          </a:r>
          <a:endParaRPr lang="en-US" dirty="0"/>
        </a:p>
      </dgm:t>
    </dgm:pt>
    <dgm:pt modelId="{7B9951D8-5F11-41BF-95FB-1D5B71D602B1}" type="parTrans" cxnId="{3F6EF10F-18E5-4085-A5F1-D54EC224D152}">
      <dgm:prSet/>
      <dgm:spPr/>
      <dgm:t>
        <a:bodyPr/>
        <a:lstStyle/>
        <a:p>
          <a:endParaRPr lang="en-US"/>
        </a:p>
      </dgm:t>
    </dgm:pt>
    <dgm:pt modelId="{6734B0DE-788C-4376-A462-3AA94844E79D}" type="sibTrans" cxnId="{3F6EF10F-18E5-4085-A5F1-D54EC224D152}">
      <dgm:prSet/>
      <dgm:spPr/>
      <dgm:t>
        <a:bodyPr/>
        <a:lstStyle/>
        <a:p>
          <a:endParaRPr lang="en-US"/>
        </a:p>
      </dgm:t>
    </dgm:pt>
    <dgm:pt modelId="{634646F4-DCB5-4A6E-8EB5-779597838404}" type="pres">
      <dgm:prSet presAssocID="{B70D9491-54F4-4110-8D8C-C88852D9214C}" presName="linear" presStyleCnt="0">
        <dgm:presLayoutVars>
          <dgm:animLvl val="lvl"/>
          <dgm:resizeHandles val="exact"/>
        </dgm:presLayoutVars>
      </dgm:prSet>
      <dgm:spPr/>
    </dgm:pt>
    <dgm:pt modelId="{C96593BD-C756-43DC-9AFA-1BA51781618F}" type="pres">
      <dgm:prSet presAssocID="{B47ADB45-F50E-43D9-8862-5B2D1CACC80B}" presName="parentText" presStyleLbl="node1" presStyleIdx="0" presStyleCnt="1" custScaleY="75258" custLinFactNeighborX="694" custLinFactNeighborY="-75700">
        <dgm:presLayoutVars>
          <dgm:chMax val="0"/>
          <dgm:bulletEnabled val="1"/>
        </dgm:presLayoutVars>
      </dgm:prSet>
      <dgm:spPr/>
    </dgm:pt>
    <dgm:pt modelId="{AAA74126-B20C-422E-B60C-A7A3F293758B}" type="pres">
      <dgm:prSet presAssocID="{B47ADB45-F50E-43D9-8862-5B2D1CACC80B}" presName="childText" presStyleLbl="revTx" presStyleIdx="0" presStyleCnt="1">
        <dgm:presLayoutVars>
          <dgm:bulletEnabled val="1"/>
        </dgm:presLayoutVars>
      </dgm:prSet>
      <dgm:spPr/>
    </dgm:pt>
  </dgm:ptLst>
  <dgm:cxnLst>
    <dgm:cxn modelId="{F0B3B308-A87D-4F1A-80C5-D70F56A4CA98}" srcId="{B47ADB45-F50E-43D9-8862-5B2D1CACC80B}" destId="{9EF84CB7-087E-4A69-BF9D-6E19D6DCA685}" srcOrd="0" destOrd="0" parTransId="{2790C7FB-6020-4661-93C4-AD9CB4BDD9F6}" sibTransId="{2B2D3D3D-EFDE-4048-AEAA-3FF9FC6DC576}"/>
    <dgm:cxn modelId="{3F6EF10F-18E5-4085-A5F1-D54EC224D152}" srcId="{B47ADB45-F50E-43D9-8862-5B2D1CACC80B}" destId="{F6025E9D-5407-458B-ACAA-81CB1FCC73B7}" srcOrd="3" destOrd="0" parTransId="{7B9951D8-5F11-41BF-95FB-1D5B71D602B1}" sibTransId="{6734B0DE-788C-4376-A462-3AA94844E79D}"/>
    <dgm:cxn modelId="{E6CF6B10-44A9-48B9-AFED-29AAD7F88E00}" srcId="{B47ADB45-F50E-43D9-8862-5B2D1CACC80B}" destId="{4514AF82-15A5-4D3F-8EF4-DB195035E2DC}" srcOrd="1" destOrd="0" parTransId="{CB5B7AC3-6385-4C40-B36B-536B6AD38423}" sibTransId="{BAC13629-19DF-47A7-BE9B-04B776A6DEC0}"/>
    <dgm:cxn modelId="{B1FEE839-B91B-4BB8-8740-77CA85C079A7}" type="presOf" srcId="{4514AF82-15A5-4D3F-8EF4-DB195035E2DC}" destId="{AAA74126-B20C-422E-B60C-A7A3F293758B}" srcOrd="0" destOrd="1" presId="urn:microsoft.com/office/officeart/2005/8/layout/vList2"/>
    <dgm:cxn modelId="{579456B1-1E9E-4166-A483-63D38DD023EF}" srcId="{B70D9491-54F4-4110-8D8C-C88852D9214C}" destId="{B47ADB45-F50E-43D9-8862-5B2D1CACC80B}" srcOrd="0" destOrd="0" parTransId="{400D264E-C091-4E87-B97A-5C1A3939DAF9}" sibTransId="{E738CBEF-9549-44A3-9286-1CF2C3E4702A}"/>
    <dgm:cxn modelId="{6F46BAB3-3DF3-4DCC-A692-C1A99A20C94A}" type="presOf" srcId="{F6025E9D-5407-458B-ACAA-81CB1FCC73B7}" destId="{AAA74126-B20C-422E-B60C-A7A3F293758B}" srcOrd="0" destOrd="3" presId="urn:microsoft.com/office/officeart/2005/8/layout/vList2"/>
    <dgm:cxn modelId="{D4EFF7B6-59E0-4A3F-8F5B-F207043BF56F}" type="presOf" srcId="{B47ADB45-F50E-43D9-8862-5B2D1CACC80B}" destId="{C96593BD-C756-43DC-9AFA-1BA51781618F}" srcOrd="0" destOrd="0" presId="urn:microsoft.com/office/officeart/2005/8/layout/vList2"/>
    <dgm:cxn modelId="{359968BB-F683-44F7-8AA9-BB80FE247BD3}" type="presOf" srcId="{682B6D3E-9DB8-4CE1-873D-17B397AADD17}" destId="{AAA74126-B20C-422E-B60C-A7A3F293758B}" srcOrd="0" destOrd="2" presId="urn:microsoft.com/office/officeart/2005/8/layout/vList2"/>
    <dgm:cxn modelId="{EE4D5CC5-C0D8-42DC-BBF0-D209C32DA7DA}" type="presOf" srcId="{9EF84CB7-087E-4A69-BF9D-6E19D6DCA685}" destId="{AAA74126-B20C-422E-B60C-A7A3F293758B}" srcOrd="0" destOrd="0" presId="urn:microsoft.com/office/officeart/2005/8/layout/vList2"/>
    <dgm:cxn modelId="{C3542CE6-559E-414B-AE58-0E810BE618BF}" srcId="{B47ADB45-F50E-43D9-8862-5B2D1CACC80B}" destId="{682B6D3E-9DB8-4CE1-873D-17B397AADD17}" srcOrd="2" destOrd="0" parTransId="{FC03808E-ABA5-4A50-9CE2-AF0DD016286E}" sibTransId="{272EB1A7-875B-40A0-AA8A-8A38EBD193C8}"/>
    <dgm:cxn modelId="{B95C4DF0-6C1B-46F0-9888-DF8FCFE8D874}" type="presOf" srcId="{B70D9491-54F4-4110-8D8C-C88852D9214C}" destId="{634646F4-DCB5-4A6E-8EB5-779597838404}" srcOrd="0" destOrd="0" presId="urn:microsoft.com/office/officeart/2005/8/layout/vList2"/>
    <dgm:cxn modelId="{F83E145F-2AC2-4546-A224-C6AA2057158C}" type="presParOf" srcId="{634646F4-DCB5-4A6E-8EB5-779597838404}" destId="{C96593BD-C756-43DC-9AFA-1BA51781618F}" srcOrd="0" destOrd="0" presId="urn:microsoft.com/office/officeart/2005/8/layout/vList2"/>
    <dgm:cxn modelId="{E1C86462-9414-4D60-B387-E70299E27F49}" type="presParOf" srcId="{634646F4-DCB5-4A6E-8EB5-779597838404}" destId="{AAA74126-B20C-422E-B60C-A7A3F293758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FE875E-4323-40E1-A3CA-561ED61043B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A641B4E6-5A01-43D0-BF85-DBC6B1EBB621}">
      <dgm:prSet/>
      <dgm:spPr/>
      <dgm:t>
        <a:bodyPr/>
        <a:lstStyle/>
        <a:p>
          <a:r>
            <a:rPr lang="en-GB" dirty="0">
              <a:solidFill>
                <a:schemeClr val="tx1"/>
              </a:solidFill>
            </a:rPr>
            <a:t>Piaget (1952) explains that a child of approximately 2 to 7 years is in a pre-operational stage where they begin to develop symbolic thinking, imagination, and language skills; however, their thinking is predominantly egocentric and intuitive rather than logical </a:t>
          </a:r>
          <a:endParaRPr lang="en-US" dirty="0">
            <a:solidFill>
              <a:schemeClr val="tx1"/>
            </a:solidFill>
          </a:endParaRPr>
        </a:p>
      </dgm:t>
    </dgm:pt>
    <dgm:pt modelId="{DCB519B4-CD5F-41F2-9739-7EC020B1933A}" type="parTrans" cxnId="{6DD189D3-FE00-4F07-8742-4B2FA6A3A5BF}">
      <dgm:prSet/>
      <dgm:spPr/>
      <dgm:t>
        <a:bodyPr/>
        <a:lstStyle/>
        <a:p>
          <a:endParaRPr lang="en-US"/>
        </a:p>
      </dgm:t>
    </dgm:pt>
    <dgm:pt modelId="{0184D6BD-FC84-4FD5-B9E8-07419B9FD81D}" type="sibTrans" cxnId="{6DD189D3-FE00-4F07-8742-4B2FA6A3A5BF}">
      <dgm:prSet/>
      <dgm:spPr/>
      <dgm:t>
        <a:bodyPr/>
        <a:lstStyle/>
        <a:p>
          <a:endParaRPr lang="en-US"/>
        </a:p>
      </dgm:t>
    </dgm:pt>
    <dgm:pt modelId="{54069CCF-AFD3-4CF2-99A8-C7C677017E1F}">
      <dgm:prSet/>
      <dgm:spPr/>
      <dgm:t>
        <a:bodyPr/>
        <a:lstStyle/>
        <a:p>
          <a:r>
            <a:rPr lang="en-GB" dirty="0">
              <a:solidFill>
                <a:schemeClr val="tx1"/>
              </a:solidFill>
            </a:rPr>
            <a:t>Therefore, in Amira’s case, where she is showing signs of anxiety, limited vocal communication, and difficulties in group play, her developmental needs can be analysed through this theoretical framework.</a:t>
          </a:r>
          <a:endParaRPr lang="en-US" dirty="0">
            <a:solidFill>
              <a:schemeClr val="tx1"/>
            </a:solidFill>
          </a:endParaRPr>
        </a:p>
      </dgm:t>
    </dgm:pt>
    <dgm:pt modelId="{8DDBF84C-98A9-4872-A262-08A1D2FE04C7}" type="parTrans" cxnId="{34464BCB-FC02-4EF0-B297-1348EB4068AD}">
      <dgm:prSet/>
      <dgm:spPr/>
      <dgm:t>
        <a:bodyPr/>
        <a:lstStyle/>
        <a:p>
          <a:endParaRPr lang="en-US"/>
        </a:p>
      </dgm:t>
    </dgm:pt>
    <dgm:pt modelId="{240190EA-4A95-4D23-92F1-298D4494951A}" type="sibTrans" cxnId="{34464BCB-FC02-4EF0-B297-1348EB4068AD}">
      <dgm:prSet/>
      <dgm:spPr/>
      <dgm:t>
        <a:bodyPr/>
        <a:lstStyle/>
        <a:p>
          <a:endParaRPr lang="en-US"/>
        </a:p>
      </dgm:t>
    </dgm:pt>
    <dgm:pt modelId="{9D49203C-80C9-47DD-BC80-6CB3707C4978}">
      <dgm:prSet/>
      <dgm:spPr/>
      <dgm:t>
        <a:bodyPr/>
        <a:lstStyle/>
        <a:p>
          <a:r>
            <a:rPr lang="en-GB" dirty="0">
              <a:solidFill>
                <a:schemeClr val="tx1"/>
              </a:solidFill>
            </a:rPr>
            <a:t>Her social and emotional anxiety may be associated with an unfamiliar environment, separation from her parents, or difficulties in interpreting social cues, which are common stressors for children at this age (Berk, 2018)</a:t>
          </a:r>
          <a:endParaRPr lang="en-US" dirty="0">
            <a:solidFill>
              <a:schemeClr val="tx1"/>
            </a:solidFill>
          </a:endParaRPr>
        </a:p>
      </dgm:t>
    </dgm:pt>
    <dgm:pt modelId="{B260EEF6-435B-4035-923F-76E1B638B8BE}" type="parTrans" cxnId="{E62C6D97-3A0A-4342-8A7F-A53C386C78EB}">
      <dgm:prSet/>
      <dgm:spPr/>
      <dgm:t>
        <a:bodyPr/>
        <a:lstStyle/>
        <a:p>
          <a:endParaRPr lang="en-US"/>
        </a:p>
      </dgm:t>
    </dgm:pt>
    <dgm:pt modelId="{371E5B01-F30C-4128-99E3-1944819CCB6B}" type="sibTrans" cxnId="{E62C6D97-3A0A-4342-8A7F-A53C386C78EB}">
      <dgm:prSet/>
      <dgm:spPr/>
      <dgm:t>
        <a:bodyPr/>
        <a:lstStyle/>
        <a:p>
          <a:endParaRPr lang="en-US"/>
        </a:p>
      </dgm:t>
    </dgm:pt>
    <dgm:pt modelId="{2A94BE7B-F087-4813-9E5E-59B0EC6F64E4}">
      <dgm:prSet/>
      <dgm:spPr/>
      <dgm:t>
        <a:bodyPr/>
        <a:lstStyle/>
        <a:p>
          <a:r>
            <a:rPr lang="en-GB" dirty="0">
              <a:solidFill>
                <a:schemeClr val="tx1"/>
              </a:solidFill>
            </a:rPr>
            <a:t>According to Piaget’s model, children in the pre-operational stage are still developing the ability to understand other people's perspectives, which may make it challenging for them to interpret group dynamics or express their emotions effectively.  </a:t>
          </a:r>
          <a:endParaRPr lang="en-US" dirty="0">
            <a:solidFill>
              <a:schemeClr val="tx1"/>
            </a:solidFill>
          </a:endParaRPr>
        </a:p>
      </dgm:t>
    </dgm:pt>
    <dgm:pt modelId="{F7AC9FA3-2EC5-444B-ACCE-8EC622AFB347}" type="parTrans" cxnId="{794B1D88-F176-484B-92DC-4CF06ABD7AD9}">
      <dgm:prSet/>
      <dgm:spPr/>
      <dgm:t>
        <a:bodyPr/>
        <a:lstStyle/>
        <a:p>
          <a:endParaRPr lang="en-US"/>
        </a:p>
      </dgm:t>
    </dgm:pt>
    <dgm:pt modelId="{5E91CAF5-87B6-41B1-9272-BA7C0BA04B3F}" type="sibTrans" cxnId="{794B1D88-F176-484B-92DC-4CF06ABD7AD9}">
      <dgm:prSet/>
      <dgm:spPr/>
      <dgm:t>
        <a:bodyPr/>
        <a:lstStyle/>
        <a:p>
          <a:endParaRPr lang="en-US"/>
        </a:p>
      </dgm:t>
    </dgm:pt>
    <dgm:pt modelId="{23E85D65-37A7-4406-BA8C-2AA1E32AC09F}" type="pres">
      <dgm:prSet presAssocID="{6DFE875E-4323-40E1-A3CA-561ED61043B1}" presName="outerComposite" presStyleCnt="0">
        <dgm:presLayoutVars>
          <dgm:chMax val="5"/>
          <dgm:dir/>
          <dgm:resizeHandles val="exact"/>
        </dgm:presLayoutVars>
      </dgm:prSet>
      <dgm:spPr/>
    </dgm:pt>
    <dgm:pt modelId="{1A14BF2E-6B41-4908-B5E8-F7D73517FC8D}" type="pres">
      <dgm:prSet presAssocID="{6DFE875E-4323-40E1-A3CA-561ED61043B1}" presName="dummyMaxCanvas" presStyleCnt="0">
        <dgm:presLayoutVars/>
      </dgm:prSet>
      <dgm:spPr/>
    </dgm:pt>
    <dgm:pt modelId="{9AA61856-E9B1-406C-94E6-333F6CC1FCD4}" type="pres">
      <dgm:prSet presAssocID="{6DFE875E-4323-40E1-A3CA-561ED61043B1}" presName="FourNodes_1" presStyleLbl="node1" presStyleIdx="0" presStyleCnt="4" custLinFactNeighborX="-197">
        <dgm:presLayoutVars>
          <dgm:bulletEnabled val="1"/>
        </dgm:presLayoutVars>
      </dgm:prSet>
      <dgm:spPr/>
    </dgm:pt>
    <dgm:pt modelId="{5021C275-E9F9-4F1B-82E3-98B316C303F3}" type="pres">
      <dgm:prSet presAssocID="{6DFE875E-4323-40E1-A3CA-561ED61043B1}" presName="FourNodes_2" presStyleLbl="node1" presStyleIdx="1" presStyleCnt="4">
        <dgm:presLayoutVars>
          <dgm:bulletEnabled val="1"/>
        </dgm:presLayoutVars>
      </dgm:prSet>
      <dgm:spPr/>
    </dgm:pt>
    <dgm:pt modelId="{CA09507B-8880-42CD-B88B-693841A75162}" type="pres">
      <dgm:prSet presAssocID="{6DFE875E-4323-40E1-A3CA-561ED61043B1}" presName="FourNodes_3" presStyleLbl="node1" presStyleIdx="2" presStyleCnt="4">
        <dgm:presLayoutVars>
          <dgm:bulletEnabled val="1"/>
        </dgm:presLayoutVars>
      </dgm:prSet>
      <dgm:spPr/>
    </dgm:pt>
    <dgm:pt modelId="{9D89CC4B-A5E5-4CA3-A6CE-B00C7D755002}" type="pres">
      <dgm:prSet presAssocID="{6DFE875E-4323-40E1-A3CA-561ED61043B1}" presName="FourNodes_4" presStyleLbl="node1" presStyleIdx="3" presStyleCnt="4">
        <dgm:presLayoutVars>
          <dgm:bulletEnabled val="1"/>
        </dgm:presLayoutVars>
      </dgm:prSet>
      <dgm:spPr/>
    </dgm:pt>
    <dgm:pt modelId="{D51FA575-3A85-4FD2-A5C3-2B91D91517ED}" type="pres">
      <dgm:prSet presAssocID="{6DFE875E-4323-40E1-A3CA-561ED61043B1}" presName="FourConn_1-2" presStyleLbl="fgAccFollowNode1" presStyleIdx="0" presStyleCnt="3">
        <dgm:presLayoutVars>
          <dgm:bulletEnabled val="1"/>
        </dgm:presLayoutVars>
      </dgm:prSet>
      <dgm:spPr/>
    </dgm:pt>
    <dgm:pt modelId="{C21201F7-1315-4529-BF20-AD53711BA195}" type="pres">
      <dgm:prSet presAssocID="{6DFE875E-4323-40E1-A3CA-561ED61043B1}" presName="FourConn_2-3" presStyleLbl="fgAccFollowNode1" presStyleIdx="1" presStyleCnt="3">
        <dgm:presLayoutVars>
          <dgm:bulletEnabled val="1"/>
        </dgm:presLayoutVars>
      </dgm:prSet>
      <dgm:spPr/>
    </dgm:pt>
    <dgm:pt modelId="{5C80ADE1-3AFF-4107-9FF3-3D7B072EAEA5}" type="pres">
      <dgm:prSet presAssocID="{6DFE875E-4323-40E1-A3CA-561ED61043B1}" presName="FourConn_3-4" presStyleLbl="fgAccFollowNode1" presStyleIdx="2" presStyleCnt="3">
        <dgm:presLayoutVars>
          <dgm:bulletEnabled val="1"/>
        </dgm:presLayoutVars>
      </dgm:prSet>
      <dgm:spPr/>
    </dgm:pt>
    <dgm:pt modelId="{12234D38-3965-4986-BEB3-AC094EBBC94F}" type="pres">
      <dgm:prSet presAssocID="{6DFE875E-4323-40E1-A3CA-561ED61043B1}" presName="FourNodes_1_text" presStyleLbl="node1" presStyleIdx="3" presStyleCnt="4">
        <dgm:presLayoutVars>
          <dgm:bulletEnabled val="1"/>
        </dgm:presLayoutVars>
      </dgm:prSet>
      <dgm:spPr/>
    </dgm:pt>
    <dgm:pt modelId="{1EE9843E-9DEC-41B3-9A02-A20EB11CB25E}" type="pres">
      <dgm:prSet presAssocID="{6DFE875E-4323-40E1-A3CA-561ED61043B1}" presName="FourNodes_2_text" presStyleLbl="node1" presStyleIdx="3" presStyleCnt="4">
        <dgm:presLayoutVars>
          <dgm:bulletEnabled val="1"/>
        </dgm:presLayoutVars>
      </dgm:prSet>
      <dgm:spPr/>
    </dgm:pt>
    <dgm:pt modelId="{DFAEB86B-EC61-4840-91AE-5EAF9E6DA504}" type="pres">
      <dgm:prSet presAssocID="{6DFE875E-4323-40E1-A3CA-561ED61043B1}" presName="FourNodes_3_text" presStyleLbl="node1" presStyleIdx="3" presStyleCnt="4">
        <dgm:presLayoutVars>
          <dgm:bulletEnabled val="1"/>
        </dgm:presLayoutVars>
      </dgm:prSet>
      <dgm:spPr/>
    </dgm:pt>
    <dgm:pt modelId="{48CDBD63-44CD-4396-9815-E07AEEF367FD}" type="pres">
      <dgm:prSet presAssocID="{6DFE875E-4323-40E1-A3CA-561ED61043B1}" presName="FourNodes_4_text" presStyleLbl="node1" presStyleIdx="3" presStyleCnt="4">
        <dgm:presLayoutVars>
          <dgm:bulletEnabled val="1"/>
        </dgm:presLayoutVars>
      </dgm:prSet>
      <dgm:spPr/>
    </dgm:pt>
  </dgm:ptLst>
  <dgm:cxnLst>
    <dgm:cxn modelId="{3DDECD05-3711-4609-8A36-26B56AF2F603}" type="presOf" srcId="{240190EA-4A95-4D23-92F1-298D4494951A}" destId="{C21201F7-1315-4529-BF20-AD53711BA195}" srcOrd="0" destOrd="0" presId="urn:microsoft.com/office/officeart/2005/8/layout/vProcess5"/>
    <dgm:cxn modelId="{1B940F08-9FF9-439D-AE73-CE1E8861A162}" type="presOf" srcId="{9D49203C-80C9-47DD-BC80-6CB3707C4978}" destId="{DFAEB86B-EC61-4840-91AE-5EAF9E6DA504}" srcOrd="1" destOrd="0" presId="urn:microsoft.com/office/officeart/2005/8/layout/vProcess5"/>
    <dgm:cxn modelId="{6789140D-AC26-412B-A960-D93D606E1F28}" type="presOf" srcId="{9D49203C-80C9-47DD-BC80-6CB3707C4978}" destId="{CA09507B-8880-42CD-B88B-693841A75162}" srcOrd="0" destOrd="0" presId="urn:microsoft.com/office/officeart/2005/8/layout/vProcess5"/>
    <dgm:cxn modelId="{5C815427-4880-4578-AF6B-4F68D98D917E}" type="presOf" srcId="{6DFE875E-4323-40E1-A3CA-561ED61043B1}" destId="{23E85D65-37A7-4406-BA8C-2AA1E32AC09F}" srcOrd="0" destOrd="0" presId="urn:microsoft.com/office/officeart/2005/8/layout/vProcess5"/>
    <dgm:cxn modelId="{088F163D-9EE3-4CA7-9FD3-2B121FE321E0}" type="presOf" srcId="{A641B4E6-5A01-43D0-BF85-DBC6B1EBB621}" destId="{12234D38-3965-4986-BEB3-AC094EBBC94F}" srcOrd="1" destOrd="0" presId="urn:microsoft.com/office/officeart/2005/8/layout/vProcess5"/>
    <dgm:cxn modelId="{74097968-817E-4F68-AD79-B35C4B52419E}" type="presOf" srcId="{2A94BE7B-F087-4813-9E5E-59B0EC6F64E4}" destId="{48CDBD63-44CD-4396-9815-E07AEEF367FD}" srcOrd="1" destOrd="0" presId="urn:microsoft.com/office/officeart/2005/8/layout/vProcess5"/>
    <dgm:cxn modelId="{F8ED7A52-4D4F-41AD-95FF-7BD263C68379}" type="presOf" srcId="{A641B4E6-5A01-43D0-BF85-DBC6B1EBB621}" destId="{9AA61856-E9B1-406C-94E6-333F6CC1FCD4}" srcOrd="0" destOrd="0" presId="urn:microsoft.com/office/officeart/2005/8/layout/vProcess5"/>
    <dgm:cxn modelId="{A0EE2875-38D2-492E-98DD-6BCABDC9CB6D}" type="presOf" srcId="{54069CCF-AFD3-4CF2-99A8-C7C677017E1F}" destId="{5021C275-E9F9-4F1B-82E3-98B316C303F3}" srcOrd="0" destOrd="0" presId="urn:microsoft.com/office/officeart/2005/8/layout/vProcess5"/>
    <dgm:cxn modelId="{D5AAE355-01E9-4BFD-9574-9FC950FC0539}" type="presOf" srcId="{0184D6BD-FC84-4FD5-B9E8-07419B9FD81D}" destId="{D51FA575-3A85-4FD2-A5C3-2B91D91517ED}" srcOrd="0" destOrd="0" presId="urn:microsoft.com/office/officeart/2005/8/layout/vProcess5"/>
    <dgm:cxn modelId="{794B1D88-F176-484B-92DC-4CF06ABD7AD9}" srcId="{6DFE875E-4323-40E1-A3CA-561ED61043B1}" destId="{2A94BE7B-F087-4813-9E5E-59B0EC6F64E4}" srcOrd="3" destOrd="0" parTransId="{F7AC9FA3-2EC5-444B-ACCE-8EC622AFB347}" sibTransId="{5E91CAF5-87B6-41B1-9272-BA7C0BA04B3F}"/>
    <dgm:cxn modelId="{E62C6D97-3A0A-4342-8A7F-A53C386C78EB}" srcId="{6DFE875E-4323-40E1-A3CA-561ED61043B1}" destId="{9D49203C-80C9-47DD-BC80-6CB3707C4978}" srcOrd="2" destOrd="0" parTransId="{B260EEF6-435B-4035-923F-76E1B638B8BE}" sibTransId="{371E5B01-F30C-4128-99E3-1944819CCB6B}"/>
    <dgm:cxn modelId="{D91296B5-B9F6-4398-9911-BECB40405519}" type="presOf" srcId="{2A94BE7B-F087-4813-9E5E-59B0EC6F64E4}" destId="{9D89CC4B-A5E5-4CA3-A6CE-B00C7D755002}" srcOrd="0" destOrd="0" presId="urn:microsoft.com/office/officeart/2005/8/layout/vProcess5"/>
    <dgm:cxn modelId="{D63E31BB-4A2F-4B73-B729-C3F50BF2D4E0}" type="presOf" srcId="{54069CCF-AFD3-4CF2-99A8-C7C677017E1F}" destId="{1EE9843E-9DEC-41B3-9A02-A20EB11CB25E}" srcOrd="1" destOrd="0" presId="urn:microsoft.com/office/officeart/2005/8/layout/vProcess5"/>
    <dgm:cxn modelId="{34464BCB-FC02-4EF0-B297-1348EB4068AD}" srcId="{6DFE875E-4323-40E1-A3CA-561ED61043B1}" destId="{54069CCF-AFD3-4CF2-99A8-C7C677017E1F}" srcOrd="1" destOrd="0" parTransId="{8DDBF84C-98A9-4872-A262-08A1D2FE04C7}" sibTransId="{240190EA-4A95-4D23-92F1-298D4494951A}"/>
    <dgm:cxn modelId="{6DD189D3-FE00-4F07-8742-4B2FA6A3A5BF}" srcId="{6DFE875E-4323-40E1-A3CA-561ED61043B1}" destId="{A641B4E6-5A01-43D0-BF85-DBC6B1EBB621}" srcOrd="0" destOrd="0" parTransId="{DCB519B4-CD5F-41F2-9739-7EC020B1933A}" sibTransId="{0184D6BD-FC84-4FD5-B9E8-07419B9FD81D}"/>
    <dgm:cxn modelId="{102BFAE5-7353-46DB-BD48-B5DD56F2E3E9}" type="presOf" srcId="{371E5B01-F30C-4128-99E3-1944819CCB6B}" destId="{5C80ADE1-3AFF-4107-9FF3-3D7B072EAEA5}" srcOrd="0" destOrd="0" presId="urn:microsoft.com/office/officeart/2005/8/layout/vProcess5"/>
    <dgm:cxn modelId="{E20771DC-47F0-443C-B142-82088950EE02}" type="presParOf" srcId="{23E85D65-37A7-4406-BA8C-2AA1E32AC09F}" destId="{1A14BF2E-6B41-4908-B5E8-F7D73517FC8D}" srcOrd="0" destOrd="0" presId="urn:microsoft.com/office/officeart/2005/8/layout/vProcess5"/>
    <dgm:cxn modelId="{81F9EB1C-B4FE-407E-8F05-AE56C6014C64}" type="presParOf" srcId="{23E85D65-37A7-4406-BA8C-2AA1E32AC09F}" destId="{9AA61856-E9B1-406C-94E6-333F6CC1FCD4}" srcOrd="1" destOrd="0" presId="urn:microsoft.com/office/officeart/2005/8/layout/vProcess5"/>
    <dgm:cxn modelId="{3702C2AB-4A60-44F1-9550-F32167BE535A}" type="presParOf" srcId="{23E85D65-37A7-4406-BA8C-2AA1E32AC09F}" destId="{5021C275-E9F9-4F1B-82E3-98B316C303F3}" srcOrd="2" destOrd="0" presId="urn:microsoft.com/office/officeart/2005/8/layout/vProcess5"/>
    <dgm:cxn modelId="{3ED9CF7A-5028-4DAD-A415-A57A0FA9E095}" type="presParOf" srcId="{23E85D65-37A7-4406-BA8C-2AA1E32AC09F}" destId="{CA09507B-8880-42CD-B88B-693841A75162}" srcOrd="3" destOrd="0" presId="urn:microsoft.com/office/officeart/2005/8/layout/vProcess5"/>
    <dgm:cxn modelId="{14880862-2EB7-4E70-AAD8-FABDF3165998}" type="presParOf" srcId="{23E85D65-37A7-4406-BA8C-2AA1E32AC09F}" destId="{9D89CC4B-A5E5-4CA3-A6CE-B00C7D755002}" srcOrd="4" destOrd="0" presId="urn:microsoft.com/office/officeart/2005/8/layout/vProcess5"/>
    <dgm:cxn modelId="{CBB6B052-0A04-459E-B0B9-FF78434D50F5}" type="presParOf" srcId="{23E85D65-37A7-4406-BA8C-2AA1E32AC09F}" destId="{D51FA575-3A85-4FD2-A5C3-2B91D91517ED}" srcOrd="5" destOrd="0" presId="urn:microsoft.com/office/officeart/2005/8/layout/vProcess5"/>
    <dgm:cxn modelId="{0054671E-3562-4DD3-A7D0-10E425C4015E}" type="presParOf" srcId="{23E85D65-37A7-4406-BA8C-2AA1E32AC09F}" destId="{C21201F7-1315-4529-BF20-AD53711BA195}" srcOrd="6" destOrd="0" presId="urn:microsoft.com/office/officeart/2005/8/layout/vProcess5"/>
    <dgm:cxn modelId="{04C10C85-780D-45A9-AB85-D51C42B70A55}" type="presParOf" srcId="{23E85D65-37A7-4406-BA8C-2AA1E32AC09F}" destId="{5C80ADE1-3AFF-4107-9FF3-3D7B072EAEA5}" srcOrd="7" destOrd="0" presId="urn:microsoft.com/office/officeart/2005/8/layout/vProcess5"/>
    <dgm:cxn modelId="{12432FD1-3031-4894-89A6-86647B6EA92C}" type="presParOf" srcId="{23E85D65-37A7-4406-BA8C-2AA1E32AC09F}" destId="{12234D38-3965-4986-BEB3-AC094EBBC94F}" srcOrd="8" destOrd="0" presId="urn:microsoft.com/office/officeart/2005/8/layout/vProcess5"/>
    <dgm:cxn modelId="{98F25FE8-AA27-4226-922F-9026860AFDAB}" type="presParOf" srcId="{23E85D65-37A7-4406-BA8C-2AA1E32AC09F}" destId="{1EE9843E-9DEC-41B3-9A02-A20EB11CB25E}" srcOrd="9" destOrd="0" presId="urn:microsoft.com/office/officeart/2005/8/layout/vProcess5"/>
    <dgm:cxn modelId="{11AA0271-F4F2-4D9B-870F-FF600316FBD2}" type="presParOf" srcId="{23E85D65-37A7-4406-BA8C-2AA1E32AC09F}" destId="{DFAEB86B-EC61-4840-91AE-5EAF9E6DA504}" srcOrd="10" destOrd="0" presId="urn:microsoft.com/office/officeart/2005/8/layout/vProcess5"/>
    <dgm:cxn modelId="{86A8FF51-AE2B-4EFA-94CC-744C640E8F55}" type="presParOf" srcId="{23E85D65-37A7-4406-BA8C-2AA1E32AC09F}" destId="{48CDBD63-44CD-4396-9815-E07AEEF367F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FE66F-B7C3-48DC-85B1-5FE4FF499783}">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AEE2CB-2D77-45C9-B274-584C38C12F5A}">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Amira is a three-year-old girl who has just joined the nursery. Amira is showing signs of anxiety, limited verbal communication, and difficulty engaging in Group play.</a:t>
          </a:r>
          <a:endParaRPr lang="en-US" sz="2200" kern="1200"/>
        </a:p>
      </dsp:txBody>
      <dsp:txXfrm>
        <a:off x="608661" y="692298"/>
        <a:ext cx="4508047" cy="2799040"/>
      </dsp:txXfrm>
    </dsp:sp>
    <dsp:sp modelId="{965AD595-A76C-4595-98B6-DAE52E0D3968}">
      <dsp:nvSpPr>
        <dsp:cNvPr id="0" name=""/>
        <dsp:cNvSpPr/>
      </dsp:nvSpPr>
      <dsp:spPr>
        <a:xfrm>
          <a:off x="5689763" y="89873"/>
          <a:ext cx="4682211" cy="297320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DAF0EF-A1CD-4413-BECD-E4CA363DBDD6}">
      <dsp:nvSpPr>
        <dsp:cNvPr id="0" name=""/>
        <dsp:cNvSpPr/>
      </dsp:nvSpPr>
      <dsp:spPr>
        <a:xfrm>
          <a:off x="6210009" y="584107"/>
          <a:ext cx="4682211" cy="29732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My role is to understand her developmental needs and contribute to a support plan that promotes her emotional, social, cognitive, and physical well-being. By using Piaget’s theory of cognitive development, to support her well-being.</a:t>
          </a:r>
          <a:endParaRPr lang="en-US" sz="2200" kern="1200" dirty="0"/>
        </a:p>
      </dsp:txBody>
      <dsp:txXfrm>
        <a:off x="6297091" y="671189"/>
        <a:ext cx="4508047" cy="2799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6593BD-C756-43DC-9AFA-1BA51781618F}">
      <dsp:nvSpPr>
        <dsp:cNvPr id="0" name=""/>
        <dsp:cNvSpPr/>
      </dsp:nvSpPr>
      <dsp:spPr>
        <a:xfrm>
          <a:off x="0" y="0"/>
          <a:ext cx="6860813" cy="924544"/>
        </a:xfrm>
        <a:prstGeom prst="round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3-year-old Amira falls within the pre-operational stage.</a:t>
          </a:r>
          <a:endParaRPr lang="en-US" sz="3200" kern="1200" dirty="0"/>
        </a:p>
      </dsp:txBody>
      <dsp:txXfrm>
        <a:off x="45133" y="45133"/>
        <a:ext cx="6770547" cy="834278"/>
      </dsp:txXfrm>
    </dsp:sp>
    <dsp:sp modelId="{AAA74126-B20C-422E-B60C-A7A3F293758B}">
      <dsp:nvSpPr>
        <dsp:cNvPr id="0" name=""/>
        <dsp:cNvSpPr/>
      </dsp:nvSpPr>
      <dsp:spPr>
        <a:xfrm>
          <a:off x="0" y="1131252"/>
          <a:ext cx="6860813" cy="1831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831"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The key features include</a:t>
          </a:r>
          <a:endParaRPr lang="en-US" sz="2300" kern="1200" dirty="0"/>
        </a:p>
        <a:p>
          <a:pPr marL="228600" lvl="1" indent="-228600" algn="l" defTabSz="1022350">
            <a:lnSpc>
              <a:spcPct val="90000"/>
            </a:lnSpc>
            <a:spcBef>
              <a:spcPct val="0"/>
            </a:spcBef>
            <a:spcAft>
              <a:spcPct val="20000"/>
            </a:spcAft>
            <a:buChar char="•"/>
          </a:pPr>
          <a:r>
            <a:rPr lang="en-GB" sz="2300" kern="1200" dirty="0"/>
            <a:t>Symbolic play ( pretend play)  </a:t>
          </a:r>
          <a:endParaRPr lang="en-US" sz="2300" kern="1200" dirty="0"/>
        </a:p>
        <a:p>
          <a:pPr marL="228600" lvl="1" indent="-228600" algn="l" defTabSz="1022350">
            <a:lnSpc>
              <a:spcPct val="90000"/>
            </a:lnSpc>
            <a:spcBef>
              <a:spcPct val="0"/>
            </a:spcBef>
            <a:spcAft>
              <a:spcPct val="20000"/>
            </a:spcAft>
            <a:buChar char="•"/>
          </a:pPr>
          <a:r>
            <a:rPr lang="en-GB" sz="2300" kern="1200" dirty="0"/>
            <a:t>Egocentric thinking, seeing the world from their own perspective.</a:t>
          </a:r>
          <a:endParaRPr lang="en-US" sz="2300" kern="1200" dirty="0"/>
        </a:p>
        <a:p>
          <a:pPr marL="228600" lvl="1" indent="-228600" algn="l" defTabSz="1022350">
            <a:lnSpc>
              <a:spcPct val="90000"/>
            </a:lnSpc>
            <a:spcBef>
              <a:spcPct val="0"/>
            </a:spcBef>
            <a:spcAft>
              <a:spcPct val="20000"/>
            </a:spcAft>
            <a:buChar char="•"/>
          </a:pPr>
          <a:r>
            <a:rPr lang="en-GB" sz="2300" kern="1200" dirty="0"/>
            <a:t>Difficulty understanding others’ points of view.  </a:t>
          </a:r>
          <a:endParaRPr lang="en-US" sz="2300" kern="1200" dirty="0"/>
        </a:p>
      </dsp:txBody>
      <dsp:txXfrm>
        <a:off x="0" y="1131252"/>
        <a:ext cx="6860813" cy="18319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61856-E9B1-406C-94E6-333F6CC1FCD4}">
      <dsp:nvSpPr>
        <dsp:cNvPr id="0" name=""/>
        <dsp:cNvSpPr/>
      </dsp:nvSpPr>
      <dsp:spPr>
        <a:xfrm>
          <a:off x="0" y="0"/>
          <a:ext cx="9086971" cy="115785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Piaget (1952) explains that a child of approximately 2 to 7 years is in a pre-operational stage where they begin to develop symbolic thinking, imagination, and language skills; however, their thinking is predominantly egocentric and intuitive rather than logical </a:t>
          </a:r>
          <a:endParaRPr lang="en-US" sz="1700" kern="1200" dirty="0">
            <a:solidFill>
              <a:schemeClr val="tx1"/>
            </a:solidFill>
          </a:endParaRPr>
        </a:p>
      </dsp:txBody>
      <dsp:txXfrm>
        <a:off x="33912" y="33912"/>
        <a:ext cx="7739717" cy="1090031"/>
      </dsp:txXfrm>
    </dsp:sp>
    <dsp:sp modelId="{5021C275-E9F9-4F1B-82E3-98B316C303F3}">
      <dsp:nvSpPr>
        <dsp:cNvPr id="0" name=""/>
        <dsp:cNvSpPr/>
      </dsp:nvSpPr>
      <dsp:spPr>
        <a:xfrm>
          <a:off x="761033" y="1368374"/>
          <a:ext cx="9086971" cy="115785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Therefore, in Amira’s case, where she is showing signs of anxiety, limited vocal communication, and difficulties in group play, her developmental needs can be analysed through this theoretical framework.</a:t>
          </a:r>
          <a:endParaRPr lang="en-US" sz="1700" kern="1200" dirty="0">
            <a:solidFill>
              <a:schemeClr val="tx1"/>
            </a:solidFill>
          </a:endParaRPr>
        </a:p>
      </dsp:txBody>
      <dsp:txXfrm>
        <a:off x="794945" y="1402286"/>
        <a:ext cx="7505507" cy="1090031"/>
      </dsp:txXfrm>
    </dsp:sp>
    <dsp:sp modelId="{CA09507B-8880-42CD-B88B-693841A75162}">
      <dsp:nvSpPr>
        <dsp:cNvPr id="0" name=""/>
        <dsp:cNvSpPr/>
      </dsp:nvSpPr>
      <dsp:spPr>
        <a:xfrm>
          <a:off x="1510708" y="2736749"/>
          <a:ext cx="9086971" cy="115785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Her social and emotional anxiety may be associated with an unfamiliar environment, separation from her parents, or difficulties in interpreting social cues, which are common stressors for children at this age (Berk, 2018)</a:t>
          </a:r>
          <a:endParaRPr lang="en-US" sz="1700" kern="1200" dirty="0">
            <a:solidFill>
              <a:schemeClr val="tx1"/>
            </a:solidFill>
          </a:endParaRPr>
        </a:p>
      </dsp:txBody>
      <dsp:txXfrm>
        <a:off x="1544620" y="2770661"/>
        <a:ext cx="7516866" cy="1090031"/>
      </dsp:txXfrm>
    </dsp:sp>
    <dsp:sp modelId="{9D89CC4B-A5E5-4CA3-A6CE-B00C7D755002}">
      <dsp:nvSpPr>
        <dsp:cNvPr id="0" name=""/>
        <dsp:cNvSpPr/>
      </dsp:nvSpPr>
      <dsp:spPr>
        <a:xfrm>
          <a:off x="2271742" y="4105123"/>
          <a:ext cx="9086971" cy="115785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According to Piaget’s model, children in the pre-operational stage are still developing the ability to understand other people's perspectives, which may make it challenging for them to interpret group dynamics or express their emotions effectively.  </a:t>
          </a:r>
          <a:endParaRPr lang="en-US" sz="1700" kern="1200" dirty="0">
            <a:solidFill>
              <a:schemeClr val="tx1"/>
            </a:solidFill>
          </a:endParaRPr>
        </a:p>
      </dsp:txBody>
      <dsp:txXfrm>
        <a:off x="2305654" y="4139035"/>
        <a:ext cx="7505507" cy="1090031"/>
      </dsp:txXfrm>
    </dsp:sp>
    <dsp:sp modelId="{D51FA575-3A85-4FD2-A5C3-2B91D91517ED}">
      <dsp:nvSpPr>
        <dsp:cNvPr id="0" name=""/>
        <dsp:cNvSpPr/>
      </dsp:nvSpPr>
      <dsp:spPr>
        <a:xfrm>
          <a:off x="8334365" y="886811"/>
          <a:ext cx="752605" cy="752605"/>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503701" y="886811"/>
        <a:ext cx="413933" cy="566335"/>
      </dsp:txXfrm>
    </dsp:sp>
    <dsp:sp modelId="{C21201F7-1315-4529-BF20-AD53711BA195}">
      <dsp:nvSpPr>
        <dsp:cNvPr id="0" name=""/>
        <dsp:cNvSpPr/>
      </dsp:nvSpPr>
      <dsp:spPr>
        <a:xfrm>
          <a:off x="9095399" y="2255186"/>
          <a:ext cx="752605" cy="752605"/>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9264735" y="2255186"/>
        <a:ext cx="413933" cy="566335"/>
      </dsp:txXfrm>
    </dsp:sp>
    <dsp:sp modelId="{5C80ADE1-3AFF-4107-9FF3-3D7B072EAEA5}">
      <dsp:nvSpPr>
        <dsp:cNvPr id="0" name=""/>
        <dsp:cNvSpPr/>
      </dsp:nvSpPr>
      <dsp:spPr>
        <a:xfrm>
          <a:off x="9845074" y="3623561"/>
          <a:ext cx="752605" cy="752605"/>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10014410" y="3623561"/>
        <a:ext cx="413933" cy="5663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9EE1C9-267F-4B31-ADA1-3DCF2A2A6B19}"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42244D-269C-4263-A895-9166D058518F}" type="slidenum">
              <a:rPr lang="en-GB" smtClean="0"/>
              <a:t>‹#›</a:t>
            </a:fld>
            <a:endParaRPr lang="en-GB"/>
          </a:p>
        </p:txBody>
      </p:sp>
    </p:spTree>
    <p:extLst>
      <p:ext uri="{BB962C8B-B14F-4D97-AF65-F5344CB8AC3E}">
        <p14:creationId xmlns:p14="http://schemas.microsoft.com/office/powerpoint/2010/main" val="1424146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42244D-269C-4263-A895-9166D058518F}" type="slidenum">
              <a:rPr lang="en-GB" smtClean="0"/>
              <a:t>6</a:t>
            </a:fld>
            <a:endParaRPr lang="en-GB"/>
          </a:p>
        </p:txBody>
      </p:sp>
    </p:spTree>
    <p:extLst>
      <p:ext uri="{BB962C8B-B14F-4D97-AF65-F5344CB8AC3E}">
        <p14:creationId xmlns:p14="http://schemas.microsoft.com/office/powerpoint/2010/main" val="3497809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642244D-269C-4263-A895-9166D058518F}" type="slidenum">
              <a:rPr lang="en-GB" smtClean="0"/>
              <a:t>7</a:t>
            </a:fld>
            <a:endParaRPr lang="en-GB"/>
          </a:p>
        </p:txBody>
      </p:sp>
    </p:spTree>
    <p:extLst>
      <p:ext uri="{BB962C8B-B14F-4D97-AF65-F5344CB8AC3E}">
        <p14:creationId xmlns:p14="http://schemas.microsoft.com/office/powerpoint/2010/main" val="579472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42244D-269C-4263-A895-9166D058518F}" type="slidenum">
              <a:rPr lang="en-GB" smtClean="0"/>
              <a:t>9</a:t>
            </a:fld>
            <a:endParaRPr lang="en-GB"/>
          </a:p>
        </p:txBody>
      </p:sp>
    </p:spTree>
    <p:extLst>
      <p:ext uri="{BB962C8B-B14F-4D97-AF65-F5344CB8AC3E}">
        <p14:creationId xmlns:p14="http://schemas.microsoft.com/office/powerpoint/2010/main" val="3568829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42244D-269C-4263-A895-9166D058518F}" type="slidenum">
              <a:rPr lang="en-GB" smtClean="0"/>
              <a:t>11</a:t>
            </a:fld>
            <a:endParaRPr lang="en-GB"/>
          </a:p>
        </p:txBody>
      </p:sp>
    </p:spTree>
    <p:extLst>
      <p:ext uri="{BB962C8B-B14F-4D97-AF65-F5344CB8AC3E}">
        <p14:creationId xmlns:p14="http://schemas.microsoft.com/office/powerpoint/2010/main" val="1338411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3569714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2950180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3104022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A54095F-AA4D-49AE-BFAF-26446192007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1007905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A54095F-AA4D-49AE-BFAF-264461920076}"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4236741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A54095F-AA4D-49AE-BFAF-264461920076}"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2688009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54095F-AA4D-49AE-BFAF-264461920076}"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1554146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A54095F-AA4D-49AE-BFAF-26446192007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3889780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54095F-AA4D-49AE-BFAF-26446192007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300400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1758734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59224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23749922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5214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2486696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19858736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54095F-AA4D-49AE-BFAF-26446192007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70530-B86D-4697-AF7E-23B86F4A49CF}" type="slidenum">
              <a:rPr lang="en-GB" smtClean="0"/>
              <a:t>‹#›</a:t>
            </a:fld>
            <a:endParaRPr lang="en-GB"/>
          </a:p>
        </p:txBody>
      </p:sp>
    </p:spTree>
    <p:extLst>
      <p:ext uri="{BB962C8B-B14F-4D97-AF65-F5344CB8AC3E}">
        <p14:creationId xmlns:p14="http://schemas.microsoft.com/office/powerpoint/2010/main" val="2707793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A54095F-AA4D-49AE-BFAF-264461920076}" type="datetimeFigureOut">
              <a:rPr lang="en-GB" smtClean="0"/>
              <a:t>17/11/2025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BB70530-B86D-4697-AF7E-23B86F4A49CF}" type="slidenum">
              <a:rPr lang="en-GB" smtClean="0"/>
              <a:t>‹#›</a:t>
            </a:fld>
            <a:endParaRPr lang="en-GB"/>
          </a:p>
        </p:txBody>
      </p:sp>
    </p:spTree>
    <p:extLst>
      <p:ext uri="{BB962C8B-B14F-4D97-AF65-F5344CB8AC3E}">
        <p14:creationId xmlns:p14="http://schemas.microsoft.com/office/powerpoint/2010/main" val="3488934863"/>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 id="2147483863" r:id="rId13"/>
    <p:sldLayoutId id="2147483864" r:id="rId14"/>
    <p:sldLayoutId id="2147483865" r:id="rId15"/>
    <p:sldLayoutId id="21474838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rotel.pressbooks.pub/whole-child/chapter/physical-development-for-toddlers/"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8" Type="http://schemas.openxmlformats.org/officeDocument/2006/relationships/hyperlink" Target="https://www.deviantart.com/musicangel/art/Nursery-Fun-Series-2-86171224" TargetMode="External"/><Relationship Id="rId3" Type="http://schemas.openxmlformats.org/officeDocument/2006/relationships/diagramLayout" Target="../diagrams/layout2.xml"/><Relationship Id="rId7" Type="http://schemas.openxmlformats.org/officeDocument/2006/relationships/image" Target="../media/image6.jp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pikist.com/free-photo-shzvt"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1"/><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rawpixel.com/image/536132/premium-photo-image-toddler-baby-years-ol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www.flickr.com/photos/alicjap/477130266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EDD865-716E-D6FE-47D6-2FD45F04D47F}"/>
              </a:ext>
            </a:extLst>
          </p:cNvPr>
          <p:cNvPicPr>
            <a:picLocks noChangeAspect="1"/>
          </p:cNvPicPr>
          <p:nvPr/>
        </p:nvPicPr>
        <p:blipFill>
          <a:blip r:embed="rId2"/>
          <a:stretch>
            <a:fillRect/>
          </a:stretch>
        </p:blipFill>
        <p:spPr>
          <a:xfrm>
            <a:off x="217819" y="208344"/>
            <a:ext cx="3212870" cy="1426588"/>
          </a:xfrm>
          <a:prstGeom prst="rect">
            <a:avLst/>
          </a:prstGeom>
        </p:spPr>
      </p:pic>
      <p:sp>
        <p:nvSpPr>
          <p:cNvPr id="7" name="TextBox 6">
            <a:extLst>
              <a:ext uri="{FF2B5EF4-FFF2-40B4-BE49-F238E27FC236}">
                <a16:creationId xmlns:a16="http://schemas.microsoft.com/office/drawing/2014/main" id="{2F672C79-3AE6-85E0-CFFA-7C3369122C0E}"/>
              </a:ext>
            </a:extLst>
          </p:cNvPr>
          <p:cNvSpPr txBox="1"/>
          <p:nvPr/>
        </p:nvSpPr>
        <p:spPr>
          <a:xfrm>
            <a:off x="2736881" y="2136338"/>
            <a:ext cx="7705413" cy="2585323"/>
          </a:xfrm>
          <a:prstGeom prst="rect">
            <a:avLst/>
          </a:prstGeom>
          <a:noFill/>
        </p:spPr>
        <p:txBody>
          <a:bodyPr wrap="square">
            <a:spAutoFit/>
          </a:bodyPr>
          <a:lstStyle/>
          <a:p>
            <a:r>
              <a:rPr lang="en-GB" sz="2400" dirty="0"/>
              <a:t>Name: Anita Johnson </a:t>
            </a:r>
          </a:p>
          <a:p>
            <a:r>
              <a:rPr lang="en-GB" sz="2400" dirty="0"/>
              <a:t>Student ID number:2422551 </a:t>
            </a:r>
          </a:p>
          <a:p>
            <a:r>
              <a:rPr lang="en-GB" sz="2400" dirty="0"/>
              <a:t>Module Code: LCHS 4010</a:t>
            </a:r>
          </a:p>
          <a:p>
            <a:r>
              <a:rPr lang="en-GB" sz="2400" dirty="0"/>
              <a:t>Module name: Psychology in Health and Social Care</a:t>
            </a:r>
          </a:p>
          <a:p>
            <a:r>
              <a:rPr lang="en-GB" sz="2400" dirty="0"/>
              <a:t>Lecturer: Shayla Hussain</a:t>
            </a:r>
          </a:p>
          <a:p>
            <a:r>
              <a:rPr lang="en-GB" sz="2400" dirty="0"/>
              <a:t>Declaration - non-use of AI </a:t>
            </a:r>
          </a:p>
          <a:p>
            <a:endParaRPr lang="en-GB" dirty="0"/>
          </a:p>
        </p:txBody>
      </p:sp>
    </p:spTree>
    <p:extLst>
      <p:ext uri="{BB962C8B-B14F-4D97-AF65-F5344CB8AC3E}">
        <p14:creationId xmlns:p14="http://schemas.microsoft.com/office/powerpoint/2010/main" val="1502394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556778-CA43-C216-2A24-7CC4D93BFF01}"/>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kern="1200">
                <a:solidFill>
                  <a:srgbClr val="FFFFFF"/>
                </a:solidFill>
                <a:latin typeface="+mj-lt"/>
                <a:ea typeface="+mj-ea"/>
                <a:cs typeface="+mj-cs"/>
              </a:rPr>
              <a:t>INTRODUCTION:</a:t>
            </a:r>
          </a:p>
        </p:txBody>
      </p:sp>
      <p:graphicFrame>
        <p:nvGraphicFramePr>
          <p:cNvPr id="6" name="TextBox 3">
            <a:extLst>
              <a:ext uri="{FF2B5EF4-FFF2-40B4-BE49-F238E27FC236}">
                <a16:creationId xmlns:a16="http://schemas.microsoft.com/office/drawing/2014/main" id="{7C9FD20C-99B2-B826-C3AC-37C53198787A}"/>
              </a:ext>
            </a:extLst>
          </p:cNvPr>
          <p:cNvGraphicFramePr/>
          <p:nvPr>
            <p:extLst>
              <p:ext uri="{D42A27DB-BD31-4B8C-83A1-F6EECF244321}">
                <p14:modId xmlns:p14="http://schemas.microsoft.com/office/powerpoint/2010/main" val="398061425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81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112877F-BB7C-EF4C-CBC5-9C17B2EF842E}"/>
              </a:ext>
            </a:extLst>
          </p:cNvPr>
          <p:cNvPicPr>
            <a:picLocks noChangeAspect="1"/>
          </p:cNvPicPr>
          <p:nvPr/>
        </p:nvPicPr>
        <p:blipFill>
          <a:blip r:embed="rId2"/>
          <a:stretch>
            <a:fillRect/>
          </a:stretch>
        </p:blipFill>
        <p:spPr>
          <a:xfrm>
            <a:off x="2514601" y="195943"/>
            <a:ext cx="8921750" cy="895217"/>
          </a:xfrm>
          <a:prstGeom prst="rect">
            <a:avLst/>
          </a:prstGeom>
        </p:spPr>
      </p:pic>
      <p:pic>
        <p:nvPicPr>
          <p:cNvPr id="2" name="Picture 1">
            <a:extLst>
              <a:ext uri="{FF2B5EF4-FFF2-40B4-BE49-F238E27FC236}">
                <a16:creationId xmlns:a16="http://schemas.microsoft.com/office/drawing/2014/main" id="{D39260B4-BB98-BEA9-32DD-AA5A9A865315}"/>
              </a:ext>
            </a:extLst>
          </p:cNvPr>
          <p:cNvPicPr>
            <a:picLocks noChangeAspect="1"/>
          </p:cNvPicPr>
          <p:nvPr/>
        </p:nvPicPr>
        <p:blipFill>
          <a:blip r:embed="rId3"/>
          <a:stretch>
            <a:fillRect/>
          </a:stretch>
        </p:blipFill>
        <p:spPr>
          <a:xfrm>
            <a:off x="83797" y="129361"/>
            <a:ext cx="1851402" cy="2644860"/>
          </a:xfrm>
          <a:prstGeom prst="rect">
            <a:avLst/>
          </a:prstGeom>
        </p:spPr>
      </p:pic>
      <p:sp>
        <p:nvSpPr>
          <p:cNvPr id="16" name="TextBox 15">
            <a:extLst>
              <a:ext uri="{FF2B5EF4-FFF2-40B4-BE49-F238E27FC236}">
                <a16:creationId xmlns:a16="http://schemas.microsoft.com/office/drawing/2014/main" id="{CC814F66-7BE6-C59E-8243-F59E4BD064F8}"/>
              </a:ext>
            </a:extLst>
          </p:cNvPr>
          <p:cNvSpPr txBox="1"/>
          <p:nvPr/>
        </p:nvSpPr>
        <p:spPr>
          <a:xfrm>
            <a:off x="5020990" y="2019473"/>
            <a:ext cx="6570798" cy="240026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sz="2400" dirty="0"/>
          </a:p>
        </p:txBody>
      </p:sp>
      <p:sp>
        <p:nvSpPr>
          <p:cNvPr id="4" name="TextBox 3">
            <a:extLst>
              <a:ext uri="{FF2B5EF4-FFF2-40B4-BE49-F238E27FC236}">
                <a16:creationId xmlns:a16="http://schemas.microsoft.com/office/drawing/2014/main" id="{26DC8039-8A36-17CB-D190-41AEA4AB0D74}"/>
              </a:ext>
            </a:extLst>
          </p:cNvPr>
          <p:cNvSpPr txBox="1"/>
          <p:nvPr/>
        </p:nvSpPr>
        <p:spPr>
          <a:xfrm>
            <a:off x="2200745" y="975603"/>
            <a:ext cx="6731880" cy="2163669"/>
          </a:xfrm>
          <a:prstGeom prst="rect">
            <a:avLst/>
          </a:prstGeom>
          <a:noFill/>
        </p:spPr>
        <p:txBody>
          <a:bodyPr wrap="square">
            <a:spAutoFit/>
          </a:bodyPr>
          <a:lstStyle/>
          <a:p>
            <a:pPr indent="-228600">
              <a:lnSpc>
                <a:spcPct val="90000"/>
              </a:lnSpc>
              <a:spcAft>
                <a:spcPts val="600"/>
              </a:spcAft>
              <a:buFont typeface="Arial" panose="020B0604020202020204" pitchFamily="34" charset="0"/>
              <a:buChar char="•"/>
            </a:pPr>
            <a:r>
              <a:rPr lang="en-US" dirty="0"/>
              <a:t>Jean Piaget (1896 to 1980) was a Swiss psychologist known for his impactful theory of cognitive development. His findings indicated that children actively create their understanding of the world through their interaction and experiences rather than simply absorbing information passively (Piaget 1952).</a:t>
            </a:r>
          </a:p>
          <a:p>
            <a:pPr indent="-228600">
              <a:lnSpc>
                <a:spcPct val="90000"/>
              </a:lnSpc>
              <a:spcAft>
                <a:spcPts val="600"/>
              </a:spcAft>
              <a:buFont typeface="Arial" panose="020B0604020202020204" pitchFamily="34" charset="0"/>
              <a:buChar char="•"/>
            </a:pPr>
            <a:r>
              <a:rPr lang="en-GB" dirty="0"/>
              <a:t> Key idea: Cognitive development is a process of adaptation where the child continually improves their understanding of the world through experience and exploration.</a:t>
            </a:r>
            <a:endParaRPr lang="en-US" dirty="0"/>
          </a:p>
        </p:txBody>
      </p:sp>
      <p:pic>
        <p:nvPicPr>
          <p:cNvPr id="9" name="Picture 8" descr="A baby with painted hands&#10;&#10;AI-generated content may be incorrect.">
            <a:extLst>
              <a:ext uri="{FF2B5EF4-FFF2-40B4-BE49-F238E27FC236}">
                <a16:creationId xmlns:a16="http://schemas.microsoft.com/office/drawing/2014/main" id="{9D4497E2-BE99-7F19-CECB-A18F74443BD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79666" y="-150471"/>
            <a:ext cx="2712334" cy="1851949"/>
          </a:xfrm>
          <a:prstGeom prst="rect">
            <a:avLst/>
          </a:prstGeom>
        </p:spPr>
      </p:pic>
      <p:sp>
        <p:nvSpPr>
          <p:cNvPr id="10" name="TextBox 9">
            <a:extLst>
              <a:ext uri="{FF2B5EF4-FFF2-40B4-BE49-F238E27FC236}">
                <a16:creationId xmlns:a16="http://schemas.microsoft.com/office/drawing/2014/main" id="{C5339C3E-E157-21EF-E2D0-571C32F96C73}"/>
              </a:ext>
            </a:extLst>
          </p:cNvPr>
          <p:cNvSpPr txBox="1"/>
          <p:nvPr/>
        </p:nvSpPr>
        <p:spPr>
          <a:xfrm>
            <a:off x="83797" y="3142166"/>
            <a:ext cx="6105644" cy="461665"/>
          </a:xfrm>
          <a:prstGeom prst="rect">
            <a:avLst/>
          </a:prstGeom>
          <a:noFill/>
        </p:spPr>
        <p:txBody>
          <a:bodyPr wrap="square">
            <a:spAutoFit/>
          </a:bodyPr>
          <a:lstStyle/>
          <a:p>
            <a:r>
              <a:rPr lang="en-GB" sz="2400" dirty="0"/>
              <a:t>Piaget’s 4 stages of development</a:t>
            </a:r>
          </a:p>
        </p:txBody>
      </p:sp>
      <p:pic>
        <p:nvPicPr>
          <p:cNvPr id="14" name="Picture 13">
            <a:extLst>
              <a:ext uri="{FF2B5EF4-FFF2-40B4-BE49-F238E27FC236}">
                <a16:creationId xmlns:a16="http://schemas.microsoft.com/office/drawing/2014/main" id="{32DBC9E4-B375-587D-337A-AFF27C83E9D2}"/>
              </a:ext>
            </a:extLst>
          </p:cNvPr>
          <p:cNvPicPr>
            <a:picLocks noChangeAspect="1"/>
          </p:cNvPicPr>
          <p:nvPr/>
        </p:nvPicPr>
        <p:blipFill>
          <a:blip r:embed="rId6"/>
          <a:stretch>
            <a:fillRect/>
          </a:stretch>
        </p:blipFill>
        <p:spPr>
          <a:xfrm>
            <a:off x="600213" y="3600937"/>
            <a:ext cx="8140422" cy="3257063"/>
          </a:xfrm>
          <a:prstGeom prst="rect">
            <a:avLst/>
          </a:prstGeom>
        </p:spPr>
      </p:pic>
    </p:spTree>
    <p:extLst>
      <p:ext uri="{BB962C8B-B14F-4D97-AF65-F5344CB8AC3E}">
        <p14:creationId xmlns:p14="http://schemas.microsoft.com/office/powerpoint/2010/main" val="372469077"/>
      </p:ext>
    </p:extLst>
  </p:cSld>
  <p:clrMapOvr>
    <a:masterClrMapping/>
  </p:clrMapOvr>
  <mc:AlternateContent xmlns:mc="http://schemas.openxmlformats.org/markup-compatibility/2006" xmlns:p14="http://schemas.microsoft.com/office/powerpoint/2010/main">
    <mc:Choice Requires="p14">
      <p:transition spd="slow" p14:dur="2000" advTm="7364"/>
    </mc:Choice>
    <mc:Fallback xmlns="">
      <p:transition spd="slow" advTm="736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8BF2EF-AA8D-6517-8AB5-8642599AC824}"/>
              </a:ext>
            </a:extLst>
          </p:cNvPr>
          <p:cNvSpPr txBox="1"/>
          <p:nvPr/>
        </p:nvSpPr>
        <p:spPr>
          <a:xfrm>
            <a:off x="2045970" y="157967"/>
            <a:ext cx="10858500" cy="707886"/>
          </a:xfrm>
          <a:prstGeom prst="rect">
            <a:avLst/>
          </a:prstGeom>
          <a:noFill/>
        </p:spPr>
        <p:txBody>
          <a:bodyPr wrap="square" rtlCol="0">
            <a:spAutoFit/>
          </a:bodyPr>
          <a:lstStyle/>
          <a:p>
            <a:r>
              <a:rPr lang="en-GB" sz="4000" dirty="0"/>
              <a:t>The pre-operational stage ages(2-7) </a:t>
            </a:r>
          </a:p>
        </p:txBody>
      </p:sp>
      <p:sp>
        <p:nvSpPr>
          <p:cNvPr id="5" name="TextBox 4">
            <a:extLst>
              <a:ext uri="{FF2B5EF4-FFF2-40B4-BE49-F238E27FC236}">
                <a16:creationId xmlns:a16="http://schemas.microsoft.com/office/drawing/2014/main" id="{5C8ADA5A-BE31-D54C-56B4-834D022F0849}"/>
              </a:ext>
            </a:extLst>
          </p:cNvPr>
          <p:cNvSpPr txBox="1"/>
          <p:nvPr/>
        </p:nvSpPr>
        <p:spPr>
          <a:xfrm flipH="1">
            <a:off x="10458450" y="5909310"/>
            <a:ext cx="1565910" cy="369332"/>
          </a:xfrm>
          <a:prstGeom prst="rect">
            <a:avLst/>
          </a:prstGeom>
          <a:noFill/>
        </p:spPr>
        <p:txBody>
          <a:bodyPr wrap="square" rtlCol="0">
            <a:spAutoFit/>
          </a:bodyPr>
          <a:lstStyle/>
          <a:p>
            <a:r>
              <a:rPr lang="en-GB" dirty="0"/>
              <a:t>(Berk 2018 )</a:t>
            </a:r>
          </a:p>
        </p:txBody>
      </p:sp>
      <p:graphicFrame>
        <p:nvGraphicFramePr>
          <p:cNvPr id="7" name="TextBox 3">
            <a:extLst>
              <a:ext uri="{FF2B5EF4-FFF2-40B4-BE49-F238E27FC236}">
                <a16:creationId xmlns:a16="http://schemas.microsoft.com/office/drawing/2014/main" id="{284B4C71-4DB6-FC51-D6F4-252DF36EEF5F}"/>
              </a:ext>
            </a:extLst>
          </p:cNvPr>
          <p:cNvGraphicFramePr/>
          <p:nvPr>
            <p:extLst>
              <p:ext uri="{D42A27DB-BD31-4B8C-83A1-F6EECF244321}">
                <p14:modId xmlns:p14="http://schemas.microsoft.com/office/powerpoint/2010/main" val="538685016"/>
              </p:ext>
            </p:extLst>
          </p:nvPr>
        </p:nvGraphicFramePr>
        <p:xfrm>
          <a:off x="5131797" y="1429775"/>
          <a:ext cx="6860813" cy="3169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A young child standing on a play structure&#10;&#10;AI-generated content may be incorrect.">
            <a:extLst>
              <a:ext uri="{FF2B5EF4-FFF2-40B4-BE49-F238E27FC236}">
                <a16:creationId xmlns:a16="http://schemas.microsoft.com/office/drawing/2014/main" id="{EB21A980-779E-FF65-E35A-467703E4EE5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1429775"/>
            <a:ext cx="4980088" cy="5380144"/>
          </a:xfrm>
          <a:prstGeom prst="rect">
            <a:avLst/>
          </a:prstGeom>
        </p:spPr>
      </p:pic>
      <p:sp>
        <p:nvSpPr>
          <p:cNvPr id="9" name="TextBox 8">
            <a:extLst>
              <a:ext uri="{FF2B5EF4-FFF2-40B4-BE49-F238E27FC236}">
                <a16:creationId xmlns:a16="http://schemas.microsoft.com/office/drawing/2014/main" id="{E4BAEB9A-24D3-2A6C-71ED-087890EAD316}"/>
              </a:ext>
            </a:extLst>
          </p:cNvPr>
          <p:cNvSpPr txBox="1"/>
          <p:nvPr/>
        </p:nvSpPr>
        <p:spPr>
          <a:xfrm>
            <a:off x="0" y="6440587"/>
            <a:ext cx="2219077" cy="369332"/>
          </a:xfrm>
          <a:prstGeom prst="rect">
            <a:avLst/>
          </a:prstGeom>
          <a:noFill/>
        </p:spPr>
        <p:txBody>
          <a:bodyPr wrap="square" rtlCol="0">
            <a:spAutoFit/>
          </a:bodyPr>
          <a:lstStyle/>
          <a:p>
            <a:r>
              <a:rPr lang="en-GB" sz="900">
                <a:hlinkClick r:id="rId8" tooltip="https://www.deviantart.com/musicangel/art/Nursery-Fun-Series-2-86171224"/>
              </a:rPr>
              <a:t>This Photo</a:t>
            </a:r>
            <a:r>
              <a:rPr lang="en-GB" sz="900"/>
              <a:t> by Unknown Author is licensed under </a:t>
            </a:r>
            <a:r>
              <a:rPr lang="en-GB" sz="900">
                <a:hlinkClick r:id="rId9" tooltip="https://creativecommons.org/licenses/by-nc-nd/3.0/"/>
              </a:rPr>
              <a:t>CC BY-NC-ND</a:t>
            </a:r>
            <a:endParaRPr lang="en-GB" sz="900"/>
          </a:p>
        </p:txBody>
      </p:sp>
    </p:spTree>
    <p:extLst>
      <p:ext uri="{BB962C8B-B14F-4D97-AF65-F5344CB8AC3E}">
        <p14:creationId xmlns:p14="http://schemas.microsoft.com/office/powerpoint/2010/main" val="3377868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015CD0-B82D-D595-9412-9397A335F406}"/>
              </a:ext>
            </a:extLst>
          </p:cNvPr>
          <p:cNvSpPr txBox="1"/>
          <p:nvPr/>
        </p:nvSpPr>
        <p:spPr>
          <a:xfrm>
            <a:off x="640080" y="2237"/>
            <a:ext cx="4368602" cy="1956841"/>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400" b="1" u="sng" dirty="0">
                <a:latin typeface="+mj-lt"/>
                <a:ea typeface="+mj-ea"/>
                <a:cs typeface="+mj-cs"/>
              </a:rPr>
              <a:t>Elements of the Early years of development </a:t>
            </a:r>
          </a:p>
        </p:txBody>
      </p:sp>
      <p:sp>
        <p:nvSpPr>
          <p:cNvPr id="3" name="TextBox 2">
            <a:extLst>
              <a:ext uri="{FF2B5EF4-FFF2-40B4-BE49-F238E27FC236}">
                <a16:creationId xmlns:a16="http://schemas.microsoft.com/office/drawing/2014/main" id="{CCB56F92-C634-CEB6-4E09-D358BACE11F5}"/>
              </a:ext>
            </a:extLst>
          </p:cNvPr>
          <p:cNvSpPr txBox="1"/>
          <p:nvPr/>
        </p:nvSpPr>
        <p:spPr>
          <a:xfrm>
            <a:off x="640080" y="2872899"/>
            <a:ext cx="4243589" cy="3320668"/>
          </a:xfrm>
          <a:prstGeom prst="rect">
            <a:avLst/>
          </a:prstGeom>
        </p:spPr>
        <p:txBody>
          <a:bodyPr vert="horz" lIns="91440" tIns="45720" rIns="91440" bIns="45720" rtlCol="0">
            <a:normAutofit fontScale="92500"/>
          </a:bodyPr>
          <a:lstStyle/>
          <a:p>
            <a:pPr marL="285750" indent="-228600" defTabSz="914400">
              <a:lnSpc>
                <a:spcPct val="90000"/>
              </a:lnSpc>
              <a:spcAft>
                <a:spcPts val="600"/>
              </a:spcAft>
              <a:buFont typeface="Arial" panose="020B0604020202020204" pitchFamily="34" charset="0"/>
              <a:buChar char="•"/>
            </a:pPr>
            <a:r>
              <a:rPr lang="en-US" dirty="0"/>
              <a:t>In early years settings, Piaget’s theory highlights the needs of hands-on experience and play-based learning. </a:t>
            </a:r>
          </a:p>
          <a:p>
            <a:pPr marL="285750" indent="-228600" defTabSz="914400">
              <a:lnSpc>
                <a:spcPct val="90000"/>
              </a:lnSpc>
              <a:spcAft>
                <a:spcPts val="600"/>
              </a:spcAft>
              <a:buFont typeface="Arial" panose="020B0604020202020204" pitchFamily="34" charset="0"/>
              <a:buChar char="•"/>
            </a:pPr>
            <a:endParaRPr lang="en-US" dirty="0"/>
          </a:p>
          <a:p>
            <a:pPr marL="285750" indent="-228600" defTabSz="914400">
              <a:lnSpc>
                <a:spcPct val="90000"/>
              </a:lnSpc>
              <a:spcAft>
                <a:spcPts val="600"/>
              </a:spcAft>
              <a:buFont typeface="Arial" panose="020B0604020202020204" pitchFamily="34" charset="0"/>
              <a:buChar char="•"/>
            </a:pPr>
            <a:r>
              <a:rPr lang="en-US" dirty="0"/>
              <a:t>Educator supports cognitive growth by providing exploratory, imaginative, and interactive activities.</a:t>
            </a:r>
          </a:p>
          <a:p>
            <a:pPr marL="285750" indent="-228600" defTabSz="914400">
              <a:lnSpc>
                <a:spcPct val="90000"/>
              </a:lnSpc>
              <a:spcAft>
                <a:spcPts val="600"/>
              </a:spcAft>
              <a:buFont typeface="Arial" panose="020B0604020202020204" pitchFamily="34" charset="0"/>
              <a:buChar char="•"/>
            </a:pPr>
            <a:endParaRPr lang="en-US" dirty="0"/>
          </a:p>
          <a:p>
            <a:pPr marL="285750" indent="-228600" defTabSz="914400">
              <a:lnSpc>
                <a:spcPct val="90000"/>
              </a:lnSpc>
              <a:spcAft>
                <a:spcPts val="600"/>
              </a:spcAft>
              <a:buFont typeface="Arial" panose="020B0604020202020204" pitchFamily="34" charset="0"/>
              <a:buChar char="•"/>
            </a:pPr>
            <a:r>
              <a:rPr lang="en-US" dirty="0"/>
              <a:t>This approach helps children understand the world through active discovery. (Piaget,1952; Pound,2016)  </a:t>
            </a:r>
          </a:p>
        </p:txBody>
      </p:sp>
      <p:pic>
        <p:nvPicPr>
          <p:cNvPr id="5" name="Picture 4" descr="A child playing with colorful blocks&#10;&#10;AI-generated content may be incorrect.">
            <a:extLst>
              <a:ext uri="{FF2B5EF4-FFF2-40B4-BE49-F238E27FC236}">
                <a16:creationId xmlns:a16="http://schemas.microsoft.com/office/drawing/2014/main" id="{FE0C9ACE-6BF9-D59D-7692-2D353E7B4D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187" r="711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44707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1AF493-D5EF-E047-EEE2-5696D7542C05}"/>
              </a:ext>
            </a:extLst>
          </p:cNvPr>
          <p:cNvSpPr txBox="1"/>
          <p:nvPr/>
        </p:nvSpPr>
        <p:spPr>
          <a:xfrm>
            <a:off x="407672" y="57150"/>
            <a:ext cx="11590020" cy="646331"/>
          </a:xfrm>
          <a:prstGeom prst="rect">
            <a:avLst/>
          </a:prstGeom>
          <a:noFill/>
        </p:spPr>
        <p:txBody>
          <a:bodyPr wrap="square" rtlCol="0">
            <a:spAutoFit/>
          </a:bodyPr>
          <a:lstStyle/>
          <a:p>
            <a:r>
              <a:rPr lang="en-GB" sz="3600" b="1" u="sng" dirty="0"/>
              <a:t>The link between Piaget‘s theory and Amira’s situation </a:t>
            </a:r>
          </a:p>
        </p:txBody>
      </p:sp>
      <p:sp>
        <p:nvSpPr>
          <p:cNvPr id="3" name="TextBox 2">
            <a:extLst>
              <a:ext uri="{FF2B5EF4-FFF2-40B4-BE49-F238E27FC236}">
                <a16:creationId xmlns:a16="http://schemas.microsoft.com/office/drawing/2014/main" id="{548E9645-E5A0-1456-8AB2-28C14ED3F169}"/>
              </a:ext>
            </a:extLst>
          </p:cNvPr>
          <p:cNvSpPr txBox="1"/>
          <p:nvPr/>
        </p:nvSpPr>
        <p:spPr>
          <a:xfrm>
            <a:off x="407672" y="947451"/>
            <a:ext cx="11590020" cy="369332"/>
          </a:xfrm>
          <a:prstGeom prst="rect">
            <a:avLst/>
          </a:prstGeom>
          <a:noFill/>
        </p:spPr>
        <p:txBody>
          <a:bodyPr wrap="square" rtlCol="0">
            <a:spAutoFit/>
          </a:bodyPr>
          <a:lstStyle/>
          <a:p>
            <a:r>
              <a:rPr lang="en-GB" dirty="0"/>
              <a:t> </a:t>
            </a:r>
          </a:p>
        </p:txBody>
      </p:sp>
      <p:graphicFrame>
        <p:nvGraphicFramePr>
          <p:cNvPr id="6" name="TextBox 3">
            <a:extLst>
              <a:ext uri="{FF2B5EF4-FFF2-40B4-BE49-F238E27FC236}">
                <a16:creationId xmlns:a16="http://schemas.microsoft.com/office/drawing/2014/main" id="{3B2E9D9D-EA8D-F6B8-EC1C-96C04D71F505}"/>
              </a:ext>
            </a:extLst>
          </p:cNvPr>
          <p:cNvGraphicFramePr/>
          <p:nvPr>
            <p:extLst>
              <p:ext uri="{D42A27DB-BD31-4B8C-83A1-F6EECF244321}">
                <p14:modId xmlns:p14="http://schemas.microsoft.com/office/powerpoint/2010/main" val="2707756872"/>
              </p:ext>
            </p:extLst>
          </p:nvPr>
        </p:nvGraphicFramePr>
        <p:xfrm>
          <a:off x="425614" y="1316783"/>
          <a:ext cx="11358714" cy="5262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8142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060CF-FE53-5CAB-0341-1E801625F4A2}"/>
              </a:ext>
            </a:extLst>
          </p:cNvPr>
          <p:cNvSpPr txBox="1"/>
          <p:nvPr/>
        </p:nvSpPr>
        <p:spPr>
          <a:xfrm>
            <a:off x="695325" y="0"/>
            <a:ext cx="10801350" cy="954107"/>
          </a:xfrm>
          <a:prstGeom prst="rect">
            <a:avLst/>
          </a:prstGeom>
          <a:noFill/>
        </p:spPr>
        <p:txBody>
          <a:bodyPr wrap="square" rtlCol="0">
            <a:spAutoFit/>
          </a:bodyPr>
          <a:lstStyle/>
          <a:p>
            <a:r>
              <a:rPr lang="en-GB" sz="2800" b="1" u="sng" dirty="0"/>
              <a:t>Strategies/interventions that can be used within Amria’s nursery settings </a:t>
            </a:r>
          </a:p>
        </p:txBody>
      </p:sp>
      <p:sp>
        <p:nvSpPr>
          <p:cNvPr id="3" name="TextBox 2">
            <a:extLst>
              <a:ext uri="{FF2B5EF4-FFF2-40B4-BE49-F238E27FC236}">
                <a16:creationId xmlns:a16="http://schemas.microsoft.com/office/drawing/2014/main" id="{EBE08100-987C-5DC6-015A-DA10111102FD}"/>
              </a:ext>
            </a:extLst>
          </p:cNvPr>
          <p:cNvSpPr txBox="1"/>
          <p:nvPr/>
        </p:nvSpPr>
        <p:spPr>
          <a:xfrm>
            <a:off x="695325" y="737933"/>
            <a:ext cx="5680710" cy="677108"/>
          </a:xfrm>
          <a:prstGeom prst="rect">
            <a:avLst/>
          </a:prstGeom>
          <a:noFill/>
        </p:spPr>
        <p:txBody>
          <a:bodyPr wrap="square" rtlCol="0">
            <a:spAutoFit/>
          </a:bodyPr>
          <a:lstStyle/>
          <a:p>
            <a:endParaRPr lang="en-GB" dirty="0"/>
          </a:p>
          <a:p>
            <a:r>
              <a:rPr lang="en-GB" sz="2000" b="1" dirty="0"/>
              <a:t>Understanding her developmental needs</a:t>
            </a:r>
            <a:r>
              <a:rPr lang="en-GB" sz="2000" dirty="0"/>
              <a:t>:</a:t>
            </a:r>
          </a:p>
        </p:txBody>
      </p:sp>
      <p:graphicFrame>
        <p:nvGraphicFramePr>
          <p:cNvPr id="5" name="Table 4">
            <a:extLst>
              <a:ext uri="{FF2B5EF4-FFF2-40B4-BE49-F238E27FC236}">
                <a16:creationId xmlns:a16="http://schemas.microsoft.com/office/drawing/2014/main" id="{3A8B52CB-58E5-22B6-0E3F-A772DFAAED61}"/>
              </a:ext>
            </a:extLst>
          </p:cNvPr>
          <p:cNvGraphicFramePr>
            <a:graphicFrameLocks noGrp="1"/>
          </p:cNvGraphicFramePr>
          <p:nvPr>
            <p:extLst>
              <p:ext uri="{D42A27DB-BD31-4B8C-83A1-F6EECF244321}">
                <p14:modId xmlns:p14="http://schemas.microsoft.com/office/powerpoint/2010/main" val="751585776"/>
              </p:ext>
            </p:extLst>
          </p:nvPr>
        </p:nvGraphicFramePr>
        <p:xfrm>
          <a:off x="178435" y="1455138"/>
          <a:ext cx="5799456" cy="5072687"/>
        </p:xfrm>
        <a:graphic>
          <a:graphicData uri="http://schemas.openxmlformats.org/drawingml/2006/table">
            <a:tbl>
              <a:tblPr firstRow="1" bandRow="1">
                <a:tableStyleId>{5C22544A-7EE6-4342-B048-85BDC9FD1C3A}</a:tableStyleId>
              </a:tblPr>
              <a:tblGrid>
                <a:gridCol w="2423251">
                  <a:extLst>
                    <a:ext uri="{9D8B030D-6E8A-4147-A177-3AD203B41FA5}">
                      <a16:colId xmlns:a16="http://schemas.microsoft.com/office/drawing/2014/main" val="3988591744"/>
                    </a:ext>
                  </a:extLst>
                </a:gridCol>
                <a:gridCol w="3376205">
                  <a:extLst>
                    <a:ext uri="{9D8B030D-6E8A-4147-A177-3AD203B41FA5}">
                      <a16:colId xmlns:a16="http://schemas.microsoft.com/office/drawing/2014/main" val="3246367445"/>
                    </a:ext>
                  </a:extLst>
                </a:gridCol>
              </a:tblGrid>
              <a:tr h="1304989">
                <a:tc>
                  <a:txBody>
                    <a:bodyPr/>
                    <a:lstStyle/>
                    <a:p>
                      <a:r>
                        <a:rPr lang="en-GB" b="1" dirty="0">
                          <a:solidFill>
                            <a:schemeClr val="tx1">
                              <a:lumMod val="85000"/>
                              <a:lumOff val="15000"/>
                            </a:schemeClr>
                          </a:solidFill>
                        </a:rPr>
                        <a:t>    </a:t>
                      </a:r>
                      <a:endParaRPr lang="en-GB" sz="2000" b="1" dirty="0">
                        <a:solidFill>
                          <a:schemeClr val="tx1">
                            <a:lumMod val="85000"/>
                            <a:lumOff val="15000"/>
                          </a:schemeClr>
                        </a:solidFill>
                        <a:highlight>
                          <a:srgbClr val="000000"/>
                        </a:highlight>
                      </a:endParaRPr>
                    </a:p>
                  </a:txBody>
                  <a:tcPr>
                    <a:solidFill>
                      <a:srgbClr val="0070C0"/>
                    </a:solidFill>
                  </a:tcPr>
                </a:tc>
                <a:tc>
                  <a:txBody>
                    <a:bodyPr/>
                    <a:lstStyle/>
                    <a:p>
                      <a:r>
                        <a:rPr lang="en-GB" b="1" dirty="0"/>
                        <a:t> </a:t>
                      </a:r>
                      <a:r>
                        <a:rPr lang="en-GB" b="1" dirty="0">
                          <a:solidFill>
                            <a:schemeClr val="tx1">
                              <a:lumMod val="85000"/>
                              <a:lumOff val="15000"/>
                            </a:schemeClr>
                          </a:solidFill>
                        </a:rPr>
                        <a:t> Needs security reassurance and a predictable routine.</a:t>
                      </a:r>
                      <a:endParaRPr lang="en-GB" b="1" dirty="0"/>
                    </a:p>
                  </a:txBody>
                  <a:tcPr>
                    <a:solidFill>
                      <a:srgbClr val="0070C0"/>
                    </a:solidFill>
                  </a:tcPr>
                </a:tc>
                <a:extLst>
                  <a:ext uri="{0D108BD9-81ED-4DB2-BD59-A6C34878D82A}">
                    <a16:rowId xmlns:a16="http://schemas.microsoft.com/office/drawing/2014/main" val="1468750852"/>
                  </a:ext>
                </a:extLst>
              </a:tr>
              <a:tr h="1118562">
                <a:tc>
                  <a:txBody>
                    <a:bodyPr/>
                    <a:lstStyle/>
                    <a:p>
                      <a:r>
                        <a:rPr lang="en-GB" sz="2400" b="1" dirty="0"/>
                        <a:t>Social development:</a:t>
                      </a:r>
                    </a:p>
                  </a:txBody>
                  <a:tcPr>
                    <a:solidFill>
                      <a:srgbClr val="0070C0"/>
                    </a:solidFill>
                  </a:tcPr>
                </a:tc>
                <a:tc>
                  <a:txBody>
                    <a:bodyPr/>
                    <a:lstStyle/>
                    <a:p>
                      <a:r>
                        <a:rPr lang="en-GB" b="1" dirty="0"/>
                        <a:t>A gentle encouragement to form a trusting relationship .</a:t>
                      </a:r>
                    </a:p>
                  </a:txBody>
                  <a:tcPr>
                    <a:solidFill>
                      <a:srgbClr val="0070C0"/>
                    </a:solidFill>
                  </a:tcPr>
                </a:tc>
                <a:extLst>
                  <a:ext uri="{0D108BD9-81ED-4DB2-BD59-A6C34878D82A}">
                    <a16:rowId xmlns:a16="http://schemas.microsoft.com/office/drawing/2014/main" val="115865774"/>
                  </a:ext>
                </a:extLst>
              </a:tr>
              <a:tr h="1242847">
                <a:tc>
                  <a:txBody>
                    <a:bodyPr/>
                    <a:lstStyle/>
                    <a:p>
                      <a:r>
                        <a:rPr lang="en-GB" sz="2400" b="1" dirty="0"/>
                        <a:t>Cognitive :</a:t>
                      </a:r>
                    </a:p>
                  </a:txBody>
                  <a:tcPr>
                    <a:solidFill>
                      <a:srgbClr val="0070C0"/>
                    </a:solidFill>
                  </a:tcPr>
                </a:tc>
                <a:tc>
                  <a:txBody>
                    <a:bodyPr/>
                    <a:lstStyle/>
                    <a:p>
                      <a:r>
                        <a:rPr lang="en-GB" b="1" dirty="0"/>
                        <a:t>stimulating activities that matches her developmental stage </a:t>
                      </a:r>
                    </a:p>
                  </a:txBody>
                  <a:tcPr>
                    <a:solidFill>
                      <a:srgbClr val="0070C0"/>
                    </a:solidFill>
                  </a:tcPr>
                </a:tc>
                <a:extLst>
                  <a:ext uri="{0D108BD9-81ED-4DB2-BD59-A6C34878D82A}">
                    <a16:rowId xmlns:a16="http://schemas.microsoft.com/office/drawing/2014/main" val="50646788"/>
                  </a:ext>
                </a:extLst>
              </a:tr>
              <a:tr h="909150">
                <a:tc>
                  <a:txBody>
                    <a:bodyPr/>
                    <a:lstStyle/>
                    <a:p>
                      <a:r>
                        <a:rPr lang="en-GB" sz="2400" b="1" dirty="0"/>
                        <a:t>Physical </a:t>
                      </a:r>
                    </a:p>
                  </a:txBody>
                  <a:tcPr>
                    <a:solidFill>
                      <a:srgbClr val="0070C0"/>
                    </a:solidFill>
                  </a:tcPr>
                </a:tc>
                <a:tc>
                  <a:txBody>
                    <a:bodyPr/>
                    <a:lstStyle/>
                    <a:p>
                      <a:r>
                        <a:rPr lang="en-GB" b="1" dirty="0"/>
                        <a:t>But unities for movement and century exploration </a:t>
                      </a:r>
                    </a:p>
                  </a:txBody>
                  <a:tcPr>
                    <a:solidFill>
                      <a:srgbClr val="0070C0"/>
                    </a:solidFill>
                  </a:tcPr>
                </a:tc>
                <a:extLst>
                  <a:ext uri="{0D108BD9-81ED-4DB2-BD59-A6C34878D82A}">
                    <a16:rowId xmlns:a16="http://schemas.microsoft.com/office/drawing/2014/main" val="3676237176"/>
                  </a:ext>
                </a:extLst>
              </a:tr>
              <a:tr h="497139">
                <a:tc>
                  <a:txBody>
                    <a:bodyPr/>
                    <a:lstStyle/>
                    <a:p>
                      <a:endParaRPr lang="en-GB" b="1" dirty="0"/>
                    </a:p>
                  </a:txBody>
                  <a:tcPr>
                    <a:solidFill>
                      <a:srgbClr val="0070C0"/>
                    </a:solidFill>
                  </a:tcPr>
                </a:tc>
                <a:tc>
                  <a:txBody>
                    <a:bodyPr/>
                    <a:lstStyle/>
                    <a:p>
                      <a:endParaRPr lang="en-GB" b="1" dirty="0"/>
                    </a:p>
                  </a:txBody>
                  <a:tcPr>
                    <a:solidFill>
                      <a:srgbClr val="0070C0"/>
                    </a:solidFill>
                  </a:tcPr>
                </a:tc>
                <a:extLst>
                  <a:ext uri="{0D108BD9-81ED-4DB2-BD59-A6C34878D82A}">
                    <a16:rowId xmlns:a16="http://schemas.microsoft.com/office/drawing/2014/main" val="4174054395"/>
                  </a:ext>
                </a:extLst>
              </a:tr>
            </a:tbl>
          </a:graphicData>
        </a:graphic>
      </p:graphicFrame>
      <p:pic>
        <p:nvPicPr>
          <p:cNvPr id="10" name="Picture 9">
            <a:extLst>
              <a:ext uri="{FF2B5EF4-FFF2-40B4-BE49-F238E27FC236}">
                <a16:creationId xmlns:a16="http://schemas.microsoft.com/office/drawing/2014/main" id="{006DBE0B-B751-D893-8F1E-1F3F2114F53A}"/>
              </a:ext>
            </a:extLst>
          </p:cNvPr>
          <p:cNvPicPr>
            <a:picLocks noChangeAspect="1"/>
          </p:cNvPicPr>
          <p:nvPr/>
        </p:nvPicPr>
        <p:blipFill>
          <a:blip r:embed="rId3"/>
          <a:stretch>
            <a:fillRect/>
          </a:stretch>
        </p:blipFill>
        <p:spPr>
          <a:xfrm>
            <a:off x="137793" y="1616480"/>
            <a:ext cx="2263140" cy="536494"/>
          </a:xfrm>
          <a:prstGeom prst="rect">
            <a:avLst/>
          </a:prstGeom>
        </p:spPr>
      </p:pic>
      <p:sp>
        <p:nvSpPr>
          <p:cNvPr id="11" name="TextBox 10">
            <a:extLst>
              <a:ext uri="{FF2B5EF4-FFF2-40B4-BE49-F238E27FC236}">
                <a16:creationId xmlns:a16="http://schemas.microsoft.com/office/drawing/2014/main" id="{40BFCD0A-C936-7E32-7FB8-0BCD75F9D1B7}"/>
              </a:ext>
            </a:extLst>
          </p:cNvPr>
          <p:cNvSpPr txBox="1"/>
          <p:nvPr/>
        </p:nvSpPr>
        <p:spPr>
          <a:xfrm>
            <a:off x="902970" y="6488668"/>
            <a:ext cx="1920240" cy="369332"/>
          </a:xfrm>
          <a:prstGeom prst="rect">
            <a:avLst/>
          </a:prstGeom>
          <a:noFill/>
        </p:spPr>
        <p:txBody>
          <a:bodyPr wrap="square" rtlCol="0">
            <a:spAutoFit/>
          </a:bodyPr>
          <a:lstStyle/>
          <a:p>
            <a:r>
              <a:rPr lang="en-GB" dirty="0"/>
              <a:t>(Bruce, 2015)</a:t>
            </a:r>
          </a:p>
        </p:txBody>
      </p:sp>
      <p:sp>
        <p:nvSpPr>
          <p:cNvPr id="14" name="TextBox 13">
            <a:extLst>
              <a:ext uri="{FF2B5EF4-FFF2-40B4-BE49-F238E27FC236}">
                <a16:creationId xmlns:a16="http://schemas.microsoft.com/office/drawing/2014/main" id="{FE0EBDB4-D409-194B-F2FE-13715AA0DD81}"/>
              </a:ext>
            </a:extLst>
          </p:cNvPr>
          <p:cNvSpPr txBox="1"/>
          <p:nvPr/>
        </p:nvSpPr>
        <p:spPr>
          <a:xfrm flipH="1">
            <a:off x="6995159" y="1014931"/>
            <a:ext cx="4907281" cy="400110"/>
          </a:xfrm>
          <a:prstGeom prst="rect">
            <a:avLst/>
          </a:prstGeom>
          <a:noFill/>
        </p:spPr>
        <p:txBody>
          <a:bodyPr wrap="square" rtlCol="0">
            <a:spAutoFit/>
          </a:bodyPr>
          <a:lstStyle/>
          <a:p>
            <a:r>
              <a:rPr lang="en-GB" sz="2000" b="1" dirty="0"/>
              <a:t>Supporting her developmental needs:</a:t>
            </a:r>
          </a:p>
        </p:txBody>
      </p:sp>
      <p:graphicFrame>
        <p:nvGraphicFramePr>
          <p:cNvPr id="16" name="Table 15">
            <a:extLst>
              <a:ext uri="{FF2B5EF4-FFF2-40B4-BE49-F238E27FC236}">
                <a16:creationId xmlns:a16="http://schemas.microsoft.com/office/drawing/2014/main" id="{70E3876A-C2B8-5E08-8706-63627C38B92E}"/>
              </a:ext>
            </a:extLst>
          </p:cNvPr>
          <p:cNvGraphicFramePr>
            <a:graphicFrameLocks noGrp="1"/>
          </p:cNvGraphicFramePr>
          <p:nvPr>
            <p:extLst>
              <p:ext uri="{D42A27DB-BD31-4B8C-83A1-F6EECF244321}">
                <p14:modId xmlns:p14="http://schemas.microsoft.com/office/powerpoint/2010/main" val="4202860137"/>
              </p:ext>
            </p:extLst>
          </p:nvPr>
        </p:nvGraphicFramePr>
        <p:xfrm>
          <a:off x="6344917" y="1511397"/>
          <a:ext cx="5557523" cy="4921012"/>
        </p:xfrm>
        <a:graphic>
          <a:graphicData uri="http://schemas.openxmlformats.org/drawingml/2006/table">
            <a:tbl>
              <a:tblPr firstRow="1" bandRow="1">
                <a:tableStyleId>{5C22544A-7EE6-4342-B048-85BDC9FD1C3A}</a:tableStyleId>
              </a:tblPr>
              <a:tblGrid>
                <a:gridCol w="5557523">
                  <a:extLst>
                    <a:ext uri="{9D8B030D-6E8A-4147-A177-3AD203B41FA5}">
                      <a16:colId xmlns:a16="http://schemas.microsoft.com/office/drawing/2014/main" val="3908185564"/>
                    </a:ext>
                  </a:extLst>
                </a:gridCol>
              </a:tblGrid>
              <a:tr h="981469">
                <a:tc>
                  <a:txBody>
                    <a:bodyPr/>
                    <a:lstStyle/>
                    <a:p>
                      <a:r>
                        <a:rPr lang="en-GB" dirty="0"/>
                        <a:t> </a:t>
                      </a:r>
                      <a:r>
                        <a:rPr lang="en-GB" dirty="0">
                          <a:solidFill>
                            <a:schemeClr val="tx1">
                              <a:lumMod val="85000"/>
                              <a:lumOff val="15000"/>
                            </a:schemeClr>
                          </a:solidFill>
                        </a:rPr>
                        <a:t>Maintaining a consistent  key person relationship, </a:t>
                      </a:r>
                    </a:p>
                    <a:p>
                      <a:r>
                        <a:rPr lang="en-GB" dirty="0">
                          <a:solidFill>
                            <a:schemeClr val="tx1">
                              <a:lumMod val="85000"/>
                              <a:lumOff val="15000"/>
                            </a:schemeClr>
                          </a:solidFill>
                        </a:rPr>
                        <a:t>Foster a calm and nurturing atmosphere.</a:t>
                      </a:r>
                    </a:p>
                  </a:txBody>
                  <a:tcPr>
                    <a:solidFill>
                      <a:srgbClr val="0070C0"/>
                    </a:solidFill>
                  </a:tcPr>
                </a:tc>
                <a:extLst>
                  <a:ext uri="{0D108BD9-81ED-4DB2-BD59-A6C34878D82A}">
                    <a16:rowId xmlns:a16="http://schemas.microsoft.com/office/drawing/2014/main" val="1089926430"/>
                  </a:ext>
                </a:extLst>
              </a:tr>
              <a:tr h="1200592">
                <a:tc>
                  <a:txBody>
                    <a:bodyPr/>
                    <a:lstStyle/>
                    <a:p>
                      <a:r>
                        <a:rPr lang="en-GB" b="1" dirty="0"/>
                        <a:t>Encouraging parallel play prior to expecting group play</a:t>
                      </a:r>
                    </a:p>
                    <a:p>
                      <a:r>
                        <a:rPr lang="en-GB" b="1" dirty="0"/>
                        <a:t>Social interactions and incorporate turn-taking games.</a:t>
                      </a:r>
                    </a:p>
                  </a:txBody>
                  <a:tcPr>
                    <a:solidFill>
                      <a:srgbClr val="0070C0"/>
                    </a:solidFill>
                  </a:tcPr>
                </a:tc>
                <a:extLst>
                  <a:ext uri="{0D108BD9-81ED-4DB2-BD59-A6C34878D82A}">
                    <a16:rowId xmlns:a16="http://schemas.microsoft.com/office/drawing/2014/main" val="2005589076"/>
                  </a:ext>
                </a:extLst>
              </a:tr>
              <a:tr h="1275911">
                <a:tc>
                  <a:txBody>
                    <a:bodyPr/>
                    <a:lstStyle/>
                    <a:p>
                      <a:r>
                        <a:rPr lang="en-GB" b="1" dirty="0"/>
                        <a:t>Incorporate storytelling, songs, and role play to expand vocabulary.</a:t>
                      </a:r>
                    </a:p>
                    <a:p>
                      <a:r>
                        <a:rPr lang="en-GB" b="1" dirty="0"/>
                        <a:t>Provide simple instructions and allow time for proceeding.</a:t>
                      </a:r>
                    </a:p>
                  </a:txBody>
                  <a:tcPr>
                    <a:solidFill>
                      <a:srgbClr val="0070C0"/>
                    </a:solidFill>
                  </a:tcPr>
                </a:tc>
                <a:extLst>
                  <a:ext uri="{0D108BD9-81ED-4DB2-BD59-A6C34878D82A}">
                    <a16:rowId xmlns:a16="http://schemas.microsoft.com/office/drawing/2014/main" val="156508753"/>
                  </a:ext>
                </a:extLst>
              </a:tr>
              <a:tr h="1271703">
                <a:tc>
                  <a:txBody>
                    <a:bodyPr/>
                    <a:lstStyle/>
                    <a:p>
                      <a:r>
                        <a:rPr lang="en-GB" b="1" dirty="0"/>
                        <a:t>Encourage fine motor skills through activities like drawing, threading, and building. </a:t>
                      </a:r>
                    </a:p>
                    <a:p>
                      <a:r>
                        <a:rPr lang="en-GB" b="1" dirty="0"/>
                        <a:t>Supports gross motor skills with outdoor play, balancing, and dancing.</a:t>
                      </a:r>
                    </a:p>
                    <a:p>
                      <a:r>
                        <a:rPr lang="en-GB" b="1" dirty="0"/>
                        <a:t> physical play also elevates anxiety.</a:t>
                      </a:r>
                    </a:p>
                  </a:txBody>
                  <a:tcPr>
                    <a:solidFill>
                      <a:srgbClr val="0070C0"/>
                    </a:solidFill>
                  </a:tcPr>
                </a:tc>
                <a:extLst>
                  <a:ext uri="{0D108BD9-81ED-4DB2-BD59-A6C34878D82A}">
                    <a16:rowId xmlns:a16="http://schemas.microsoft.com/office/drawing/2014/main" val="500186399"/>
                  </a:ext>
                </a:extLst>
              </a:tr>
            </a:tbl>
          </a:graphicData>
        </a:graphic>
      </p:graphicFrame>
      <p:sp>
        <p:nvSpPr>
          <p:cNvPr id="21" name="TextBox 20">
            <a:extLst>
              <a:ext uri="{FF2B5EF4-FFF2-40B4-BE49-F238E27FC236}">
                <a16:creationId xmlns:a16="http://schemas.microsoft.com/office/drawing/2014/main" id="{C153369C-BBFC-3493-3644-DAB265BE48F3}"/>
              </a:ext>
            </a:extLst>
          </p:cNvPr>
          <p:cNvSpPr txBox="1"/>
          <p:nvPr/>
        </p:nvSpPr>
        <p:spPr>
          <a:xfrm>
            <a:off x="2462530" y="6432409"/>
            <a:ext cx="9729470" cy="369332"/>
          </a:xfrm>
          <a:prstGeom prst="rect">
            <a:avLst/>
          </a:prstGeom>
          <a:noFill/>
        </p:spPr>
        <p:txBody>
          <a:bodyPr wrap="square" rtlCol="0">
            <a:spAutoFit/>
          </a:bodyPr>
          <a:lstStyle/>
          <a:p>
            <a:r>
              <a:rPr lang="en-GB" dirty="0"/>
              <a:t>(Bowlby,1969; Department of Education, 2021) (Piaget 1952, Pound, 2016)(Vygotsky,1978) </a:t>
            </a:r>
          </a:p>
        </p:txBody>
      </p:sp>
    </p:spTree>
    <p:extLst>
      <p:ext uri="{BB962C8B-B14F-4D97-AF65-F5344CB8AC3E}">
        <p14:creationId xmlns:p14="http://schemas.microsoft.com/office/powerpoint/2010/main" val="579175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13D7A4-CC7C-D401-AC47-F95688544528}"/>
              </a:ext>
            </a:extLst>
          </p:cNvPr>
          <p:cNvSpPr txBox="1"/>
          <p:nvPr/>
        </p:nvSpPr>
        <p:spPr>
          <a:xfrm>
            <a:off x="580769" y="864974"/>
            <a:ext cx="5879344" cy="5076004"/>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b="1" u="sng" dirty="0"/>
              <a:t>Biological( nature) and environmental (Nurture) factors influencing Amira’s psychological development </a:t>
            </a:r>
          </a:p>
          <a:p>
            <a:pPr indent="-228600" defTabSz="914400">
              <a:lnSpc>
                <a:spcPct val="90000"/>
              </a:lnSpc>
              <a:spcAft>
                <a:spcPts val="600"/>
              </a:spcAft>
              <a:buFont typeface="Arial" panose="020B0604020202020204" pitchFamily="34" charset="0"/>
              <a:buChar char="•"/>
            </a:pPr>
            <a:r>
              <a:rPr lang="en-US" b="1" u="sng" dirty="0"/>
              <a:t>Nature- </a:t>
            </a:r>
            <a:r>
              <a:rPr lang="en-US" b="1" dirty="0"/>
              <a:t> </a:t>
            </a:r>
            <a:r>
              <a:rPr lang="en-US" dirty="0"/>
              <a:t>what we are born with (genetics, biology), e.g., inherited genes or characteristics.</a:t>
            </a:r>
          </a:p>
          <a:p>
            <a:pPr indent="-228600" defTabSz="914400">
              <a:lnSpc>
                <a:spcPct val="90000"/>
              </a:lnSpc>
              <a:spcAft>
                <a:spcPts val="600"/>
              </a:spcAft>
              <a:buFont typeface="Arial" panose="020B0604020202020204" pitchFamily="34" charset="0"/>
              <a:buChar char="•"/>
            </a:pPr>
            <a:r>
              <a:rPr lang="en-US" b="1" u="sng" dirty="0"/>
              <a:t>Nurture -</a:t>
            </a:r>
            <a:r>
              <a:rPr lang="en-US" dirty="0"/>
              <a:t> what we are born with, including our genetics and biology, such as the inherited genes or characteristics we receive from our parents, environmental influence that shapes behavior and development, and things we experience, e.g., learning, culture.</a:t>
            </a:r>
            <a:endParaRPr lang="en-US" b="1" u="sng" dirty="0"/>
          </a:p>
          <a:p>
            <a:pPr indent="-228600" defTabSz="914400">
              <a:lnSpc>
                <a:spcPct val="90000"/>
              </a:lnSpc>
              <a:spcAft>
                <a:spcPts val="600"/>
              </a:spcAft>
              <a:buFont typeface="Arial" panose="020B0604020202020204" pitchFamily="34" charset="0"/>
              <a:buChar char="•"/>
            </a:pPr>
            <a:r>
              <a:rPr lang="en-US" b="1" dirty="0"/>
              <a:t>  </a:t>
            </a:r>
          </a:p>
          <a:p>
            <a:pPr indent="-228600" defTabSz="914400">
              <a:lnSpc>
                <a:spcPct val="90000"/>
              </a:lnSpc>
              <a:spcAft>
                <a:spcPts val="600"/>
              </a:spcAft>
              <a:buFont typeface="Arial" panose="020B0604020202020204" pitchFamily="34" charset="0"/>
              <a:buChar char="•"/>
            </a:pPr>
            <a:r>
              <a:rPr lang="en-US" dirty="0"/>
              <a:t>The signs of anxiety that Amari exhibits, along with her limited verbal communication and challenges in participating in group play, may be influenced by a combination of biological and environmental factors that interact in complex ways.</a:t>
            </a:r>
          </a:p>
          <a:p>
            <a:pPr indent="-228600" defTabSz="914400">
              <a:lnSpc>
                <a:spcPct val="90000"/>
              </a:lnSpc>
              <a:spcAft>
                <a:spcPts val="600"/>
              </a:spcAft>
              <a:buFont typeface="Arial" panose="020B0604020202020204" pitchFamily="34" charset="0"/>
              <a:buChar char="•"/>
            </a:pPr>
            <a:endParaRPr lang="en-US" sz="1400" u="sng" dirty="0"/>
          </a:p>
        </p:txBody>
      </p:sp>
      <p:graphicFrame>
        <p:nvGraphicFramePr>
          <p:cNvPr id="9" name="Table 8">
            <a:extLst>
              <a:ext uri="{FF2B5EF4-FFF2-40B4-BE49-F238E27FC236}">
                <a16:creationId xmlns:a16="http://schemas.microsoft.com/office/drawing/2014/main" id="{3E0847E9-48A7-2DEC-E76A-193ACDE41BC4}"/>
              </a:ext>
            </a:extLst>
          </p:cNvPr>
          <p:cNvGraphicFramePr>
            <a:graphicFrameLocks noGrp="1"/>
          </p:cNvGraphicFramePr>
          <p:nvPr>
            <p:extLst>
              <p:ext uri="{D42A27DB-BD31-4B8C-83A1-F6EECF244321}">
                <p14:modId xmlns:p14="http://schemas.microsoft.com/office/powerpoint/2010/main" val="4168904554"/>
              </p:ext>
            </p:extLst>
          </p:nvPr>
        </p:nvGraphicFramePr>
        <p:xfrm>
          <a:off x="6192456" y="1238490"/>
          <a:ext cx="5995091" cy="4754535"/>
        </p:xfrm>
        <a:graphic>
          <a:graphicData uri="http://schemas.openxmlformats.org/drawingml/2006/table">
            <a:tbl>
              <a:tblPr firstRow="1" bandRow="1">
                <a:tableStyleId>{5C22544A-7EE6-4342-B048-85BDC9FD1C3A}</a:tableStyleId>
              </a:tblPr>
              <a:tblGrid>
                <a:gridCol w="2927836">
                  <a:extLst>
                    <a:ext uri="{9D8B030D-6E8A-4147-A177-3AD203B41FA5}">
                      <a16:colId xmlns:a16="http://schemas.microsoft.com/office/drawing/2014/main" val="3628222956"/>
                    </a:ext>
                  </a:extLst>
                </a:gridCol>
                <a:gridCol w="3067255">
                  <a:extLst>
                    <a:ext uri="{9D8B030D-6E8A-4147-A177-3AD203B41FA5}">
                      <a16:colId xmlns:a16="http://schemas.microsoft.com/office/drawing/2014/main" val="50734970"/>
                    </a:ext>
                  </a:extLst>
                </a:gridCol>
              </a:tblGrid>
              <a:tr h="4754535">
                <a:tc>
                  <a:txBody>
                    <a:bodyPr/>
                    <a:lstStyle/>
                    <a:p>
                      <a:r>
                        <a:rPr lang="en-GB" sz="1000" dirty="0">
                          <a:solidFill>
                            <a:schemeClr val="bg2"/>
                          </a:solidFill>
                        </a:rPr>
                        <a:t>       </a:t>
                      </a:r>
                      <a:r>
                        <a:rPr lang="en-GB" sz="1000" b="1" u="sng" dirty="0">
                          <a:solidFill>
                            <a:schemeClr val="bg2"/>
                          </a:solidFill>
                        </a:rPr>
                        <a:t>BIOLOGICAL</a:t>
                      </a:r>
                    </a:p>
                    <a:p>
                      <a:endParaRPr lang="en-GB" sz="1000" b="1" u="sng" dirty="0">
                        <a:solidFill>
                          <a:schemeClr val="bg2"/>
                        </a:solidFill>
                      </a:endParaRPr>
                    </a:p>
                    <a:p>
                      <a:r>
                        <a:rPr lang="en-GB" sz="1400" dirty="0">
                          <a:solidFill>
                            <a:schemeClr val="tx1"/>
                          </a:solidFill>
                        </a:rPr>
                        <a:t>From a biological standpoint, differences in brain development, temperament, or genetic traits could affect how she perceives and responds to a new social environment, for instance, a temperament that is naturally more reserved or a slower pace in language Acquisition might hinder our ability to express herself with confidence to connect with her peers (Thomas&amp; Chess, 1977 ).</a:t>
                      </a:r>
                    </a:p>
                    <a:p>
                      <a:endParaRPr lang="en-GB" sz="1000" dirty="0"/>
                    </a:p>
                  </a:txBody>
                  <a:tcPr marL="53090" marR="53090" marT="26545" marB="26545"/>
                </a:tc>
                <a:tc>
                  <a:txBody>
                    <a:bodyPr/>
                    <a:lstStyle/>
                    <a:p>
                      <a:r>
                        <a:rPr lang="en-GB" sz="1000" dirty="0"/>
                        <a:t>                    ENVIROMENTAL</a:t>
                      </a:r>
                    </a:p>
                    <a:p>
                      <a:endParaRPr lang="en-GB" sz="1000" dirty="0"/>
                    </a:p>
                    <a:p>
                      <a:r>
                        <a:rPr lang="en-GB" sz="1400" dirty="0">
                          <a:solidFill>
                            <a:schemeClr val="tx1"/>
                          </a:solidFill>
                        </a:rPr>
                        <a:t>Conversely, environmental influence can play a significant role in her emotional and cognitive adaptation. </a:t>
                      </a:r>
                    </a:p>
                    <a:p>
                      <a:r>
                        <a:rPr lang="en-GB" sz="1400" dirty="0">
                          <a:solidFill>
                            <a:schemeClr val="tx1"/>
                          </a:solidFill>
                        </a:rPr>
                        <a:t>A recent move to a new environment, like a nursery, can be quite daunting for 3-year-old Amira. Practically, if she has had a little previous experience with group care or unfamiliar adults, according to Piaget’s theory, children learn through active engagement with their surroundings. (Bowlby,1969)</a:t>
                      </a:r>
                    </a:p>
                    <a:p>
                      <a:endParaRPr lang="en-GB" sz="1400" dirty="0">
                        <a:solidFill>
                          <a:schemeClr val="tx1"/>
                        </a:solidFill>
                      </a:endParaRPr>
                    </a:p>
                    <a:p>
                      <a:endParaRPr lang="en-GB" sz="1000" dirty="0"/>
                    </a:p>
                  </a:txBody>
                  <a:tcPr marL="53090" marR="53090" marT="26545" marB="26545"/>
                </a:tc>
                <a:extLst>
                  <a:ext uri="{0D108BD9-81ED-4DB2-BD59-A6C34878D82A}">
                    <a16:rowId xmlns:a16="http://schemas.microsoft.com/office/drawing/2014/main" val="2157247172"/>
                  </a:ext>
                </a:extLst>
              </a:tr>
            </a:tbl>
          </a:graphicData>
        </a:graphic>
      </p:graphicFrame>
      <p:sp>
        <p:nvSpPr>
          <p:cNvPr id="3" name="TextBox 2">
            <a:extLst>
              <a:ext uri="{FF2B5EF4-FFF2-40B4-BE49-F238E27FC236}">
                <a16:creationId xmlns:a16="http://schemas.microsoft.com/office/drawing/2014/main" id="{BABED46D-3288-81CD-CC60-BB50E905C8D6}"/>
              </a:ext>
            </a:extLst>
          </p:cNvPr>
          <p:cNvSpPr txBox="1"/>
          <p:nvPr/>
        </p:nvSpPr>
        <p:spPr>
          <a:xfrm flipH="1">
            <a:off x="1024202" y="5737482"/>
            <a:ext cx="8299628" cy="369332"/>
          </a:xfrm>
          <a:prstGeom prst="rect">
            <a:avLst/>
          </a:prstGeom>
          <a:noFill/>
        </p:spPr>
        <p:txBody>
          <a:bodyPr wrap="square" rtlCol="0">
            <a:spAutoFit/>
          </a:bodyPr>
          <a:lstStyle/>
          <a:p>
            <a:r>
              <a:rPr lang="en-GB" dirty="0"/>
              <a:t>(Ridley, M, 2003)</a:t>
            </a:r>
          </a:p>
        </p:txBody>
      </p:sp>
    </p:spTree>
    <p:extLst>
      <p:ext uri="{BB962C8B-B14F-4D97-AF65-F5344CB8AC3E}">
        <p14:creationId xmlns:p14="http://schemas.microsoft.com/office/powerpoint/2010/main" val="482390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kids playing in a playroom&#10;&#10;AI-generated content may be incorrect.">
            <a:extLst>
              <a:ext uri="{FF2B5EF4-FFF2-40B4-BE49-F238E27FC236}">
                <a16:creationId xmlns:a16="http://schemas.microsoft.com/office/drawing/2014/main" id="{AC25E267-82EF-B07F-8D13-D7AD6FA8848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388" r="8503"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F0B2A5A9-4D20-9D91-A204-0EF4C89B38A3}"/>
              </a:ext>
            </a:extLst>
          </p:cNvPr>
          <p:cNvSpPr txBox="1"/>
          <p:nvPr/>
        </p:nvSpPr>
        <p:spPr>
          <a:xfrm>
            <a:off x="677333" y="609600"/>
            <a:ext cx="3851123" cy="1320800"/>
          </a:xfrm>
          <a:prstGeom prst="rect">
            <a:avLst/>
          </a:prstGeom>
        </p:spPr>
        <p:txBody>
          <a:bodyPr vert="horz" lIns="91440" tIns="45720" rIns="91440" bIns="45720" rtlCol="0" anchor="t">
            <a:normAutofit/>
          </a:bodyPr>
          <a:lstStyle/>
          <a:p>
            <a:pPr>
              <a:spcBef>
                <a:spcPct val="0"/>
              </a:spcBef>
              <a:spcAft>
                <a:spcPts val="600"/>
              </a:spcAft>
            </a:pPr>
            <a:r>
              <a:rPr lang="en-US" sz="3600" b="1" u="sng">
                <a:solidFill>
                  <a:schemeClr val="accent1"/>
                </a:solidFill>
                <a:latin typeface="+mj-lt"/>
                <a:ea typeface="+mj-ea"/>
                <a:cs typeface="+mj-cs"/>
              </a:rPr>
              <a:t>Strengths of Piaget’s Theory </a:t>
            </a:r>
          </a:p>
        </p:txBody>
      </p:sp>
      <p:sp>
        <p:nvSpPr>
          <p:cNvPr id="5" name="TextBox 4">
            <a:extLst>
              <a:ext uri="{FF2B5EF4-FFF2-40B4-BE49-F238E27FC236}">
                <a16:creationId xmlns:a16="http://schemas.microsoft.com/office/drawing/2014/main" id="{30D42B9B-CE67-4FDC-F15B-494ACFDF67C1}"/>
              </a:ext>
            </a:extLst>
          </p:cNvPr>
          <p:cNvSpPr txBox="1"/>
          <p:nvPr/>
        </p:nvSpPr>
        <p:spPr>
          <a:xfrm>
            <a:off x="677334" y="2160589"/>
            <a:ext cx="3851122" cy="3880773"/>
          </a:xfrm>
          <a:prstGeom prst="rect">
            <a:avLst/>
          </a:prstGeom>
        </p:spPr>
        <p:txBody>
          <a:bodyPr vert="horz" lIns="91440" tIns="45720" rIns="91440" bIns="45720" rtlCol="0">
            <a:normAutofit/>
          </a:bodyPr>
          <a:lstStyle/>
          <a:p>
            <a:pPr marL="285750" indent="-228600">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 Piaget’s theory highlights clear differences in the way children and adults perceive and use information.</a:t>
            </a:r>
          </a:p>
          <a:p>
            <a:pPr marL="285750" indent="-2286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marL="285750" indent="-228600">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 It shows the importance of the active role children play in constructing their learning. </a:t>
            </a:r>
          </a:p>
          <a:p>
            <a:pPr marL="285750" indent="-2286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marL="285750" indent="-228600">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It allows children to be assessed and compared to what is considered normal by health care professionals. </a:t>
            </a:r>
          </a:p>
          <a:p>
            <a:pPr marL="285750" indent="-2286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a:p>
            <a:pPr marL="285750" indent="-228600">
              <a:lnSpc>
                <a:spcPct val="90000"/>
              </a:lnSpc>
              <a:spcBef>
                <a:spcPts val="1000"/>
              </a:spcBef>
              <a:buClr>
                <a:schemeClr val="accent1"/>
              </a:buClr>
              <a:buSzPct val="80000"/>
              <a:buFont typeface="Wingdings 3" charset="2"/>
              <a:buChar char=""/>
            </a:pPr>
            <a:r>
              <a:rPr lang="en-US" sz="1300">
                <a:solidFill>
                  <a:schemeClr val="tx1">
                    <a:lumMod val="75000"/>
                    <a:lumOff val="25000"/>
                  </a:schemeClr>
                </a:solidFill>
              </a:rPr>
              <a:t>A strength of Piaget’s theory is that it helped establish the study of cognitive development and advanced modern child psychology (Marti,2020). </a:t>
            </a:r>
          </a:p>
          <a:p>
            <a:pPr indent="-2286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p:txBody>
      </p:sp>
    </p:spTree>
    <p:extLst>
      <p:ext uri="{BB962C8B-B14F-4D97-AF65-F5344CB8AC3E}">
        <p14:creationId xmlns:p14="http://schemas.microsoft.com/office/powerpoint/2010/main" val="528071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AA90A64-5589-51F1-31AC-2CA3C389A5DE}"/>
              </a:ext>
            </a:extLst>
          </p:cNvPr>
          <p:cNvPicPr>
            <a:picLocks noChangeAspect="1"/>
          </p:cNvPicPr>
          <p:nvPr/>
        </p:nvPicPr>
        <p:blipFill>
          <a:blip r:embed="rId2"/>
          <a:srcRect r="47341" b="-2"/>
          <a:stretch>
            <a:fillRect/>
          </a:stretch>
        </p:blipFill>
        <p:spPr>
          <a:xfrm>
            <a:off x="-1" y="-2"/>
            <a:ext cx="5410198" cy="6858002"/>
          </a:xfrm>
          <a:prstGeom prst="rect">
            <a:avLst/>
          </a:prstGeom>
        </p:spPr>
      </p:pic>
      <p:sp>
        <p:nvSpPr>
          <p:cNvPr id="2" name="TextBox 1">
            <a:extLst>
              <a:ext uri="{FF2B5EF4-FFF2-40B4-BE49-F238E27FC236}">
                <a16:creationId xmlns:a16="http://schemas.microsoft.com/office/drawing/2014/main" id="{4BF4C674-98DC-4D15-804B-046929DC6045}"/>
              </a:ext>
            </a:extLst>
          </p:cNvPr>
          <p:cNvSpPr txBox="1"/>
          <p:nvPr/>
        </p:nvSpPr>
        <p:spPr>
          <a:xfrm>
            <a:off x="6115317" y="405685"/>
            <a:ext cx="5464968" cy="155930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u="sng">
                <a:latin typeface="+mj-lt"/>
                <a:ea typeface="+mj-ea"/>
                <a:cs typeface="+mj-cs"/>
              </a:rPr>
              <a:t>Weaknesses of Piaget’s Theory </a:t>
            </a:r>
          </a:p>
        </p:txBody>
      </p:sp>
      <p:sp>
        <p:nvSpPr>
          <p:cNvPr id="3" name="TextBox 2">
            <a:extLst>
              <a:ext uri="{FF2B5EF4-FFF2-40B4-BE49-F238E27FC236}">
                <a16:creationId xmlns:a16="http://schemas.microsoft.com/office/drawing/2014/main" id="{6274E46F-3A55-0541-C2A1-BB4D1A593958}"/>
              </a:ext>
            </a:extLst>
          </p:cNvPr>
          <p:cNvSpPr txBox="1"/>
          <p:nvPr/>
        </p:nvSpPr>
        <p:spPr>
          <a:xfrm>
            <a:off x="6115317" y="2743200"/>
            <a:ext cx="5247340" cy="3496878"/>
          </a:xfrm>
          <a:prstGeom prst="rect">
            <a:avLst/>
          </a:prstGeom>
        </p:spPr>
        <p:txBody>
          <a:bodyPr vert="horz" lIns="91440" tIns="45720" rIns="91440" bIns="45720" rtlCol="0" anchor="ctr">
            <a:normAutofit/>
          </a:bodyPr>
          <a:lstStyle/>
          <a:p>
            <a:pPr marL="285750" indent="-228600" defTabSz="914400">
              <a:lnSpc>
                <a:spcPct val="90000"/>
              </a:lnSpc>
              <a:spcAft>
                <a:spcPts val="600"/>
              </a:spcAft>
              <a:buFont typeface="Arial" panose="020B0604020202020204" pitchFamily="34" charset="0"/>
              <a:buChar char="•"/>
            </a:pPr>
            <a:r>
              <a:rPr lang="en-US" sz="1400"/>
              <a:t> A significant weakness of Piaget’s theory is its abstract, as many theorists have cristised this model due to its lack of applicability to real life. </a:t>
            </a:r>
          </a:p>
          <a:p>
            <a:pPr marL="285750" indent="-228600" defTabSz="914400">
              <a:lnSpc>
                <a:spcPct val="90000"/>
              </a:lnSpc>
              <a:spcAft>
                <a:spcPts val="600"/>
              </a:spcAft>
              <a:buFont typeface="Arial" panose="020B0604020202020204" pitchFamily="34" charset="0"/>
              <a:buChar char="•"/>
            </a:pPr>
            <a:endParaRPr lang="en-US" sz="1400"/>
          </a:p>
          <a:p>
            <a:pPr marL="285750" indent="-228600" defTabSz="914400">
              <a:lnSpc>
                <a:spcPct val="90000"/>
              </a:lnSpc>
              <a:spcAft>
                <a:spcPts val="600"/>
              </a:spcAft>
              <a:buFont typeface="Arial" panose="020B0604020202020204" pitchFamily="34" charset="0"/>
              <a:buChar char="•"/>
            </a:pPr>
            <a:r>
              <a:rPr lang="en-US" sz="1400"/>
              <a:t>Due to his theory relating to cognitive thinking, it creates difficulty in testing and evaluating directly Alahmad, M. (2020) </a:t>
            </a:r>
          </a:p>
          <a:p>
            <a:pPr marL="285750" indent="-228600" defTabSz="914400">
              <a:lnSpc>
                <a:spcPct val="90000"/>
              </a:lnSpc>
              <a:spcAft>
                <a:spcPts val="600"/>
              </a:spcAft>
              <a:buFont typeface="Arial" panose="020B0604020202020204" pitchFamily="34" charset="0"/>
              <a:buChar char="•"/>
            </a:pPr>
            <a:endParaRPr lang="en-US" sz="1400"/>
          </a:p>
          <a:p>
            <a:pPr marL="285750" indent="-228600" defTabSz="914400">
              <a:lnSpc>
                <a:spcPct val="90000"/>
              </a:lnSpc>
              <a:spcAft>
                <a:spcPts val="600"/>
              </a:spcAft>
              <a:buFont typeface="Arial" panose="020B0604020202020204" pitchFamily="34" charset="0"/>
              <a:buChar char="•"/>
            </a:pPr>
            <a:r>
              <a:rPr lang="en-US" sz="1400"/>
              <a:t>There are many inconsistencies between the theory and practice of Piaget’s model. </a:t>
            </a:r>
          </a:p>
          <a:p>
            <a:pPr marL="285750" indent="-228600" defTabSz="914400">
              <a:lnSpc>
                <a:spcPct val="90000"/>
              </a:lnSpc>
              <a:spcAft>
                <a:spcPts val="600"/>
              </a:spcAft>
              <a:buFont typeface="Arial" panose="020B0604020202020204" pitchFamily="34" charset="0"/>
              <a:buChar char="•"/>
            </a:pPr>
            <a:endParaRPr lang="en-US" sz="1400"/>
          </a:p>
          <a:p>
            <a:pPr marL="285750" indent="-228600" defTabSz="914400">
              <a:lnSpc>
                <a:spcPct val="90000"/>
              </a:lnSpc>
              <a:spcAft>
                <a:spcPts val="600"/>
              </a:spcAft>
              <a:buFont typeface="Arial" panose="020B0604020202020204" pitchFamily="34" charset="0"/>
              <a:buChar char="•"/>
            </a:pPr>
            <a:r>
              <a:rPr lang="en-US" sz="1400"/>
              <a:t>Piaget devoted very little research to the social and cultural influences, which in turn neglects how children develop through social interactions Sanghvi,P.(2020). </a:t>
            </a:r>
          </a:p>
        </p:txBody>
      </p:sp>
    </p:spTree>
    <p:extLst>
      <p:ext uri="{BB962C8B-B14F-4D97-AF65-F5344CB8AC3E}">
        <p14:creationId xmlns:p14="http://schemas.microsoft.com/office/powerpoint/2010/main" val="2176531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D96EA2-FE35-C5D4-C40E-D69FFFA40E03}"/>
              </a:ext>
            </a:extLst>
          </p:cNvPr>
          <p:cNvSpPr txBox="1"/>
          <p:nvPr/>
        </p:nvSpPr>
        <p:spPr>
          <a:xfrm>
            <a:off x="4125686" y="283028"/>
            <a:ext cx="6781800" cy="461665"/>
          </a:xfrm>
          <a:prstGeom prst="rect">
            <a:avLst/>
          </a:prstGeom>
          <a:noFill/>
        </p:spPr>
        <p:txBody>
          <a:bodyPr wrap="square" rtlCol="0">
            <a:spAutoFit/>
          </a:bodyPr>
          <a:lstStyle/>
          <a:p>
            <a:r>
              <a:rPr lang="en-GB" sz="2400" b="1" u="sng" dirty="0"/>
              <a:t>Conclusion or summary </a:t>
            </a:r>
          </a:p>
        </p:txBody>
      </p:sp>
      <p:sp>
        <p:nvSpPr>
          <p:cNvPr id="3" name="TextBox 2">
            <a:extLst>
              <a:ext uri="{FF2B5EF4-FFF2-40B4-BE49-F238E27FC236}">
                <a16:creationId xmlns:a16="http://schemas.microsoft.com/office/drawing/2014/main" id="{087ACC5E-CB50-C00D-1349-ECD26700B21B}"/>
              </a:ext>
            </a:extLst>
          </p:cNvPr>
          <p:cNvSpPr txBox="1"/>
          <p:nvPr/>
        </p:nvSpPr>
        <p:spPr>
          <a:xfrm>
            <a:off x="391885" y="958775"/>
            <a:ext cx="6781801" cy="4832092"/>
          </a:xfrm>
          <a:prstGeom prst="rect">
            <a:avLst/>
          </a:prstGeom>
          <a:noFill/>
        </p:spPr>
        <p:txBody>
          <a:bodyPr wrap="square" rtlCol="0">
            <a:spAutoFit/>
          </a:bodyPr>
          <a:lstStyle/>
          <a:p>
            <a:r>
              <a:rPr lang="en-GB" sz="2800" dirty="0"/>
              <a:t>Piaget's theory highlights the importance of learning through exploration and interaction, supporting Amira’s emotional, social, cognitive, and physical well-being. Nurturing a play-based environment requires patience and consistency by establishing A nurturing play-based environment practitioner assists her in developing confidence, communication skills, and a sense of belonging </a:t>
            </a:r>
          </a:p>
        </p:txBody>
      </p:sp>
      <p:sp>
        <p:nvSpPr>
          <p:cNvPr id="4" name="TextBox 3">
            <a:extLst>
              <a:ext uri="{FF2B5EF4-FFF2-40B4-BE49-F238E27FC236}">
                <a16:creationId xmlns:a16="http://schemas.microsoft.com/office/drawing/2014/main" id="{D5D0A0E6-2745-3655-8410-D02B272E6D35}"/>
              </a:ext>
            </a:extLst>
          </p:cNvPr>
          <p:cNvSpPr txBox="1"/>
          <p:nvPr/>
        </p:nvSpPr>
        <p:spPr>
          <a:xfrm>
            <a:off x="9236598" y="4868211"/>
            <a:ext cx="3076661" cy="646331"/>
          </a:xfrm>
          <a:prstGeom prst="rect">
            <a:avLst/>
          </a:prstGeom>
          <a:noFill/>
        </p:spPr>
        <p:txBody>
          <a:bodyPr wrap="square" rtlCol="0">
            <a:spAutoFit/>
          </a:bodyPr>
          <a:lstStyle/>
          <a:p>
            <a:r>
              <a:rPr lang="en-GB" dirty="0" err="1"/>
              <a:t>Piage,t</a:t>
            </a:r>
            <a:r>
              <a:rPr lang="en-GB" dirty="0"/>
              <a:t>, 1952; </a:t>
            </a:r>
            <a:r>
              <a:rPr lang="en-GB" dirty="0" err="1"/>
              <a:t>Vygotski</a:t>
            </a:r>
            <a:r>
              <a:rPr lang="en-GB" dirty="0"/>
              <a:t>, 1978) </a:t>
            </a:r>
          </a:p>
        </p:txBody>
      </p:sp>
      <p:pic>
        <p:nvPicPr>
          <p:cNvPr id="6" name="Picture 5" descr="A couple of children hugging in a field&#10;&#10;AI-generated content may be incorrect.">
            <a:extLst>
              <a:ext uri="{FF2B5EF4-FFF2-40B4-BE49-F238E27FC236}">
                <a16:creationId xmlns:a16="http://schemas.microsoft.com/office/drawing/2014/main" id="{7E59655B-7815-1A60-5FD6-4103E111CE3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14643" y="1893892"/>
            <a:ext cx="4777357" cy="2731252"/>
          </a:xfrm>
          <a:prstGeom prst="rect">
            <a:avLst/>
          </a:prstGeom>
        </p:spPr>
      </p:pic>
    </p:spTree>
    <p:extLst>
      <p:ext uri="{BB962C8B-B14F-4D97-AF65-F5344CB8AC3E}">
        <p14:creationId xmlns:p14="http://schemas.microsoft.com/office/powerpoint/2010/main" val="321886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800350-90D7-7E0F-7486-BFBB5FEDCB7F}"/>
              </a:ext>
            </a:extLst>
          </p:cNvPr>
          <p:cNvSpPr txBox="1"/>
          <p:nvPr/>
        </p:nvSpPr>
        <p:spPr>
          <a:xfrm>
            <a:off x="1333502" y="609600"/>
            <a:ext cx="8596668" cy="1320800"/>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accent1"/>
                </a:solidFill>
                <a:latin typeface="+mj-lt"/>
                <a:ea typeface="+mj-ea"/>
                <a:cs typeface="+mj-cs"/>
              </a:rPr>
              <a:t>References </a:t>
            </a:r>
          </a:p>
        </p:txBody>
      </p:sp>
      <p:sp>
        <p:nvSpPr>
          <p:cNvPr id="3" name="TextBox 2">
            <a:extLst>
              <a:ext uri="{FF2B5EF4-FFF2-40B4-BE49-F238E27FC236}">
                <a16:creationId xmlns:a16="http://schemas.microsoft.com/office/drawing/2014/main" id="{626F5275-557A-8F11-4207-54F3F14F62A4}"/>
              </a:ext>
            </a:extLst>
          </p:cNvPr>
          <p:cNvSpPr txBox="1"/>
          <p:nvPr/>
        </p:nvSpPr>
        <p:spPr>
          <a:xfrm>
            <a:off x="1333502" y="2160589"/>
            <a:ext cx="8596668" cy="3880773"/>
          </a:xfrm>
          <a:prstGeom prst="rect">
            <a:avLst/>
          </a:prstGeom>
        </p:spPr>
        <p:txBody>
          <a:bodyPr vert="horz" lIns="91440" tIns="45720" rIns="91440" bIns="45720" rtlCol="0">
            <a:normAutofit fontScale="47500" lnSpcReduction="20000"/>
          </a:bodyPr>
          <a:lstStyle/>
          <a:p>
            <a:pPr marL="285750" indent="-28575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Alahmad, M. (2020). Strengths and weaknesses of cognitive theory. Budapest international research and critics institute – Journal, 3(3), 1584-1593</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Berk, L.E. (2018). Development through the Lifespan. 7th ed. Boston: Pearson.</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Bruce, T. (2015). Early childhood education. London Hodder Education.</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Bowlby, J. (1969). Attachment and Loss, Volume I: Attachment. The British Journal of Sociology, [online] 21(1), pp.1–326.</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 Department for Education(2020)statutory framework for the Early. Years Foundation Stage. London: </a:t>
            </a:r>
            <a:r>
              <a:rPr lang="en-US" sz="2200" dirty="0" err="1">
                <a:solidFill>
                  <a:schemeClr val="tx1">
                    <a:lumMod val="75000"/>
                    <a:lumOff val="25000"/>
                  </a:schemeClr>
                </a:solidFill>
              </a:rPr>
              <a:t>Dfe</a:t>
            </a:r>
            <a:endParaRPr lang="en-US" sz="22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Flavell J. H. (1996), The developmental psychology of Jean Piaget, New York, Van Nostrand Reinhold.</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Marti, E. (2020). Post-Piagetian perspective of cognitive development. Oxford research Encyclopedia of education. </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 Montessori, Erikson, Piaget, and Vygotsky</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 Piaget, J (1952). The origins of intelligence in Children. New York International Universities Press</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Pound, L. (2006). How Children Learn. London: Practical Pre-School Books.</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Ridley, M, (2003) Nature via nurture: Genes, Experience, and what makes us human. London: Harper Collins</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Thomas, A., and Chess, S. (1977). Temperament and development.</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 Sanghvi, P (2020). Piaget’s theory of cognitive development: A review. Indian Journal of Mental Health, 7(2), 90-97. </a:t>
            </a:r>
          </a:p>
          <a:p>
            <a:pPr marL="285750" indent="-285750">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Woolfolk, A. and Margetts, K. (2018). Educational psychology. 14th ed. Ny, Ny: Pearson.</a:t>
            </a:r>
          </a:p>
          <a:p>
            <a:pPr marL="285750" indent="-28575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700" dirty="0">
                <a:solidFill>
                  <a:schemeClr val="tx1">
                    <a:lumMod val="75000"/>
                    <a:lumOff val="25000"/>
                  </a:schemeClr>
                </a:solidFill>
              </a:rPr>
              <a:t>    </a:t>
            </a:r>
          </a:p>
        </p:txBody>
      </p:sp>
    </p:spTree>
    <p:extLst>
      <p:ext uri="{BB962C8B-B14F-4D97-AF65-F5344CB8AC3E}">
        <p14:creationId xmlns:p14="http://schemas.microsoft.com/office/powerpoint/2010/main" val="19242035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TotalTime>9381</TotalTime>
  <Words>1449</Words>
  <Application>Microsoft Office PowerPoint</Application>
  <PresentationFormat>Widescreen</PresentationFormat>
  <Paragraphs>109</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Johnson (2422551)</dc:creator>
  <cp:lastModifiedBy>Anita Johnson (2422551)</cp:lastModifiedBy>
  <cp:revision>2</cp:revision>
  <dcterms:created xsi:type="dcterms:W3CDTF">2025-10-21T18:36:45Z</dcterms:created>
  <dcterms:modified xsi:type="dcterms:W3CDTF">2025-11-17T11:50:21Z</dcterms:modified>
</cp:coreProperties>
</file>