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94590"/>
  </p:normalViewPr>
  <p:slideViewPr>
    <p:cSldViewPr snapToGrid="0" snapToObjects="1">
      <p:cViewPr>
        <p:scale>
          <a:sx n="119" d="100"/>
          <a:sy n="119" d="100"/>
        </p:scale>
        <p:origin x="1344" y="5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9782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This presentation explains how recruitment and selection can support organisational transformation at Unilever PLC. Unilever is a UK-based multinational consumer goods company. It is changing through digitalisation, restructuring, sustainability, and technology-led improvement. These changes need skilled people in key roles. These roles include project managers, change managers, operations managers, and digital specialists. This presentation explains how Unilever can recruit the right people, at the right time, for the right roles. It also evaluates interview types, questioning techniques, interview formats, workforce strategy, and equal opportunity.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follows a clear structure. It begins with Unilever PLC and its transformation context. It then explains the recruitment process needed during change. The next section covers job analysis, job descriptions, person specifications, and advertisement platforms. After that, three interview types are analysed. These are structured interviews, competency-based interviews, and panel interviews. The presentation then justifies questioning techniques for transformation roles. It also compares face-to-face and virtual interviews. Finally, it presents workforce strategy, equal opportunity, recommendations, conclusion, and references. This structure meets the assessment brief and supports senior management decision-making.</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Welcome to the Wall Street Giant of Unilever plc, the world's top consumer goods conglomerate. It's integrated throughout the food, home care, beauty, wellbeing and personal care industries. The company distributes preeminent, everyday solutions to approximately 190 countries. It is able to consistently touch approximately 3.4bn consumers across the world every single day through its brands. Today Unilever has successfully over 400 brands in various product categories. Good recruitment can help sustain the growth of a business when they are in the process of change and for future success. By having expertise to help spur innovation, customers' satisfaction and performance levels can be continually enhanced with quality staff. Recruitment consequently becomes a top business priority on an annual basis for Unilever. This is By Means of Talents – competitive advantage of staff. Now I explain how successfully Unilever attract talented human resources.</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sets the context in which Unilever is building its organisation and future direction of the business. Unilever creates a faster and simpler company for the future (Unilever – 2026). The firm puts a significant emphasis on its digital technology and AI capabilities. Increased decision making, productivity, and business operations between teams with the use of digital tools. Restructuring makes processes easier and does away with unnecessary organisation complication. Long-term business planning, product planning and operations continue to be related actions about sustainability. A good performance culture promotes accountability, learning and continuous improvement on a daily basis. It takes today to modernise their skills and attitudes. Recruitment is targeted on finding people with talent who contribute to successful business transformation. By recruiting effectively, Unilever can gain competitive advantage and sustain growth and success in the long term (Unilever, 2026).</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is able to show a clear to the point explanation about the main recruitment process in the organisational transformation. Workforce planning is a process that addresses the need for the staff and the key business issues that lie ahead first. Job analysis correctly and precisely identifies tasks, duties and the skills of the employees needed to perform them. Job description which are clearly worded give an explanation of responsibilities and expected performance for all positions. Person specifications are the qualifications, experience and behaviours required to ensure successful performance. Advertising appeals to appropriate people from within and outside the talent market. The Shortlisting process identifies candidates who align well with the job and the business's needs and requirements. Interviews carefully evaluate the skill, knowledge, motivational and cultural fit elements. The selection process is based on fair evidence-based decisions and is used to decide on the best candidate (Armstrong, 2009). Good onboarding facilitates quicker assimilation, improved productivity and sustained job success (Armstrong, 2009).</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To explain how job analysis can help in effective recruitment during transformation. When readers comprehend job analysis, they are able to come up with a good definition of the important tasks as well as the skills and abilities required by employees to perform the duties. This example is based on “Digital Transformation Manager” role in Unilever. Main tasks include leading projects and coordinating different business teams effectively. The position also tracks progress and achieves key transformation milestones as planned. Every day, with effective leadership and digital skills, there is better business performance. An understanding of change management and working in the FMCG sector is still very key. Agile methodologies offer employees flexibility and confidence while working on a project. The successful outcomes for transformation are enhanced by problem solving, teamwork and adaptability within the organisations. Good job analysis leads to better job recruitment quality and jobs chosen (</a:t>
            </a:r>
            <a:r>
              <a:rPr lang="en-GB" sz="1800" dirty="0" err="1">
                <a:effectLst/>
                <a:latin typeface="Times New Roman" panose="02020603050405020304" pitchFamily="18" charset="0"/>
                <a:ea typeface="Calibri" panose="020F0502020204030204" pitchFamily="34" charset="0"/>
              </a:rPr>
              <a:t>Morgeson</a:t>
            </a:r>
            <a:r>
              <a:rPr lang="en-GB" sz="1800" dirty="0">
                <a:effectLst/>
                <a:latin typeface="Times New Roman" panose="02020603050405020304" pitchFamily="18" charset="0"/>
                <a:ea typeface="Calibri" panose="020F0502020204030204" pitchFamily="34" charset="0"/>
              </a:rPr>
              <a:t>, </a:t>
            </a:r>
            <a:r>
              <a:rPr lang="en-GB" sz="1800" dirty="0" err="1">
                <a:effectLst/>
                <a:latin typeface="Times New Roman" panose="02020603050405020304" pitchFamily="18" charset="0"/>
                <a:ea typeface="Calibri" panose="020F0502020204030204" pitchFamily="34" charset="0"/>
              </a:rPr>
              <a:t>Brannick</a:t>
            </a:r>
            <a:r>
              <a:rPr lang="en-GB" sz="1800" dirty="0">
                <a:effectLst/>
                <a:latin typeface="Times New Roman" panose="02020603050405020304" pitchFamily="18" charset="0"/>
                <a:ea typeface="Calibri" panose="020F0502020204030204" pitchFamily="34" charset="0"/>
              </a:rPr>
              <a:t> and Levine, 2020).</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clearly compares to the job description and person specification documents. Job descriptions are clear and detailed about duties, responsibilities, reporting, expectations for performance. They also provide information on the role in business transformation activity and projects. Person specifications are clearly and precisely used to describe required qualifications, experience, skills and personal qualities. They also involve leadership skills, adaptability and digital readiness for successful performance. Nowadays both documents aid in making fair and uniform recruitment decisions among organisations. Clear requirements through which the candidates are given an insight of their role before making sure of the confidence to apply for it. Recruiters also make fair comparisons between applicants and the selection criteria fairly. This approach will help minimize inappropriate applications and greatly enhance the accuracy of hiring. Quality recruitment improves with well-designed documents, and so does the performance of the organisation (</a:t>
            </a:r>
            <a:r>
              <a:rPr lang="en-GB" sz="1800" dirty="0" err="1">
                <a:effectLst/>
                <a:latin typeface="Times New Roman" panose="02020603050405020304" pitchFamily="18" charset="0"/>
                <a:ea typeface="Calibri" panose="020F0502020204030204" pitchFamily="34" charset="0"/>
              </a:rPr>
              <a:t>Behroozi</a:t>
            </a:r>
            <a:r>
              <a:rPr lang="en-GB" sz="1800" dirty="0">
                <a:effectLst/>
                <a:latin typeface="Times New Roman" panose="02020603050405020304" pitchFamily="18" charset="0"/>
                <a:ea typeface="Calibri" panose="020F0502020204030204" pitchFamily="34" charset="0"/>
              </a:rPr>
              <a:t> et al., 2020).</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is a slide that not only describes ways in which today Unilever is attracting talented candidates but it also demonstrates the many different ways in which talent is sought. The company is able to employ effective internal and external recruitment techniques. Recruit from within to inspire staff and encourage career progression. It also retains valuable knowledge and experience in the organisation. This is an effective positive adaptation of external recruitment, that introduces new ideas, as well as key digital skills. Unilever post vacancies on Careers sites and Linked in periodically. Graduate programmes go hand-in-hand when it comes to acquiring talented young leaders in the future! Staff referrals and recruitment agencies open up a wider swath of qualified applicants. Leveraging platforms enhances recruitment reach and quality of hire. This balanced approach will facilitate a process of transformation within a business and long-term business success (CIPD, 2024a).</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simply clarifies the structured interview method that was employed in the recruitment. All candidates are asked the same questions and will be given the same sequence of questions in the interview. When scoring in an interview, the same criteria is applied to all candidates. Leadership, skills with technology, communication and problem solving are fairly rated. This reduces personal bias and selection much during the selection process and makes it more fair. The structured interviews also result in consistent and reliable hiring decisions for the candidates. Recruiters compare evidence instead of personal opinions or assumptions confidently. There are some cases that have a perceived restriction of flexibility in detail discussion with the candidate. Follow-up questions are used to delve into points when important answers arise but do not attempt to lose the coherence of the text. This will help to position the right person at the right time when transforming (Shi et al., 2025).</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clearly provides the competency-based interview by ‘STAR’ method. In an interview Situation Task Action Reality). Candidates explain how they have applied real life examples in previous work experience in a clear way. The scenario relates to a particular incident unfolding in the workplace. The task describes the responsibility or challenge that is being addressed by the candidates. An action refers to the specific task(s) that the candidate achieved successfully. The outcome indicates the quantifiable results and positive changes in business that come as a consequence of it. Communication, leadership, problem solving and decision-making abilities are evaluated fairly in relation to each other by interviewers. Interview, follow up questions to verify authentic experience, contributions from individuals. This has proven to be a successful approach for good hiring practices in times of transformation (Armstrong 2009).</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This slide clearly describes what panel interview is for a significant selection process. Multiple interviewers interview the same interviewee simultaneously. All interviewers assess the same skills based on the same criteria, and do so in a consistent manner. HR evaluates fairness, organizational values &amp; cultural fit during an interview. Once more, the care taken to appraise technical knowledge and skills, as well as job-related practical skills, is evident. Transformation leaders have a rock-solid ability to evaluate leadership capacity and change management. The key to good decisions and minimizing personal interviewer bias is to have multiple perspectives. Candidates get a more evenhanded and less subjective recruitment evaluation all the way round. During selection, some Panel interviews can be stressful to candidates. “Clear communication fosters trust and makes fair decisions in recruitment” (Anderson and </a:t>
            </a:r>
            <a:r>
              <a:rPr lang="en-US" sz="1800" dirty="0" err="1">
                <a:effectLst/>
                <a:latin typeface="Times New Roman" panose="02020603050405020304" pitchFamily="18" charset="0"/>
                <a:ea typeface="Calibri" panose="020F0502020204030204" pitchFamily="34" charset="0"/>
              </a:rPr>
              <a:t>Witvliet</a:t>
            </a:r>
            <a:r>
              <a:rPr lang="en-US" sz="1800" dirty="0">
                <a:effectLst/>
                <a:latin typeface="Times New Roman" panose="02020603050405020304" pitchFamily="18" charset="0"/>
                <a:ea typeface="Calibri" panose="020F0502020204030204" pitchFamily="34" charset="0"/>
              </a:rPr>
              <a:t> 2008).</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This slide explaining the important questioning techniques during a recruitment interview. </a:t>
            </a:r>
            <a:r>
              <a:rPr lang="en-US" sz="1800" dirty="0" err="1">
                <a:effectLst/>
                <a:latin typeface="Times New Roman" panose="02020603050405020304" pitchFamily="18" charset="0"/>
                <a:ea typeface="Calibri" panose="020F0502020204030204" pitchFamily="34" charset="0"/>
              </a:rPr>
              <a:t>Behavioural</a:t>
            </a:r>
            <a:r>
              <a:rPr lang="en-US" sz="1800" dirty="0">
                <a:effectLst/>
                <a:latin typeface="Times New Roman" panose="02020603050405020304" pitchFamily="18" charset="0"/>
                <a:ea typeface="Calibri" panose="020F0502020204030204" pitchFamily="34" charset="0"/>
              </a:rPr>
              <a:t> questions focus on what candidates have done, specifically in role-play scenarios. Situational questions test future judgement through deliberate scenarios that are realistically work-related. Competency based questions test crucial skills that are necessary for work success in a consistent manner. Probing questions specifically ask candidates for further information or substantiation. These Questions will help the interviewers to get a better and clear idea about individual contributions and experience. Various question types give a full picture of overall candidate suitability. This method is more equitable and makes appropriate selection choices every time. Great questions also help to avoid poor hires during </a:t>
            </a:r>
            <a:r>
              <a:rPr lang="en-US" sz="1800" dirty="0" err="1">
                <a:effectLst/>
                <a:latin typeface="Times New Roman" panose="02020603050405020304" pitchFamily="18" charset="0"/>
                <a:ea typeface="Calibri" panose="020F0502020204030204" pitchFamily="34" charset="0"/>
              </a:rPr>
              <a:t>organisational</a:t>
            </a:r>
            <a:r>
              <a:rPr lang="en-US" sz="1800" dirty="0">
                <a:effectLst/>
                <a:latin typeface="Times New Roman" panose="02020603050405020304" pitchFamily="18" charset="0"/>
                <a:ea typeface="Calibri" panose="020F0502020204030204" pitchFamily="34" charset="0"/>
              </a:rPr>
              <a:t> transformation with mini success. These techniques increase both the quality of interviews and selection results (Woods et al., 2020).</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rPr>
              <a:t>This is a nice face to face interview vs virtual career interview comparison and a pretty clear shot. A one-to-one interview has natural observations of personal interaction and communication. It is easier to spot interviewees' body motion and the lack of confidence in their answers. This saves the cost of traveling and a significant amount of recruitment time due to a virtual interview. They also open the doors to different locations across the globe for candidates. Assessing reliably using technology and stable Internet connection is important with virtual interviews. Interviews are still beneficial in making the final decision on hiring and for high-level positions. Effectively, Unilever gets to benefit from using both these interview approaches in recruitment. Their hybrid strategy constantly outperforms recruitment efforts in terms of flexibility, efficiency and overall quality of recruitment. This balanced way helps to make fair hiring decisions during the process of transformation (</a:t>
            </a:r>
            <a:r>
              <a:rPr lang="en-US" sz="1800" dirty="0" err="1">
                <a:effectLst/>
                <a:latin typeface="Times New Roman" panose="02020603050405020304" pitchFamily="18" charset="0"/>
                <a:ea typeface="Calibri" panose="020F0502020204030204" pitchFamily="34" charset="0"/>
              </a:rPr>
              <a:t>Basch</a:t>
            </a:r>
            <a:r>
              <a:rPr lang="en-US" sz="1800" dirty="0">
                <a:effectLst/>
                <a:latin typeface="Times New Roman" panose="02020603050405020304" pitchFamily="18" charset="0"/>
                <a:ea typeface="Calibri" panose="020F0502020204030204" pitchFamily="34" charset="0"/>
              </a:rPr>
              <a:t> et al., 2020).</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rPr>
              <a:t>This slide is a good summary of all main points of the recruitment process in a logical way. Workforce planning attempts to predict skills needs before conducting recruitment processes successfully. Job analysis sets clear expectations and requirements about roles and expectations in a business. Clear Job documents always make it more fair and understanding among candidates when it comes to hiring. Structured Interviews ensure consistent and evidence-based hiring decisions each and every time. Competency questions effectively tackle the application of practical skills with realistic examples drawn from the work place. Hybrid interviews offer additional flexibility and enhance accessibility of candidates from around the world. Employing inclusive practices in recruiting helps to minimize bias and promote gender equality. These recommendations are aimed at assisting Unilever's recruitment process in becoming successful with its future transformation. Good recruitment boosts business performance and </a:t>
            </a:r>
            <a:r>
              <a:rPr lang="en-US" sz="1800" dirty="0" err="1">
                <a:effectLst/>
                <a:latin typeface="Times New Roman" panose="02020603050405020304" pitchFamily="18" charset="0"/>
                <a:ea typeface="Calibri" panose="020F0502020204030204" pitchFamily="34" charset="0"/>
              </a:rPr>
              <a:t>organisational</a:t>
            </a:r>
            <a:r>
              <a:rPr lang="en-US" sz="1800" dirty="0">
                <a:effectLst/>
                <a:latin typeface="Times New Roman" panose="02020603050405020304" pitchFamily="18" charset="0"/>
                <a:ea typeface="Calibri" panose="020F0502020204030204" pitchFamily="34" charset="0"/>
              </a:rPr>
              <a:t> success (</a:t>
            </a:r>
            <a:r>
              <a:rPr lang="en-US" sz="1800" dirty="0" err="1">
                <a:effectLst/>
                <a:latin typeface="Times New Roman" panose="02020603050405020304" pitchFamily="18" charset="0"/>
                <a:ea typeface="Calibri" panose="020F0502020204030204" pitchFamily="34" charset="0"/>
              </a:rPr>
              <a:t>Schiuma</a:t>
            </a:r>
            <a:r>
              <a:rPr lang="en-US" sz="1800" dirty="0">
                <a:effectLst/>
                <a:latin typeface="Times New Roman" panose="02020603050405020304" pitchFamily="18" charset="0"/>
                <a:ea typeface="Calibri" panose="020F0502020204030204" pitchFamily="34" charset="0"/>
              </a:rPr>
              <a:t> et al., 2021).</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8.png"/><Relationship Id="rId5" Type="http://schemas.openxmlformats.org/officeDocument/2006/relationships/image" Target="../media/image37.png"/><Relationship Id="rId10" Type="http://schemas.openxmlformats.org/officeDocument/2006/relationships/image" Target="../media/image42.png"/><Relationship Id="rId4" Type="http://schemas.openxmlformats.org/officeDocument/2006/relationships/image" Target="../media/image36.png"/><Relationship Id="rId9" Type="http://schemas.openxmlformats.org/officeDocument/2006/relationships/image" Target="../media/image41.png"/></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png"/></Relationships>
</file>

<file path=ppt/slides/_rels/slide10.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48.png"/><Relationship Id="rId5" Type="http://schemas.openxmlformats.org/officeDocument/2006/relationships/image" Target="../media/image33.png"/><Relationship Id="rId4" Type="http://schemas.openxmlformats.org/officeDocument/2006/relationships/image" Target="../media/image47.png"/></Relationships>
</file>

<file path=ppt/slides/_rels/slide11.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 Id="rId9" Type="http://schemas.openxmlformats.org/officeDocument/2006/relationships/image" Target="../media/image45.png"/></Relationships>
</file>

<file path=ppt/slides/_rels/slide12.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57.png"/><Relationship Id="rId4" Type="http://schemas.openxmlformats.org/officeDocument/2006/relationships/image" Target="../media/image56.png"/></Relationships>
</file>

<file path=ppt/slides/_rels/slide13.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9.png"/><Relationship Id="rId7"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61.png"/><Relationship Id="rId5" Type="http://schemas.openxmlformats.org/officeDocument/2006/relationships/image" Target="../media/image37.png"/><Relationship Id="rId10" Type="http://schemas.openxmlformats.org/officeDocument/2006/relationships/image" Target="../media/image65.png"/><Relationship Id="rId4" Type="http://schemas.openxmlformats.org/officeDocument/2006/relationships/image" Target="../media/image60.png"/><Relationship Id="rId9" Type="http://schemas.openxmlformats.org/officeDocument/2006/relationships/image" Target="../media/image64.png"/></Relationships>
</file>

<file path=ppt/slides/_rels/slide14.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66.png"/><Relationship Id="rId7"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image" Target="../media/image29.png"/><Relationship Id="rId10" Type="http://schemas.openxmlformats.org/officeDocument/2006/relationships/image" Target="../media/image67.png"/><Relationship Id="rId4" Type="http://schemas.openxmlformats.org/officeDocument/2006/relationships/image" Target="../media/image50.png"/><Relationship Id="rId9" Type="http://schemas.openxmlformats.org/officeDocument/2006/relationships/image" Target="../media/image59.png"/></Relationships>
</file>

<file path=ppt/slides/_rels/slide15.xml.rels><?xml version="1.0" encoding="UTF-8" standalone="yes"?>
<Relationships xmlns="http://schemas.openxmlformats.org/package/2006/relationships"><Relationship Id="rId8" Type="http://schemas.openxmlformats.org/officeDocument/2006/relationships/hyperlink" Target="https://www.cipd.org/en/knowledge/guides/inclusive-employers/" TargetMode="External"/><Relationship Id="rId13" Type="http://schemas.openxmlformats.org/officeDocument/2006/relationships/hyperlink" Target="https://doi.org/10.18653/v1/2025.ijcnlp-long.18" TargetMode="External"/><Relationship Id="rId3" Type="http://schemas.openxmlformats.org/officeDocument/2006/relationships/image" Target="../media/image68.png"/><Relationship Id="rId7" Type="http://schemas.openxmlformats.org/officeDocument/2006/relationships/hyperlink" Target="https://doi.org/10.1145/3377815.3381372" TargetMode="External"/><Relationship Id="rId12" Type="http://schemas.openxmlformats.org/officeDocument/2006/relationships/hyperlink" Target="https://www.emerald.com/insight/content/doi/10.1108/ijebr-01-2021-0087/full/html" TargetMode="External"/><Relationship Id="rId2" Type="http://schemas.openxmlformats.org/officeDocument/2006/relationships/notesSlide" Target="../notesSlides/notesSlide15.xml"/><Relationship Id="rId16" Type="http://schemas.openxmlformats.org/officeDocument/2006/relationships/hyperlink" Target="https://www.unilever.com/news/news-search/2026/how-unilever-is-building-an-ai-first-enterprise-at-scale/" TargetMode="External"/><Relationship Id="rId1" Type="http://schemas.openxmlformats.org/officeDocument/2006/relationships/slideLayout" Target="../slideLayouts/slideLayout1.xml"/><Relationship Id="rId6" Type="http://schemas.openxmlformats.org/officeDocument/2006/relationships/hyperlink" Target="https://doi.org/10.1108/jmp-09-2018-0398" TargetMode="External"/><Relationship Id="rId11" Type="http://schemas.openxmlformats.org/officeDocument/2006/relationships/hyperlink" Target="https://doi.org/10.4135/9781071872536" TargetMode="External"/><Relationship Id="rId5" Type="http://schemas.openxmlformats.org/officeDocument/2006/relationships/hyperlink" Target="https://www.researchgate.net/publication/265071284_Armstrong" TargetMode="External"/><Relationship Id="rId15" Type="http://schemas.openxmlformats.org/officeDocument/2006/relationships/hyperlink" Target="https://www.unilever.com/investors/annual-report-and-accounts/" TargetMode="External"/><Relationship Id="rId10" Type="http://schemas.openxmlformats.org/officeDocument/2006/relationships/hyperlink" Target="https://www.cipd.org/globalassets/media/knowledge/knowledge-hub/reports/2024-pdfs/8662-resource-and-talent-planning-2024-report-web.pdf" TargetMode="External"/><Relationship Id="rId4" Type="http://schemas.openxmlformats.org/officeDocument/2006/relationships/hyperlink" Target="https://doi.org/10.1111/j.1468-2389.2008.00404.x" TargetMode="External"/><Relationship Id="rId9" Type="http://schemas.openxmlformats.org/officeDocument/2006/relationships/hyperlink" Target="https://www.cipd.org/en/knowledge/factsheets/recruitment-factsheet/" TargetMode="External"/><Relationship Id="rId14" Type="http://schemas.openxmlformats.org/officeDocument/2006/relationships/hyperlink" Target="https://www.unilever.com/our-company/at-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Shape 0"/>
          <p:cNvSpPr/>
          <p:nvPr/>
        </p:nvSpPr>
        <p:spPr>
          <a:xfrm>
            <a:off x="777240" y="685800"/>
            <a:ext cx="868680" cy="868680"/>
          </a:xfrm>
          <a:prstGeom prst="roundRect">
            <a:avLst>
              <a:gd name="adj" fmla="val 16842"/>
            </a:avLst>
          </a:prstGeom>
          <a:solidFill>
            <a:srgbClr val="12A79B">
              <a:alpha val="88000"/>
            </a:srgbClr>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4"/>
          <a:stretch>
            <a:fillRect/>
          </a:stretch>
        </p:blipFill>
        <p:spPr>
          <a:xfrm>
            <a:off x="987552" y="896112"/>
            <a:ext cx="448056" cy="448056"/>
          </a:xfrm>
          <a:prstGeom prst="rect">
            <a:avLst/>
          </a:prstGeom>
        </p:spPr>
      </p:pic>
      <p:sp>
        <p:nvSpPr>
          <p:cNvPr id="4" name="Text 1"/>
          <p:cNvSpPr/>
          <p:nvPr/>
        </p:nvSpPr>
        <p:spPr>
          <a:xfrm>
            <a:off x="777240" y="1783080"/>
            <a:ext cx="7680960" cy="365760"/>
          </a:xfrm>
          <a:prstGeom prst="rect">
            <a:avLst/>
          </a:prstGeom>
          <a:noFill/>
          <a:ln/>
        </p:spPr>
        <p:txBody>
          <a:bodyPr wrap="square" lIns="0" tIns="0" rIns="0" bIns="0" rtlCol="0" anchor="ctr"/>
          <a:lstStyle/>
          <a:p>
            <a:pPr marL="0" indent="0" algn="l">
              <a:buNone/>
            </a:pPr>
            <a:r>
              <a:rPr lang="en-US" sz="1300" b="1" kern="0" spc="300" dirty="0">
                <a:solidFill>
                  <a:srgbClr val="8FE3DA"/>
                </a:solidFill>
                <a:latin typeface="Arial" pitchFamily="34" charset="0"/>
                <a:ea typeface="Arial" pitchFamily="34" charset="-122"/>
                <a:cs typeface="Arial" pitchFamily="34" charset="-120"/>
              </a:rPr>
              <a:t>ORGANISATIONAL TRANSFORMATION</a:t>
            </a:r>
            <a:endParaRPr lang="en-US" sz="1300" dirty="0"/>
          </a:p>
        </p:txBody>
      </p:sp>
      <p:sp>
        <p:nvSpPr>
          <p:cNvPr id="5" name="Text 2"/>
          <p:cNvSpPr/>
          <p:nvPr/>
        </p:nvSpPr>
        <p:spPr>
          <a:xfrm>
            <a:off x="749808" y="2084832"/>
            <a:ext cx="7863840" cy="777240"/>
          </a:xfrm>
          <a:prstGeom prst="rect">
            <a:avLst/>
          </a:prstGeom>
          <a:noFill/>
          <a:ln/>
        </p:spPr>
        <p:txBody>
          <a:bodyPr wrap="square" lIns="0" tIns="0" rIns="0" bIns="0" rtlCol="0" anchor="ctr"/>
          <a:lstStyle/>
          <a:p>
            <a:pPr marL="0" indent="0" algn="l">
              <a:buNone/>
            </a:pPr>
            <a:r>
              <a:rPr lang="en-US" sz="4000" b="1" dirty="0">
                <a:solidFill>
                  <a:srgbClr val="FFFFFF"/>
                </a:solidFill>
                <a:latin typeface="Arial" pitchFamily="34" charset="0"/>
                <a:ea typeface="Arial" pitchFamily="34" charset="-122"/>
                <a:cs typeface="Arial" pitchFamily="34" charset="-120"/>
              </a:rPr>
              <a:t>Recruitment and Selection</a:t>
            </a:r>
            <a:endParaRPr lang="en-US" sz="4000" dirty="0"/>
          </a:p>
        </p:txBody>
      </p:sp>
      <p:sp>
        <p:nvSpPr>
          <p:cNvPr id="6" name="Text 3"/>
          <p:cNvSpPr/>
          <p:nvPr/>
        </p:nvSpPr>
        <p:spPr>
          <a:xfrm>
            <a:off x="749808" y="2816352"/>
            <a:ext cx="7863840" cy="548640"/>
          </a:xfrm>
          <a:prstGeom prst="rect">
            <a:avLst/>
          </a:prstGeom>
          <a:noFill/>
          <a:ln/>
        </p:spPr>
        <p:txBody>
          <a:bodyPr wrap="square" lIns="0" tIns="0" rIns="0" bIns="0" rtlCol="0" anchor="ctr"/>
          <a:lstStyle/>
          <a:p>
            <a:pPr marL="0" indent="0" algn="l">
              <a:buNone/>
            </a:pPr>
            <a:r>
              <a:rPr lang="en-US" sz="2400" dirty="0">
                <a:solidFill>
                  <a:srgbClr val="CBD4FF"/>
                </a:solidFill>
                <a:latin typeface="Arial" pitchFamily="34" charset="0"/>
                <a:ea typeface="Arial" pitchFamily="34" charset="-122"/>
                <a:cs typeface="Arial" pitchFamily="34" charset="-120"/>
              </a:rPr>
              <a:t>During Organisational Transformation</a:t>
            </a:r>
            <a:endParaRPr lang="en-US" sz="2400" dirty="0"/>
          </a:p>
        </p:txBody>
      </p:sp>
      <p:sp>
        <p:nvSpPr>
          <p:cNvPr id="7" name="Text 4"/>
          <p:cNvSpPr/>
          <p:nvPr/>
        </p:nvSpPr>
        <p:spPr>
          <a:xfrm>
            <a:off x="777240" y="3401568"/>
            <a:ext cx="7315200" cy="365760"/>
          </a:xfrm>
          <a:prstGeom prst="rect">
            <a:avLst/>
          </a:prstGeom>
          <a:noFill/>
          <a:ln/>
        </p:spPr>
        <p:txBody>
          <a:bodyPr wrap="square" lIns="0" tIns="0" rIns="0" bIns="0" rtlCol="0" anchor="ctr"/>
          <a:lstStyle/>
          <a:p>
            <a:pPr marL="0" indent="0" algn="l">
              <a:buNone/>
            </a:pPr>
            <a:r>
              <a:rPr lang="en-US" sz="1500" dirty="0">
                <a:solidFill>
                  <a:srgbClr val="CBD4FF"/>
                </a:solidFill>
                <a:latin typeface="Arial" pitchFamily="34" charset="0"/>
                <a:ea typeface="Arial" pitchFamily="34" charset="-122"/>
                <a:cs typeface="Arial" pitchFamily="34" charset="-120"/>
              </a:rPr>
              <a:t>A case study of </a:t>
            </a:r>
            <a:r>
              <a:rPr lang="en-US" sz="1500" b="1" dirty="0">
                <a:solidFill>
                  <a:srgbClr val="FFFFFF"/>
                </a:solidFill>
                <a:latin typeface="Arial" pitchFamily="34" charset="0"/>
                <a:ea typeface="Arial" pitchFamily="34" charset="-122"/>
                <a:cs typeface="Arial" pitchFamily="34" charset="-120"/>
              </a:rPr>
              <a:t>Unilever PLC</a:t>
            </a:r>
            <a:endParaRPr lang="en-US" sz="1500" dirty="0"/>
          </a:p>
        </p:txBody>
      </p:sp>
      <p:sp>
        <p:nvSpPr>
          <p:cNvPr id="8" name="Text 5"/>
          <p:cNvSpPr/>
          <p:nvPr/>
        </p:nvSpPr>
        <p:spPr>
          <a:xfrm>
            <a:off x="777240" y="3977640"/>
            <a:ext cx="2560320" cy="420624"/>
          </a:xfrm>
          <a:prstGeom prst="rect">
            <a:avLst/>
          </a:prstGeom>
          <a:noFill/>
          <a:ln/>
        </p:spPr>
        <p:txBody>
          <a:bodyPr wrap="square" lIns="0" tIns="0" rIns="0" bIns="0" rtlCol="0" anchor="ctr"/>
          <a:lstStyle/>
          <a:p>
            <a:pPr marL="0" indent="0" algn="l">
              <a:lnSpc>
                <a:spcPct val="100000"/>
              </a:lnSpc>
              <a:buNone/>
            </a:pPr>
            <a:r>
              <a:rPr lang="en-US" sz="750" b="1" kern="0" spc="100" dirty="0">
                <a:solidFill>
                  <a:srgbClr val="8FE3DA"/>
                </a:solidFill>
                <a:latin typeface="Arial" pitchFamily="34" charset="0"/>
                <a:ea typeface="Arial" pitchFamily="34" charset="-122"/>
                <a:cs typeface="Arial" pitchFamily="34" charset="-120"/>
              </a:rPr>
              <a:t>STUDENT NAME
</a:t>
            </a:r>
            <a:endParaRPr lang="en-US" sz="750" dirty="0"/>
          </a:p>
          <a:p>
            <a:pPr marL="0" indent="0" algn="l">
              <a:lnSpc>
                <a:spcPct val="100000"/>
              </a:lnSpc>
              <a:buNone/>
            </a:pPr>
            <a:r>
              <a:rPr lang="en-US" sz="1050" dirty="0">
                <a:solidFill>
                  <a:srgbClr val="FFFFFF"/>
                </a:solidFill>
                <a:latin typeface="Arial" pitchFamily="34" charset="0"/>
                <a:ea typeface="Arial" pitchFamily="34" charset="-122"/>
                <a:cs typeface="Arial" pitchFamily="34" charset="-120"/>
              </a:rPr>
              <a:t>Edgar Lopes Vieira </a:t>
            </a:r>
            <a:endParaRPr lang="en-US" sz="750" dirty="0"/>
          </a:p>
        </p:txBody>
      </p:sp>
      <p:sp>
        <p:nvSpPr>
          <p:cNvPr id="9" name="Text 6"/>
          <p:cNvSpPr/>
          <p:nvPr/>
        </p:nvSpPr>
        <p:spPr>
          <a:xfrm>
            <a:off x="3429000" y="3977640"/>
            <a:ext cx="2560320" cy="420624"/>
          </a:xfrm>
          <a:prstGeom prst="rect">
            <a:avLst/>
          </a:prstGeom>
          <a:noFill/>
          <a:ln/>
        </p:spPr>
        <p:txBody>
          <a:bodyPr wrap="square" lIns="0" tIns="0" rIns="0" bIns="0" rtlCol="0" anchor="ctr"/>
          <a:lstStyle/>
          <a:p>
            <a:pPr marL="0" indent="0" algn="l">
              <a:lnSpc>
                <a:spcPct val="100000"/>
              </a:lnSpc>
              <a:buNone/>
            </a:pPr>
            <a:r>
              <a:rPr lang="en-US" sz="750" b="1" kern="0" spc="100" dirty="0">
                <a:solidFill>
                  <a:srgbClr val="8FE3DA"/>
                </a:solidFill>
                <a:latin typeface="Arial" pitchFamily="34" charset="0"/>
                <a:ea typeface="Arial" pitchFamily="34" charset="-122"/>
                <a:cs typeface="Arial" pitchFamily="34" charset="-120"/>
              </a:rPr>
              <a:t>STUDENT NUMBER
</a:t>
            </a:r>
            <a:endParaRPr lang="en-US" sz="750" dirty="0"/>
          </a:p>
          <a:p>
            <a:pPr marL="0" indent="0" algn="l">
              <a:lnSpc>
                <a:spcPct val="100000"/>
              </a:lnSpc>
              <a:buNone/>
            </a:pPr>
            <a:r>
              <a:rPr lang="en-US" sz="1050" dirty="0">
                <a:solidFill>
                  <a:srgbClr val="FFFFFF"/>
                </a:solidFill>
                <a:latin typeface="Arial" pitchFamily="34" charset="0"/>
                <a:ea typeface="Arial" pitchFamily="34" charset="-122"/>
                <a:cs typeface="Arial" pitchFamily="34" charset="-120"/>
              </a:rPr>
              <a:t>2438630</a:t>
            </a:r>
            <a:endParaRPr lang="en-US" sz="750" dirty="0"/>
          </a:p>
        </p:txBody>
      </p:sp>
      <p:sp>
        <p:nvSpPr>
          <p:cNvPr id="11" name="Text 8"/>
          <p:cNvSpPr/>
          <p:nvPr/>
        </p:nvSpPr>
        <p:spPr>
          <a:xfrm>
            <a:off x="777240" y="4434840"/>
            <a:ext cx="2560320" cy="420624"/>
          </a:xfrm>
          <a:prstGeom prst="rect">
            <a:avLst/>
          </a:prstGeom>
          <a:noFill/>
          <a:ln/>
        </p:spPr>
        <p:txBody>
          <a:bodyPr wrap="square" lIns="0" tIns="0" rIns="0" bIns="0" rtlCol="0" anchor="ctr"/>
          <a:lstStyle/>
          <a:p>
            <a:pPr marL="0" indent="0" algn="l">
              <a:lnSpc>
                <a:spcPct val="100000"/>
              </a:lnSpc>
              <a:buNone/>
            </a:pPr>
            <a:r>
              <a:rPr lang="en-US" sz="750" b="1" kern="0" spc="100" dirty="0">
                <a:solidFill>
                  <a:srgbClr val="8FE3DA"/>
                </a:solidFill>
                <a:latin typeface="Arial" pitchFamily="34" charset="0"/>
                <a:ea typeface="Arial" pitchFamily="34" charset="-122"/>
                <a:cs typeface="Arial" pitchFamily="34" charset="-120"/>
              </a:rPr>
              <a:t>MODULE TITLE
</a:t>
            </a:r>
            <a:endParaRPr lang="en-US" sz="750" dirty="0"/>
          </a:p>
          <a:p>
            <a:pPr marL="0" indent="0" algn="l">
              <a:lnSpc>
                <a:spcPct val="100000"/>
              </a:lnSpc>
              <a:buNone/>
            </a:pPr>
            <a:r>
              <a:rPr lang="en-US" sz="1050" dirty="0">
                <a:solidFill>
                  <a:srgbClr val="FFFFFF"/>
                </a:solidFill>
                <a:latin typeface="Arial" pitchFamily="34" charset="0"/>
                <a:ea typeface="Arial" pitchFamily="34" charset="-122"/>
                <a:cs typeface="Arial" pitchFamily="34" charset="-120"/>
              </a:rPr>
              <a:t>LCLM5002 BA Management</a:t>
            </a:r>
            <a:endParaRPr lang="en-US" sz="750" dirty="0"/>
          </a:p>
        </p:txBody>
      </p:sp>
      <p:sp>
        <p:nvSpPr>
          <p:cNvPr id="12" name="Text 9"/>
          <p:cNvSpPr/>
          <p:nvPr/>
        </p:nvSpPr>
        <p:spPr>
          <a:xfrm>
            <a:off x="3429000" y="4434840"/>
            <a:ext cx="2560320" cy="420624"/>
          </a:xfrm>
          <a:prstGeom prst="rect">
            <a:avLst/>
          </a:prstGeom>
          <a:noFill/>
          <a:ln/>
        </p:spPr>
        <p:txBody>
          <a:bodyPr wrap="square" lIns="0" tIns="0" rIns="0" bIns="0" rtlCol="0" anchor="ctr"/>
          <a:lstStyle/>
          <a:p>
            <a:pPr marL="0" indent="0" algn="l">
              <a:lnSpc>
                <a:spcPct val="100000"/>
              </a:lnSpc>
              <a:buNone/>
            </a:pPr>
            <a:r>
              <a:rPr lang="en-US" sz="750" b="1" kern="0" spc="100" dirty="0">
                <a:solidFill>
                  <a:srgbClr val="8FE3DA"/>
                </a:solidFill>
                <a:latin typeface="Arial" pitchFamily="34" charset="0"/>
                <a:ea typeface="Arial" pitchFamily="34" charset="-122"/>
                <a:cs typeface="Arial" pitchFamily="34" charset="-120"/>
              </a:rPr>
              <a:t>LECTURER</a:t>
            </a:r>
            <a:endParaRPr lang="en-US" sz="750" dirty="0"/>
          </a:p>
          <a:p>
            <a:pPr marL="0" indent="0" algn="l">
              <a:lnSpc>
                <a:spcPct val="100000"/>
              </a:lnSpc>
              <a:buNone/>
            </a:pPr>
            <a:r>
              <a:rPr lang="en-US" sz="1050" dirty="0">
                <a:solidFill>
                  <a:srgbClr val="FFFFFF"/>
                </a:solidFill>
                <a:latin typeface="Arial" pitchFamily="34" charset="0"/>
                <a:ea typeface="Arial" pitchFamily="34" charset="-122"/>
                <a:cs typeface="Arial" pitchFamily="34" charset="-120"/>
              </a:rPr>
              <a:t>[Amer </a:t>
            </a:r>
            <a:r>
              <a:rPr lang="en-US" sz="1050" dirty="0" err="1">
                <a:solidFill>
                  <a:srgbClr val="FFFFFF"/>
                </a:solidFill>
                <a:latin typeface="Arial" pitchFamily="34" charset="0"/>
                <a:ea typeface="Arial" pitchFamily="34" charset="-122"/>
                <a:cs typeface="Arial" pitchFamily="34" charset="-120"/>
              </a:rPr>
              <a:t>kareem</a:t>
            </a:r>
            <a:r>
              <a:rPr lang="en-US" sz="1050" dirty="0">
                <a:solidFill>
                  <a:srgbClr val="FFFFFF"/>
                </a:solidFill>
                <a:latin typeface="Arial" pitchFamily="34" charset="0"/>
                <a:ea typeface="Arial" pitchFamily="34" charset="-122"/>
                <a:cs typeface="Arial" pitchFamily="34" charset="-120"/>
              </a:rPr>
              <a:t> &amp; Mudassar Hasan]</a:t>
            </a:r>
            <a:endParaRPr lang="en-US" sz="750" dirty="0"/>
          </a:p>
        </p:txBody>
      </p:sp>
      <p:sp>
        <p:nvSpPr>
          <p:cNvPr id="13" name="Text 10"/>
          <p:cNvSpPr/>
          <p:nvPr/>
        </p:nvSpPr>
        <p:spPr>
          <a:xfrm>
            <a:off x="5897880" y="4187952"/>
            <a:ext cx="2560320" cy="301752"/>
          </a:xfrm>
          <a:prstGeom prst="rect">
            <a:avLst/>
          </a:prstGeom>
          <a:noFill/>
          <a:ln/>
        </p:spPr>
        <p:txBody>
          <a:bodyPr wrap="square" lIns="0" tIns="0" rIns="0" bIns="0" rtlCol="0" anchor="ctr"/>
          <a:lstStyle/>
          <a:p>
            <a:pPr marL="0" indent="0" algn="l">
              <a:lnSpc>
                <a:spcPct val="100000"/>
              </a:lnSpc>
              <a:buNone/>
            </a:pPr>
            <a:r>
              <a:rPr lang="en-US" sz="1100" b="1" kern="0" spc="100" dirty="0">
                <a:solidFill>
                  <a:schemeClr val="bg1"/>
                </a:solidFill>
                <a:latin typeface="Arial" pitchFamily="34" charset="0"/>
                <a:ea typeface="Arial" pitchFamily="34" charset="-122"/>
                <a:cs typeface="Arial" pitchFamily="34" charset="-120"/>
              </a:rPr>
              <a:t>Submission</a:t>
            </a:r>
            <a:r>
              <a:rPr lang="en-US" sz="750" b="1" kern="0" spc="100" dirty="0">
                <a:solidFill>
                  <a:schemeClr val="bg1"/>
                </a:solidFill>
                <a:latin typeface="Arial" pitchFamily="34" charset="0"/>
                <a:ea typeface="Arial" pitchFamily="34" charset="-122"/>
                <a:cs typeface="Arial" pitchFamily="34" charset="-120"/>
              </a:rPr>
              <a:t> </a:t>
            </a:r>
            <a:r>
              <a:rPr lang="en-US" sz="750" b="1" kern="0" spc="100" dirty="0">
                <a:solidFill>
                  <a:srgbClr val="8FE3DA"/>
                </a:solidFill>
                <a:latin typeface="Arial" pitchFamily="34" charset="0"/>
                <a:ea typeface="Arial" pitchFamily="34" charset="-122"/>
                <a:cs typeface="Arial" pitchFamily="34" charset="-120"/>
              </a:rPr>
              <a:t>Year 2026</a:t>
            </a:r>
            <a:endParaRPr lang="en-US" sz="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Table of Contents</a:t>
            </a:r>
            <a:endParaRPr lang="en-US" sz="2400" dirty="0"/>
          </a:p>
        </p:txBody>
      </p:sp>
      <p:sp>
        <p:nvSpPr>
          <p:cNvPr id="5" name="Text 2"/>
          <p:cNvSpPr/>
          <p:nvPr/>
        </p:nvSpPr>
        <p:spPr>
          <a:xfrm>
            <a:off x="1170432" y="932688"/>
            <a:ext cx="7498080" cy="320040"/>
          </a:xfrm>
          <a:prstGeom prst="rect">
            <a:avLst/>
          </a:prstGeom>
          <a:noFill/>
          <a:ln/>
        </p:spPr>
        <p:txBody>
          <a:bodyPr wrap="square" lIns="0" tIns="0" rIns="0" bIns="0" rtlCol="0" anchor="ctr"/>
          <a:lstStyle/>
          <a:p>
            <a:pPr marL="0" indent="0">
              <a:buNone/>
            </a:pPr>
            <a:r>
              <a:rPr lang="en-US" sz="1100" i="1" dirty="0">
                <a:solidFill>
                  <a:srgbClr val="6B7688"/>
                </a:solidFill>
                <a:latin typeface="Arial" pitchFamily="34" charset="0"/>
                <a:ea typeface="Arial" pitchFamily="34" charset="-122"/>
                <a:cs typeface="Arial" pitchFamily="34" charset="-120"/>
              </a:rPr>
              <a:t>A structured route through recruitment and selection for transformation roles at Unilever PLC.</a:t>
            </a:r>
            <a:endParaRPr lang="en-US" sz="1100" dirty="0"/>
          </a:p>
        </p:txBody>
      </p:sp>
      <p:sp>
        <p:nvSpPr>
          <p:cNvPr id="6" name="Shape 3"/>
          <p:cNvSpPr/>
          <p:nvPr/>
        </p:nvSpPr>
        <p:spPr>
          <a:xfrm>
            <a:off x="548640" y="1463040"/>
            <a:ext cx="3913632" cy="438912"/>
          </a:xfrm>
          <a:prstGeom prst="roundRect">
            <a:avLst>
              <a:gd name="adj" fmla="val 12500"/>
            </a:avLst>
          </a:prstGeom>
          <a:solidFill>
            <a:srgbClr val="ECEFFC"/>
          </a:solidFill>
          <a:ln/>
        </p:spPr>
        <p:txBody>
          <a:bodyPr/>
          <a:lstStyle/>
          <a:p>
            <a:endParaRPr lang="en-PT"/>
          </a:p>
        </p:txBody>
      </p:sp>
      <p:sp>
        <p:nvSpPr>
          <p:cNvPr id="7" name="Shape 4"/>
          <p:cNvSpPr/>
          <p:nvPr/>
        </p:nvSpPr>
        <p:spPr>
          <a:xfrm>
            <a:off x="649224" y="1536192"/>
            <a:ext cx="292608" cy="292608"/>
          </a:xfrm>
          <a:prstGeom prst="ellipse">
            <a:avLst/>
          </a:prstGeom>
          <a:solidFill>
            <a:srgbClr val="12A79B"/>
          </a:solidFill>
          <a:ln/>
        </p:spPr>
        <p:txBody>
          <a:bodyPr/>
          <a:lstStyle/>
          <a:p>
            <a:endParaRPr lang="en-PT"/>
          </a:p>
        </p:txBody>
      </p:sp>
      <p:sp>
        <p:nvSpPr>
          <p:cNvPr id="8" name="Text 5"/>
          <p:cNvSpPr/>
          <p:nvPr/>
        </p:nvSpPr>
        <p:spPr>
          <a:xfrm>
            <a:off x="649224" y="1536192"/>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1</a:t>
            </a:r>
            <a:endParaRPr lang="en-US" sz="1050" dirty="0"/>
          </a:p>
        </p:txBody>
      </p:sp>
      <p:pic>
        <p:nvPicPr>
          <p:cNvPr id="9" name="Image 1" descr="preencoded.png"/>
          <p:cNvPicPr>
            <a:picLocks noChangeAspect="1"/>
          </p:cNvPicPr>
          <p:nvPr/>
        </p:nvPicPr>
        <p:blipFill>
          <a:blip r:embed="rId4"/>
          <a:stretch>
            <a:fillRect/>
          </a:stretch>
        </p:blipFill>
        <p:spPr>
          <a:xfrm>
            <a:off x="1060704" y="1581912"/>
            <a:ext cx="201168" cy="201168"/>
          </a:xfrm>
          <a:prstGeom prst="rect">
            <a:avLst/>
          </a:prstGeom>
        </p:spPr>
      </p:pic>
      <p:sp>
        <p:nvSpPr>
          <p:cNvPr id="10" name="Text 6"/>
          <p:cNvSpPr/>
          <p:nvPr/>
        </p:nvSpPr>
        <p:spPr>
          <a:xfrm>
            <a:off x="1335024" y="1463040"/>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Company background</a:t>
            </a:r>
            <a:endParaRPr lang="en-US" sz="1050" dirty="0"/>
          </a:p>
        </p:txBody>
      </p:sp>
      <p:sp>
        <p:nvSpPr>
          <p:cNvPr id="11" name="Shape 7"/>
          <p:cNvSpPr/>
          <p:nvPr/>
        </p:nvSpPr>
        <p:spPr>
          <a:xfrm>
            <a:off x="548640" y="1993392"/>
            <a:ext cx="3913632" cy="438912"/>
          </a:xfrm>
          <a:prstGeom prst="roundRect">
            <a:avLst>
              <a:gd name="adj" fmla="val 12500"/>
            </a:avLst>
          </a:prstGeom>
          <a:solidFill>
            <a:srgbClr val="F3F6FB"/>
          </a:solidFill>
          <a:ln/>
        </p:spPr>
        <p:txBody>
          <a:bodyPr/>
          <a:lstStyle/>
          <a:p>
            <a:endParaRPr lang="en-PT"/>
          </a:p>
        </p:txBody>
      </p:sp>
      <p:sp>
        <p:nvSpPr>
          <p:cNvPr id="12" name="Shape 8"/>
          <p:cNvSpPr/>
          <p:nvPr/>
        </p:nvSpPr>
        <p:spPr>
          <a:xfrm>
            <a:off x="649224" y="2066544"/>
            <a:ext cx="292608" cy="292608"/>
          </a:xfrm>
          <a:prstGeom prst="ellipse">
            <a:avLst/>
          </a:prstGeom>
          <a:solidFill>
            <a:srgbClr val="12A79B"/>
          </a:solidFill>
          <a:ln/>
        </p:spPr>
        <p:txBody>
          <a:bodyPr/>
          <a:lstStyle/>
          <a:p>
            <a:endParaRPr lang="en-PT"/>
          </a:p>
        </p:txBody>
      </p:sp>
      <p:sp>
        <p:nvSpPr>
          <p:cNvPr id="13" name="Text 9"/>
          <p:cNvSpPr/>
          <p:nvPr/>
        </p:nvSpPr>
        <p:spPr>
          <a:xfrm>
            <a:off x="649224" y="2066544"/>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2</a:t>
            </a:r>
            <a:endParaRPr lang="en-US" sz="1050" dirty="0"/>
          </a:p>
        </p:txBody>
      </p:sp>
      <p:pic>
        <p:nvPicPr>
          <p:cNvPr id="14" name="Image 2" descr="preencoded.png"/>
          <p:cNvPicPr>
            <a:picLocks noChangeAspect="1"/>
          </p:cNvPicPr>
          <p:nvPr/>
        </p:nvPicPr>
        <p:blipFill>
          <a:blip r:embed="rId5"/>
          <a:stretch>
            <a:fillRect/>
          </a:stretch>
        </p:blipFill>
        <p:spPr>
          <a:xfrm>
            <a:off x="1060704" y="2112264"/>
            <a:ext cx="201168" cy="201168"/>
          </a:xfrm>
          <a:prstGeom prst="rect">
            <a:avLst/>
          </a:prstGeom>
        </p:spPr>
      </p:pic>
      <p:sp>
        <p:nvSpPr>
          <p:cNvPr id="15" name="Text 10"/>
          <p:cNvSpPr/>
          <p:nvPr/>
        </p:nvSpPr>
        <p:spPr>
          <a:xfrm>
            <a:off x="1335024" y="1993392"/>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Transformation context</a:t>
            </a:r>
            <a:endParaRPr lang="en-US" sz="1050" dirty="0"/>
          </a:p>
        </p:txBody>
      </p:sp>
      <p:sp>
        <p:nvSpPr>
          <p:cNvPr id="16" name="Shape 11"/>
          <p:cNvSpPr/>
          <p:nvPr/>
        </p:nvSpPr>
        <p:spPr>
          <a:xfrm>
            <a:off x="548640" y="2523744"/>
            <a:ext cx="3913632" cy="438912"/>
          </a:xfrm>
          <a:prstGeom prst="roundRect">
            <a:avLst>
              <a:gd name="adj" fmla="val 12500"/>
            </a:avLst>
          </a:prstGeom>
          <a:solidFill>
            <a:srgbClr val="ECEFFC"/>
          </a:solidFill>
          <a:ln/>
        </p:spPr>
        <p:txBody>
          <a:bodyPr/>
          <a:lstStyle/>
          <a:p>
            <a:endParaRPr lang="en-PT"/>
          </a:p>
        </p:txBody>
      </p:sp>
      <p:sp>
        <p:nvSpPr>
          <p:cNvPr id="17" name="Shape 12"/>
          <p:cNvSpPr/>
          <p:nvPr/>
        </p:nvSpPr>
        <p:spPr>
          <a:xfrm>
            <a:off x="649224" y="2596896"/>
            <a:ext cx="292608" cy="292608"/>
          </a:xfrm>
          <a:prstGeom prst="ellipse">
            <a:avLst/>
          </a:prstGeom>
          <a:solidFill>
            <a:srgbClr val="12A79B"/>
          </a:solidFill>
          <a:ln/>
        </p:spPr>
        <p:txBody>
          <a:bodyPr/>
          <a:lstStyle/>
          <a:p>
            <a:endParaRPr lang="en-PT"/>
          </a:p>
        </p:txBody>
      </p:sp>
      <p:sp>
        <p:nvSpPr>
          <p:cNvPr id="18" name="Text 13"/>
          <p:cNvSpPr/>
          <p:nvPr/>
        </p:nvSpPr>
        <p:spPr>
          <a:xfrm>
            <a:off x="649224" y="2596896"/>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3</a:t>
            </a:r>
            <a:endParaRPr lang="en-US" sz="1050" dirty="0"/>
          </a:p>
        </p:txBody>
      </p:sp>
      <p:pic>
        <p:nvPicPr>
          <p:cNvPr id="19" name="Image 3" descr="preencoded.png"/>
          <p:cNvPicPr>
            <a:picLocks noChangeAspect="1"/>
          </p:cNvPicPr>
          <p:nvPr/>
        </p:nvPicPr>
        <p:blipFill>
          <a:blip r:embed="rId6"/>
          <a:stretch>
            <a:fillRect/>
          </a:stretch>
        </p:blipFill>
        <p:spPr>
          <a:xfrm>
            <a:off x="1060704" y="2642616"/>
            <a:ext cx="201168" cy="201168"/>
          </a:xfrm>
          <a:prstGeom prst="rect">
            <a:avLst/>
          </a:prstGeom>
        </p:spPr>
      </p:pic>
      <p:sp>
        <p:nvSpPr>
          <p:cNvPr id="20" name="Text 14"/>
          <p:cNvSpPr/>
          <p:nvPr/>
        </p:nvSpPr>
        <p:spPr>
          <a:xfrm>
            <a:off x="1335024" y="2523744"/>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Recruitment process</a:t>
            </a:r>
            <a:endParaRPr lang="en-US" sz="1050" dirty="0"/>
          </a:p>
        </p:txBody>
      </p:sp>
      <p:sp>
        <p:nvSpPr>
          <p:cNvPr id="21" name="Shape 15"/>
          <p:cNvSpPr/>
          <p:nvPr/>
        </p:nvSpPr>
        <p:spPr>
          <a:xfrm>
            <a:off x="548640" y="3054096"/>
            <a:ext cx="3913632" cy="438912"/>
          </a:xfrm>
          <a:prstGeom prst="roundRect">
            <a:avLst>
              <a:gd name="adj" fmla="val 12500"/>
            </a:avLst>
          </a:prstGeom>
          <a:solidFill>
            <a:srgbClr val="F3F6FB"/>
          </a:solidFill>
          <a:ln/>
        </p:spPr>
        <p:txBody>
          <a:bodyPr/>
          <a:lstStyle/>
          <a:p>
            <a:endParaRPr lang="en-PT"/>
          </a:p>
        </p:txBody>
      </p:sp>
      <p:sp>
        <p:nvSpPr>
          <p:cNvPr id="22" name="Shape 16"/>
          <p:cNvSpPr/>
          <p:nvPr/>
        </p:nvSpPr>
        <p:spPr>
          <a:xfrm>
            <a:off x="649224" y="3127248"/>
            <a:ext cx="292608" cy="292608"/>
          </a:xfrm>
          <a:prstGeom prst="ellipse">
            <a:avLst/>
          </a:prstGeom>
          <a:solidFill>
            <a:srgbClr val="12A79B"/>
          </a:solidFill>
          <a:ln/>
        </p:spPr>
        <p:txBody>
          <a:bodyPr/>
          <a:lstStyle/>
          <a:p>
            <a:endParaRPr lang="en-PT"/>
          </a:p>
        </p:txBody>
      </p:sp>
      <p:sp>
        <p:nvSpPr>
          <p:cNvPr id="23" name="Text 17"/>
          <p:cNvSpPr/>
          <p:nvPr/>
        </p:nvSpPr>
        <p:spPr>
          <a:xfrm>
            <a:off x="649224" y="3127248"/>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4</a:t>
            </a:r>
            <a:endParaRPr lang="en-US" sz="1050" dirty="0"/>
          </a:p>
        </p:txBody>
      </p:sp>
      <p:pic>
        <p:nvPicPr>
          <p:cNvPr id="24" name="Image 4" descr="preencoded.png"/>
          <p:cNvPicPr>
            <a:picLocks noChangeAspect="1"/>
          </p:cNvPicPr>
          <p:nvPr/>
        </p:nvPicPr>
        <p:blipFill>
          <a:blip r:embed="rId7"/>
          <a:stretch>
            <a:fillRect/>
          </a:stretch>
        </p:blipFill>
        <p:spPr>
          <a:xfrm>
            <a:off x="1060704" y="3172968"/>
            <a:ext cx="201168" cy="201168"/>
          </a:xfrm>
          <a:prstGeom prst="rect">
            <a:avLst/>
          </a:prstGeom>
        </p:spPr>
      </p:pic>
      <p:sp>
        <p:nvSpPr>
          <p:cNvPr id="25" name="Text 18"/>
          <p:cNvSpPr/>
          <p:nvPr/>
        </p:nvSpPr>
        <p:spPr>
          <a:xfrm>
            <a:off x="1335024" y="3054096"/>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Job analysis</a:t>
            </a:r>
            <a:endParaRPr lang="en-US" sz="1050" dirty="0"/>
          </a:p>
        </p:txBody>
      </p:sp>
      <p:sp>
        <p:nvSpPr>
          <p:cNvPr id="26" name="Shape 19"/>
          <p:cNvSpPr/>
          <p:nvPr/>
        </p:nvSpPr>
        <p:spPr>
          <a:xfrm>
            <a:off x="548640" y="3584448"/>
            <a:ext cx="3913632" cy="438912"/>
          </a:xfrm>
          <a:prstGeom prst="roundRect">
            <a:avLst>
              <a:gd name="adj" fmla="val 12500"/>
            </a:avLst>
          </a:prstGeom>
          <a:solidFill>
            <a:srgbClr val="ECEFFC"/>
          </a:solidFill>
          <a:ln/>
        </p:spPr>
        <p:txBody>
          <a:bodyPr/>
          <a:lstStyle/>
          <a:p>
            <a:endParaRPr lang="en-PT"/>
          </a:p>
        </p:txBody>
      </p:sp>
      <p:sp>
        <p:nvSpPr>
          <p:cNvPr id="27" name="Shape 20"/>
          <p:cNvSpPr/>
          <p:nvPr/>
        </p:nvSpPr>
        <p:spPr>
          <a:xfrm>
            <a:off x="649224" y="3657600"/>
            <a:ext cx="292608" cy="292608"/>
          </a:xfrm>
          <a:prstGeom prst="ellipse">
            <a:avLst/>
          </a:prstGeom>
          <a:solidFill>
            <a:srgbClr val="12A79B"/>
          </a:solidFill>
          <a:ln/>
        </p:spPr>
        <p:txBody>
          <a:bodyPr/>
          <a:lstStyle/>
          <a:p>
            <a:endParaRPr lang="en-PT"/>
          </a:p>
        </p:txBody>
      </p:sp>
      <p:sp>
        <p:nvSpPr>
          <p:cNvPr id="28" name="Text 21"/>
          <p:cNvSpPr/>
          <p:nvPr/>
        </p:nvSpPr>
        <p:spPr>
          <a:xfrm>
            <a:off x="649224" y="3657600"/>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5</a:t>
            </a:r>
            <a:endParaRPr lang="en-US" sz="1050" dirty="0"/>
          </a:p>
        </p:txBody>
      </p:sp>
      <p:pic>
        <p:nvPicPr>
          <p:cNvPr id="29" name="Image 5" descr="preencoded.png"/>
          <p:cNvPicPr>
            <a:picLocks noChangeAspect="1"/>
          </p:cNvPicPr>
          <p:nvPr/>
        </p:nvPicPr>
        <p:blipFill>
          <a:blip r:embed="rId8"/>
          <a:stretch>
            <a:fillRect/>
          </a:stretch>
        </p:blipFill>
        <p:spPr>
          <a:xfrm>
            <a:off x="1060704" y="3703320"/>
            <a:ext cx="201168" cy="201168"/>
          </a:xfrm>
          <a:prstGeom prst="rect">
            <a:avLst/>
          </a:prstGeom>
        </p:spPr>
      </p:pic>
      <p:sp>
        <p:nvSpPr>
          <p:cNvPr id="30" name="Text 22"/>
          <p:cNvSpPr/>
          <p:nvPr/>
        </p:nvSpPr>
        <p:spPr>
          <a:xfrm>
            <a:off x="1335024" y="3584448"/>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Job description &amp; person specification</a:t>
            </a:r>
            <a:endParaRPr lang="en-US" sz="1050" dirty="0"/>
          </a:p>
        </p:txBody>
      </p:sp>
      <p:sp>
        <p:nvSpPr>
          <p:cNvPr id="31" name="Shape 23"/>
          <p:cNvSpPr/>
          <p:nvPr/>
        </p:nvSpPr>
        <p:spPr>
          <a:xfrm>
            <a:off x="548640" y="4114800"/>
            <a:ext cx="3913632" cy="438912"/>
          </a:xfrm>
          <a:prstGeom prst="roundRect">
            <a:avLst>
              <a:gd name="adj" fmla="val 12500"/>
            </a:avLst>
          </a:prstGeom>
          <a:solidFill>
            <a:srgbClr val="F3F6FB"/>
          </a:solidFill>
          <a:ln/>
        </p:spPr>
        <p:txBody>
          <a:bodyPr/>
          <a:lstStyle/>
          <a:p>
            <a:endParaRPr lang="en-PT"/>
          </a:p>
        </p:txBody>
      </p:sp>
      <p:sp>
        <p:nvSpPr>
          <p:cNvPr id="32" name="Shape 24"/>
          <p:cNvSpPr/>
          <p:nvPr/>
        </p:nvSpPr>
        <p:spPr>
          <a:xfrm>
            <a:off x="649224" y="4187952"/>
            <a:ext cx="292608" cy="292608"/>
          </a:xfrm>
          <a:prstGeom prst="ellipse">
            <a:avLst/>
          </a:prstGeom>
          <a:solidFill>
            <a:srgbClr val="12A79B"/>
          </a:solidFill>
          <a:ln/>
        </p:spPr>
        <p:txBody>
          <a:bodyPr/>
          <a:lstStyle/>
          <a:p>
            <a:endParaRPr lang="en-PT"/>
          </a:p>
        </p:txBody>
      </p:sp>
      <p:sp>
        <p:nvSpPr>
          <p:cNvPr id="33" name="Text 25"/>
          <p:cNvSpPr/>
          <p:nvPr/>
        </p:nvSpPr>
        <p:spPr>
          <a:xfrm>
            <a:off x="649224" y="4187952"/>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6</a:t>
            </a:r>
            <a:endParaRPr lang="en-US" sz="1050" dirty="0"/>
          </a:p>
        </p:txBody>
      </p:sp>
      <p:pic>
        <p:nvPicPr>
          <p:cNvPr id="34" name="Image 6" descr="preencoded.png"/>
          <p:cNvPicPr>
            <a:picLocks noChangeAspect="1"/>
          </p:cNvPicPr>
          <p:nvPr/>
        </p:nvPicPr>
        <p:blipFill>
          <a:blip r:embed="rId9"/>
          <a:stretch>
            <a:fillRect/>
          </a:stretch>
        </p:blipFill>
        <p:spPr>
          <a:xfrm>
            <a:off x="1060704" y="4233672"/>
            <a:ext cx="201168" cy="201168"/>
          </a:xfrm>
          <a:prstGeom prst="rect">
            <a:avLst/>
          </a:prstGeom>
        </p:spPr>
      </p:pic>
      <p:sp>
        <p:nvSpPr>
          <p:cNvPr id="35" name="Text 26"/>
          <p:cNvSpPr/>
          <p:nvPr/>
        </p:nvSpPr>
        <p:spPr>
          <a:xfrm>
            <a:off x="1335024" y="4114800"/>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Advertisement platforms</a:t>
            </a:r>
            <a:endParaRPr lang="en-US" sz="1050" dirty="0"/>
          </a:p>
        </p:txBody>
      </p:sp>
      <p:sp>
        <p:nvSpPr>
          <p:cNvPr id="36" name="Shape 27"/>
          <p:cNvSpPr/>
          <p:nvPr/>
        </p:nvSpPr>
        <p:spPr>
          <a:xfrm>
            <a:off x="4709160" y="1463040"/>
            <a:ext cx="3913632" cy="438912"/>
          </a:xfrm>
          <a:prstGeom prst="roundRect">
            <a:avLst>
              <a:gd name="adj" fmla="val 12500"/>
            </a:avLst>
          </a:prstGeom>
          <a:solidFill>
            <a:srgbClr val="ECEFFC"/>
          </a:solidFill>
          <a:ln/>
        </p:spPr>
        <p:txBody>
          <a:bodyPr/>
          <a:lstStyle/>
          <a:p>
            <a:endParaRPr lang="en-PT"/>
          </a:p>
        </p:txBody>
      </p:sp>
      <p:sp>
        <p:nvSpPr>
          <p:cNvPr id="37" name="Shape 28"/>
          <p:cNvSpPr/>
          <p:nvPr/>
        </p:nvSpPr>
        <p:spPr>
          <a:xfrm>
            <a:off x="4809744" y="1536192"/>
            <a:ext cx="292608" cy="292608"/>
          </a:xfrm>
          <a:prstGeom prst="ellipse">
            <a:avLst/>
          </a:prstGeom>
          <a:solidFill>
            <a:srgbClr val="12A79B"/>
          </a:solidFill>
          <a:ln/>
        </p:spPr>
        <p:txBody>
          <a:bodyPr/>
          <a:lstStyle/>
          <a:p>
            <a:endParaRPr lang="en-PT"/>
          </a:p>
        </p:txBody>
      </p:sp>
      <p:sp>
        <p:nvSpPr>
          <p:cNvPr id="38" name="Text 29"/>
          <p:cNvSpPr/>
          <p:nvPr/>
        </p:nvSpPr>
        <p:spPr>
          <a:xfrm>
            <a:off x="4809744" y="1536192"/>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7</a:t>
            </a:r>
            <a:endParaRPr lang="en-US" sz="1050" dirty="0"/>
          </a:p>
        </p:txBody>
      </p:sp>
      <p:pic>
        <p:nvPicPr>
          <p:cNvPr id="39" name="Image 7" descr="preencoded.png"/>
          <p:cNvPicPr>
            <a:picLocks noChangeAspect="1"/>
          </p:cNvPicPr>
          <p:nvPr/>
        </p:nvPicPr>
        <p:blipFill>
          <a:blip r:embed="rId10"/>
          <a:stretch>
            <a:fillRect/>
          </a:stretch>
        </p:blipFill>
        <p:spPr>
          <a:xfrm>
            <a:off x="5221224" y="1581912"/>
            <a:ext cx="201168" cy="201168"/>
          </a:xfrm>
          <a:prstGeom prst="rect">
            <a:avLst/>
          </a:prstGeom>
        </p:spPr>
      </p:pic>
      <p:sp>
        <p:nvSpPr>
          <p:cNvPr id="40" name="Text 30"/>
          <p:cNvSpPr/>
          <p:nvPr/>
        </p:nvSpPr>
        <p:spPr>
          <a:xfrm>
            <a:off x="5495544" y="1463040"/>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Interview types</a:t>
            </a:r>
            <a:endParaRPr lang="en-US" sz="1050" dirty="0"/>
          </a:p>
        </p:txBody>
      </p:sp>
      <p:sp>
        <p:nvSpPr>
          <p:cNvPr id="41" name="Shape 31"/>
          <p:cNvSpPr/>
          <p:nvPr/>
        </p:nvSpPr>
        <p:spPr>
          <a:xfrm>
            <a:off x="4709160" y="1993392"/>
            <a:ext cx="3913632" cy="438912"/>
          </a:xfrm>
          <a:prstGeom prst="roundRect">
            <a:avLst>
              <a:gd name="adj" fmla="val 12500"/>
            </a:avLst>
          </a:prstGeom>
          <a:solidFill>
            <a:srgbClr val="F3F6FB"/>
          </a:solidFill>
          <a:ln/>
        </p:spPr>
        <p:txBody>
          <a:bodyPr/>
          <a:lstStyle/>
          <a:p>
            <a:endParaRPr lang="en-PT"/>
          </a:p>
        </p:txBody>
      </p:sp>
      <p:sp>
        <p:nvSpPr>
          <p:cNvPr id="42" name="Shape 32"/>
          <p:cNvSpPr/>
          <p:nvPr/>
        </p:nvSpPr>
        <p:spPr>
          <a:xfrm>
            <a:off x="4809744" y="2066544"/>
            <a:ext cx="292608" cy="292608"/>
          </a:xfrm>
          <a:prstGeom prst="ellipse">
            <a:avLst/>
          </a:prstGeom>
          <a:solidFill>
            <a:srgbClr val="12A79B"/>
          </a:solidFill>
          <a:ln/>
        </p:spPr>
        <p:txBody>
          <a:bodyPr/>
          <a:lstStyle/>
          <a:p>
            <a:endParaRPr lang="en-PT"/>
          </a:p>
        </p:txBody>
      </p:sp>
      <p:sp>
        <p:nvSpPr>
          <p:cNvPr id="43" name="Text 33"/>
          <p:cNvSpPr/>
          <p:nvPr/>
        </p:nvSpPr>
        <p:spPr>
          <a:xfrm>
            <a:off x="4809744" y="2066544"/>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8</a:t>
            </a:r>
            <a:endParaRPr lang="en-US" sz="1050" dirty="0"/>
          </a:p>
        </p:txBody>
      </p:sp>
      <p:pic>
        <p:nvPicPr>
          <p:cNvPr id="44" name="Image 8" descr="preencoded.png"/>
          <p:cNvPicPr>
            <a:picLocks noChangeAspect="1"/>
          </p:cNvPicPr>
          <p:nvPr/>
        </p:nvPicPr>
        <p:blipFill>
          <a:blip r:embed="rId11"/>
          <a:stretch>
            <a:fillRect/>
          </a:stretch>
        </p:blipFill>
        <p:spPr>
          <a:xfrm>
            <a:off x="5221224" y="2112264"/>
            <a:ext cx="201168" cy="201168"/>
          </a:xfrm>
          <a:prstGeom prst="rect">
            <a:avLst/>
          </a:prstGeom>
        </p:spPr>
      </p:pic>
      <p:sp>
        <p:nvSpPr>
          <p:cNvPr id="45" name="Text 34"/>
          <p:cNvSpPr/>
          <p:nvPr/>
        </p:nvSpPr>
        <p:spPr>
          <a:xfrm>
            <a:off x="5495544" y="1993392"/>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Questioning techniques</a:t>
            </a:r>
            <a:endParaRPr lang="en-US" sz="1050" dirty="0"/>
          </a:p>
        </p:txBody>
      </p:sp>
      <p:sp>
        <p:nvSpPr>
          <p:cNvPr id="46" name="Shape 35"/>
          <p:cNvSpPr/>
          <p:nvPr/>
        </p:nvSpPr>
        <p:spPr>
          <a:xfrm>
            <a:off x="4709160" y="2523744"/>
            <a:ext cx="3913632" cy="438912"/>
          </a:xfrm>
          <a:prstGeom prst="roundRect">
            <a:avLst>
              <a:gd name="adj" fmla="val 12500"/>
            </a:avLst>
          </a:prstGeom>
          <a:solidFill>
            <a:srgbClr val="ECEFFC"/>
          </a:solidFill>
          <a:ln/>
        </p:spPr>
        <p:txBody>
          <a:bodyPr/>
          <a:lstStyle/>
          <a:p>
            <a:endParaRPr lang="en-PT"/>
          </a:p>
        </p:txBody>
      </p:sp>
      <p:sp>
        <p:nvSpPr>
          <p:cNvPr id="47" name="Shape 36"/>
          <p:cNvSpPr/>
          <p:nvPr/>
        </p:nvSpPr>
        <p:spPr>
          <a:xfrm>
            <a:off x="4809744" y="2596896"/>
            <a:ext cx="292608" cy="292608"/>
          </a:xfrm>
          <a:prstGeom prst="ellipse">
            <a:avLst/>
          </a:prstGeom>
          <a:solidFill>
            <a:srgbClr val="12A79B"/>
          </a:solidFill>
          <a:ln/>
        </p:spPr>
        <p:txBody>
          <a:bodyPr/>
          <a:lstStyle/>
          <a:p>
            <a:endParaRPr lang="en-PT"/>
          </a:p>
        </p:txBody>
      </p:sp>
      <p:sp>
        <p:nvSpPr>
          <p:cNvPr id="48" name="Text 37"/>
          <p:cNvSpPr/>
          <p:nvPr/>
        </p:nvSpPr>
        <p:spPr>
          <a:xfrm>
            <a:off x="4809744" y="2596896"/>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9</a:t>
            </a:r>
            <a:endParaRPr lang="en-US" sz="1050" dirty="0"/>
          </a:p>
        </p:txBody>
      </p:sp>
      <p:pic>
        <p:nvPicPr>
          <p:cNvPr id="49" name="Image 9" descr="preencoded.png"/>
          <p:cNvPicPr>
            <a:picLocks noChangeAspect="1"/>
          </p:cNvPicPr>
          <p:nvPr/>
        </p:nvPicPr>
        <p:blipFill>
          <a:blip r:embed="rId12"/>
          <a:stretch>
            <a:fillRect/>
          </a:stretch>
        </p:blipFill>
        <p:spPr>
          <a:xfrm>
            <a:off x="5221224" y="2642616"/>
            <a:ext cx="201168" cy="201168"/>
          </a:xfrm>
          <a:prstGeom prst="rect">
            <a:avLst/>
          </a:prstGeom>
        </p:spPr>
      </p:pic>
      <p:sp>
        <p:nvSpPr>
          <p:cNvPr id="50" name="Text 38"/>
          <p:cNvSpPr/>
          <p:nvPr/>
        </p:nvSpPr>
        <p:spPr>
          <a:xfrm>
            <a:off x="5495544" y="2523744"/>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Face-to-face &amp; virtual interviews</a:t>
            </a:r>
            <a:endParaRPr lang="en-US" sz="1050" dirty="0"/>
          </a:p>
        </p:txBody>
      </p:sp>
      <p:sp>
        <p:nvSpPr>
          <p:cNvPr id="51" name="Shape 39"/>
          <p:cNvSpPr/>
          <p:nvPr/>
        </p:nvSpPr>
        <p:spPr>
          <a:xfrm>
            <a:off x="4709160" y="3054096"/>
            <a:ext cx="3913632" cy="438912"/>
          </a:xfrm>
          <a:prstGeom prst="roundRect">
            <a:avLst>
              <a:gd name="adj" fmla="val 12500"/>
            </a:avLst>
          </a:prstGeom>
          <a:solidFill>
            <a:srgbClr val="F3F6FB"/>
          </a:solidFill>
          <a:ln/>
        </p:spPr>
        <p:txBody>
          <a:bodyPr/>
          <a:lstStyle/>
          <a:p>
            <a:endParaRPr lang="en-PT"/>
          </a:p>
        </p:txBody>
      </p:sp>
      <p:sp>
        <p:nvSpPr>
          <p:cNvPr id="52" name="Shape 40"/>
          <p:cNvSpPr/>
          <p:nvPr/>
        </p:nvSpPr>
        <p:spPr>
          <a:xfrm>
            <a:off x="4809744" y="3127248"/>
            <a:ext cx="292608" cy="292608"/>
          </a:xfrm>
          <a:prstGeom prst="ellipse">
            <a:avLst/>
          </a:prstGeom>
          <a:solidFill>
            <a:srgbClr val="12A79B"/>
          </a:solidFill>
          <a:ln/>
        </p:spPr>
        <p:txBody>
          <a:bodyPr/>
          <a:lstStyle/>
          <a:p>
            <a:endParaRPr lang="en-PT"/>
          </a:p>
        </p:txBody>
      </p:sp>
      <p:sp>
        <p:nvSpPr>
          <p:cNvPr id="53" name="Text 41"/>
          <p:cNvSpPr/>
          <p:nvPr/>
        </p:nvSpPr>
        <p:spPr>
          <a:xfrm>
            <a:off x="4809744" y="3127248"/>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10</a:t>
            </a:r>
            <a:endParaRPr lang="en-US" sz="1050" dirty="0"/>
          </a:p>
        </p:txBody>
      </p:sp>
      <p:pic>
        <p:nvPicPr>
          <p:cNvPr id="54" name="Image 10" descr="preencoded.png"/>
          <p:cNvPicPr>
            <a:picLocks noChangeAspect="1"/>
          </p:cNvPicPr>
          <p:nvPr/>
        </p:nvPicPr>
        <p:blipFill>
          <a:blip r:embed="rId13"/>
          <a:stretch>
            <a:fillRect/>
          </a:stretch>
        </p:blipFill>
        <p:spPr>
          <a:xfrm>
            <a:off x="5221224" y="3172968"/>
            <a:ext cx="201168" cy="201168"/>
          </a:xfrm>
          <a:prstGeom prst="rect">
            <a:avLst/>
          </a:prstGeom>
        </p:spPr>
      </p:pic>
      <p:sp>
        <p:nvSpPr>
          <p:cNvPr id="55" name="Text 42"/>
          <p:cNvSpPr/>
          <p:nvPr/>
        </p:nvSpPr>
        <p:spPr>
          <a:xfrm>
            <a:off x="5495544" y="3054096"/>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Workforce strategy &amp; equal opportunity</a:t>
            </a:r>
            <a:endParaRPr lang="en-US" sz="1050" dirty="0"/>
          </a:p>
        </p:txBody>
      </p:sp>
      <p:sp>
        <p:nvSpPr>
          <p:cNvPr id="56" name="Shape 43"/>
          <p:cNvSpPr/>
          <p:nvPr/>
        </p:nvSpPr>
        <p:spPr>
          <a:xfrm>
            <a:off x="4709160" y="3584448"/>
            <a:ext cx="3913632" cy="438912"/>
          </a:xfrm>
          <a:prstGeom prst="roundRect">
            <a:avLst>
              <a:gd name="adj" fmla="val 12500"/>
            </a:avLst>
          </a:prstGeom>
          <a:solidFill>
            <a:srgbClr val="ECEFFC"/>
          </a:solidFill>
          <a:ln/>
        </p:spPr>
        <p:txBody>
          <a:bodyPr/>
          <a:lstStyle/>
          <a:p>
            <a:endParaRPr lang="en-PT"/>
          </a:p>
        </p:txBody>
      </p:sp>
      <p:sp>
        <p:nvSpPr>
          <p:cNvPr id="57" name="Shape 44"/>
          <p:cNvSpPr/>
          <p:nvPr/>
        </p:nvSpPr>
        <p:spPr>
          <a:xfrm>
            <a:off x="4809744" y="3657600"/>
            <a:ext cx="292608" cy="292608"/>
          </a:xfrm>
          <a:prstGeom prst="ellipse">
            <a:avLst/>
          </a:prstGeom>
          <a:solidFill>
            <a:srgbClr val="12A79B"/>
          </a:solidFill>
          <a:ln/>
        </p:spPr>
        <p:txBody>
          <a:bodyPr/>
          <a:lstStyle/>
          <a:p>
            <a:endParaRPr lang="en-PT"/>
          </a:p>
        </p:txBody>
      </p:sp>
      <p:sp>
        <p:nvSpPr>
          <p:cNvPr id="58" name="Text 45"/>
          <p:cNvSpPr/>
          <p:nvPr/>
        </p:nvSpPr>
        <p:spPr>
          <a:xfrm>
            <a:off x="4809744" y="3657600"/>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11</a:t>
            </a:r>
            <a:endParaRPr lang="en-US" sz="1050" dirty="0"/>
          </a:p>
        </p:txBody>
      </p:sp>
      <p:pic>
        <p:nvPicPr>
          <p:cNvPr id="59" name="Image 11" descr="preencoded.png"/>
          <p:cNvPicPr>
            <a:picLocks noChangeAspect="1"/>
          </p:cNvPicPr>
          <p:nvPr/>
        </p:nvPicPr>
        <p:blipFill>
          <a:blip r:embed="rId14"/>
          <a:stretch>
            <a:fillRect/>
          </a:stretch>
        </p:blipFill>
        <p:spPr>
          <a:xfrm>
            <a:off x="5221224" y="3703320"/>
            <a:ext cx="201168" cy="201168"/>
          </a:xfrm>
          <a:prstGeom prst="rect">
            <a:avLst/>
          </a:prstGeom>
        </p:spPr>
      </p:pic>
      <p:sp>
        <p:nvSpPr>
          <p:cNvPr id="60" name="Text 46"/>
          <p:cNvSpPr/>
          <p:nvPr/>
        </p:nvSpPr>
        <p:spPr>
          <a:xfrm>
            <a:off x="5495544" y="3584448"/>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Recommendations &amp; conclusion</a:t>
            </a:r>
            <a:endParaRPr lang="en-US" sz="1050" dirty="0"/>
          </a:p>
        </p:txBody>
      </p:sp>
      <p:sp>
        <p:nvSpPr>
          <p:cNvPr id="61" name="Shape 47"/>
          <p:cNvSpPr/>
          <p:nvPr/>
        </p:nvSpPr>
        <p:spPr>
          <a:xfrm>
            <a:off x="4709160" y="4114800"/>
            <a:ext cx="3913632" cy="438912"/>
          </a:xfrm>
          <a:prstGeom prst="roundRect">
            <a:avLst>
              <a:gd name="adj" fmla="val 12500"/>
            </a:avLst>
          </a:prstGeom>
          <a:solidFill>
            <a:srgbClr val="F3F6FB"/>
          </a:solidFill>
          <a:ln/>
        </p:spPr>
        <p:txBody>
          <a:bodyPr/>
          <a:lstStyle/>
          <a:p>
            <a:endParaRPr lang="en-PT"/>
          </a:p>
        </p:txBody>
      </p:sp>
      <p:sp>
        <p:nvSpPr>
          <p:cNvPr id="62" name="Shape 48"/>
          <p:cNvSpPr/>
          <p:nvPr/>
        </p:nvSpPr>
        <p:spPr>
          <a:xfrm>
            <a:off x="4809744" y="4187952"/>
            <a:ext cx="292608" cy="292608"/>
          </a:xfrm>
          <a:prstGeom prst="ellipse">
            <a:avLst/>
          </a:prstGeom>
          <a:solidFill>
            <a:srgbClr val="12A79B"/>
          </a:solidFill>
          <a:ln/>
        </p:spPr>
        <p:txBody>
          <a:bodyPr/>
          <a:lstStyle/>
          <a:p>
            <a:endParaRPr lang="en-PT"/>
          </a:p>
        </p:txBody>
      </p:sp>
      <p:sp>
        <p:nvSpPr>
          <p:cNvPr id="63" name="Text 49"/>
          <p:cNvSpPr/>
          <p:nvPr/>
        </p:nvSpPr>
        <p:spPr>
          <a:xfrm>
            <a:off x="4809744" y="4187952"/>
            <a:ext cx="292608"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12</a:t>
            </a:r>
            <a:endParaRPr lang="en-US" sz="1050" dirty="0"/>
          </a:p>
        </p:txBody>
      </p:sp>
      <p:pic>
        <p:nvPicPr>
          <p:cNvPr id="64" name="Image 12" descr="preencoded.png"/>
          <p:cNvPicPr>
            <a:picLocks noChangeAspect="1"/>
          </p:cNvPicPr>
          <p:nvPr/>
        </p:nvPicPr>
        <p:blipFill>
          <a:blip r:embed="rId15"/>
          <a:stretch>
            <a:fillRect/>
          </a:stretch>
        </p:blipFill>
        <p:spPr>
          <a:xfrm>
            <a:off x="5221224" y="4233672"/>
            <a:ext cx="201168" cy="201168"/>
          </a:xfrm>
          <a:prstGeom prst="rect">
            <a:avLst/>
          </a:prstGeom>
        </p:spPr>
      </p:pic>
      <p:sp>
        <p:nvSpPr>
          <p:cNvPr id="65" name="Text 50"/>
          <p:cNvSpPr/>
          <p:nvPr/>
        </p:nvSpPr>
        <p:spPr>
          <a:xfrm>
            <a:off x="5495544" y="4114800"/>
            <a:ext cx="3044952" cy="438912"/>
          </a:xfrm>
          <a:prstGeom prst="rect">
            <a:avLst/>
          </a:prstGeom>
          <a:noFill/>
          <a:ln/>
        </p:spPr>
        <p:txBody>
          <a:bodyPr wrap="square" lIns="0" tIns="0" rIns="0" bIns="0" rtlCol="0" anchor="ctr"/>
          <a:lstStyle/>
          <a:p>
            <a:pPr marL="0" indent="0" algn="l">
              <a:buNone/>
            </a:pPr>
            <a:r>
              <a:rPr lang="en-US" sz="1050" b="1" dirty="0">
                <a:solidFill>
                  <a:srgbClr val="1E2340"/>
                </a:solidFill>
                <a:latin typeface="Arial" pitchFamily="34" charset="0"/>
                <a:ea typeface="Arial" pitchFamily="34" charset="-122"/>
                <a:cs typeface="Arial" pitchFamily="34" charset="-120"/>
              </a:rPr>
              <a:t>References</a:t>
            </a:r>
            <a:endParaRPr lang="en-US" sz="1050" dirty="0"/>
          </a:p>
        </p:txBody>
      </p:sp>
      <p:sp>
        <p:nvSpPr>
          <p:cNvPr id="67" name="Text 52"/>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2  /  16</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Introduction to Unilever PLC</a:t>
            </a:r>
            <a:endParaRPr lang="en-US" sz="2400" dirty="0"/>
          </a:p>
        </p:txBody>
      </p:sp>
      <p:sp>
        <p:nvSpPr>
          <p:cNvPr id="5" name="Text 2"/>
          <p:cNvSpPr/>
          <p:nvPr/>
        </p:nvSpPr>
        <p:spPr>
          <a:xfrm>
            <a:off x="502920" y="1143000"/>
            <a:ext cx="4572000" cy="1371600"/>
          </a:xfrm>
          <a:prstGeom prst="rect">
            <a:avLst/>
          </a:prstGeom>
          <a:noFill/>
          <a:ln/>
        </p:spPr>
        <p:txBody>
          <a:bodyPr wrap="square" lIns="0" tIns="0" rIns="0" bIns="0" rtlCol="0" anchor="t"/>
          <a:lstStyle/>
          <a:p>
            <a:pPr marL="0" indent="0" algn="just">
              <a:lnSpc>
                <a:spcPct val="112000"/>
              </a:lnSpc>
              <a:buNone/>
            </a:pPr>
            <a:r>
              <a:rPr lang="en-US" sz="1250" dirty="0">
                <a:latin typeface="Arial" pitchFamily="34" charset="0"/>
                <a:ea typeface="Arial" pitchFamily="34" charset="-122"/>
                <a:cs typeface="Arial" pitchFamily="34" charset="-120"/>
              </a:rPr>
              <a:t>Unilever PLC is a UK-based multinational fast-moving consumer goods (FMCG) company operating in food, home care, beauty, wellbeing and personal care. Its scale makes recruitment a </a:t>
            </a:r>
            <a:r>
              <a:rPr lang="en-US" sz="1250" b="1" dirty="0">
                <a:latin typeface="Arial" pitchFamily="34" charset="0"/>
                <a:ea typeface="Arial" pitchFamily="34" charset="-122"/>
                <a:cs typeface="Arial" pitchFamily="34" charset="-120"/>
              </a:rPr>
              <a:t>strategic business activity</a:t>
            </a:r>
            <a:r>
              <a:rPr lang="en-US" sz="1250" dirty="0">
                <a:latin typeface="Arial" pitchFamily="34" charset="0"/>
                <a:ea typeface="Arial" pitchFamily="34" charset="-122"/>
                <a:cs typeface="Arial" pitchFamily="34" charset="-120"/>
              </a:rPr>
              <a:t> — not merely an HR function — during transformation (Unilever, 2025)</a:t>
            </a:r>
            <a:r>
              <a:rPr lang="en-US" sz="1250" i="1" dirty="0">
                <a:latin typeface="Arial" pitchFamily="34" charset="0"/>
                <a:ea typeface="Arial" pitchFamily="34" charset="-122"/>
                <a:cs typeface="Arial" pitchFamily="34" charset="-120"/>
              </a:rPr>
              <a:t>.</a:t>
            </a:r>
            <a:endParaRPr lang="en-US" sz="1250" dirty="0"/>
          </a:p>
        </p:txBody>
      </p:sp>
      <p:sp>
        <p:nvSpPr>
          <p:cNvPr id="6" name="Shape 3"/>
          <p:cNvSpPr/>
          <p:nvPr/>
        </p:nvSpPr>
        <p:spPr>
          <a:xfrm>
            <a:off x="502920" y="2697480"/>
            <a:ext cx="4572000" cy="640080"/>
          </a:xfrm>
          <a:prstGeom prst="roundRect">
            <a:avLst>
              <a:gd name="adj" fmla="val 11429"/>
            </a:avLst>
          </a:prstGeom>
          <a:solidFill>
            <a:srgbClr val="F3F6FB"/>
          </a:solidFill>
          <a:ln/>
          <a:effectLst>
            <a:outerShdw blurRad="88900" dist="25400" dir="5400000" algn="bl" rotWithShape="0">
              <a:srgbClr val="5A6478">
                <a:alpha val="22000"/>
              </a:srgbClr>
            </a:outerShdw>
          </a:effectLst>
        </p:spPr>
        <p:txBody>
          <a:bodyPr/>
          <a:lstStyle/>
          <a:p>
            <a:endParaRPr lang="en-PT"/>
          </a:p>
        </p:txBody>
      </p:sp>
      <p:sp>
        <p:nvSpPr>
          <p:cNvPr id="7" name="Shape 4"/>
          <p:cNvSpPr/>
          <p:nvPr/>
        </p:nvSpPr>
        <p:spPr>
          <a:xfrm>
            <a:off x="640080" y="2816352"/>
            <a:ext cx="402336" cy="402336"/>
          </a:xfrm>
          <a:prstGeom prst="ellipse">
            <a:avLst/>
          </a:prstGeom>
          <a:solidFill>
            <a:srgbClr val="ECEFFC"/>
          </a:solidFill>
          <a:ln/>
        </p:spPr>
        <p:txBody>
          <a:bodyPr/>
          <a:lstStyle/>
          <a:p>
            <a:endParaRPr lang="en-PT"/>
          </a:p>
        </p:txBody>
      </p:sp>
      <p:pic>
        <p:nvPicPr>
          <p:cNvPr id="8" name="Image 1" descr="preencoded.png"/>
          <p:cNvPicPr>
            <a:picLocks noChangeAspect="1"/>
          </p:cNvPicPr>
          <p:nvPr/>
        </p:nvPicPr>
        <p:blipFill>
          <a:blip r:embed="rId4"/>
          <a:stretch>
            <a:fillRect/>
          </a:stretch>
        </p:blipFill>
        <p:spPr>
          <a:xfrm>
            <a:off x="722376" y="2898648"/>
            <a:ext cx="237744" cy="237744"/>
          </a:xfrm>
          <a:prstGeom prst="rect">
            <a:avLst/>
          </a:prstGeom>
        </p:spPr>
      </p:pic>
      <p:sp>
        <p:nvSpPr>
          <p:cNvPr id="9" name="Text 5"/>
          <p:cNvSpPr/>
          <p:nvPr/>
        </p:nvSpPr>
        <p:spPr>
          <a:xfrm>
            <a:off x="1188720" y="2697480"/>
            <a:ext cx="1371600" cy="640080"/>
          </a:xfrm>
          <a:prstGeom prst="rect">
            <a:avLst/>
          </a:prstGeom>
          <a:noFill/>
          <a:ln/>
        </p:spPr>
        <p:txBody>
          <a:bodyPr wrap="square" lIns="0" tIns="0" rIns="0" bIns="0" rtlCol="0" anchor="ctr"/>
          <a:lstStyle/>
          <a:p>
            <a:pPr marL="0" indent="0" algn="l">
              <a:buNone/>
            </a:pPr>
            <a:r>
              <a:rPr lang="en-US" sz="2200" b="1" dirty="0">
                <a:solidFill>
                  <a:srgbClr val="0C1A66"/>
                </a:solidFill>
                <a:latin typeface="Arial" pitchFamily="34" charset="0"/>
                <a:ea typeface="Arial" pitchFamily="34" charset="-122"/>
                <a:cs typeface="Arial" pitchFamily="34" charset="-120"/>
              </a:rPr>
              <a:t>~190</a:t>
            </a:r>
            <a:endParaRPr lang="en-US" sz="2200" dirty="0"/>
          </a:p>
        </p:txBody>
      </p:sp>
      <p:sp>
        <p:nvSpPr>
          <p:cNvPr id="10" name="Text 6"/>
          <p:cNvSpPr/>
          <p:nvPr/>
        </p:nvSpPr>
        <p:spPr>
          <a:xfrm>
            <a:off x="2514600" y="2697480"/>
            <a:ext cx="2468880" cy="640080"/>
          </a:xfrm>
          <a:prstGeom prst="rect">
            <a:avLst/>
          </a:prstGeom>
          <a:noFill/>
          <a:ln/>
        </p:spPr>
        <p:txBody>
          <a:bodyPr wrap="square" lIns="0" tIns="0" rIns="0" bIns="0" rtlCol="0" anchor="ctr"/>
          <a:lstStyle/>
          <a:p>
            <a:pPr marL="0" indent="0" algn="l">
              <a:buNone/>
            </a:pPr>
            <a:r>
              <a:rPr lang="en-US" sz="1100" dirty="0">
                <a:solidFill>
                  <a:srgbClr val="6B7688"/>
                </a:solidFill>
                <a:latin typeface="Arial" pitchFamily="34" charset="0"/>
                <a:ea typeface="Arial" pitchFamily="34" charset="-122"/>
                <a:cs typeface="Arial" pitchFamily="34" charset="-120"/>
              </a:rPr>
              <a:t>countries served</a:t>
            </a:r>
            <a:endParaRPr lang="en-US" sz="1100" dirty="0"/>
          </a:p>
        </p:txBody>
      </p:sp>
      <p:sp>
        <p:nvSpPr>
          <p:cNvPr id="11" name="Shape 7"/>
          <p:cNvSpPr/>
          <p:nvPr/>
        </p:nvSpPr>
        <p:spPr>
          <a:xfrm>
            <a:off x="502920" y="3447288"/>
            <a:ext cx="4572000" cy="640080"/>
          </a:xfrm>
          <a:prstGeom prst="roundRect">
            <a:avLst>
              <a:gd name="adj" fmla="val 11429"/>
            </a:avLst>
          </a:prstGeom>
          <a:solidFill>
            <a:srgbClr val="F3F6FB"/>
          </a:solidFill>
          <a:ln/>
          <a:effectLst>
            <a:outerShdw blurRad="88900" dist="25400" dir="5400000" algn="bl" rotWithShape="0">
              <a:srgbClr val="5A6478">
                <a:alpha val="22000"/>
              </a:srgbClr>
            </a:outerShdw>
          </a:effectLst>
        </p:spPr>
        <p:txBody>
          <a:bodyPr/>
          <a:lstStyle/>
          <a:p>
            <a:endParaRPr lang="en-PT"/>
          </a:p>
        </p:txBody>
      </p:sp>
      <p:sp>
        <p:nvSpPr>
          <p:cNvPr id="12" name="Shape 8"/>
          <p:cNvSpPr/>
          <p:nvPr/>
        </p:nvSpPr>
        <p:spPr>
          <a:xfrm>
            <a:off x="640080" y="3566160"/>
            <a:ext cx="402336" cy="402336"/>
          </a:xfrm>
          <a:prstGeom prst="ellipse">
            <a:avLst/>
          </a:prstGeom>
          <a:solidFill>
            <a:srgbClr val="ECEFFC"/>
          </a:solidFill>
          <a:ln/>
        </p:spPr>
        <p:txBody>
          <a:bodyPr/>
          <a:lstStyle/>
          <a:p>
            <a:endParaRPr lang="en-PT"/>
          </a:p>
        </p:txBody>
      </p:sp>
      <p:pic>
        <p:nvPicPr>
          <p:cNvPr id="13" name="Image 2" descr="preencoded.png"/>
          <p:cNvPicPr>
            <a:picLocks noChangeAspect="1"/>
          </p:cNvPicPr>
          <p:nvPr/>
        </p:nvPicPr>
        <p:blipFill>
          <a:blip r:embed="rId5"/>
          <a:stretch>
            <a:fillRect/>
          </a:stretch>
        </p:blipFill>
        <p:spPr>
          <a:xfrm>
            <a:off x="722376" y="3648456"/>
            <a:ext cx="237744" cy="237744"/>
          </a:xfrm>
          <a:prstGeom prst="rect">
            <a:avLst/>
          </a:prstGeom>
        </p:spPr>
      </p:pic>
      <p:sp>
        <p:nvSpPr>
          <p:cNvPr id="14" name="Text 9"/>
          <p:cNvSpPr/>
          <p:nvPr/>
        </p:nvSpPr>
        <p:spPr>
          <a:xfrm>
            <a:off x="1188720" y="3447288"/>
            <a:ext cx="1371600" cy="640080"/>
          </a:xfrm>
          <a:prstGeom prst="rect">
            <a:avLst/>
          </a:prstGeom>
          <a:noFill/>
          <a:ln/>
        </p:spPr>
        <p:txBody>
          <a:bodyPr wrap="square" lIns="0" tIns="0" rIns="0" bIns="0" rtlCol="0" anchor="ctr"/>
          <a:lstStyle/>
          <a:p>
            <a:pPr marL="0" indent="0" algn="l">
              <a:buNone/>
            </a:pPr>
            <a:r>
              <a:rPr lang="en-US" sz="2200" b="1" dirty="0">
                <a:solidFill>
                  <a:srgbClr val="0C1A66"/>
                </a:solidFill>
                <a:latin typeface="Arial" pitchFamily="34" charset="0"/>
                <a:ea typeface="Arial" pitchFamily="34" charset="-122"/>
                <a:cs typeface="Arial" pitchFamily="34" charset="-120"/>
              </a:rPr>
              <a:t>3.4bn+</a:t>
            </a:r>
            <a:endParaRPr lang="en-US" sz="2200" dirty="0"/>
          </a:p>
        </p:txBody>
      </p:sp>
      <p:sp>
        <p:nvSpPr>
          <p:cNvPr id="15" name="Text 10"/>
          <p:cNvSpPr/>
          <p:nvPr/>
        </p:nvSpPr>
        <p:spPr>
          <a:xfrm>
            <a:off x="2514600" y="3447288"/>
            <a:ext cx="2468880" cy="640080"/>
          </a:xfrm>
          <a:prstGeom prst="rect">
            <a:avLst/>
          </a:prstGeom>
          <a:noFill/>
          <a:ln/>
        </p:spPr>
        <p:txBody>
          <a:bodyPr wrap="square" lIns="0" tIns="0" rIns="0" bIns="0" rtlCol="0" anchor="ctr"/>
          <a:lstStyle/>
          <a:p>
            <a:pPr marL="0" indent="0" algn="l">
              <a:buNone/>
            </a:pPr>
            <a:r>
              <a:rPr lang="en-US" sz="1100" dirty="0">
                <a:solidFill>
                  <a:srgbClr val="6B7688"/>
                </a:solidFill>
                <a:latin typeface="Arial" pitchFamily="34" charset="0"/>
                <a:ea typeface="Arial" pitchFamily="34" charset="-122"/>
                <a:cs typeface="Arial" pitchFamily="34" charset="-120"/>
              </a:rPr>
              <a:t>consumers reached daily</a:t>
            </a:r>
            <a:endParaRPr lang="en-US" sz="1100" dirty="0"/>
          </a:p>
        </p:txBody>
      </p:sp>
      <p:sp>
        <p:nvSpPr>
          <p:cNvPr id="16" name="Shape 11"/>
          <p:cNvSpPr/>
          <p:nvPr/>
        </p:nvSpPr>
        <p:spPr>
          <a:xfrm>
            <a:off x="502920" y="4197096"/>
            <a:ext cx="4572000" cy="640080"/>
          </a:xfrm>
          <a:prstGeom prst="roundRect">
            <a:avLst>
              <a:gd name="adj" fmla="val 11429"/>
            </a:avLst>
          </a:prstGeom>
          <a:solidFill>
            <a:srgbClr val="F3F6FB"/>
          </a:solidFill>
          <a:ln/>
          <a:effectLst>
            <a:outerShdw blurRad="88900" dist="25400" dir="5400000" algn="bl" rotWithShape="0">
              <a:srgbClr val="5A6478">
                <a:alpha val="22000"/>
              </a:srgbClr>
            </a:outerShdw>
          </a:effectLst>
        </p:spPr>
        <p:txBody>
          <a:bodyPr/>
          <a:lstStyle/>
          <a:p>
            <a:endParaRPr lang="en-PT"/>
          </a:p>
        </p:txBody>
      </p:sp>
      <p:sp>
        <p:nvSpPr>
          <p:cNvPr id="17" name="Shape 12"/>
          <p:cNvSpPr/>
          <p:nvPr/>
        </p:nvSpPr>
        <p:spPr>
          <a:xfrm>
            <a:off x="640080" y="4315968"/>
            <a:ext cx="402336" cy="402336"/>
          </a:xfrm>
          <a:prstGeom prst="ellipse">
            <a:avLst/>
          </a:prstGeom>
          <a:solidFill>
            <a:srgbClr val="ECEFFC"/>
          </a:solidFill>
          <a:ln/>
        </p:spPr>
        <p:txBody>
          <a:bodyPr/>
          <a:lstStyle/>
          <a:p>
            <a:endParaRPr lang="en-PT"/>
          </a:p>
        </p:txBody>
      </p:sp>
      <p:pic>
        <p:nvPicPr>
          <p:cNvPr id="18" name="Image 3" descr="preencoded.png"/>
          <p:cNvPicPr>
            <a:picLocks noChangeAspect="1"/>
          </p:cNvPicPr>
          <p:nvPr/>
        </p:nvPicPr>
        <p:blipFill>
          <a:blip r:embed="rId6"/>
          <a:stretch>
            <a:fillRect/>
          </a:stretch>
        </p:blipFill>
        <p:spPr>
          <a:xfrm>
            <a:off x="722376" y="4398264"/>
            <a:ext cx="237744" cy="237744"/>
          </a:xfrm>
          <a:prstGeom prst="rect">
            <a:avLst/>
          </a:prstGeom>
        </p:spPr>
      </p:pic>
      <p:sp>
        <p:nvSpPr>
          <p:cNvPr id="19" name="Text 13"/>
          <p:cNvSpPr/>
          <p:nvPr/>
        </p:nvSpPr>
        <p:spPr>
          <a:xfrm>
            <a:off x="1188720" y="4197096"/>
            <a:ext cx="1371600" cy="640080"/>
          </a:xfrm>
          <a:prstGeom prst="rect">
            <a:avLst/>
          </a:prstGeom>
          <a:noFill/>
          <a:ln/>
        </p:spPr>
        <p:txBody>
          <a:bodyPr wrap="square" lIns="0" tIns="0" rIns="0" bIns="0" rtlCol="0" anchor="ctr"/>
          <a:lstStyle/>
          <a:p>
            <a:pPr marL="0" indent="0" algn="l">
              <a:buNone/>
            </a:pPr>
            <a:r>
              <a:rPr lang="en-US" sz="2200" b="1" dirty="0">
                <a:solidFill>
                  <a:srgbClr val="0C1A66"/>
                </a:solidFill>
                <a:latin typeface="Arial" pitchFamily="34" charset="0"/>
                <a:ea typeface="Arial" pitchFamily="34" charset="-122"/>
                <a:cs typeface="Arial" pitchFamily="34" charset="-120"/>
              </a:rPr>
              <a:t>~400</a:t>
            </a:r>
            <a:endParaRPr lang="en-US" sz="2200" dirty="0"/>
          </a:p>
        </p:txBody>
      </p:sp>
      <p:sp>
        <p:nvSpPr>
          <p:cNvPr id="20" name="Text 14"/>
          <p:cNvSpPr/>
          <p:nvPr/>
        </p:nvSpPr>
        <p:spPr>
          <a:xfrm>
            <a:off x="2514600" y="4197096"/>
            <a:ext cx="2468880" cy="640080"/>
          </a:xfrm>
          <a:prstGeom prst="rect">
            <a:avLst/>
          </a:prstGeom>
          <a:noFill/>
          <a:ln/>
        </p:spPr>
        <p:txBody>
          <a:bodyPr wrap="square" lIns="0" tIns="0" rIns="0" bIns="0" rtlCol="0" anchor="ctr"/>
          <a:lstStyle/>
          <a:p>
            <a:pPr marL="0" indent="0" algn="l">
              <a:buNone/>
            </a:pPr>
            <a:r>
              <a:rPr lang="en-US" sz="1100" dirty="0">
                <a:solidFill>
                  <a:srgbClr val="6B7688"/>
                </a:solidFill>
                <a:latin typeface="Arial" pitchFamily="34" charset="0"/>
                <a:ea typeface="Arial" pitchFamily="34" charset="-122"/>
                <a:cs typeface="Arial" pitchFamily="34" charset="-120"/>
              </a:rPr>
              <a:t>brands worldwide</a:t>
            </a:r>
            <a:endParaRPr lang="en-US" sz="1100" dirty="0"/>
          </a:p>
        </p:txBody>
      </p:sp>
      <p:sp>
        <p:nvSpPr>
          <p:cNvPr id="21" name="Shape 15"/>
          <p:cNvSpPr/>
          <p:nvPr/>
        </p:nvSpPr>
        <p:spPr>
          <a:xfrm>
            <a:off x="5806440" y="1325880"/>
            <a:ext cx="2926080" cy="2926080"/>
          </a:xfrm>
          <a:prstGeom prst="ellipse">
            <a:avLst/>
          </a:prstGeom>
          <a:solidFill>
            <a:srgbClr val="ECEFFC"/>
          </a:solidFill>
          <a:ln/>
        </p:spPr>
        <p:txBody>
          <a:bodyPr/>
          <a:lstStyle/>
          <a:p>
            <a:endParaRPr lang="en-PT"/>
          </a:p>
        </p:txBody>
      </p:sp>
      <p:sp>
        <p:nvSpPr>
          <p:cNvPr id="22" name="Shape 16"/>
          <p:cNvSpPr/>
          <p:nvPr/>
        </p:nvSpPr>
        <p:spPr>
          <a:xfrm>
            <a:off x="6144768" y="1664208"/>
            <a:ext cx="2249424" cy="2249424"/>
          </a:xfrm>
          <a:prstGeom prst="ellipse">
            <a:avLst/>
          </a:prstGeom>
          <a:solidFill>
            <a:srgbClr val="FFFFFF"/>
          </a:solidFill>
          <a:ln w="12700">
            <a:solidFill>
              <a:srgbClr val="DCE2ED"/>
            </a:solidFill>
            <a:prstDash val="solid"/>
          </a:ln>
        </p:spPr>
        <p:txBody>
          <a:bodyPr/>
          <a:lstStyle/>
          <a:p>
            <a:endParaRPr lang="en-PT"/>
          </a:p>
        </p:txBody>
      </p:sp>
      <p:pic>
        <p:nvPicPr>
          <p:cNvPr id="23" name="Image 4" descr="preencoded.png"/>
          <p:cNvPicPr>
            <a:picLocks noChangeAspect="1"/>
          </p:cNvPicPr>
          <p:nvPr/>
        </p:nvPicPr>
        <p:blipFill>
          <a:blip r:embed="rId7"/>
          <a:stretch>
            <a:fillRect/>
          </a:stretch>
        </p:blipFill>
        <p:spPr>
          <a:xfrm>
            <a:off x="6446520" y="1965960"/>
            <a:ext cx="1645920" cy="1645920"/>
          </a:xfrm>
          <a:prstGeom prst="rect">
            <a:avLst/>
          </a:prstGeom>
        </p:spPr>
      </p:pic>
      <p:pic>
        <p:nvPicPr>
          <p:cNvPr id="24" name="Image 5" descr="preencoded.png"/>
          <p:cNvPicPr>
            <a:picLocks noChangeAspect="1"/>
          </p:cNvPicPr>
          <p:nvPr/>
        </p:nvPicPr>
        <p:blipFill>
          <a:blip r:embed="rId8"/>
          <a:stretch>
            <a:fillRect/>
          </a:stretch>
        </p:blipFill>
        <p:spPr>
          <a:xfrm>
            <a:off x="6080760" y="1874520"/>
            <a:ext cx="274320" cy="274320"/>
          </a:xfrm>
          <a:prstGeom prst="rect">
            <a:avLst/>
          </a:prstGeom>
        </p:spPr>
      </p:pic>
      <p:pic>
        <p:nvPicPr>
          <p:cNvPr id="25" name="Image 6" descr="preencoded.png"/>
          <p:cNvPicPr>
            <a:picLocks noChangeAspect="1"/>
          </p:cNvPicPr>
          <p:nvPr/>
        </p:nvPicPr>
        <p:blipFill>
          <a:blip r:embed="rId8"/>
          <a:stretch>
            <a:fillRect/>
          </a:stretch>
        </p:blipFill>
        <p:spPr>
          <a:xfrm>
            <a:off x="8138160" y="1965960"/>
            <a:ext cx="274320" cy="274320"/>
          </a:xfrm>
          <a:prstGeom prst="rect">
            <a:avLst/>
          </a:prstGeom>
        </p:spPr>
      </p:pic>
      <p:pic>
        <p:nvPicPr>
          <p:cNvPr id="26" name="Image 7" descr="preencoded.png"/>
          <p:cNvPicPr>
            <a:picLocks noChangeAspect="1"/>
          </p:cNvPicPr>
          <p:nvPr/>
        </p:nvPicPr>
        <p:blipFill>
          <a:blip r:embed="rId8"/>
          <a:stretch>
            <a:fillRect/>
          </a:stretch>
        </p:blipFill>
        <p:spPr>
          <a:xfrm>
            <a:off x="5989320" y="3063240"/>
            <a:ext cx="274320" cy="274320"/>
          </a:xfrm>
          <a:prstGeom prst="rect">
            <a:avLst/>
          </a:prstGeom>
        </p:spPr>
      </p:pic>
      <p:pic>
        <p:nvPicPr>
          <p:cNvPr id="27" name="Image 8" descr="preencoded.png"/>
          <p:cNvPicPr>
            <a:picLocks noChangeAspect="1"/>
          </p:cNvPicPr>
          <p:nvPr/>
        </p:nvPicPr>
        <p:blipFill>
          <a:blip r:embed="rId8"/>
          <a:stretch>
            <a:fillRect/>
          </a:stretch>
        </p:blipFill>
        <p:spPr>
          <a:xfrm>
            <a:off x="8183880" y="3246120"/>
            <a:ext cx="274320" cy="274320"/>
          </a:xfrm>
          <a:prstGeom prst="rect">
            <a:avLst/>
          </a:prstGeom>
        </p:spPr>
      </p:pic>
      <p:pic>
        <p:nvPicPr>
          <p:cNvPr id="28" name="Image 9" descr="preencoded.png"/>
          <p:cNvPicPr>
            <a:picLocks noChangeAspect="1"/>
          </p:cNvPicPr>
          <p:nvPr/>
        </p:nvPicPr>
        <p:blipFill>
          <a:blip r:embed="rId8"/>
          <a:stretch>
            <a:fillRect/>
          </a:stretch>
        </p:blipFill>
        <p:spPr>
          <a:xfrm>
            <a:off x="7040880" y="1371600"/>
            <a:ext cx="274320" cy="274320"/>
          </a:xfrm>
          <a:prstGeom prst="rect">
            <a:avLst/>
          </a:prstGeom>
        </p:spPr>
      </p:pic>
      <p:pic>
        <p:nvPicPr>
          <p:cNvPr id="29" name="Image 10" descr="preencoded.png"/>
          <p:cNvPicPr>
            <a:picLocks noChangeAspect="1"/>
          </p:cNvPicPr>
          <p:nvPr/>
        </p:nvPicPr>
        <p:blipFill>
          <a:blip r:embed="rId8"/>
          <a:stretch>
            <a:fillRect/>
          </a:stretch>
        </p:blipFill>
        <p:spPr>
          <a:xfrm>
            <a:off x="7086600" y="4069080"/>
            <a:ext cx="274320" cy="274320"/>
          </a:xfrm>
          <a:prstGeom prst="rect">
            <a:avLst/>
          </a:prstGeom>
        </p:spPr>
      </p:pic>
      <p:sp>
        <p:nvSpPr>
          <p:cNvPr id="30" name="Text 17"/>
          <p:cNvSpPr/>
          <p:nvPr/>
        </p:nvSpPr>
        <p:spPr>
          <a:xfrm>
            <a:off x="5806440" y="4297680"/>
            <a:ext cx="2926080" cy="274320"/>
          </a:xfrm>
          <a:prstGeom prst="rect">
            <a:avLst/>
          </a:prstGeom>
          <a:noFill/>
          <a:ln/>
        </p:spPr>
        <p:txBody>
          <a:bodyPr wrap="square" lIns="0" tIns="0" rIns="0" bIns="0" rtlCol="0" anchor="ctr"/>
          <a:lstStyle/>
          <a:p>
            <a:pPr marL="0" indent="0" algn="ctr">
              <a:buNone/>
            </a:pPr>
            <a:r>
              <a:rPr lang="en-US" sz="1000" i="1" dirty="0">
                <a:solidFill>
                  <a:srgbClr val="6B7688"/>
                </a:solidFill>
                <a:latin typeface="Arial" pitchFamily="34" charset="0"/>
                <a:ea typeface="Arial" pitchFamily="34" charset="-122"/>
                <a:cs typeface="Arial" pitchFamily="34" charset="-120"/>
              </a:rPr>
              <a:t>Global consumer reach</a:t>
            </a:r>
            <a:endParaRPr lang="en-US" sz="1000" dirty="0"/>
          </a:p>
        </p:txBody>
      </p:sp>
      <p:sp>
        <p:nvSpPr>
          <p:cNvPr id="31" name="Text 18"/>
          <p:cNvSpPr/>
          <p:nvPr/>
        </p:nvSpPr>
        <p:spPr>
          <a:xfrm>
            <a:off x="457200" y="4828032"/>
            <a:ext cx="5486400" cy="256032"/>
          </a:xfrm>
          <a:prstGeom prst="rect">
            <a:avLst/>
          </a:prstGeom>
          <a:noFill/>
          <a:ln/>
        </p:spPr>
        <p:txBody>
          <a:bodyPr wrap="square" lIns="0" tIns="0" rIns="0" bIns="0" rtlCol="0" anchor="ctr"/>
          <a:lstStyle/>
          <a:p>
            <a:pPr marL="0" indent="0" algn="l">
              <a:buNone/>
            </a:pPr>
            <a:r>
              <a:rPr lang="en-US" sz="800" dirty="0">
                <a:solidFill>
                  <a:srgbClr val="6B7688"/>
                </a:solidFill>
                <a:latin typeface="Arial" pitchFamily="34" charset="0"/>
                <a:ea typeface="Arial" pitchFamily="34" charset="-122"/>
                <a:cs typeface="Arial" pitchFamily="34" charset="-120"/>
              </a:rPr>
              <a:t>Recruitment &amp; Selection · Unilever PLC</a:t>
            </a:r>
            <a:endParaRPr lang="en-US" sz="800" dirty="0"/>
          </a:p>
        </p:txBody>
      </p:sp>
      <p:sp>
        <p:nvSpPr>
          <p:cNvPr id="32" name="Text 19"/>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3  /  16</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Organisational Transformation at Unilever</a:t>
            </a:r>
            <a:endParaRPr lang="en-US" sz="2400" dirty="0"/>
          </a:p>
        </p:txBody>
      </p:sp>
      <p:sp>
        <p:nvSpPr>
          <p:cNvPr id="5" name="Text 2"/>
          <p:cNvSpPr/>
          <p:nvPr/>
        </p:nvSpPr>
        <p:spPr>
          <a:xfrm>
            <a:off x="502920" y="1051560"/>
            <a:ext cx="8229600" cy="640080"/>
          </a:xfrm>
          <a:prstGeom prst="rect">
            <a:avLst/>
          </a:prstGeom>
          <a:noFill/>
          <a:ln/>
        </p:spPr>
        <p:txBody>
          <a:bodyPr wrap="square" lIns="0" tIns="0" rIns="0" bIns="0" rtlCol="0" anchor="t"/>
          <a:lstStyle/>
          <a:p>
            <a:pPr marL="0" indent="0" algn="l">
              <a:lnSpc>
                <a:spcPct val="108000"/>
              </a:lnSpc>
              <a:buNone/>
            </a:pPr>
            <a:r>
              <a:rPr lang="en-US" sz="1150" dirty="0">
                <a:solidFill>
                  <a:srgbClr val="1E2340"/>
                </a:solidFill>
                <a:latin typeface="Arial" pitchFamily="34" charset="0"/>
                <a:ea typeface="Arial" pitchFamily="34" charset="-122"/>
                <a:cs typeface="Arial" pitchFamily="34" charset="-120"/>
              </a:rPr>
              <a:t>Unilever is building a faster, simpler, technology-enabled organisation — becoming </a:t>
            </a:r>
            <a:r>
              <a:rPr lang="en-US" sz="1150" b="1" i="1" dirty="0">
                <a:solidFill>
                  <a:srgbClr val="0C1A66"/>
                </a:solidFill>
                <a:latin typeface="Arial" pitchFamily="34" charset="0"/>
                <a:ea typeface="Arial" pitchFamily="34" charset="-122"/>
                <a:cs typeface="Arial" pitchFamily="34" charset="-120"/>
              </a:rPr>
              <a:t>“fit for the AI age.”</a:t>
            </a:r>
            <a:r>
              <a:rPr lang="en-US" sz="1150" dirty="0">
                <a:solidFill>
                  <a:srgbClr val="1E2340"/>
                </a:solidFill>
                <a:latin typeface="Arial" pitchFamily="34" charset="0"/>
                <a:ea typeface="Arial" pitchFamily="34" charset="-122"/>
                <a:cs typeface="Arial" pitchFamily="34" charset="-120"/>
              </a:rPr>
              <a:t> Transformation depends on people who can deliver new ways of working, so hiring must target future capability</a:t>
            </a:r>
            <a:r>
              <a:rPr lang="en-US" sz="1150" i="1" dirty="0">
                <a:solidFill>
                  <a:srgbClr val="6B7688"/>
                </a:solidFill>
                <a:latin typeface="Arial" pitchFamily="34" charset="0"/>
                <a:ea typeface="Arial" pitchFamily="34" charset="-122"/>
                <a:cs typeface="Arial" pitchFamily="34" charset="-120"/>
              </a:rPr>
              <a:t> (Unilever, 2026).</a:t>
            </a:r>
            <a:endParaRPr lang="en-US" sz="1150" dirty="0"/>
          </a:p>
        </p:txBody>
      </p:sp>
      <p:sp>
        <p:nvSpPr>
          <p:cNvPr id="6" name="Shape 3"/>
          <p:cNvSpPr/>
          <p:nvPr/>
        </p:nvSpPr>
        <p:spPr>
          <a:xfrm>
            <a:off x="4572000" y="3246120"/>
            <a:ext cx="0" cy="0"/>
          </a:xfrm>
          <a:prstGeom prst="line">
            <a:avLst/>
          </a:prstGeom>
          <a:noFill/>
          <a:ln w="25400">
            <a:solidFill>
              <a:srgbClr val="DCE2ED"/>
            </a:solidFill>
            <a:prstDash val="solid"/>
          </a:ln>
        </p:spPr>
        <p:txBody>
          <a:bodyPr/>
          <a:lstStyle/>
          <a:p>
            <a:endParaRPr lang="en-PT"/>
          </a:p>
        </p:txBody>
      </p:sp>
      <p:sp>
        <p:nvSpPr>
          <p:cNvPr id="8" name="Shape 5"/>
          <p:cNvSpPr/>
          <p:nvPr/>
        </p:nvSpPr>
        <p:spPr>
          <a:xfrm>
            <a:off x="4572000" y="3246120"/>
            <a:ext cx="0" cy="1234440"/>
          </a:xfrm>
          <a:prstGeom prst="line">
            <a:avLst/>
          </a:prstGeom>
          <a:noFill/>
          <a:ln w="25400">
            <a:solidFill>
              <a:srgbClr val="DCE2ED"/>
            </a:solidFill>
            <a:prstDash val="solid"/>
          </a:ln>
        </p:spPr>
        <p:txBody>
          <a:bodyPr/>
          <a:lstStyle/>
          <a:p>
            <a:endParaRPr lang="en-PT"/>
          </a:p>
        </p:txBody>
      </p:sp>
      <p:sp>
        <p:nvSpPr>
          <p:cNvPr id="9" name="Shape 6"/>
          <p:cNvSpPr/>
          <p:nvPr/>
        </p:nvSpPr>
        <p:spPr>
          <a:xfrm>
            <a:off x="4572000" y="3246120"/>
            <a:ext cx="0" cy="0"/>
          </a:xfrm>
          <a:prstGeom prst="line">
            <a:avLst/>
          </a:prstGeom>
          <a:noFill/>
          <a:ln w="25400">
            <a:solidFill>
              <a:srgbClr val="DCE2ED"/>
            </a:solidFill>
            <a:prstDash val="solid"/>
          </a:ln>
        </p:spPr>
        <p:txBody>
          <a:bodyPr/>
          <a:lstStyle/>
          <a:p>
            <a:endParaRPr lang="en-PT"/>
          </a:p>
        </p:txBody>
      </p:sp>
      <p:sp>
        <p:nvSpPr>
          <p:cNvPr id="10" name="Shape 7"/>
          <p:cNvSpPr/>
          <p:nvPr/>
        </p:nvSpPr>
        <p:spPr>
          <a:xfrm>
            <a:off x="3913632" y="2587752"/>
            <a:ext cx="1316736" cy="1316736"/>
          </a:xfrm>
          <a:prstGeom prst="ellipse">
            <a:avLst/>
          </a:prstGeom>
          <a:solidFill>
            <a:srgbClr val="0C1A66"/>
          </a:solidFill>
          <a:ln/>
          <a:effectLst>
            <a:outerShdw blurRad="114300" dist="38100" dir="5400000" algn="bl" rotWithShape="0">
              <a:srgbClr val="8A93A6">
                <a:alpha val="28000"/>
              </a:srgbClr>
            </a:outerShdw>
          </a:effectLst>
        </p:spPr>
        <p:txBody>
          <a:bodyPr/>
          <a:lstStyle/>
          <a:p>
            <a:endParaRPr lang="en-PT"/>
          </a:p>
        </p:txBody>
      </p:sp>
      <p:pic>
        <p:nvPicPr>
          <p:cNvPr id="11" name="Image 1" descr="preencoded.png"/>
          <p:cNvPicPr>
            <a:picLocks noChangeAspect="1"/>
          </p:cNvPicPr>
          <p:nvPr/>
        </p:nvPicPr>
        <p:blipFill>
          <a:blip r:embed="rId4"/>
          <a:stretch>
            <a:fillRect/>
          </a:stretch>
        </p:blipFill>
        <p:spPr>
          <a:xfrm>
            <a:off x="4334256" y="2862072"/>
            <a:ext cx="475488" cy="475488"/>
          </a:xfrm>
          <a:prstGeom prst="rect">
            <a:avLst/>
          </a:prstGeom>
        </p:spPr>
      </p:pic>
      <p:sp>
        <p:nvSpPr>
          <p:cNvPr id="12" name="Text 8"/>
          <p:cNvSpPr/>
          <p:nvPr/>
        </p:nvSpPr>
        <p:spPr>
          <a:xfrm>
            <a:off x="3913632" y="3337560"/>
            <a:ext cx="1316736" cy="365760"/>
          </a:xfrm>
          <a:prstGeom prst="rect">
            <a:avLst/>
          </a:prstGeom>
          <a:noFill/>
          <a:ln/>
        </p:spPr>
        <p:txBody>
          <a:bodyPr wrap="square" lIns="0" tIns="0" rIns="0" bIns="0" rtlCol="0" anchor="ctr"/>
          <a:lstStyle/>
          <a:p>
            <a:pPr marL="0" indent="0" algn="ctr">
              <a:buNone/>
            </a:pPr>
            <a:r>
              <a:rPr lang="en-US" sz="950" b="1" dirty="0">
                <a:solidFill>
                  <a:srgbClr val="FFFFFF"/>
                </a:solidFill>
                <a:latin typeface="Arial" pitchFamily="34" charset="0"/>
                <a:ea typeface="Arial" pitchFamily="34" charset="-122"/>
                <a:cs typeface="Arial" pitchFamily="34" charset="-120"/>
              </a:rPr>
              <a:t>Transformation</a:t>
            </a:r>
            <a:endParaRPr lang="en-US" sz="950" dirty="0"/>
          </a:p>
        </p:txBody>
      </p:sp>
      <p:sp>
        <p:nvSpPr>
          <p:cNvPr id="13" name="Shape 9"/>
          <p:cNvSpPr/>
          <p:nvPr/>
        </p:nvSpPr>
        <p:spPr>
          <a:xfrm>
            <a:off x="4046220" y="1485900"/>
            <a:ext cx="1051560" cy="1051560"/>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14" name="Image 2" descr="preencoded.png"/>
          <p:cNvPicPr>
            <a:picLocks noChangeAspect="1"/>
          </p:cNvPicPr>
          <p:nvPr/>
        </p:nvPicPr>
        <p:blipFill>
          <a:blip r:embed="rId5"/>
          <a:stretch>
            <a:fillRect/>
          </a:stretch>
        </p:blipFill>
        <p:spPr>
          <a:xfrm>
            <a:off x="4352544" y="1691640"/>
            <a:ext cx="438912" cy="438912"/>
          </a:xfrm>
          <a:prstGeom prst="rect">
            <a:avLst/>
          </a:prstGeom>
        </p:spPr>
      </p:pic>
      <p:sp>
        <p:nvSpPr>
          <p:cNvPr id="15" name="Text 10"/>
          <p:cNvSpPr/>
          <p:nvPr/>
        </p:nvSpPr>
        <p:spPr>
          <a:xfrm>
            <a:off x="4046220" y="2066544"/>
            <a:ext cx="1051560" cy="384048"/>
          </a:xfrm>
          <a:prstGeom prst="rect">
            <a:avLst/>
          </a:prstGeom>
          <a:noFill/>
          <a:ln/>
        </p:spPr>
        <p:txBody>
          <a:bodyPr wrap="square" lIns="0" tIns="0" rIns="0" bIns="0" rtlCol="0" anchor="ctr"/>
          <a:lstStyle/>
          <a:p>
            <a:pPr marL="0" indent="0" algn="ctr">
              <a:lnSpc>
                <a:spcPct val="90000"/>
              </a:lnSpc>
              <a:buNone/>
            </a:pPr>
            <a:r>
              <a:rPr lang="en-US" sz="850" b="1" dirty="0">
                <a:solidFill>
                  <a:srgbClr val="FFFFFF"/>
                </a:solidFill>
                <a:latin typeface="Arial" pitchFamily="34" charset="0"/>
                <a:ea typeface="Arial" pitchFamily="34" charset="-122"/>
                <a:cs typeface="Arial" pitchFamily="34" charset="-120"/>
              </a:rPr>
              <a:t>Digitalisation</a:t>
            </a:r>
            <a:endParaRPr lang="en-US" sz="850" dirty="0"/>
          </a:p>
        </p:txBody>
      </p:sp>
      <p:sp>
        <p:nvSpPr>
          <p:cNvPr id="16" name="Shape 11"/>
          <p:cNvSpPr/>
          <p:nvPr/>
        </p:nvSpPr>
        <p:spPr>
          <a:xfrm>
            <a:off x="5829300" y="2720340"/>
            <a:ext cx="1051560" cy="1051560"/>
          </a:xfrm>
          <a:prstGeom prst="ellipse">
            <a:avLst/>
          </a:prstGeom>
          <a:solidFill>
            <a:srgbClr val="12A79B"/>
          </a:solidFill>
          <a:ln/>
          <a:effectLst>
            <a:outerShdw blurRad="88900" dist="25400" dir="5400000" algn="bl" rotWithShape="0">
              <a:srgbClr val="5A6478">
                <a:alpha val="22000"/>
              </a:srgbClr>
            </a:outerShdw>
          </a:effectLst>
        </p:spPr>
        <p:txBody>
          <a:bodyPr/>
          <a:lstStyle/>
          <a:p>
            <a:endParaRPr lang="en-PT"/>
          </a:p>
        </p:txBody>
      </p:sp>
      <p:pic>
        <p:nvPicPr>
          <p:cNvPr id="17" name="Image 3" descr="preencoded.png"/>
          <p:cNvPicPr>
            <a:picLocks noChangeAspect="1"/>
          </p:cNvPicPr>
          <p:nvPr/>
        </p:nvPicPr>
        <p:blipFill>
          <a:blip r:embed="rId6"/>
          <a:stretch>
            <a:fillRect/>
          </a:stretch>
        </p:blipFill>
        <p:spPr>
          <a:xfrm>
            <a:off x="6135624" y="2926080"/>
            <a:ext cx="438912" cy="438912"/>
          </a:xfrm>
          <a:prstGeom prst="rect">
            <a:avLst/>
          </a:prstGeom>
        </p:spPr>
      </p:pic>
      <p:sp>
        <p:nvSpPr>
          <p:cNvPr id="18" name="Text 12"/>
          <p:cNvSpPr/>
          <p:nvPr/>
        </p:nvSpPr>
        <p:spPr>
          <a:xfrm>
            <a:off x="5829300" y="3300984"/>
            <a:ext cx="1051560" cy="384048"/>
          </a:xfrm>
          <a:prstGeom prst="rect">
            <a:avLst/>
          </a:prstGeom>
          <a:noFill/>
          <a:ln/>
        </p:spPr>
        <p:txBody>
          <a:bodyPr wrap="square" lIns="0" tIns="0" rIns="0" bIns="0" rtlCol="0" anchor="ctr"/>
          <a:lstStyle/>
          <a:p>
            <a:pPr marL="0" indent="0" algn="ctr">
              <a:lnSpc>
                <a:spcPct val="90000"/>
              </a:lnSpc>
              <a:buNone/>
            </a:pPr>
            <a:r>
              <a:rPr lang="en-US" sz="850" b="1" dirty="0">
                <a:solidFill>
                  <a:srgbClr val="FFFFFF"/>
                </a:solidFill>
                <a:latin typeface="Arial" pitchFamily="34" charset="0"/>
                <a:ea typeface="Arial" pitchFamily="34" charset="-122"/>
                <a:cs typeface="Arial" pitchFamily="34" charset="-120"/>
              </a:rPr>
              <a:t>Sustainability</a:t>
            </a:r>
            <a:endParaRPr lang="en-US" sz="850" dirty="0"/>
          </a:p>
        </p:txBody>
      </p:sp>
      <p:sp>
        <p:nvSpPr>
          <p:cNvPr id="19" name="Shape 13"/>
          <p:cNvSpPr/>
          <p:nvPr/>
        </p:nvSpPr>
        <p:spPr>
          <a:xfrm>
            <a:off x="4046220" y="3954780"/>
            <a:ext cx="1051560" cy="1051560"/>
          </a:xfrm>
          <a:prstGeom prst="ellipse">
            <a:avLst/>
          </a:prstGeom>
          <a:solidFill>
            <a:srgbClr val="16247F"/>
          </a:solidFill>
          <a:ln/>
          <a:effectLst>
            <a:outerShdw blurRad="88900" dist="25400" dir="5400000" algn="bl" rotWithShape="0">
              <a:srgbClr val="5A6478">
                <a:alpha val="22000"/>
              </a:srgbClr>
            </a:outerShdw>
          </a:effectLst>
        </p:spPr>
        <p:txBody>
          <a:bodyPr/>
          <a:lstStyle/>
          <a:p>
            <a:endParaRPr lang="en-PT"/>
          </a:p>
        </p:txBody>
      </p:sp>
      <p:pic>
        <p:nvPicPr>
          <p:cNvPr id="20" name="Image 4" descr="preencoded.png"/>
          <p:cNvPicPr>
            <a:picLocks noChangeAspect="1"/>
          </p:cNvPicPr>
          <p:nvPr/>
        </p:nvPicPr>
        <p:blipFill>
          <a:blip r:embed="rId7"/>
          <a:stretch>
            <a:fillRect/>
          </a:stretch>
        </p:blipFill>
        <p:spPr>
          <a:xfrm>
            <a:off x="4352544" y="4160520"/>
            <a:ext cx="438912" cy="438912"/>
          </a:xfrm>
          <a:prstGeom prst="rect">
            <a:avLst/>
          </a:prstGeom>
        </p:spPr>
      </p:pic>
      <p:sp>
        <p:nvSpPr>
          <p:cNvPr id="21" name="Text 14"/>
          <p:cNvSpPr/>
          <p:nvPr/>
        </p:nvSpPr>
        <p:spPr>
          <a:xfrm>
            <a:off x="4046220" y="4535424"/>
            <a:ext cx="1051560" cy="384048"/>
          </a:xfrm>
          <a:prstGeom prst="rect">
            <a:avLst/>
          </a:prstGeom>
          <a:noFill/>
          <a:ln/>
        </p:spPr>
        <p:txBody>
          <a:bodyPr wrap="square" lIns="0" tIns="0" rIns="0" bIns="0" rtlCol="0" anchor="ctr"/>
          <a:lstStyle/>
          <a:p>
            <a:pPr marL="0" indent="0" algn="ctr">
              <a:lnSpc>
                <a:spcPct val="90000"/>
              </a:lnSpc>
              <a:buNone/>
            </a:pPr>
            <a:r>
              <a:rPr lang="en-US" sz="850" b="1" dirty="0">
                <a:solidFill>
                  <a:srgbClr val="FFFFFF"/>
                </a:solidFill>
                <a:latin typeface="Arial" pitchFamily="34" charset="0"/>
                <a:ea typeface="Arial" pitchFamily="34" charset="-122"/>
                <a:cs typeface="Arial" pitchFamily="34" charset="-120"/>
              </a:rPr>
              <a:t>Performance</a:t>
            </a:r>
            <a:endParaRPr lang="en-US" sz="850" dirty="0"/>
          </a:p>
          <a:p>
            <a:pPr marL="0" indent="0" algn="ctr">
              <a:lnSpc>
                <a:spcPct val="90000"/>
              </a:lnSpc>
              <a:buNone/>
            </a:pPr>
            <a:r>
              <a:rPr lang="en-US" sz="850" b="1" dirty="0">
                <a:solidFill>
                  <a:srgbClr val="FFFFFF"/>
                </a:solidFill>
                <a:latin typeface="Arial" pitchFamily="34" charset="0"/>
                <a:ea typeface="Arial" pitchFamily="34" charset="-122"/>
                <a:cs typeface="Arial" pitchFamily="34" charset="-120"/>
              </a:rPr>
              <a:t>Culture</a:t>
            </a:r>
            <a:endParaRPr lang="en-US" sz="850" dirty="0"/>
          </a:p>
        </p:txBody>
      </p:sp>
      <p:sp>
        <p:nvSpPr>
          <p:cNvPr id="22" name="Shape 15"/>
          <p:cNvSpPr/>
          <p:nvPr/>
        </p:nvSpPr>
        <p:spPr>
          <a:xfrm>
            <a:off x="2263140" y="2720340"/>
            <a:ext cx="1051560" cy="1051560"/>
          </a:xfrm>
          <a:prstGeom prst="ellipse">
            <a:avLst/>
          </a:prstGeom>
          <a:solidFill>
            <a:srgbClr val="0C7D74"/>
          </a:solidFill>
          <a:ln/>
          <a:effectLst>
            <a:outerShdw blurRad="88900" dist="25400" dir="5400000" algn="bl" rotWithShape="0">
              <a:srgbClr val="5A6478">
                <a:alpha val="22000"/>
              </a:srgbClr>
            </a:outerShdw>
          </a:effectLst>
        </p:spPr>
        <p:txBody>
          <a:bodyPr/>
          <a:lstStyle/>
          <a:p>
            <a:endParaRPr lang="en-PT"/>
          </a:p>
        </p:txBody>
      </p:sp>
      <p:pic>
        <p:nvPicPr>
          <p:cNvPr id="23" name="Image 5" descr="preencoded.png"/>
          <p:cNvPicPr>
            <a:picLocks noChangeAspect="1"/>
          </p:cNvPicPr>
          <p:nvPr/>
        </p:nvPicPr>
        <p:blipFill>
          <a:blip r:embed="rId8"/>
          <a:stretch>
            <a:fillRect/>
          </a:stretch>
        </p:blipFill>
        <p:spPr>
          <a:xfrm>
            <a:off x="2559245" y="2935224"/>
            <a:ext cx="438912" cy="438912"/>
          </a:xfrm>
          <a:prstGeom prst="rect">
            <a:avLst/>
          </a:prstGeom>
        </p:spPr>
      </p:pic>
      <p:sp>
        <p:nvSpPr>
          <p:cNvPr id="24" name="Text 16"/>
          <p:cNvSpPr/>
          <p:nvPr/>
        </p:nvSpPr>
        <p:spPr>
          <a:xfrm>
            <a:off x="2263140" y="3300984"/>
            <a:ext cx="1051560" cy="384048"/>
          </a:xfrm>
          <a:prstGeom prst="rect">
            <a:avLst/>
          </a:prstGeom>
          <a:noFill/>
          <a:ln/>
        </p:spPr>
        <p:txBody>
          <a:bodyPr wrap="square" lIns="0" tIns="0" rIns="0" bIns="0" rtlCol="0" anchor="ctr"/>
          <a:lstStyle/>
          <a:p>
            <a:pPr marL="0" indent="0" algn="ctr">
              <a:lnSpc>
                <a:spcPct val="90000"/>
              </a:lnSpc>
              <a:buNone/>
            </a:pPr>
            <a:r>
              <a:rPr lang="en-US" sz="850" b="1" dirty="0">
                <a:solidFill>
                  <a:srgbClr val="FFFFFF"/>
                </a:solidFill>
                <a:latin typeface="Arial" pitchFamily="34" charset="0"/>
                <a:ea typeface="Arial" pitchFamily="34" charset="-122"/>
                <a:cs typeface="Arial" pitchFamily="34" charset="-120"/>
              </a:rPr>
              <a:t>Restructuring</a:t>
            </a:r>
            <a:endParaRPr lang="en-US" sz="850" dirty="0"/>
          </a:p>
        </p:txBody>
      </p:sp>
      <p:sp>
        <p:nvSpPr>
          <p:cNvPr id="25" name="Text 17"/>
          <p:cNvSpPr/>
          <p:nvPr/>
        </p:nvSpPr>
        <p:spPr>
          <a:xfrm>
            <a:off x="457200" y="4828032"/>
            <a:ext cx="5486400" cy="256032"/>
          </a:xfrm>
          <a:prstGeom prst="rect">
            <a:avLst/>
          </a:prstGeom>
          <a:noFill/>
          <a:ln/>
        </p:spPr>
        <p:txBody>
          <a:bodyPr wrap="square" lIns="0" tIns="0" rIns="0" bIns="0" rtlCol="0" anchor="ctr"/>
          <a:lstStyle/>
          <a:p>
            <a:pPr marL="0" indent="0" algn="l">
              <a:buNone/>
            </a:pPr>
            <a:r>
              <a:rPr lang="en-US" sz="800" dirty="0">
                <a:solidFill>
                  <a:srgbClr val="6B7688"/>
                </a:solidFill>
                <a:latin typeface="Arial" pitchFamily="34" charset="0"/>
                <a:ea typeface="Arial" pitchFamily="34" charset="-122"/>
                <a:cs typeface="Arial" pitchFamily="34" charset="-120"/>
              </a:rPr>
              <a:t>Recruitment &amp; Selection · Unilever PLC</a:t>
            </a:r>
            <a:endParaRPr lang="en-US" sz="800" dirty="0"/>
          </a:p>
        </p:txBody>
      </p:sp>
      <p:sp>
        <p:nvSpPr>
          <p:cNvPr id="26" name="Text 18"/>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4  /  16</a:t>
            </a:r>
            <a:endParaRPr lang="en-US" sz="800" dirty="0"/>
          </a:p>
        </p:txBody>
      </p:sp>
      <p:sp>
        <p:nvSpPr>
          <p:cNvPr id="27" name="Oval 26">
            <a:extLst>
              <a:ext uri="{FF2B5EF4-FFF2-40B4-BE49-F238E27FC236}">
                <a16:creationId xmlns:a16="http://schemas.microsoft.com/office/drawing/2014/main" id="{D6664C34-7356-F127-481E-341ECE88FEE8}"/>
              </a:ext>
            </a:extLst>
          </p:cNvPr>
          <p:cNvSpPr/>
          <p:nvPr/>
        </p:nvSpPr>
        <p:spPr>
          <a:xfrm>
            <a:off x="7003229" y="1485900"/>
            <a:ext cx="2025396" cy="18882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dirty="0"/>
              <a:t>Unilever is using digital technologies such as AI, automation, and data analytics to improve the way it works. Digitalisation helps the company work faster, make better decisions, and improve customer experience.</a:t>
            </a:r>
          </a:p>
        </p:txBody>
      </p:sp>
      <p:cxnSp>
        <p:nvCxnSpPr>
          <p:cNvPr id="29" name="Straight Arrow Connector 28">
            <a:extLst>
              <a:ext uri="{FF2B5EF4-FFF2-40B4-BE49-F238E27FC236}">
                <a16:creationId xmlns:a16="http://schemas.microsoft.com/office/drawing/2014/main" id="{C0A2A589-A964-1B6D-5A14-D3B8EE13611D}"/>
              </a:ext>
            </a:extLst>
          </p:cNvPr>
          <p:cNvCxnSpPr>
            <a:cxnSpLocks/>
          </p:cNvCxnSpPr>
          <p:nvPr/>
        </p:nvCxnSpPr>
        <p:spPr>
          <a:xfrm>
            <a:off x="5220149" y="2011680"/>
            <a:ext cx="1630052" cy="1890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Recruitment Process During Transformation</a:t>
            </a:r>
            <a:endParaRPr lang="en-US" sz="2400" dirty="0"/>
          </a:p>
        </p:txBody>
      </p:sp>
      <p:sp>
        <p:nvSpPr>
          <p:cNvPr id="5" name="Text 2"/>
          <p:cNvSpPr/>
          <p:nvPr/>
        </p:nvSpPr>
        <p:spPr>
          <a:xfrm>
            <a:off x="502920" y="1051560"/>
            <a:ext cx="8229600" cy="502920"/>
          </a:xfrm>
          <a:prstGeom prst="rect">
            <a:avLst/>
          </a:prstGeom>
          <a:noFill/>
          <a:ln/>
        </p:spPr>
        <p:txBody>
          <a:bodyPr wrap="square" lIns="0" tIns="0" rIns="0" bIns="0" rtlCol="0" anchor="ctr"/>
          <a:lstStyle/>
          <a:p>
            <a:pPr marL="0" indent="0" algn="l">
              <a:buNone/>
            </a:pPr>
            <a:r>
              <a:rPr lang="en-US" sz="1150" dirty="0">
                <a:solidFill>
                  <a:srgbClr val="1E2340"/>
                </a:solidFill>
                <a:latin typeface="Arial" pitchFamily="34" charset="0"/>
                <a:ea typeface="Arial" pitchFamily="34" charset="-122"/>
                <a:cs typeface="Arial" pitchFamily="34" charset="-120"/>
              </a:rPr>
              <a:t>Every stage must align with transformation goals — a disciplined pipeline reduces mis-hires and shortens time-to-capability </a:t>
            </a:r>
            <a:r>
              <a:rPr lang="en-US" sz="1150" i="1" dirty="0">
                <a:solidFill>
                  <a:srgbClr val="6B7688"/>
                </a:solidFill>
                <a:latin typeface="Arial" pitchFamily="34" charset="0"/>
                <a:ea typeface="Arial" pitchFamily="34" charset="-122"/>
                <a:cs typeface="Arial" pitchFamily="34" charset="-120"/>
              </a:rPr>
              <a:t>((Armstrong, 2009).</a:t>
            </a:r>
            <a:endParaRPr lang="en-US" sz="1150" dirty="0"/>
          </a:p>
        </p:txBody>
      </p:sp>
      <p:sp>
        <p:nvSpPr>
          <p:cNvPr id="6" name="Shape 3"/>
          <p:cNvSpPr/>
          <p:nvPr/>
        </p:nvSpPr>
        <p:spPr>
          <a:xfrm>
            <a:off x="685800" y="3063240"/>
            <a:ext cx="7772400" cy="0"/>
          </a:xfrm>
          <a:prstGeom prst="line">
            <a:avLst/>
          </a:prstGeom>
          <a:noFill/>
          <a:ln w="31750">
            <a:solidFill>
              <a:srgbClr val="DCE2ED"/>
            </a:solidFill>
            <a:prstDash val="solid"/>
          </a:ln>
        </p:spPr>
        <p:txBody>
          <a:bodyPr/>
          <a:lstStyle/>
          <a:p>
            <a:endParaRPr lang="en-PT"/>
          </a:p>
        </p:txBody>
      </p:sp>
      <p:sp>
        <p:nvSpPr>
          <p:cNvPr id="7" name="Shape 4"/>
          <p:cNvSpPr/>
          <p:nvPr/>
        </p:nvSpPr>
        <p:spPr>
          <a:xfrm>
            <a:off x="466344" y="2843784"/>
            <a:ext cx="438912" cy="438912"/>
          </a:xfrm>
          <a:prstGeom prst="ellipse">
            <a:avLst/>
          </a:prstGeom>
          <a:solidFill>
            <a:srgbClr val="1F36C7"/>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8" name="Text 5"/>
          <p:cNvSpPr/>
          <p:nvPr/>
        </p:nvSpPr>
        <p:spPr>
          <a:xfrm>
            <a:off x="46634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1</a:t>
            </a:r>
            <a:endParaRPr lang="en-US" sz="1100" dirty="0"/>
          </a:p>
        </p:txBody>
      </p:sp>
      <p:sp>
        <p:nvSpPr>
          <p:cNvPr id="9" name="Text 6"/>
          <p:cNvSpPr/>
          <p:nvPr/>
        </p:nvSpPr>
        <p:spPr>
          <a:xfrm>
            <a:off x="182880" y="2130552"/>
            <a:ext cx="1005840" cy="548640"/>
          </a:xfrm>
          <a:prstGeom prst="rect">
            <a:avLst/>
          </a:prstGeom>
          <a:noFill/>
          <a:ln/>
        </p:spPr>
        <p:txBody>
          <a:bodyPr wrap="square" lIns="0" tIns="0" rIns="0" bIns="0" rtlCol="0" anchor="b"/>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Workforce</a:t>
            </a:r>
            <a:endParaRPr lang="en-US" sz="900" dirty="0"/>
          </a:p>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planning</a:t>
            </a:r>
            <a:endParaRPr lang="en-US" sz="900" dirty="0"/>
          </a:p>
        </p:txBody>
      </p:sp>
      <p:sp>
        <p:nvSpPr>
          <p:cNvPr id="10" name="Shape 7"/>
          <p:cNvSpPr/>
          <p:nvPr/>
        </p:nvSpPr>
        <p:spPr>
          <a:xfrm>
            <a:off x="685800" y="2843784"/>
            <a:ext cx="0" cy="0"/>
          </a:xfrm>
          <a:prstGeom prst="line">
            <a:avLst/>
          </a:prstGeom>
          <a:noFill/>
          <a:ln w="12700">
            <a:solidFill>
              <a:srgbClr val="DCE2ED"/>
            </a:solidFill>
            <a:prstDash val="solid"/>
          </a:ln>
        </p:spPr>
        <p:txBody>
          <a:bodyPr/>
          <a:lstStyle/>
          <a:p>
            <a:endParaRPr lang="en-PT"/>
          </a:p>
        </p:txBody>
      </p:sp>
      <p:sp>
        <p:nvSpPr>
          <p:cNvPr id="11" name="Shape 8"/>
          <p:cNvSpPr/>
          <p:nvPr/>
        </p:nvSpPr>
        <p:spPr>
          <a:xfrm>
            <a:off x="1437894" y="2843784"/>
            <a:ext cx="438912" cy="438912"/>
          </a:xfrm>
          <a:prstGeom prst="ellipse">
            <a:avLst/>
          </a:prstGeom>
          <a:solidFill>
            <a:srgbClr val="12A79B"/>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12" name="Text 9"/>
          <p:cNvSpPr/>
          <p:nvPr/>
        </p:nvSpPr>
        <p:spPr>
          <a:xfrm>
            <a:off x="143789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2</a:t>
            </a:r>
            <a:endParaRPr lang="en-US" sz="1100" dirty="0"/>
          </a:p>
        </p:txBody>
      </p:sp>
      <p:sp>
        <p:nvSpPr>
          <p:cNvPr id="13" name="Text 10"/>
          <p:cNvSpPr/>
          <p:nvPr/>
        </p:nvSpPr>
        <p:spPr>
          <a:xfrm>
            <a:off x="1154430" y="3447288"/>
            <a:ext cx="1005840" cy="548640"/>
          </a:xfrm>
          <a:prstGeom prst="rect">
            <a:avLst/>
          </a:prstGeom>
          <a:noFill/>
          <a:ln/>
        </p:spPr>
        <p:txBody>
          <a:bodyPr wrap="square" lIns="0" tIns="0" rIns="0" bIns="0" rtlCol="0" anchor="t"/>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Job</a:t>
            </a:r>
            <a:endParaRPr lang="en-US" sz="900" dirty="0"/>
          </a:p>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analysis</a:t>
            </a:r>
            <a:endParaRPr lang="en-US" sz="900" dirty="0"/>
          </a:p>
        </p:txBody>
      </p:sp>
      <p:sp>
        <p:nvSpPr>
          <p:cNvPr id="14" name="Shape 11"/>
          <p:cNvSpPr/>
          <p:nvPr/>
        </p:nvSpPr>
        <p:spPr>
          <a:xfrm>
            <a:off x="1657350" y="3282696"/>
            <a:ext cx="0" cy="256032"/>
          </a:xfrm>
          <a:prstGeom prst="line">
            <a:avLst/>
          </a:prstGeom>
          <a:noFill/>
          <a:ln w="12700">
            <a:solidFill>
              <a:srgbClr val="DCE2ED"/>
            </a:solidFill>
            <a:prstDash val="solid"/>
          </a:ln>
        </p:spPr>
        <p:txBody>
          <a:bodyPr/>
          <a:lstStyle/>
          <a:p>
            <a:endParaRPr lang="en-PT"/>
          </a:p>
        </p:txBody>
      </p:sp>
      <p:sp>
        <p:nvSpPr>
          <p:cNvPr id="15" name="Shape 12"/>
          <p:cNvSpPr/>
          <p:nvPr/>
        </p:nvSpPr>
        <p:spPr>
          <a:xfrm>
            <a:off x="2409444" y="2843784"/>
            <a:ext cx="438912" cy="438912"/>
          </a:xfrm>
          <a:prstGeom prst="ellipse">
            <a:avLst/>
          </a:prstGeom>
          <a:solidFill>
            <a:srgbClr val="1F36C7"/>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16" name="Text 13"/>
          <p:cNvSpPr/>
          <p:nvPr/>
        </p:nvSpPr>
        <p:spPr>
          <a:xfrm>
            <a:off x="240944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3</a:t>
            </a:r>
            <a:endParaRPr lang="en-US" sz="1100" dirty="0"/>
          </a:p>
        </p:txBody>
      </p:sp>
      <p:sp>
        <p:nvSpPr>
          <p:cNvPr id="17" name="Text 14"/>
          <p:cNvSpPr/>
          <p:nvPr/>
        </p:nvSpPr>
        <p:spPr>
          <a:xfrm>
            <a:off x="2125980" y="2130552"/>
            <a:ext cx="1005840" cy="548640"/>
          </a:xfrm>
          <a:prstGeom prst="rect">
            <a:avLst/>
          </a:prstGeom>
          <a:noFill/>
          <a:ln/>
        </p:spPr>
        <p:txBody>
          <a:bodyPr wrap="square" lIns="0" tIns="0" rIns="0" bIns="0" rtlCol="0" anchor="b"/>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Job</a:t>
            </a:r>
            <a:endParaRPr lang="en-US" sz="900" dirty="0"/>
          </a:p>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description</a:t>
            </a:r>
            <a:endParaRPr lang="en-US" sz="900" dirty="0"/>
          </a:p>
        </p:txBody>
      </p:sp>
      <p:sp>
        <p:nvSpPr>
          <p:cNvPr id="18" name="Shape 15"/>
          <p:cNvSpPr/>
          <p:nvPr/>
        </p:nvSpPr>
        <p:spPr>
          <a:xfrm>
            <a:off x="2628900" y="2843784"/>
            <a:ext cx="0" cy="0"/>
          </a:xfrm>
          <a:prstGeom prst="line">
            <a:avLst/>
          </a:prstGeom>
          <a:noFill/>
          <a:ln w="12700">
            <a:solidFill>
              <a:srgbClr val="DCE2ED"/>
            </a:solidFill>
            <a:prstDash val="solid"/>
          </a:ln>
        </p:spPr>
        <p:txBody>
          <a:bodyPr/>
          <a:lstStyle/>
          <a:p>
            <a:endParaRPr lang="en-PT"/>
          </a:p>
        </p:txBody>
      </p:sp>
      <p:sp>
        <p:nvSpPr>
          <p:cNvPr id="19" name="Shape 16"/>
          <p:cNvSpPr/>
          <p:nvPr/>
        </p:nvSpPr>
        <p:spPr>
          <a:xfrm>
            <a:off x="3380994" y="2843784"/>
            <a:ext cx="438912" cy="438912"/>
          </a:xfrm>
          <a:prstGeom prst="ellipse">
            <a:avLst/>
          </a:prstGeom>
          <a:solidFill>
            <a:srgbClr val="12A79B"/>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20" name="Text 17"/>
          <p:cNvSpPr/>
          <p:nvPr/>
        </p:nvSpPr>
        <p:spPr>
          <a:xfrm>
            <a:off x="338099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4</a:t>
            </a:r>
            <a:endParaRPr lang="en-US" sz="1100" dirty="0"/>
          </a:p>
        </p:txBody>
      </p:sp>
      <p:sp>
        <p:nvSpPr>
          <p:cNvPr id="21" name="Text 18"/>
          <p:cNvSpPr/>
          <p:nvPr/>
        </p:nvSpPr>
        <p:spPr>
          <a:xfrm>
            <a:off x="3097530" y="3447288"/>
            <a:ext cx="1005840" cy="548640"/>
          </a:xfrm>
          <a:prstGeom prst="rect">
            <a:avLst/>
          </a:prstGeom>
          <a:noFill/>
          <a:ln/>
        </p:spPr>
        <p:txBody>
          <a:bodyPr wrap="square" lIns="0" tIns="0" rIns="0" bIns="0" rtlCol="0" anchor="t"/>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Person</a:t>
            </a:r>
            <a:endParaRPr lang="en-US" sz="900" dirty="0"/>
          </a:p>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specification</a:t>
            </a:r>
            <a:endParaRPr lang="en-US" sz="900" dirty="0"/>
          </a:p>
        </p:txBody>
      </p:sp>
      <p:sp>
        <p:nvSpPr>
          <p:cNvPr id="22" name="Shape 19"/>
          <p:cNvSpPr/>
          <p:nvPr/>
        </p:nvSpPr>
        <p:spPr>
          <a:xfrm>
            <a:off x="3600450" y="3282696"/>
            <a:ext cx="0" cy="256032"/>
          </a:xfrm>
          <a:prstGeom prst="line">
            <a:avLst/>
          </a:prstGeom>
          <a:noFill/>
          <a:ln w="12700">
            <a:solidFill>
              <a:srgbClr val="DCE2ED"/>
            </a:solidFill>
            <a:prstDash val="solid"/>
          </a:ln>
        </p:spPr>
        <p:txBody>
          <a:bodyPr/>
          <a:lstStyle/>
          <a:p>
            <a:endParaRPr lang="en-PT"/>
          </a:p>
        </p:txBody>
      </p:sp>
      <p:sp>
        <p:nvSpPr>
          <p:cNvPr id="23" name="Shape 20"/>
          <p:cNvSpPr/>
          <p:nvPr/>
        </p:nvSpPr>
        <p:spPr>
          <a:xfrm>
            <a:off x="4352544" y="2843784"/>
            <a:ext cx="438912" cy="438912"/>
          </a:xfrm>
          <a:prstGeom prst="ellipse">
            <a:avLst/>
          </a:prstGeom>
          <a:solidFill>
            <a:srgbClr val="1F36C7"/>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24" name="Text 21"/>
          <p:cNvSpPr/>
          <p:nvPr/>
        </p:nvSpPr>
        <p:spPr>
          <a:xfrm>
            <a:off x="435254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5</a:t>
            </a:r>
            <a:endParaRPr lang="en-US" sz="1100" dirty="0"/>
          </a:p>
        </p:txBody>
      </p:sp>
      <p:sp>
        <p:nvSpPr>
          <p:cNvPr id="25" name="Text 22"/>
          <p:cNvSpPr/>
          <p:nvPr/>
        </p:nvSpPr>
        <p:spPr>
          <a:xfrm>
            <a:off x="4069080" y="2130552"/>
            <a:ext cx="1005840" cy="548640"/>
          </a:xfrm>
          <a:prstGeom prst="rect">
            <a:avLst/>
          </a:prstGeom>
          <a:noFill/>
          <a:ln/>
        </p:spPr>
        <p:txBody>
          <a:bodyPr wrap="square" lIns="0" tIns="0" rIns="0" bIns="0" rtlCol="0" anchor="b"/>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Advertising</a:t>
            </a:r>
            <a:endParaRPr lang="en-US" sz="900" dirty="0"/>
          </a:p>
        </p:txBody>
      </p:sp>
      <p:sp>
        <p:nvSpPr>
          <p:cNvPr id="26" name="Shape 23"/>
          <p:cNvSpPr/>
          <p:nvPr/>
        </p:nvSpPr>
        <p:spPr>
          <a:xfrm>
            <a:off x="4572000" y="2843784"/>
            <a:ext cx="0" cy="0"/>
          </a:xfrm>
          <a:prstGeom prst="line">
            <a:avLst/>
          </a:prstGeom>
          <a:noFill/>
          <a:ln w="12700">
            <a:solidFill>
              <a:srgbClr val="DCE2ED"/>
            </a:solidFill>
            <a:prstDash val="solid"/>
          </a:ln>
        </p:spPr>
        <p:txBody>
          <a:bodyPr/>
          <a:lstStyle/>
          <a:p>
            <a:endParaRPr lang="en-PT"/>
          </a:p>
        </p:txBody>
      </p:sp>
      <p:sp>
        <p:nvSpPr>
          <p:cNvPr id="27" name="Shape 24"/>
          <p:cNvSpPr/>
          <p:nvPr/>
        </p:nvSpPr>
        <p:spPr>
          <a:xfrm>
            <a:off x="5324094" y="2843784"/>
            <a:ext cx="438912" cy="438912"/>
          </a:xfrm>
          <a:prstGeom prst="ellipse">
            <a:avLst/>
          </a:prstGeom>
          <a:solidFill>
            <a:srgbClr val="12A79B"/>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28" name="Text 25"/>
          <p:cNvSpPr/>
          <p:nvPr/>
        </p:nvSpPr>
        <p:spPr>
          <a:xfrm>
            <a:off x="532409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6</a:t>
            </a:r>
            <a:endParaRPr lang="en-US" sz="1100" dirty="0"/>
          </a:p>
        </p:txBody>
      </p:sp>
      <p:sp>
        <p:nvSpPr>
          <p:cNvPr id="29" name="Text 26"/>
          <p:cNvSpPr/>
          <p:nvPr/>
        </p:nvSpPr>
        <p:spPr>
          <a:xfrm>
            <a:off x="5040630" y="3447288"/>
            <a:ext cx="1005840" cy="548640"/>
          </a:xfrm>
          <a:prstGeom prst="rect">
            <a:avLst/>
          </a:prstGeom>
          <a:noFill/>
          <a:ln/>
        </p:spPr>
        <p:txBody>
          <a:bodyPr wrap="square" lIns="0" tIns="0" rIns="0" bIns="0" rtlCol="0" anchor="t"/>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Shortlisting</a:t>
            </a:r>
            <a:endParaRPr lang="en-US" sz="900" dirty="0"/>
          </a:p>
        </p:txBody>
      </p:sp>
      <p:sp>
        <p:nvSpPr>
          <p:cNvPr id="30" name="Shape 27"/>
          <p:cNvSpPr/>
          <p:nvPr/>
        </p:nvSpPr>
        <p:spPr>
          <a:xfrm>
            <a:off x="5543550" y="3282696"/>
            <a:ext cx="0" cy="256032"/>
          </a:xfrm>
          <a:prstGeom prst="line">
            <a:avLst/>
          </a:prstGeom>
          <a:noFill/>
          <a:ln w="12700">
            <a:solidFill>
              <a:srgbClr val="DCE2ED"/>
            </a:solidFill>
            <a:prstDash val="solid"/>
          </a:ln>
        </p:spPr>
        <p:txBody>
          <a:bodyPr/>
          <a:lstStyle/>
          <a:p>
            <a:endParaRPr lang="en-PT"/>
          </a:p>
        </p:txBody>
      </p:sp>
      <p:sp>
        <p:nvSpPr>
          <p:cNvPr id="31" name="Shape 28"/>
          <p:cNvSpPr/>
          <p:nvPr/>
        </p:nvSpPr>
        <p:spPr>
          <a:xfrm>
            <a:off x="6295644" y="2843784"/>
            <a:ext cx="438912" cy="438912"/>
          </a:xfrm>
          <a:prstGeom prst="ellipse">
            <a:avLst/>
          </a:prstGeom>
          <a:solidFill>
            <a:srgbClr val="1F36C7"/>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32" name="Text 29"/>
          <p:cNvSpPr/>
          <p:nvPr/>
        </p:nvSpPr>
        <p:spPr>
          <a:xfrm>
            <a:off x="629564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7</a:t>
            </a:r>
            <a:endParaRPr lang="en-US" sz="1100" dirty="0"/>
          </a:p>
        </p:txBody>
      </p:sp>
      <p:sp>
        <p:nvSpPr>
          <p:cNvPr id="33" name="Text 30"/>
          <p:cNvSpPr/>
          <p:nvPr/>
        </p:nvSpPr>
        <p:spPr>
          <a:xfrm>
            <a:off x="6012180" y="2130552"/>
            <a:ext cx="1005840" cy="548640"/>
          </a:xfrm>
          <a:prstGeom prst="rect">
            <a:avLst/>
          </a:prstGeom>
          <a:noFill/>
          <a:ln/>
        </p:spPr>
        <p:txBody>
          <a:bodyPr wrap="square" lIns="0" tIns="0" rIns="0" bIns="0" rtlCol="0" anchor="b"/>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Interviewing</a:t>
            </a:r>
            <a:endParaRPr lang="en-US" sz="900" dirty="0"/>
          </a:p>
        </p:txBody>
      </p:sp>
      <p:sp>
        <p:nvSpPr>
          <p:cNvPr id="34" name="Shape 31"/>
          <p:cNvSpPr/>
          <p:nvPr/>
        </p:nvSpPr>
        <p:spPr>
          <a:xfrm>
            <a:off x="6515100" y="2843784"/>
            <a:ext cx="0" cy="0"/>
          </a:xfrm>
          <a:prstGeom prst="line">
            <a:avLst/>
          </a:prstGeom>
          <a:noFill/>
          <a:ln w="12700">
            <a:solidFill>
              <a:srgbClr val="DCE2ED"/>
            </a:solidFill>
            <a:prstDash val="solid"/>
          </a:ln>
        </p:spPr>
        <p:txBody>
          <a:bodyPr/>
          <a:lstStyle/>
          <a:p>
            <a:endParaRPr lang="en-PT"/>
          </a:p>
        </p:txBody>
      </p:sp>
      <p:sp>
        <p:nvSpPr>
          <p:cNvPr id="35" name="Shape 32"/>
          <p:cNvSpPr/>
          <p:nvPr/>
        </p:nvSpPr>
        <p:spPr>
          <a:xfrm>
            <a:off x="7267194" y="2843784"/>
            <a:ext cx="438912" cy="438912"/>
          </a:xfrm>
          <a:prstGeom prst="ellipse">
            <a:avLst/>
          </a:prstGeom>
          <a:solidFill>
            <a:srgbClr val="12A79B"/>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36" name="Text 33"/>
          <p:cNvSpPr/>
          <p:nvPr/>
        </p:nvSpPr>
        <p:spPr>
          <a:xfrm>
            <a:off x="726719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8</a:t>
            </a:r>
            <a:endParaRPr lang="en-US" sz="1100" dirty="0"/>
          </a:p>
        </p:txBody>
      </p:sp>
      <p:sp>
        <p:nvSpPr>
          <p:cNvPr id="37" name="Text 34"/>
          <p:cNvSpPr/>
          <p:nvPr/>
        </p:nvSpPr>
        <p:spPr>
          <a:xfrm>
            <a:off x="6983730" y="3447288"/>
            <a:ext cx="1005840" cy="548640"/>
          </a:xfrm>
          <a:prstGeom prst="rect">
            <a:avLst/>
          </a:prstGeom>
          <a:noFill/>
          <a:ln/>
        </p:spPr>
        <p:txBody>
          <a:bodyPr wrap="square" lIns="0" tIns="0" rIns="0" bIns="0" rtlCol="0" anchor="t"/>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Selection</a:t>
            </a:r>
            <a:endParaRPr lang="en-US" sz="900" dirty="0"/>
          </a:p>
        </p:txBody>
      </p:sp>
      <p:sp>
        <p:nvSpPr>
          <p:cNvPr id="38" name="Shape 35"/>
          <p:cNvSpPr/>
          <p:nvPr/>
        </p:nvSpPr>
        <p:spPr>
          <a:xfrm>
            <a:off x="7486650" y="3282696"/>
            <a:ext cx="0" cy="256032"/>
          </a:xfrm>
          <a:prstGeom prst="line">
            <a:avLst/>
          </a:prstGeom>
          <a:noFill/>
          <a:ln w="12700">
            <a:solidFill>
              <a:srgbClr val="DCE2ED"/>
            </a:solidFill>
            <a:prstDash val="solid"/>
          </a:ln>
        </p:spPr>
        <p:txBody>
          <a:bodyPr/>
          <a:lstStyle/>
          <a:p>
            <a:endParaRPr lang="en-PT"/>
          </a:p>
        </p:txBody>
      </p:sp>
      <p:sp>
        <p:nvSpPr>
          <p:cNvPr id="39" name="Shape 36"/>
          <p:cNvSpPr/>
          <p:nvPr/>
        </p:nvSpPr>
        <p:spPr>
          <a:xfrm>
            <a:off x="8238744" y="2843784"/>
            <a:ext cx="438912" cy="438912"/>
          </a:xfrm>
          <a:prstGeom prst="ellipse">
            <a:avLst/>
          </a:prstGeom>
          <a:solidFill>
            <a:srgbClr val="1F36C7"/>
          </a:solidFill>
          <a:ln w="25400">
            <a:solidFill>
              <a:srgbClr val="FFFFFF"/>
            </a:solidFill>
            <a:prstDash val="solid"/>
          </a:ln>
          <a:effectLst>
            <a:outerShdw blurRad="88900" dist="25400" dir="5400000" algn="bl" rotWithShape="0">
              <a:srgbClr val="5A6478">
                <a:alpha val="22000"/>
              </a:srgbClr>
            </a:outerShdw>
          </a:effectLst>
        </p:spPr>
        <p:txBody>
          <a:bodyPr/>
          <a:lstStyle/>
          <a:p>
            <a:endParaRPr lang="en-PT"/>
          </a:p>
        </p:txBody>
      </p:sp>
      <p:sp>
        <p:nvSpPr>
          <p:cNvPr id="40" name="Text 37"/>
          <p:cNvSpPr/>
          <p:nvPr/>
        </p:nvSpPr>
        <p:spPr>
          <a:xfrm>
            <a:off x="8238744" y="2843784"/>
            <a:ext cx="438912" cy="438912"/>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9</a:t>
            </a:r>
            <a:endParaRPr lang="en-US" sz="1100" dirty="0"/>
          </a:p>
        </p:txBody>
      </p:sp>
      <p:sp>
        <p:nvSpPr>
          <p:cNvPr id="41" name="Text 38"/>
          <p:cNvSpPr/>
          <p:nvPr/>
        </p:nvSpPr>
        <p:spPr>
          <a:xfrm>
            <a:off x="7955280" y="2130552"/>
            <a:ext cx="1005840" cy="548640"/>
          </a:xfrm>
          <a:prstGeom prst="rect">
            <a:avLst/>
          </a:prstGeom>
          <a:noFill/>
          <a:ln/>
        </p:spPr>
        <p:txBody>
          <a:bodyPr wrap="square" lIns="0" tIns="0" rIns="0" bIns="0" rtlCol="0" anchor="b"/>
          <a:lstStyle/>
          <a:p>
            <a:pPr marL="0" indent="0" algn="ctr">
              <a:lnSpc>
                <a:spcPct val="92000"/>
              </a:lnSpc>
              <a:buNone/>
            </a:pPr>
            <a:r>
              <a:rPr lang="en-US" sz="900" b="1" dirty="0">
                <a:solidFill>
                  <a:srgbClr val="1E2340"/>
                </a:solidFill>
                <a:latin typeface="Arial" pitchFamily="34" charset="0"/>
                <a:ea typeface="Arial" pitchFamily="34" charset="-122"/>
                <a:cs typeface="Arial" pitchFamily="34" charset="-120"/>
              </a:rPr>
              <a:t>Onboarding</a:t>
            </a:r>
            <a:endParaRPr lang="en-US" sz="900" dirty="0"/>
          </a:p>
        </p:txBody>
      </p:sp>
      <p:sp>
        <p:nvSpPr>
          <p:cNvPr id="42" name="Shape 39"/>
          <p:cNvSpPr/>
          <p:nvPr/>
        </p:nvSpPr>
        <p:spPr>
          <a:xfrm>
            <a:off x="8458200" y="2843784"/>
            <a:ext cx="0" cy="0"/>
          </a:xfrm>
          <a:prstGeom prst="line">
            <a:avLst/>
          </a:prstGeom>
          <a:noFill/>
          <a:ln w="12700">
            <a:solidFill>
              <a:srgbClr val="DCE2ED"/>
            </a:solidFill>
            <a:prstDash val="solid"/>
          </a:ln>
        </p:spPr>
        <p:txBody>
          <a:bodyPr/>
          <a:lstStyle/>
          <a:p>
            <a:endParaRPr lang="en-PT"/>
          </a:p>
        </p:txBody>
      </p:sp>
      <p:sp>
        <p:nvSpPr>
          <p:cNvPr id="43" name="Shape 40"/>
          <p:cNvSpPr/>
          <p:nvPr/>
        </p:nvSpPr>
        <p:spPr>
          <a:xfrm>
            <a:off x="502920" y="4114800"/>
            <a:ext cx="8138160" cy="566928"/>
          </a:xfrm>
          <a:prstGeom prst="roundRect">
            <a:avLst>
              <a:gd name="adj" fmla="val 12903"/>
            </a:avLst>
          </a:prstGeom>
          <a:solidFill>
            <a:srgbClr val="ECEFFC"/>
          </a:solidFill>
          <a:ln/>
        </p:spPr>
        <p:txBody>
          <a:bodyPr/>
          <a:lstStyle/>
          <a:p>
            <a:endParaRPr lang="en-PT"/>
          </a:p>
        </p:txBody>
      </p:sp>
      <p:pic>
        <p:nvPicPr>
          <p:cNvPr id="44" name="Image 1" descr="preencoded.png"/>
          <p:cNvPicPr>
            <a:picLocks noChangeAspect="1"/>
          </p:cNvPicPr>
          <p:nvPr/>
        </p:nvPicPr>
        <p:blipFill>
          <a:blip r:embed="rId4"/>
          <a:stretch>
            <a:fillRect/>
          </a:stretch>
        </p:blipFill>
        <p:spPr>
          <a:xfrm>
            <a:off x="658368" y="4261104"/>
            <a:ext cx="274320" cy="274320"/>
          </a:xfrm>
          <a:prstGeom prst="rect">
            <a:avLst/>
          </a:prstGeom>
        </p:spPr>
      </p:pic>
      <p:sp>
        <p:nvSpPr>
          <p:cNvPr id="45" name="Text 41"/>
          <p:cNvSpPr/>
          <p:nvPr/>
        </p:nvSpPr>
        <p:spPr>
          <a:xfrm>
            <a:off x="1051560" y="4114800"/>
            <a:ext cx="7452360" cy="566928"/>
          </a:xfrm>
          <a:prstGeom prst="rect">
            <a:avLst/>
          </a:prstGeom>
          <a:noFill/>
          <a:ln/>
        </p:spPr>
        <p:txBody>
          <a:bodyPr wrap="square" lIns="0" tIns="0" rIns="0" bIns="0" rtlCol="0" anchor="ctr"/>
          <a:lstStyle/>
          <a:p>
            <a:pPr marL="0" indent="0" algn="l">
              <a:buNone/>
            </a:pPr>
            <a:r>
              <a:rPr lang="en-US" sz="1000" b="1" dirty="0">
                <a:solidFill>
                  <a:srgbClr val="0C1A66"/>
                </a:solidFill>
                <a:latin typeface="Arial" pitchFamily="34" charset="0"/>
                <a:ea typeface="Arial" pitchFamily="34" charset="-122"/>
                <a:cs typeface="Arial" pitchFamily="34" charset="-120"/>
              </a:rPr>
              <a:t>Critical insight:  </a:t>
            </a:r>
            <a:r>
              <a:rPr lang="en-US" sz="1000" dirty="0">
                <a:solidFill>
                  <a:srgbClr val="1E2340"/>
                </a:solidFill>
                <a:latin typeface="Arial" pitchFamily="34" charset="0"/>
                <a:ea typeface="Arial" pitchFamily="34" charset="-122"/>
                <a:cs typeface="Arial" pitchFamily="34" charset="-120"/>
              </a:rPr>
              <a:t>the process only adds value if each stage is evidence-based and consistent; weak job analysis or unstructured screening propagates error downstream.</a:t>
            </a:r>
            <a:endParaRPr lang="en-US" sz="1000" dirty="0"/>
          </a:p>
        </p:txBody>
      </p:sp>
      <p:sp>
        <p:nvSpPr>
          <p:cNvPr id="46" name="Text 42"/>
          <p:cNvSpPr/>
          <p:nvPr/>
        </p:nvSpPr>
        <p:spPr>
          <a:xfrm>
            <a:off x="457200" y="4828032"/>
            <a:ext cx="5486400" cy="256032"/>
          </a:xfrm>
          <a:prstGeom prst="rect">
            <a:avLst/>
          </a:prstGeom>
          <a:noFill/>
          <a:ln/>
        </p:spPr>
        <p:txBody>
          <a:bodyPr wrap="square" lIns="0" tIns="0" rIns="0" bIns="0" rtlCol="0" anchor="ctr"/>
          <a:lstStyle/>
          <a:p>
            <a:pPr marL="0" indent="0" algn="l">
              <a:buNone/>
            </a:pPr>
            <a:r>
              <a:rPr lang="en-US" sz="800" dirty="0">
                <a:solidFill>
                  <a:srgbClr val="6B7688"/>
                </a:solidFill>
                <a:latin typeface="Arial" pitchFamily="34" charset="0"/>
                <a:ea typeface="Arial" pitchFamily="34" charset="-122"/>
                <a:cs typeface="Arial" pitchFamily="34" charset="-120"/>
              </a:rPr>
              <a:t>Recruitment &amp; Selection · Unilever PLC</a:t>
            </a:r>
            <a:endParaRPr lang="en-US" sz="800" dirty="0"/>
          </a:p>
        </p:txBody>
      </p:sp>
      <p:sp>
        <p:nvSpPr>
          <p:cNvPr id="47" name="Text 43"/>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5  /  16</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Job Analysis</a:t>
            </a:r>
            <a:endParaRPr lang="en-US" sz="2400" dirty="0"/>
          </a:p>
        </p:txBody>
      </p:sp>
      <p:sp>
        <p:nvSpPr>
          <p:cNvPr id="5" name="Text 2"/>
          <p:cNvSpPr/>
          <p:nvPr/>
        </p:nvSpPr>
        <p:spPr>
          <a:xfrm>
            <a:off x="502920" y="1024128"/>
            <a:ext cx="8229600" cy="502920"/>
          </a:xfrm>
          <a:prstGeom prst="rect">
            <a:avLst/>
          </a:prstGeom>
          <a:noFill/>
          <a:ln/>
        </p:spPr>
        <p:txBody>
          <a:bodyPr wrap="square" lIns="0" tIns="0" rIns="0" bIns="0" rtlCol="0" anchor="ctr"/>
          <a:lstStyle/>
          <a:p>
            <a:pPr marL="0" indent="0" algn="l">
              <a:buNone/>
            </a:pPr>
            <a:r>
              <a:rPr lang="en-US" sz="1100" dirty="0">
                <a:solidFill>
                  <a:srgbClr val="6B7688"/>
                </a:solidFill>
                <a:latin typeface="Arial" pitchFamily="34" charset="0"/>
                <a:ea typeface="Arial" pitchFamily="34" charset="-122"/>
                <a:cs typeface="Arial" pitchFamily="34" charset="-120"/>
              </a:rPr>
              <a:t>Worked example — </a:t>
            </a:r>
            <a:r>
              <a:rPr lang="en-US" sz="1100" b="1" dirty="0">
                <a:solidFill>
                  <a:srgbClr val="0C1A66"/>
                </a:solidFill>
                <a:latin typeface="Arial" pitchFamily="34" charset="0"/>
                <a:ea typeface="Arial" pitchFamily="34" charset="-122"/>
                <a:cs typeface="Arial" pitchFamily="34" charset="-120"/>
              </a:rPr>
              <a:t>Digital Transformation Manager</a:t>
            </a:r>
            <a:r>
              <a:rPr lang="en-US" sz="1100" dirty="0">
                <a:solidFill>
                  <a:srgbClr val="1E2340"/>
                </a:solidFill>
                <a:latin typeface="Arial" pitchFamily="34" charset="0"/>
                <a:ea typeface="Arial" pitchFamily="34" charset="-122"/>
                <a:cs typeface="Arial" pitchFamily="34" charset="-120"/>
              </a:rPr>
              <a:t>.  Job analysis pinpoints the tasks, skills, knowledge and competencies a role truly needs </a:t>
            </a:r>
            <a:r>
              <a:rPr lang="en-US" sz="1100" i="1" dirty="0">
                <a:solidFill>
                  <a:srgbClr val="6B7688"/>
                </a:solidFill>
                <a:latin typeface="Arial" pitchFamily="34" charset="0"/>
                <a:ea typeface="Arial" pitchFamily="34" charset="-122"/>
                <a:cs typeface="Arial" pitchFamily="34" charset="-120"/>
              </a:rPr>
              <a:t>(Morgeson, Brannick and Levine, 2020)</a:t>
            </a:r>
            <a:endParaRPr lang="en-US" sz="1100" dirty="0"/>
          </a:p>
        </p:txBody>
      </p:sp>
      <p:sp>
        <p:nvSpPr>
          <p:cNvPr id="6" name="Shape 3"/>
          <p:cNvSpPr/>
          <p:nvPr/>
        </p:nvSpPr>
        <p:spPr>
          <a:xfrm>
            <a:off x="502920" y="1627632"/>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7" name="Shape 4"/>
          <p:cNvSpPr/>
          <p:nvPr/>
        </p:nvSpPr>
        <p:spPr>
          <a:xfrm>
            <a:off x="704088" y="1847088"/>
            <a:ext cx="566928" cy="566928"/>
          </a:xfrm>
          <a:prstGeom prst="ellipse">
            <a:avLst/>
          </a:prstGeom>
          <a:solidFill>
            <a:srgbClr val="1F36C7"/>
          </a:solidFill>
          <a:ln/>
        </p:spPr>
        <p:txBody>
          <a:bodyPr/>
          <a:lstStyle/>
          <a:p>
            <a:endParaRPr lang="en-PT"/>
          </a:p>
        </p:txBody>
      </p:sp>
      <p:pic>
        <p:nvPicPr>
          <p:cNvPr id="8" name="Image 1" descr="preencoded.png"/>
          <p:cNvPicPr>
            <a:picLocks noChangeAspect="1"/>
          </p:cNvPicPr>
          <p:nvPr/>
        </p:nvPicPr>
        <p:blipFill>
          <a:blip r:embed="rId4"/>
          <a:stretch>
            <a:fillRect/>
          </a:stretch>
        </p:blipFill>
        <p:spPr>
          <a:xfrm>
            <a:off x="841248" y="1984248"/>
            <a:ext cx="292608" cy="292608"/>
          </a:xfrm>
          <a:prstGeom prst="rect">
            <a:avLst/>
          </a:prstGeom>
        </p:spPr>
      </p:pic>
      <p:sp>
        <p:nvSpPr>
          <p:cNvPr id="9" name="Text 5"/>
          <p:cNvSpPr/>
          <p:nvPr/>
        </p:nvSpPr>
        <p:spPr>
          <a:xfrm>
            <a:off x="1417320" y="1810512"/>
            <a:ext cx="3017520" cy="365760"/>
          </a:xfrm>
          <a:prstGeom prst="rect">
            <a:avLst/>
          </a:prstGeom>
          <a:noFill/>
          <a:ln/>
        </p:spPr>
        <p:txBody>
          <a:bodyPr wrap="square" lIns="0" tIns="0" rIns="0" bIns="0" rtlCol="0" anchor="ctr"/>
          <a:lstStyle/>
          <a:p>
            <a:pPr marL="0" indent="0" algn="l">
              <a:buNone/>
            </a:pPr>
            <a:r>
              <a:rPr lang="en-US" sz="1500" b="1" dirty="0">
                <a:solidFill>
                  <a:srgbClr val="0C1A66"/>
                </a:solidFill>
                <a:latin typeface="Arial" pitchFamily="34" charset="0"/>
                <a:ea typeface="Arial" pitchFamily="34" charset="-122"/>
                <a:cs typeface="Arial" pitchFamily="34" charset="-120"/>
              </a:rPr>
              <a:t>Tasks</a:t>
            </a:r>
            <a:endParaRPr lang="en-US" sz="1500" dirty="0"/>
          </a:p>
        </p:txBody>
      </p:sp>
      <p:sp>
        <p:nvSpPr>
          <p:cNvPr id="10" name="Text 6"/>
          <p:cNvSpPr/>
          <p:nvPr/>
        </p:nvSpPr>
        <p:spPr>
          <a:xfrm>
            <a:off x="1417320" y="2194560"/>
            <a:ext cx="2971800" cy="822960"/>
          </a:xfrm>
          <a:prstGeom prst="rect">
            <a:avLst/>
          </a:prstGeom>
          <a:noFill/>
          <a:ln/>
        </p:spPr>
        <p:txBody>
          <a:bodyPr wrap="square" lIns="0" tIns="0" rIns="0" bIns="0" rtlCol="0" anchor="t"/>
          <a:lstStyle/>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Lead change &amp; digital projects</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Coordinate cross-functional teams</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Track delivery milestones</a:t>
            </a:r>
            <a:endParaRPr lang="en-US" sz="950" dirty="0"/>
          </a:p>
        </p:txBody>
      </p:sp>
      <p:sp>
        <p:nvSpPr>
          <p:cNvPr id="11" name="Shape 7"/>
          <p:cNvSpPr/>
          <p:nvPr/>
        </p:nvSpPr>
        <p:spPr>
          <a:xfrm>
            <a:off x="4617720" y="1627632"/>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12" name="Shape 8"/>
          <p:cNvSpPr/>
          <p:nvPr/>
        </p:nvSpPr>
        <p:spPr>
          <a:xfrm>
            <a:off x="4818888" y="1847088"/>
            <a:ext cx="566928" cy="566928"/>
          </a:xfrm>
          <a:prstGeom prst="ellipse">
            <a:avLst/>
          </a:prstGeom>
          <a:solidFill>
            <a:srgbClr val="12A79B"/>
          </a:solidFill>
          <a:ln/>
        </p:spPr>
        <p:txBody>
          <a:bodyPr/>
          <a:lstStyle/>
          <a:p>
            <a:endParaRPr lang="en-PT"/>
          </a:p>
        </p:txBody>
      </p:sp>
      <p:pic>
        <p:nvPicPr>
          <p:cNvPr id="13" name="Image 2" descr="preencoded.png"/>
          <p:cNvPicPr>
            <a:picLocks noChangeAspect="1"/>
          </p:cNvPicPr>
          <p:nvPr/>
        </p:nvPicPr>
        <p:blipFill>
          <a:blip r:embed="rId5"/>
          <a:stretch>
            <a:fillRect/>
          </a:stretch>
        </p:blipFill>
        <p:spPr>
          <a:xfrm>
            <a:off x="4956048" y="1984248"/>
            <a:ext cx="292608" cy="292608"/>
          </a:xfrm>
          <a:prstGeom prst="rect">
            <a:avLst/>
          </a:prstGeom>
        </p:spPr>
      </p:pic>
      <p:sp>
        <p:nvSpPr>
          <p:cNvPr id="14" name="Text 9"/>
          <p:cNvSpPr/>
          <p:nvPr/>
        </p:nvSpPr>
        <p:spPr>
          <a:xfrm>
            <a:off x="5532120" y="1810512"/>
            <a:ext cx="3017520" cy="365760"/>
          </a:xfrm>
          <a:prstGeom prst="rect">
            <a:avLst/>
          </a:prstGeom>
          <a:noFill/>
          <a:ln/>
        </p:spPr>
        <p:txBody>
          <a:bodyPr wrap="square" lIns="0" tIns="0" rIns="0" bIns="0" rtlCol="0" anchor="ctr"/>
          <a:lstStyle/>
          <a:p>
            <a:pPr marL="0" indent="0" algn="l">
              <a:buNone/>
            </a:pPr>
            <a:r>
              <a:rPr lang="en-US" sz="1500" b="1" dirty="0">
                <a:solidFill>
                  <a:srgbClr val="0C1A66"/>
                </a:solidFill>
                <a:latin typeface="Arial" pitchFamily="34" charset="0"/>
                <a:ea typeface="Arial" pitchFamily="34" charset="-122"/>
                <a:cs typeface="Arial" pitchFamily="34" charset="-120"/>
              </a:rPr>
              <a:t>Skills</a:t>
            </a:r>
            <a:endParaRPr lang="en-US" sz="1500" dirty="0"/>
          </a:p>
        </p:txBody>
      </p:sp>
      <p:sp>
        <p:nvSpPr>
          <p:cNvPr id="15" name="Text 10"/>
          <p:cNvSpPr/>
          <p:nvPr/>
        </p:nvSpPr>
        <p:spPr>
          <a:xfrm>
            <a:off x="5532120" y="2194560"/>
            <a:ext cx="2971800" cy="822960"/>
          </a:xfrm>
          <a:prstGeom prst="rect">
            <a:avLst/>
          </a:prstGeom>
          <a:noFill/>
          <a:ln/>
        </p:spPr>
        <p:txBody>
          <a:bodyPr wrap="square" lIns="0" tIns="0" rIns="0" bIns="0" rtlCol="0" anchor="t"/>
          <a:lstStyle/>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Leadership &amp; stakeholder mgmt</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Data &amp; digital fluency</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Communication &amp; influence</a:t>
            </a:r>
            <a:endParaRPr lang="en-US" sz="950" dirty="0"/>
          </a:p>
        </p:txBody>
      </p:sp>
      <p:sp>
        <p:nvSpPr>
          <p:cNvPr id="16" name="Shape 11"/>
          <p:cNvSpPr/>
          <p:nvPr/>
        </p:nvSpPr>
        <p:spPr>
          <a:xfrm>
            <a:off x="502920" y="3200400"/>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17" name="Shape 12"/>
          <p:cNvSpPr/>
          <p:nvPr/>
        </p:nvSpPr>
        <p:spPr>
          <a:xfrm>
            <a:off x="704088" y="3419856"/>
            <a:ext cx="566928" cy="566928"/>
          </a:xfrm>
          <a:prstGeom prst="ellipse">
            <a:avLst/>
          </a:prstGeom>
          <a:solidFill>
            <a:srgbClr val="0C7D74"/>
          </a:solidFill>
          <a:ln/>
        </p:spPr>
        <p:txBody>
          <a:bodyPr/>
          <a:lstStyle/>
          <a:p>
            <a:endParaRPr lang="en-PT"/>
          </a:p>
        </p:txBody>
      </p:sp>
      <p:pic>
        <p:nvPicPr>
          <p:cNvPr id="18" name="Image 3" descr="preencoded.png"/>
          <p:cNvPicPr>
            <a:picLocks noChangeAspect="1"/>
          </p:cNvPicPr>
          <p:nvPr/>
        </p:nvPicPr>
        <p:blipFill>
          <a:blip r:embed="rId6"/>
          <a:stretch>
            <a:fillRect/>
          </a:stretch>
        </p:blipFill>
        <p:spPr>
          <a:xfrm>
            <a:off x="841248" y="3557016"/>
            <a:ext cx="292608" cy="292608"/>
          </a:xfrm>
          <a:prstGeom prst="rect">
            <a:avLst/>
          </a:prstGeom>
        </p:spPr>
      </p:pic>
      <p:sp>
        <p:nvSpPr>
          <p:cNvPr id="19" name="Text 13"/>
          <p:cNvSpPr/>
          <p:nvPr/>
        </p:nvSpPr>
        <p:spPr>
          <a:xfrm>
            <a:off x="1417320" y="3383280"/>
            <a:ext cx="3017520" cy="365760"/>
          </a:xfrm>
          <a:prstGeom prst="rect">
            <a:avLst/>
          </a:prstGeom>
          <a:noFill/>
          <a:ln/>
        </p:spPr>
        <p:txBody>
          <a:bodyPr wrap="square" lIns="0" tIns="0" rIns="0" bIns="0" rtlCol="0" anchor="ctr"/>
          <a:lstStyle/>
          <a:p>
            <a:pPr marL="0" indent="0" algn="l">
              <a:buNone/>
            </a:pPr>
            <a:r>
              <a:rPr lang="en-US" sz="1500" b="1" dirty="0">
                <a:solidFill>
                  <a:srgbClr val="0C1A66"/>
                </a:solidFill>
                <a:latin typeface="Arial" pitchFamily="34" charset="0"/>
                <a:ea typeface="Arial" pitchFamily="34" charset="-122"/>
                <a:cs typeface="Arial" pitchFamily="34" charset="-120"/>
              </a:rPr>
              <a:t>Knowledge</a:t>
            </a:r>
            <a:endParaRPr lang="en-US" sz="1500" dirty="0"/>
          </a:p>
        </p:txBody>
      </p:sp>
      <p:sp>
        <p:nvSpPr>
          <p:cNvPr id="20" name="Text 14"/>
          <p:cNvSpPr/>
          <p:nvPr/>
        </p:nvSpPr>
        <p:spPr>
          <a:xfrm>
            <a:off x="1417320" y="3767328"/>
            <a:ext cx="2971800" cy="822960"/>
          </a:xfrm>
          <a:prstGeom prst="rect">
            <a:avLst/>
          </a:prstGeom>
          <a:noFill/>
          <a:ln/>
        </p:spPr>
        <p:txBody>
          <a:bodyPr wrap="square" lIns="0" tIns="0" rIns="0" bIns="0" rtlCol="0" anchor="t"/>
          <a:lstStyle/>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Change-management frameworks</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FMCG operations &amp; systems</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Agile / project methods</a:t>
            </a:r>
            <a:endParaRPr lang="en-US" sz="950" dirty="0"/>
          </a:p>
        </p:txBody>
      </p:sp>
      <p:sp>
        <p:nvSpPr>
          <p:cNvPr id="21" name="Shape 15"/>
          <p:cNvSpPr/>
          <p:nvPr/>
        </p:nvSpPr>
        <p:spPr>
          <a:xfrm>
            <a:off x="4617720" y="3200400"/>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22" name="Shape 16"/>
          <p:cNvSpPr/>
          <p:nvPr/>
        </p:nvSpPr>
        <p:spPr>
          <a:xfrm>
            <a:off x="4818888" y="3419856"/>
            <a:ext cx="566928" cy="566928"/>
          </a:xfrm>
          <a:prstGeom prst="ellipse">
            <a:avLst/>
          </a:prstGeom>
          <a:solidFill>
            <a:srgbClr val="16247F"/>
          </a:solidFill>
          <a:ln/>
        </p:spPr>
        <p:txBody>
          <a:bodyPr/>
          <a:lstStyle/>
          <a:p>
            <a:endParaRPr lang="en-PT"/>
          </a:p>
        </p:txBody>
      </p:sp>
      <p:pic>
        <p:nvPicPr>
          <p:cNvPr id="23" name="Image 4" descr="preencoded.png"/>
          <p:cNvPicPr>
            <a:picLocks noChangeAspect="1"/>
          </p:cNvPicPr>
          <p:nvPr/>
        </p:nvPicPr>
        <p:blipFill>
          <a:blip r:embed="rId7"/>
          <a:stretch>
            <a:fillRect/>
          </a:stretch>
        </p:blipFill>
        <p:spPr>
          <a:xfrm>
            <a:off x="4956048" y="3557016"/>
            <a:ext cx="292608" cy="292608"/>
          </a:xfrm>
          <a:prstGeom prst="rect">
            <a:avLst/>
          </a:prstGeom>
        </p:spPr>
      </p:pic>
      <p:sp>
        <p:nvSpPr>
          <p:cNvPr id="24" name="Text 17"/>
          <p:cNvSpPr/>
          <p:nvPr/>
        </p:nvSpPr>
        <p:spPr>
          <a:xfrm>
            <a:off x="5532120" y="3383280"/>
            <a:ext cx="3017520" cy="365760"/>
          </a:xfrm>
          <a:prstGeom prst="rect">
            <a:avLst/>
          </a:prstGeom>
          <a:noFill/>
          <a:ln/>
        </p:spPr>
        <p:txBody>
          <a:bodyPr wrap="square" lIns="0" tIns="0" rIns="0" bIns="0" rtlCol="0" anchor="ctr"/>
          <a:lstStyle/>
          <a:p>
            <a:pPr marL="0" indent="0" algn="l">
              <a:buNone/>
            </a:pPr>
            <a:r>
              <a:rPr lang="en-US" sz="1500" b="1" dirty="0">
                <a:solidFill>
                  <a:srgbClr val="0C1A66"/>
                </a:solidFill>
                <a:latin typeface="Arial" pitchFamily="34" charset="0"/>
                <a:ea typeface="Arial" pitchFamily="34" charset="-122"/>
                <a:cs typeface="Arial" pitchFamily="34" charset="-120"/>
              </a:rPr>
              <a:t>Competencies</a:t>
            </a:r>
            <a:endParaRPr lang="en-US" sz="1500" dirty="0"/>
          </a:p>
        </p:txBody>
      </p:sp>
      <p:sp>
        <p:nvSpPr>
          <p:cNvPr id="25" name="Text 18"/>
          <p:cNvSpPr/>
          <p:nvPr/>
        </p:nvSpPr>
        <p:spPr>
          <a:xfrm>
            <a:off x="5532120" y="3767328"/>
            <a:ext cx="2971800" cy="822960"/>
          </a:xfrm>
          <a:prstGeom prst="rect">
            <a:avLst/>
          </a:prstGeom>
          <a:noFill/>
          <a:ln/>
        </p:spPr>
        <p:txBody>
          <a:bodyPr wrap="square" lIns="0" tIns="0" rIns="0" bIns="0" rtlCol="0" anchor="t"/>
          <a:lstStyle/>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Problem-solving under pressure</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Adaptability &amp; resilience</a:t>
            </a:r>
            <a:endParaRPr lang="en-US" sz="950" dirty="0"/>
          </a:p>
          <a:p>
            <a:pPr marL="152400" indent="-152400" algn="l">
              <a:spcAft>
                <a:spcPts val="200"/>
              </a:spcAft>
              <a:buSzPct val="100000"/>
              <a:buChar char="•"/>
            </a:pPr>
            <a:r>
              <a:rPr lang="en-US" sz="950" dirty="0">
                <a:solidFill>
                  <a:srgbClr val="1E2340"/>
                </a:solidFill>
                <a:latin typeface="Arial" pitchFamily="34" charset="0"/>
                <a:ea typeface="Arial" pitchFamily="34" charset="-122"/>
                <a:cs typeface="Arial" pitchFamily="34" charset="-120"/>
              </a:rPr>
              <a:t>Collaboration &amp; teamwork</a:t>
            </a:r>
            <a:endParaRPr lang="en-US" sz="950" dirty="0"/>
          </a:p>
        </p:txBody>
      </p:sp>
      <p:sp>
        <p:nvSpPr>
          <p:cNvPr id="26" name="Text 19"/>
          <p:cNvSpPr/>
          <p:nvPr/>
        </p:nvSpPr>
        <p:spPr>
          <a:xfrm>
            <a:off x="457200" y="4828032"/>
            <a:ext cx="5486400" cy="256032"/>
          </a:xfrm>
          <a:prstGeom prst="rect">
            <a:avLst/>
          </a:prstGeom>
          <a:noFill/>
          <a:ln/>
        </p:spPr>
        <p:txBody>
          <a:bodyPr wrap="square" lIns="0" tIns="0" rIns="0" bIns="0" rtlCol="0" anchor="ctr"/>
          <a:lstStyle/>
          <a:p>
            <a:pPr marL="0" indent="0" algn="l">
              <a:buNone/>
            </a:pPr>
            <a:r>
              <a:rPr lang="en-US" sz="800" dirty="0">
                <a:solidFill>
                  <a:srgbClr val="6B7688"/>
                </a:solidFill>
                <a:latin typeface="Arial" pitchFamily="34" charset="0"/>
                <a:ea typeface="Arial" pitchFamily="34" charset="-122"/>
                <a:cs typeface="Arial" pitchFamily="34" charset="-120"/>
              </a:rPr>
              <a:t>Recruitment &amp; Selection · Unilever PLC</a:t>
            </a:r>
            <a:endParaRPr lang="en-US" sz="800" dirty="0"/>
          </a:p>
        </p:txBody>
      </p:sp>
      <p:sp>
        <p:nvSpPr>
          <p:cNvPr id="27" name="Text 20"/>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6  /  16</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Job Description &amp; Person Specification</a:t>
            </a:r>
            <a:endParaRPr lang="en-US" sz="2400" dirty="0"/>
          </a:p>
        </p:txBody>
      </p:sp>
      <p:sp>
        <p:nvSpPr>
          <p:cNvPr id="5" name="Text 2"/>
          <p:cNvSpPr/>
          <p:nvPr/>
        </p:nvSpPr>
        <p:spPr>
          <a:xfrm>
            <a:off x="502920" y="1024128"/>
            <a:ext cx="8229600" cy="45720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Two documents, two questions: </a:t>
            </a:r>
            <a:r>
              <a:rPr lang="en-US" sz="1100" b="1" dirty="0">
                <a:solidFill>
                  <a:srgbClr val="0C1A66"/>
                </a:solidFill>
                <a:latin typeface="Arial" pitchFamily="34" charset="0"/>
                <a:ea typeface="Arial" pitchFamily="34" charset="-122"/>
                <a:cs typeface="Arial" pitchFamily="34" charset="-120"/>
              </a:rPr>
              <a:t>what the role does</a:t>
            </a:r>
            <a:r>
              <a:rPr lang="en-US" sz="1100" dirty="0">
                <a:solidFill>
                  <a:srgbClr val="6B7688"/>
                </a:solidFill>
                <a:latin typeface="Arial" pitchFamily="34" charset="0"/>
                <a:ea typeface="Arial" pitchFamily="34" charset="-122"/>
                <a:cs typeface="Arial" pitchFamily="34" charset="-120"/>
              </a:rPr>
              <a:t>  vs  </a:t>
            </a:r>
            <a:r>
              <a:rPr lang="en-US" sz="1100" b="1" dirty="0">
                <a:solidFill>
                  <a:srgbClr val="0C7D74"/>
                </a:solidFill>
                <a:latin typeface="Arial" pitchFamily="34" charset="0"/>
                <a:ea typeface="Arial" pitchFamily="34" charset="-122"/>
                <a:cs typeface="Arial" pitchFamily="34" charset="-120"/>
              </a:rPr>
              <a:t>what the candidate must bring</a:t>
            </a:r>
            <a:r>
              <a:rPr lang="en-US" sz="1100" dirty="0">
                <a:solidFill>
                  <a:srgbClr val="1E2340"/>
                </a:solidFill>
                <a:latin typeface="Arial" pitchFamily="34" charset="0"/>
                <a:ea typeface="Arial" pitchFamily="34" charset="-122"/>
                <a:cs typeface="Arial" pitchFamily="34" charset="-120"/>
              </a:rPr>
              <a:t>. Clear criteria improve fairness and hiring accuracy (</a:t>
            </a:r>
            <a:r>
              <a:rPr lang="en-US" sz="1100" dirty="0" err="1">
                <a:solidFill>
                  <a:srgbClr val="1E2340"/>
                </a:solidFill>
                <a:latin typeface="Arial" pitchFamily="34" charset="0"/>
                <a:ea typeface="Arial" pitchFamily="34" charset="-122"/>
                <a:cs typeface="Arial" pitchFamily="34" charset="-120"/>
              </a:rPr>
              <a:t>Behroozi</a:t>
            </a:r>
            <a:r>
              <a:rPr lang="en-US" sz="1100" dirty="0">
                <a:solidFill>
                  <a:srgbClr val="1E2340"/>
                </a:solidFill>
                <a:latin typeface="Arial" pitchFamily="34" charset="0"/>
                <a:ea typeface="Arial" pitchFamily="34" charset="-122"/>
                <a:cs typeface="Arial" pitchFamily="34" charset="-120"/>
              </a:rPr>
              <a:t> et al., 2020)</a:t>
            </a:r>
            <a:r>
              <a:rPr lang="en-US" sz="1100" i="1" dirty="0">
                <a:solidFill>
                  <a:srgbClr val="6B7688"/>
                </a:solidFill>
                <a:latin typeface="Arial" pitchFamily="34" charset="0"/>
                <a:ea typeface="Arial" pitchFamily="34" charset="-122"/>
                <a:cs typeface="Arial" pitchFamily="34" charset="-120"/>
              </a:rPr>
              <a:t>.</a:t>
            </a:r>
            <a:endParaRPr lang="en-US" sz="1100" dirty="0"/>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502920" y="1600200"/>
          <a:ext cx="8138160" cy="2743200"/>
        </p:xfrm>
        <a:graphic>
          <a:graphicData uri="http://schemas.openxmlformats.org/drawingml/2006/table">
            <a:tbl>
              <a:tblPr/>
              <a:tblGrid>
                <a:gridCol w="4069080">
                  <a:extLst>
                    <a:ext uri="{9D8B030D-6E8A-4147-A177-3AD203B41FA5}">
                      <a16:colId xmlns:a16="http://schemas.microsoft.com/office/drawing/2014/main" val="20000"/>
                    </a:ext>
                  </a:extLst>
                </a:gridCol>
                <a:gridCol w="4069080">
                  <a:extLst>
                    <a:ext uri="{9D8B030D-6E8A-4147-A177-3AD203B41FA5}">
                      <a16:colId xmlns:a16="http://schemas.microsoft.com/office/drawing/2014/main" val="20001"/>
                    </a:ext>
                  </a:extLst>
                </a:gridCol>
              </a:tblGrid>
              <a:tr h="457200">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Job Description</a:t>
                      </a:r>
                      <a:endParaRPr lang="en-US" sz="130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1F36C7"/>
                    </a:solidFill>
                  </a:tcPr>
                </a:tc>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Person Specification</a:t>
                      </a:r>
                      <a:endParaRPr lang="en-US" sz="130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0C7D74"/>
                    </a:solidFill>
                  </a:tcPr>
                </a:tc>
                <a:extLst>
                  <a:ext uri="{0D108BD9-81ED-4DB2-BD59-A6C34878D82A}">
                    <a16:rowId xmlns:a16="http://schemas.microsoft.com/office/drawing/2014/main" val="10000"/>
                  </a:ext>
                </a:extLst>
              </a:tr>
              <a:tr h="457200">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Purpose — what the role delivers</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Purpose — what the candidate needs</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Key duties &amp; responsibilities</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Qualifications &amp; relevant experience</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extLst>
                  <a:ext uri="{0D108BD9-81ED-4DB2-BD59-A6C34878D82A}">
                    <a16:rowId xmlns:a16="http://schemas.microsoft.com/office/drawing/2014/main" val="10002"/>
                  </a:ext>
                </a:extLst>
              </a:tr>
              <a:tr h="457200">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Reporting lines &amp; team structure</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Skills &amp; technical competencies</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57200">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Performance targets / KPIs</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Behaviours: adaptability, leadership</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extLst>
                  <a:ext uri="{0D108BD9-81ED-4DB2-BD59-A6C34878D82A}">
                    <a16:rowId xmlns:a16="http://schemas.microsoft.com/office/drawing/2014/main" val="10004"/>
                  </a:ext>
                </a:extLst>
              </a:tr>
              <a:tr h="457200">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Role within transformation projects</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tc>
                  <a:txBody>
                    <a:bodyPr/>
                    <a:lstStyle/>
                    <a:p>
                      <a:pPr marL="0" indent="0" algn="l">
                        <a:buNone/>
                      </a:pPr>
                      <a:r>
                        <a:rPr lang="en-US" sz="1050" dirty="0">
                          <a:solidFill>
                            <a:srgbClr val="1E2340"/>
                          </a:solidFill>
                          <a:latin typeface="Arial" pitchFamily="34" charset="0"/>
                          <a:ea typeface="Arial" pitchFamily="34" charset="-122"/>
                          <a:cs typeface="Arial" pitchFamily="34" charset="-120"/>
                        </a:rPr>
                        <a:t>Digital &amp; change-readiness attributes</a:t>
                      </a:r>
                      <a:endParaRPr lang="en-US" sz="1050" dirty="0">
                        <a:latin typeface="Arial" charset="0"/>
                        <a:ea typeface="Arial" charset="0"/>
                        <a:cs typeface="Arial" charset="0"/>
                      </a:endParaRPr>
                    </a:p>
                  </a:txBody>
                  <a:tcPr marL="76200" marR="76200" marT="38100" marB="38100">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7" name="Shape 3"/>
          <p:cNvSpPr/>
          <p:nvPr/>
        </p:nvSpPr>
        <p:spPr>
          <a:xfrm>
            <a:off x="502920" y="4407408"/>
            <a:ext cx="8138160" cy="384048"/>
          </a:xfrm>
          <a:prstGeom prst="roundRect">
            <a:avLst>
              <a:gd name="adj" fmla="val 14286"/>
            </a:avLst>
          </a:prstGeom>
          <a:solidFill>
            <a:srgbClr val="ECEFFC"/>
          </a:solidFill>
          <a:ln/>
        </p:spPr>
        <p:txBody>
          <a:bodyPr/>
          <a:lstStyle/>
          <a:p>
            <a:endParaRPr lang="en-PT"/>
          </a:p>
        </p:txBody>
      </p:sp>
      <p:sp>
        <p:nvSpPr>
          <p:cNvPr id="6" name="Text 4"/>
          <p:cNvSpPr/>
          <p:nvPr/>
        </p:nvSpPr>
        <p:spPr>
          <a:xfrm>
            <a:off x="685800" y="4407408"/>
            <a:ext cx="7772400" cy="384048"/>
          </a:xfrm>
          <a:prstGeom prst="rect">
            <a:avLst/>
          </a:prstGeom>
          <a:noFill/>
          <a:ln/>
        </p:spPr>
        <p:txBody>
          <a:bodyPr wrap="square" lIns="0" tIns="0" rIns="0" bIns="0" rtlCol="0" anchor="ctr"/>
          <a:lstStyle/>
          <a:p>
            <a:pPr marL="0" indent="0" algn="l">
              <a:buNone/>
            </a:pPr>
            <a:r>
              <a:rPr lang="en-US" sz="950" b="1" dirty="0">
                <a:solidFill>
                  <a:srgbClr val="0C1A66"/>
                </a:solidFill>
                <a:latin typeface="Arial" pitchFamily="34" charset="0"/>
                <a:ea typeface="Arial" pitchFamily="34" charset="-122"/>
                <a:cs typeface="Arial" pitchFamily="34" charset="-120"/>
              </a:rPr>
              <a:t>Why it matters:  </a:t>
            </a:r>
            <a:r>
              <a:rPr lang="en-US" sz="950" dirty="0">
                <a:solidFill>
                  <a:srgbClr val="1E2340"/>
                </a:solidFill>
                <a:latin typeface="Arial" pitchFamily="34" charset="0"/>
                <a:ea typeface="Arial" pitchFamily="34" charset="-122"/>
                <a:cs typeface="Arial" pitchFamily="34" charset="-120"/>
              </a:rPr>
              <a:t>explicit, job-relevant criteria reduce unsuitable applications and give interviewers a fair, consistent scoring baseline — supporting equal opportunity.</a:t>
            </a:r>
            <a:endParaRPr lang="en-US" sz="950" dirty="0"/>
          </a:p>
        </p:txBody>
      </p:sp>
      <p:sp>
        <p:nvSpPr>
          <p:cNvPr id="10" name="Text 6"/>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7  /  16</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Advertisement Platforms &amp; Talent Attraction</a:t>
            </a:r>
            <a:endParaRPr lang="en-US" sz="2400" dirty="0"/>
          </a:p>
        </p:txBody>
      </p:sp>
      <p:sp>
        <p:nvSpPr>
          <p:cNvPr id="5" name="Text 2"/>
          <p:cNvSpPr/>
          <p:nvPr/>
        </p:nvSpPr>
        <p:spPr>
          <a:xfrm>
            <a:off x="502920" y="1024128"/>
            <a:ext cx="8229600" cy="45720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A </a:t>
            </a:r>
            <a:r>
              <a:rPr lang="en-US" sz="1100" b="1" dirty="0">
                <a:solidFill>
                  <a:srgbClr val="0C1A66"/>
                </a:solidFill>
                <a:latin typeface="Arial" pitchFamily="34" charset="0"/>
                <a:ea typeface="Arial" pitchFamily="34" charset="-122"/>
                <a:cs typeface="Arial" pitchFamily="34" charset="-120"/>
              </a:rPr>
              <a:t>blended internal + external</a:t>
            </a:r>
            <a:r>
              <a:rPr lang="en-US" sz="1100" dirty="0">
                <a:solidFill>
                  <a:srgbClr val="1E2340"/>
                </a:solidFill>
                <a:latin typeface="Arial" pitchFamily="34" charset="0"/>
                <a:ea typeface="Arial" pitchFamily="34" charset="-122"/>
                <a:cs typeface="Arial" pitchFamily="34" charset="-120"/>
              </a:rPr>
              <a:t> channel mix balances organisational knowledge with fresh digital talent </a:t>
            </a:r>
            <a:r>
              <a:rPr lang="en-US" sz="1100" i="1" dirty="0">
                <a:solidFill>
                  <a:srgbClr val="6B7688"/>
                </a:solidFill>
                <a:latin typeface="Arial" pitchFamily="34" charset="0"/>
                <a:ea typeface="Arial" pitchFamily="34" charset="-122"/>
                <a:cs typeface="Arial" pitchFamily="34" charset="-120"/>
              </a:rPr>
              <a:t>(CIPD, 2024a)</a:t>
            </a:r>
            <a:endParaRPr lang="en-US" sz="1100" dirty="0"/>
          </a:p>
        </p:txBody>
      </p:sp>
      <p:sp>
        <p:nvSpPr>
          <p:cNvPr id="6" name="Shape 3"/>
          <p:cNvSpPr/>
          <p:nvPr/>
        </p:nvSpPr>
        <p:spPr>
          <a:xfrm>
            <a:off x="2880360" y="3108960"/>
            <a:ext cx="0" cy="0"/>
          </a:xfrm>
          <a:prstGeom prst="line">
            <a:avLst/>
          </a:prstGeom>
          <a:noFill/>
          <a:ln w="22225">
            <a:solidFill>
              <a:srgbClr val="DCE2ED"/>
            </a:solidFill>
            <a:prstDash val="solid"/>
          </a:ln>
        </p:spPr>
        <p:txBody>
          <a:bodyPr/>
          <a:lstStyle/>
          <a:p>
            <a:endParaRPr lang="en-PT"/>
          </a:p>
        </p:txBody>
      </p:sp>
      <p:sp>
        <p:nvSpPr>
          <p:cNvPr id="7" name="Shape 4"/>
          <p:cNvSpPr/>
          <p:nvPr/>
        </p:nvSpPr>
        <p:spPr>
          <a:xfrm>
            <a:off x="2880360" y="3108960"/>
            <a:ext cx="1691640" cy="0"/>
          </a:xfrm>
          <a:prstGeom prst="line">
            <a:avLst/>
          </a:prstGeom>
          <a:noFill/>
          <a:ln w="22225">
            <a:solidFill>
              <a:srgbClr val="DCE2ED"/>
            </a:solidFill>
            <a:prstDash val="solid"/>
          </a:ln>
        </p:spPr>
        <p:txBody>
          <a:bodyPr/>
          <a:lstStyle/>
          <a:p>
            <a:endParaRPr lang="en-PT"/>
          </a:p>
        </p:txBody>
      </p:sp>
      <p:sp>
        <p:nvSpPr>
          <p:cNvPr id="8" name="Shape 5"/>
          <p:cNvSpPr/>
          <p:nvPr/>
        </p:nvSpPr>
        <p:spPr>
          <a:xfrm>
            <a:off x="2880360" y="3108960"/>
            <a:ext cx="0" cy="228600"/>
          </a:xfrm>
          <a:prstGeom prst="line">
            <a:avLst/>
          </a:prstGeom>
          <a:noFill/>
          <a:ln w="22225">
            <a:solidFill>
              <a:srgbClr val="DCE2ED"/>
            </a:solidFill>
            <a:prstDash val="solid"/>
          </a:ln>
        </p:spPr>
        <p:txBody>
          <a:bodyPr/>
          <a:lstStyle/>
          <a:p>
            <a:endParaRPr lang="en-PT"/>
          </a:p>
        </p:txBody>
      </p:sp>
      <p:sp>
        <p:nvSpPr>
          <p:cNvPr id="9" name="Shape 6"/>
          <p:cNvSpPr/>
          <p:nvPr/>
        </p:nvSpPr>
        <p:spPr>
          <a:xfrm>
            <a:off x="2880360" y="3108960"/>
            <a:ext cx="2148840" cy="228600"/>
          </a:xfrm>
          <a:prstGeom prst="line">
            <a:avLst/>
          </a:prstGeom>
          <a:noFill/>
          <a:ln w="22225">
            <a:solidFill>
              <a:srgbClr val="DCE2ED"/>
            </a:solidFill>
            <a:prstDash val="solid"/>
          </a:ln>
        </p:spPr>
        <p:txBody>
          <a:bodyPr/>
          <a:lstStyle/>
          <a:p>
            <a:endParaRPr lang="en-PT"/>
          </a:p>
        </p:txBody>
      </p:sp>
      <p:sp>
        <p:nvSpPr>
          <p:cNvPr id="10" name="Shape 7"/>
          <p:cNvSpPr/>
          <p:nvPr/>
        </p:nvSpPr>
        <p:spPr>
          <a:xfrm>
            <a:off x="2880360" y="3108960"/>
            <a:ext cx="0" cy="1371600"/>
          </a:xfrm>
          <a:prstGeom prst="line">
            <a:avLst/>
          </a:prstGeom>
          <a:noFill/>
          <a:ln w="22225">
            <a:solidFill>
              <a:srgbClr val="DCE2ED"/>
            </a:solidFill>
            <a:prstDash val="solid"/>
          </a:ln>
        </p:spPr>
        <p:txBody>
          <a:bodyPr/>
          <a:lstStyle/>
          <a:p>
            <a:endParaRPr lang="en-PT"/>
          </a:p>
        </p:txBody>
      </p:sp>
      <p:sp>
        <p:nvSpPr>
          <p:cNvPr id="11" name="Shape 8"/>
          <p:cNvSpPr/>
          <p:nvPr/>
        </p:nvSpPr>
        <p:spPr>
          <a:xfrm>
            <a:off x="2880360" y="3108960"/>
            <a:ext cx="1234440" cy="1371600"/>
          </a:xfrm>
          <a:prstGeom prst="line">
            <a:avLst/>
          </a:prstGeom>
          <a:noFill/>
          <a:ln w="22225">
            <a:solidFill>
              <a:srgbClr val="DCE2ED"/>
            </a:solidFill>
            <a:prstDash val="solid"/>
          </a:ln>
        </p:spPr>
        <p:txBody>
          <a:bodyPr/>
          <a:lstStyle/>
          <a:p>
            <a:endParaRPr lang="en-PT"/>
          </a:p>
        </p:txBody>
      </p:sp>
      <p:sp>
        <p:nvSpPr>
          <p:cNvPr id="12" name="Shape 9"/>
          <p:cNvSpPr/>
          <p:nvPr/>
        </p:nvSpPr>
        <p:spPr>
          <a:xfrm>
            <a:off x="731520" y="1417320"/>
            <a:ext cx="914400" cy="914400"/>
          </a:xfrm>
          <a:prstGeom prst="ellipse">
            <a:avLst/>
          </a:prstGeom>
          <a:solidFill>
            <a:srgbClr val="F3F6FB"/>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pic>
        <p:nvPicPr>
          <p:cNvPr id="13" name="Image 1" descr="preencoded.png"/>
          <p:cNvPicPr>
            <a:picLocks noChangeAspect="1"/>
          </p:cNvPicPr>
          <p:nvPr/>
        </p:nvPicPr>
        <p:blipFill>
          <a:blip r:embed="rId4"/>
          <a:stretch>
            <a:fillRect/>
          </a:stretch>
        </p:blipFill>
        <p:spPr>
          <a:xfrm>
            <a:off x="1005840" y="1618488"/>
            <a:ext cx="365760" cy="365760"/>
          </a:xfrm>
          <a:prstGeom prst="rect">
            <a:avLst/>
          </a:prstGeom>
        </p:spPr>
      </p:pic>
      <p:sp>
        <p:nvSpPr>
          <p:cNvPr id="14" name="Text 10"/>
          <p:cNvSpPr/>
          <p:nvPr/>
        </p:nvSpPr>
        <p:spPr>
          <a:xfrm>
            <a:off x="640080" y="1965960"/>
            <a:ext cx="1097280" cy="384048"/>
          </a:xfrm>
          <a:prstGeom prst="rect">
            <a:avLst/>
          </a:prstGeom>
          <a:noFill/>
          <a:ln/>
        </p:spPr>
        <p:txBody>
          <a:bodyPr wrap="square" lIns="0" tIns="0" rIns="0" bIns="0" rtlCol="0" anchor="t"/>
          <a:lstStyle/>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Internal</a:t>
            </a:r>
            <a:endParaRPr lang="en-US" sz="800" dirty="0"/>
          </a:p>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recruitment</a:t>
            </a:r>
            <a:endParaRPr lang="en-US" sz="800" dirty="0"/>
          </a:p>
        </p:txBody>
      </p:sp>
      <p:sp>
        <p:nvSpPr>
          <p:cNvPr id="15" name="Shape 11"/>
          <p:cNvSpPr/>
          <p:nvPr/>
        </p:nvSpPr>
        <p:spPr>
          <a:xfrm>
            <a:off x="4114800" y="1417320"/>
            <a:ext cx="914400" cy="914400"/>
          </a:xfrm>
          <a:prstGeom prst="ellipse">
            <a:avLst/>
          </a:prstGeom>
          <a:solidFill>
            <a:srgbClr val="F3F6FB"/>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pic>
        <p:nvPicPr>
          <p:cNvPr id="16" name="Image 2" descr="preencoded.png"/>
          <p:cNvPicPr>
            <a:picLocks noChangeAspect="1"/>
          </p:cNvPicPr>
          <p:nvPr/>
        </p:nvPicPr>
        <p:blipFill>
          <a:blip r:embed="rId5"/>
          <a:stretch>
            <a:fillRect/>
          </a:stretch>
        </p:blipFill>
        <p:spPr>
          <a:xfrm>
            <a:off x="4389120" y="1618488"/>
            <a:ext cx="365760" cy="365760"/>
          </a:xfrm>
          <a:prstGeom prst="rect">
            <a:avLst/>
          </a:prstGeom>
        </p:spPr>
      </p:pic>
      <p:sp>
        <p:nvSpPr>
          <p:cNvPr id="17" name="Text 12"/>
          <p:cNvSpPr/>
          <p:nvPr/>
        </p:nvSpPr>
        <p:spPr>
          <a:xfrm>
            <a:off x="4023360" y="1965960"/>
            <a:ext cx="1097280" cy="384048"/>
          </a:xfrm>
          <a:prstGeom prst="rect">
            <a:avLst/>
          </a:prstGeom>
          <a:noFill/>
          <a:ln/>
        </p:spPr>
        <p:txBody>
          <a:bodyPr wrap="square" lIns="0" tIns="0" rIns="0" bIns="0" rtlCol="0" anchor="t"/>
          <a:lstStyle/>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Careers</a:t>
            </a:r>
            <a:endParaRPr lang="en-US" sz="800" dirty="0"/>
          </a:p>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website</a:t>
            </a:r>
            <a:endParaRPr lang="en-US" sz="800" dirty="0"/>
          </a:p>
        </p:txBody>
      </p:sp>
      <p:sp>
        <p:nvSpPr>
          <p:cNvPr id="18" name="Shape 13"/>
          <p:cNvSpPr/>
          <p:nvPr/>
        </p:nvSpPr>
        <p:spPr>
          <a:xfrm>
            <a:off x="274320" y="2880360"/>
            <a:ext cx="914400" cy="914400"/>
          </a:xfrm>
          <a:prstGeom prst="ellipse">
            <a:avLst/>
          </a:prstGeom>
          <a:solidFill>
            <a:srgbClr val="F3F6FB"/>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pic>
        <p:nvPicPr>
          <p:cNvPr id="19" name="Image 3" descr="preencoded.png"/>
          <p:cNvPicPr>
            <a:picLocks noChangeAspect="1"/>
          </p:cNvPicPr>
          <p:nvPr/>
        </p:nvPicPr>
        <p:blipFill>
          <a:blip r:embed="rId6"/>
          <a:stretch>
            <a:fillRect/>
          </a:stretch>
        </p:blipFill>
        <p:spPr>
          <a:xfrm>
            <a:off x="548640" y="3081528"/>
            <a:ext cx="365760" cy="365760"/>
          </a:xfrm>
          <a:prstGeom prst="rect">
            <a:avLst/>
          </a:prstGeom>
        </p:spPr>
      </p:pic>
      <p:sp>
        <p:nvSpPr>
          <p:cNvPr id="20" name="Text 14"/>
          <p:cNvSpPr/>
          <p:nvPr/>
        </p:nvSpPr>
        <p:spPr>
          <a:xfrm>
            <a:off x="182880" y="3429000"/>
            <a:ext cx="1097280" cy="384048"/>
          </a:xfrm>
          <a:prstGeom prst="rect">
            <a:avLst/>
          </a:prstGeom>
          <a:noFill/>
          <a:ln/>
        </p:spPr>
        <p:txBody>
          <a:bodyPr wrap="square" lIns="0" tIns="0" rIns="0" bIns="0" rtlCol="0" anchor="t"/>
          <a:lstStyle/>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LinkedIn</a:t>
            </a:r>
            <a:endParaRPr lang="en-US" sz="800" dirty="0"/>
          </a:p>
        </p:txBody>
      </p:sp>
      <p:sp>
        <p:nvSpPr>
          <p:cNvPr id="21" name="Shape 15"/>
          <p:cNvSpPr/>
          <p:nvPr/>
        </p:nvSpPr>
        <p:spPr>
          <a:xfrm>
            <a:off x="4572000" y="2880360"/>
            <a:ext cx="914400" cy="914400"/>
          </a:xfrm>
          <a:prstGeom prst="ellipse">
            <a:avLst/>
          </a:prstGeom>
          <a:solidFill>
            <a:srgbClr val="F3F6FB"/>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pic>
        <p:nvPicPr>
          <p:cNvPr id="22" name="Image 4" descr="preencoded.png"/>
          <p:cNvPicPr>
            <a:picLocks noChangeAspect="1"/>
          </p:cNvPicPr>
          <p:nvPr/>
        </p:nvPicPr>
        <p:blipFill>
          <a:blip r:embed="rId7"/>
          <a:stretch>
            <a:fillRect/>
          </a:stretch>
        </p:blipFill>
        <p:spPr>
          <a:xfrm>
            <a:off x="4846320" y="3081528"/>
            <a:ext cx="365760" cy="365760"/>
          </a:xfrm>
          <a:prstGeom prst="rect">
            <a:avLst/>
          </a:prstGeom>
        </p:spPr>
      </p:pic>
      <p:sp>
        <p:nvSpPr>
          <p:cNvPr id="23" name="Text 16"/>
          <p:cNvSpPr/>
          <p:nvPr/>
        </p:nvSpPr>
        <p:spPr>
          <a:xfrm>
            <a:off x="4480560" y="3429000"/>
            <a:ext cx="1097280" cy="384048"/>
          </a:xfrm>
          <a:prstGeom prst="rect">
            <a:avLst/>
          </a:prstGeom>
          <a:noFill/>
          <a:ln/>
        </p:spPr>
        <p:txBody>
          <a:bodyPr wrap="square" lIns="0" tIns="0" rIns="0" bIns="0" rtlCol="0" anchor="t"/>
          <a:lstStyle/>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Graduate</a:t>
            </a:r>
            <a:endParaRPr lang="en-US" sz="800" dirty="0"/>
          </a:p>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schemes</a:t>
            </a:r>
            <a:endParaRPr lang="en-US" sz="800" dirty="0"/>
          </a:p>
        </p:txBody>
      </p:sp>
      <p:sp>
        <p:nvSpPr>
          <p:cNvPr id="24" name="Shape 17"/>
          <p:cNvSpPr/>
          <p:nvPr/>
        </p:nvSpPr>
        <p:spPr>
          <a:xfrm>
            <a:off x="1188720" y="4023360"/>
            <a:ext cx="914400" cy="914400"/>
          </a:xfrm>
          <a:prstGeom prst="ellipse">
            <a:avLst/>
          </a:prstGeom>
          <a:solidFill>
            <a:srgbClr val="F3F6FB"/>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pic>
        <p:nvPicPr>
          <p:cNvPr id="25" name="Image 5" descr="preencoded.png"/>
          <p:cNvPicPr>
            <a:picLocks noChangeAspect="1"/>
          </p:cNvPicPr>
          <p:nvPr/>
        </p:nvPicPr>
        <p:blipFill>
          <a:blip r:embed="rId8"/>
          <a:stretch>
            <a:fillRect/>
          </a:stretch>
        </p:blipFill>
        <p:spPr>
          <a:xfrm>
            <a:off x="1463040" y="4224528"/>
            <a:ext cx="365760" cy="365760"/>
          </a:xfrm>
          <a:prstGeom prst="rect">
            <a:avLst/>
          </a:prstGeom>
        </p:spPr>
      </p:pic>
      <p:sp>
        <p:nvSpPr>
          <p:cNvPr id="26" name="Text 18"/>
          <p:cNvSpPr/>
          <p:nvPr/>
        </p:nvSpPr>
        <p:spPr>
          <a:xfrm>
            <a:off x="1097280" y="4572000"/>
            <a:ext cx="1097280" cy="384048"/>
          </a:xfrm>
          <a:prstGeom prst="rect">
            <a:avLst/>
          </a:prstGeom>
          <a:noFill/>
          <a:ln/>
        </p:spPr>
        <p:txBody>
          <a:bodyPr wrap="square" lIns="0" tIns="0" rIns="0" bIns="0" rtlCol="0" anchor="t"/>
          <a:lstStyle/>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Agencies</a:t>
            </a:r>
            <a:endParaRPr lang="en-US" sz="800" dirty="0"/>
          </a:p>
        </p:txBody>
      </p:sp>
      <p:sp>
        <p:nvSpPr>
          <p:cNvPr id="27" name="Shape 19"/>
          <p:cNvSpPr/>
          <p:nvPr/>
        </p:nvSpPr>
        <p:spPr>
          <a:xfrm>
            <a:off x="3657600" y="4023360"/>
            <a:ext cx="914400" cy="914400"/>
          </a:xfrm>
          <a:prstGeom prst="ellipse">
            <a:avLst/>
          </a:prstGeom>
          <a:solidFill>
            <a:srgbClr val="F3F6FB"/>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pic>
        <p:nvPicPr>
          <p:cNvPr id="28" name="Image 6" descr="preencoded.png"/>
          <p:cNvPicPr>
            <a:picLocks noChangeAspect="1"/>
          </p:cNvPicPr>
          <p:nvPr/>
        </p:nvPicPr>
        <p:blipFill>
          <a:blip r:embed="rId9"/>
          <a:stretch>
            <a:fillRect/>
          </a:stretch>
        </p:blipFill>
        <p:spPr>
          <a:xfrm>
            <a:off x="3931920" y="4224528"/>
            <a:ext cx="365760" cy="365760"/>
          </a:xfrm>
          <a:prstGeom prst="rect">
            <a:avLst/>
          </a:prstGeom>
        </p:spPr>
      </p:pic>
      <p:sp>
        <p:nvSpPr>
          <p:cNvPr id="29" name="Text 20"/>
          <p:cNvSpPr/>
          <p:nvPr/>
        </p:nvSpPr>
        <p:spPr>
          <a:xfrm>
            <a:off x="3566160" y="4572000"/>
            <a:ext cx="1097280" cy="384048"/>
          </a:xfrm>
          <a:prstGeom prst="rect">
            <a:avLst/>
          </a:prstGeom>
          <a:noFill/>
          <a:ln/>
        </p:spPr>
        <p:txBody>
          <a:bodyPr wrap="square" lIns="0" tIns="0" rIns="0" bIns="0" rtlCol="0" anchor="t"/>
          <a:lstStyle/>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Employee</a:t>
            </a:r>
            <a:endParaRPr lang="en-US" sz="800" dirty="0"/>
          </a:p>
          <a:p>
            <a:pPr marL="0" indent="0" algn="ctr">
              <a:lnSpc>
                <a:spcPct val="90000"/>
              </a:lnSpc>
              <a:buNone/>
            </a:pPr>
            <a:r>
              <a:rPr lang="en-US" sz="800" b="1" dirty="0">
                <a:solidFill>
                  <a:srgbClr val="1E2340"/>
                </a:solidFill>
                <a:latin typeface="Arial" pitchFamily="34" charset="0"/>
                <a:ea typeface="Arial" pitchFamily="34" charset="-122"/>
                <a:cs typeface="Arial" pitchFamily="34" charset="-120"/>
              </a:rPr>
              <a:t>referrals</a:t>
            </a:r>
            <a:endParaRPr lang="en-US" sz="800" dirty="0"/>
          </a:p>
        </p:txBody>
      </p:sp>
      <p:sp>
        <p:nvSpPr>
          <p:cNvPr id="30" name="Shape 21"/>
          <p:cNvSpPr/>
          <p:nvPr/>
        </p:nvSpPr>
        <p:spPr>
          <a:xfrm>
            <a:off x="2167128" y="2395728"/>
            <a:ext cx="1426464" cy="1426464"/>
          </a:xfrm>
          <a:prstGeom prst="ellipse">
            <a:avLst/>
          </a:prstGeom>
          <a:solidFill>
            <a:srgbClr val="0C1A66"/>
          </a:solidFill>
          <a:ln/>
          <a:effectLst>
            <a:outerShdw blurRad="114300" dist="38100" dir="5400000" algn="bl" rotWithShape="0">
              <a:srgbClr val="8A93A6">
                <a:alpha val="28000"/>
              </a:srgbClr>
            </a:outerShdw>
          </a:effectLst>
        </p:spPr>
        <p:txBody>
          <a:bodyPr/>
          <a:lstStyle/>
          <a:p>
            <a:endParaRPr lang="en-PT"/>
          </a:p>
        </p:txBody>
      </p:sp>
      <p:pic>
        <p:nvPicPr>
          <p:cNvPr id="31" name="Image 7" descr="preencoded.png"/>
          <p:cNvPicPr>
            <a:picLocks noChangeAspect="1"/>
          </p:cNvPicPr>
          <p:nvPr/>
        </p:nvPicPr>
        <p:blipFill>
          <a:blip r:embed="rId10"/>
          <a:stretch>
            <a:fillRect/>
          </a:stretch>
        </p:blipFill>
        <p:spPr>
          <a:xfrm>
            <a:off x="2624328" y="2706624"/>
            <a:ext cx="512064" cy="512064"/>
          </a:xfrm>
          <a:prstGeom prst="rect">
            <a:avLst/>
          </a:prstGeom>
        </p:spPr>
      </p:pic>
      <p:sp>
        <p:nvSpPr>
          <p:cNvPr id="32" name="Text 22"/>
          <p:cNvSpPr/>
          <p:nvPr/>
        </p:nvSpPr>
        <p:spPr>
          <a:xfrm>
            <a:off x="2167128" y="3218688"/>
            <a:ext cx="1426464" cy="457200"/>
          </a:xfrm>
          <a:prstGeom prst="rect">
            <a:avLst/>
          </a:prstGeom>
          <a:noFill/>
          <a:ln/>
        </p:spPr>
        <p:txBody>
          <a:bodyPr wrap="square" lIns="0" tIns="0" rIns="0" bIns="0" rtlCol="0" anchor="ctr"/>
          <a:lstStyle/>
          <a:p>
            <a:pPr marL="0" indent="0" algn="ctr">
              <a:lnSpc>
                <a:spcPct val="90000"/>
              </a:lnSpc>
              <a:buNone/>
            </a:pPr>
            <a:r>
              <a:rPr lang="en-US" sz="950" b="1" dirty="0">
                <a:solidFill>
                  <a:srgbClr val="FFFFFF"/>
                </a:solidFill>
                <a:latin typeface="Arial" pitchFamily="34" charset="0"/>
                <a:ea typeface="Arial" pitchFamily="34" charset="-122"/>
                <a:cs typeface="Arial" pitchFamily="34" charset="-120"/>
              </a:rPr>
              <a:t>Unilever</a:t>
            </a:r>
            <a:endParaRPr lang="en-US" sz="950" dirty="0"/>
          </a:p>
          <a:p>
            <a:pPr marL="0" indent="0" algn="ctr">
              <a:lnSpc>
                <a:spcPct val="90000"/>
              </a:lnSpc>
              <a:buNone/>
            </a:pPr>
            <a:r>
              <a:rPr lang="en-US" sz="950" b="1" dirty="0">
                <a:solidFill>
                  <a:srgbClr val="FFFFFF"/>
                </a:solidFill>
                <a:latin typeface="Arial" pitchFamily="34" charset="0"/>
                <a:ea typeface="Arial" pitchFamily="34" charset="-122"/>
                <a:cs typeface="Arial" pitchFamily="34" charset="-120"/>
              </a:rPr>
              <a:t>Careers</a:t>
            </a:r>
            <a:endParaRPr lang="en-US" sz="950" dirty="0"/>
          </a:p>
        </p:txBody>
      </p:sp>
      <p:sp>
        <p:nvSpPr>
          <p:cNvPr id="33" name="Shape 23"/>
          <p:cNvSpPr/>
          <p:nvPr/>
        </p:nvSpPr>
        <p:spPr>
          <a:xfrm>
            <a:off x="5989320" y="1600200"/>
            <a:ext cx="2697480" cy="1371600"/>
          </a:xfrm>
          <a:prstGeom prst="roundRect">
            <a:avLst>
              <a:gd name="adj" fmla="val 5333"/>
            </a:avLst>
          </a:prstGeom>
          <a:solidFill>
            <a:srgbClr val="ECEFFC"/>
          </a:solidFill>
          <a:ln/>
        </p:spPr>
        <p:txBody>
          <a:bodyPr/>
          <a:lstStyle/>
          <a:p>
            <a:endParaRPr lang="en-PT"/>
          </a:p>
        </p:txBody>
      </p:sp>
      <p:sp>
        <p:nvSpPr>
          <p:cNvPr id="34" name="Text 24"/>
          <p:cNvSpPr/>
          <p:nvPr/>
        </p:nvSpPr>
        <p:spPr>
          <a:xfrm>
            <a:off x="6172200" y="1691640"/>
            <a:ext cx="2377440" cy="274320"/>
          </a:xfrm>
          <a:prstGeom prst="rect">
            <a:avLst/>
          </a:prstGeom>
          <a:noFill/>
          <a:ln/>
        </p:spPr>
        <p:txBody>
          <a:bodyPr wrap="square" lIns="0" tIns="0" rIns="0" bIns="0" rtlCol="0" anchor="ctr"/>
          <a:lstStyle/>
          <a:p>
            <a:pPr marL="0" indent="0">
              <a:buNone/>
            </a:pPr>
            <a:r>
              <a:rPr lang="en-US" sz="1200" b="1" dirty="0">
                <a:solidFill>
                  <a:srgbClr val="0C1A66"/>
                </a:solidFill>
                <a:latin typeface="Arial" pitchFamily="34" charset="0"/>
                <a:ea typeface="Arial" pitchFamily="34" charset="-122"/>
                <a:cs typeface="Arial" pitchFamily="34" charset="-120"/>
              </a:rPr>
              <a:t>Internal</a:t>
            </a:r>
            <a:endParaRPr lang="en-US" sz="1200" dirty="0"/>
          </a:p>
        </p:txBody>
      </p:sp>
      <p:sp>
        <p:nvSpPr>
          <p:cNvPr id="35" name="Text 25"/>
          <p:cNvSpPr/>
          <p:nvPr/>
        </p:nvSpPr>
        <p:spPr>
          <a:xfrm>
            <a:off x="6172200" y="2011680"/>
            <a:ext cx="2377440" cy="914400"/>
          </a:xfrm>
          <a:prstGeom prst="rect">
            <a:avLst/>
          </a:prstGeom>
          <a:noFill/>
          <a:ln/>
        </p:spPr>
        <p:txBody>
          <a:bodyPr wrap="square" lIns="0" tIns="0" rIns="0" bIns="0" rtlCol="0" anchor="t"/>
          <a:lstStyle/>
          <a:p>
            <a:pPr marL="127000" indent="-127000" algn="l">
              <a:spcAft>
                <a:spcPts val="300"/>
              </a:spcAft>
              <a:buSzPct val="100000"/>
              <a:buChar char="•"/>
            </a:pPr>
            <a:r>
              <a:rPr lang="en-US" sz="950" dirty="0">
                <a:solidFill>
                  <a:srgbClr val="1E2340"/>
                </a:solidFill>
                <a:latin typeface="Arial" pitchFamily="34" charset="0"/>
                <a:ea typeface="Arial" pitchFamily="34" charset="-122"/>
                <a:cs typeface="Arial" pitchFamily="34" charset="-120"/>
              </a:rPr>
              <a:t>Motivates staff, protects culture</a:t>
            </a:r>
            <a:endParaRPr lang="en-US" sz="950" dirty="0"/>
          </a:p>
          <a:p>
            <a:pPr marL="127000" indent="-127000" algn="l">
              <a:buSzPct val="100000"/>
              <a:buChar char="•"/>
            </a:pPr>
            <a:r>
              <a:rPr lang="en-US" sz="950" dirty="0">
                <a:solidFill>
                  <a:srgbClr val="1E2340"/>
                </a:solidFill>
                <a:latin typeface="Arial" pitchFamily="34" charset="0"/>
                <a:ea typeface="Arial" pitchFamily="34" charset="-122"/>
                <a:cs typeface="Arial" pitchFamily="34" charset="-120"/>
              </a:rPr>
              <a:t>But may limit fresh ideas</a:t>
            </a:r>
            <a:endParaRPr lang="en-US" sz="950" dirty="0"/>
          </a:p>
        </p:txBody>
      </p:sp>
      <p:sp>
        <p:nvSpPr>
          <p:cNvPr id="36" name="Shape 26"/>
          <p:cNvSpPr/>
          <p:nvPr/>
        </p:nvSpPr>
        <p:spPr>
          <a:xfrm>
            <a:off x="5989320" y="3108960"/>
            <a:ext cx="2697480" cy="1371600"/>
          </a:xfrm>
          <a:prstGeom prst="roundRect">
            <a:avLst>
              <a:gd name="adj" fmla="val 5333"/>
            </a:avLst>
          </a:prstGeom>
          <a:solidFill>
            <a:srgbClr val="DCF3F0"/>
          </a:solidFill>
          <a:ln/>
        </p:spPr>
        <p:txBody>
          <a:bodyPr/>
          <a:lstStyle/>
          <a:p>
            <a:endParaRPr lang="en-PT"/>
          </a:p>
        </p:txBody>
      </p:sp>
      <p:sp>
        <p:nvSpPr>
          <p:cNvPr id="37" name="Text 27"/>
          <p:cNvSpPr/>
          <p:nvPr/>
        </p:nvSpPr>
        <p:spPr>
          <a:xfrm>
            <a:off x="6172200" y="3200400"/>
            <a:ext cx="2377440" cy="274320"/>
          </a:xfrm>
          <a:prstGeom prst="rect">
            <a:avLst/>
          </a:prstGeom>
          <a:noFill/>
          <a:ln/>
        </p:spPr>
        <p:txBody>
          <a:bodyPr wrap="square" lIns="0" tIns="0" rIns="0" bIns="0" rtlCol="0" anchor="ctr"/>
          <a:lstStyle/>
          <a:p>
            <a:pPr marL="0" indent="0">
              <a:buNone/>
            </a:pPr>
            <a:r>
              <a:rPr lang="en-US" sz="1200" b="1" dirty="0">
                <a:solidFill>
                  <a:srgbClr val="0C7D74"/>
                </a:solidFill>
                <a:latin typeface="Arial" pitchFamily="34" charset="0"/>
                <a:ea typeface="Arial" pitchFamily="34" charset="-122"/>
                <a:cs typeface="Arial" pitchFamily="34" charset="-120"/>
              </a:rPr>
              <a:t>External</a:t>
            </a:r>
            <a:endParaRPr lang="en-US" sz="1200" dirty="0"/>
          </a:p>
        </p:txBody>
      </p:sp>
      <p:sp>
        <p:nvSpPr>
          <p:cNvPr id="38" name="Text 28"/>
          <p:cNvSpPr/>
          <p:nvPr/>
        </p:nvSpPr>
        <p:spPr>
          <a:xfrm>
            <a:off x="6172200" y="3520440"/>
            <a:ext cx="2377440" cy="914400"/>
          </a:xfrm>
          <a:prstGeom prst="rect">
            <a:avLst/>
          </a:prstGeom>
          <a:noFill/>
          <a:ln/>
        </p:spPr>
        <p:txBody>
          <a:bodyPr wrap="square" lIns="0" tIns="0" rIns="0" bIns="0" rtlCol="0" anchor="t"/>
          <a:lstStyle/>
          <a:p>
            <a:pPr marL="127000" indent="-127000" algn="l">
              <a:spcAft>
                <a:spcPts val="300"/>
              </a:spcAft>
              <a:buSzPct val="100000"/>
              <a:buChar char="•"/>
            </a:pPr>
            <a:r>
              <a:rPr lang="en-US" sz="950" dirty="0">
                <a:solidFill>
                  <a:srgbClr val="1E2340"/>
                </a:solidFill>
                <a:latin typeface="Arial" pitchFamily="34" charset="0"/>
                <a:ea typeface="Arial" pitchFamily="34" charset="-122"/>
                <a:cs typeface="Arial" pitchFamily="34" charset="-120"/>
              </a:rPr>
              <a:t>Brings new digital skills &amp; reach</a:t>
            </a:r>
            <a:endParaRPr lang="en-US" sz="950" dirty="0"/>
          </a:p>
          <a:p>
            <a:pPr marL="127000" indent="-127000" algn="l">
              <a:buSzPct val="100000"/>
              <a:buChar char="•"/>
            </a:pPr>
            <a:r>
              <a:rPr lang="en-US" sz="950" dirty="0">
                <a:solidFill>
                  <a:srgbClr val="1E2340"/>
                </a:solidFill>
                <a:latin typeface="Arial" pitchFamily="34" charset="0"/>
                <a:ea typeface="Arial" pitchFamily="34" charset="-122"/>
                <a:cs typeface="Arial" pitchFamily="34" charset="-120"/>
              </a:rPr>
              <a:t>Wider, more diverse talent pool</a:t>
            </a:r>
            <a:endParaRPr lang="en-US" sz="950" dirty="0"/>
          </a:p>
        </p:txBody>
      </p:sp>
      <p:sp>
        <p:nvSpPr>
          <p:cNvPr id="40" name="Text 30"/>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8  /  16</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Interview Type 1 — Structured Interview</a:t>
            </a:r>
            <a:endParaRPr lang="en-US" sz="2400" dirty="0"/>
          </a:p>
        </p:txBody>
      </p:sp>
      <p:sp>
        <p:nvSpPr>
          <p:cNvPr id="5" name="Text 2"/>
          <p:cNvSpPr/>
          <p:nvPr/>
        </p:nvSpPr>
        <p:spPr>
          <a:xfrm>
            <a:off x="502920" y="1024128"/>
            <a:ext cx="8229600" cy="45720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Identical questions and scoring for every candidate raise </a:t>
            </a:r>
            <a:r>
              <a:rPr lang="en-US" sz="1100" b="1" dirty="0">
                <a:solidFill>
                  <a:srgbClr val="0C1A66"/>
                </a:solidFill>
                <a:latin typeface="Arial" pitchFamily="34" charset="0"/>
                <a:ea typeface="Arial" pitchFamily="34" charset="-122"/>
                <a:cs typeface="Arial" pitchFamily="34" charset="-120"/>
              </a:rPr>
              <a:t>fairness, reliability and comparability </a:t>
            </a:r>
            <a:r>
              <a:rPr lang="en-US" sz="1100" dirty="0">
                <a:solidFill>
                  <a:srgbClr val="0C1A66"/>
                </a:solidFill>
                <a:latin typeface="Arial" pitchFamily="34" charset="0"/>
                <a:ea typeface="Arial" pitchFamily="34" charset="-122"/>
                <a:cs typeface="Arial" pitchFamily="34" charset="-120"/>
              </a:rPr>
              <a:t>(Shi et al., 2025).</a:t>
            </a:r>
            <a:endParaRPr lang="en-US" sz="11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502920" y="1627632"/>
          <a:ext cx="5029200" cy="2395728"/>
        </p:xfrm>
        <a:graphic>
          <a:graphicData uri="http://schemas.openxmlformats.org/drawingml/2006/table">
            <a:tbl>
              <a:tblPr/>
              <a:tblGrid>
                <a:gridCol w="338328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tblGrid>
              <a:tr h="384048">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Assessment criterion (same for all)</a:t>
                      </a:r>
                      <a:endParaRPr lang="en-US" sz="100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0C1A66"/>
                    </a:solidFill>
                  </a:tcPr>
                </a:tc>
                <a:tc>
                  <a:txBody>
                    <a:bodyPr/>
                    <a:lstStyle/>
                    <a:p>
                      <a:pPr marL="0" indent="0" algn="ctr">
                        <a:buNone/>
                      </a:pPr>
                      <a:r>
                        <a:rPr lang="en-US" sz="1000" b="1" dirty="0">
                          <a:solidFill>
                            <a:srgbClr val="FFFFFF"/>
                          </a:solidFill>
                          <a:latin typeface="Arial" pitchFamily="34" charset="0"/>
                          <a:ea typeface="Arial" pitchFamily="34" charset="-122"/>
                          <a:cs typeface="Arial" pitchFamily="34" charset="-120"/>
                        </a:rPr>
                        <a:t>Rating</a:t>
                      </a:r>
                      <a:endParaRPr lang="en-US" sz="100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0C1A66"/>
                    </a:solidFill>
                  </a:tcPr>
                </a:tc>
                <a:extLst>
                  <a:ext uri="{0D108BD9-81ED-4DB2-BD59-A6C34878D82A}">
                    <a16:rowId xmlns:a16="http://schemas.microsoft.com/office/drawing/2014/main" val="10000"/>
                  </a:ext>
                </a:extLst>
              </a:tr>
              <a:tr h="502920">
                <a:tc>
                  <a:txBody>
                    <a:bodyPr/>
                    <a:lstStyle/>
                    <a:p>
                      <a:pPr marL="0" indent="0" algn="l">
                        <a:buNone/>
                      </a:pPr>
                      <a:r>
                        <a:rPr lang="en-US" sz="950" dirty="0">
                          <a:solidFill>
                            <a:srgbClr val="1E2340"/>
                          </a:solidFill>
                          <a:latin typeface="Arial" pitchFamily="34" charset="0"/>
                          <a:ea typeface="Arial" pitchFamily="34" charset="-122"/>
                          <a:cs typeface="Arial" pitchFamily="34" charset="-120"/>
                        </a:rPr>
                        <a:t>Leadership of change initiatives</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tc>
                  <a:txBody>
                    <a:bodyPr/>
                    <a:lstStyle/>
                    <a:p>
                      <a:pPr marL="0" indent="0" algn="ctr">
                        <a:buNone/>
                      </a:pPr>
                      <a:r>
                        <a:rPr lang="en-US" sz="950" b="1" dirty="0">
                          <a:solidFill>
                            <a:srgbClr val="0C7D74"/>
                          </a:solidFill>
                          <a:latin typeface="Arial" pitchFamily="34" charset="0"/>
                          <a:ea typeface="Arial" pitchFamily="34" charset="-122"/>
                          <a:cs typeface="Arial" pitchFamily="34" charset="-120"/>
                        </a:rPr>
                        <a:t>1  2  3  4  5</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920">
                <a:tc>
                  <a:txBody>
                    <a:bodyPr/>
                    <a:lstStyle/>
                    <a:p>
                      <a:pPr marL="0" indent="0" algn="l">
                        <a:buNone/>
                      </a:pPr>
                      <a:r>
                        <a:rPr lang="en-US" sz="950" dirty="0">
                          <a:solidFill>
                            <a:srgbClr val="1E2340"/>
                          </a:solidFill>
                          <a:latin typeface="Arial" pitchFamily="34" charset="0"/>
                          <a:ea typeface="Arial" pitchFamily="34" charset="-122"/>
                          <a:cs typeface="Arial" pitchFamily="34" charset="-120"/>
                        </a:rPr>
                        <a:t>Digital &amp; analytical capability</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tc>
                  <a:txBody>
                    <a:bodyPr/>
                    <a:lstStyle/>
                    <a:p>
                      <a:pPr marL="0" indent="0" algn="ctr">
                        <a:buNone/>
                      </a:pPr>
                      <a:r>
                        <a:rPr lang="en-US" sz="950" b="1" dirty="0">
                          <a:solidFill>
                            <a:srgbClr val="0C7D74"/>
                          </a:solidFill>
                          <a:latin typeface="Arial" pitchFamily="34" charset="0"/>
                          <a:ea typeface="Arial" pitchFamily="34" charset="-122"/>
                          <a:cs typeface="Arial" pitchFamily="34" charset="-120"/>
                        </a:rPr>
                        <a:t>1  2  3  4  5</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extLst>
                  <a:ext uri="{0D108BD9-81ED-4DB2-BD59-A6C34878D82A}">
                    <a16:rowId xmlns:a16="http://schemas.microsoft.com/office/drawing/2014/main" val="10002"/>
                  </a:ext>
                </a:extLst>
              </a:tr>
              <a:tr h="502920">
                <a:tc>
                  <a:txBody>
                    <a:bodyPr/>
                    <a:lstStyle/>
                    <a:p>
                      <a:pPr marL="0" indent="0" algn="l">
                        <a:buNone/>
                      </a:pPr>
                      <a:r>
                        <a:rPr lang="en-US" sz="950" dirty="0">
                          <a:solidFill>
                            <a:srgbClr val="1E2340"/>
                          </a:solidFill>
                          <a:latin typeface="Arial" pitchFamily="34" charset="0"/>
                          <a:ea typeface="Arial" pitchFamily="34" charset="-122"/>
                          <a:cs typeface="Arial" pitchFamily="34" charset="-120"/>
                        </a:rPr>
                        <a:t>Stakeholder communication</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tc>
                  <a:txBody>
                    <a:bodyPr/>
                    <a:lstStyle/>
                    <a:p>
                      <a:pPr marL="0" indent="0" algn="ctr">
                        <a:buNone/>
                      </a:pPr>
                      <a:r>
                        <a:rPr lang="en-US" sz="950" b="1" dirty="0">
                          <a:solidFill>
                            <a:srgbClr val="0C7D74"/>
                          </a:solidFill>
                          <a:latin typeface="Arial" pitchFamily="34" charset="0"/>
                          <a:ea typeface="Arial" pitchFamily="34" charset="-122"/>
                          <a:cs typeface="Arial" pitchFamily="34" charset="-120"/>
                        </a:rPr>
                        <a:t>1  2  3  4  5</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2920">
                <a:tc>
                  <a:txBody>
                    <a:bodyPr/>
                    <a:lstStyle/>
                    <a:p>
                      <a:pPr marL="0" indent="0" algn="l">
                        <a:buNone/>
                      </a:pPr>
                      <a:r>
                        <a:rPr lang="en-US" sz="950" dirty="0">
                          <a:solidFill>
                            <a:srgbClr val="1E2340"/>
                          </a:solidFill>
                          <a:latin typeface="Arial" pitchFamily="34" charset="0"/>
                          <a:ea typeface="Arial" pitchFamily="34" charset="-122"/>
                          <a:cs typeface="Arial" pitchFamily="34" charset="-120"/>
                        </a:rPr>
                        <a:t>Problem-solving under pressure</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tc>
                  <a:txBody>
                    <a:bodyPr/>
                    <a:lstStyle/>
                    <a:p>
                      <a:pPr marL="0" indent="0" algn="ctr">
                        <a:buNone/>
                      </a:pPr>
                      <a:r>
                        <a:rPr lang="en-US" sz="950" b="1" dirty="0">
                          <a:solidFill>
                            <a:srgbClr val="0C7D74"/>
                          </a:solidFill>
                          <a:latin typeface="Arial" pitchFamily="34" charset="0"/>
                          <a:ea typeface="Arial" pitchFamily="34" charset="-122"/>
                          <a:cs typeface="Arial" pitchFamily="34" charset="-120"/>
                        </a:rPr>
                        <a:t>1  2  3  4  5</a:t>
                      </a:r>
                      <a:endParaRPr lang="en-US" sz="950" dirty="0">
                        <a:latin typeface="Arial" charset="0"/>
                        <a:ea typeface="Arial" charset="0"/>
                        <a:cs typeface="Arial" charset="0"/>
                      </a:endParaRPr>
                    </a:p>
                  </a:txBody>
                  <a:tcPr marL="76200" marR="76200" marT="38100" marB="38100" anchor="ctr">
                    <a:lnL w="12700" cap="flat" cmpd="sng" algn="ctr">
                      <a:solidFill>
                        <a:srgbClr val="DCE2ED"/>
                      </a:solidFill>
                      <a:prstDash val="solid"/>
                      <a:round/>
                      <a:headEnd type="none" w="med" len="med"/>
                      <a:tailEnd type="none" w="med" len="med"/>
                    </a:lnL>
                    <a:lnR w="12700" cap="flat" cmpd="sng" algn="ctr">
                      <a:solidFill>
                        <a:srgbClr val="DCE2ED"/>
                      </a:solidFill>
                      <a:prstDash val="solid"/>
                      <a:round/>
                      <a:headEnd type="none" w="med" len="med"/>
                      <a:tailEnd type="none" w="med" len="med"/>
                    </a:lnR>
                    <a:lnT w="12700" cap="flat" cmpd="sng" algn="ctr">
                      <a:solidFill>
                        <a:srgbClr val="DCE2ED"/>
                      </a:solidFill>
                      <a:prstDash val="solid"/>
                      <a:round/>
                      <a:headEnd type="none" w="med" len="med"/>
                      <a:tailEnd type="none" w="med" len="med"/>
                    </a:lnT>
                    <a:lnB w="12700" cap="flat" cmpd="sng" algn="ctr">
                      <a:solidFill>
                        <a:srgbClr val="DCE2ED"/>
                      </a:solidFill>
                      <a:prstDash val="solid"/>
                      <a:round/>
                      <a:headEnd type="none" w="med" len="med"/>
                      <a:tailEnd type="none" w="med" len="med"/>
                    </a:lnB>
                    <a:solidFill>
                      <a:srgbClr val="F3F6FB"/>
                    </a:solidFill>
                  </a:tcPr>
                </a:tc>
                <a:extLst>
                  <a:ext uri="{0D108BD9-81ED-4DB2-BD59-A6C34878D82A}">
                    <a16:rowId xmlns:a16="http://schemas.microsoft.com/office/drawing/2014/main" val="10004"/>
                  </a:ext>
                </a:extLst>
              </a:tr>
            </a:tbl>
          </a:graphicData>
        </a:graphic>
      </p:graphicFrame>
      <p:sp>
        <p:nvSpPr>
          <p:cNvPr id="7" name="Text 3"/>
          <p:cNvSpPr/>
          <p:nvPr/>
        </p:nvSpPr>
        <p:spPr>
          <a:xfrm>
            <a:off x="502920" y="4160520"/>
            <a:ext cx="5029200" cy="274320"/>
          </a:xfrm>
          <a:prstGeom prst="rect">
            <a:avLst/>
          </a:prstGeom>
          <a:noFill/>
          <a:ln/>
        </p:spPr>
        <p:txBody>
          <a:bodyPr wrap="square" lIns="0" tIns="0" rIns="0" bIns="0" rtlCol="0" anchor="ctr"/>
          <a:lstStyle/>
          <a:p>
            <a:pPr marL="0" indent="0" algn="l">
              <a:buNone/>
            </a:pPr>
            <a:r>
              <a:rPr lang="en-US" sz="900" i="1" dirty="0">
                <a:solidFill>
                  <a:srgbClr val="6B7688"/>
                </a:solidFill>
                <a:latin typeface="Arial" pitchFamily="34" charset="0"/>
                <a:ea typeface="Arial" pitchFamily="34" charset="-122"/>
                <a:cs typeface="Arial" pitchFamily="34" charset="-120"/>
              </a:rPr>
              <a:t>Same questions · same anchored 1–5 scale · scored independently</a:t>
            </a:r>
            <a:endParaRPr lang="en-US" sz="900" dirty="0"/>
          </a:p>
        </p:txBody>
      </p:sp>
      <p:sp>
        <p:nvSpPr>
          <p:cNvPr id="8" name="Shape 4"/>
          <p:cNvSpPr/>
          <p:nvPr/>
        </p:nvSpPr>
        <p:spPr>
          <a:xfrm>
            <a:off x="5806440" y="1627632"/>
            <a:ext cx="2834640" cy="1234440"/>
          </a:xfrm>
          <a:prstGeom prst="roundRect">
            <a:avLst>
              <a:gd name="adj" fmla="val 5926"/>
            </a:avLst>
          </a:prstGeom>
          <a:solidFill>
            <a:srgbClr val="DCF3F0"/>
          </a:solidFill>
          <a:ln/>
          <a:effectLst>
            <a:outerShdw blurRad="88900" dist="25400" dir="5400000" algn="bl" rotWithShape="0">
              <a:srgbClr val="5A6478">
                <a:alpha val="22000"/>
              </a:srgbClr>
            </a:outerShdw>
          </a:effectLst>
        </p:spPr>
        <p:txBody>
          <a:bodyPr/>
          <a:lstStyle/>
          <a:p>
            <a:endParaRPr lang="en-PT"/>
          </a:p>
        </p:txBody>
      </p:sp>
      <p:pic>
        <p:nvPicPr>
          <p:cNvPr id="9" name="Image 1" descr="preencoded.png"/>
          <p:cNvPicPr>
            <a:picLocks noChangeAspect="1"/>
          </p:cNvPicPr>
          <p:nvPr/>
        </p:nvPicPr>
        <p:blipFill>
          <a:blip r:embed="rId4"/>
          <a:stretch>
            <a:fillRect/>
          </a:stretch>
        </p:blipFill>
        <p:spPr>
          <a:xfrm>
            <a:off x="5989320" y="1783080"/>
            <a:ext cx="292608" cy="292608"/>
          </a:xfrm>
          <a:prstGeom prst="rect">
            <a:avLst/>
          </a:prstGeom>
        </p:spPr>
      </p:pic>
      <p:sp>
        <p:nvSpPr>
          <p:cNvPr id="6" name="Text 5"/>
          <p:cNvSpPr/>
          <p:nvPr/>
        </p:nvSpPr>
        <p:spPr>
          <a:xfrm>
            <a:off x="6355080" y="1737360"/>
            <a:ext cx="2194560" cy="320040"/>
          </a:xfrm>
          <a:prstGeom prst="rect">
            <a:avLst/>
          </a:prstGeom>
          <a:noFill/>
          <a:ln/>
        </p:spPr>
        <p:txBody>
          <a:bodyPr wrap="square" lIns="0" tIns="0" rIns="0" bIns="0" rtlCol="0" anchor="ctr"/>
          <a:lstStyle/>
          <a:p>
            <a:pPr marL="0" indent="0">
              <a:buNone/>
            </a:pPr>
            <a:r>
              <a:rPr lang="en-US" sz="1200" b="1" dirty="0">
                <a:solidFill>
                  <a:srgbClr val="0C7D74"/>
                </a:solidFill>
                <a:latin typeface="Arial" pitchFamily="34" charset="0"/>
                <a:ea typeface="Arial" pitchFamily="34" charset="-122"/>
                <a:cs typeface="Arial" pitchFamily="34" charset="-120"/>
              </a:rPr>
              <a:t>Strength</a:t>
            </a:r>
            <a:endParaRPr lang="en-US" sz="1200" dirty="0"/>
          </a:p>
        </p:txBody>
      </p:sp>
      <p:sp>
        <p:nvSpPr>
          <p:cNvPr id="11" name="Text 6"/>
          <p:cNvSpPr/>
          <p:nvPr/>
        </p:nvSpPr>
        <p:spPr>
          <a:xfrm>
            <a:off x="5989320" y="2121408"/>
            <a:ext cx="2514600" cy="685800"/>
          </a:xfrm>
          <a:prstGeom prst="rect">
            <a:avLst/>
          </a:prstGeom>
          <a:noFill/>
          <a:ln/>
        </p:spPr>
        <p:txBody>
          <a:bodyPr wrap="square" lIns="0" tIns="0" rIns="0" bIns="0" rtlCol="0" anchor="t"/>
          <a:lstStyle/>
          <a:p>
            <a:pPr marL="0" indent="0" algn="l">
              <a:buNone/>
            </a:pPr>
            <a:r>
              <a:rPr lang="en-US" sz="1000" dirty="0">
                <a:solidFill>
                  <a:srgbClr val="1E2340"/>
                </a:solidFill>
                <a:latin typeface="Arial" pitchFamily="34" charset="0"/>
                <a:ea typeface="Arial" pitchFamily="34" charset="-122"/>
                <a:cs typeface="Arial" pitchFamily="34" charset="-120"/>
              </a:rPr>
              <a:t>Reduces bias and lets Unilever compare candidates on evidence, not preference.</a:t>
            </a:r>
            <a:endParaRPr lang="en-US" sz="1000" dirty="0"/>
          </a:p>
        </p:txBody>
      </p:sp>
      <p:sp>
        <p:nvSpPr>
          <p:cNvPr id="12" name="Shape 7"/>
          <p:cNvSpPr/>
          <p:nvPr/>
        </p:nvSpPr>
        <p:spPr>
          <a:xfrm>
            <a:off x="5806440" y="2999232"/>
            <a:ext cx="2834640" cy="1234440"/>
          </a:xfrm>
          <a:prstGeom prst="roundRect">
            <a:avLst>
              <a:gd name="adj" fmla="val 5926"/>
            </a:avLst>
          </a:prstGeom>
          <a:solidFill>
            <a:srgbClr val="F3F6FB"/>
          </a:solidFill>
          <a:ln/>
          <a:effectLst>
            <a:outerShdw blurRad="88900" dist="25400" dir="5400000" algn="bl" rotWithShape="0">
              <a:srgbClr val="5A6478">
                <a:alpha val="22000"/>
              </a:srgbClr>
            </a:outerShdw>
          </a:effectLst>
        </p:spPr>
        <p:txBody>
          <a:bodyPr/>
          <a:lstStyle/>
          <a:p>
            <a:endParaRPr lang="en-PT"/>
          </a:p>
        </p:txBody>
      </p:sp>
      <p:pic>
        <p:nvPicPr>
          <p:cNvPr id="13" name="Image 2" descr="preencoded.png"/>
          <p:cNvPicPr>
            <a:picLocks noChangeAspect="1"/>
          </p:cNvPicPr>
          <p:nvPr/>
        </p:nvPicPr>
        <p:blipFill>
          <a:blip r:embed="rId5"/>
          <a:stretch>
            <a:fillRect/>
          </a:stretch>
        </p:blipFill>
        <p:spPr>
          <a:xfrm>
            <a:off x="5989320" y="3154680"/>
            <a:ext cx="292608" cy="292608"/>
          </a:xfrm>
          <a:prstGeom prst="rect">
            <a:avLst/>
          </a:prstGeom>
        </p:spPr>
      </p:pic>
      <p:sp>
        <p:nvSpPr>
          <p:cNvPr id="14" name="Text 8"/>
          <p:cNvSpPr/>
          <p:nvPr/>
        </p:nvSpPr>
        <p:spPr>
          <a:xfrm>
            <a:off x="6355080" y="3108960"/>
            <a:ext cx="2194560" cy="320040"/>
          </a:xfrm>
          <a:prstGeom prst="rect">
            <a:avLst/>
          </a:prstGeom>
          <a:noFill/>
          <a:ln/>
        </p:spPr>
        <p:txBody>
          <a:bodyPr wrap="square" lIns="0" tIns="0" rIns="0" bIns="0" rtlCol="0" anchor="ctr"/>
          <a:lstStyle/>
          <a:p>
            <a:pPr marL="0" indent="0">
              <a:buNone/>
            </a:pPr>
            <a:r>
              <a:rPr lang="en-US" sz="1200" b="1" dirty="0">
                <a:solidFill>
                  <a:srgbClr val="0C1A66"/>
                </a:solidFill>
                <a:latin typeface="Arial" pitchFamily="34" charset="0"/>
                <a:ea typeface="Arial" pitchFamily="34" charset="-122"/>
                <a:cs typeface="Arial" pitchFamily="34" charset="-120"/>
              </a:rPr>
              <a:t>Limitation</a:t>
            </a:r>
            <a:endParaRPr lang="en-US" sz="1200" dirty="0"/>
          </a:p>
        </p:txBody>
      </p:sp>
      <p:sp>
        <p:nvSpPr>
          <p:cNvPr id="15" name="Text 9"/>
          <p:cNvSpPr/>
          <p:nvPr/>
        </p:nvSpPr>
        <p:spPr>
          <a:xfrm>
            <a:off x="5989320" y="3493008"/>
            <a:ext cx="2514600" cy="685800"/>
          </a:xfrm>
          <a:prstGeom prst="rect">
            <a:avLst/>
          </a:prstGeom>
          <a:noFill/>
          <a:ln/>
        </p:spPr>
        <p:txBody>
          <a:bodyPr wrap="square" lIns="0" tIns="0" rIns="0" bIns="0" rtlCol="0" anchor="t"/>
          <a:lstStyle/>
          <a:p>
            <a:pPr marL="0" indent="0" algn="l">
              <a:buNone/>
            </a:pPr>
            <a:r>
              <a:rPr lang="en-US" sz="1000" dirty="0">
                <a:solidFill>
                  <a:srgbClr val="1E2340"/>
                </a:solidFill>
                <a:latin typeface="Arial" pitchFamily="34" charset="0"/>
                <a:ea typeface="Arial" pitchFamily="34" charset="-122"/>
                <a:cs typeface="Arial" pitchFamily="34" charset="-120"/>
              </a:rPr>
              <a:t>Can feel rigid. Allow brief probing after core questions to keep depth.</a:t>
            </a:r>
            <a:endParaRPr lang="en-US" sz="1000" dirty="0"/>
          </a:p>
        </p:txBody>
      </p:sp>
      <p:sp>
        <p:nvSpPr>
          <p:cNvPr id="17" name="Text 11"/>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9  /  16</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2A79B"/>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Interview Type 2 — Competency-Based Interview</a:t>
            </a:r>
            <a:endParaRPr lang="en-US" sz="2400" dirty="0"/>
          </a:p>
        </p:txBody>
      </p:sp>
      <p:sp>
        <p:nvSpPr>
          <p:cNvPr id="5" name="Text 2"/>
          <p:cNvSpPr/>
          <p:nvPr/>
        </p:nvSpPr>
        <p:spPr>
          <a:xfrm>
            <a:off x="502920" y="1024128"/>
            <a:ext cx="8229600" cy="45720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Assesses real past behaviour using the </a:t>
            </a:r>
            <a:r>
              <a:rPr lang="en-US" sz="1100" b="1" dirty="0">
                <a:solidFill>
                  <a:srgbClr val="0C1A66"/>
                </a:solidFill>
                <a:latin typeface="Arial" pitchFamily="34" charset="0"/>
                <a:ea typeface="Arial" pitchFamily="34" charset="-122"/>
                <a:cs typeface="Arial" pitchFamily="34" charset="-120"/>
              </a:rPr>
              <a:t>STAR</a:t>
            </a:r>
            <a:r>
              <a:rPr lang="en-US" sz="1100" dirty="0">
                <a:solidFill>
                  <a:srgbClr val="1E2340"/>
                </a:solidFill>
                <a:latin typeface="Arial" pitchFamily="34" charset="0"/>
                <a:ea typeface="Arial" pitchFamily="34" charset="-122"/>
                <a:cs typeface="Arial" pitchFamily="34" charset="-120"/>
              </a:rPr>
              <a:t> method — ideal for Change and Project Manager roles</a:t>
            </a:r>
            <a:r>
              <a:rPr lang="en-US" sz="1100" i="1" dirty="0">
                <a:solidFill>
                  <a:srgbClr val="6B7688"/>
                </a:solidFill>
                <a:latin typeface="Arial" pitchFamily="34" charset="0"/>
                <a:ea typeface="Arial" pitchFamily="34" charset="-122"/>
                <a:cs typeface="Arial" pitchFamily="34" charset="-120"/>
              </a:rPr>
              <a:t> (Armstrong, 2009).</a:t>
            </a:r>
            <a:endParaRPr lang="en-US" sz="1100" dirty="0"/>
          </a:p>
        </p:txBody>
      </p:sp>
      <p:sp>
        <p:nvSpPr>
          <p:cNvPr id="6" name="Shape 3"/>
          <p:cNvSpPr/>
          <p:nvPr/>
        </p:nvSpPr>
        <p:spPr>
          <a:xfrm>
            <a:off x="800100" y="2148840"/>
            <a:ext cx="1371600" cy="1371600"/>
          </a:xfrm>
          <a:prstGeom prst="ellipse">
            <a:avLst/>
          </a:prstGeom>
          <a:solidFill>
            <a:srgbClr val="1F36C7"/>
          </a:solidFill>
          <a:ln/>
          <a:effectLst>
            <a:outerShdw blurRad="114300" dist="38100" dir="5400000" algn="bl" rotWithShape="0">
              <a:srgbClr val="8A93A6">
                <a:alpha val="28000"/>
              </a:srgbClr>
            </a:outerShdw>
          </a:effectLst>
        </p:spPr>
        <p:txBody>
          <a:bodyPr/>
          <a:lstStyle/>
          <a:p>
            <a:endParaRPr lang="en-PT"/>
          </a:p>
        </p:txBody>
      </p:sp>
      <p:sp>
        <p:nvSpPr>
          <p:cNvPr id="7" name="Text 4"/>
          <p:cNvSpPr/>
          <p:nvPr/>
        </p:nvSpPr>
        <p:spPr>
          <a:xfrm>
            <a:off x="800100" y="2313432"/>
            <a:ext cx="1371600" cy="685800"/>
          </a:xfrm>
          <a:prstGeom prst="rect">
            <a:avLst/>
          </a:prstGeom>
          <a:noFill/>
          <a:ln/>
        </p:spPr>
        <p:txBody>
          <a:bodyPr wrap="square" lIns="0" tIns="0" rIns="0" bIns="0" rtlCol="0" anchor="ctr"/>
          <a:lstStyle/>
          <a:p>
            <a:pPr marL="0" indent="0" algn="ctr">
              <a:buNone/>
            </a:pPr>
            <a:r>
              <a:rPr lang="en-US" sz="4000" b="1" dirty="0">
                <a:solidFill>
                  <a:srgbClr val="FFFFFF"/>
                </a:solidFill>
                <a:latin typeface="Arial" pitchFamily="34" charset="0"/>
                <a:ea typeface="Arial" pitchFamily="34" charset="-122"/>
                <a:cs typeface="Arial" pitchFamily="34" charset="-120"/>
              </a:rPr>
              <a:t>S</a:t>
            </a:r>
            <a:endParaRPr lang="en-US" sz="4000" dirty="0"/>
          </a:p>
        </p:txBody>
      </p:sp>
      <p:pic>
        <p:nvPicPr>
          <p:cNvPr id="8" name="Image 1" descr="preencoded.png"/>
          <p:cNvPicPr>
            <a:picLocks noChangeAspect="1"/>
          </p:cNvPicPr>
          <p:nvPr/>
        </p:nvPicPr>
        <p:blipFill>
          <a:blip r:embed="rId4"/>
          <a:stretch>
            <a:fillRect/>
          </a:stretch>
        </p:blipFill>
        <p:spPr>
          <a:xfrm>
            <a:off x="1321308" y="2990088"/>
            <a:ext cx="329184" cy="329184"/>
          </a:xfrm>
          <a:prstGeom prst="rect">
            <a:avLst/>
          </a:prstGeom>
        </p:spPr>
      </p:pic>
      <p:sp>
        <p:nvSpPr>
          <p:cNvPr id="9" name="Text 5"/>
          <p:cNvSpPr/>
          <p:nvPr/>
        </p:nvSpPr>
        <p:spPr>
          <a:xfrm>
            <a:off x="617220" y="3630168"/>
            <a:ext cx="1737360" cy="292608"/>
          </a:xfrm>
          <a:prstGeom prst="rect">
            <a:avLst/>
          </a:prstGeom>
          <a:noFill/>
          <a:ln/>
        </p:spPr>
        <p:txBody>
          <a:bodyPr wrap="square" lIns="0" tIns="0" rIns="0" bIns="0" rtlCol="0" anchor="ctr"/>
          <a:lstStyle/>
          <a:p>
            <a:pPr marL="0" indent="0" algn="ctr">
              <a:buNone/>
            </a:pPr>
            <a:r>
              <a:rPr lang="en-US" sz="1300" b="1" dirty="0">
                <a:solidFill>
                  <a:srgbClr val="0C1A66"/>
                </a:solidFill>
                <a:latin typeface="Arial" pitchFamily="34" charset="0"/>
                <a:ea typeface="Arial" pitchFamily="34" charset="-122"/>
                <a:cs typeface="Arial" pitchFamily="34" charset="-120"/>
              </a:rPr>
              <a:t>Situation</a:t>
            </a:r>
            <a:endParaRPr lang="en-US" sz="1300" dirty="0"/>
          </a:p>
        </p:txBody>
      </p:sp>
      <p:sp>
        <p:nvSpPr>
          <p:cNvPr id="10" name="Text 6"/>
          <p:cNvSpPr/>
          <p:nvPr/>
        </p:nvSpPr>
        <p:spPr>
          <a:xfrm>
            <a:off x="571500" y="3941064"/>
            <a:ext cx="1828800" cy="640080"/>
          </a:xfrm>
          <a:prstGeom prst="rect">
            <a:avLst/>
          </a:prstGeom>
          <a:noFill/>
          <a:ln/>
        </p:spPr>
        <p:txBody>
          <a:bodyPr wrap="square" lIns="0" tIns="0" rIns="0" bIns="0" rtlCol="0" anchor="t"/>
          <a:lstStyle/>
          <a:p>
            <a:pPr marL="0" indent="0" algn="ctr">
              <a:lnSpc>
                <a:spcPct val="95000"/>
              </a:lnSpc>
              <a:buNone/>
            </a:pPr>
            <a:r>
              <a:rPr lang="en-US" sz="950" dirty="0">
                <a:solidFill>
                  <a:srgbClr val="6B7688"/>
                </a:solidFill>
                <a:latin typeface="Arial" pitchFamily="34" charset="0"/>
                <a:ea typeface="Arial" pitchFamily="34" charset="-122"/>
                <a:cs typeface="Arial" pitchFamily="34" charset="-120"/>
              </a:rPr>
              <a:t>Set the context of a real challenge</a:t>
            </a:r>
            <a:endParaRPr lang="en-US" sz="950" dirty="0"/>
          </a:p>
        </p:txBody>
      </p:sp>
      <p:sp>
        <p:nvSpPr>
          <p:cNvPr id="11" name="Shape 7"/>
          <p:cNvSpPr/>
          <p:nvPr/>
        </p:nvSpPr>
        <p:spPr>
          <a:xfrm>
            <a:off x="2354580" y="2834640"/>
            <a:ext cx="320040" cy="0"/>
          </a:xfrm>
          <a:prstGeom prst="line">
            <a:avLst/>
          </a:prstGeom>
          <a:noFill/>
          <a:ln w="31750">
            <a:solidFill>
              <a:srgbClr val="DCE2ED"/>
            </a:solidFill>
            <a:prstDash val="solid"/>
          </a:ln>
        </p:spPr>
        <p:txBody>
          <a:bodyPr/>
          <a:lstStyle/>
          <a:p>
            <a:endParaRPr lang="en-PT"/>
          </a:p>
        </p:txBody>
      </p:sp>
      <p:sp>
        <p:nvSpPr>
          <p:cNvPr id="12" name="Shape 8"/>
          <p:cNvSpPr/>
          <p:nvPr/>
        </p:nvSpPr>
        <p:spPr>
          <a:xfrm>
            <a:off x="2857500" y="2148840"/>
            <a:ext cx="1371600" cy="1371600"/>
          </a:xfrm>
          <a:prstGeom prst="ellipse">
            <a:avLst/>
          </a:prstGeom>
          <a:solidFill>
            <a:srgbClr val="12A79B"/>
          </a:solidFill>
          <a:ln/>
          <a:effectLst>
            <a:outerShdw blurRad="114300" dist="38100" dir="5400000" algn="bl" rotWithShape="0">
              <a:srgbClr val="8A93A6">
                <a:alpha val="28000"/>
              </a:srgbClr>
            </a:outerShdw>
          </a:effectLst>
        </p:spPr>
        <p:txBody>
          <a:bodyPr/>
          <a:lstStyle/>
          <a:p>
            <a:endParaRPr lang="en-PT"/>
          </a:p>
        </p:txBody>
      </p:sp>
      <p:sp>
        <p:nvSpPr>
          <p:cNvPr id="13" name="Text 9"/>
          <p:cNvSpPr/>
          <p:nvPr/>
        </p:nvSpPr>
        <p:spPr>
          <a:xfrm>
            <a:off x="2857500" y="2313432"/>
            <a:ext cx="1371600" cy="685800"/>
          </a:xfrm>
          <a:prstGeom prst="rect">
            <a:avLst/>
          </a:prstGeom>
          <a:noFill/>
          <a:ln/>
        </p:spPr>
        <p:txBody>
          <a:bodyPr wrap="square" lIns="0" tIns="0" rIns="0" bIns="0" rtlCol="0" anchor="ctr"/>
          <a:lstStyle/>
          <a:p>
            <a:pPr marL="0" indent="0" algn="ctr">
              <a:buNone/>
            </a:pPr>
            <a:r>
              <a:rPr lang="en-US" sz="4000" b="1" dirty="0">
                <a:solidFill>
                  <a:srgbClr val="FFFFFF"/>
                </a:solidFill>
                <a:latin typeface="Arial" pitchFamily="34" charset="0"/>
                <a:ea typeface="Arial" pitchFamily="34" charset="-122"/>
                <a:cs typeface="Arial" pitchFamily="34" charset="-120"/>
              </a:rPr>
              <a:t>T</a:t>
            </a:r>
            <a:endParaRPr lang="en-US" sz="4000" dirty="0"/>
          </a:p>
        </p:txBody>
      </p:sp>
      <p:pic>
        <p:nvPicPr>
          <p:cNvPr id="14" name="Image 2" descr="preencoded.png"/>
          <p:cNvPicPr>
            <a:picLocks noChangeAspect="1"/>
          </p:cNvPicPr>
          <p:nvPr/>
        </p:nvPicPr>
        <p:blipFill>
          <a:blip r:embed="rId5"/>
          <a:stretch>
            <a:fillRect/>
          </a:stretch>
        </p:blipFill>
        <p:spPr>
          <a:xfrm>
            <a:off x="3378708" y="2990088"/>
            <a:ext cx="329184" cy="329184"/>
          </a:xfrm>
          <a:prstGeom prst="rect">
            <a:avLst/>
          </a:prstGeom>
        </p:spPr>
      </p:pic>
      <p:sp>
        <p:nvSpPr>
          <p:cNvPr id="15" name="Text 10"/>
          <p:cNvSpPr/>
          <p:nvPr/>
        </p:nvSpPr>
        <p:spPr>
          <a:xfrm>
            <a:off x="2674620" y="3630168"/>
            <a:ext cx="1737360" cy="292608"/>
          </a:xfrm>
          <a:prstGeom prst="rect">
            <a:avLst/>
          </a:prstGeom>
          <a:noFill/>
          <a:ln/>
        </p:spPr>
        <p:txBody>
          <a:bodyPr wrap="square" lIns="0" tIns="0" rIns="0" bIns="0" rtlCol="0" anchor="ctr"/>
          <a:lstStyle/>
          <a:p>
            <a:pPr marL="0" indent="0" algn="ctr">
              <a:buNone/>
            </a:pPr>
            <a:r>
              <a:rPr lang="en-US" sz="1300" b="1" dirty="0">
                <a:solidFill>
                  <a:srgbClr val="0C1A66"/>
                </a:solidFill>
                <a:latin typeface="Arial" pitchFamily="34" charset="0"/>
                <a:ea typeface="Arial" pitchFamily="34" charset="-122"/>
                <a:cs typeface="Arial" pitchFamily="34" charset="-120"/>
              </a:rPr>
              <a:t>Task</a:t>
            </a:r>
            <a:endParaRPr lang="en-US" sz="1300" dirty="0"/>
          </a:p>
        </p:txBody>
      </p:sp>
      <p:sp>
        <p:nvSpPr>
          <p:cNvPr id="16" name="Text 11"/>
          <p:cNvSpPr/>
          <p:nvPr/>
        </p:nvSpPr>
        <p:spPr>
          <a:xfrm>
            <a:off x="2628900" y="3941064"/>
            <a:ext cx="1828800" cy="640080"/>
          </a:xfrm>
          <a:prstGeom prst="rect">
            <a:avLst/>
          </a:prstGeom>
          <a:noFill/>
          <a:ln/>
        </p:spPr>
        <p:txBody>
          <a:bodyPr wrap="square" lIns="0" tIns="0" rIns="0" bIns="0" rtlCol="0" anchor="t"/>
          <a:lstStyle/>
          <a:p>
            <a:pPr marL="0" indent="0" algn="ctr">
              <a:lnSpc>
                <a:spcPct val="95000"/>
              </a:lnSpc>
              <a:buNone/>
            </a:pPr>
            <a:r>
              <a:rPr lang="en-US" sz="950" dirty="0">
                <a:solidFill>
                  <a:srgbClr val="6B7688"/>
                </a:solidFill>
                <a:latin typeface="Arial" pitchFamily="34" charset="0"/>
                <a:ea typeface="Arial" pitchFamily="34" charset="-122"/>
                <a:cs typeface="Arial" pitchFamily="34" charset="-120"/>
              </a:rPr>
              <a:t>Define the goal or responsibility</a:t>
            </a:r>
            <a:endParaRPr lang="en-US" sz="950" dirty="0"/>
          </a:p>
        </p:txBody>
      </p:sp>
      <p:sp>
        <p:nvSpPr>
          <p:cNvPr id="17" name="Shape 12"/>
          <p:cNvSpPr/>
          <p:nvPr/>
        </p:nvSpPr>
        <p:spPr>
          <a:xfrm>
            <a:off x="4411980" y="2834640"/>
            <a:ext cx="320040" cy="0"/>
          </a:xfrm>
          <a:prstGeom prst="line">
            <a:avLst/>
          </a:prstGeom>
          <a:noFill/>
          <a:ln w="31750">
            <a:solidFill>
              <a:srgbClr val="DCE2ED"/>
            </a:solidFill>
            <a:prstDash val="solid"/>
          </a:ln>
        </p:spPr>
        <p:txBody>
          <a:bodyPr/>
          <a:lstStyle/>
          <a:p>
            <a:endParaRPr lang="en-PT"/>
          </a:p>
        </p:txBody>
      </p:sp>
      <p:sp>
        <p:nvSpPr>
          <p:cNvPr id="18" name="Shape 13"/>
          <p:cNvSpPr/>
          <p:nvPr/>
        </p:nvSpPr>
        <p:spPr>
          <a:xfrm>
            <a:off x="4914900" y="2148840"/>
            <a:ext cx="1371600" cy="1371600"/>
          </a:xfrm>
          <a:prstGeom prst="ellipse">
            <a:avLst/>
          </a:prstGeom>
          <a:solidFill>
            <a:srgbClr val="0C7D74"/>
          </a:solidFill>
          <a:ln/>
          <a:effectLst>
            <a:outerShdw blurRad="114300" dist="38100" dir="5400000" algn="bl" rotWithShape="0">
              <a:srgbClr val="8A93A6">
                <a:alpha val="28000"/>
              </a:srgbClr>
            </a:outerShdw>
          </a:effectLst>
        </p:spPr>
        <p:txBody>
          <a:bodyPr/>
          <a:lstStyle/>
          <a:p>
            <a:endParaRPr lang="en-PT"/>
          </a:p>
        </p:txBody>
      </p:sp>
      <p:sp>
        <p:nvSpPr>
          <p:cNvPr id="19" name="Text 14"/>
          <p:cNvSpPr/>
          <p:nvPr/>
        </p:nvSpPr>
        <p:spPr>
          <a:xfrm>
            <a:off x="4914900" y="2313432"/>
            <a:ext cx="1371600" cy="685800"/>
          </a:xfrm>
          <a:prstGeom prst="rect">
            <a:avLst/>
          </a:prstGeom>
          <a:noFill/>
          <a:ln/>
        </p:spPr>
        <p:txBody>
          <a:bodyPr wrap="square" lIns="0" tIns="0" rIns="0" bIns="0" rtlCol="0" anchor="ctr"/>
          <a:lstStyle/>
          <a:p>
            <a:pPr marL="0" indent="0" algn="ctr">
              <a:buNone/>
            </a:pPr>
            <a:r>
              <a:rPr lang="en-US" sz="4000" b="1" dirty="0">
                <a:solidFill>
                  <a:srgbClr val="FFFFFF"/>
                </a:solidFill>
                <a:latin typeface="Arial" pitchFamily="34" charset="0"/>
                <a:ea typeface="Arial" pitchFamily="34" charset="-122"/>
                <a:cs typeface="Arial" pitchFamily="34" charset="-120"/>
              </a:rPr>
              <a:t>A</a:t>
            </a:r>
            <a:endParaRPr lang="en-US" sz="4000" dirty="0"/>
          </a:p>
        </p:txBody>
      </p:sp>
      <p:pic>
        <p:nvPicPr>
          <p:cNvPr id="20" name="Image 3" descr="preencoded.png"/>
          <p:cNvPicPr>
            <a:picLocks noChangeAspect="1"/>
          </p:cNvPicPr>
          <p:nvPr/>
        </p:nvPicPr>
        <p:blipFill>
          <a:blip r:embed="rId6"/>
          <a:stretch>
            <a:fillRect/>
          </a:stretch>
        </p:blipFill>
        <p:spPr>
          <a:xfrm>
            <a:off x="5436108" y="2990088"/>
            <a:ext cx="329184" cy="329184"/>
          </a:xfrm>
          <a:prstGeom prst="rect">
            <a:avLst/>
          </a:prstGeom>
        </p:spPr>
      </p:pic>
      <p:sp>
        <p:nvSpPr>
          <p:cNvPr id="21" name="Text 15"/>
          <p:cNvSpPr/>
          <p:nvPr/>
        </p:nvSpPr>
        <p:spPr>
          <a:xfrm>
            <a:off x="4732020" y="3630168"/>
            <a:ext cx="1737360" cy="292608"/>
          </a:xfrm>
          <a:prstGeom prst="rect">
            <a:avLst/>
          </a:prstGeom>
          <a:noFill/>
          <a:ln/>
        </p:spPr>
        <p:txBody>
          <a:bodyPr wrap="square" lIns="0" tIns="0" rIns="0" bIns="0" rtlCol="0" anchor="ctr"/>
          <a:lstStyle/>
          <a:p>
            <a:pPr marL="0" indent="0" algn="ctr">
              <a:buNone/>
            </a:pPr>
            <a:r>
              <a:rPr lang="en-US" sz="1300" b="1" dirty="0">
                <a:solidFill>
                  <a:srgbClr val="0C1A66"/>
                </a:solidFill>
                <a:latin typeface="Arial" pitchFamily="34" charset="0"/>
                <a:ea typeface="Arial" pitchFamily="34" charset="-122"/>
                <a:cs typeface="Arial" pitchFamily="34" charset="-120"/>
              </a:rPr>
              <a:t>Action</a:t>
            </a:r>
            <a:endParaRPr lang="en-US" sz="1300" dirty="0"/>
          </a:p>
        </p:txBody>
      </p:sp>
      <p:sp>
        <p:nvSpPr>
          <p:cNvPr id="22" name="Text 16"/>
          <p:cNvSpPr/>
          <p:nvPr/>
        </p:nvSpPr>
        <p:spPr>
          <a:xfrm>
            <a:off x="4686300" y="3941064"/>
            <a:ext cx="1828800" cy="640080"/>
          </a:xfrm>
          <a:prstGeom prst="rect">
            <a:avLst/>
          </a:prstGeom>
          <a:noFill/>
          <a:ln/>
        </p:spPr>
        <p:txBody>
          <a:bodyPr wrap="square" lIns="0" tIns="0" rIns="0" bIns="0" rtlCol="0" anchor="t"/>
          <a:lstStyle/>
          <a:p>
            <a:pPr marL="0" indent="0" algn="ctr">
              <a:lnSpc>
                <a:spcPct val="95000"/>
              </a:lnSpc>
              <a:buNone/>
            </a:pPr>
            <a:r>
              <a:rPr lang="en-US" sz="950" dirty="0">
                <a:solidFill>
                  <a:srgbClr val="6B7688"/>
                </a:solidFill>
                <a:latin typeface="Arial" pitchFamily="34" charset="0"/>
                <a:ea typeface="Arial" pitchFamily="34" charset="-122"/>
                <a:cs typeface="Arial" pitchFamily="34" charset="-120"/>
              </a:rPr>
              <a:t>Explain what the candidate did</a:t>
            </a:r>
            <a:endParaRPr lang="en-US" sz="950" dirty="0"/>
          </a:p>
        </p:txBody>
      </p:sp>
      <p:sp>
        <p:nvSpPr>
          <p:cNvPr id="23" name="Shape 17"/>
          <p:cNvSpPr/>
          <p:nvPr/>
        </p:nvSpPr>
        <p:spPr>
          <a:xfrm>
            <a:off x="6469380" y="2834640"/>
            <a:ext cx="320040" cy="0"/>
          </a:xfrm>
          <a:prstGeom prst="line">
            <a:avLst/>
          </a:prstGeom>
          <a:noFill/>
          <a:ln w="31750">
            <a:solidFill>
              <a:srgbClr val="DCE2ED"/>
            </a:solidFill>
            <a:prstDash val="solid"/>
          </a:ln>
        </p:spPr>
        <p:txBody>
          <a:bodyPr/>
          <a:lstStyle/>
          <a:p>
            <a:endParaRPr lang="en-PT"/>
          </a:p>
        </p:txBody>
      </p:sp>
      <p:sp>
        <p:nvSpPr>
          <p:cNvPr id="24" name="Shape 18"/>
          <p:cNvSpPr/>
          <p:nvPr/>
        </p:nvSpPr>
        <p:spPr>
          <a:xfrm>
            <a:off x="6972300" y="2148840"/>
            <a:ext cx="1371600" cy="1371600"/>
          </a:xfrm>
          <a:prstGeom prst="ellipse">
            <a:avLst/>
          </a:prstGeom>
          <a:solidFill>
            <a:srgbClr val="16247F"/>
          </a:solidFill>
          <a:ln/>
          <a:effectLst>
            <a:outerShdw blurRad="114300" dist="38100" dir="5400000" algn="bl" rotWithShape="0">
              <a:srgbClr val="8A93A6">
                <a:alpha val="28000"/>
              </a:srgbClr>
            </a:outerShdw>
          </a:effectLst>
        </p:spPr>
        <p:txBody>
          <a:bodyPr/>
          <a:lstStyle/>
          <a:p>
            <a:endParaRPr lang="en-PT"/>
          </a:p>
        </p:txBody>
      </p:sp>
      <p:sp>
        <p:nvSpPr>
          <p:cNvPr id="25" name="Text 19"/>
          <p:cNvSpPr/>
          <p:nvPr/>
        </p:nvSpPr>
        <p:spPr>
          <a:xfrm>
            <a:off x="6972300" y="2313432"/>
            <a:ext cx="1371600" cy="685800"/>
          </a:xfrm>
          <a:prstGeom prst="rect">
            <a:avLst/>
          </a:prstGeom>
          <a:noFill/>
          <a:ln/>
        </p:spPr>
        <p:txBody>
          <a:bodyPr wrap="square" lIns="0" tIns="0" rIns="0" bIns="0" rtlCol="0" anchor="ctr"/>
          <a:lstStyle/>
          <a:p>
            <a:pPr marL="0" indent="0" algn="ctr">
              <a:buNone/>
            </a:pPr>
            <a:r>
              <a:rPr lang="en-US" sz="4000" b="1" dirty="0">
                <a:solidFill>
                  <a:srgbClr val="FFFFFF"/>
                </a:solidFill>
                <a:latin typeface="Arial" pitchFamily="34" charset="0"/>
                <a:ea typeface="Arial" pitchFamily="34" charset="-122"/>
                <a:cs typeface="Arial" pitchFamily="34" charset="-120"/>
              </a:rPr>
              <a:t>R</a:t>
            </a:r>
            <a:endParaRPr lang="en-US" sz="4000" dirty="0"/>
          </a:p>
        </p:txBody>
      </p:sp>
      <p:pic>
        <p:nvPicPr>
          <p:cNvPr id="26" name="Image 4" descr="preencoded.png"/>
          <p:cNvPicPr>
            <a:picLocks noChangeAspect="1"/>
          </p:cNvPicPr>
          <p:nvPr/>
        </p:nvPicPr>
        <p:blipFill>
          <a:blip r:embed="rId7"/>
          <a:stretch>
            <a:fillRect/>
          </a:stretch>
        </p:blipFill>
        <p:spPr>
          <a:xfrm>
            <a:off x="7493508" y="2990088"/>
            <a:ext cx="329184" cy="329184"/>
          </a:xfrm>
          <a:prstGeom prst="rect">
            <a:avLst/>
          </a:prstGeom>
        </p:spPr>
      </p:pic>
      <p:sp>
        <p:nvSpPr>
          <p:cNvPr id="27" name="Text 20"/>
          <p:cNvSpPr/>
          <p:nvPr/>
        </p:nvSpPr>
        <p:spPr>
          <a:xfrm>
            <a:off x="6789420" y="3630168"/>
            <a:ext cx="1737360" cy="292608"/>
          </a:xfrm>
          <a:prstGeom prst="rect">
            <a:avLst/>
          </a:prstGeom>
          <a:noFill/>
          <a:ln/>
        </p:spPr>
        <p:txBody>
          <a:bodyPr wrap="square" lIns="0" tIns="0" rIns="0" bIns="0" rtlCol="0" anchor="ctr"/>
          <a:lstStyle/>
          <a:p>
            <a:pPr marL="0" indent="0" algn="ctr">
              <a:buNone/>
            </a:pPr>
            <a:r>
              <a:rPr lang="en-US" sz="1300" b="1" dirty="0">
                <a:solidFill>
                  <a:srgbClr val="0C1A66"/>
                </a:solidFill>
                <a:latin typeface="Arial" pitchFamily="34" charset="0"/>
                <a:ea typeface="Arial" pitchFamily="34" charset="-122"/>
                <a:cs typeface="Arial" pitchFamily="34" charset="-120"/>
              </a:rPr>
              <a:t>Result</a:t>
            </a:r>
            <a:endParaRPr lang="en-US" sz="1300" dirty="0"/>
          </a:p>
        </p:txBody>
      </p:sp>
      <p:sp>
        <p:nvSpPr>
          <p:cNvPr id="28" name="Text 21"/>
          <p:cNvSpPr/>
          <p:nvPr/>
        </p:nvSpPr>
        <p:spPr>
          <a:xfrm>
            <a:off x="6743700" y="3941064"/>
            <a:ext cx="1828800" cy="640080"/>
          </a:xfrm>
          <a:prstGeom prst="rect">
            <a:avLst/>
          </a:prstGeom>
          <a:noFill/>
          <a:ln/>
        </p:spPr>
        <p:txBody>
          <a:bodyPr wrap="square" lIns="0" tIns="0" rIns="0" bIns="0" rtlCol="0" anchor="t"/>
          <a:lstStyle/>
          <a:p>
            <a:pPr marL="0" indent="0" algn="ctr">
              <a:lnSpc>
                <a:spcPct val="95000"/>
              </a:lnSpc>
              <a:buNone/>
            </a:pPr>
            <a:r>
              <a:rPr lang="en-US" sz="950" dirty="0">
                <a:solidFill>
                  <a:srgbClr val="6B7688"/>
                </a:solidFill>
                <a:latin typeface="Arial" pitchFamily="34" charset="0"/>
                <a:ea typeface="Arial" pitchFamily="34" charset="-122"/>
                <a:cs typeface="Arial" pitchFamily="34" charset="-120"/>
              </a:rPr>
              <a:t>Evidence the measurable outcome</a:t>
            </a:r>
            <a:endParaRPr lang="en-US" sz="950" dirty="0"/>
          </a:p>
        </p:txBody>
      </p:sp>
      <p:sp>
        <p:nvSpPr>
          <p:cNvPr id="29" name="Shape 22"/>
          <p:cNvSpPr/>
          <p:nvPr/>
        </p:nvSpPr>
        <p:spPr>
          <a:xfrm>
            <a:off x="502920" y="4224528"/>
            <a:ext cx="8138160" cy="457200"/>
          </a:xfrm>
          <a:prstGeom prst="roundRect">
            <a:avLst>
              <a:gd name="adj" fmla="val 16000"/>
            </a:avLst>
          </a:prstGeom>
          <a:solidFill>
            <a:srgbClr val="ECEFFC"/>
          </a:solidFill>
          <a:ln/>
        </p:spPr>
        <p:txBody>
          <a:bodyPr/>
          <a:lstStyle/>
          <a:p>
            <a:endParaRPr lang="en-PT"/>
          </a:p>
        </p:txBody>
      </p:sp>
      <p:sp>
        <p:nvSpPr>
          <p:cNvPr id="30" name="Text 23"/>
          <p:cNvSpPr/>
          <p:nvPr/>
        </p:nvSpPr>
        <p:spPr>
          <a:xfrm>
            <a:off x="685800" y="4224528"/>
            <a:ext cx="7772400" cy="457200"/>
          </a:xfrm>
          <a:prstGeom prst="rect">
            <a:avLst/>
          </a:prstGeom>
          <a:noFill/>
          <a:ln/>
        </p:spPr>
        <p:txBody>
          <a:bodyPr wrap="square" lIns="0" tIns="0" rIns="0" bIns="0" rtlCol="0" anchor="ctr"/>
          <a:lstStyle/>
          <a:p>
            <a:pPr marL="0" indent="0" algn="l">
              <a:buNone/>
            </a:pPr>
            <a:r>
              <a:rPr lang="en-US" sz="1000" b="1" dirty="0">
                <a:solidFill>
                  <a:srgbClr val="0C1A66"/>
                </a:solidFill>
                <a:latin typeface="Arial" pitchFamily="34" charset="0"/>
                <a:ea typeface="Arial" pitchFamily="34" charset="-122"/>
                <a:cs typeface="Arial" pitchFamily="34" charset="-120"/>
              </a:rPr>
              <a:t>Critical note:  </a:t>
            </a:r>
            <a:r>
              <a:rPr lang="en-US" sz="1000" dirty="0">
                <a:solidFill>
                  <a:srgbClr val="1E2340"/>
                </a:solidFill>
                <a:latin typeface="Arial" pitchFamily="34" charset="0"/>
                <a:ea typeface="Arial" pitchFamily="34" charset="-122"/>
                <a:cs typeface="Arial" pitchFamily="34" charset="-120"/>
              </a:rPr>
              <a:t>answers can be rehearsed — interviewers should probe for specifics to verify genuine, individual contribution.</a:t>
            </a:r>
            <a:endParaRPr lang="en-US" sz="1000" dirty="0"/>
          </a:p>
        </p:txBody>
      </p:sp>
      <p:sp>
        <p:nvSpPr>
          <p:cNvPr id="32" name="Text 25"/>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10  /  16</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6247F"/>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Interview Type 3 — Panel Interview</a:t>
            </a:r>
            <a:endParaRPr lang="en-US" sz="2400" dirty="0"/>
          </a:p>
        </p:txBody>
      </p:sp>
      <p:sp>
        <p:nvSpPr>
          <p:cNvPr id="5" name="Text 2"/>
          <p:cNvSpPr/>
          <p:nvPr/>
        </p:nvSpPr>
        <p:spPr>
          <a:xfrm>
            <a:off x="502920" y="1024128"/>
            <a:ext cx="8229600" cy="45720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Several interviewers assess one candidate, </a:t>
            </a:r>
            <a:r>
              <a:rPr lang="en-US" sz="1100" b="1" dirty="0">
                <a:solidFill>
                  <a:srgbClr val="0C1A66"/>
                </a:solidFill>
                <a:latin typeface="Arial" pitchFamily="34" charset="0"/>
                <a:ea typeface="Arial" pitchFamily="34" charset="-122"/>
                <a:cs typeface="Arial" pitchFamily="34" charset="-120"/>
              </a:rPr>
              <a:t>balancing perspectives and reducing single-person bias</a:t>
            </a:r>
            <a:r>
              <a:rPr lang="en-US" sz="1100" dirty="0">
                <a:solidFill>
                  <a:srgbClr val="1E2340"/>
                </a:solidFill>
                <a:latin typeface="Arial" pitchFamily="34" charset="0"/>
                <a:ea typeface="Arial" pitchFamily="34" charset="-122"/>
                <a:cs typeface="Arial" pitchFamily="34" charset="-120"/>
              </a:rPr>
              <a:t> — suited to senior transformation roles (Anderson and </a:t>
            </a:r>
            <a:r>
              <a:rPr lang="en-US" sz="1100" dirty="0" err="1">
                <a:solidFill>
                  <a:srgbClr val="1E2340"/>
                </a:solidFill>
                <a:latin typeface="Arial" pitchFamily="34" charset="0"/>
                <a:ea typeface="Arial" pitchFamily="34" charset="-122"/>
                <a:cs typeface="Arial" pitchFamily="34" charset="-120"/>
              </a:rPr>
              <a:t>Witvliet</a:t>
            </a:r>
            <a:r>
              <a:rPr lang="en-US" sz="1100" dirty="0">
                <a:solidFill>
                  <a:srgbClr val="1E2340"/>
                </a:solidFill>
                <a:latin typeface="Arial" pitchFamily="34" charset="0"/>
                <a:ea typeface="Arial" pitchFamily="34" charset="-122"/>
                <a:cs typeface="Arial" pitchFamily="34" charset="-120"/>
              </a:rPr>
              <a:t>, 2008)</a:t>
            </a:r>
            <a:r>
              <a:rPr lang="en-US" sz="1100" i="1" dirty="0">
                <a:solidFill>
                  <a:srgbClr val="6B7688"/>
                </a:solidFill>
                <a:latin typeface="Arial" pitchFamily="34" charset="0"/>
                <a:ea typeface="Arial" pitchFamily="34" charset="-122"/>
                <a:cs typeface="Arial" pitchFamily="34" charset="-120"/>
              </a:rPr>
              <a:t>.</a:t>
            </a:r>
            <a:endParaRPr lang="en-US" sz="1100" dirty="0"/>
          </a:p>
        </p:txBody>
      </p:sp>
      <p:sp>
        <p:nvSpPr>
          <p:cNvPr id="6" name="Shape 3"/>
          <p:cNvSpPr/>
          <p:nvPr/>
        </p:nvSpPr>
        <p:spPr>
          <a:xfrm>
            <a:off x="2724912" y="3310128"/>
            <a:ext cx="0" cy="0"/>
          </a:xfrm>
          <a:prstGeom prst="line">
            <a:avLst/>
          </a:prstGeom>
          <a:noFill/>
          <a:ln w="22225">
            <a:solidFill>
              <a:srgbClr val="DCE2ED"/>
            </a:solidFill>
            <a:prstDash val="solid"/>
          </a:ln>
        </p:spPr>
        <p:txBody>
          <a:bodyPr/>
          <a:lstStyle/>
          <a:p>
            <a:endParaRPr lang="en-PT"/>
          </a:p>
        </p:txBody>
      </p:sp>
      <p:sp>
        <p:nvSpPr>
          <p:cNvPr id="7" name="Shape 4"/>
          <p:cNvSpPr/>
          <p:nvPr/>
        </p:nvSpPr>
        <p:spPr>
          <a:xfrm>
            <a:off x="2724912" y="3310128"/>
            <a:ext cx="0" cy="585216"/>
          </a:xfrm>
          <a:prstGeom prst="line">
            <a:avLst/>
          </a:prstGeom>
          <a:noFill/>
          <a:ln w="22225">
            <a:solidFill>
              <a:srgbClr val="DCE2ED"/>
            </a:solidFill>
            <a:prstDash val="solid"/>
          </a:ln>
        </p:spPr>
        <p:txBody>
          <a:bodyPr/>
          <a:lstStyle/>
          <a:p>
            <a:endParaRPr lang="en-PT"/>
          </a:p>
        </p:txBody>
      </p:sp>
      <p:sp>
        <p:nvSpPr>
          <p:cNvPr id="8" name="Shape 5"/>
          <p:cNvSpPr/>
          <p:nvPr/>
        </p:nvSpPr>
        <p:spPr>
          <a:xfrm>
            <a:off x="2724912" y="3310128"/>
            <a:ext cx="1536192" cy="585216"/>
          </a:xfrm>
          <a:prstGeom prst="line">
            <a:avLst/>
          </a:prstGeom>
          <a:noFill/>
          <a:ln w="22225">
            <a:solidFill>
              <a:srgbClr val="DCE2ED"/>
            </a:solidFill>
            <a:prstDash val="solid"/>
          </a:ln>
        </p:spPr>
        <p:txBody>
          <a:bodyPr/>
          <a:lstStyle/>
          <a:p>
            <a:endParaRPr lang="en-PT"/>
          </a:p>
        </p:txBody>
      </p:sp>
      <p:sp>
        <p:nvSpPr>
          <p:cNvPr id="9" name="Shape 6"/>
          <p:cNvSpPr/>
          <p:nvPr/>
        </p:nvSpPr>
        <p:spPr>
          <a:xfrm>
            <a:off x="2313432" y="2898648"/>
            <a:ext cx="822960" cy="822960"/>
          </a:xfrm>
          <a:prstGeom prst="ellipse">
            <a:avLst/>
          </a:prstGeom>
          <a:solidFill>
            <a:srgbClr val="0C1A66"/>
          </a:solidFill>
          <a:ln/>
          <a:effectLst>
            <a:outerShdw blurRad="114300" dist="38100" dir="5400000" algn="bl" rotWithShape="0">
              <a:srgbClr val="8A93A6">
                <a:alpha val="28000"/>
              </a:srgbClr>
            </a:outerShdw>
          </a:effectLst>
        </p:spPr>
        <p:txBody>
          <a:bodyPr/>
          <a:lstStyle/>
          <a:p>
            <a:endParaRPr lang="en-PT"/>
          </a:p>
        </p:txBody>
      </p:sp>
      <p:pic>
        <p:nvPicPr>
          <p:cNvPr id="10" name="Image 1" descr="preencoded.png"/>
          <p:cNvPicPr>
            <a:picLocks noChangeAspect="1"/>
          </p:cNvPicPr>
          <p:nvPr/>
        </p:nvPicPr>
        <p:blipFill>
          <a:blip r:embed="rId4"/>
          <a:stretch>
            <a:fillRect/>
          </a:stretch>
        </p:blipFill>
        <p:spPr>
          <a:xfrm>
            <a:off x="2532888" y="3063240"/>
            <a:ext cx="384048" cy="384048"/>
          </a:xfrm>
          <a:prstGeom prst="rect">
            <a:avLst/>
          </a:prstGeom>
        </p:spPr>
      </p:pic>
      <p:sp>
        <p:nvSpPr>
          <p:cNvPr id="11" name="Text 7"/>
          <p:cNvSpPr/>
          <p:nvPr/>
        </p:nvSpPr>
        <p:spPr>
          <a:xfrm>
            <a:off x="2313432" y="3374136"/>
            <a:ext cx="822960" cy="301752"/>
          </a:xfrm>
          <a:prstGeom prst="rect">
            <a:avLst/>
          </a:prstGeom>
          <a:noFill/>
          <a:ln/>
        </p:spPr>
        <p:txBody>
          <a:bodyPr wrap="square" lIns="0" tIns="0" rIns="0" bIns="0" rtlCol="0" anchor="ctr"/>
          <a:lstStyle/>
          <a:p>
            <a:pPr marL="0" indent="0" algn="ctr">
              <a:lnSpc>
                <a:spcPct val="90000"/>
              </a:lnSpc>
              <a:buNone/>
            </a:pPr>
            <a:r>
              <a:rPr lang="en-US" sz="750" b="1" dirty="0">
                <a:solidFill>
                  <a:srgbClr val="FFFFFF"/>
                </a:solidFill>
                <a:latin typeface="Arial" pitchFamily="34" charset="0"/>
                <a:ea typeface="Arial" pitchFamily="34" charset="-122"/>
                <a:cs typeface="Arial" pitchFamily="34" charset="-120"/>
              </a:rPr>
              <a:t>Balanced</a:t>
            </a:r>
            <a:endParaRPr lang="en-US" sz="750" dirty="0"/>
          </a:p>
          <a:p>
            <a:pPr marL="0" indent="0" algn="ctr">
              <a:lnSpc>
                <a:spcPct val="90000"/>
              </a:lnSpc>
              <a:buNone/>
            </a:pPr>
            <a:r>
              <a:rPr lang="en-US" sz="750" b="1" dirty="0">
                <a:solidFill>
                  <a:srgbClr val="FFFFFF"/>
                </a:solidFill>
                <a:latin typeface="Arial" pitchFamily="34" charset="0"/>
                <a:ea typeface="Arial" pitchFamily="34" charset="-122"/>
                <a:cs typeface="Arial" pitchFamily="34" charset="-120"/>
              </a:rPr>
              <a:t>decision</a:t>
            </a:r>
            <a:endParaRPr lang="en-US" sz="750" dirty="0"/>
          </a:p>
        </p:txBody>
      </p:sp>
      <p:sp>
        <p:nvSpPr>
          <p:cNvPr id="12" name="Shape 8"/>
          <p:cNvSpPr/>
          <p:nvPr/>
        </p:nvSpPr>
        <p:spPr>
          <a:xfrm>
            <a:off x="1810512" y="1810512"/>
            <a:ext cx="1828800" cy="841248"/>
          </a:xfrm>
          <a:prstGeom prst="roundRect">
            <a:avLst>
              <a:gd name="adj" fmla="val 8696"/>
            </a:avLst>
          </a:prstGeom>
          <a:solidFill>
            <a:srgbClr val="FFFFFF"/>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sp>
        <p:nvSpPr>
          <p:cNvPr id="13" name="Shape 9"/>
          <p:cNvSpPr/>
          <p:nvPr/>
        </p:nvSpPr>
        <p:spPr>
          <a:xfrm>
            <a:off x="1956816" y="1965960"/>
            <a:ext cx="402336" cy="402336"/>
          </a:xfrm>
          <a:prstGeom prst="ellipse">
            <a:avLst/>
          </a:prstGeom>
          <a:solidFill>
            <a:srgbClr val="1F36C7"/>
          </a:solidFill>
          <a:ln/>
        </p:spPr>
        <p:txBody>
          <a:bodyPr/>
          <a:lstStyle/>
          <a:p>
            <a:endParaRPr lang="en-PT"/>
          </a:p>
        </p:txBody>
      </p:sp>
      <p:pic>
        <p:nvPicPr>
          <p:cNvPr id="14" name="Image 2" descr="preencoded.png"/>
          <p:cNvPicPr>
            <a:picLocks noChangeAspect="1"/>
          </p:cNvPicPr>
          <p:nvPr/>
        </p:nvPicPr>
        <p:blipFill>
          <a:blip r:embed="rId5"/>
          <a:stretch>
            <a:fillRect/>
          </a:stretch>
        </p:blipFill>
        <p:spPr>
          <a:xfrm>
            <a:off x="2057400" y="2066544"/>
            <a:ext cx="201168" cy="201168"/>
          </a:xfrm>
          <a:prstGeom prst="rect">
            <a:avLst/>
          </a:prstGeom>
        </p:spPr>
      </p:pic>
      <p:sp>
        <p:nvSpPr>
          <p:cNvPr id="15" name="Text 10"/>
          <p:cNvSpPr/>
          <p:nvPr/>
        </p:nvSpPr>
        <p:spPr>
          <a:xfrm>
            <a:off x="2432304" y="1929384"/>
            <a:ext cx="1097280" cy="457200"/>
          </a:xfrm>
          <a:prstGeom prst="rect">
            <a:avLst/>
          </a:prstGeom>
          <a:noFill/>
          <a:ln/>
        </p:spPr>
        <p:txBody>
          <a:bodyPr wrap="square" lIns="0" tIns="0" rIns="0" bIns="0" rtlCol="0" anchor="ctr"/>
          <a:lstStyle/>
          <a:p>
            <a:pPr marL="0" indent="0" algn="l">
              <a:lnSpc>
                <a:spcPct val="90000"/>
              </a:lnSpc>
              <a:buNone/>
            </a:pPr>
            <a:r>
              <a:rPr lang="en-US" sz="1100" b="1" dirty="0">
                <a:solidFill>
                  <a:srgbClr val="0C1A66"/>
                </a:solidFill>
                <a:latin typeface="Arial" pitchFamily="34" charset="0"/>
                <a:ea typeface="Arial" pitchFamily="34" charset="-122"/>
                <a:cs typeface="Arial" pitchFamily="34" charset="-120"/>
              </a:rPr>
              <a:t>Transformation Lead</a:t>
            </a:r>
            <a:endParaRPr lang="en-US" sz="1100" dirty="0"/>
          </a:p>
        </p:txBody>
      </p:sp>
      <p:sp>
        <p:nvSpPr>
          <p:cNvPr id="16" name="Text 11"/>
          <p:cNvSpPr/>
          <p:nvPr/>
        </p:nvSpPr>
        <p:spPr>
          <a:xfrm>
            <a:off x="1975104" y="2359152"/>
            <a:ext cx="1517904" cy="256032"/>
          </a:xfrm>
          <a:prstGeom prst="rect">
            <a:avLst/>
          </a:prstGeom>
          <a:noFill/>
          <a:ln/>
        </p:spPr>
        <p:txBody>
          <a:bodyPr wrap="square" lIns="0" tIns="0" rIns="0" bIns="0" rtlCol="0" anchor="ctr"/>
          <a:lstStyle/>
          <a:p>
            <a:pPr marL="0" indent="0" algn="l">
              <a:buNone/>
            </a:pPr>
            <a:r>
              <a:rPr lang="en-US" sz="880" dirty="0">
                <a:solidFill>
                  <a:srgbClr val="6B7688"/>
                </a:solidFill>
                <a:latin typeface="Arial" pitchFamily="34" charset="0"/>
                <a:ea typeface="Arial" pitchFamily="34" charset="-122"/>
                <a:cs typeface="Arial" pitchFamily="34" charset="-120"/>
              </a:rPr>
              <a:t>Assesses change capability</a:t>
            </a:r>
            <a:endParaRPr lang="en-US" sz="880" dirty="0"/>
          </a:p>
        </p:txBody>
      </p:sp>
      <p:sp>
        <p:nvSpPr>
          <p:cNvPr id="17" name="Shape 12"/>
          <p:cNvSpPr/>
          <p:nvPr/>
        </p:nvSpPr>
        <p:spPr>
          <a:xfrm>
            <a:off x="274320" y="3474720"/>
            <a:ext cx="1828800" cy="841248"/>
          </a:xfrm>
          <a:prstGeom prst="roundRect">
            <a:avLst>
              <a:gd name="adj" fmla="val 8696"/>
            </a:avLst>
          </a:prstGeom>
          <a:solidFill>
            <a:srgbClr val="FFFFFF"/>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sp>
        <p:nvSpPr>
          <p:cNvPr id="18" name="Shape 13"/>
          <p:cNvSpPr/>
          <p:nvPr/>
        </p:nvSpPr>
        <p:spPr>
          <a:xfrm>
            <a:off x="420624" y="3630168"/>
            <a:ext cx="402336" cy="402336"/>
          </a:xfrm>
          <a:prstGeom prst="ellipse">
            <a:avLst/>
          </a:prstGeom>
          <a:solidFill>
            <a:srgbClr val="12A79B"/>
          </a:solidFill>
          <a:ln/>
        </p:spPr>
        <p:txBody>
          <a:bodyPr/>
          <a:lstStyle/>
          <a:p>
            <a:endParaRPr lang="en-PT"/>
          </a:p>
        </p:txBody>
      </p:sp>
      <p:pic>
        <p:nvPicPr>
          <p:cNvPr id="19" name="Image 3" descr="preencoded.png"/>
          <p:cNvPicPr>
            <a:picLocks noChangeAspect="1"/>
          </p:cNvPicPr>
          <p:nvPr/>
        </p:nvPicPr>
        <p:blipFill>
          <a:blip r:embed="rId6"/>
          <a:stretch>
            <a:fillRect/>
          </a:stretch>
        </p:blipFill>
        <p:spPr>
          <a:xfrm>
            <a:off x="521208" y="3730752"/>
            <a:ext cx="201168" cy="201168"/>
          </a:xfrm>
          <a:prstGeom prst="rect">
            <a:avLst/>
          </a:prstGeom>
        </p:spPr>
      </p:pic>
      <p:sp>
        <p:nvSpPr>
          <p:cNvPr id="20" name="Text 14"/>
          <p:cNvSpPr/>
          <p:nvPr/>
        </p:nvSpPr>
        <p:spPr>
          <a:xfrm>
            <a:off x="896112" y="3593592"/>
            <a:ext cx="1097280" cy="457200"/>
          </a:xfrm>
          <a:prstGeom prst="rect">
            <a:avLst/>
          </a:prstGeom>
          <a:noFill/>
          <a:ln/>
        </p:spPr>
        <p:txBody>
          <a:bodyPr wrap="square" lIns="0" tIns="0" rIns="0" bIns="0" rtlCol="0" anchor="ctr"/>
          <a:lstStyle/>
          <a:p>
            <a:pPr marL="0" indent="0" algn="l">
              <a:lnSpc>
                <a:spcPct val="90000"/>
              </a:lnSpc>
              <a:buNone/>
            </a:pPr>
            <a:r>
              <a:rPr lang="en-US" sz="1100" b="1" dirty="0">
                <a:solidFill>
                  <a:srgbClr val="0C1A66"/>
                </a:solidFill>
                <a:latin typeface="Arial" pitchFamily="34" charset="0"/>
                <a:ea typeface="Arial" pitchFamily="34" charset="-122"/>
                <a:cs typeface="Arial" pitchFamily="34" charset="-120"/>
              </a:rPr>
              <a:t>HR</a:t>
            </a:r>
            <a:endParaRPr lang="en-US" sz="1100" dirty="0"/>
          </a:p>
        </p:txBody>
      </p:sp>
      <p:sp>
        <p:nvSpPr>
          <p:cNvPr id="21" name="Text 15"/>
          <p:cNvSpPr/>
          <p:nvPr/>
        </p:nvSpPr>
        <p:spPr>
          <a:xfrm>
            <a:off x="438912" y="4023360"/>
            <a:ext cx="1517904" cy="256032"/>
          </a:xfrm>
          <a:prstGeom prst="rect">
            <a:avLst/>
          </a:prstGeom>
          <a:noFill/>
          <a:ln/>
        </p:spPr>
        <p:txBody>
          <a:bodyPr wrap="square" lIns="0" tIns="0" rIns="0" bIns="0" rtlCol="0" anchor="ctr"/>
          <a:lstStyle/>
          <a:p>
            <a:pPr marL="0" indent="0" algn="l">
              <a:buNone/>
            </a:pPr>
            <a:r>
              <a:rPr lang="en-US" sz="880" dirty="0">
                <a:solidFill>
                  <a:srgbClr val="6B7688"/>
                </a:solidFill>
                <a:latin typeface="Arial" pitchFamily="34" charset="0"/>
                <a:ea typeface="Arial" pitchFamily="34" charset="-122"/>
                <a:cs typeface="Arial" pitchFamily="34" charset="-120"/>
              </a:rPr>
              <a:t>Assesses fairness &amp; culture fit</a:t>
            </a:r>
            <a:endParaRPr lang="en-US" sz="880" dirty="0"/>
          </a:p>
        </p:txBody>
      </p:sp>
      <p:sp>
        <p:nvSpPr>
          <p:cNvPr id="22" name="Shape 16"/>
          <p:cNvSpPr/>
          <p:nvPr/>
        </p:nvSpPr>
        <p:spPr>
          <a:xfrm>
            <a:off x="3346704" y="3474720"/>
            <a:ext cx="1828800" cy="841248"/>
          </a:xfrm>
          <a:prstGeom prst="roundRect">
            <a:avLst>
              <a:gd name="adj" fmla="val 8696"/>
            </a:avLst>
          </a:prstGeom>
          <a:solidFill>
            <a:srgbClr val="FFFFFF"/>
          </a:solidFill>
          <a:ln w="12700">
            <a:solidFill>
              <a:srgbClr val="DCE2ED"/>
            </a:solidFill>
            <a:prstDash val="solid"/>
          </a:ln>
          <a:effectLst>
            <a:outerShdw blurRad="88900" dist="25400" dir="5400000" algn="bl" rotWithShape="0">
              <a:srgbClr val="5A6478">
                <a:alpha val="22000"/>
              </a:srgbClr>
            </a:outerShdw>
          </a:effectLst>
        </p:spPr>
        <p:txBody>
          <a:bodyPr/>
          <a:lstStyle/>
          <a:p>
            <a:endParaRPr lang="en-PT"/>
          </a:p>
        </p:txBody>
      </p:sp>
      <p:sp>
        <p:nvSpPr>
          <p:cNvPr id="23" name="Shape 17"/>
          <p:cNvSpPr/>
          <p:nvPr/>
        </p:nvSpPr>
        <p:spPr>
          <a:xfrm>
            <a:off x="3493008" y="3630168"/>
            <a:ext cx="402336" cy="402336"/>
          </a:xfrm>
          <a:prstGeom prst="ellipse">
            <a:avLst/>
          </a:prstGeom>
          <a:solidFill>
            <a:srgbClr val="0C7D74"/>
          </a:solidFill>
          <a:ln/>
        </p:spPr>
        <p:txBody>
          <a:bodyPr/>
          <a:lstStyle/>
          <a:p>
            <a:endParaRPr lang="en-PT"/>
          </a:p>
        </p:txBody>
      </p:sp>
      <p:pic>
        <p:nvPicPr>
          <p:cNvPr id="24" name="Image 4" descr="preencoded.png"/>
          <p:cNvPicPr>
            <a:picLocks noChangeAspect="1"/>
          </p:cNvPicPr>
          <p:nvPr/>
        </p:nvPicPr>
        <p:blipFill>
          <a:blip r:embed="rId7"/>
          <a:stretch>
            <a:fillRect/>
          </a:stretch>
        </p:blipFill>
        <p:spPr>
          <a:xfrm>
            <a:off x="3593592" y="3730752"/>
            <a:ext cx="201168" cy="201168"/>
          </a:xfrm>
          <a:prstGeom prst="rect">
            <a:avLst/>
          </a:prstGeom>
        </p:spPr>
      </p:pic>
      <p:sp>
        <p:nvSpPr>
          <p:cNvPr id="25" name="Text 18"/>
          <p:cNvSpPr/>
          <p:nvPr/>
        </p:nvSpPr>
        <p:spPr>
          <a:xfrm>
            <a:off x="3968496" y="3593592"/>
            <a:ext cx="1097280" cy="457200"/>
          </a:xfrm>
          <a:prstGeom prst="rect">
            <a:avLst/>
          </a:prstGeom>
          <a:noFill/>
          <a:ln/>
        </p:spPr>
        <p:txBody>
          <a:bodyPr wrap="square" lIns="0" tIns="0" rIns="0" bIns="0" rtlCol="0" anchor="ctr"/>
          <a:lstStyle/>
          <a:p>
            <a:pPr marL="0" indent="0" algn="l">
              <a:lnSpc>
                <a:spcPct val="90000"/>
              </a:lnSpc>
              <a:buNone/>
            </a:pPr>
            <a:r>
              <a:rPr lang="en-US" sz="1100" b="1" dirty="0">
                <a:solidFill>
                  <a:srgbClr val="0C1A66"/>
                </a:solidFill>
                <a:latin typeface="Arial" pitchFamily="34" charset="0"/>
                <a:ea typeface="Arial" pitchFamily="34" charset="-122"/>
                <a:cs typeface="Arial" pitchFamily="34" charset="-120"/>
              </a:rPr>
              <a:t>Line Manager</a:t>
            </a:r>
            <a:endParaRPr lang="en-US" sz="1100" dirty="0"/>
          </a:p>
        </p:txBody>
      </p:sp>
      <p:sp>
        <p:nvSpPr>
          <p:cNvPr id="26" name="Text 19"/>
          <p:cNvSpPr/>
          <p:nvPr/>
        </p:nvSpPr>
        <p:spPr>
          <a:xfrm>
            <a:off x="3511296" y="4023360"/>
            <a:ext cx="1517904" cy="256032"/>
          </a:xfrm>
          <a:prstGeom prst="rect">
            <a:avLst/>
          </a:prstGeom>
          <a:noFill/>
          <a:ln/>
        </p:spPr>
        <p:txBody>
          <a:bodyPr wrap="square" lIns="0" tIns="0" rIns="0" bIns="0" rtlCol="0" anchor="ctr"/>
          <a:lstStyle/>
          <a:p>
            <a:pPr marL="0" indent="0" algn="l">
              <a:buNone/>
            </a:pPr>
            <a:r>
              <a:rPr lang="en-US" sz="880" dirty="0">
                <a:solidFill>
                  <a:srgbClr val="6B7688"/>
                </a:solidFill>
                <a:latin typeface="Arial" pitchFamily="34" charset="0"/>
                <a:ea typeface="Arial" pitchFamily="34" charset="-122"/>
                <a:cs typeface="Arial" pitchFamily="34" charset="-120"/>
              </a:rPr>
              <a:t>Assesses technical ability</a:t>
            </a:r>
            <a:endParaRPr lang="en-US" sz="880" dirty="0"/>
          </a:p>
        </p:txBody>
      </p:sp>
      <p:sp>
        <p:nvSpPr>
          <p:cNvPr id="27" name="Shape 20"/>
          <p:cNvSpPr/>
          <p:nvPr/>
        </p:nvSpPr>
        <p:spPr>
          <a:xfrm>
            <a:off x="5806440" y="1691640"/>
            <a:ext cx="2834640" cy="1234440"/>
          </a:xfrm>
          <a:prstGeom prst="roundRect">
            <a:avLst>
              <a:gd name="adj" fmla="val 5926"/>
            </a:avLst>
          </a:prstGeom>
          <a:solidFill>
            <a:srgbClr val="DCF3F0"/>
          </a:solidFill>
          <a:ln/>
          <a:effectLst>
            <a:outerShdw blurRad="88900" dist="25400" dir="5400000" algn="bl" rotWithShape="0">
              <a:srgbClr val="5A6478">
                <a:alpha val="22000"/>
              </a:srgbClr>
            </a:outerShdw>
          </a:effectLst>
        </p:spPr>
        <p:txBody>
          <a:bodyPr/>
          <a:lstStyle/>
          <a:p>
            <a:endParaRPr lang="en-PT"/>
          </a:p>
        </p:txBody>
      </p:sp>
      <p:pic>
        <p:nvPicPr>
          <p:cNvPr id="28" name="Image 5" descr="preencoded.png"/>
          <p:cNvPicPr>
            <a:picLocks noChangeAspect="1"/>
          </p:cNvPicPr>
          <p:nvPr/>
        </p:nvPicPr>
        <p:blipFill>
          <a:blip r:embed="rId8"/>
          <a:stretch>
            <a:fillRect/>
          </a:stretch>
        </p:blipFill>
        <p:spPr>
          <a:xfrm>
            <a:off x="5989320" y="1847088"/>
            <a:ext cx="274320" cy="274320"/>
          </a:xfrm>
          <a:prstGeom prst="rect">
            <a:avLst/>
          </a:prstGeom>
        </p:spPr>
      </p:pic>
      <p:sp>
        <p:nvSpPr>
          <p:cNvPr id="29" name="Text 21"/>
          <p:cNvSpPr/>
          <p:nvPr/>
        </p:nvSpPr>
        <p:spPr>
          <a:xfrm>
            <a:off x="6336792" y="1801368"/>
            <a:ext cx="2194560" cy="292608"/>
          </a:xfrm>
          <a:prstGeom prst="rect">
            <a:avLst/>
          </a:prstGeom>
          <a:noFill/>
          <a:ln/>
        </p:spPr>
        <p:txBody>
          <a:bodyPr wrap="square" lIns="0" tIns="0" rIns="0" bIns="0" rtlCol="0" anchor="ctr"/>
          <a:lstStyle/>
          <a:p>
            <a:pPr marL="0" indent="0">
              <a:buNone/>
            </a:pPr>
            <a:r>
              <a:rPr lang="en-US" sz="1200" b="1" dirty="0">
                <a:solidFill>
                  <a:srgbClr val="0C7D74"/>
                </a:solidFill>
                <a:latin typeface="Arial" pitchFamily="34" charset="0"/>
                <a:ea typeface="Arial" pitchFamily="34" charset="-122"/>
                <a:cs typeface="Arial" pitchFamily="34" charset="-120"/>
              </a:rPr>
              <a:t>Strength</a:t>
            </a:r>
            <a:endParaRPr lang="en-US" sz="1200" dirty="0"/>
          </a:p>
        </p:txBody>
      </p:sp>
      <p:sp>
        <p:nvSpPr>
          <p:cNvPr id="30" name="Text 22"/>
          <p:cNvSpPr/>
          <p:nvPr/>
        </p:nvSpPr>
        <p:spPr>
          <a:xfrm>
            <a:off x="5989320" y="2176272"/>
            <a:ext cx="2514600" cy="685800"/>
          </a:xfrm>
          <a:prstGeom prst="rect">
            <a:avLst/>
          </a:prstGeom>
          <a:noFill/>
          <a:ln/>
        </p:spPr>
        <p:txBody>
          <a:bodyPr wrap="square" lIns="0" tIns="0" rIns="0" bIns="0" rtlCol="0" anchor="t"/>
          <a:lstStyle/>
          <a:p>
            <a:pPr marL="0" indent="0" algn="l">
              <a:buNone/>
            </a:pPr>
            <a:r>
              <a:rPr lang="en-US" sz="1000" dirty="0">
                <a:solidFill>
                  <a:srgbClr val="1E2340"/>
                </a:solidFill>
                <a:latin typeface="Arial" pitchFamily="34" charset="0"/>
                <a:ea typeface="Arial" pitchFamily="34" charset="-122"/>
                <a:cs typeface="Arial" pitchFamily="34" charset="-120"/>
              </a:rPr>
              <a:t>Multiple viewpoints improve decision quality for high-impact roles.</a:t>
            </a:r>
            <a:endParaRPr lang="en-US" sz="1000" dirty="0"/>
          </a:p>
        </p:txBody>
      </p:sp>
      <p:sp>
        <p:nvSpPr>
          <p:cNvPr id="31" name="Shape 23"/>
          <p:cNvSpPr/>
          <p:nvPr/>
        </p:nvSpPr>
        <p:spPr>
          <a:xfrm>
            <a:off x="5806440" y="3063240"/>
            <a:ext cx="2834640" cy="1234440"/>
          </a:xfrm>
          <a:prstGeom prst="roundRect">
            <a:avLst>
              <a:gd name="adj" fmla="val 5926"/>
            </a:avLst>
          </a:prstGeom>
          <a:solidFill>
            <a:srgbClr val="F3F6FB"/>
          </a:solidFill>
          <a:ln/>
          <a:effectLst>
            <a:outerShdw blurRad="88900" dist="25400" dir="5400000" algn="bl" rotWithShape="0">
              <a:srgbClr val="5A6478">
                <a:alpha val="22000"/>
              </a:srgbClr>
            </a:outerShdw>
          </a:effectLst>
        </p:spPr>
        <p:txBody>
          <a:bodyPr/>
          <a:lstStyle/>
          <a:p>
            <a:endParaRPr lang="en-PT"/>
          </a:p>
        </p:txBody>
      </p:sp>
      <p:pic>
        <p:nvPicPr>
          <p:cNvPr id="32" name="Image 6" descr="preencoded.png"/>
          <p:cNvPicPr>
            <a:picLocks noChangeAspect="1"/>
          </p:cNvPicPr>
          <p:nvPr/>
        </p:nvPicPr>
        <p:blipFill>
          <a:blip r:embed="rId9"/>
          <a:stretch>
            <a:fillRect/>
          </a:stretch>
        </p:blipFill>
        <p:spPr>
          <a:xfrm>
            <a:off x="5989320" y="3218688"/>
            <a:ext cx="274320" cy="274320"/>
          </a:xfrm>
          <a:prstGeom prst="rect">
            <a:avLst/>
          </a:prstGeom>
        </p:spPr>
      </p:pic>
      <p:sp>
        <p:nvSpPr>
          <p:cNvPr id="33" name="Text 24"/>
          <p:cNvSpPr/>
          <p:nvPr/>
        </p:nvSpPr>
        <p:spPr>
          <a:xfrm>
            <a:off x="6336792" y="3172968"/>
            <a:ext cx="2194560" cy="292608"/>
          </a:xfrm>
          <a:prstGeom prst="rect">
            <a:avLst/>
          </a:prstGeom>
          <a:noFill/>
          <a:ln/>
        </p:spPr>
        <p:txBody>
          <a:bodyPr wrap="square" lIns="0" tIns="0" rIns="0" bIns="0" rtlCol="0" anchor="ctr"/>
          <a:lstStyle/>
          <a:p>
            <a:pPr marL="0" indent="0">
              <a:buNone/>
            </a:pPr>
            <a:r>
              <a:rPr lang="en-US" sz="1200" b="1" dirty="0">
                <a:solidFill>
                  <a:srgbClr val="0C1A66"/>
                </a:solidFill>
                <a:latin typeface="Arial" pitchFamily="34" charset="0"/>
                <a:ea typeface="Arial" pitchFamily="34" charset="-122"/>
                <a:cs typeface="Arial" pitchFamily="34" charset="-120"/>
              </a:rPr>
              <a:t>Limitation</a:t>
            </a:r>
            <a:endParaRPr lang="en-US" sz="1200" dirty="0"/>
          </a:p>
        </p:txBody>
      </p:sp>
      <p:sp>
        <p:nvSpPr>
          <p:cNvPr id="34" name="Text 25"/>
          <p:cNvSpPr/>
          <p:nvPr/>
        </p:nvSpPr>
        <p:spPr>
          <a:xfrm>
            <a:off x="5989320" y="3547872"/>
            <a:ext cx="2514600" cy="685800"/>
          </a:xfrm>
          <a:prstGeom prst="rect">
            <a:avLst/>
          </a:prstGeom>
          <a:noFill/>
          <a:ln/>
        </p:spPr>
        <p:txBody>
          <a:bodyPr wrap="square" lIns="0" tIns="0" rIns="0" bIns="0" rtlCol="0" anchor="t"/>
          <a:lstStyle/>
          <a:p>
            <a:pPr marL="0" indent="0" algn="l">
              <a:buNone/>
            </a:pPr>
            <a:r>
              <a:rPr lang="en-US" sz="1000" dirty="0">
                <a:solidFill>
                  <a:srgbClr val="1E2340"/>
                </a:solidFill>
                <a:latin typeface="Arial" pitchFamily="34" charset="0"/>
                <a:ea typeface="Arial" pitchFamily="34" charset="-122"/>
                <a:cs typeface="Arial" pitchFamily="34" charset="-120"/>
              </a:rPr>
              <a:t>Can intimidate candidates — brief the process clearly to keep it fair.</a:t>
            </a:r>
            <a:endParaRPr lang="en-US" sz="1000" dirty="0"/>
          </a:p>
        </p:txBody>
      </p:sp>
      <p:sp>
        <p:nvSpPr>
          <p:cNvPr id="36" name="Text 27"/>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11  /  16</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Questioning Techniques</a:t>
            </a:r>
            <a:endParaRPr lang="en-US" sz="2400" dirty="0"/>
          </a:p>
        </p:txBody>
      </p:sp>
      <p:sp>
        <p:nvSpPr>
          <p:cNvPr id="5" name="Text 2"/>
          <p:cNvSpPr/>
          <p:nvPr/>
        </p:nvSpPr>
        <p:spPr>
          <a:xfrm>
            <a:off x="502920" y="1024128"/>
            <a:ext cx="8229600" cy="45720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Combining four question types lets Unilever assess </a:t>
            </a:r>
            <a:r>
              <a:rPr lang="en-US" sz="1100" b="1" dirty="0">
                <a:solidFill>
                  <a:srgbClr val="0C1A66"/>
                </a:solidFill>
                <a:latin typeface="Arial" pitchFamily="34" charset="0"/>
                <a:ea typeface="Arial" pitchFamily="34" charset="-122"/>
                <a:cs typeface="Arial" pitchFamily="34" charset="-120"/>
              </a:rPr>
              <a:t>past performance, future judgement and role fit </a:t>
            </a:r>
            <a:r>
              <a:rPr lang="en-US" sz="1100" dirty="0">
                <a:solidFill>
                  <a:srgbClr val="0C1A66"/>
                </a:solidFill>
                <a:latin typeface="Arial" pitchFamily="34" charset="0"/>
                <a:ea typeface="Arial" pitchFamily="34" charset="-122"/>
                <a:cs typeface="Arial" pitchFamily="34" charset="-120"/>
              </a:rPr>
              <a:t>(Woods et al., 2020).</a:t>
            </a:r>
            <a:endParaRPr lang="en-US" sz="1100" dirty="0"/>
          </a:p>
        </p:txBody>
      </p:sp>
      <p:sp>
        <p:nvSpPr>
          <p:cNvPr id="6" name="Shape 3"/>
          <p:cNvSpPr/>
          <p:nvPr/>
        </p:nvSpPr>
        <p:spPr>
          <a:xfrm>
            <a:off x="502920" y="1627632"/>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7" name="Shape 4"/>
          <p:cNvSpPr/>
          <p:nvPr/>
        </p:nvSpPr>
        <p:spPr>
          <a:xfrm>
            <a:off x="704088" y="1847088"/>
            <a:ext cx="530352" cy="530352"/>
          </a:xfrm>
          <a:prstGeom prst="ellipse">
            <a:avLst/>
          </a:prstGeom>
          <a:solidFill>
            <a:srgbClr val="1F36C7"/>
          </a:solidFill>
          <a:ln/>
        </p:spPr>
        <p:txBody>
          <a:bodyPr/>
          <a:lstStyle/>
          <a:p>
            <a:endParaRPr lang="en-PT"/>
          </a:p>
        </p:txBody>
      </p:sp>
      <p:pic>
        <p:nvPicPr>
          <p:cNvPr id="8" name="Image 1" descr="preencoded.png"/>
          <p:cNvPicPr>
            <a:picLocks noChangeAspect="1"/>
          </p:cNvPicPr>
          <p:nvPr/>
        </p:nvPicPr>
        <p:blipFill>
          <a:blip r:embed="rId4"/>
          <a:stretch>
            <a:fillRect/>
          </a:stretch>
        </p:blipFill>
        <p:spPr>
          <a:xfrm>
            <a:off x="832104" y="1975104"/>
            <a:ext cx="274320" cy="274320"/>
          </a:xfrm>
          <a:prstGeom prst="rect">
            <a:avLst/>
          </a:prstGeom>
        </p:spPr>
      </p:pic>
      <p:sp>
        <p:nvSpPr>
          <p:cNvPr id="9" name="Text 5"/>
          <p:cNvSpPr/>
          <p:nvPr/>
        </p:nvSpPr>
        <p:spPr>
          <a:xfrm>
            <a:off x="1371600" y="1810512"/>
            <a:ext cx="3063240" cy="310896"/>
          </a:xfrm>
          <a:prstGeom prst="rect">
            <a:avLst/>
          </a:prstGeom>
          <a:noFill/>
          <a:ln/>
        </p:spPr>
        <p:txBody>
          <a:bodyPr wrap="square" lIns="0" tIns="0" rIns="0" bIns="0" rtlCol="0" anchor="ctr"/>
          <a:lstStyle/>
          <a:p>
            <a:pPr marL="0" indent="0" algn="l">
              <a:buNone/>
            </a:pPr>
            <a:r>
              <a:rPr lang="en-US" sz="1400" b="1" dirty="0">
                <a:solidFill>
                  <a:srgbClr val="0C1A66"/>
                </a:solidFill>
                <a:latin typeface="Arial" pitchFamily="34" charset="0"/>
                <a:ea typeface="Arial" pitchFamily="34" charset="-122"/>
                <a:cs typeface="Arial" pitchFamily="34" charset="-120"/>
              </a:rPr>
              <a:t>Behavioural</a:t>
            </a:r>
            <a:endParaRPr lang="en-US" sz="1400" dirty="0"/>
          </a:p>
        </p:txBody>
      </p:sp>
      <p:sp>
        <p:nvSpPr>
          <p:cNvPr id="10" name="Text 6"/>
          <p:cNvSpPr/>
          <p:nvPr/>
        </p:nvSpPr>
        <p:spPr>
          <a:xfrm>
            <a:off x="1371600" y="2130552"/>
            <a:ext cx="3063240" cy="274320"/>
          </a:xfrm>
          <a:prstGeom prst="rect">
            <a:avLst/>
          </a:prstGeom>
          <a:noFill/>
          <a:ln/>
        </p:spPr>
        <p:txBody>
          <a:bodyPr wrap="square" lIns="0" tIns="0" rIns="0" bIns="0" rtlCol="0" anchor="ctr"/>
          <a:lstStyle/>
          <a:p>
            <a:pPr marL="0" indent="0" algn="l">
              <a:buNone/>
            </a:pPr>
            <a:r>
              <a:rPr lang="en-US" sz="950" dirty="0">
                <a:solidFill>
                  <a:srgbClr val="6B7688"/>
                </a:solidFill>
                <a:latin typeface="Arial" pitchFamily="34" charset="0"/>
                <a:ea typeface="Arial" pitchFamily="34" charset="-122"/>
                <a:cs typeface="Arial" pitchFamily="34" charset="-120"/>
              </a:rPr>
              <a:t>Assesses proven past behaviour</a:t>
            </a:r>
            <a:endParaRPr lang="en-US" sz="950" dirty="0"/>
          </a:p>
        </p:txBody>
      </p:sp>
      <p:sp>
        <p:nvSpPr>
          <p:cNvPr id="11" name="Text 7"/>
          <p:cNvSpPr/>
          <p:nvPr/>
        </p:nvSpPr>
        <p:spPr>
          <a:xfrm>
            <a:off x="722376" y="2468880"/>
            <a:ext cx="3611880" cy="530352"/>
          </a:xfrm>
          <a:prstGeom prst="rect">
            <a:avLst/>
          </a:prstGeom>
          <a:noFill/>
          <a:ln/>
        </p:spPr>
        <p:txBody>
          <a:bodyPr wrap="square" lIns="0" tIns="0" rIns="0" bIns="0" rtlCol="0" anchor="t"/>
          <a:lstStyle/>
          <a:p>
            <a:pPr marL="0" indent="0" algn="l">
              <a:lnSpc>
                <a:spcPct val="95000"/>
              </a:lnSpc>
              <a:buNone/>
            </a:pPr>
            <a:r>
              <a:rPr lang="en-US" sz="1000" i="1" dirty="0">
                <a:solidFill>
                  <a:srgbClr val="0C7D74"/>
                </a:solidFill>
                <a:latin typeface="Arial" pitchFamily="34" charset="0"/>
                <a:ea typeface="Arial" pitchFamily="34" charset="-122"/>
                <a:cs typeface="Arial" pitchFamily="34" charset="-120"/>
              </a:rPr>
              <a:t>“Describe a time you led a change project.”</a:t>
            </a:r>
            <a:endParaRPr lang="en-US" sz="1000" dirty="0"/>
          </a:p>
        </p:txBody>
      </p:sp>
      <p:sp>
        <p:nvSpPr>
          <p:cNvPr id="12" name="Shape 8"/>
          <p:cNvSpPr/>
          <p:nvPr/>
        </p:nvSpPr>
        <p:spPr>
          <a:xfrm>
            <a:off x="4617720" y="1627632"/>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13" name="Shape 9"/>
          <p:cNvSpPr/>
          <p:nvPr/>
        </p:nvSpPr>
        <p:spPr>
          <a:xfrm>
            <a:off x="4818888" y="1847088"/>
            <a:ext cx="530352" cy="530352"/>
          </a:xfrm>
          <a:prstGeom prst="ellipse">
            <a:avLst/>
          </a:prstGeom>
          <a:solidFill>
            <a:srgbClr val="12A79B"/>
          </a:solidFill>
          <a:ln/>
        </p:spPr>
        <p:txBody>
          <a:bodyPr/>
          <a:lstStyle/>
          <a:p>
            <a:endParaRPr lang="en-PT"/>
          </a:p>
        </p:txBody>
      </p:sp>
      <p:pic>
        <p:nvPicPr>
          <p:cNvPr id="14" name="Image 2" descr="preencoded.png"/>
          <p:cNvPicPr>
            <a:picLocks noChangeAspect="1"/>
          </p:cNvPicPr>
          <p:nvPr/>
        </p:nvPicPr>
        <p:blipFill>
          <a:blip r:embed="rId5"/>
          <a:stretch>
            <a:fillRect/>
          </a:stretch>
        </p:blipFill>
        <p:spPr>
          <a:xfrm>
            <a:off x="4946904" y="1975104"/>
            <a:ext cx="274320" cy="274320"/>
          </a:xfrm>
          <a:prstGeom prst="rect">
            <a:avLst/>
          </a:prstGeom>
        </p:spPr>
      </p:pic>
      <p:sp>
        <p:nvSpPr>
          <p:cNvPr id="15" name="Text 10"/>
          <p:cNvSpPr/>
          <p:nvPr/>
        </p:nvSpPr>
        <p:spPr>
          <a:xfrm>
            <a:off x="5486400" y="1810512"/>
            <a:ext cx="3063240" cy="310896"/>
          </a:xfrm>
          <a:prstGeom prst="rect">
            <a:avLst/>
          </a:prstGeom>
          <a:noFill/>
          <a:ln/>
        </p:spPr>
        <p:txBody>
          <a:bodyPr wrap="square" lIns="0" tIns="0" rIns="0" bIns="0" rtlCol="0" anchor="ctr"/>
          <a:lstStyle/>
          <a:p>
            <a:pPr marL="0" indent="0" algn="l">
              <a:buNone/>
            </a:pPr>
            <a:r>
              <a:rPr lang="en-US" sz="1400" b="1" dirty="0">
                <a:solidFill>
                  <a:srgbClr val="0C1A66"/>
                </a:solidFill>
                <a:latin typeface="Arial" pitchFamily="34" charset="0"/>
                <a:ea typeface="Arial" pitchFamily="34" charset="-122"/>
                <a:cs typeface="Arial" pitchFamily="34" charset="-120"/>
              </a:rPr>
              <a:t>Situational</a:t>
            </a:r>
            <a:endParaRPr lang="en-US" sz="1400" dirty="0"/>
          </a:p>
        </p:txBody>
      </p:sp>
      <p:sp>
        <p:nvSpPr>
          <p:cNvPr id="16" name="Text 11"/>
          <p:cNvSpPr/>
          <p:nvPr/>
        </p:nvSpPr>
        <p:spPr>
          <a:xfrm>
            <a:off x="5486400" y="2130552"/>
            <a:ext cx="3063240" cy="274320"/>
          </a:xfrm>
          <a:prstGeom prst="rect">
            <a:avLst/>
          </a:prstGeom>
          <a:noFill/>
          <a:ln/>
        </p:spPr>
        <p:txBody>
          <a:bodyPr wrap="square" lIns="0" tIns="0" rIns="0" bIns="0" rtlCol="0" anchor="ctr"/>
          <a:lstStyle/>
          <a:p>
            <a:pPr marL="0" indent="0" algn="l">
              <a:buNone/>
            </a:pPr>
            <a:r>
              <a:rPr lang="en-US" sz="950" dirty="0">
                <a:solidFill>
                  <a:srgbClr val="6B7688"/>
                </a:solidFill>
                <a:latin typeface="Arial" pitchFamily="34" charset="0"/>
                <a:ea typeface="Arial" pitchFamily="34" charset="-122"/>
                <a:cs typeface="Arial" pitchFamily="34" charset="-120"/>
              </a:rPr>
              <a:t>Tests future judgement</a:t>
            </a:r>
            <a:endParaRPr lang="en-US" sz="950" dirty="0"/>
          </a:p>
        </p:txBody>
      </p:sp>
      <p:sp>
        <p:nvSpPr>
          <p:cNvPr id="17" name="Text 12"/>
          <p:cNvSpPr/>
          <p:nvPr/>
        </p:nvSpPr>
        <p:spPr>
          <a:xfrm>
            <a:off x="4837176" y="2468880"/>
            <a:ext cx="3611880" cy="530352"/>
          </a:xfrm>
          <a:prstGeom prst="rect">
            <a:avLst/>
          </a:prstGeom>
          <a:noFill/>
          <a:ln/>
        </p:spPr>
        <p:txBody>
          <a:bodyPr wrap="square" lIns="0" tIns="0" rIns="0" bIns="0" rtlCol="0" anchor="t"/>
          <a:lstStyle/>
          <a:p>
            <a:pPr marL="0" indent="0" algn="l">
              <a:lnSpc>
                <a:spcPct val="95000"/>
              </a:lnSpc>
              <a:buNone/>
            </a:pPr>
            <a:r>
              <a:rPr lang="en-US" sz="1000" i="1" dirty="0">
                <a:solidFill>
                  <a:srgbClr val="0C7D74"/>
                </a:solidFill>
                <a:latin typeface="Arial" pitchFamily="34" charset="0"/>
                <a:ea typeface="Arial" pitchFamily="34" charset="-122"/>
                <a:cs typeface="Arial" pitchFamily="34" charset="-120"/>
              </a:rPr>
              <a:t>“How would you handle resistance to a new system?”</a:t>
            </a:r>
            <a:endParaRPr lang="en-US" sz="1000" dirty="0"/>
          </a:p>
        </p:txBody>
      </p:sp>
      <p:sp>
        <p:nvSpPr>
          <p:cNvPr id="18" name="Shape 13"/>
          <p:cNvSpPr/>
          <p:nvPr/>
        </p:nvSpPr>
        <p:spPr>
          <a:xfrm>
            <a:off x="502920" y="3200400"/>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19" name="Shape 14"/>
          <p:cNvSpPr/>
          <p:nvPr/>
        </p:nvSpPr>
        <p:spPr>
          <a:xfrm>
            <a:off x="704088" y="3419856"/>
            <a:ext cx="530352" cy="530352"/>
          </a:xfrm>
          <a:prstGeom prst="ellipse">
            <a:avLst/>
          </a:prstGeom>
          <a:solidFill>
            <a:srgbClr val="0C7D74"/>
          </a:solidFill>
          <a:ln/>
        </p:spPr>
        <p:txBody>
          <a:bodyPr/>
          <a:lstStyle/>
          <a:p>
            <a:endParaRPr lang="en-PT"/>
          </a:p>
        </p:txBody>
      </p:sp>
      <p:pic>
        <p:nvPicPr>
          <p:cNvPr id="20" name="Image 3" descr="preencoded.png"/>
          <p:cNvPicPr>
            <a:picLocks noChangeAspect="1"/>
          </p:cNvPicPr>
          <p:nvPr/>
        </p:nvPicPr>
        <p:blipFill>
          <a:blip r:embed="rId6"/>
          <a:stretch>
            <a:fillRect/>
          </a:stretch>
        </p:blipFill>
        <p:spPr>
          <a:xfrm>
            <a:off x="832104" y="3547872"/>
            <a:ext cx="274320" cy="274320"/>
          </a:xfrm>
          <a:prstGeom prst="rect">
            <a:avLst/>
          </a:prstGeom>
        </p:spPr>
      </p:pic>
      <p:sp>
        <p:nvSpPr>
          <p:cNvPr id="21" name="Text 15"/>
          <p:cNvSpPr/>
          <p:nvPr/>
        </p:nvSpPr>
        <p:spPr>
          <a:xfrm>
            <a:off x="1371600" y="3383280"/>
            <a:ext cx="3063240" cy="310896"/>
          </a:xfrm>
          <a:prstGeom prst="rect">
            <a:avLst/>
          </a:prstGeom>
          <a:noFill/>
          <a:ln/>
        </p:spPr>
        <p:txBody>
          <a:bodyPr wrap="square" lIns="0" tIns="0" rIns="0" bIns="0" rtlCol="0" anchor="ctr"/>
          <a:lstStyle/>
          <a:p>
            <a:pPr marL="0" indent="0" algn="l">
              <a:buNone/>
            </a:pPr>
            <a:r>
              <a:rPr lang="en-US" sz="1400" b="1" dirty="0">
                <a:solidFill>
                  <a:srgbClr val="0C1A66"/>
                </a:solidFill>
                <a:latin typeface="Arial" pitchFamily="34" charset="0"/>
                <a:ea typeface="Arial" pitchFamily="34" charset="-122"/>
                <a:cs typeface="Arial" pitchFamily="34" charset="-120"/>
              </a:rPr>
              <a:t>Competency-based</a:t>
            </a:r>
            <a:endParaRPr lang="en-US" sz="1400" dirty="0"/>
          </a:p>
        </p:txBody>
      </p:sp>
      <p:sp>
        <p:nvSpPr>
          <p:cNvPr id="22" name="Text 16"/>
          <p:cNvSpPr/>
          <p:nvPr/>
        </p:nvSpPr>
        <p:spPr>
          <a:xfrm>
            <a:off x="1371600" y="3703320"/>
            <a:ext cx="3063240" cy="274320"/>
          </a:xfrm>
          <a:prstGeom prst="rect">
            <a:avLst/>
          </a:prstGeom>
          <a:noFill/>
          <a:ln/>
        </p:spPr>
        <p:txBody>
          <a:bodyPr wrap="square" lIns="0" tIns="0" rIns="0" bIns="0" rtlCol="0" anchor="ctr"/>
          <a:lstStyle/>
          <a:p>
            <a:pPr marL="0" indent="0" algn="l">
              <a:buNone/>
            </a:pPr>
            <a:r>
              <a:rPr lang="en-US" sz="950" dirty="0">
                <a:solidFill>
                  <a:srgbClr val="6B7688"/>
                </a:solidFill>
                <a:latin typeface="Arial" pitchFamily="34" charset="0"/>
                <a:ea typeface="Arial" pitchFamily="34" charset="-122"/>
                <a:cs typeface="Arial" pitchFamily="34" charset="-120"/>
              </a:rPr>
              <a:t>Targets specific skills</a:t>
            </a:r>
            <a:endParaRPr lang="en-US" sz="950" dirty="0"/>
          </a:p>
        </p:txBody>
      </p:sp>
      <p:sp>
        <p:nvSpPr>
          <p:cNvPr id="23" name="Text 17"/>
          <p:cNvSpPr/>
          <p:nvPr/>
        </p:nvSpPr>
        <p:spPr>
          <a:xfrm>
            <a:off x="722376" y="4041648"/>
            <a:ext cx="3611880" cy="530352"/>
          </a:xfrm>
          <a:prstGeom prst="rect">
            <a:avLst/>
          </a:prstGeom>
          <a:noFill/>
          <a:ln/>
        </p:spPr>
        <p:txBody>
          <a:bodyPr wrap="square" lIns="0" tIns="0" rIns="0" bIns="0" rtlCol="0" anchor="t"/>
          <a:lstStyle/>
          <a:p>
            <a:pPr marL="0" indent="0" algn="l">
              <a:lnSpc>
                <a:spcPct val="95000"/>
              </a:lnSpc>
              <a:buNone/>
            </a:pPr>
            <a:r>
              <a:rPr lang="en-US" sz="1000" i="1" dirty="0">
                <a:solidFill>
                  <a:srgbClr val="0C7D74"/>
                </a:solidFill>
                <a:latin typeface="Arial" pitchFamily="34" charset="0"/>
                <a:ea typeface="Arial" pitchFamily="34" charset="-122"/>
                <a:cs typeface="Arial" pitchFamily="34" charset="-120"/>
              </a:rPr>
              <a:t>“Give an example of resolving team conflict.”</a:t>
            </a:r>
            <a:endParaRPr lang="en-US" sz="1000" dirty="0"/>
          </a:p>
        </p:txBody>
      </p:sp>
      <p:sp>
        <p:nvSpPr>
          <p:cNvPr id="24" name="Shape 18"/>
          <p:cNvSpPr/>
          <p:nvPr/>
        </p:nvSpPr>
        <p:spPr>
          <a:xfrm>
            <a:off x="4617720" y="3200400"/>
            <a:ext cx="4023360" cy="1463040"/>
          </a:xfrm>
          <a:prstGeom prst="roundRect">
            <a:avLst>
              <a:gd name="adj" fmla="val 5000"/>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25" name="Shape 19"/>
          <p:cNvSpPr/>
          <p:nvPr/>
        </p:nvSpPr>
        <p:spPr>
          <a:xfrm>
            <a:off x="4818888" y="3419856"/>
            <a:ext cx="530352" cy="530352"/>
          </a:xfrm>
          <a:prstGeom prst="ellipse">
            <a:avLst/>
          </a:prstGeom>
          <a:solidFill>
            <a:srgbClr val="16247F"/>
          </a:solidFill>
          <a:ln/>
        </p:spPr>
        <p:txBody>
          <a:bodyPr/>
          <a:lstStyle/>
          <a:p>
            <a:endParaRPr lang="en-PT"/>
          </a:p>
        </p:txBody>
      </p:sp>
      <p:pic>
        <p:nvPicPr>
          <p:cNvPr id="26" name="Image 4" descr="preencoded.png"/>
          <p:cNvPicPr>
            <a:picLocks noChangeAspect="1"/>
          </p:cNvPicPr>
          <p:nvPr/>
        </p:nvPicPr>
        <p:blipFill>
          <a:blip r:embed="rId7"/>
          <a:stretch>
            <a:fillRect/>
          </a:stretch>
        </p:blipFill>
        <p:spPr>
          <a:xfrm>
            <a:off x="4946904" y="3547872"/>
            <a:ext cx="274320" cy="274320"/>
          </a:xfrm>
          <a:prstGeom prst="rect">
            <a:avLst/>
          </a:prstGeom>
        </p:spPr>
      </p:pic>
      <p:sp>
        <p:nvSpPr>
          <p:cNvPr id="27" name="Text 20"/>
          <p:cNvSpPr/>
          <p:nvPr/>
        </p:nvSpPr>
        <p:spPr>
          <a:xfrm>
            <a:off x="5486400" y="3383280"/>
            <a:ext cx="3063240" cy="310896"/>
          </a:xfrm>
          <a:prstGeom prst="rect">
            <a:avLst/>
          </a:prstGeom>
          <a:noFill/>
          <a:ln/>
        </p:spPr>
        <p:txBody>
          <a:bodyPr wrap="square" lIns="0" tIns="0" rIns="0" bIns="0" rtlCol="0" anchor="ctr"/>
          <a:lstStyle/>
          <a:p>
            <a:pPr marL="0" indent="0" algn="l">
              <a:buNone/>
            </a:pPr>
            <a:r>
              <a:rPr lang="en-US" sz="1400" b="1" dirty="0">
                <a:solidFill>
                  <a:srgbClr val="0C1A66"/>
                </a:solidFill>
                <a:latin typeface="Arial" pitchFamily="34" charset="0"/>
                <a:ea typeface="Arial" pitchFamily="34" charset="-122"/>
                <a:cs typeface="Arial" pitchFamily="34" charset="-120"/>
              </a:rPr>
              <a:t>Probing</a:t>
            </a:r>
            <a:endParaRPr lang="en-US" sz="1400" dirty="0"/>
          </a:p>
        </p:txBody>
      </p:sp>
      <p:sp>
        <p:nvSpPr>
          <p:cNvPr id="28" name="Text 21"/>
          <p:cNvSpPr/>
          <p:nvPr/>
        </p:nvSpPr>
        <p:spPr>
          <a:xfrm>
            <a:off x="5486400" y="3703320"/>
            <a:ext cx="3063240" cy="274320"/>
          </a:xfrm>
          <a:prstGeom prst="rect">
            <a:avLst/>
          </a:prstGeom>
          <a:noFill/>
          <a:ln/>
        </p:spPr>
        <p:txBody>
          <a:bodyPr wrap="square" lIns="0" tIns="0" rIns="0" bIns="0" rtlCol="0" anchor="ctr"/>
          <a:lstStyle/>
          <a:p>
            <a:pPr marL="0" indent="0" algn="l">
              <a:buNone/>
            </a:pPr>
            <a:r>
              <a:rPr lang="en-US" sz="950" dirty="0">
                <a:solidFill>
                  <a:srgbClr val="6B7688"/>
                </a:solidFill>
                <a:latin typeface="Arial" pitchFamily="34" charset="0"/>
                <a:ea typeface="Arial" pitchFamily="34" charset="-122"/>
                <a:cs typeface="Arial" pitchFamily="34" charset="-120"/>
              </a:rPr>
              <a:t>Verifies depth &amp; evidence</a:t>
            </a:r>
            <a:endParaRPr lang="en-US" sz="950" dirty="0"/>
          </a:p>
        </p:txBody>
      </p:sp>
      <p:sp>
        <p:nvSpPr>
          <p:cNvPr id="29" name="Text 22"/>
          <p:cNvSpPr/>
          <p:nvPr/>
        </p:nvSpPr>
        <p:spPr>
          <a:xfrm>
            <a:off x="4837176" y="4041648"/>
            <a:ext cx="3611880" cy="530352"/>
          </a:xfrm>
          <a:prstGeom prst="rect">
            <a:avLst/>
          </a:prstGeom>
          <a:noFill/>
          <a:ln/>
        </p:spPr>
        <p:txBody>
          <a:bodyPr wrap="square" lIns="0" tIns="0" rIns="0" bIns="0" rtlCol="0" anchor="t"/>
          <a:lstStyle/>
          <a:p>
            <a:pPr marL="0" indent="0" algn="l">
              <a:lnSpc>
                <a:spcPct val="95000"/>
              </a:lnSpc>
              <a:buNone/>
            </a:pPr>
            <a:r>
              <a:rPr lang="en-US" sz="1000" i="1" dirty="0">
                <a:solidFill>
                  <a:srgbClr val="0C7D74"/>
                </a:solidFill>
                <a:latin typeface="Arial" pitchFamily="34" charset="0"/>
                <a:ea typeface="Arial" pitchFamily="34" charset="-122"/>
                <a:cs typeface="Arial" pitchFamily="34" charset="-120"/>
              </a:rPr>
              <a:t>“What exactly was your role in that result?”</a:t>
            </a:r>
            <a:endParaRPr lang="en-US" sz="1000" dirty="0"/>
          </a:p>
        </p:txBody>
      </p:sp>
      <p:sp>
        <p:nvSpPr>
          <p:cNvPr id="31" name="Text 24"/>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12  /  16</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Face-to-Face vs Virtual Interviews</a:t>
            </a:r>
            <a:endParaRPr lang="en-US" sz="2400" dirty="0"/>
          </a:p>
        </p:txBody>
      </p:sp>
      <p:sp>
        <p:nvSpPr>
          <p:cNvPr id="5" name="Text 2"/>
          <p:cNvSpPr/>
          <p:nvPr/>
        </p:nvSpPr>
        <p:spPr>
          <a:xfrm>
            <a:off x="502920" y="1024128"/>
            <a:ext cx="8229600" cy="45720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A </a:t>
            </a:r>
            <a:r>
              <a:rPr lang="en-US" sz="1100" b="1" dirty="0">
                <a:solidFill>
                  <a:srgbClr val="0C1A66"/>
                </a:solidFill>
                <a:latin typeface="Arial" pitchFamily="34" charset="0"/>
                <a:ea typeface="Arial" pitchFamily="34" charset="-122"/>
                <a:cs typeface="Arial" pitchFamily="34" charset="-120"/>
              </a:rPr>
              <a:t>hybrid model</a:t>
            </a:r>
            <a:r>
              <a:rPr lang="en-US" sz="1100" dirty="0">
                <a:solidFill>
                  <a:srgbClr val="1E2340"/>
                </a:solidFill>
                <a:latin typeface="Arial" pitchFamily="34" charset="0"/>
                <a:ea typeface="Arial" pitchFamily="34" charset="-122"/>
                <a:cs typeface="Arial" pitchFamily="34" charset="-120"/>
              </a:rPr>
              <a:t> — virtual early rounds, face-to-face finals — balances access, cost and assessment quality </a:t>
            </a:r>
            <a:r>
              <a:rPr lang="en-US" sz="1100" i="1" dirty="0">
                <a:solidFill>
                  <a:srgbClr val="6B7688"/>
                </a:solidFill>
                <a:latin typeface="Arial" pitchFamily="34" charset="0"/>
                <a:ea typeface="Arial" pitchFamily="34" charset="-122"/>
                <a:cs typeface="Arial" pitchFamily="34" charset="-120"/>
              </a:rPr>
              <a:t>(</a:t>
            </a:r>
            <a:r>
              <a:rPr lang="en-US" sz="1100" i="1" dirty="0" err="1">
                <a:solidFill>
                  <a:srgbClr val="6B7688"/>
                </a:solidFill>
                <a:latin typeface="Arial" pitchFamily="34" charset="0"/>
                <a:ea typeface="Arial" pitchFamily="34" charset="-122"/>
                <a:cs typeface="Arial" pitchFamily="34" charset="-120"/>
              </a:rPr>
              <a:t>Basch</a:t>
            </a:r>
            <a:r>
              <a:rPr lang="en-US" sz="1100" i="1" dirty="0">
                <a:solidFill>
                  <a:srgbClr val="6B7688"/>
                </a:solidFill>
                <a:latin typeface="Arial" pitchFamily="34" charset="0"/>
                <a:ea typeface="Arial" pitchFamily="34" charset="-122"/>
                <a:cs typeface="Arial" pitchFamily="34" charset="-120"/>
              </a:rPr>
              <a:t> et al., 2020)).</a:t>
            </a:r>
            <a:endParaRPr lang="en-US" sz="1100" dirty="0"/>
          </a:p>
        </p:txBody>
      </p:sp>
      <p:sp>
        <p:nvSpPr>
          <p:cNvPr id="6" name="Shape 3"/>
          <p:cNvSpPr/>
          <p:nvPr/>
        </p:nvSpPr>
        <p:spPr>
          <a:xfrm>
            <a:off x="502920" y="1691640"/>
            <a:ext cx="2743200" cy="457200"/>
          </a:xfrm>
          <a:prstGeom prst="rect">
            <a:avLst/>
          </a:prstGeom>
          <a:solidFill>
            <a:srgbClr val="0C1A66"/>
          </a:solidFill>
          <a:ln/>
        </p:spPr>
        <p:txBody>
          <a:bodyPr/>
          <a:lstStyle/>
          <a:p>
            <a:endParaRPr lang="en-PT"/>
          </a:p>
        </p:txBody>
      </p:sp>
      <p:sp>
        <p:nvSpPr>
          <p:cNvPr id="7" name="Text 4"/>
          <p:cNvSpPr/>
          <p:nvPr/>
        </p:nvSpPr>
        <p:spPr>
          <a:xfrm>
            <a:off x="502920" y="1691640"/>
            <a:ext cx="2743200" cy="457200"/>
          </a:xfrm>
          <a:prstGeom prst="rect">
            <a:avLst/>
          </a:prstGeom>
          <a:noFill/>
          <a:ln/>
        </p:spPr>
        <p:txBody>
          <a:bodyPr wrap="square" lIns="0" tIns="101600" rIns="0" bIns="0" rtlCol="0" anchor="ctr"/>
          <a:lstStyle/>
          <a:p>
            <a:pPr marL="0" indent="0" algn="l">
              <a:buNone/>
            </a:pPr>
            <a:r>
              <a:rPr lang="en-US" sz="1050" b="1" dirty="0">
                <a:solidFill>
                  <a:srgbClr val="FFFFFF"/>
                </a:solidFill>
                <a:latin typeface="Arial" pitchFamily="34" charset="0"/>
                <a:ea typeface="Arial" pitchFamily="34" charset="-122"/>
                <a:cs typeface="Arial" pitchFamily="34" charset="-120"/>
              </a:rPr>
              <a:t>Criterion</a:t>
            </a:r>
            <a:endParaRPr lang="en-US" sz="1050" dirty="0"/>
          </a:p>
        </p:txBody>
      </p:sp>
      <p:sp>
        <p:nvSpPr>
          <p:cNvPr id="8" name="Shape 5"/>
          <p:cNvSpPr/>
          <p:nvPr/>
        </p:nvSpPr>
        <p:spPr>
          <a:xfrm>
            <a:off x="3246120" y="1691640"/>
            <a:ext cx="1371600" cy="457200"/>
          </a:xfrm>
          <a:prstGeom prst="rect">
            <a:avLst/>
          </a:prstGeom>
          <a:solidFill>
            <a:srgbClr val="1F36C7"/>
          </a:solidFill>
          <a:ln/>
        </p:spPr>
        <p:txBody>
          <a:bodyPr/>
          <a:lstStyle/>
          <a:p>
            <a:endParaRPr lang="en-PT"/>
          </a:p>
        </p:txBody>
      </p:sp>
      <p:sp>
        <p:nvSpPr>
          <p:cNvPr id="9" name="Text 6"/>
          <p:cNvSpPr/>
          <p:nvPr/>
        </p:nvSpPr>
        <p:spPr>
          <a:xfrm>
            <a:off x="3246120" y="1691640"/>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Face-to-Face</a:t>
            </a:r>
            <a:endParaRPr lang="en-US" sz="1000" dirty="0"/>
          </a:p>
        </p:txBody>
      </p:sp>
      <p:sp>
        <p:nvSpPr>
          <p:cNvPr id="10" name="Shape 7"/>
          <p:cNvSpPr/>
          <p:nvPr/>
        </p:nvSpPr>
        <p:spPr>
          <a:xfrm>
            <a:off x="4617720" y="1691640"/>
            <a:ext cx="1371600" cy="457200"/>
          </a:xfrm>
          <a:prstGeom prst="rect">
            <a:avLst/>
          </a:prstGeom>
          <a:solidFill>
            <a:srgbClr val="0C7D74"/>
          </a:solidFill>
          <a:ln/>
        </p:spPr>
        <p:txBody>
          <a:bodyPr/>
          <a:lstStyle/>
          <a:p>
            <a:endParaRPr lang="en-PT"/>
          </a:p>
        </p:txBody>
      </p:sp>
      <p:sp>
        <p:nvSpPr>
          <p:cNvPr id="11" name="Text 8"/>
          <p:cNvSpPr/>
          <p:nvPr/>
        </p:nvSpPr>
        <p:spPr>
          <a:xfrm>
            <a:off x="4617720" y="1691640"/>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Virtual</a:t>
            </a:r>
            <a:endParaRPr lang="en-US" sz="1000" dirty="0"/>
          </a:p>
        </p:txBody>
      </p:sp>
      <p:sp>
        <p:nvSpPr>
          <p:cNvPr id="12" name="Shape 9"/>
          <p:cNvSpPr/>
          <p:nvPr/>
        </p:nvSpPr>
        <p:spPr>
          <a:xfrm>
            <a:off x="502920" y="2148840"/>
            <a:ext cx="5486400" cy="457200"/>
          </a:xfrm>
          <a:prstGeom prst="rect">
            <a:avLst/>
          </a:prstGeom>
          <a:solidFill>
            <a:srgbClr val="FFFFFF"/>
          </a:solidFill>
          <a:ln w="6350">
            <a:solidFill>
              <a:srgbClr val="DCE2ED"/>
            </a:solidFill>
            <a:prstDash val="solid"/>
          </a:ln>
        </p:spPr>
        <p:txBody>
          <a:bodyPr/>
          <a:lstStyle/>
          <a:p>
            <a:endParaRPr lang="en-PT"/>
          </a:p>
        </p:txBody>
      </p:sp>
      <p:pic>
        <p:nvPicPr>
          <p:cNvPr id="13" name="Image 1" descr="preencoded.png"/>
          <p:cNvPicPr>
            <a:picLocks noChangeAspect="1"/>
          </p:cNvPicPr>
          <p:nvPr/>
        </p:nvPicPr>
        <p:blipFill>
          <a:blip r:embed="rId4"/>
          <a:stretch>
            <a:fillRect/>
          </a:stretch>
        </p:blipFill>
        <p:spPr>
          <a:xfrm>
            <a:off x="612648" y="2267712"/>
            <a:ext cx="219456" cy="219456"/>
          </a:xfrm>
          <a:prstGeom prst="rect">
            <a:avLst/>
          </a:prstGeom>
        </p:spPr>
      </p:pic>
      <p:sp>
        <p:nvSpPr>
          <p:cNvPr id="14" name="Text 10"/>
          <p:cNvSpPr/>
          <p:nvPr/>
        </p:nvSpPr>
        <p:spPr>
          <a:xfrm>
            <a:off x="923544" y="2148840"/>
            <a:ext cx="2286000" cy="457200"/>
          </a:xfrm>
          <a:prstGeom prst="rect">
            <a:avLst/>
          </a:prstGeom>
          <a:noFill/>
          <a:ln/>
        </p:spPr>
        <p:txBody>
          <a:bodyPr wrap="square" lIns="0" tIns="0" rIns="0" bIns="0" rtlCol="0" anchor="ctr"/>
          <a:lstStyle/>
          <a:p>
            <a:pPr marL="0" indent="0" algn="l">
              <a:buNone/>
            </a:pPr>
            <a:r>
              <a:rPr lang="en-US" sz="950" b="1" dirty="0">
                <a:solidFill>
                  <a:srgbClr val="1E2340"/>
                </a:solidFill>
                <a:latin typeface="Arial" pitchFamily="34" charset="0"/>
                <a:ea typeface="Arial" pitchFamily="34" charset="-122"/>
                <a:cs typeface="Arial" pitchFamily="34" charset="-120"/>
              </a:rPr>
              <a:t>Cost</a:t>
            </a:r>
            <a:endParaRPr lang="en-US" sz="950" dirty="0"/>
          </a:p>
        </p:txBody>
      </p:sp>
      <p:sp>
        <p:nvSpPr>
          <p:cNvPr id="15" name="Text 11"/>
          <p:cNvSpPr/>
          <p:nvPr/>
        </p:nvSpPr>
        <p:spPr>
          <a:xfrm>
            <a:off x="3246120" y="2148840"/>
            <a:ext cx="1371600" cy="457200"/>
          </a:xfrm>
          <a:prstGeom prst="rect">
            <a:avLst/>
          </a:prstGeom>
          <a:noFill/>
          <a:ln/>
        </p:spPr>
        <p:txBody>
          <a:bodyPr wrap="square" lIns="0" tIns="0" rIns="0" bIns="0" rtlCol="0" anchor="ctr"/>
          <a:lstStyle/>
          <a:p>
            <a:pPr marL="0" indent="0" algn="ctr">
              <a:buNone/>
            </a:pPr>
            <a:r>
              <a:rPr lang="en-US" sz="950" dirty="0">
                <a:solidFill>
                  <a:srgbClr val="0C1A66"/>
                </a:solidFill>
                <a:latin typeface="Arial" pitchFamily="34" charset="0"/>
                <a:ea typeface="Arial" pitchFamily="34" charset="-122"/>
                <a:cs typeface="Arial" pitchFamily="34" charset="-120"/>
              </a:rPr>
              <a:t>Higher</a:t>
            </a:r>
            <a:endParaRPr lang="en-US" sz="950" dirty="0"/>
          </a:p>
        </p:txBody>
      </p:sp>
      <p:sp>
        <p:nvSpPr>
          <p:cNvPr id="16" name="Text 12"/>
          <p:cNvSpPr/>
          <p:nvPr/>
        </p:nvSpPr>
        <p:spPr>
          <a:xfrm>
            <a:off x="4617720" y="2148840"/>
            <a:ext cx="1371600" cy="457200"/>
          </a:xfrm>
          <a:prstGeom prst="rect">
            <a:avLst/>
          </a:prstGeom>
          <a:noFill/>
          <a:ln/>
        </p:spPr>
        <p:txBody>
          <a:bodyPr wrap="square" lIns="0" tIns="0" rIns="0" bIns="0" rtlCol="0" anchor="ctr"/>
          <a:lstStyle/>
          <a:p>
            <a:pPr marL="0" indent="0" algn="ctr">
              <a:buNone/>
            </a:pPr>
            <a:r>
              <a:rPr lang="en-US" sz="950" dirty="0">
                <a:solidFill>
                  <a:srgbClr val="0C7D74"/>
                </a:solidFill>
                <a:latin typeface="Arial" pitchFamily="34" charset="0"/>
                <a:ea typeface="Arial" pitchFamily="34" charset="-122"/>
                <a:cs typeface="Arial" pitchFamily="34" charset="-120"/>
              </a:rPr>
              <a:t>Lower</a:t>
            </a:r>
            <a:endParaRPr lang="en-US" sz="950" dirty="0"/>
          </a:p>
        </p:txBody>
      </p:sp>
      <p:sp>
        <p:nvSpPr>
          <p:cNvPr id="17" name="Shape 13"/>
          <p:cNvSpPr/>
          <p:nvPr/>
        </p:nvSpPr>
        <p:spPr>
          <a:xfrm>
            <a:off x="502920" y="2606040"/>
            <a:ext cx="5486400" cy="457200"/>
          </a:xfrm>
          <a:prstGeom prst="rect">
            <a:avLst/>
          </a:prstGeom>
          <a:solidFill>
            <a:srgbClr val="F3F6FB"/>
          </a:solidFill>
          <a:ln w="6350">
            <a:solidFill>
              <a:srgbClr val="DCE2ED"/>
            </a:solidFill>
            <a:prstDash val="solid"/>
          </a:ln>
        </p:spPr>
        <p:txBody>
          <a:bodyPr/>
          <a:lstStyle/>
          <a:p>
            <a:endParaRPr lang="en-PT"/>
          </a:p>
        </p:txBody>
      </p:sp>
      <p:pic>
        <p:nvPicPr>
          <p:cNvPr id="18" name="Image 2" descr="preencoded.png"/>
          <p:cNvPicPr>
            <a:picLocks noChangeAspect="1"/>
          </p:cNvPicPr>
          <p:nvPr/>
        </p:nvPicPr>
        <p:blipFill>
          <a:blip r:embed="rId5"/>
          <a:stretch>
            <a:fillRect/>
          </a:stretch>
        </p:blipFill>
        <p:spPr>
          <a:xfrm>
            <a:off x="612648" y="2724912"/>
            <a:ext cx="219456" cy="219456"/>
          </a:xfrm>
          <a:prstGeom prst="rect">
            <a:avLst/>
          </a:prstGeom>
        </p:spPr>
      </p:pic>
      <p:sp>
        <p:nvSpPr>
          <p:cNvPr id="19" name="Text 14"/>
          <p:cNvSpPr/>
          <p:nvPr/>
        </p:nvSpPr>
        <p:spPr>
          <a:xfrm>
            <a:off x="923544" y="2606040"/>
            <a:ext cx="2286000" cy="457200"/>
          </a:xfrm>
          <a:prstGeom prst="rect">
            <a:avLst/>
          </a:prstGeom>
          <a:noFill/>
          <a:ln/>
        </p:spPr>
        <p:txBody>
          <a:bodyPr wrap="square" lIns="0" tIns="0" rIns="0" bIns="0" rtlCol="0" anchor="ctr"/>
          <a:lstStyle/>
          <a:p>
            <a:pPr marL="0" indent="0" algn="l">
              <a:buNone/>
            </a:pPr>
            <a:r>
              <a:rPr lang="en-US" sz="950" b="1" dirty="0">
                <a:solidFill>
                  <a:srgbClr val="1E2340"/>
                </a:solidFill>
                <a:latin typeface="Arial" pitchFamily="34" charset="0"/>
                <a:ea typeface="Arial" pitchFamily="34" charset="-122"/>
                <a:cs typeface="Arial" pitchFamily="34" charset="-120"/>
              </a:rPr>
              <a:t>Global access</a:t>
            </a:r>
            <a:endParaRPr lang="en-US" sz="950" dirty="0"/>
          </a:p>
        </p:txBody>
      </p:sp>
      <p:sp>
        <p:nvSpPr>
          <p:cNvPr id="20" name="Text 15"/>
          <p:cNvSpPr/>
          <p:nvPr/>
        </p:nvSpPr>
        <p:spPr>
          <a:xfrm>
            <a:off x="3246120" y="2606040"/>
            <a:ext cx="1371600" cy="457200"/>
          </a:xfrm>
          <a:prstGeom prst="rect">
            <a:avLst/>
          </a:prstGeom>
          <a:noFill/>
          <a:ln/>
        </p:spPr>
        <p:txBody>
          <a:bodyPr wrap="square" lIns="0" tIns="0" rIns="0" bIns="0" rtlCol="0" anchor="ctr"/>
          <a:lstStyle/>
          <a:p>
            <a:pPr marL="0" indent="0" algn="ctr">
              <a:buNone/>
            </a:pPr>
            <a:r>
              <a:rPr lang="en-US" sz="950" dirty="0">
                <a:solidFill>
                  <a:srgbClr val="0C1A66"/>
                </a:solidFill>
                <a:latin typeface="Arial" pitchFamily="34" charset="0"/>
                <a:ea typeface="Arial" pitchFamily="34" charset="-122"/>
                <a:cs typeface="Arial" pitchFamily="34" charset="-120"/>
              </a:rPr>
              <a:t>Limited</a:t>
            </a:r>
            <a:endParaRPr lang="en-US" sz="950" dirty="0"/>
          </a:p>
        </p:txBody>
      </p:sp>
      <p:sp>
        <p:nvSpPr>
          <p:cNvPr id="21" name="Text 16"/>
          <p:cNvSpPr/>
          <p:nvPr/>
        </p:nvSpPr>
        <p:spPr>
          <a:xfrm>
            <a:off x="4617720" y="2606040"/>
            <a:ext cx="1371600" cy="457200"/>
          </a:xfrm>
          <a:prstGeom prst="rect">
            <a:avLst/>
          </a:prstGeom>
          <a:noFill/>
          <a:ln/>
        </p:spPr>
        <p:txBody>
          <a:bodyPr wrap="square" lIns="0" tIns="0" rIns="0" bIns="0" rtlCol="0" anchor="ctr"/>
          <a:lstStyle/>
          <a:p>
            <a:pPr marL="0" indent="0" algn="ctr">
              <a:buNone/>
            </a:pPr>
            <a:r>
              <a:rPr lang="en-US" sz="950" dirty="0">
                <a:solidFill>
                  <a:srgbClr val="0C7D74"/>
                </a:solidFill>
                <a:latin typeface="Arial" pitchFamily="34" charset="0"/>
                <a:ea typeface="Arial" pitchFamily="34" charset="-122"/>
                <a:cs typeface="Arial" pitchFamily="34" charset="-120"/>
              </a:rPr>
              <a:t>Excellent</a:t>
            </a:r>
            <a:endParaRPr lang="en-US" sz="950" dirty="0"/>
          </a:p>
        </p:txBody>
      </p:sp>
      <p:sp>
        <p:nvSpPr>
          <p:cNvPr id="22" name="Shape 17"/>
          <p:cNvSpPr/>
          <p:nvPr/>
        </p:nvSpPr>
        <p:spPr>
          <a:xfrm>
            <a:off x="502920" y="3063240"/>
            <a:ext cx="5486400" cy="457200"/>
          </a:xfrm>
          <a:prstGeom prst="rect">
            <a:avLst/>
          </a:prstGeom>
          <a:solidFill>
            <a:srgbClr val="FFFFFF"/>
          </a:solidFill>
          <a:ln w="6350">
            <a:solidFill>
              <a:srgbClr val="DCE2ED"/>
            </a:solidFill>
            <a:prstDash val="solid"/>
          </a:ln>
        </p:spPr>
        <p:txBody>
          <a:bodyPr/>
          <a:lstStyle/>
          <a:p>
            <a:endParaRPr lang="en-PT"/>
          </a:p>
        </p:txBody>
      </p:sp>
      <p:pic>
        <p:nvPicPr>
          <p:cNvPr id="23" name="Image 3" descr="preencoded.png"/>
          <p:cNvPicPr>
            <a:picLocks noChangeAspect="1"/>
          </p:cNvPicPr>
          <p:nvPr/>
        </p:nvPicPr>
        <p:blipFill>
          <a:blip r:embed="rId6"/>
          <a:stretch>
            <a:fillRect/>
          </a:stretch>
        </p:blipFill>
        <p:spPr>
          <a:xfrm>
            <a:off x="612648" y="3182112"/>
            <a:ext cx="219456" cy="219456"/>
          </a:xfrm>
          <a:prstGeom prst="rect">
            <a:avLst/>
          </a:prstGeom>
        </p:spPr>
      </p:pic>
      <p:sp>
        <p:nvSpPr>
          <p:cNvPr id="24" name="Text 18"/>
          <p:cNvSpPr/>
          <p:nvPr/>
        </p:nvSpPr>
        <p:spPr>
          <a:xfrm>
            <a:off x="923544" y="3063240"/>
            <a:ext cx="2286000" cy="457200"/>
          </a:xfrm>
          <a:prstGeom prst="rect">
            <a:avLst/>
          </a:prstGeom>
          <a:noFill/>
          <a:ln/>
        </p:spPr>
        <p:txBody>
          <a:bodyPr wrap="square" lIns="0" tIns="0" rIns="0" bIns="0" rtlCol="0" anchor="ctr"/>
          <a:lstStyle/>
          <a:p>
            <a:pPr marL="0" indent="0" algn="l">
              <a:buNone/>
            </a:pPr>
            <a:r>
              <a:rPr lang="en-US" sz="950" b="1" dirty="0">
                <a:solidFill>
                  <a:srgbClr val="1E2340"/>
                </a:solidFill>
                <a:latin typeface="Arial" pitchFamily="34" charset="0"/>
                <a:ea typeface="Arial" pitchFamily="34" charset="-122"/>
                <a:cs typeface="Arial" pitchFamily="34" charset="-120"/>
              </a:rPr>
              <a:t>Communication cues</a:t>
            </a:r>
            <a:endParaRPr lang="en-US" sz="950" dirty="0"/>
          </a:p>
        </p:txBody>
      </p:sp>
      <p:sp>
        <p:nvSpPr>
          <p:cNvPr id="25" name="Text 19"/>
          <p:cNvSpPr/>
          <p:nvPr/>
        </p:nvSpPr>
        <p:spPr>
          <a:xfrm>
            <a:off x="3246120" y="3063240"/>
            <a:ext cx="1371600" cy="457200"/>
          </a:xfrm>
          <a:prstGeom prst="rect">
            <a:avLst/>
          </a:prstGeom>
          <a:noFill/>
          <a:ln/>
        </p:spPr>
        <p:txBody>
          <a:bodyPr wrap="square" lIns="0" tIns="0" rIns="0" bIns="0" rtlCol="0" anchor="ctr"/>
          <a:lstStyle/>
          <a:p>
            <a:pPr marL="0" indent="0" algn="ctr">
              <a:buNone/>
            </a:pPr>
            <a:r>
              <a:rPr lang="en-US" sz="950" dirty="0">
                <a:solidFill>
                  <a:srgbClr val="0C1A66"/>
                </a:solidFill>
                <a:latin typeface="Arial" pitchFamily="34" charset="0"/>
                <a:ea typeface="Arial" pitchFamily="34" charset="-122"/>
                <a:cs typeface="Arial" pitchFamily="34" charset="-120"/>
              </a:rPr>
              <a:t>Rich</a:t>
            </a:r>
            <a:endParaRPr lang="en-US" sz="950" dirty="0"/>
          </a:p>
        </p:txBody>
      </p:sp>
      <p:sp>
        <p:nvSpPr>
          <p:cNvPr id="26" name="Text 20"/>
          <p:cNvSpPr/>
          <p:nvPr/>
        </p:nvSpPr>
        <p:spPr>
          <a:xfrm>
            <a:off x="4617720" y="3063240"/>
            <a:ext cx="1371600" cy="457200"/>
          </a:xfrm>
          <a:prstGeom prst="rect">
            <a:avLst/>
          </a:prstGeom>
          <a:noFill/>
          <a:ln/>
        </p:spPr>
        <p:txBody>
          <a:bodyPr wrap="square" lIns="0" tIns="0" rIns="0" bIns="0" rtlCol="0" anchor="ctr"/>
          <a:lstStyle/>
          <a:p>
            <a:pPr marL="0" indent="0" algn="ctr">
              <a:buNone/>
            </a:pPr>
            <a:r>
              <a:rPr lang="en-US" sz="950" dirty="0">
                <a:solidFill>
                  <a:srgbClr val="0C7D74"/>
                </a:solidFill>
                <a:latin typeface="Arial" pitchFamily="34" charset="0"/>
                <a:ea typeface="Arial" pitchFamily="34" charset="-122"/>
                <a:cs typeface="Arial" pitchFamily="34" charset="-120"/>
              </a:rPr>
              <a:t>Reduced</a:t>
            </a:r>
            <a:endParaRPr lang="en-US" sz="950" dirty="0"/>
          </a:p>
        </p:txBody>
      </p:sp>
      <p:sp>
        <p:nvSpPr>
          <p:cNvPr id="27" name="Shape 21"/>
          <p:cNvSpPr/>
          <p:nvPr/>
        </p:nvSpPr>
        <p:spPr>
          <a:xfrm>
            <a:off x="502920" y="3520440"/>
            <a:ext cx="5486400" cy="457200"/>
          </a:xfrm>
          <a:prstGeom prst="rect">
            <a:avLst/>
          </a:prstGeom>
          <a:solidFill>
            <a:srgbClr val="F3F6FB"/>
          </a:solidFill>
          <a:ln w="6350">
            <a:solidFill>
              <a:srgbClr val="DCE2ED"/>
            </a:solidFill>
            <a:prstDash val="solid"/>
          </a:ln>
        </p:spPr>
        <p:txBody>
          <a:bodyPr/>
          <a:lstStyle/>
          <a:p>
            <a:endParaRPr lang="en-PT"/>
          </a:p>
        </p:txBody>
      </p:sp>
      <p:pic>
        <p:nvPicPr>
          <p:cNvPr id="28" name="Image 4" descr="preencoded.png"/>
          <p:cNvPicPr>
            <a:picLocks noChangeAspect="1"/>
          </p:cNvPicPr>
          <p:nvPr/>
        </p:nvPicPr>
        <p:blipFill>
          <a:blip r:embed="rId7"/>
          <a:stretch>
            <a:fillRect/>
          </a:stretch>
        </p:blipFill>
        <p:spPr>
          <a:xfrm>
            <a:off x="612648" y="3639312"/>
            <a:ext cx="219456" cy="219456"/>
          </a:xfrm>
          <a:prstGeom prst="rect">
            <a:avLst/>
          </a:prstGeom>
        </p:spPr>
      </p:pic>
      <p:sp>
        <p:nvSpPr>
          <p:cNvPr id="29" name="Text 22"/>
          <p:cNvSpPr/>
          <p:nvPr/>
        </p:nvSpPr>
        <p:spPr>
          <a:xfrm>
            <a:off x="923544" y="3520440"/>
            <a:ext cx="2286000" cy="457200"/>
          </a:xfrm>
          <a:prstGeom prst="rect">
            <a:avLst/>
          </a:prstGeom>
          <a:noFill/>
          <a:ln/>
        </p:spPr>
        <p:txBody>
          <a:bodyPr wrap="square" lIns="0" tIns="0" rIns="0" bIns="0" rtlCol="0" anchor="ctr"/>
          <a:lstStyle/>
          <a:p>
            <a:pPr marL="0" indent="0" algn="l">
              <a:buNone/>
            </a:pPr>
            <a:r>
              <a:rPr lang="en-US" sz="950" b="1" dirty="0">
                <a:solidFill>
                  <a:srgbClr val="1E2340"/>
                </a:solidFill>
                <a:latin typeface="Arial" pitchFamily="34" charset="0"/>
                <a:ea typeface="Arial" pitchFamily="34" charset="-122"/>
                <a:cs typeface="Arial" pitchFamily="34" charset="-120"/>
              </a:rPr>
              <a:t>Bias risk</a:t>
            </a:r>
            <a:endParaRPr lang="en-US" sz="950" dirty="0"/>
          </a:p>
        </p:txBody>
      </p:sp>
      <p:sp>
        <p:nvSpPr>
          <p:cNvPr id="30" name="Text 23"/>
          <p:cNvSpPr/>
          <p:nvPr/>
        </p:nvSpPr>
        <p:spPr>
          <a:xfrm>
            <a:off x="3246120" y="3520440"/>
            <a:ext cx="1371600" cy="457200"/>
          </a:xfrm>
          <a:prstGeom prst="rect">
            <a:avLst/>
          </a:prstGeom>
          <a:noFill/>
          <a:ln/>
        </p:spPr>
        <p:txBody>
          <a:bodyPr wrap="square" lIns="0" tIns="0" rIns="0" bIns="0" rtlCol="0" anchor="ctr"/>
          <a:lstStyle/>
          <a:p>
            <a:pPr marL="0" indent="0" algn="ctr">
              <a:buNone/>
            </a:pPr>
            <a:r>
              <a:rPr lang="en-US" sz="950" dirty="0">
                <a:solidFill>
                  <a:srgbClr val="0C1A66"/>
                </a:solidFill>
                <a:latin typeface="Arial" pitchFamily="34" charset="0"/>
                <a:ea typeface="Arial" pitchFamily="34" charset="-122"/>
                <a:cs typeface="Arial" pitchFamily="34" charset="-120"/>
              </a:rPr>
              <a:t>Moderate</a:t>
            </a:r>
            <a:endParaRPr lang="en-US" sz="950" dirty="0"/>
          </a:p>
        </p:txBody>
      </p:sp>
      <p:sp>
        <p:nvSpPr>
          <p:cNvPr id="31" name="Text 24"/>
          <p:cNvSpPr/>
          <p:nvPr/>
        </p:nvSpPr>
        <p:spPr>
          <a:xfrm>
            <a:off x="4617720" y="3520440"/>
            <a:ext cx="1371600" cy="457200"/>
          </a:xfrm>
          <a:prstGeom prst="rect">
            <a:avLst/>
          </a:prstGeom>
          <a:noFill/>
          <a:ln/>
        </p:spPr>
        <p:txBody>
          <a:bodyPr wrap="square" lIns="0" tIns="0" rIns="0" bIns="0" rtlCol="0" anchor="ctr"/>
          <a:lstStyle/>
          <a:p>
            <a:pPr marL="0" indent="0" algn="ctr">
              <a:buNone/>
            </a:pPr>
            <a:r>
              <a:rPr lang="en-US" sz="950" dirty="0">
                <a:solidFill>
                  <a:srgbClr val="0C7D74"/>
                </a:solidFill>
                <a:latin typeface="Arial" pitchFamily="34" charset="0"/>
                <a:ea typeface="Arial" pitchFamily="34" charset="-122"/>
                <a:cs typeface="Arial" pitchFamily="34" charset="-120"/>
              </a:rPr>
              <a:t>Moderate</a:t>
            </a:r>
            <a:endParaRPr lang="en-US" sz="950" dirty="0"/>
          </a:p>
        </p:txBody>
      </p:sp>
      <p:sp>
        <p:nvSpPr>
          <p:cNvPr id="32" name="Shape 25"/>
          <p:cNvSpPr/>
          <p:nvPr/>
        </p:nvSpPr>
        <p:spPr>
          <a:xfrm>
            <a:off x="502920" y="3977640"/>
            <a:ext cx="5486400" cy="457200"/>
          </a:xfrm>
          <a:prstGeom prst="rect">
            <a:avLst/>
          </a:prstGeom>
          <a:solidFill>
            <a:srgbClr val="FFFFFF"/>
          </a:solidFill>
          <a:ln w="6350">
            <a:solidFill>
              <a:srgbClr val="DCE2ED"/>
            </a:solidFill>
            <a:prstDash val="solid"/>
          </a:ln>
        </p:spPr>
        <p:txBody>
          <a:bodyPr/>
          <a:lstStyle/>
          <a:p>
            <a:endParaRPr lang="en-PT"/>
          </a:p>
        </p:txBody>
      </p:sp>
      <p:pic>
        <p:nvPicPr>
          <p:cNvPr id="33" name="Image 5" descr="preencoded.png"/>
          <p:cNvPicPr>
            <a:picLocks noChangeAspect="1"/>
          </p:cNvPicPr>
          <p:nvPr/>
        </p:nvPicPr>
        <p:blipFill>
          <a:blip r:embed="rId8"/>
          <a:stretch>
            <a:fillRect/>
          </a:stretch>
        </p:blipFill>
        <p:spPr>
          <a:xfrm>
            <a:off x="612648" y="4096512"/>
            <a:ext cx="219456" cy="219456"/>
          </a:xfrm>
          <a:prstGeom prst="rect">
            <a:avLst/>
          </a:prstGeom>
        </p:spPr>
      </p:pic>
      <p:sp>
        <p:nvSpPr>
          <p:cNvPr id="34" name="Text 26"/>
          <p:cNvSpPr/>
          <p:nvPr/>
        </p:nvSpPr>
        <p:spPr>
          <a:xfrm>
            <a:off x="923544" y="3977640"/>
            <a:ext cx="2286000" cy="457200"/>
          </a:xfrm>
          <a:prstGeom prst="rect">
            <a:avLst/>
          </a:prstGeom>
          <a:noFill/>
          <a:ln/>
        </p:spPr>
        <p:txBody>
          <a:bodyPr wrap="square" lIns="0" tIns="0" rIns="0" bIns="0" rtlCol="0" anchor="ctr"/>
          <a:lstStyle/>
          <a:p>
            <a:pPr marL="0" indent="0" algn="l">
              <a:buNone/>
            </a:pPr>
            <a:r>
              <a:rPr lang="en-US" sz="950" b="1" dirty="0">
                <a:solidFill>
                  <a:srgbClr val="1E2340"/>
                </a:solidFill>
                <a:latin typeface="Arial" pitchFamily="34" charset="0"/>
                <a:ea typeface="Arial" pitchFamily="34" charset="-122"/>
                <a:cs typeface="Arial" pitchFamily="34" charset="-120"/>
              </a:rPr>
              <a:t>Technology need</a:t>
            </a:r>
            <a:endParaRPr lang="en-US" sz="950" dirty="0"/>
          </a:p>
        </p:txBody>
      </p:sp>
      <p:sp>
        <p:nvSpPr>
          <p:cNvPr id="35" name="Text 27"/>
          <p:cNvSpPr/>
          <p:nvPr/>
        </p:nvSpPr>
        <p:spPr>
          <a:xfrm>
            <a:off x="3246120" y="3977640"/>
            <a:ext cx="1371600" cy="457200"/>
          </a:xfrm>
          <a:prstGeom prst="rect">
            <a:avLst/>
          </a:prstGeom>
          <a:noFill/>
          <a:ln/>
        </p:spPr>
        <p:txBody>
          <a:bodyPr wrap="square" lIns="0" tIns="0" rIns="0" bIns="0" rtlCol="0" anchor="ctr"/>
          <a:lstStyle/>
          <a:p>
            <a:pPr marL="0" indent="0" algn="ctr">
              <a:buNone/>
            </a:pPr>
            <a:r>
              <a:rPr lang="en-US" sz="950" dirty="0">
                <a:solidFill>
                  <a:srgbClr val="0C1A66"/>
                </a:solidFill>
                <a:latin typeface="Arial" pitchFamily="34" charset="0"/>
                <a:ea typeface="Arial" pitchFamily="34" charset="-122"/>
                <a:cs typeface="Arial" pitchFamily="34" charset="-120"/>
              </a:rPr>
              <a:t>Low</a:t>
            </a:r>
            <a:endParaRPr lang="en-US" sz="950" dirty="0"/>
          </a:p>
        </p:txBody>
      </p:sp>
      <p:sp>
        <p:nvSpPr>
          <p:cNvPr id="36" name="Text 28"/>
          <p:cNvSpPr/>
          <p:nvPr/>
        </p:nvSpPr>
        <p:spPr>
          <a:xfrm>
            <a:off x="4617720" y="3977640"/>
            <a:ext cx="1371600" cy="457200"/>
          </a:xfrm>
          <a:prstGeom prst="rect">
            <a:avLst/>
          </a:prstGeom>
          <a:noFill/>
          <a:ln/>
        </p:spPr>
        <p:txBody>
          <a:bodyPr wrap="square" lIns="0" tIns="0" rIns="0" bIns="0" rtlCol="0" anchor="ctr"/>
          <a:lstStyle/>
          <a:p>
            <a:pPr marL="0" indent="0" algn="ctr">
              <a:buNone/>
            </a:pPr>
            <a:r>
              <a:rPr lang="en-US" sz="950" dirty="0">
                <a:solidFill>
                  <a:srgbClr val="0C7D74"/>
                </a:solidFill>
                <a:latin typeface="Arial" pitchFamily="34" charset="0"/>
                <a:ea typeface="Arial" pitchFamily="34" charset="-122"/>
                <a:cs typeface="Arial" pitchFamily="34" charset="-120"/>
              </a:rPr>
              <a:t>High</a:t>
            </a:r>
            <a:endParaRPr lang="en-US" sz="950" dirty="0"/>
          </a:p>
        </p:txBody>
      </p:sp>
      <p:sp>
        <p:nvSpPr>
          <p:cNvPr id="37" name="Shape 29"/>
          <p:cNvSpPr/>
          <p:nvPr/>
        </p:nvSpPr>
        <p:spPr>
          <a:xfrm>
            <a:off x="502920" y="4434840"/>
            <a:ext cx="5486400" cy="457200"/>
          </a:xfrm>
          <a:prstGeom prst="rect">
            <a:avLst/>
          </a:prstGeom>
          <a:solidFill>
            <a:srgbClr val="F3F6FB"/>
          </a:solidFill>
          <a:ln w="6350">
            <a:solidFill>
              <a:srgbClr val="DCE2ED"/>
            </a:solidFill>
            <a:prstDash val="solid"/>
          </a:ln>
        </p:spPr>
        <p:txBody>
          <a:bodyPr/>
          <a:lstStyle/>
          <a:p>
            <a:endParaRPr lang="en-PT"/>
          </a:p>
        </p:txBody>
      </p:sp>
      <p:pic>
        <p:nvPicPr>
          <p:cNvPr id="38" name="Image 6" descr="preencoded.png"/>
          <p:cNvPicPr>
            <a:picLocks noChangeAspect="1"/>
          </p:cNvPicPr>
          <p:nvPr/>
        </p:nvPicPr>
        <p:blipFill>
          <a:blip r:embed="rId9"/>
          <a:stretch>
            <a:fillRect/>
          </a:stretch>
        </p:blipFill>
        <p:spPr>
          <a:xfrm>
            <a:off x="612648" y="4553712"/>
            <a:ext cx="219456" cy="219456"/>
          </a:xfrm>
          <a:prstGeom prst="rect">
            <a:avLst/>
          </a:prstGeom>
        </p:spPr>
      </p:pic>
      <p:sp>
        <p:nvSpPr>
          <p:cNvPr id="39" name="Text 30"/>
          <p:cNvSpPr/>
          <p:nvPr/>
        </p:nvSpPr>
        <p:spPr>
          <a:xfrm>
            <a:off x="923544" y="4434840"/>
            <a:ext cx="2286000" cy="457200"/>
          </a:xfrm>
          <a:prstGeom prst="rect">
            <a:avLst/>
          </a:prstGeom>
          <a:noFill/>
          <a:ln/>
        </p:spPr>
        <p:txBody>
          <a:bodyPr wrap="square" lIns="0" tIns="0" rIns="0" bIns="0" rtlCol="0" anchor="ctr"/>
          <a:lstStyle/>
          <a:p>
            <a:pPr marL="0" indent="0" algn="l">
              <a:buNone/>
            </a:pPr>
            <a:r>
              <a:rPr lang="en-US" sz="950" b="1" dirty="0">
                <a:solidFill>
                  <a:srgbClr val="1E2340"/>
                </a:solidFill>
                <a:latin typeface="Arial" pitchFamily="34" charset="0"/>
                <a:ea typeface="Arial" pitchFamily="34" charset="-122"/>
                <a:cs typeface="Arial" pitchFamily="34" charset="-120"/>
              </a:rPr>
              <a:t>Candidate experience</a:t>
            </a:r>
            <a:endParaRPr lang="en-US" sz="950" dirty="0"/>
          </a:p>
        </p:txBody>
      </p:sp>
      <p:sp>
        <p:nvSpPr>
          <p:cNvPr id="40" name="Text 31"/>
          <p:cNvSpPr/>
          <p:nvPr/>
        </p:nvSpPr>
        <p:spPr>
          <a:xfrm>
            <a:off x="3246120" y="4434840"/>
            <a:ext cx="1371600" cy="457200"/>
          </a:xfrm>
          <a:prstGeom prst="rect">
            <a:avLst/>
          </a:prstGeom>
          <a:noFill/>
          <a:ln/>
        </p:spPr>
        <p:txBody>
          <a:bodyPr wrap="square" lIns="0" tIns="0" rIns="0" bIns="0" rtlCol="0" anchor="ctr"/>
          <a:lstStyle/>
          <a:p>
            <a:pPr marL="0" indent="0" algn="ctr">
              <a:buNone/>
            </a:pPr>
            <a:r>
              <a:rPr lang="en-US" sz="950" dirty="0">
                <a:solidFill>
                  <a:srgbClr val="0C1A66"/>
                </a:solidFill>
                <a:latin typeface="Arial" pitchFamily="34" charset="0"/>
                <a:ea typeface="Arial" pitchFamily="34" charset="-122"/>
                <a:cs typeface="Arial" pitchFamily="34" charset="-120"/>
              </a:rPr>
              <a:t>Personal</a:t>
            </a:r>
            <a:endParaRPr lang="en-US" sz="950" dirty="0"/>
          </a:p>
        </p:txBody>
      </p:sp>
      <p:sp>
        <p:nvSpPr>
          <p:cNvPr id="41" name="Text 32"/>
          <p:cNvSpPr/>
          <p:nvPr/>
        </p:nvSpPr>
        <p:spPr>
          <a:xfrm>
            <a:off x="4617720" y="4434840"/>
            <a:ext cx="1371600" cy="457200"/>
          </a:xfrm>
          <a:prstGeom prst="rect">
            <a:avLst/>
          </a:prstGeom>
          <a:noFill/>
          <a:ln/>
        </p:spPr>
        <p:txBody>
          <a:bodyPr wrap="square" lIns="0" tIns="0" rIns="0" bIns="0" rtlCol="0" anchor="ctr"/>
          <a:lstStyle/>
          <a:p>
            <a:pPr marL="0" indent="0" algn="ctr">
              <a:buNone/>
            </a:pPr>
            <a:r>
              <a:rPr lang="en-US" sz="950" dirty="0">
                <a:solidFill>
                  <a:srgbClr val="0C7D74"/>
                </a:solidFill>
                <a:latin typeface="Arial" pitchFamily="34" charset="0"/>
                <a:ea typeface="Arial" pitchFamily="34" charset="-122"/>
                <a:cs typeface="Arial" pitchFamily="34" charset="-120"/>
              </a:rPr>
              <a:t>Convenient</a:t>
            </a:r>
            <a:endParaRPr lang="en-US" sz="950" dirty="0"/>
          </a:p>
        </p:txBody>
      </p:sp>
      <p:sp>
        <p:nvSpPr>
          <p:cNvPr id="42" name="Shape 33"/>
          <p:cNvSpPr/>
          <p:nvPr/>
        </p:nvSpPr>
        <p:spPr>
          <a:xfrm>
            <a:off x="6263640" y="1691640"/>
            <a:ext cx="2377440" cy="2743200"/>
          </a:xfrm>
          <a:prstGeom prst="roundRect">
            <a:avLst>
              <a:gd name="adj" fmla="val 3846"/>
            </a:avLst>
          </a:prstGeom>
          <a:solidFill>
            <a:srgbClr val="0C1A66"/>
          </a:solidFill>
          <a:ln/>
          <a:effectLst>
            <a:outerShdw blurRad="114300" dist="38100" dir="5400000" algn="bl" rotWithShape="0">
              <a:srgbClr val="8A93A6">
                <a:alpha val="28000"/>
              </a:srgbClr>
            </a:outerShdw>
          </a:effectLst>
        </p:spPr>
        <p:txBody>
          <a:bodyPr/>
          <a:lstStyle/>
          <a:p>
            <a:endParaRPr lang="en-PT"/>
          </a:p>
        </p:txBody>
      </p:sp>
      <p:pic>
        <p:nvPicPr>
          <p:cNvPr id="43" name="Image 7" descr="preencoded.png"/>
          <p:cNvPicPr>
            <a:picLocks noChangeAspect="1"/>
          </p:cNvPicPr>
          <p:nvPr/>
        </p:nvPicPr>
        <p:blipFill>
          <a:blip r:embed="rId10"/>
          <a:stretch>
            <a:fillRect/>
          </a:stretch>
        </p:blipFill>
        <p:spPr>
          <a:xfrm>
            <a:off x="7223760" y="1920240"/>
            <a:ext cx="457200" cy="457200"/>
          </a:xfrm>
          <a:prstGeom prst="rect">
            <a:avLst/>
          </a:prstGeom>
        </p:spPr>
      </p:pic>
      <p:sp>
        <p:nvSpPr>
          <p:cNvPr id="44" name="Text 34"/>
          <p:cNvSpPr/>
          <p:nvPr/>
        </p:nvSpPr>
        <p:spPr>
          <a:xfrm>
            <a:off x="6355080" y="2450592"/>
            <a:ext cx="2194560" cy="548640"/>
          </a:xfrm>
          <a:prstGeom prst="rect">
            <a:avLst/>
          </a:prstGeom>
          <a:noFill/>
          <a:ln/>
        </p:spPr>
        <p:txBody>
          <a:bodyPr wrap="square" lIns="0" tIns="0" rIns="0" bIns="0" rtlCol="0" anchor="ctr"/>
          <a:lstStyle/>
          <a:p>
            <a:pPr marL="0" indent="0" algn="ctr">
              <a:lnSpc>
                <a:spcPct val="95000"/>
              </a:lnSpc>
              <a:buNone/>
            </a:pPr>
            <a:r>
              <a:rPr lang="en-US" sz="1400" b="1" dirty="0">
                <a:solidFill>
                  <a:srgbClr val="FFFFFF"/>
                </a:solidFill>
                <a:latin typeface="Arial" pitchFamily="34" charset="0"/>
                <a:ea typeface="Arial" pitchFamily="34" charset="-122"/>
                <a:cs typeface="Arial" pitchFamily="34" charset="-120"/>
              </a:rPr>
              <a:t>Recommended:</a:t>
            </a:r>
            <a:endParaRPr lang="en-US" sz="1400" dirty="0"/>
          </a:p>
          <a:p>
            <a:pPr marL="0" indent="0" algn="ctr">
              <a:lnSpc>
                <a:spcPct val="95000"/>
              </a:lnSpc>
              <a:buNone/>
            </a:pPr>
            <a:r>
              <a:rPr lang="en-US" sz="1400" b="1" dirty="0">
                <a:solidFill>
                  <a:srgbClr val="FFFFFF"/>
                </a:solidFill>
                <a:latin typeface="Arial" pitchFamily="34" charset="0"/>
                <a:ea typeface="Arial" pitchFamily="34" charset="-122"/>
                <a:cs typeface="Arial" pitchFamily="34" charset="-120"/>
              </a:rPr>
              <a:t>Hybrid model</a:t>
            </a:r>
            <a:endParaRPr lang="en-US" sz="1400" dirty="0"/>
          </a:p>
        </p:txBody>
      </p:sp>
      <p:sp>
        <p:nvSpPr>
          <p:cNvPr id="45" name="Text 35"/>
          <p:cNvSpPr/>
          <p:nvPr/>
        </p:nvSpPr>
        <p:spPr>
          <a:xfrm>
            <a:off x="6492240" y="3108960"/>
            <a:ext cx="2011680" cy="1188720"/>
          </a:xfrm>
          <a:prstGeom prst="rect">
            <a:avLst/>
          </a:prstGeom>
          <a:noFill/>
          <a:ln/>
        </p:spPr>
        <p:txBody>
          <a:bodyPr wrap="square" lIns="0" tIns="0" rIns="0" bIns="0" rtlCol="0" anchor="t"/>
          <a:lstStyle/>
          <a:p>
            <a:pPr marL="127000" indent="-127000" algn="l">
              <a:spcAft>
                <a:spcPts val="600"/>
              </a:spcAft>
              <a:buSzPct val="100000"/>
              <a:buChar char="•"/>
            </a:pPr>
            <a:r>
              <a:rPr lang="en-US" sz="950" dirty="0">
                <a:solidFill>
                  <a:srgbClr val="D7DEFF"/>
                </a:solidFill>
                <a:latin typeface="Arial" pitchFamily="34" charset="0"/>
                <a:ea typeface="Arial" pitchFamily="34" charset="-122"/>
                <a:cs typeface="Arial" pitchFamily="34" charset="-120"/>
              </a:rPr>
              <a:t>Virtual first rounds → wider, faster reach for global roles</a:t>
            </a:r>
            <a:endParaRPr lang="en-US" sz="950" dirty="0"/>
          </a:p>
          <a:p>
            <a:pPr marL="127000" indent="-127000" algn="l">
              <a:buSzPct val="100000"/>
              <a:buChar char="•"/>
            </a:pPr>
            <a:r>
              <a:rPr lang="en-US" sz="950" dirty="0">
                <a:solidFill>
                  <a:srgbClr val="D7DEFF"/>
                </a:solidFill>
                <a:latin typeface="Arial" pitchFamily="34" charset="0"/>
                <a:ea typeface="Arial" pitchFamily="34" charset="-122"/>
                <a:cs typeface="Arial" pitchFamily="34" charset="-120"/>
              </a:rPr>
              <a:t>Face-to-face finals → richer read on senior fit</a:t>
            </a:r>
            <a:endParaRPr lang="en-US" sz="950" dirty="0"/>
          </a:p>
        </p:txBody>
      </p:sp>
      <p:sp>
        <p:nvSpPr>
          <p:cNvPr id="47" name="Text 37"/>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13  /  16</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301752"/>
            <a:ext cx="566928" cy="566928"/>
          </a:xfrm>
          <a:prstGeom prst="ellipse">
            <a:avLst/>
          </a:prstGeom>
          <a:solidFill>
            <a:srgbClr val="12A79B"/>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8932" y="443484"/>
            <a:ext cx="283464" cy="283464"/>
          </a:xfrm>
          <a:prstGeom prst="rect">
            <a:avLst/>
          </a:prstGeom>
        </p:spPr>
      </p:pic>
      <p:sp>
        <p:nvSpPr>
          <p:cNvPr id="4" name="Text 1"/>
          <p:cNvSpPr/>
          <p:nvPr/>
        </p:nvSpPr>
        <p:spPr>
          <a:xfrm>
            <a:off x="1170432" y="274320"/>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Key Recommendations &amp; Conclusion</a:t>
            </a:r>
            <a:endParaRPr lang="en-US" sz="2400" dirty="0"/>
          </a:p>
        </p:txBody>
      </p:sp>
      <p:sp>
        <p:nvSpPr>
          <p:cNvPr id="5" name="Text 2"/>
          <p:cNvSpPr/>
          <p:nvPr/>
        </p:nvSpPr>
        <p:spPr>
          <a:xfrm>
            <a:off x="502920" y="1005840"/>
            <a:ext cx="8229600" cy="365760"/>
          </a:xfrm>
          <a:prstGeom prst="rect">
            <a:avLst/>
          </a:prstGeom>
          <a:noFill/>
          <a:ln/>
        </p:spPr>
        <p:txBody>
          <a:bodyPr wrap="square" lIns="0" tIns="0" rIns="0" bIns="0" rtlCol="0" anchor="ctr"/>
          <a:lstStyle/>
          <a:p>
            <a:pPr marL="0" indent="0" algn="l">
              <a:buNone/>
            </a:pPr>
            <a:r>
              <a:rPr lang="en-US" sz="1100" dirty="0">
                <a:solidFill>
                  <a:srgbClr val="1E2340"/>
                </a:solidFill>
                <a:latin typeface="Arial" pitchFamily="34" charset="0"/>
                <a:ea typeface="Arial" pitchFamily="34" charset="-122"/>
                <a:cs typeface="Arial" pitchFamily="34" charset="-120"/>
              </a:rPr>
              <a:t>Six actions to appoint people who can drive change, innovation and future performance (</a:t>
            </a:r>
            <a:r>
              <a:rPr lang="en-US" sz="1100" dirty="0" err="1">
                <a:solidFill>
                  <a:srgbClr val="1E2340"/>
                </a:solidFill>
                <a:latin typeface="Arial" pitchFamily="34" charset="0"/>
                <a:ea typeface="Arial" pitchFamily="34" charset="-122"/>
                <a:cs typeface="Arial" pitchFamily="34" charset="-120"/>
              </a:rPr>
              <a:t>Schiuma</a:t>
            </a:r>
            <a:r>
              <a:rPr lang="en-US" sz="1100" dirty="0">
                <a:solidFill>
                  <a:srgbClr val="1E2340"/>
                </a:solidFill>
                <a:latin typeface="Arial" pitchFamily="34" charset="0"/>
                <a:ea typeface="Arial" pitchFamily="34" charset="-122"/>
                <a:cs typeface="Arial" pitchFamily="34" charset="-120"/>
              </a:rPr>
              <a:t> et al., 2021) </a:t>
            </a:r>
            <a:r>
              <a:rPr lang="en-US" sz="1100" i="1" dirty="0">
                <a:solidFill>
                  <a:srgbClr val="6B7688"/>
                </a:solidFill>
                <a:latin typeface="Arial" pitchFamily="34" charset="0"/>
                <a:ea typeface="Arial" pitchFamily="34" charset="-122"/>
                <a:cs typeface="Arial" pitchFamily="34" charset="-120"/>
              </a:rPr>
              <a:t>.</a:t>
            </a:r>
            <a:endParaRPr lang="en-US" sz="1100" dirty="0"/>
          </a:p>
        </p:txBody>
      </p:sp>
      <p:sp>
        <p:nvSpPr>
          <p:cNvPr id="6" name="Shape 3"/>
          <p:cNvSpPr/>
          <p:nvPr/>
        </p:nvSpPr>
        <p:spPr>
          <a:xfrm>
            <a:off x="502920" y="1481328"/>
            <a:ext cx="2606040" cy="1234440"/>
          </a:xfrm>
          <a:prstGeom prst="roundRect">
            <a:avLst>
              <a:gd name="adj" fmla="val 5926"/>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7" name="Shape 4"/>
          <p:cNvSpPr/>
          <p:nvPr/>
        </p:nvSpPr>
        <p:spPr>
          <a:xfrm>
            <a:off x="685800" y="1664208"/>
            <a:ext cx="457200" cy="457200"/>
          </a:xfrm>
          <a:prstGeom prst="ellipse">
            <a:avLst/>
          </a:prstGeom>
          <a:solidFill>
            <a:srgbClr val="1F36C7"/>
          </a:solidFill>
          <a:ln/>
        </p:spPr>
        <p:txBody>
          <a:bodyPr/>
          <a:lstStyle/>
          <a:p>
            <a:endParaRPr lang="en-PT"/>
          </a:p>
        </p:txBody>
      </p:sp>
      <p:pic>
        <p:nvPicPr>
          <p:cNvPr id="8" name="Image 1" descr="preencoded.png"/>
          <p:cNvPicPr>
            <a:picLocks noChangeAspect="1"/>
          </p:cNvPicPr>
          <p:nvPr/>
        </p:nvPicPr>
        <p:blipFill>
          <a:blip r:embed="rId4"/>
          <a:stretch>
            <a:fillRect/>
          </a:stretch>
        </p:blipFill>
        <p:spPr>
          <a:xfrm>
            <a:off x="804672" y="1783080"/>
            <a:ext cx="219456" cy="219456"/>
          </a:xfrm>
          <a:prstGeom prst="rect">
            <a:avLst/>
          </a:prstGeom>
        </p:spPr>
      </p:pic>
      <p:sp>
        <p:nvSpPr>
          <p:cNvPr id="9" name="Text 5"/>
          <p:cNvSpPr/>
          <p:nvPr/>
        </p:nvSpPr>
        <p:spPr>
          <a:xfrm>
            <a:off x="2606040" y="1609344"/>
            <a:ext cx="365760" cy="292608"/>
          </a:xfrm>
          <a:prstGeom prst="rect">
            <a:avLst/>
          </a:prstGeom>
          <a:noFill/>
          <a:ln/>
        </p:spPr>
        <p:txBody>
          <a:bodyPr wrap="square" lIns="0" tIns="0" rIns="0" bIns="0" rtlCol="0" anchor="ctr"/>
          <a:lstStyle/>
          <a:p>
            <a:pPr marL="0" indent="0" algn="r">
              <a:buNone/>
            </a:pPr>
            <a:r>
              <a:rPr lang="en-US" sz="1600" b="1" dirty="0">
                <a:solidFill>
                  <a:srgbClr val="DCE2ED"/>
                </a:solidFill>
                <a:latin typeface="Arial" pitchFamily="34" charset="0"/>
                <a:ea typeface="Arial" pitchFamily="34" charset="-122"/>
                <a:cs typeface="Arial" pitchFamily="34" charset="-120"/>
              </a:rPr>
              <a:t>1</a:t>
            </a:r>
            <a:endParaRPr lang="en-US" sz="1600" dirty="0"/>
          </a:p>
        </p:txBody>
      </p:sp>
      <p:sp>
        <p:nvSpPr>
          <p:cNvPr id="10" name="Text 6"/>
          <p:cNvSpPr/>
          <p:nvPr/>
        </p:nvSpPr>
        <p:spPr>
          <a:xfrm>
            <a:off x="1252728" y="1664208"/>
            <a:ext cx="1371600" cy="457200"/>
          </a:xfrm>
          <a:prstGeom prst="rect">
            <a:avLst/>
          </a:prstGeom>
          <a:noFill/>
          <a:ln/>
        </p:spPr>
        <p:txBody>
          <a:bodyPr wrap="square" lIns="0" tIns="0" rIns="0" bIns="0" rtlCol="0" anchor="ctr"/>
          <a:lstStyle/>
          <a:p>
            <a:pPr marL="0" indent="0" algn="l">
              <a:buNone/>
            </a:pPr>
            <a:r>
              <a:rPr lang="en-US" sz="1150" b="1" dirty="0">
                <a:solidFill>
                  <a:srgbClr val="0C1A66"/>
                </a:solidFill>
                <a:latin typeface="Arial" pitchFamily="34" charset="0"/>
                <a:ea typeface="Arial" pitchFamily="34" charset="-122"/>
                <a:cs typeface="Arial" pitchFamily="34" charset="-120"/>
              </a:rPr>
              <a:t>Plan the workforce</a:t>
            </a:r>
            <a:endParaRPr lang="en-US" sz="1150" dirty="0"/>
          </a:p>
        </p:txBody>
      </p:sp>
      <p:sp>
        <p:nvSpPr>
          <p:cNvPr id="11" name="Text 7"/>
          <p:cNvSpPr/>
          <p:nvPr/>
        </p:nvSpPr>
        <p:spPr>
          <a:xfrm>
            <a:off x="685800" y="2194560"/>
            <a:ext cx="2240280" cy="457200"/>
          </a:xfrm>
          <a:prstGeom prst="rect">
            <a:avLst/>
          </a:prstGeom>
          <a:noFill/>
          <a:ln/>
        </p:spPr>
        <p:txBody>
          <a:bodyPr wrap="square" lIns="0" tIns="0" rIns="0" bIns="0" rtlCol="0" anchor="t"/>
          <a:lstStyle/>
          <a:p>
            <a:pPr marL="0" indent="0" algn="l">
              <a:lnSpc>
                <a:spcPct val="95000"/>
              </a:lnSpc>
              <a:buNone/>
            </a:pPr>
            <a:r>
              <a:rPr lang="en-US" sz="950" dirty="0">
                <a:solidFill>
                  <a:srgbClr val="6B7688"/>
                </a:solidFill>
                <a:latin typeface="Arial" pitchFamily="34" charset="0"/>
                <a:ea typeface="Arial" pitchFamily="34" charset="-122"/>
                <a:cs typeface="Arial" pitchFamily="34" charset="-120"/>
              </a:rPr>
              <a:t>Forecast future skills before hiring</a:t>
            </a:r>
            <a:endParaRPr lang="en-US" sz="950" dirty="0"/>
          </a:p>
        </p:txBody>
      </p:sp>
      <p:sp>
        <p:nvSpPr>
          <p:cNvPr id="12" name="Shape 8"/>
          <p:cNvSpPr/>
          <p:nvPr/>
        </p:nvSpPr>
        <p:spPr>
          <a:xfrm>
            <a:off x="3200400" y="1481328"/>
            <a:ext cx="2606040" cy="1234440"/>
          </a:xfrm>
          <a:prstGeom prst="roundRect">
            <a:avLst>
              <a:gd name="adj" fmla="val 5926"/>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13" name="Shape 9"/>
          <p:cNvSpPr/>
          <p:nvPr/>
        </p:nvSpPr>
        <p:spPr>
          <a:xfrm>
            <a:off x="3383280" y="1664208"/>
            <a:ext cx="457200" cy="457200"/>
          </a:xfrm>
          <a:prstGeom prst="ellipse">
            <a:avLst/>
          </a:prstGeom>
          <a:solidFill>
            <a:srgbClr val="12A79B"/>
          </a:solidFill>
          <a:ln/>
        </p:spPr>
        <p:txBody>
          <a:bodyPr/>
          <a:lstStyle/>
          <a:p>
            <a:endParaRPr lang="en-PT"/>
          </a:p>
        </p:txBody>
      </p:sp>
      <p:pic>
        <p:nvPicPr>
          <p:cNvPr id="14" name="Image 2" descr="preencoded.png"/>
          <p:cNvPicPr>
            <a:picLocks noChangeAspect="1"/>
          </p:cNvPicPr>
          <p:nvPr/>
        </p:nvPicPr>
        <p:blipFill>
          <a:blip r:embed="rId5"/>
          <a:stretch>
            <a:fillRect/>
          </a:stretch>
        </p:blipFill>
        <p:spPr>
          <a:xfrm>
            <a:off x="3502152" y="1783080"/>
            <a:ext cx="219456" cy="219456"/>
          </a:xfrm>
          <a:prstGeom prst="rect">
            <a:avLst/>
          </a:prstGeom>
        </p:spPr>
      </p:pic>
      <p:sp>
        <p:nvSpPr>
          <p:cNvPr id="15" name="Text 10"/>
          <p:cNvSpPr/>
          <p:nvPr/>
        </p:nvSpPr>
        <p:spPr>
          <a:xfrm>
            <a:off x="5303520" y="1609344"/>
            <a:ext cx="365760" cy="292608"/>
          </a:xfrm>
          <a:prstGeom prst="rect">
            <a:avLst/>
          </a:prstGeom>
          <a:noFill/>
          <a:ln/>
        </p:spPr>
        <p:txBody>
          <a:bodyPr wrap="square" lIns="0" tIns="0" rIns="0" bIns="0" rtlCol="0" anchor="ctr"/>
          <a:lstStyle/>
          <a:p>
            <a:pPr marL="0" indent="0" algn="r">
              <a:buNone/>
            </a:pPr>
            <a:r>
              <a:rPr lang="en-US" sz="1600" b="1" dirty="0">
                <a:solidFill>
                  <a:srgbClr val="DCE2ED"/>
                </a:solidFill>
                <a:latin typeface="Arial" pitchFamily="34" charset="0"/>
                <a:ea typeface="Arial" pitchFamily="34" charset="-122"/>
                <a:cs typeface="Arial" pitchFamily="34" charset="-120"/>
              </a:rPr>
              <a:t>2</a:t>
            </a:r>
            <a:endParaRPr lang="en-US" sz="1600" dirty="0"/>
          </a:p>
        </p:txBody>
      </p:sp>
      <p:sp>
        <p:nvSpPr>
          <p:cNvPr id="16" name="Text 11"/>
          <p:cNvSpPr/>
          <p:nvPr/>
        </p:nvSpPr>
        <p:spPr>
          <a:xfrm>
            <a:off x="3950208" y="1664208"/>
            <a:ext cx="1371600" cy="457200"/>
          </a:xfrm>
          <a:prstGeom prst="rect">
            <a:avLst/>
          </a:prstGeom>
          <a:noFill/>
          <a:ln/>
        </p:spPr>
        <p:txBody>
          <a:bodyPr wrap="square" lIns="0" tIns="0" rIns="0" bIns="0" rtlCol="0" anchor="ctr"/>
          <a:lstStyle/>
          <a:p>
            <a:pPr marL="0" indent="0" algn="l">
              <a:buNone/>
            </a:pPr>
            <a:r>
              <a:rPr lang="en-US" sz="1150" b="1" dirty="0">
                <a:solidFill>
                  <a:srgbClr val="0C1A66"/>
                </a:solidFill>
                <a:latin typeface="Arial" pitchFamily="34" charset="0"/>
                <a:ea typeface="Arial" pitchFamily="34" charset="-122"/>
                <a:cs typeface="Arial" pitchFamily="34" charset="-120"/>
              </a:rPr>
              <a:t>Analyse the role</a:t>
            </a:r>
            <a:endParaRPr lang="en-US" sz="1150" dirty="0"/>
          </a:p>
        </p:txBody>
      </p:sp>
      <p:sp>
        <p:nvSpPr>
          <p:cNvPr id="17" name="Text 12"/>
          <p:cNvSpPr/>
          <p:nvPr/>
        </p:nvSpPr>
        <p:spPr>
          <a:xfrm>
            <a:off x="3383280" y="2194560"/>
            <a:ext cx="2240280" cy="457200"/>
          </a:xfrm>
          <a:prstGeom prst="rect">
            <a:avLst/>
          </a:prstGeom>
          <a:noFill/>
          <a:ln/>
        </p:spPr>
        <p:txBody>
          <a:bodyPr wrap="square" lIns="0" tIns="0" rIns="0" bIns="0" rtlCol="0" anchor="t"/>
          <a:lstStyle/>
          <a:p>
            <a:pPr marL="0" indent="0" algn="l">
              <a:lnSpc>
                <a:spcPct val="95000"/>
              </a:lnSpc>
              <a:buNone/>
            </a:pPr>
            <a:r>
              <a:rPr lang="en-US" sz="950" dirty="0">
                <a:solidFill>
                  <a:srgbClr val="6B7688"/>
                </a:solidFill>
                <a:latin typeface="Arial" pitchFamily="34" charset="0"/>
                <a:ea typeface="Arial" pitchFamily="34" charset="-122"/>
                <a:cs typeface="Arial" pitchFamily="34" charset="-120"/>
              </a:rPr>
              <a:t>Define real needs via job analysis</a:t>
            </a:r>
            <a:endParaRPr lang="en-US" sz="950" dirty="0"/>
          </a:p>
        </p:txBody>
      </p:sp>
      <p:sp>
        <p:nvSpPr>
          <p:cNvPr id="18" name="Shape 13"/>
          <p:cNvSpPr/>
          <p:nvPr/>
        </p:nvSpPr>
        <p:spPr>
          <a:xfrm>
            <a:off x="5897880" y="1481328"/>
            <a:ext cx="2606040" cy="1234440"/>
          </a:xfrm>
          <a:prstGeom prst="roundRect">
            <a:avLst>
              <a:gd name="adj" fmla="val 5926"/>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19" name="Shape 14"/>
          <p:cNvSpPr/>
          <p:nvPr/>
        </p:nvSpPr>
        <p:spPr>
          <a:xfrm>
            <a:off x="6080760" y="1664208"/>
            <a:ext cx="457200" cy="457200"/>
          </a:xfrm>
          <a:prstGeom prst="ellipse">
            <a:avLst/>
          </a:prstGeom>
          <a:solidFill>
            <a:srgbClr val="1F36C7"/>
          </a:solidFill>
          <a:ln/>
        </p:spPr>
        <p:txBody>
          <a:bodyPr/>
          <a:lstStyle/>
          <a:p>
            <a:endParaRPr lang="en-PT"/>
          </a:p>
        </p:txBody>
      </p:sp>
      <p:pic>
        <p:nvPicPr>
          <p:cNvPr id="20" name="Image 3" descr="preencoded.png"/>
          <p:cNvPicPr>
            <a:picLocks noChangeAspect="1"/>
          </p:cNvPicPr>
          <p:nvPr/>
        </p:nvPicPr>
        <p:blipFill>
          <a:blip r:embed="rId6"/>
          <a:stretch>
            <a:fillRect/>
          </a:stretch>
        </p:blipFill>
        <p:spPr>
          <a:xfrm>
            <a:off x="6199632" y="1783080"/>
            <a:ext cx="219456" cy="219456"/>
          </a:xfrm>
          <a:prstGeom prst="rect">
            <a:avLst/>
          </a:prstGeom>
        </p:spPr>
      </p:pic>
      <p:sp>
        <p:nvSpPr>
          <p:cNvPr id="21" name="Text 15"/>
          <p:cNvSpPr/>
          <p:nvPr/>
        </p:nvSpPr>
        <p:spPr>
          <a:xfrm>
            <a:off x="8001000" y="1609344"/>
            <a:ext cx="365760" cy="292608"/>
          </a:xfrm>
          <a:prstGeom prst="rect">
            <a:avLst/>
          </a:prstGeom>
          <a:noFill/>
          <a:ln/>
        </p:spPr>
        <p:txBody>
          <a:bodyPr wrap="square" lIns="0" tIns="0" rIns="0" bIns="0" rtlCol="0" anchor="ctr"/>
          <a:lstStyle/>
          <a:p>
            <a:pPr marL="0" indent="0" algn="r">
              <a:buNone/>
            </a:pPr>
            <a:r>
              <a:rPr lang="en-US" sz="1600" b="1" dirty="0">
                <a:solidFill>
                  <a:srgbClr val="DCE2ED"/>
                </a:solidFill>
                <a:latin typeface="Arial" pitchFamily="34" charset="0"/>
                <a:ea typeface="Arial" pitchFamily="34" charset="-122"/>
                <a:cs typeface="Arial" pitchFamily="34" charset="-120"/>
              </a:rPr>
              <a:t>3</a:t>
            </a:r>
            <a:endParaRPr lang="en-US" sz="1600" dirty="0"/>
          </a:p>
        </p:txBody>
      </p:sp>
      <p:sp>
        <p:nvSpPr>
          <p:cNvPr id="22" name="Text 16"/>
          <p:cNvSpPr/>
          <p:nvPr/>
        </p:nvSpPr>
        <p:spPr>
          <a:xfrm>
            <a:off x="6647688" y="1664208"/>
            <a:ext cx="1371600" cy="457200"/>
          </a:xfrm>
          <a:prstGeom prst="rect">
            <a:avLst/>
          </a:prstGeom>
          <a:noFill/>
          <a:ln/>
        </p:spPr>
        <p:txBody>
          <a:bodyPr wrap="square" lIns="0" tIns="0" rIns="0" bIns="0" rtlCol="0" anchor="ctr"/>
          <a:lstStyle/>
          <a:p>
            <a:pPr marL="0" indent="0" algn="l">
              <a:buNone/>
            </a:pPr>
            <a:r>
              <a:rPr lang="en-US" sz="1150" b="1" dirty="0">
                <a:solidFill>
                  <a:srgbClr val="0C1A66"/>
                </a:solidFill>
                <a:latin typeface="Arial" pitchFamily="34" charset="0"/>
                <a:ea typeface="Arial" pitchFamily="34" charset="-122"/>
                <a:cs typeface="Arial" pitchFamily="34" charset="-120"/>
              </a:rPr>
              <a:t>Clear criteria</a:t>
            </a:r>
            <a:endParaRPr lang="en-US" sz="1150" dirty="0"/>
          </a:p>
        </p:txBody>
      </p:sp>
      <p:sp>
        <p:nvSpPr>
          <p:cNvPr id="23" name="Text 17"/>
          <p:cNvSpPr/>
          <p:nvPr/>
        </p:nvSpPr>
        <p:spPr>
          <a:xfrm>
            <a:off x="6080760" y="2194560"/>
            <a:ext cx="2240280" cy="457200"/>
          </a:xfrm>
          <a:prstGeom prst="rect">
            <a:avLst/>
          </a:prstGeom>
          <a:noFill/>
          <a:ln/>
        </p:spPr>
        <p:txBody>
          <a:bodyPr wrap="square" lIns="0" tIns="0" rIns="0" bIns="0" rtlCol="0" anchor="t"/>
          <a:lstStyle/>
          <a:p>
            <a:pPr marL="0" indent="0" algn="l">
              <a:lnSpc>
                <a:spcPct val="95000"/>
              </a:lnSpc>
              <a:buNone/>
            </a:pPr>
            <a:r>
              <a:rPr lang="en-US" sz="950" dirty="0">
                <a:solidFill>
                  <a:srgbClr val="6B7688"/>
                </a:solidFill>
                <a:latin typeface="Arial" pitchFamily="34" charset="0"/>
                <a:ea typeface="Arial" pitchFamily="34" charset="-122"/>
                <a:cs typeface="Arial" pitchFamily="34" charset="-120"/>
              </a:rPr>
              <a:t>Fair job description &amp; person spec</a:t>
            </a:r>
            <a:endParaRPr lang="en-US" sz="950" dirty="0"/>
          </a:p>
        </p:txBody>
      </p:sp>
      <p:sp>
        <p:nvSpPr>
          <p:cNvPr id="24" name="Shape 18"/>
          <p:cNvSpPr/>
          <p:nvPr/>
        </p:nvSpPr>
        <p:spPr>
          <a:xfrm>
            <a:off x="502920" y="2880360"/>
            <a:ext cx="2606040" cy="1234440"/>
          </a:xfrm>
          <a:prstGeom prst="roundRect">
            <a:avLst>
              <a:gd name="adj" fmla="val 5926"/>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25" name="Shape 19"/>
          <p:cNvSpPr/>
          <p:nvPr/>
        </p:nvSpPr>
        <p:spPr>
          <a:xfrm>
            <a:off x="685800" y="3063240"/>
            <a:ext cx="457200" cy="457200"/>
          </a:xfrm>
          <a:prstGeom prst="ellipse">
            <a:avLst/>
          </a:prstGeom>
          <a:solidFill>
            <a:srgbClr val="12A79B"/>
          </a:solidFill>
          <a:ln/>
        </p:spPr>
        <p:txBody>
          <a:bodyPr/>
          <a:lstStyle/>
          <a:p>
            <a:endParaRPr lang="en-PT"/>
          </a:p>
        </p:txBody>
      </p:sp>
      <p:pic>
        <p:nvPicPr>
          <p:cNvPr id="26" name="Image 4" descr="preencoded.png"/>
          <p:cNvPicPr>
            <a:picLocks noChangeAspect="1"/>
          </p:cNvPicPr>
          <p:nvPr/>
        </p:nvPicPr>
        <p:blipFill>
          <a:blip r:embed="rId7"/>
          <a:stretch>
            <a:fillRect/>
          </a:stretch>
        </p:blipFill>
        <p:spPr>
          <a:xfrm>
            <a:off x="804672" y="3182112"/>
            <a:ext cx="219456" cy="219456"/>
          </a:xfrm>
          <a:prstGeom prst="rect">
            <a:avLst/>
          </a:prstGeom>
        </p:spPr>
      </p:pic>
      <p:sp>
        <p:nvSpPr>
          <p:cNvPr id="27" name="Text 20"/>
          <p:cNvSpPr/>
          <p:nvPr/>
        </p:nvSpPr>
        <p:spPr>
          <a:xfrm>
            <a:off x="2606040" y="3008376"/>
            <a:ext cx="365760" cy="292608"/>
          </a:xfrm>
          <a:prstGeom prst="rect">
            <a:avLst/>
          </a:prstGeom>
          <a:noFill/>
          <a:ln/>
        </p:spPr>
        <p:txBody>
          <a:bodyPr wrap="square" lIns="0" tIns="0" rIns="0" bIns="0" rtlCol="0" anchor="ctr"/>
          <a:lstStyle/>
          <a:p>
            <a:pPr marL="0" indent="0" algn="r">
              <a:buNone/>
            </a:pPr>
            <a:r>
              <a:rPr lang="en-US" sz="1600" b="1" dirty="0">
                <a:solidFill>
                  <a:srgbClr val="DCE2ED"/>
                </a:solidFill>
                <a:latin typeface="Arial" pitchFamily="34" charset="0"/>
                <a:ea typeface="Arial" pitchFamily="34" charset="-122"/>
                <a:cs typeface="Arial" pitchFamily="34" charset="-120"/>
              </a:rPr>
              <a:t>4</a:t>
            </a:r>
            <a:endParaRPr lang="en-US" sz="1600" dirty="0"/>
          </a:p>
        </p:txBody>
      </p:sp>
      <p:sp>
        <p:nvSpPr>
          <p:cNvPr id="28" name="Text 21"/>
          <p:cNvSpPr/>
          <p:nvPr/>
        </p:nvSpPr>
        <p:spPr>
          <a:xfrm>
            <a:off x="1252728" y="3063240"/>
            <a:ext cx="1371600" cy="457200"/>
          </a:xfrm>
          <a:prstGeom prst="rect">
            <a:avLst/>
          </a:prstGeom>
          <a:noFill/>
          <a:ln/>
        </p:spPr>
        <p:txBody>
          <a:bodyPr wrap="square" lIns="0" tIns="0" rIns="0" bIns="0" rtlCol="0" anchor="ctr"/>
          <a:lstStyle/>
          <a:p>
            <a:pPr marL="0" indent="0" algn="l">
              <a:buNone/>
            </a:pPr>
            <a:r>
              <a:rPr lang="en-US" sz="1150" b="1" dirty="0">
                <a:solidFill>
                  <a:srgbClr val="0C1A66"/>
                </a:solidFill>
                <a:latin typeface="Arial" pitchFamily="34" charset="0"/>
                <a:ea typeface="Arial" pitchFamily="34" charset="-122"/>
                <a:cs typeface="Arial" pitchFamily="34" charset="-120"/>
              </a:rPr>
              <a:t>Structured + competency</a:t>
            </a:r>
            <a:endParaRPr lang="en-US" sz="1150" dirty="0"/>
          </a:p>
        </p:txBody>
      </p:sp>
      <p:sp>
        <p:nvSpPr>
          <p:cNvPr id="29" name="Text 22"/>
          <p:cNvSpPr/>
          <p:nvPr/>
        </p:nvSpPr>
        <p:spPr>
          <a:xfrm>
            <a:off x="685800" y="3593592"/>
            <a:ext cx="2240280" cy="457200"/>
          </a:xfrm>
          <a:prstGeom prst="rect">
            <a:avLst/>
          </a:prstGeom>
          <a:noFill/>
          <a:ln/>
        </p:spPr>
        <p:txBody>
          <a:bodyPr wrap="square" lIns="0" tIns="0" rIns="0" bIns="0" rtlCol="0" anchor="t"/>
          <a:lstStyle/>
          <a:p>
            <a:pPr marL="0" indent="0" algn="l">
              <a:lnSpc>
                <a:spcPct val="95000"/>
              </a:lnSpc>
              <a:buNone/>
            </a:pPr>
            <a:r>
              <a:rPr lang="en-US" sz="950" dirty="0">
                <a:solidFill>
                  <a:srgbClr val="6B7688"/>
                </a:solidFill>
                <a:latin typeface="Arial" pitchFamily="34" charset="0"/>
                <a:ea typeface="Arial" pitchFamily="34" charset="-122"/>
                <a:cs typeface="Arial" pitchFamily="34" charset="-120"/>
              </a:rPr>
              <a:t>Evidence-based interviews</a:t>
            </a:r>
            <a:endParaRPr lang="en-US" sz="950" dirty="0"/>
          </a:p>
        </p:txBody>
      </p:sp>
      <p:sp>
        <p:nvSpPr>
          <p:cNvPr id="30" name="Shape 23"/>
          <p:cNvSpPr/>
          <p:nvPr/>
        </p:nvSpPr>
        <p:spPr>
          <a:xfrm>
            <a:off x="3200400" y="2880360"/>
            <a:ext cx="2606040" cy="1234440"/>
          </a:xfrm>
          <a:prstGeom prst="roundRect">
            <a:avLst>
              <a:gd name="adj" fmla="val 5926"/>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31" name="Shape 24"/>
          <p:cNvSpPr/>
          <p:nvPr/>
        </p:nvSpPr>
        <p:spPr>
          <a:xfrm>
            <a:off x="3383280" y="3063240"/>
            <a:ext cx="457200" cy="457200"/>
          </a:xfrm>
          <a:prstGeom prst="ellipse">
            <a:avLst/>
          </a:prstGeom>
          <a:solidFill>
            <a:srgbClr val="1F36C7"/>
          </a:solidFill>
          <a:ln/>
        </p:spPr>
        <p:txBody>
          <a:bodyPr/>
          <a:lstStyle/>
          <a:p>
            <a:endParaRPr lang="en-PT"/>
          </a:p>
        </p:txBody>
      </p:sp>
      <p:pic>
        <p:nvPicPr>
          <p:cNvPr id="32" name="Image 5" descr="preencoded.png"/>
          <p:cNvPicPr>
            <a:picLocks noChangeAspect="1"/>
          </p:cNvPicPr>
          <p:nvPr/>
        </p:nvPicPr>
        <p:blipFill>
          <a:blip r:embed="rId8"/>
          <a:stretch>
            <a:fillRect/>
          </a:stretch>
        </p:blipFill>
        <p:spPr>
          <a:xfrm>
            <a:off x="3502152" y="3182112"/>
            <a:ext cx="219456" cy="219456"/>
          </a:xfrm>
          <a:prstGeom prst="rect">
            <a:avLst/>
          </a:prstGeom>
        </p:spPr>
      </p:pic>
      <p:sp>
        <p:nvSpPr>
          <p:cNvPr id="33" name="Text 25"/>
          <p:cNvSpPr/>
          <p:nvPr/>
        </p:nvSpPr>
        <p:spPr>
          <a:xfrm>
            <a:off x="5303520" y="3008376"/>
            <a:ext cx="365760" cy="292608"/>
          </a:xfrm>
          <a:prstGeom prst="rect">
            <a:avLst/>
          </a:prstGeom>
          <a:noFill/>
          <a:ln/>
        </p:spPr>
        <p:txBody>
          <a:bodyPr wrap="square" lIns="0" tIns="0" rIns="0" bIns="0" rtlCol="0" anchor="ctr"/>
          <a:lstStyle/>
          <a:p>
            <a:pPr marL="0" indent="0" algn="r">
              <a:buNone/>
            </a:pPr>
            <a:r>
              <a:rPr lang="en-US" sz="1600" b="1" dirty="0">
                <a:solidFill>
                  <a:srgbClr val="DCE2ED"/>
                </a:solidFill>
                <a:latin typeface="Arial" pitchFamily="34" charset="0"/>
                <a:ea typeface="Arial" pitchFamily="34" charset="-122"/>
                <a:cs typeface="Arial" pitchFamily="34" charset="-120"/>
              </a:rPr>
              <a:t>5</a:t>
            </a:r>
            <a:endParaRPr lang="en-US" sz="1600" dirty="0"/>
          </a:p>
        </p:txBody>
      </p:sp>
      <p:sp>
        <p:nvSpPr>
          <p:cNvPr id="34" name="Text 26"/>
          <p:cNvSpPr/>
          <p:nvPr/>
        </p:nvSpPr>
        <p:spPr>
          <a:xfrm>
            <a:off x="3950208" y="3063240"/>
            <a:ext cx="1371600" cy="457200"/>
          </a:xfrm>
          <a:prstGeom prst="rect">
            <a:avLst/>
          </a:prstGeom>
          <a:noFill/>
          <a:ln/>
        </p:spPr>
        <p:txBody>
          <a:bodyPr wrap="square" lIns="0" tIns="0" rIns="0" bIns="0" rtlCol="0" anchor="ctr"/>
          <a:lstStyle/>
          <a:p>
            <a:pPr marL="0" indent="0" algn="l">
              <a:buNone/>
            </a:pPr>
            <a:r>
              <a:rPr lang="en-US" sz="1150" b="1" dirty="0">
                <a:solidFill>
                  <a:srgbClr val="0C1A66"/>
                </a:solidFill>
                <a:latin typeface="Arial" pitchFamily="34" charset="0"/>
                <a:ea typeface="Arial" pitchFamily="34" charset="-122"/>
                <a:cs typeface="Arial" pitchFamily="34" charset="-120"/>
              </a:rPr>
              <a:t>Blend questioning</a:t>
            </a:r>
            <a:endParaRPr lang="en-US" sz="1150" dirty="0"/>
          </a:p>
        </p:txBody>
      </p:sp>
      <p:sp>
        <p:nvSpPr>
          <p:cNvPr id="35" name="Text 27"/>
          <p:cNvSpPr/>
          <p:nvPr/>
        </p:nvSpPr>
        <p:spPr>
          <a:xfrm>
            <a:off x="3383280" y="3593592"/>
            <a:ext cx="2240280" cy="457200"/>
          </a:xfrm>
          <a:prstGeom prst="rect">
            <a:avLst/>
          </a:prstGeom>
          <a:noFill/>
          <a:ln/>
        </p:spPr>
        <p:txBody>
          <a:bodyPr wrap="square" lIns="0" tIns="0" rIns="0" bIns="0" rtlCol="0" anchor="t"/>
          <a:lstStyle/>
          <a:p>
            <a:pPr marL="0" indent="0" algn="l">
              <a:lnSpc>
                <a:spcPct val="95000"/>
              </a:lnSpc>
              <a:buNone/>
            </a:pPr>
            <a:r>
              <a:rPr lang="en-US" sz="950" dirty="0">
                <a:solidFill>
                  <a:srgbClr val="6B7688"/>
                </a:solidFill>
                <a:latin typeface="Arial" pitchFamily="34" charset="0"/>
                <a:ea typeface="Arial" pitchFamily="34" charset="-122"/>
                <a:cs typeface="Arial" pitchFamily="34" charset="-120"/>
              </a:rPr>
              <a:t>Behaviour, judgement, competence</a:t>
            </a:r>
            <a:endParaRPr lang="en-US" sz="950" dirty="0"/>
          </a:p>
        </p:txBody>
      </p:sp>
      <p:sp>
        <p:nvSpPr>
          <p:cNvPr id="36" name="Shape 28"/>
          <p:cNvSpPr/>
          <p:nvPr/>
        </p:nvSpPr>
        <p:spPr>
          <a:xfrm>
            <a:off x="5897880" y="2880360"/>
            <a:ext cx="2606040" cy="1234440"/>
          </a:xfrm>
          <a:prstGeom prst="roundRect">
            <a:avLst>
              <a:gd name="adj" fmla="val 5926"/>
            </a:avLst>
          </a:prstGeom>
          <a:solidFill>
            <a:srgbClr val="F3F6FB"/>
          </a:solidFill>
          <a:ln/>
          <a:effectLst>
            <a:outerShdw blurRad="114300" dist="38100" dir="5400000" algn="bl" rotWithShape="0">
              <a:srgbClr val="8A93A6">
                <a:alpha val="28000"/>
              </a:srgbClr>
            </a:outerShdw>
          </a:effectLst>
        </p:spPr>
        <p:txBody>
          <a:bodyPr/>
          <a:lstStyle/>
          <a:p>
            <a:endParaRPr lang="en-PT"/>
          </a:p>
        </p:txBody>
      </p:sp>
      <p:sp>
        <p:nvSpPr>
          <p:cNvPr id="37" name="Shape 29"/>
          <p:cNvSpPr/>
          <p:nvPr/>
        </p:nvSpPr>
        <p:spPr>
          <a:xfrm>
            <a:off x="6080760" y="3063240"/>
            <a:ext cx="457200" cy="457200"/>
          </a:xfrm>
          <a:prstGeom prst="ellipse">
            <a:avLst/>
          </a:prstGeom>
          <a:solidFill>
            <a:srgbClr val="12A79B"/>
          </a:solidFill>
          <a:ln/>
        </p:spPr>
        <p:txBody>
          <a:bodyPr/>
          <a:lstStyle/>
          <a:p>
            <a:endParaRPr lang="en-PT"/>
          </a:p>
        </p:txBody>
      </p:sp>
      <p:pic>
        <p:nvPicPr>
          <p:cNvPr id="38" name="Image 6" descr="preencoded.png"/>
          <p:cNvPicPr>
            <a:picLocks noChangeAspect="1"/>
          </p:cNvPicPr>
          <p:nvPr/>
        </p:nvPicPr>
        <p:blipFill>
          <a:blip r:embed="rId9"/>
          <a:stretch>
            <a:fillRect/>
          </a:stretch>
        </p:blipFill>
        <p:spPr>
          <a:xfrm>
            <a:off x="6199632" y="3182112"/>
            <a:ext cx="219456" cy="219456"/>
          </a:xfrm>
          <a:prstGeom prst="rect">
            <a:avLst/>
          </a:prstGeom>
        </p:spPr>
      </p:pic>
      <p:sp>
        <p:nvSpPr>
          <p:cNvPr id="39" name="Text 30"/>
          <p:cNvSpPr/>
          <p:nvPr/>
        </p:nvSpPr>
        <p:spPr>
          <a:xfrm>
            <a:off x="8001000" y="3008376"/>
            <a:ext cx="365760" cy="292608"/>
          </a:xfrm>
          <a:prstGeom prst="rect">
            <a:avLst/>
          </a:prstGeom>
          <a:noFill/>
          <a:ln/>
        </p:spPr>
        <p:txBody>
          <a:bodyPr wrap="square" lIns="0" tIns="0" rIns="0" bIns="0" rtlCol="0" anchor="ctr"/>
          <a:lstStyle/>
          <a:p>
            <a:pPr marL="0" indent="0" algn="r">
              <a:buNone/>
            </a:pPr>
            <a:r>
              <a:rPr lang="en-US" sz="1600" b="1" dirty="0">
                <a:solidFill>
                  <a:srgbClr val="DCE2ED"/>
                </a:solidFill>
                <a:latin typeface="Arial" pitchFamily="34" charset="0"/>
                <a:ea typeface="Arial" pitchFamily="34" charset="-122"/>
                <a:cs typeface="Arial" pitchFamily="34" charset="-120"/>
              </a:rPr>
              <a:t>6</a:t>
            </a:r>
            <a:endParaRPr lang="en-US" sz="1600" dirty="0"/>
          </a:p>
        </p:txBody>
      </p:sp>
      <p:sp>
        <p:nvSpPr>
          <p:cNvPr id="40" name="Text 31"/>
          <p:cNvSpPr/>
          <p:nvPr/>
        </p:nvSpPr>
        <p:spPr>
          <a:xfrm>
            <a:off x="6647688" y="3063240"/>
            <a:ext cx="1371600" cy="457200"/>
          </a:xfrm>
          <a:prstGeom prst="rect">
            <a:avLst/>
          </a:prstGeom>
          <a:noFill/>
          <a:ln/>
        </p:spPr>
        <p:txBody>
          <a:bodyPr wrap="square" lIns="0" tIns="0" rIns="0" bIns="0" rtlCol="0" anchor="ctr"/>
          <a:lstStyle/>
          <a:p>
            <a:pPr marL="0" indent="0" algn="l">
              <a:buNone/>
            </a:pPr>
            <a:r>
              <a:rPr lang="en-US" sz="1150" b="1" dirty="0">
                <a:solidFill>
                  <a:srgbClr val="0C1A66"/>
                </a:solidFill>
                <a:latin typeface="Arial" pitchFamily="34" charset="0"/>
                <a:ea typeface="Arial" pitchFamily="34" charset="-122"/>
                <a:cs typeface="Arial" pitchFamily="34" charset="-120"/>
              </a:rPr>
              <a:t>Hybrid &amp; inclusive</a:t>
            </a:r>
            <a:endParaRPr lang="en-US" sz="1150" dirty="0"/>
          </a:p>
        </p:txBody>
      </p:sp>
      <p:sp>
        <p:nvSpPr>
          <p:cNvPr id="41" name="Text 32"/>
          <p:cNvSpPr/>
          <p:nvPr/>
        </p:nvSpPr>
        <p:spPr>
          <a:xfrm>
            <a:off x="6080760" y="3593592"/>
            <a:ext cx="2240280" cy="457200"/>
          </a:xfrm>
          <a:prstGeom prst="rect">
            <a:avLst/>
          </a:prstGeom>
          <a:noFill/>
          <a:ln/>
        </p:spPr>
        <p:txBody>
          <a:bodyPr wrap="square" lIns="0" tIns="0" rIns="0" bIns="0" rtlCol="0" anchor="t"/>
          <a:lstStyle/>
          <a:p>
            <a:pPr marL="0" indent="0" algn="l">
              <a:lnSpc>
                <a:spcPct val="95000"/>
              </a:lnSpc>
              <a:buNone/>
            </a:pPr>
            <a:r>
              <a:rPr lang="en-US" sz="950" dirty="0">
                <a:solidFill>
                  <a:srgbClr val="6B7688"/>
                </a:solidFill>
                <a:latin typeface="Arial" pitchFamily="34" charset="0"/>
                <a:ea typeface="Arial" pitchFamily="34" charset="-122"/>
                <a:cs typeface="Arial" pitchFamily="34" charset="-120"/>
              </a:rPr>
              <a:t>Flexible access, fair selection</a:t>
            </a:r>
            <a:endParaRPr lang="en-US" sz="950" dirty="0"/>
          </a:p>
        </p:txBody>
      </p:sp>
      <p:sp>
        <p:nvSpPr>
          <p:cNvPr id="42" name="Shape 33"/>
          <p:cNvSpPr/>
          <p:nvPr/>
        </p:nvSpPr>
        <p:spPr>
          <a:xfrm>
            <a:off x="502920" y="4224528"/>
            <a:ext cx="8138160" cy="475488"/>
          </a:xfrm>
          <a:prstGeom prst="roundRect">
            <a:avLst>
              <a:gd name="adj" fmla="val 15385"/>
            </a:avLst>
          </a:prstGeom>
          <a:solidFill>
            <a:srgbClr val="0C1A66"/>
          </a:solidFill>
          <a:ln/>
          <a:effectLst>
            <a:outerShdw blurRad="88900" dist="25400" dir="5400000" algn="bl" rotWithShape="0">
              <a:srgbClr val="5A6478">
                <a:alpha val="22000"/>
              </a:srgbClr>
            </a:outerShdw>
          </a:effectLst>
        </p:spPr>
        <p:txBody>
          <a:bodyPr/>
          <a:lstStyle/>
          <a:p>
            <a:endParaRPr lang="en-PT"/>
          </a:p>
        </p:txBody>
      </p:sp>
      <p:pic>
        <p:nvPicPr>
          <p:cNvPr id="43" name="Image 7" descr="preencoded.png"/>
          <p:cNvPicPr>
            <a:picLocks noChangeAspect="1"/>
          </p:cNvPicPr>
          <p:nvPr/>
        </p:nvPicPr>
        <p:blipFill>
          <a:blip r:embed="rId10"/>
          <a:stretch>
            <a:fillRect/>
          </a:stretch>
        </p:blipFill>
        <p:spPr>
          <a:xfrm>
            <a:off x="685800" y="4343400"/>
            <a:ext cx="256032" cy="256032"/>
          </a:xfrm>
          <a:prstGeom prst="rect">
            <a:avLst/>
          </a:prstGeom>
        </p:spPr>
      </p:pic>
      <p:sp>
        <p:nvSpPr>
          <p:cNvPr id="44" name="Text 34"/>
          <p:cNvSpPr/>
          <p:nvPr/>
        </p:nvSpPr>
        <p:spPr>
          <a:xfrm>
            <a:off x="1051560" y="4224528"/>
            <a:ext cx="7498080" cy="475488"/>
          </a:xfrm>
          <a:prstGeom prst="rect">
            <a:avLst/>
          </a:prstGeom>
          <a:noFill/>
          <a:ln/>
        </p:spPr>
        <p:txBody>
          <a:bodyPr wrap="square" lIns="0" tIns="0" rIns="0" bIns="0" rtlCol="0" anchor="ctr"/>
          <a:lstStyle/>
          <a:p>
            <a:pPr marL="0" indent="0" algn="l">
              <a:buNone/>
            </a:pPr>
            <a:r>
              <a:rPr lang="en-US" sz="1050" b="1" dirty="0">
                <a:solidFill>
                  <a:srgbClr val="8FE3DA"/>
                </a:solidFill>
                <a:latin typeface="Arial" pitchFamily="34" charset="0"/>
                <a:ea typeface="Arial" pitchFamily="34" charset="-122"/>
                <a:cs typeface="Arial" pitchFamily="34" charset="-120"/>
              </a:rPr>
              <a:t>Conclusion:  </a:t>
            </a:r>
            <a:r>
              <a:rPr lang="en-US" sz="1050" dirty="0">
                <a:solidFill>
                  <a:srgbClr val="FFFFFF"/>
                </a:solidFill>
                <a:latin typeface="Arial" pitchFamily="34" charset="0"/>
                <a:ea typeface="Arial" pitchFamily="34" charset="-122"/>
                <a:cs typeface="Arial" pitchFamily="34" charset="-120"/>
              </a:rPr>
              <a:t>effective recruitment turns Unilever’s transformation strategy into delivery capability.</a:t>
            </a:r>
            <a:endParaRPr lang="en-US" sz="1050" dirty="0"/>
          </a:p>
        </p:txBody>
      </p:sp>
      <p:sp>
        <p:nvSpPr>
          <p:cNvPr id="45" name="Text 35"/>
          <p:cNvSpPr/>
          <p:nvPr/>
        </p:nvSpPr>
        <p:spPr>
          <a:xfrm>
            <a:off x="457200" y="4828032"/>
            <a:ext cx="5486400" cy="256032"/>
          </a:xfrm>
          <a:prstGeom prst="rect">
            <a:avLst/>
          </a:prstGeom>
          <a:noFill/>
          <a:ln/>
        </p:spPr>
        <p:txBody>
          <a:bodyPr wrap="square" lIns="0" tIns="0" rIns="0" bIns="0" rtlCol="0" anchor="ctr"/>
          <a:lstStyle/>
          <a:p>
            <a:pPr marL="0" indent="0" algn="l">
              <a:buNone/>
            </a:pPr>
            <a:r>
              <a:rPr lang="en-US" sz="800" dirty="0">
                <a:solidFill>
                  <a:srgbClr val="6B7688"/>
                </a:solidFill>
                <a:latin typeface="Arial" pitchFamily="34" charset="0"/>
                <a:ea typeface="Arial" pitchFamily="34" charset="-122"/>
                <a:cs typeface="Arial" pitchFamily="34" charset="-120"/>
              </a:rPr>
              <a:t>Recruitment &amp; Selection · Unilever PLC</a:t>
            </a:r>
            <a:endParaRPr lang="en-US" sz="800" dirty="0"/>
          </a:p>
        </p:txBody>
      </p:sp>
      <p:sp>
        <p:nvSpPr>
          <p:cNvPr id="46" name="Text 36"/>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15  /  16</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2492" y="105079"/>
            <a:ext cx="566928" cy="566928"/>
          </a:xfrm>
          <a:prstGeom prst="ellipse">
            <a:avLst/>
          </a:prstGeom>
          <a:solidFill>
            <a:srgbClr val="1F36C7"/>
          </a:solidFill>
          <a:ln/>
          <a:effectLst>
            <a:outerShdw blurRad="88900" dist="25400" dir="5400000" algn="bl" rotWithShape="0">
              <a:srgbClr val="5A6478">
                <a:alpha val="22000"/>
              </a:srgbClr>
            </a:outerShdw>
          </a:effectLst>
        </p:spPr>
        <p:txBody>
          <a:bodyPr/>
          <a:lstStyle/>
          <a:p>
            <a:endParaRPr lang="en-PT"/>
          </a:p>
        </p:txBody>
      </p:sp>
      <p:pic>
        <p:nvPicPr>
          <p:cNvPr id="3" name="Image 0" descr="preencoded.png"/>
          <p:cNvPicPr>
            <a:picLocks noChangeAspect="1"/>
          </p:cNvPicPr>
          <p:nvPr/>
        </p:nvPicPr>
        <p:blipFill>
          <a:blip r:embed="rId3"/>
          <a:stretch>
            <a:fillRect/>
          </a:stretch>
        </p:blipFill>
        <p:spPr>
          <a:xfrm>
            <a:off x="594224" y="246811"/>
            <a:ext cx="283464" cy="283464"/>
          </a:xfrm>
          <a:prstGeom prst="rect">
            <a:avLst/>
          </a:prstGeom>
        </p:spPr>
      </p:pic>
      <p:sp>
        <p:nvSpPr>
          <p:cNvPr id="4" name="Text 1"/>
          <p:cNvSpPr/>
          <p:nvPr/>
        </p:nvSpPr>
        <p:spPr>
          <a:xfrm>
            <a:off x="1165860" y="15013"/>
            <a:ext cx="7498080" cy="621792"/>
          </a:xfrm>
          <a:prstGeom prst="rect">
            <a:avLst/>
          </a:prstGeom>
          <a:noFill/>
          <a:ln/>
        </p:spPr>
        <p:txBody>
          <a:bodyPr wrap="square" lIns="0" tIns="0" rIns="0" bIns="0" rtlCol="0" anchor="ctr"/>
          <a:lstStyle/>
          <a:p>
            <a:pPr marL="0" indent="0" algn="l">
              <a:buNone/>
            </a:pPr>
            <a:r>
              <a:rPr lang="en-US" sz="2400" b="1" dirty="0">
                <a:solidFill>
                  <a:srgbClr val="0C1A66"/>
                </a:solidFill>
                <a:latin typeface="Arial" pitchFamily="34" charset="0"/>
                <a:ea typeface="Arial" pitchFamily="34" charset="-122"/>
                <a:cs typeface="Arial" pitchFamily="34" charset="-120"/>
              </a:rPr>
              <a:t>References</a:t>
            </a:r>
            <a:endParaRPr lang="en-US" sz="2400" dirty="0"/>
          </a:p>
        </p:txBody>
      </p:sp>
      <p:sp>
        <p:nvSpPr>
          <p:cNvPr id="9" name="Text 6"/>
          <p:cNvSpPr/>
          <p:nvPr/>
        </p:nvSpPr>
        <p:spPr>
          <a:xfrm>
            <a:off x="7589520" y="4828032"/>
            <a:ext cx="1097280" cy="256032"/>
          </a:xfrm>
          <a:prstGeom prst="rect">
            <a:avLst/>
          </a:prstGeom>
          <a:noFill/>
          <a:ln/>
        </p:spPr>
        <p:txBody>
          <a:bodyPr wrap="square" lIns="0" tIns="0" rIns="0" bIns="0" rtlCol="0" anchor="ctr"/>
          <a:lstStyle/>
          <a:p>
            <a:pPr marL="0" indent="0" algn="r">
              <a:buNone/>
            </a:pPr>
            <a:r>
              <a:rPr lang="en-US" sz="800" dirty="0">
                <a:solidFill>
                  <a:srgbClr val="6B7688"/>
                </a:solidFill>
                <a:latin typeface="Arial" pitchFamily="34" charset="0"/>
                <a:ea typeface="Arial" pitchFamily="34" charset="-122"/>
                <a:cs typeface="Arial" pitchFamily="34" charset="-120"/>
              </a:rPr>
              <a:t>16  /  16</a:t>
            </a:r>
            <a:endParaRPr lang="en-US" sz="800" dirty="0"/>
          </a:p>
        </p:txBody>
      </p:sp>
      <p:sp>
        <p:nvSpPr>
          <p:cNvPr id="10" name="Rectangle 1">
            <a:extLst>
              <a:ext uri="{FF2B5EF4-FFF2-40B4-BE49-F238E27FC236}">
                <a16:creationId xmlns:a16="http://schemas.microsoft.com/office/drawing/2014/main" id="{CB714EEE-27D1-4C61-8F23-C6B0B4B0B68C}"/>
              </a:ext>
            </a:extLst>
          </p:cNvPr>
          <p:cNvSpPr>
            <a:spLocks noChangeArrowheads="1"/>
          </p:cNvSpPr>
          <p:nvPr/>
        </p:nvSpPr>
        <p:spPr bwMode="auto">
          <a:xfrm>
            <a:off x="84090" y="823015"/>
            <a:ext cx="9059909" cy="4001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Anderson, N. and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Witvliet</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(2008). Fairness Reactions to Personnel Selection Methods: An international comparison between the Netherlands, the United States, France, Spain, Portugal, and Singapore.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Selection and Assessment</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16(1), pp.1–13.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https://doi.org/10.1111/j.1468-2389.2008.00404.x</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 M. (2009).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Armstrong’s Handbook of Strategic Human Resource Management</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ResearchGate.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https://www.researchgate.net/publication/265071284_Armstrong</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buClrTx/>
              <a:buSzTx/>
              <a:buFontTx/>
              <a:buNone/>
              <a:tabLst/>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Basch</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J.M., Melchers, K.G.,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Kegelmann</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and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Lieb</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(2020). Smile for the camera! The role of social presence and impression management in perceptions of technology-mediated interviews.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Managerial Psychology</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ahead-of-print(ahead-of-print).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https://doi.org/10.1108/jmp-09-2018-0398</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buClrTx/>
              <a:buSzTx/>
              <a:buFontTx/>
              <a:buNone/>
              <a:tabLst/>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Behroozi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Shirolkar</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Barik, T. and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Parnin</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(2020). Debugging Hiring: What Went Right and What Went Wrong in the Technical Interview Process. [online]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https://doi.org/10.1145/3377815.3381372</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CIPD (2024a).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guide to inclusive recruitment for employers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CIPD.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8"/>
              </a:rPr>
              <a:t>https://www.cipd.org/en/knowledge/guides/inclusive-employers/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CIPD (2024b).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CIPD | Recruitment Process Overview | Factsheets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CIPD.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9"/>
              </a:rPr>
              <a:t>https://www.cipd.org/en/knowledge/factsheets/recruitment-factsheet/</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CIPD (2024c).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Resourcing and talent planning report 2024</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CIPD</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CIPD, pp.1–42.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0"/>
              </a:rPr>
              <a:t>https://www.cipd.org/globalassets/media/knowledge/knowledge-hub/reports/2024-pdfs/8662-resource-and-talent-planning-2024-report-web.pdf</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Morgeson, F.P., Brannick, M.T. and Levine, E.A. (2020). Job and Work Analysis: Methods, Research, and Applications for Human Resource Management.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1"/>
              </a:rPr>
              <a:t>https://doi.org/10.4135/9781071872536</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Schiuma</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Schettini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Santarsiero</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and Carlucci, D. (2021). The transformative leadership compass: six competencies for digital transformation entrepreneurship.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Entrepreneurial Behavior &amp; Research</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28(5), pp.1273–1291.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2"/>
              </a:rPr>
              <a:t>https://www.emerald.com/insight/content/doi/10.1108/ijebr-01-2021-0087/full/html</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Shi, L., Ma, C., Liang, W.,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Diao</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X., Ma, W. and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Vosoughi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(2025). Judging the Judges: A Systematic Study of Position Bias in LLM-as-a-Judge.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Proceedings of the 14th International Joint Conference on Natural Language Processing and the 4th Conference of the Asia-Pacific Chapter of the Association for Computational Linguistics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pp.292–314.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3"/>
              </a:rPr>
              <a:t>https://doi.org/10.18653/v1/2025.ijcnlp-long.18</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Unilever (2025).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Unilever at a Glance</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Unilever.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4"/>
              </a:rPr>
              <a:t>https://www.unilever.com/our-company/at-a-glance/</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Unilever (2024).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Annual Report and Accounts 2024</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Unilever.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5"/>
              </a:rPr>
              <a:t>https://www.unilever.com/investors/annual-report-and-accounts/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Unilever. (2026).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Unilever is building an AI-first enterprise at scale | Unilever</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6"/>
              </a:rPr>
              <a:t>https://www.unilever.com/news/news-search/2026/how-unilever-is-building-an-ai-first-enterprise-at-scale/</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Woods, S.A., Ahmed, S., Nikolaou, I., Costa, A.C. and Anderson, N.R. (2020). Personnel Selection in the Digital age: a Review of Validity and Applicant reactions, and Future Research Challenges.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European Journal of Work and Organizational Psychology</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29(1), pp.64–77. </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4046</Words>
  <Application>Microsoft Macintosh PowerPoint</Application>
  <PresentationFormat>On-screen Show (16:9)</PresentationFormat>
  <Paragraphs>306</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2026-07-04T14:20:04Z</dcterms:created>
  <dcterms:modified xsi:type="dcterms:W3CDTF">2026-07-11T16:17:07Z</dcterms:modified>
</cp:coreProperties>
</file>