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311" r:id="rId3"/>
    <p:sldId id="312" r:id="rId4"/>
    <p:sldId id="313" r:id="rId5"/>
    <p:sldId id="377" r:id="rId6"/>
    <p:sldId id="375" r:id="rId7"/>
    <p:sldId id="315" r:id="rId8"/>
    <p:sldId id="316" r:id="rId9"/>
    <p:sldId id="317" r:id="rId10"/>
    <p:sldId id="318" r:id="rId11"/>
    <p:sldId id="319" r:id="rId12"/>
    <p:sldId id="376" r:id="rId13"/>
    <p:sldId id="320" r:id="rId14"/>
    <p:sldId id="321" r:id="rId15"/>
    <p:sldId id="322" r:id="rId16"/>
    <p:sldId id="323" r:id="rId17"/>
    <p:sldId id="324" r:id="rId18"/>
    <p:sldId id="325" r:id="rId19"/>
    <p:sldId id="326" r:id="rId20"/>
    <p:sldId id="327" r:id="rId21"/>
    <p:sldId id="328" r:id="rId22"/>
    <p:sldId id="378" r:id="rId23"/>
    <p:sldId id="329" r:id="rId24"/>
    <p:sldId id="330" r:id="rId25"/>
    <p:sldId id="310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5" d="100"/>
          <a:sy n="115" d="100"/>
        </p:scale>
        <p:origin x="1494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21/12/2017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21/12/2017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21/12/2017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noProof="0" dirty="0" smtClean="0"/>
              <a:t>Click to edit Master text styles</a:t>
            </a:r>
          </a:p>
          <a:p>
            <a:pPr lvl="1"/>
            <a:r>
              <a:rPr lang="en-GB" noProof="0" dirty="0" smtClean="0"/>
              <a:t>Second level</a:t>
            </a:r>
          </a:p>
          <a:p>
            <a:pPr lvl="2"/>
            <a:r>
              <a:rPr lang="en-GB" noProof="0" dirty="0" smtClean="0"/>
              <a:t>Third level</a:t>
            </a:r>
          </a:p>
          <a:p>
            <a:pPr lvl="3"/>
            <a:r>
              <a:rPr lang="en-GB" noProof="0" dirty="0" smtClean="0"/>
              <a:t>Fourth level</a:t>
            </a:r>
          </a:p>
          <a:p>
            <a:pPr lvl="4"/>
            <a:r>
              <a:rPr lang="en-GB" noProof="0" dirty="0" smtClean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21/12/2017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mailto:C.Lohmann-Hancock@uwtsd.ac.uk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Studying%20society%20-%20Different%20Perspectives.pptx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Functions%20of%20a%20family.docx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Issues%20and%20Challenges%20when%20forming%20a%20new%20relationship.docx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ewsocialtrends.org/files/2012/03/PewSocialTrends-2012-BoomerangGeneration.pdf" TargetMode="External"/><Relationship Id="rId2" Type="http://schemas.openxmlformats.org/officeDocument/2006/relationships/hyperlink" Target="http://www.legislation.gov.uk/ukpga/2010/15/pdfs/ukpga_20100015_en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4797152"/>
            <a:ext cx="9073008" cy="936104"/>
          </a:xfrm>
        </p:spPr>
        <p:txBody>
          <a:bodyPr>
            <a:normAutofit fontScale="90000"/>
          </a:bodyPr>
          <a:lstStyle/>
          <a:p>
            <a:pPr algn="l"/>
            <a:r>
              <a:rPr lang="en-US" sz="2700" b="1" dirty="0" smtClean="0"/>
              <a:t>SJSI6022 Individuals and Families: Living in a Contemporary World             </a:t>
            </a:r>
            <a:r>
              <a:rPr lang="en-US" sz="3600" b="1" dirty="0" smtClean="0"/>
              <a:t>Modern Families: Perspectives and Challenges</a:t>
            </a:r>
            <a:endParaRPr lang="en-US" sz="3600" b="1" dirty="0"/>
          </a:p>
        </p:txBody>
      </p:sp>
      <p:sp>
        <p:nvSpPr>
          <p:cNvPr id="9" name="Rectangle 8"/>
          <p:cNvSpPr/>
          <p:nvPr/>
        </p:nvSpPr>
        <p:spPr>
          <a:xfrm>
            <a:off x="467544" y="404664"/>
            <a:ext cx="2952328" cy="25202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5508104" y="404664"/>
            <a:ext cx="3384376" cy="206092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3779912" y="3068960"/>
            <a:ext cx="2196244" cy="151216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3059832" y="6035361"/>
            <a:ext cx="58326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Dr Caroline Lohmann-Hancock</a:t>
            </a:r>
          </a:p>
          <a:p>
            <a:r>
              <a:rPr lang="en-GB" sz="2000" b="1" dirty="0">
                <a:hlinkClick r:id="rId2"/>
              </a:rPr>
              <a:t>C.Lohmann-Hancock@uwtsd.ac.uk</a:t>
            </a:r>
            <a:endParaRPr lang="en-GB" sz="2000" b="1" dirty="0"/>
          </a:p>
          <a:p>
            <a:endParaRPr lang="en-GB" sz="2000" b="1" dirty="0"/>
          </a:p>
        </p:txBody>
      </p:sp>
      <p:sp>
        <p:nvSpPr>
          <p:cNvPr id="12" name="Rectangle 11"/>
          <p:cNvSpPr/>
          <p:nvPr/>
        </p:nvSpPr>
        <p:spPr>
          <a:xfrm>
            <a:off x="467543" y="3068960"/>
            <a:ext cx="3137137" cy="151216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3604681" y="404664"/>
            <a:ext cx="1728192" cy="1584176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6804248" y="2636913"/>
            <a:ext cx="2088232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4389" y="2806277"/>
            <a:ext cx="1767950" cy="93260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654698"/>
            <a:ext cx="2525266" cy="2020212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0104" y="701671"/>
            <a:ext cx="3000375" cy="152400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3604681" y="2060848"/>
            <a:ext cx="172819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6804248" y="4077072"/>
            <a:ext cx="2088232" cy="504056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5508104" y="2636913"/>
            <a:ext cx="1080120" cy="288031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3156234"/>
            <a:ext cx="1944216" cy="1337620"/>
          </a:xfrm>
          <a:prstGeom prst="rect">
            <a:avLst/>
          </a:prstGeom>
        </p:spPr>
      </p:pic>
      <p:sp>
        <p:nvSpPr>
          <p:cNvPr id="20" name="Rectangle 19"/>
          <p:cNvSpPr/>
          <p:nvPr/>
        </p:nvSpPr>
        <p:spPr>
          <a:xfrm>
            <a:off x="6048164" y="3068960"/>
            <a:ext cx="612068" cy="151216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4000" b="1" dirty="0" smtClean="0"/>
              <a:t>Recap of last session</a:t>
            </a:r>
            <a:endParaRPr lang="en-GB" sz="40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755576" y="1340768"/>
            <a:ext cx="77768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Discuss, in small groups, the key features of our last session.</a:t>
            </a:r>
            <a:endParaRPr lang="en-GB" sz="2800" dirty="0"/>
          </a:p>
        </p:txBody>
      </p:sp>
      <p:sp>
        <p:nvSpPr>
          <p:cNvPr id="5" name="TextBox 4"/>
          <p:cNvSpPr txBox="1"/>
          <p:nvPr/>
        </p:nvSpPr>
        <p:spPr>
          <a:xfrm>
            <a:off x="755576" y="2690917"/>
            <a:ext cx="7776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Share your discussions with the larger group.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157797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/>
              <a:t>Perspectives on the Family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480239" y="2564904"/>
            <a:ext cx="8229600" cy="2620888"/>
          </a:xfrm>
        </p:spPr>
        <p:txBody>
          <a:bodyPr/>
          <a:lstStyle/>
          <a:p>
            <a:r>
              <a:rPr lang="en-US" altLang="en-US" dirty="0" smtClean="0"/>
              <a:t>Anthropology</a:t>
            </a:r>
          </a:p>
          <a:p>
            <a:pPr lvl="2"/>
            <a:r>
              <a:rPr lang="en-US" altLang="en-US" dirty="0" smtClean="0"/>
              <a:t>views the family as the source and carrier of culture</a:t>
            </a:r>
          </a:p>
          <a:p>
            <a:r>
              <a:rPr lang="en-US" altLang="en-US" dirty="0" smtClean="0"/>
              <a:t>Social Psychology </a:t>
            </a:r>
          </a:p>
          <a:p>
            <a:pPr lvl="2"/>
            <a:r>
              <a:rPr lang="en-US" altLang="en-US" dirty="0" smtClean="0"/>
              <a:t>sees families as small groups with tasks to successfully master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EC86B-AD36-4739-A53F-4066CD48D145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457200" y="1417638"/>
            <a:ext cx="68511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800" b="1" dirty="0"/>
              <a:t>There are a variety of ways of knowing and understanding families:</a:t>
            </a:r>
          </a:p>
          <a:p>
            <a:endParaRPr lang="en-GB" sz="2800" b="1" dirty="0"/>
          </a:p>
        </p:txBody>
      </p:sp>
      <p:pic>
        <p:nvPicPr>
          <p:cNvPr id="3" name="Picture 2">
            <a:hlinkClick r:id="rId2" action="ppaction://hlinkpres?slideindex=1&amp;slidetitle=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0495" y="1556792"/>
            <a:ext cx="689620" cy="68496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r>
              <a:rPr lang="en-US" dirty="0" smtClean="0"/>
              <a:t>Perspectives on the Family</a:t>
            </a:r>
            <a:endParaRPr lang="en-US" dirty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68760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en-US" altLang="en-US" dirty="0" smtClean="0"/>
              <a:t>Developmental psychology</a:t>
            </a:r>
          </a:p>
          <a:p>
            <a:pPr lvl="2"/>
            <a:r>
              <a:rPr lang="en-US" altLang="en-US" dirty="0" smtClean="0"/>
              <a:t>studies the environment within which children are raised and grow into themselves</a:t>
            </a:r>
          </a:p>
          <a:p>
            <a:r>
              <a:rPr lang="en-US" altLang="en-US" dirty="0" smtClean="0"/>
              <a:t>Clinical Psychology and Psychiatry</a:t>
            </a:r>
          </a:p>
          <a:p>
            <a:pPr lvl="2"/>
            <a:r>
              <a:rPr lang="en-US" altLang="en-US" dirty="0" smtClean="0"/>
              <a:t>As the environment within which normal or abnormal behavior begins, takes hold and becomes the patterns enacted by children</a:t>
            </a:r>
          </a:p>
          <a:p>
            <a:r>
              <a:rPr lang="en-US" altLang="en-US" dirty="0" smtClean="0"/>
              <a:t>Sociology</a:t>
            </a:r>
          </a:p>
          <a:p>
            <a:pPr lvl="2"/>
            <a:r>
              <a:rPr lang="en-US" altLang="en-US" dirty="0" smtClean="0"/>
              <a:t>Family as the major unit through which socialization occurs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EBAE6-C53D-4620-9718-828B2CE2C384}" type="slidenum">
              <a:rPr lang="en-US" smtClean="0"/>
              <a:pPr/>
              <a:t>4</a:t>
            </a:fld>
            <a:endParaRPr 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r>
              <a:rPr lang="en-GB" sz="3600" b="1" dirty="0" smtClean="0"/>
              <a:t>Group Activity 1</a:t>
            </a:r>
            <a:endParaRPr lang="en-GB" sz="36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2447764" y="1124744"/>
            <a:ext cx="4248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Functions of the family</a:t>
            </a:r>
            <a:endParaRPr lang="en-GB" sz="28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455374" y="1772816"/>
            <a:ext cx="814907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In groups, discuss the various functions or tasks that families perform.</a:t>
            </a:r>
            <a:endParaRPr lang="en-GB" sz="2800" dirty="0"/>
          </a:p>
        </p:txBody>
      </p:sp>
      <p:sp>
        <p:nvSpPr>
          <p:cNvPr id="6" name="TextBox 5"/>
          <p:cNvSpPr txBox="1"/>
          <p:nvPr/>
        </p:nvSpPr>
        <p:spPr>
          <a:xfrm>
            <a:off x="455374" y="2821552"/>
            <a:ext cx="786104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You might find it useful to refer to Maslow’s Hierarchy when trying to think of the functions or tasks.</a:t>
            </a:r>
            <a:endParaRPr lang="en-GB" sz="2800" dirty="0"/>
          </a:p>
        </p:txBody>
      </p:sp>
      <p:sp>
        <p:nvSpPr>
          <p:cNvPr id="7" name="TextBox 6"/>
          <p:cNvSpPr txBox="1"/>
          <p:nvPr/>
        </p:nvSpPr>
        <p:spPr>
          <a:xfrm>
            <a:off x="455374" y="4345940"/>
            <a:ext cx="81490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Share your thoughts with the larger group.</a:t>
            </a:r>
            <a:endParaRPr lang="en-GB" sz="2800" dirty="0"/>
          </a:p>
        </p:txBody>
      </p:sp>
      <p:pic>
        <p:nvPicPr>
          <p:cNvPr id="4" name="Picture 3">
            <a:hlinkClick r:id="rId2" action="ppaction://hlinkfile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5200829"/>
            <a:ext cx="892467" cy="892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1956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Understanding Families </a:t>
            </a:r>
            <a:endParaRPr lang="en-US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mtClean="0"/>
              <a:t>As the base for all members to experience connection and  belonging while each experiences simultaneously the push toward autonomy and independence </a:t>
            </a:r>
          </a:p>
          <a:p>
            <a:r>
              <a:rPr lang="en-US" altLang="en-US" smtClean="0"/>
              <a:t>As the environment within which children learn to know, experience and modulate their emotions through relationships with attachment figures</a:t>
            </a:r>
            <a:endParaRPr lang="en-US" altLang="en-US" dirty="0" smtClean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438A64-934D-4708-873D-05C69D2C798A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5017793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Understanding Families</a:t>
            </a:r>
            <a:endParaRPr lang="en-US" dirty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As a system where the whole is greater than the sum of the parts and where each individual affects and is affected by every other individual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718C12-4101-4E21-83B6-1DE34BB361C2}" type="slidenum">
              <a:rPr lang="en-US" smtClean="0"/>
              <a:pPr/>
              <a:t>7</a:t>
            </a:fld>
            <a:endParaRPr 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Families Offer: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An experience of connection with history</a:t>
            </a:r>
          </a:p>
          <a:p>
            <a:r>
              <a:rPr lang="en-US" altLang="en-US" dirty="0" smtClean="0"/>
              <a:t>Stories of ancestors which offer meaning and value to lives</a:t>
            </a:r>
          </a:p>
          <a:p>
            <a:r>
              <a:rPr lang="en-US" altLang="en-US" dirty="0" smtClean="0"/>
              <a:t>A sense of identity through identification with family members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7AF03-B7E1-4729-A50F-CD1B8D73931C}" type="slidenum">
              <a:rPr lang="en-US" smtClean="0"/>
              <a:pPr/>
              <a:t>8</a:t>
            </a:fld>
            <a:endParaRPr 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Families Offer: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A safe haven in which to relax and experience acceptance and regard</a:t>
            </a:r>
          </a:p>
          <a:p>
            <a:r>
              <a:rPr lang="en-US" altLang="en-US" dirty="0" smtClean="0"/>
              <a:t>A set of relationships within which one experiences care and guidance and the opportunity to care for and guide others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FAA47-C519-4A45-98C8-3A2676C9ABD9}" type="slidenum">
              <a:rPr lang="en-US" smtClean="0"/>
              <a:pPr/>
              <a:t>9</a:t>
            </a:fld>
            <a:endParaRPr 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mtClean="0"/>
              <a:t>Families are Places within which . . . </a:t>
            </a:r>
            <a:endParaRPr lang="en-US" dirty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1"/>
            <a:ext cx="8229600" cy="2620888"/>
          </a:xfrm>
        </p:spPr>
        <p:txBody>
          <a:bodyPr>
            <a:normAutofit lnSpcReduction="10000"/>
          </a:bodyPr>
          <a:lstStyle/>
          <a:p>
            <a:r>
              <a:rPr lang="en-US" altLang="en-US" dirty="0" smtClean="0"/>
              <a:t>Physical intimacy among some members is sanctioned</a:t>
            </a:r>
          </a:p>
          <a:p>
            <a:r>
              <a:rPr lang="en-US" altLang="en-US" dirty="0" smtClean="0"/>
              <a:t>And is also forbidden among other members (e.g. social taboos, legal restrictions for example the Sexual Offences Act 2003)</a:t>
            </a:r>
          </a:p>
          <a:p>
            <a:pPr marL="0" indent="0">
              <a:buNone/>
            </a:pPr>
            <a:endParaRPr lang="en-US" altLang="en-US" dirty="0" smtClean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E307C5-6BD4-436B-8A50-C64D94B33BAD}" type="slidenum">
              <a:rPr lang="en-US" smtClean="0"/>
              <a:pPr/>
              <a:t>10</a:t>
            </a:fld>
            <a:endParaRPr 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Families have Very Specific Tasks:</a:t>
            </a:r>
            <a:endParaRPr lang="en-US" dirty="0"/>
          </a:p>
        </p:txBody>
      </p:sp>
      <p:sp>
        <p:nvSpPr>
          <p:cNvPr id="727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Gathering enough resources to ensure survival </a:t>
            </a:r>
          </a:p>
          <a:p>
            <a:r>
              <a:rPr lang="en-US" dirty="0" smtClean="0"/>
              <a:t>Procreation and looking after immature children</a:t>
            </a:r>
          </a:p>
          <a:p>
            <a:r>
              <a:rPr lang="en-US" dirty="0" smtClean="0"/>
              <a:t>Promoting maturation and successful aging and loss</a:t>
            </a:r>
          </a:p>
          <a:p>
            <a:r>
              <a:rPr lang="en-US" dirty="0" smtClean="0"/>
              <a:t>Providing enough empathetic connection to encourage attention to the above tasks</a:t>
            </a:r>
            <a:endParaRPr lang="en-US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F8A7AF-3A72-4BC1-9FB7-820FD6262FD9}" type="slidenum">
              <a:rPr lang="en-US" smtClean="0"/>
              <a:pPr/>
              <a:t>11</a:t>
            </a:fld>
            <a:endParaRPr 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07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r>
              <a:rPr lang="en-GB" sz="3600" b="1" dirty="0" smtClean="0"/>
              <a:t>Group Activity 2</a:t>
            </a:r>
            <a:endParaRPr lang="en-GB" sz="36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2447764" y="1124744"/>
            <a:ext cx="4248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Functions </a:t>
            </a:r>
            <a:r>
              <a:rPr lang="en-GB" sz="2800" b="1" u="sng" dirty="0" smtClean="0"/>
              <a:t>within</a:t>
            </a:r>
            <a:r>
              <a:rPr lang="en-GB" sz="2800" b="1" dirty="0" smtClean="0"/>
              <a:t> the family</a:t>
            </a:r>
            <a:endParaRPr lang="en-GB" sz="28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611560" y="1844824"/>
            <a:ext cx="684076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In groups, using the flipchart paper provided, draw a family (you may want to use the families that you created in Session 1</a:t>
            </a:r>
            <a:endParaRPr lang="en-GB" sz="2800" dirty="0"/>
          </a:p>
        </p:txBody>
      </p:sp>
      <p:sp>
        <p:nvSpPr>
          <p:cNvPr id="7" name="TextBox 6"/>
          <p:cNvSpPr txBox="1"/>
          <p:nvPr/>
        </p:nvSpPr>
        <p:spPr>
          <a:xfrm>
            <a:off x="611560" y="3412157"/>
            <a:ext cx="684076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Now identify which members of the family perform the functions outlined in Group Activity 1 and for who.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025260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mtClean="0"/>
              <a:t>Variables of Interest in Understanding Families:</a:t>
            </a:r>
            <a:endParaRPr lang="en-US" dirty="0"/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Functional collaboration</a:t>
            </a:r>
          </a:p>
          <a:p>
            <a:r>
              <a:rPr lang="en-US" altLang="en-US" dirty="0" smtClean="0"/>
              <a:t>Gender expectations</a:t>
            </a:r>
          </a:p>
          <a:p>
            <a:r>
              <a:rPr lang="en-US" altLang="en-US" dirty="0" smtClean="0"/>
              <a:t>Power</a:t>
            </a:r>
          </a:p>
          <a:p>
            <a:r>
              <a:rPr lang="en-US" altLang="en-US" dirty="0" smtClean="0"/>
              <a:t>Responsibility</a:t>
            </a:r>
          </a:p>
          <a:p>
            <a:r>
              <a:rPr lang="en-US" altLang="en-US" dirty="0" smtClean="0"/>
              <a:t>Warmth</a:t>
            </a:r>
          </a:p>
          <a:p>
            <a:r>
              <a:rPr lang="en-US" altLang="en-US" dirty="0" smtClean="0"/>
              <a:t>Positive support</a:t>
            </a:r>
          </a:p>
          <a:p>
            <a:r>
              <a:rPr lang="en-US" altLang="en-US" dirty="0" smtClean="0"/>
              <a:t>Cultural background and difference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34C986-1E24-4663-9D63-5CD5A59F2BA6}" type="slidenum">
              <a:rPr lang="en-US" smtClean="0"/>
              <a:pPr/>
              <a:t>13</a:t>
            </a:fld>
            <a:endParaRPr 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Family Coherence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1"/>
            <a:ext cx="8229600" cy="676672"/>
          </a:xfrm>
        </p:spPr>
        <p:txBody>
          <a:bodyPr/>
          <a:lstStyle/>
          <a:p>
            <a:r>
              <a:rPr lang="en-US" altLang="en-US" dirty="0" smtClean="0"/>
              <a:t>Basic Building Blocks of Family Life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EE75C6-CB8F-4E0C-BDCD-50AE754FF5AF}" type="slidenum">
              <a:rPr lang="en-US" smtClean="0"/>
              <a:pPr/>
              <a:t>14</a:t>
            </a:fld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1187624" y="2276873"/>
            <a:ext cx="52565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Coherence</a:t>
            </a:r>
            <a:endParaRPr lang="en-GB" sz="2800" dirty="0"/>
          </a:p>
        </p:txBody>
      </p:sp>
      <p:sp>
        <p:nvSpPr>
          <p:cNvPr id="7" name="TextBox 6"/>
          <p:cNvSpPr txBox="1"/>
          <p:nvPr/>
        </p:nvSpPr>
        <p:spPr>
          <a:xfrm>
            <a:off x="1187624" y="2780928"/>
            <a:ext cx="52565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Organisation</a:t>
            </a:r>
            <a:endParaRPr lang="en-GB" sz="2800" dirty="0"/>
          </a:p>
        </p:txBody>
      </p:sp>
      <p:sp>
        <p:nvSpPr>
          <p:cNvPr id="8" name="TextBox 7"/>
          <p:cNvSpPr txBox="1"/>
          <p:nvPr/>
        </p:nvSpPr>
        <p:spPr>
          <a:xfrm>
            <a:off x="1187624" y="3337828"/>
            <a:ext cx="52565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Communication</a:t>
            </a:r>
            <a:endParaRPr lang="en-GB" sz="2800" dirty="0"/>
          </a:p>
        </p:txBody>
      </p:sp>
      <p:sp>
        <p:nvSpPr>
          <p:cNvPr id="9" name="TextBox 8"/>
          <p:cNvSpPr txBox="1"/>
          <p:nvPr/>
        </p:nvSpPr>
        <p:spPr>
          <a:xfrm>
            <a:off x="1187624" y="3928294"/>
            <a:ext cx="52565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Values and beliefs</a:t>
            </a:r>
            <a:endParaRPr lang="en-GB" sz="28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 build="p"/>
      <p:bldP spid="3" grpId="0"/>
      <p:bldP spid="7" grpId="0"/>
      <p:bldP spid="8" grpId="0"/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Coherence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1"/>
            <a:ext cx="8229600" cy="676672"/>
          </a:xfrm>
        </p:spPr>
        <p:txBody>
          <a:bodyPr/>
          <a:lstStyle/>
          <a:p>
            <a:r>
              <a:rPr lang="en-US" altLang="en-US" dirty="0" smtClean="0"/>
              <a:t>A sense of 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E1C2A-1E07-4B62-BC93-89A920AD10FF}" type="slidenum">
              <a:rPr lang="en-US" smtClean="0"/>
              <a:pPr/>
              <a:t>15</a:t>
            </a:fld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971600" y="2564904"/>
            <a:ext cx="727280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800" dirty="0"/>
              <a:t>uniqueness and identity of the family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800" dirty="0"/>
              <a:t>membership, inclusion and belonging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800" dirty="0"/>
              <a:t>personal space and voice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800" dirty="0"/>
              <a:t>recognition of developmental status and skills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800" dirty="0"/>
              <a:t>accommodation to individual differences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5" grpId="0" build="p"/>
      <p:bldP spid="2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/>
              <a:t>Coherence </a:t>
            </a:r>
          </a:p>
        </p:txBody>
      </p:sp>
      <p:sp>
        <p:nvSpPr>
          <p:cNvPr id="75779" name="Rectangle 3"/>
          <p:cNvSpPr>
            <a:spLocks noGrp="1" noChangeArrowheads="1"/>
          </p:cNvSpPr>
          <p:nvPr>
            <p:ph idx="1"/>
          </p:nvPr>
        </p:nvSpPr>
        <p:spPr>
          <a:xfrm>
            <a:off x="1042988" y="1700808"/>
            <a:ext cx="6777037" cy="3735623"/>
          </a:xfrm>
        </p:spPr>
        <p:txBody>
          <a:bodyPr>
            <a:normAutofit fontScale="85000" lnSpcReduction="20000"/>
          </a:bodyPr>
          <a:lstStyle/>
          <a:p>
            <a:r>
              <a:rPr lang="en-US" dirty="0" smtClean="0"/>
              <a:t>A secure base for </a:t>
            </a:r>
          </a:p>
          <a:p>
            <a:pPr lvl="1"/>
            <a:r>
              <a:rPr lang="en-US" dirty="0" smtClean="0"/>
              <a:t>emotional expression and regulation</a:t>
            </a:r>
          </a:p>
          <a:p>
            <a:r>
              <a:rPr lang="en-US" dirty="0" smtClean="0"/>
              <a:t>A recognition of the shared </a:t>
            </a:r>
          </a:p>
          <a:p>
            <a:pPr lvl="1"/>
            <a:r>
              <a:rPr lang="en-US" dirty="0" smtClean="0"/>
              <a:t>effort to pursue family activities such as providing safety, nurturance and socialization</a:t>
            </a:r>
          </a:p>
          <a:p>
            <a:pPr lvl="1"/>
            <a:r>
              <a:rPr lang="en-US" dirty="0" smtClean="0"/>
              <a:t>capacity to resolve conflict</a:t>
            </a:r>
          </a:p>
          <a:p>
            <a:r>
              <a:rPr lang="en-US" dirty="0" smtClean="0"/>
              <a:t>To reflect on </a:t>
            </a:r>
          </a:p>
          <a:p>
            <a:pPr lvl="1"/>
            <a:r>
              <a:rPr lang="en-US" dirty="0" smtClean="0"/>
              <a:t>family strengths, capacities and areas of difficulty </a:t>
            </a:r>
          </a:p>
          <a:p>
            <a:pPr lvl="1"/>
            <a:r>
              <a:rPr lang="en-US" dirty="0" smtClean="0"/>
              <a:t>the family as members see it</a:t>
            </a:r>
            <a:endParaRPr lang="en-US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2BAE68-31F7-4251-B2A9-1F5563229DD1}" type="slidenum">
              <a:rPr lang="en-US" smtClean="0"/>
              <a:pPr/>
              <a:t>16</a:t>
            </a:fld>
            <a:endParaRPr 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79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mtClean="0"/>
              <a:t>Family Adaptability and Reactions to Change</a:t>
            </a:r>
            <a:endParaRPr lang="en-US"/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Recognition of stress or change</a:t>
            </a:r>
          </a:p>
          <a:p>
            <a:r>
              <a:rPr lang="en-US" altLang="en-US" dirty="0" smtClean="0"/>
              <a:t>Labeling of the challenge</a:t>
            </a:r>
          </a:p>
          <a:p>
            <a:r>
              <a:rPr lang="en-US" altLang="en-US" dirty="0" smtClean="0"/>
              <a:t>Developing a shared approach to the problem</a:t>
            </a:r>
          </a:p>
          <a:p>
            <a:endParaRPr lang="en-US" altLang="en-US" dirty="0" smtClean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F0360B-7BCC-4F7F-9C2A-E71703B81503}" type="slidenum">
              <a:rPr lang="en-US" smtClean="0"/>
              <a:pPr/>
              <a:t>17</a:t>
            </a:fld>
            <a:endParaRPr 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mtClean="0"/>
              <a:t>Family Adaptability and Reactions to Change</a:t>
            </a:r>
            <a:endParaRPr lang="en-US" dirty="0"/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Utilizing the family as a focal point for developing and evaluating stress management strategies</a:t>
            </a:r>
          </a:p>
          <a:p>
            <a:r>
              <a:rPr lang="en-US" altLang="en-US" dirty="0" smtClean="0"/>
              <a:t>The role of family coherence in these family actions</a:t>
            </a:r>
          </a:p>
          <a:p>
            <a:endParaRPr lang="en-US" altLang="en-US" dirty="0" smtClean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CDFFCA-1772-486A-B589-B95F5F8925AF}" type="slidenum">
              <a:rPr lang="en-US" smtClean="0"/>
              <a:pPr/>
              <a:t>18</a:t>
            </a:fld>
            <a:endParaRPr 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Family Coherence </a:t>
            </a:r>
            <a:br>
              <a:rPr lang="en-US" dirty="0" smtClean="0"/>
            </a:br>
            <a:r>
              <a:rPr lang="en-US" dirty="0" smtClean="0"/>
              <a:t>and Individual Resilience</a:t>
            </a:r>
            <a:endParaRPr lang="en-US" dirty="0"/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The role of belonging</a:t>
            </a:r>
          </a:p>
          <a:p>
            <a:r>
              <a:rPr lang="en-US" altLang="en-US" dirty="0" smtClean="0"/>
              <a:t>Family attachment as an affect monitor and mediator of emotional expression</a:t>
            </a:r>
          </a:p>
          <a:p>
            <a:r>
              <a:rPr lang="en-US" altLang="en-US" dirty="0" smtClean="0"/>
              <a:t>The role of family myths</a:t>
            </a:r>
          </a:p>
          <a:p>
            <a:r>
              <a:rPr lang="en-US" altLang="en-US" dirty="0" smtClean="0"/>
              <a:t>The role of family competence in building individual self-esteem</a:t>
            </a:r>
          </a:p>
          <a:p>
            <a:r>
              <a:rPr lang="en-US" altLang="en-US" dirty="0" smtClean="0"/>
              <a:t>The role of ritual and celebration</a:t>
            </a:r>
          </a:p>
          <a:p>
            <a:endParaRPr lang="en-US" altLang="en-US" dirty="0" smtClean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1910AA-7B55-4E26-977E-510C87C2A12A}" type="slidenum">
              <a:rPr lang="en-US" smtClean="0"/>
              <a:pPr/>
              <a:t>19</a:t>
            </a:fld>
            <a:endParaRPr 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When Family Coherence Fails</a:t>
            </a:r>
            <a:endParaRPr lang="en-US"/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The possibility of multiple definitions of the family</a:t>
            </a:r>
          </a:p>
          <a:p>
            <a:r>
              <a:rPr lang="en-US" altLang="en-US" dirty="0" smtClean="0"/>
              <a:t>Too rigidly defined family views failing to accept individual difference</a:t>
            </a:r>
          </a:p>
          <a:p>
            <a:endParaRPr lang="en-US" altLang="en-US" dirty="0" smtClean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F22D2-2327-45BA-8DB0-92C1FA9E09EA}" type="slidenum">
              <a:rPr lang="en-US" smtClean="0"/>
              <a:pPr/>
              <a:t>20</a:t>
            </a:fld>
            <a:endParaRPr 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5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When Family Coherence Fails</a:t>
            </a:r>
            <a:endParaRPr lang="en-US" dirty="0"/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The role of individual temperamental factors and non-shared environment</a:t>
            </a:r>
          </a:p>
          <a:p>
            <a:r>
              <a:rPr lang="en-US" altLang="en-US" dirty="0" smtClean="0"/>
              <a:t>Family behavior amplifying affective responses, leading to isolation and scapegoating</a:t>
            </a:r>
          </a:p>
          <a:p>
            <a:endParaRPr lang="en-US" altLang="en-US" dirty="0" smtClean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4A59F-EE40-42B4-84E3-59D06C330F74}" type="slidenum">
              <a:rPr lang="en-US" smtClean="0"/>
              <a:pPr/>
              <a:t>21</a:t>
            </a:fld>
            <a:endParaRPr 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9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r>
              <a:rPr lang="en-GB" sz="3600" b="1" dirty="0" smtClean="0"/>
              <a:t>Group Activity 3</a:t>
            </a:r>
            <a:endParaRPr lang="en-GB" sz="36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455374" y="2348880"/>
            <a:ext cx="814907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In groups, discuss the issues and challenges that people face when they form a new partnership</a:t>
            </a:r>
            <a:endParaRPr lang="en-GB" sz="2800" dirty="0"/>
          </a:p>
        </p:txBody>
      </p:sp>
      <p:sp>
        <p:nvSpPr>
          <p:cNvPr id="7" name="TextBox 6"/>
          <p:cNvSpPr txBox="1"/>
          <p:nvPr/>
        </p:nvSpPr>
        <p:spPr>
          <a:xfrm>
            <a:off x="455374" y="4345940"/>
            <a:ext cx="81490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Share your thoughts with the larger group.</a:t>
            </a:r>
            <a:endParaRPr lang="en-GB" sz="2800" dirty="0"/>
          </a:p>
        </p:txBody>
      </p:sp>
      <p:pic>
        <p:nvPicPr>
          <p:cNvPr id="4" name="Picture 3">
            <a:hlinkClick r:id="rId2" action="ppaction://hlinkfile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5200829"/>
            <a:ext cx="892467" cy="892467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1001519" y="1033004"/>
            <a:ext cx="67687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Forming Partner Relationships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1024987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mtClean="0"/>
              <a:t>Partner Relationship: </a:t>
            </a:r>
            <a:br>
              <a:rPr lang="en-US" smtClean="0"/>
            </a:br>
            <a:r>
              <a:rPr lang="en-US" smtClean="0"/>
              <a:t>Important Features</a:t>
            </a:r>
            <a:endParaRPr lang="en-US" dirty="0"/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Negotiation of Interpersonal Distance</a:t>
            </a:r>
          </a:p>
          <a:p>
            <a:r>
              <a:rPr lang="en-US" altLang="en-US" dirty="0" smtClean="0"/>
              <a:t>Negotiation of roles and tasks assignment</a:t>
            </a:r>
          </a:p>
          <a:p>
            <a:r>
              <a:rPr lang="en-US" altLang="en-US" dirty="0" smtClean="0"/>
              <a:t>Emotional tone</a:t>
            </a:r>
          </a:p>
          <a:p>
            <a:pPr lvl="1"/>
            <a:r>
              <a:rPr lang="en-US" altLang="en-US" dirty="0" smtClean="0"/>
              <a:t>positive comments vs. criticism</a:t>
            </a:r>
          </a:p>
          <a:p>
            <a:endParaRPr lang="en-US" altLang="en-US" dirty="0" smtClean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8B88DE-11D1-4A55-A238-595DAC38642F}" type="slidenum">
              <a:rPr lang="en-US" smtClean="0"/>
              <a:pPr/>
              <a:t>23</a:t>
            </a:fld>
            <a:endParaRPr 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mtClean="0"/>
              <a:t>Partner Relationship: </a:t>
            </a:r>
            <a:br>
              <a:rPr lang="en-US" smtClean="0"/>
            </a:br>
            <a:r>
              <a:rPr lang="en-US" smtClean="0"/>
              <a:t>Important Features</a:t>
            </a:r>
            <a:endParaRPr lang="en-US" dirty="0"/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 smtClean="0"/>
              <a:t>Negotiation of cultural integration</a:t>
            </a:r>
          </a:p>
          <a:p>
            <a:r>
              <a:rPr lang="en-US" altLang="en-US" dirty="0" smtClean="0"/>
              <a:t>Negotiation of connection to extended family</a:t>
            </a:r>
          </a:p>
          <a:p>
            <a:r>
              <a:rPr lang="en-US" altLang="en-US" dirty="0" smtClean="0"/>
              <a:t>Negotiation of location and career intensity</a:t>
            </a:r>
          </a:p>
          <a:p>
            <a:r>
              <a:rPr lang="en-US" altLang="en-US" dirty="0" smtClean="0"/>
              <a:t>Negotiation of sexual behavior and leisure activities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D112ED-3A8C-469D-A868-D26C9EABDC91}" type="slidenum">
              <a:rPr lang="en-US" smtClean="0"/>
              <a:pPr/>
              <a:t>24</a:t>
            </a:fld>
            <a:endParaRPr 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7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/>
          <a:lstStyle/>
          <a:p>
            <a:r>
              <a:rPr lang="en-GB" dirty="0" smtClean="0"/>
              <a:t>Reference List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525963"/>
          </a:xfrm>
        </p:spPr>
        <p:txBody>
          <a:bodyPr>
            <a:noAutofit/>
          </a:bodyPr>
          <a:lstStyle/>
          <a:p>
            <a:r>
              <a:rPr lang="en-GB" sz="1400" dirty="0" err="1" smtClean="0"/>
              <a:t>Gittens</a:t>
            </a:r>
            <a:r>
              <a:rPr lang="en-GB" sz="1400" dirty="0"/>
              <a:t>, D (1993) </a:t>
            </a:r>
            <a:r>
              <a:rPr lang="en-GB" sz="1400" i="1" dirty="0"/>
              <a:t>The Family in Question: Changing Households and Familiar Ideologies, </a:t>
            </a:r>
            <a:r>
              <a:rPr lang="en-GB" sz="1400" dirty="0"/>
              <a:t>Basingstoke: Macmillan.</a:t>
            </a:r>
          </a:p>
          <a:p>
            <a:r>
              <a:rPr lang="en-GB" sz="1400" dirty="0"/>
              <a:t>Goldthorpe, JH (1987) </a:t>
            </a:r>
            <a:r>
              <a:rPr lang="en-GB" sz="1400" i="1" dirty="0"/>
              <a:t>Social Mobility and Class Structure in Modern Britain, </a:t>
            </a:r>
            <a:r>
              <a:rPr lang="en-GB" sz="1400" dirty="0"/>
              <a:t>Oxford: Clarendon Press</a:t>
            </a:r>
            <a:r>
              <a:rPr lang="en-GB" sz="1400" dirty="0" smtClean="0"/>
              <a:t>.</a:t>
            </a:r>
          </a:p>
          <a:p>
            <a:r>
              <a:rPr lang="en-GB" sz="1400" dirty="0"/>
              <a:t>HMSO (2010) The Equalities Act 2010, </a:t>
            </a:r>
            <a:r>
              <a:rPr lang="en-GB" sz="1400" dirty="0">
                <a:hlinkClick r:id="rId2"/>
              </a:rPr>
              <a:t>http://</a:t>
            </a:r>
            <a:r>
              <a:rPr lang="en-GB" sz="1400" dirty="0" smtClean="0">
                <a:hlinkClick r:id="rId2"/>
              </a:rPr>
              <a:t>www.legislation.gov.uk/ukpga/2010/15/pdfs/ukpga_20100015_en.pdf</a:t>
            </a:r>
            <a:endParaRPr lang="en-GB" sz="1400" dirty="0" smtClean="0"/>
          </a:p>
          <a:p>
            <a:r>
              <a:rPr lang="en-GB" sz="1400" dirty="0" err="1"/>
              <a:t>Ipsos</a:t>
            </a:r>
            <a:r>
              <a:rPr lang="en-GB" sz="1400" dirty="0"/>
              <a:t> Mori (2008) </a:t>
            </a:r>
            <a:r>
              <a:rPr lang="en-GB" sz="1400" i="1" dirty="0"/>
              <a:t>Families in Britain: The impact of changing family structures and what people think</a:t>
            </a:r>
            <a:r>
              <a:rPr lang="en-GB" sz="1400" i="1" dirty="0" smtClean="0"/>
              <a:t>.</a:t>
            </a:r>
            <a:endParaRPr lang="en-GB" sz="1400" dirty="0"/>
          </a:p>
          <a:p>
            <a:r>
              <a:rPr lang="en-GB" sz="1400" dirty="0" smtClean="0"/>
              <a:t>Lawson</a:t>
            </a:r>
            <a:r>
              <a:rPr lang="en-GB" sz="1400" dirty="0"/>
              <a:t>, T &amp; Garrod, J (2001)</a:t>
            </a:r>
            <a:r>
              <a:rPr lang="en-GB" sz="1400" i="1" dirty="0"/>
              <a:t> Dictionary of Sociology, </a:t>
            </a:r>
            <a:r>
              <a:rPr lang="en-GB" sz="1400" dirty="0"/>
              <a:t>Chicago, Illinois: Hodder &amp; Stoughton Educational.</a:t>
            </a:r>
            <a:r>
              <a:rPr lang="en-GB" sz="1400" i="1" dirty="0"/>
              <a:t> </a:t>
            </a:r>
            <a:endParaRPr lang="en-GB" sz="1400" dirty="0"/>
          </a:p>
          <a:p>
            <a:r>
              <a:rPr lang="en-GB" sz="1400" dirty="0"/>
              <a:t>Lawson, T &amp; Garrod, J (2009) </a:t>
            </a:r>
            <a:r>
              <a:rPr lang="en-GB" sz="1400" i="1" dirty="0"/>
              <a:t>A-Z Sociology Handbook, </a:t>
            </a:r>
            <a:r>
              <a:rPr lang="en-GB" sz="1400" dirty="0" err="1"/>
              <a:t>Deddington</a:t>
            </a:r>
            <a:r>
              <a:rPr lang="en-GB" sz="1400" dirty="0"/>
              <a:t>, Oxon: Philip Allan Updates.</a:t>
            </a:r>
          </a:p>
          <a:p>
            <a:r>
              <a:rPr lang="en-GB" sz="1400" dirty="0" err="1"/>
              <a:t>McKie</a:t>
            </a:r>
            <a:r>
              <a:rPr lang="en-GB" sz="1400" dirty="0"/>
              <a:t>, L &amp; Callan, S (2012) </a:t>
            </a:r>
            <a:r>
              <a:rPr lang="en-GB" sz="1400" i="1" dirty="0"/>
              <a:t>Understanding Families: A Global Introduction, </a:t>
            </a:r>
            <a:r>
              <a:rPr lang="en-GB" sz="1400" dirty="0"/>
              <a:t>London: Sage</a:t>
            </a:r>
            <a:r>
              <a:rPr lang="en-GB" sz="1400" dirty="0" smtClean="0"/>
              <a:t>.</a:t>
            </a:r>
          </a:p>
          <a:p>
            <a:r>
              <a:rPr lang="en-GB" sz="1400" dirty="0" smtClean="0"/>
              <a:t>Muncie, J. et al (</a:t>
            </a:r>
            <a:r>
              <a:rPr lang="en-GB" sz="1400" dirty="0" err="1" smtClean="0"/>
              <a:t>Eds</a:t>
            </a:r>
            <a:r>
              <a:rPr lang="en-GB" sz="1400" dirty="0" smtClean="0"/>
              <a:t>) (1997) </a:t>
            </a:r>
            <a:r>
              <a:rPr lang="en-GB" sz="1400" i="1" dirty="0" smtClean="0"/>
              <a:t>Understanding the Family  </a:t>
            </a:r>
            <a:r>
              <a:rPr lang="en-GB" sz="1400" dirty="0" smtClean="0"/>
              <a:t>London: Sage</a:t>
            </a:r>
            <a:endParaRPr lang="en-GB" sz="1400" dirty="0"/>
          </a:p>
          <a:p>
            <a:r>
              <a:rPr lang="en-GB" sz="1400" dirty="0"/>
              <a:t>Murdock, GP (1949)</a:t>
            </a:r>
            <a:r>
              <a:rPr lang="en-GB" sz="1400" i="1" dirty="0"/>
              <a:t> Social Structure, </a:t>
            </a:r>
            <a:r>
              <a:rPr lang="en-GB" sz="1400" dirty="0"/>
              <a:t>New York: Macmillan</a:t>
            </a:r>
            <a:r>
              <a:rPr lang="en-GB" sz="1400" dirty="0" smtClean="0"/>
              <a:t>.</a:t>
            </a:r>
          </a:p>
          <a:p>
            <a:r>
              <a:rPr lang="en-GB" sz="1400" dirty="0" smtClean="0"/>
              <a:t>Newman, D.M. &amp; </a:t>
            </a:r>
            <a:r>
              <a:rPr lang="en-GB" sz="1400" dirty="0" err="1" smtClean="0"/>
              <a:t>Grauerholz</a:t>
            </a:r>
            <a:r>
              <a:rPr lang="en-GB" sz="1400" dirty="0" smtClean="0"/>
              <a:t>, L. (2002) </a:t>
            </a:r>
            <a:r>
              <a:rPr lang="en-GB" sz="1400" i="1" dirty="0" smtClean="0"/>
              <a:t>Sociology of Families </a:t>
            </a:r>
            <a:r>
              <a:rPr lang="en-GB" sz="1400" dirty="0" smtClean="0"/>
              <a:t>Thousand Oaks: Pine Forge Press</a:t>
            </a:r>
            <a:endParaRPr lang="en-GB" sz="1400" dirty="0"/>
          </a:p>
          <a:p>
            <a:r>
              <a:rPr lang="en-GB" sz="1400" dirty="0"/>
              <a:t>OUP (2011) </a:t>
            </a:r>
            <a:r>
              <a:rPr lang="en-GB" sz="1400" i="1" dirty="0"/>
              <a:t>Concise Oxford Dictionary, </a:t>
            </a:r>
            <a:r>
              <a:rPr lang="en-GB" sz="1400" dirty="0"/>
              <a:t>Oxford: OUP.</a:t>
            </a:r>
          </a:p>
          <a:p>
            <a:r>
              <a:rPr lang="en-GB" sz="1400" dirty="0" err="1" smtClean="0"/>
              <a:t>Parke</a:t>
            </a:r>
            <a:r>
              <a:rPr lang="en-GB" sz="1400" dirty="0" smtClean="0"/>
              <a:t>, R.D. (2013) </a:t>
            </a:r>
            <a:r>
              <a:rPr lang="en-GB" sz="1400" i="1" dirty="0" smtClean="0"/>
              <a:t>Future Families: Diverse Forms, Rich Possibilities, </a:t>
            </a:r>
            <a:r>
              <a:rPr lang="en-GB" sz="1400" dirty="0" smtClean="0"/>
              <a:t>Chichester, Sussex: Wiley Blackwell.</a:t>
            </a:r>
          </a:p>
          <a:p>
            <a:r>
              <a:rPr lang="en-GB" sz="1400" dirty="0" smtClean="0"/>
              <a:t>Parker</a:t>
            </a:r>
            <a:r>
              <a:rPr lang="en-GB" sz="1400" dirty="0"/>
              <a:t>, K (2012) </a:t>
            </a:r>
            <a:r>
              <a:rPr lang="en-GB" sz="1400" i="1" dirty="0"/>
              <a:t>The Boomerang Generation: Feeling OK about Living with Mom and Dad </a:t>
            </a:r>
            <a:r>
              <a:rPr lang="en-GB" sz="1400" u="sng" dirty="0">
                <a:hlinkClick r:id="rId3"/>
              </a:rPr>
              <a:t>http://www.pewsocialtrends.org/files/2012/03/PewSocialTrends-2012-BoomerangGeneration.pdf</a:t>
            </a:r>
            <a:r>
              <a:rPr lang="en-GB" sz="1400" dirty="0"/>
              <a:t> </a:t>
            </a:r>
          </a:p>
          <a:p>
            <a:r>
              <a:rPr lang="en-GB" sz="1400" dirty="0"/>
              <a:t>Ribbens McCarthy, J &amp; Edwards, R (2011) </a:t>
            </a:r>
            <a:r>
              <a:rPr lang="en-GB" sz="1400" i="1" dirty="0"/>
              <a:t>Key concepts in Family Studies, </a:t>
            </a:r>
            <a:r>
              <a:rPr lang="en-GB" sz="1400" dirty="0"/>
              <a:t>London: Sage.</a:t>
            </a:r>
          </a:p>
          <a:p>
            <a:r>
              <a:rPr lang="en-GB" sz="1400" dirty="0"/>
              <a:t>Steel, L, Kidd, W &amp; Brown, A (2012) </a:t>
            </a:r>
            <a:r>
              <a:rPr lang="en-GB" sz="1400" i="1" dirty="0"/>
              <a:t>The Family, </a:t>
            </a:r>
            <a:r>
              <a:rPr lang="en-GB" sz="1400" dirty="0"/>
              <a:t>Basingstoke, Hampshire: Palgrave Macmillan.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347779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WTSD PPT Templat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</Template>
  <TotalTime>504</TotalTime>
  <Words>1081</Words>
  <Application>Microsoft Office PowerPoint</Application>
  <PresentationFormat>On-screen Show (4:3)</PresentationFormat>
  <Paragraphs>146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8" baseType="lpstr">
      <vt:lpstr>Arial</vt:lpstr>
      <vt:lpstr>Calibri</vt:lpstr>
      <vt:lpstr>UWTSD PPT Template</vt:lpstr>
      <vt:lpstr>SJSI6022 Individuals and Families: Living in a Contemporary World             Modern Families: Perspectives and Challenges</vt:lpstr>
      <vt:lpstr>Recap of last session</vt:lpstr>
      <vt:lpstr>Perspectives on the Family</vt:lpstr>
      <vt:lpstr>Perspectives on the Family</vt:lpstr>
      <vt:lpstr>Group Activity 1</vt:lpstr>
      <vt:lpstr>Understanding Families </vt:lpstr>
      <vt:lpstr>Understanding Families</vt:lpstr>
      <vt:lpstr>Families Offer:</vt:lpstr>
      <vt:lpstr>Families Offer:</vt:lpstr>
      <vt:lpstr>Families are Places within which . . . </vt:lpstr>
      <vt:lpstr>Families have Very Specific Tasks:</vt:lpstr>
      <vt:lpstr>Group Activity 2</vt:lpstr>
      <vt:lpstr>Variables of Interest in Understanding Families:</vt:lpstr>
      <vt:lpstr>Family Coherence</vt:lpstr>
      <vt:lpstr>Coherence</vt:lpstr>
      <vt:lpstr>Coherence </vt:lpstr>
      <vt:lpstr>Family Adaptability and Reactions to Change</vt:lpstr>
      <vt:lpstr>Family Adaptability and Reactions to Change</vt:lpstr>
      <vt:lpstr>Family Coherence  and Individual Resilience</vt:lpstr>
      <vt:lpstr>When Family Coherence Fails</vt:lpstr>
      <vt:lpstr>When Family Coherence Fails</vt:lpstr>
      <vt:lpstr>Group Activity 3</vt:lpstr>
      <vt:lpstr>Partner Relationship:  Important Features</vt:lpstr>
      <vt:lpstr>Partner Relationship:  Important Features</vt:lpstr>
      <vt:lpstr>Reference List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SJSI5021 Hot Topics Module Outline</dc:title>
  <dc:creator>Ken Dicks</dc:creator>
  <cp:lastModifiedBy>Caroline Lohmann-Hancock</cp:lastModifiedBy>
  <cp:revision>50</cp:revision>
  <dcterms:created xsi:type="dcterms:W3CDTF">2016-09-29T11:33:04Z</dcterms:created>
  <dcterms:modified xsi:type="dcterms:W3CDTF">2017-12-21T16:30:43Z</dcterms:modified>
</cp:coreProperties>
</file>