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8" r:id="rId1"/>
  </p:sldMasterIdLst>
  <p:notesMasterIdLst>
    <p:notesMasterId r:id="rId12"/>
  </p:notesMasterIdLst>
  <p:sldIdLst>
    <p:sldId id="256" r:id="rId2"/>
    <p:sldId id="257" r:id="rId3"/>
    <p:sldId id="266" r:id="rId4"/>
    <p:sldId id="267" r:id="rId5"/>
    <p:sldId id="268" r:id="rId6"/>
    <p:sldId id="270" r:id="rId7"/>
    <p:sldId id="271" r:id="rId8"/>
    <p:sldId id="272" r:id="rId9"/>
    <p:sldId id="269" r:id="rId10"/>
    <p:sldId id="27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55"/>
    <p:restoredTop sz="62404"/>
  </p:normalViewPr>
  <p:slideViewPr>
    <p:cSldViewPr>
      <p:cViewPr varScale="1">
        <p:scale>
          <a:sx n="67" d="100"/>
          <a:sy n="67" d="100"/>
        </p:scale>
        <p:origin x="3136"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752F67-98E5-4D02-94C8-A0DF855F808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F856F13-E0CC-4DD5-8D6E-AB954A3FADC9}">
      <dgm:prSet/>
      <dgm:spPr/>
      <dgm:t>
        <a:bodyPr/>
        <a:lstStyle/>
        <a:p>
          <a:r>
            <a:rPr lang="en-GB" b="1"/>
            <a:t>Definition</a:t>
          </a:r>
          <a:r>
            <a:rPr lang="en-GB"/>
            <a:t>:  Time management is defined as “a form of decision making used by individuals to structure, protect, and adapt their time to changing conditions”   (Aeon, 2017). </a:t>
          </a:r>
          <a:endParaRPr lang="en-US"/>
        </a:p>
      </dgm:t>
    </dgm:pt>
    <dgm:pt modelId="{4AE4040B-1AF2-454D-A5A2-3CDA9C722A2B}" type="parTrans" cxnId="{E4424CB1-018B-49A8-813C-1AF62D417753}">
      <dgm:prSet/>
      <dgm:spPr/>
      <dgm:t>
        <a:bodyPr/>
        <a:lstStyle/>
        <a:p>
          <a:endParaRPr lang="en-US"/>
        </a:p>
      </dgm:t>
    </dgm:pt>
    <dgm:pt modelId="{64D70367-1080-4F91-A5C3-397A6E5D5983}" type="sibTrans" cxnId="{E4424CB1-018B-49A8-813C-1AF62D417753}">
      <dgm:prSet/>
      <dgm:spPr/>
      <dgm:t>
        <a:bodyPr/>
        <a:lstStyle/>
        <a:p>
          <a:endParaRPr lang="en-US"/>
        </a:p>
      </dgm:t>
    </dgm:pt>
    <dgm:pt modelId="{120F5E04-7F03-407D-AE1B-928785042BBB}">
      <dgm:prSet/>
      <dgm:spPr/>
      <dgm:t>
        <a:bodyPr/>
        <a:lstStyle/>
        <a:p>
          <a:r>
            <a:rPr lang="en-GB"/>
            <a:t>-</a:t>
          </a:r>
          <a:r>
            <a:rPr lang="en-GB" b="1"/>
            <a:t>Increasing opportunities</a:t>
          </a:r>
          <a:endParaRPr lang="en-US"/>
        </a:p>
      </dgm:t>
    </dgm:pt>
    <dgm:pt modelId="{E612AEF6-3147-442E-8F5B-A20A29712047}" type="parTrans" cxnId="{64650868-FD01-47A8-9871-32AA7543D020}">
      <dgm:prSet/>
      <dgm:spPr/>
      <dgm:t>
        <a:bodyPr/>
        <a:lstStyle/>
        <a:p>
          <a:endParaRPr lang="en-US"/>
        </a:p>
      </dgm:t>
    </dgm:pt>
    <dgm:pt modelId="{268012E7-606A-4435-BD24-F402E4703EF5}" type="sibTrans" cxnId="{64650868-FD01-47A8-9871-32AA7543D020}">
      <dgm:prSet/>
      <dgm:spPr/>
      <dgm:t>
        <a:bodyPr/>
        <a:lstStyle/>
        <a:p>
          <a:endParaRPr lang="en-US"/>
        </a:p>
      </dgm:t>
    </dgm:pt>
    <dgm:pt modelId="{0F33857F-E8A5-4B9E-A7AC-D47905514F08}">
      <dgm:prSet/>
      <dgm:spPr/>
      <dgm:t>
        <a:bodyPr/>
        <a:lstStyle/>
        <a:p>
          <a:r>
            <a:rPr lang="en-GB" b="1"/>
            <a:t>-Better decision making</a:t>
          </a:r>
          <a:endParaRPr lang="en-US"/>
        </a:p>
      </dgm:t>
    </dgm:pt>
    <dgm:pt modelId="{C3822904-7C0F-48C3-A1F8-824179B9DCA3}" type="parTrans" cxnId="{79CC5688-CE9B-45B6-989E-C002EEE04A53}">
      <dgm:prSet/>
      <dgm:spPr/>
      <dgm:t>
        <a:bodyPr/>
        <a:lstStyle/>
        <a:p>
          <a:endParaRPr lang="en-US"/>
        </a:p>
      </dgm:t>
    </dgm:pt>
    <dgm:pt modelId="{884303F1-E6D3-4DF1-8CB6-E14102EDCFBE}" type="sibTrans" cxnId="{79CC5688-CE9B-45B6-989E-C002EEE04A53}">
      <dgm:prSet/>
      <dgm:spPr/>
      <dgm:t>
        <a:bodyPr/>
        <a:lstStyle/>
        <a:p>
          <a:endParaRPr lang="en-US"/>
        </a:p>
      </dgm:t>
    </dgm:pt>
    <dgm:pt modelId="{E9D6697F-4F79-BB47-8864-BDA8074BFBF7}" type="pres">
      <dgm:prSet presAssocID="{9D752F67-98E5-4D02-94C8-A0DF855F8088}" presName="linear" presStyleCnt="0">
        <dgm:presLayoutVars>
          <dgm:animLvl val="lvl"/>
          <dgm:resizeHandles val="exact"/>
        </dgm:presLayoutVars>
      </dgm:prSet>
      <dgm:spPr/>
    </dgm:pt>
    <dgm:pt modelId="{77869C1D-464E-F542-BB80-A44A66DF3249}" type="pres">
      <dgm:prSet presAssocID="{0F856F13-E0CC-4DD5-8D6E-AB954A3FADC9}" presName="parentText" presStyleLbl="node1" presStyleIdx="0" presStyleCnt="3">
        <dgm:presLayoutVars>
          <dgm:chMax val="0"/>
          <dgm:bulletEnabled val="1"/>
        </dgm:presLayoutVars>
      </dgm:prSet>
      <dgm:spPr/>
    </dgm:pt>
    <dgm:pt modelId="{C56E6743-5C25-7A45-9F83-71D5B5ED7328}" type="pres">
      <dgm:prSet presAssocID="{64D70367-1080-4F91-A5C3-397A6E5D5983}" presName="spacer" presStyleCnt="0"/>
      <dgm:spPr/>
    </dgm:pt>
    <dgm:pt modelId="{2DB1DEAF-3084-6B40-B776-0850878594E8}" type="pres">
      <dgm:prSet presAssocID="{120F5E04-7F03-407D-AE1B-928785042BBB}" presName="parentText" presStyleLbl="node1" presStyleIdx="1" presStyleCnt="3">
        <dgm:presLayoutVars>
          <dgm:chMax val="0"/>
          <dgm:bulletEnabled val="1"/>
        </dgm:presLayoutVars>
      </dgm:prSet>
      <dgm:spPr/>
    </dgm:pt>
    <dgm:pt modelId="{6DEE8699-D845-6E4E-B405-A40C3589D38E}" type="pres">
      <dgm:prSet presAssocID="{268012E7-606A-4435-BD24-F402E4703EF5}" presName="spacer" presStyleCnt="0"/>
      <dgm:spPr/>
    </dgm:pt>
    <dgm:pt modelId="{82FD0767-6D52-D849-8DED-DEF3CF7A8DF3}" type="pres">
      <dgm:prSet presAssocID="{0F33857F-E8A5-4B9E-A7AC-D47905514F08}" presName="parentText" presStyleLbl="node1" presStyleIdx="2" presStyleCnt="3">
        <dgm:presLayoutVars>
          <dgm:chMax val="0"/>
          <dgm:bulletEnabled val="1"/>
        </dgm:presLayoutVars>
      </dgm:prSet>
      <dgm:spPr/>
    </dgm:pt>
  </dgm:ptLst>
  <dgm:cxnLst>
    <dgm:cxn modelId="{4DD42136-18F8-EC44-BD7E-519848E9124E}" type="presOf" srcId="{0F856F13-E0CC-4DD5-8D6E-AB954A3FADC9}" destId="{77869C1D-464E-F542-BB80-A44A66DF3249}" srcOrd="0" destOrd="0" presId="urn:microsoft.com/office/officeart/2005/8/layout/vList2"/>
    <dgm:cxn modelId="{64650868-FD01-47A8-9871-32AA7543D020}" srcId="{9D752F67-98E5-4D02-94C8-A0DF855F8088}" destId="{120F5E04-7F03-407D-AE1B-928785042BBB}" srcOrd="1" destOrd="0" parTransId="{E612AEF6-3147-442E-8F5B-A20A29712047}" sibTransId="{268012E7-606A-4435-BD24-F402E4703EF5}"/>
    <dgm:cxn modelId="{79CC5688-CE9B-45B6-989E-C002EEE04A53}" srcId="{9D752F67-98E5-4D02-94C8-A0DF855F8088}" destId="{0F33857F-E8A5-4B9E-A7AC-D47905514F08}" srcOrd="2" destOrd="0" parTransId="{C3822904-7C0F-48C3-A1F8-824179B9DCA3}" sibTransId="{884303F1-E6D3-4DF1-8CB6-E14102EDCFBE}"/>
    <dgm:cxn modelId="{9CD74F95-E7F3-4C4B-B69B-2484702D08C5}" type="presOf" srcId="{120F5E04-7F03-407D-AE1B-928785042BBB}" destId="{2DB1DEAF-3084-6B40-B776-0850878594E8}" srcOrd="0" destOrd="0" presId="urn:microsoft.com/office/officeart/2005/8/layout/vList2"/>
    <dgm:cxn modelId="{E4424CB1-018B-49A8-813C-1AF62D417753}" srcId="{9D752F67-98E5-4D02-94C8-A0DF855F8088}" destId="{0F856F13-E0CC-4DD5-8D6E-AB954A3FADC9}" srcOrd="0" destOrd="0" parTransId="{4AE4040B-1AF2-454D-A5A2-3CDA9C722A2B}" sibTransId="{64D70367-1080-4F91-A5C3-397A6E5D5983}"/>
    <dgm:cxn modelId="{74EF6FCC-3DCD-EF48-93B7-4AD62781F1B1}" type="presOf" srcId="{9D752F67-98E5-4D02-94C8-A0DF855F8088}" destId="{E9D6697F-4F79-BB47-8864-BDA8074BFBF7}" srcOrd="0" destOrd="0" presId="urn:microsoft.com/office/officeart/2005/8/layout/vList2"/>
    <dgm:cxn modelId="{57036DD6-20F3-2D46-8105-3BD9994E4611}" type="presOf" srcId="{0F33857F-E8A5-4B9E-A7AC-D47905514F08}" destId="{82FD0767-6D52-D849-8DED-DEF3CF7A8DF3}" srcOrd="0" destOrd="0" presId="urn:microsoft.com/office/officeart/2005/8/layout/vList2"/>
    <dgm:cxn modelId="{F475D021-5056-6346-A0B3-74B110514BF8}" type="presParOf" srcId="{E9D6697F-4F79-BB47-8864-BDA8074BFBF7}" destId="{77869C1D-464E-F542-BB80-A44A66DF3249}" srcOrd="0" destOrd="0" presId="urn:microsoft.com/office/officeart/2005/8/layout/vList2"/>
    <dgm:cxn modelId="{00BCB6A7-B61C-514E-B39A-5491C1DFD5A3}" type="presParOf" srcId="{E9D6697F-4F79-BB47-8864-BDA8074BFBF7}" destId="{C56E6743-5C25-7A45-9F83-71D5B5ED7328}" srcOrd="1" destOrd="0" presId="urn:microsoft.com/office/officeart/2005/8/layout/vList2"/>
    <dgm:cxn modelId="{59B1F454-052B-914E-AFB9-61D9E981635C}" type="presParOf" srcId="{E9D6697F-4F79-BB47-8864-BDA8074BFBF7}" destId="{2DB1DEAF-3084-6B40-B776-0850878594E8}" srcOrd="2" destOrd="0" presId="urn:microsoft.com/office/officeart/2005/8/layout/vList2"/>
    <dgm:cxn modelId="{B1D5E392-7DE4-B04F-A961-1B5416DD40A7}" type="presParOf" srcId="{E9D6697F-4F79-BB47-8864-BDA8074BFBF7}" destId="{6DEE8699-D845-6E4E-B405-A40C3589D38E}" srcOrd="3" destOrd="0" presId="urn:microsoft.com/office/officeart/2005/8/layout/vList2"/>
    <dgm:cxn modelId="{78B41E4D-111B-444B-B679-88F4BF32E596}" type="presParOf" srcId="{E9D6697F-4F79-BB47-8864-BDA8074BFBF7}" destId="{82FD0767-6D52-D849-8DED-DEF3CF7A8DF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45496-C16E-4850-A058-591A3CD6D4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AC088E6-6553-4425-BD63-E2FC76AAEF91}">
      <dgm:prSet/>
      <dgm:spPr/>
      <dgm:t>
        <a:bodyPr/>
        <a:lstStyle/>
        <a:p>
          <a:r>
            <a:rPr lang="en-GB" b="1" dirty="0"/>
            <a:t>Definition:</a:t>
          </a:r>
          <a:r>
            <a:rPr lang="en-GB" dirty="0"/>
            <a:t> Teamwork refers to the range of interactive and interdependent behavioural processes among team members that convert team inputs into outcomes (Marks, 2001). </a:t>
          </a:r>
          <a:endParaRPr lang="en-US" dirty="0"/>
        </a:p>
      </dgm:t>
    </dgm:pt>
    <dgm:pt modelId="{A062794B-BF17-409C-B950-335539D142BF}" type="parTrans" cxnId="{89220971-6904-49B8-A520-1ACE4532CCBE}">
      <dgm:prSet/>
      <dgm:spPr/>
      <dgm:t>
        <a:bodyPr/>
        <a:lstStyle/>
        <a:p>
          <a:endParaRPr lang="en-US"/>
        </a:p>
      </dgm:t>
    </dgm:pt>
    <dgm:pt modelId="{B8F42E08-E85C-4E6D-80B4-18BA1E16D956}" type="sibTrans" cxnId="{89220971-6904-49B8-A520-1ACE4532CCBE}">
      <dgm:prSet/>
      <dgm:spPr/>
      <dgm:t>
        <a:bodyPr/>
        <a:lstStyle/>
        <a:p>
          <a:endParaRPr lang="en-US"/>
        </a:p>
      </dgm:t>
    </dgm:pt>
    <dgm:pt modelId="{B4A6BBD0-2ACA-47C3-B518-DE1C87C6FCA5}">
      <dgm:prSet/>
      <dgm:spPr/>
      <dgm:t>
        <a:bodyPr/>
        <a:lstStyle/>
        <a:p>
          <a:r>
            <a:rPr lang="en-GB" b="1" dirty="0"/>
            <a:t>Enjoyable work environment</a:t>
          </a:r>
          <a:endParaRPr lang="en-US" dirty="0"/>
        </a:p>
      </dgm:t>
    </dgm:pt>
    <dgm:pt modelId="{15532128-7C12-4368-BEDD-77064E1A9534}" type="parTrans" cxnId="{A43E613C-B18F-436F-AE33-92AD8AFFF417}">
      <dgm:prSet/>
      <dgm:spPr/>
      <dgm:t>
        <a:bodyPr/>
        <a:lstStyle/>
        <a:p>
          <a:endParaRPr lang="en-US"/>
        </a:p>
      </dgm:t>
    </dgm:pt>
    <dgm:pt modelId="{96720483-AAC8-451C-9143-AA69665B3E57}" type="sibTrans" cxnId="{A43E613C-B18F-436F-AE33-92AD8AFFF417}">
      <dgm:prSet/>
      <dgm:spPr/>
      <dgm:t>
        <a:bodyPr/>
        <a:lstStyle/>
        <a:p>
          <a:endParaRPr lang="en-US"/>
        </a:p>
      </dgm:t>
    </dgm:pt>
    <dgm:pt modelId="{696E3B51-1413-4DEA-A3D9-C9235516AE6D}">
      <dgm:prSet/>
      <dgm:spPr/>
      <dgm:t>
        <a:bodyPr/>
        <a:lstStyle/>
        <a:p>
          <a:r>
            <a:rPr lang="en-GB" b="1" dirty="0"/>
            <a:t>Reduces higher employee turnover </a:t>
          </a:r>
          <a:endParaRPr lang="en-US" dirty="0"/>
        </a:p>
      </dgm:t>
    </dgm:pt>
    <dgm:pt modelId="{D4350B4B-72D1-40D4-AC59-667A1E2A9CEA}" type="parTrans" cxnId="{20F03E1A-E5EE-467D-8199-E8840454FC0F}">
      <dgm:prSet/>
      <dgm:spPr/>
      <dgm:t>
        <a:bodyPr/>
        <a:lstStyle/>
        <a:p>
          <a:endParaRPr lang="en-US"/>
        </a:p>
      </dgm:t>
    </dgm:pt>
    <dgm:pt modelId="{DACB0011-F02E-4504-B678-31697AB33CF2}" type="sibTrans" cxnId="{20F03E1A-E5EE-467D-8199-E8840454FC0F}">
      <dgm:prSet/>
      <dgm:spPr/>
      <dgm:t>
        <a:bodyPr/>
        <a:lstStyle/>
        <a:p>
          <a:endParaRPr lang="en-US"/>
        </a:p>
      </dgm:t>
    </dgm:pt>
    <dgm:pt modelId="{3582217C-87AF-1049-9E1E-377B155AF6E2}" type="pres">
      <dgm:prSet presAssocID="{66D45496-C16E-4850-A058-591A3CD6D492}" presName="linear" presStyleCnt="0">
        <dgm:presLayoutVars>
          <dgm:animLvl val="lvl"/>
          <dgm:resizeHandles val="exact"/>
        </dgm:presLayoutVars>
      </dgm:prSet>
      <dgm:spPr/>
    </dgm:pt>
    <dgm:pt modelId="{72F67B40-DD66-044B-9A2D-9344D576DDC0}" type="pres">
      <dgm:prSet presAssocID="{DAC088E6-6553-4425-BD63-E2FC76AAEF91}" presName="parentText" presStyleLbl="node1" presStyleIdx="0" presStyleCnt="3">
        <dgm:presLayoutVars>
          <dgm:chMax val="0"/>
          <dgm:bulletEnabled val="1"/>
        </dgm:presLayoutVars>
      </dgm:prSet>
      <dgm:spPr/>
    </dgm:pt>
    <dgm:pt modelId="{457EDAA2-E162-2045-B197-0EC34F0E1E0B}" type="pres">
      <dgm:prSet presAssocID="{B8F42E08-E85C-4E6D-80B4-18BA1E16D956}" presName="spacer" presStyleCnt="0"/>
      <dgm:spPr/>
    </dgm:pt>
    <dgm:pt modelId="{ECA8F511-7367-3047-AB5E-D9148C8359E7}" type="pres">
      <dgm:prSet presAssocID="{B4A6BBD0-2ACA-47C3-B518-DE1C87C6FCA5}" presName="parentText" presStyleLbl="node1" presStyleIdx="1" presStyleCnt="3">
        <dgm:presLayoutVars>
          <dgm:chMax val="0"/>
          <dgm:bulletEnabled val="1"/>
        </dgm:presLayoutVars>
      </dgm:prSet>
      <dgm:spPr/>
    </dgm:pt>
    <dgm:pt modelId="{7C6ABA94-6FC6-214D-B14E-F54BEE501337}" type="pres">
      <dgm:prSet presAssocID="{96720483-AAC8-451C-9143-AA69665B3E57}" presName="spacer" presStyleCnt="0"/>
      <dgm:spPr/>
    </dgm:pt>
    <dgm:pt modelId="{65F7E0C8-C551-D34A-ADB3-4A2F6A7E600F}" type="pres">
      <dgm:prSet presAssocID="{696E3B51-1413-4DEA-A3D9-C9235516AE6D}" presName="parentText" presStyleLbl="node1" presStyleIdx="2" presStyleCnt="3">
        <dgm:presLayoutVars>
          <dgm:chMax val="0"/>
          <dgm:bulletEnabled val="1"/>
        </dgm:presLayoutVars>
      </dgm:prSet>
      <dgm:spPr/>
    </dgm:pt>
  </dgm:ptLst>
  <dgm:cxnLst>
    <dgm:cxn modelId="{74AE2401-569F-D240-B51B-79EBB7F15C27}" type="presOf" srcId="{66D45496-C16E-4850-A058-591A3CD6D492}" destId="{3582217C-87AF-1049-9E1E-377B155AF6E2}" srcOrd="0" destOrd="0" presId="urn:microsoft.com/office/officeart/2005/8/layout/vList2"/>
    <dgm:cxn modelId="{20F03E1A-E5EE-467D-8199-E8840454FC0F}" srcId="{66D45496-C16E-4850-A058-591A3CD6D492}" destId="{696E3B51-1413-4DEA-A3D9-C9235516AE6D}" srcOrd="2" destOrd="0" parTransId="{D4350B4B-72D1-40D4-AC59-667A1E2A9CEA}" sibTransId="{DACB0011-F02E-4504-B678-31697AB33CF2}"/>
    <dgm:cxn modelId="{A43E613C-B18F-436F-AE33-92AD8AFFF417}" srcId="{66D45496-C16E-4850-A058-591A3CD6D492}" destId="{B4A6BBD0-2ACA-47C3-B518-DE1C87C6FCA5}" srcOrd="1" destOrd="0" parTransId="{15532128-7C12-4368-BEDD-77064E1A9534}" sibTransId="{96720483-AAC8-451C-9143-AA69665B3E57}"/>
    <dgm:cxn modelId="{89220971-6904-49B8-A520-1ACE4532CCBE}" srcId="{66D45496-C16E-4850-A058-591A3CD6D492}" destId="{DAC088E6-6553-4425-BD63-E2FC76AAEF91}" srcOrd="0" destOrd="0" parTransId="{A062794B-BF17-409C-B950-335539D142BF}" sibTransId="{B8F42E08-E85C-4E6D-80B4-18BA1E16D956}"/>
    <dgm:cxn modelId="{4C70FC72-64C5-4747-8B63-221F095938B8}" type="presOf" srcId="{DAC088E6-6553-4425-BD63-E2FC76AAEF91}" destId="{72F67B40-DD66-044B-9A2D-9344D576DDC0}" srcOrd="0" destOrd="0" presId="urn:microsoft.com/office/officeart/2005/8/layout/vList2"/>
    <dgm:cxn modelId="{E75F1E89-CAE1-794F-A093-8480DEA8F3BA}" type="presOf" srcId="{696E3B51-1413-4DEA-A3D9-C9235516AE6D}" destId="{65F7E0C8-C551-D34A-ADB3-4A2F6A7E600F}" srcOrd="0" destOrd="0" presId="urn:microsoft.com/office/officeart/2005/8/layout/vList2"/>
    <dgm:cxn modelId="{1417ABA1-5740-D849-B56F-63E96CD5935F}" type="presOf" srcId="{B4A6BBD0-2ACA-47C3-B518-DE1C87C6FCA5}" destId="{ECA8F511-7367-3047-AB5E-D9148C8359E7}" srcOrd="0" destOrd="0" presId="urn:microsoft.com/office/officeart/2005/8/layout/vList2"/>
    <dgm:cxn modelId="{7D6A0FDF-59CC-964E-95F3-835656ECE8DC}" type="presParOf" srcId="{3582217C-87AF-1049-9E1E-377B155AF6E2}" destId="{72F67B40-DD66-044B-9A2D-9344D576DDC0}" srcOrd="0" destOrd="0" presId="urn:microsoft.com/office/officeart/2005/8/layout/vList2"/>
    <dgm:cxn modelId="{0189D350-CB1C-BB41-ABF7-2EFB566FD54D}" type="presParOf" srcId="{3582217C-87AF-1049-9E1E-377B155AF6E2}" destId="{457EDAA2-E162-2045-B197-0EC34F0E1E0B}" srcOrd="1" destOrd="0" presId="urn:microsoft.com/office/officeart/2005/8/layout/vList2"/>
    <dgm:cxn modelId="{84D8ACD3-B939-7240-B20F-60866A3A5AAC}" type="presParOf" srcId="{3582217C-87AF-1049-9E1E-377B155AF6E2}" destId="{ECA8F511-7367-3047-AB5E-D9148C8359E7}" srcOrd="2" destOrd="0" presId="urn:microsoft.com/office/officeart/2005/8/layout/vList2"/>
    <dgm:cxn modelId="{40CC5FB6-4BC5-4B45-B91E-D0C499DCF44F}" type="presParOf" srcId="{3582217C-87AF-1049-9E1E-377B155AF6E2}" destId="{7C6ABA94-6FC6-214D-B14E-F54BEE501337}" srcOrd="3" destOrd="0" presId="urn:microsoft.com/office/officeart/2005/8/layout/vList2"/>
    <dgm:cxn modelId="{93CB8293-2551-264A-89E8-67AF73BDEB6E}" type="presParOf" srcId="{3582217C-87AF-1049-9E1E-377B155AF6E2}" destId="{65F7E0C8-C551-D34A-ADB3-4A2F6A7E600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87290C-E4C8-40CF-9DF9-67A5FB52A10B}"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02C0F5E2-B9BD-481B-BB02-2473C8D1FB60}">
      <dgm:prSet/>
      <dgm:spPr/>
      <dgm:t>
        <a:bodyPr/>
        <a:lstStyle/>
        <a:p>
          <a:pPr>
            <a:defRPr cap="all"/>
          </a:pPr>
          <a:r>
            <a:rPr lang="en-GB" b="1" baseline="0"/>
            <a:t>Self confidence</a:t>
          </a:r>
          <a:endParaRPr lang="en-US"/>
        </a:p>
      </dgm:t>
    </dgm:pt>
    <dgm:pt modelId="{C0AB64EC-FC61-4446-B654-3E70EB3127AA}" type="parTrans" cxnId="{9C6A935D-C567-47C0-810F-2EFD6F66D0E7}">
      <dgm:prSet/>
      <dgm:spPr/>
      <dgm:t>
        <a:bodyPr/>
        <a:lstStyle/>
        <a:p>
          <a:endParaRPr lang="en-US"/>
        </a:p>
      </dgm:t>
    </dgm:pt>
    <dgm:pt modelId="{3657E557-3997-4105-862E-298FD9C6DC12}" type="sibTrans" cxnId="{9C6A935D-C567-47C0-810F-2EFD6F66D0E7}">
      <dgm:prSet/>
      <dgm:spPr/>
      <dgm:t>
        <a:bodyPr/>
        <a:lstStyle/>
        <a:p>
          <a:endParaRPr lang="en-US"/>
        </a:p>
      </dgm:t>
    </dgm:pt>
    <dgm:pt modelId="{E769B3A7-0DD8-40E3-8617-6F7EAD3CC5AB}">
      <dgm:prSet/>
      <dgm:spPr/>
      <dgm:t>
        <a:bodyPr/>
        <a:lstStyle/>
        <a:p>
          <a:pPr>
            <a:defRPr cap="all"/>
          </a:pPr>
          <a:r>
            <a:rPr lang="en-GB" b="1" baseline="0"/>
            <a:t>Organisation</a:t>
          </a:r>
          <a:endParaRPr lang="en-US"/>
        </a:p>
      </dgm:t>
    </dgm:pt>
    <dgm:pt modelId="{29D0E26D-2E12-483D-873A-93D538205734}" type="parTrans" cxnId="{874A43F1-A303-4BF3-9445-CAD689649A4B}">
      <dgm:prSet/>
      <dgm:spPr/>
      <dgm:t>
        <a:bodyPr/>
        <a:lstStyle/>
        <a:p>
          <a:endParaRPr lang="en-US"/>
        </a:p>
      </dgm:t>
    </dgm:pt>
    <dgm:pt modelId="{F48955A0-50A4-4635-BCCB-3FF972636F82}" type="sibTrans" cxnId="{874A43F1-A303-4BF3-9445-CAD689649A4B}">
      <dgm:prSet/>
      <dgm:spPr/>
      <dgm:t>
        <a:bodyPr/>
        <a:lstStyle/>
        <a:p>
          <a:endParaRPr lang="en-US"/>
        </a:p>
      </dgm:t>
    </dgm:pt>
    <dgm:pt modelId="{C469CEFA-2B73-4DEE-8E43-609E9D22AF3E}">
      <dgm:prSet/>
      <dgm:spPr/>
      <dgm:t>
        <a:bodyPr/>
        <a:lstStyle/>
        <a:p>
          <a:pPr>
            <a:defRPr cap="all"/>
          </a:pPr>
          <a:r>
            <a:rPr lang="en-GB" b="1" baseline="0"/>
            <a:t>Adaptability </a:t>
          </a:r>
          <a:endParaRPr lang="en-US"/>
        </a:p>
      </dgm:t>
    </dgm:pt>
    <dgm:pt modelId="{9A311E8A-5BAC-4506-80AE-8A23FA8B7F3E}" type="parTrans" cxnId="{E021A264-B981-4592-9C03-FB88D3BABC73}">
      <dgm:prSet/>
      <dgm:spPr/>
      <dgm:t>
        <a:bodyPr/>
        <a:lstStyle/>
        <a:p>
          <a:endParaRPr lang="en-US"/>
        </a:p>
      </dgm:t>
    </dgm:pt>
    <dgm:pt modelId="{F3823B46-380C-4110-BD45-37061CB164FE}" type="sibTrans" cxnId="{E021A264-B981-4592-9C03-FB88D3BABC73}">
      <dgm:prSet/>
      <dgm:spPr/>
      <dgm:t>
        <a:bodyPr/>
        <a:lstStyle/>
        <a:p>
          <a:endParaRPr lang="en-US"/>
        </a:p>
      </dgm:t>
    </dgm:pt>
    <dgm:pt modelId="{EF90C433-CC88-404E-9408-3DA11183ED93}" type="pres">
      <dgm:prSet presAssocID="{1C87290C-E4C8-40CF-9DF9-67A5FB52A10B}" presName="root" presStyleCnt="0">
        <dgm:presLayoutVars>
          <dgm:dir/>
          <dgm:resizeHandles val="exact"/>
        </dgm:presLayoutVars>
      </dgm:prSet>
      <dgm:spPr/>
    </dgm:pt>
    <dgm:pt modelId="{BB05DA14-A3B7-4790-ABD9-D61A28E31F9F}" type="pres">
      <dgm:prSet presAssocID="{02C0F5E2-B9BD-481B-BB02-2473C8D1FB60}" presName="compNode" presStyleCnt="0"/>
      <dgm:spPr/>
    </dgm:pt>
    <dgm:pt modelId="{20F8A4B2-9443-45E1-BCCC-F613E6494727}" type="pres">
      <dgm:prSet presAssocID="{02C0F5E2-B9BD-481B-BB02-2473C8D1FB60}" presName="iconBgRect" presStyleLbl="bgShp" presStyleIdx="0" presStyleCnt="3"/>
      <dgm:spPr/>
    </dgm:pt>
    <dgm:pt modelId="{02F310EC-901D-4B86-961E-B673FC5F0F9D}" type="pres">
      <dgm:prSet presAssocID="{02C0F5E2-B9BD-481B-BB02-2473C8D1FB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61BDA8-CE70-4E64-B090-C630651F4797}" type="pres">
      <dgm:prSet presAssocID="{02C0F5E2-B9BD-481B-BB02-2473C8D1FB60}" presName="spaceRect" presStyleCnt="0"/>
      <dgm:spPr/>
    </dgm:pt>
    <dgm:pt modelId="{6D5B9206-6918-4BCF-8539-4E5A2F9DDC36}" type="pres">
      <dgm:prSet presAssocID="{02C0F5E2-B9BD-481B-BB02-2473C8D1FB60}" presName="textRect" presStyleLbl="revTx" presStyleIdx="0" presStyleCnt="3">
        <dgm:presLayoutVars>
          <dgm:chMax val="1"/>
          <dgm:chPref val="1"/>
        </dgm:presLayoutVars>
      </dgm:prSet>
      <dgm:spPr/>
    </dgm:pt>
    <dgm:pt modelId="{8A0394DF-242D-4032-83C6-23B6D173CC56}" type="pres">
      <dgm:prSet presAssocID="{3657E557-3997-4105-862E-298FD9C6DC12}" presName="sibTrans" presStyleCnt="0"/>
      <dgm:spPr/>
    </dgm:pt>
    <dgm:pt modelId="{6FFE0CB1-92F6-49B0-A21E-C481DDD3269E}" type="pres">
      <dgm:prSet presAssocID="{E769B3A7-0DD8-40E3-8617-6F7EAD3CC5AB}" presName="compNode" presStyleCnt="0"/>
      <dgm:spPr/>
    </dgm:pt>
    <dgm:pt modelId="{506E7656-7ECB-4DC1-ACC9-4E9F4514E392}" type="pres">
      <dgm:prSet presAssocID="{E769B3A7-0DD8-40E3-8617-6F7EAD3CC5AB}" presName="iconBgRect" presStyleLbl="bgShp" presStyleIdx="1" presStyleCnt="3"/>
      <dgm:spPr/>
    </dgm:pt>
    <dgm:pt modelId="{7E381A91-C34F-4D31-BEE2-24C2CF1372D5}" type="pres">
      <dgm:prSet presAssocID="{E769B3A7-0DD8-40E3-8617-6F7EAD3CC5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2EFE3C6-8BF2-43E5-BBF7-329302A8C6F0}" type="pres">
      <dgm:prSet presAssocID="{E769B3A7-0DD8-40E3-8617-6F7EAD3CC5AB}" presName="spaceRect" presStyleCnt="0"/>
      <dgm:spPr/>
    </dgm:pt>
    <dgm:pt modelId="{B382F6FE-E4BA-4041-B44A-4E9073E27212}" type="pres">
      <dgm:prSet presAssocID="{E769B3A7-0DD8-40E3-8617-6F7EAD3CC5AB}" presName="textRect" presStyleLbl="revTx" presStyleIdx="1" presStyleCnt="3">
        <dgm:presLayoutVars>
          <dgm:chMax val="1"/>
          <dgm:chPref val="1"/>
        </dgm:presLayoutVars>
      </dgm:prSet>
      <dgm:spPr/>
    </dgm:pt>
    <dgm:pt modelId="{0B22F62D-EA86-4307-88F5-6DC52D638776}" type="pres">
      <dgm:prSet presAssocID="{F48955A0-50A4-4635-BCCB-3FF972636F82}" presName="sibTrans" presStyleCnt="0"/>
      <dgm:spPr/>
    </dgm:pt>
    <dgm:pt modelId="{4119213D-431E-48D5-A5C5-07339A676E6F}" type="pres">
      <dgm:prSet presAssocID="{C469CEFA-2B73-4DEE-8E43-609E9D22AF3E}" presName="compNode" presStyleCnt="0"/>
      <dgm:spPr/>
    </dgm:pt>
    <dgm:pt modelId="{862C969E-D62B-44FA-81FD-6CA6F58E5BC3}" type="pres">
      <dgm:prSet presAssocID="{C469CEFA-2B73-4DEE-8E43-609E9D22AF3E}" presName="iconBgRect" presStyleLbl="bgShp" presStyleIdx="2" presStyleCnt="3"/>
      <dgm:spPr/>
    </dgm:pt>
    <dgm:pt modelId="{FB22874B-58BD-4CEF-BBD8-22D1862E6F56}" type="pres">
      <dgm:prSet presAssocID="{C469CEFA-2B73-4DEE-8E43-609E9D22AF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84D5D295-A06C-4F42-8B49-00D5C3419DE2}" type="pres">
      <dgm:prSet presAssocID="{C469CEFA-2B73-4DEE-8E43-609E9D22AF3E}" presName="spaceRect" presStyleCnt="0"/>
      <dgm:spPr/>
    </dgm:pt>
    <dgm:pt modelId="{90DC68DF-2987-4607-BAC8-6DD53DC7BD27}" type="pres">
      <dgm:prSet presAssocID="{C469CEFA-2B73-4DEE-8E43-609E9D22AF3E}" presName="textRect" presStyleLbl="revTx" presStyleIdx="2" presStyleCnt="3">
        <dgm:presLayoutVars>
          <dgm:chMax val="1"/>
          <dgm:chPref val="1"/>
        </dgm:presLayoutVars>
      </dgm:prSet>
      <dgm:spPr/>
    </dgm:pt>
  </dgm:ptLst>
  <dgm:cxnLst>
    <dgm:cxn modelId="{9C6A935D-C567-47C0-810F-2EFD6F66D0E7}" srcId="{1C87290C-E4C8-40CF-9DF9-67A5FB52A10B}" destId="{02C0F5E2-B9BD-481B-BB02-2473C8D1FB60}" srcOrd="0" destOrd="0" parTransId="{C0AB64EC-FC61-4446-B654-3E70EB3127AA}" sibTransId="{3657E557-3997-4105-862E-298FD9C6DC12}"/>
    <dgm:cxn modelId="{68B30164-6557-43BC-A8EC-8D5F949785C9}" type="presOf" srcId="{E769B3A7-0DD8-40E3-8617-6F7EAD3CC5AB}" destId="{B382F6FE-E4BA-4041-B44A-4E9073E27212}" srcOrd="0" destOrd="0" presId="urn:microsoft.com/office/officeart/2018/5/layout/IconCircleLabelList"/>
    <dgm:cxn modelId="{E021A264-B981-4592-9C03-FB88D3BABC73}" srcId="{1C87290C-E4C8-40CF-9DF9-67A5FB52A10B}" destId="{C469CEFA-2B73-4DEE-8E43-609E9D22AF3E}" srcOrd="2" destOrd="0" parTransId="{9A311E8A-5BAC-4506-80AE-8A23FA8B7F3E}" sibTransId="{F3823B46-380C-4110-BD45-37061CB164FE}"/>
    <dgm:cxn modelId="{2B171466-13F6-4130-83FC-F2037B73323E}" type="presOf" srcId="{1C87290C-E4C8-40CF-9DF9-67A5FB52A10B}" destId="{EF90C433-CC88-404E-9408-3DA11183ED93}" srcOrd="0" destOrd="0" presId="urn:microsoft.com/office/officeart/2018/5/layout/IconCircleLabelList"/>
    <dgm:cxn modelId="{FD5A686B-8396-4F1E-8E7E-D00D944DBC96}" type="presOf" srcId="{C469CEFA-2B73-4DEE-8E43-609E9D22AF3E}" destId="{90DC68DF-2987-4607-BAC8-6DD53DC7BD27}" srcOrd="0" destOrd="0" presId="urn:microsoft.com/office/officeart/2018/5/layout/IconCircleLabelList"/>
    <dgm:cxn modelId="{874A43F1-A303-4BF3-9445-CAD689649A4B}" srcId="{1C87290C-E4C8-40CF-9DF9-67A5FB52A10B}" destId="{E769B3A7-0DD8-40E3-8617-6F7EAD3CC5AB}" srcOrd="1" destOrd="0" parTransId="{29D0E26D-2E12-483D-873A-93D538205734}" sibTransId="{F48955A0-50A4-4635-BCCB-3FF972636F82}"/>
    <dgm:cxn modelId="{817AECFB-D28D-43EB-80DD-839A8F6E442A}" type="presOf" srcId="{02C0F5E2-B9BD-481B-BB02-2473C8D1FB60}" destId="{6D5B9206-6918-4BCF-8539-4E5A2F9DDC36}" srcOrd="0" destOrd="0" presId="urn:microsoft.com/office/officeart/2018/5/layout/IconCircleLabelList"/>
    <dgm:cxn modelId="{6B073569-917F-438D-9A80-1EE96F4678AF}" type="presParOf" srcId="{EF90C433-CC88-404E-9408-3DA11183ED93}" destId="{BB05DA14-A3B7-4790-ABD9-D61A28E31F9F}" srcOrd="0" destOrd="0" presId="urn:microsoft.com/office/officeart/2018/5/layout/IconCircleLabelList"/>
    <dgm:cxn modelId="{0DFBCB0C-E092-4F87-A2B7-0488EF20FDBE}" type="presParOf" srcId="{BB05DA14-A3B7-4790-ABD9-D61A28E31F9F}" destId="{20F8A4B2-9443-45E1-BCCC-F613E6494727}" srcOrd="0" destOrd="0" presId="urn:microsoft.com/office/officeart/2018/5/layout/IconCircleLabelList"/>
    <dgm:cxn modelId="{D64E5047-3C67-4FE8-BDEB-89B40F6035FD}" type="presParOf" srcId="{BB05DA14-A3B7-4790-ABD9-D61A28E31F9F}" destId="{02F310EC-901D-4B86-961E-B673FC5F0F9D}" srcOrd="1" destOrd="0" presId="urn:microsoft.com/office/officeart/2018/5/layout/IconCircleLabelList"/>
    <dgm:cxn modelId="{70114CA1-FF37-4434-B201-084AC4783FB8}" type="presParOf" srcId="{BB05DA14-A3B7-4790-ABD9-D61A28E31F9F}" destId="{5A61BDA8-CE70-4E64-B090-C630651F4797}" srcOrd="2" destOrd="0" presId="urn:microsoft.com/office/officeart/2018/5/layout/IconCircleLabelList"/>
    <dgm:cxn modelId="{E0A53CB4-369E-4389-9FB2-A01A0AEF1940}" type="presParOf" srcId="{BB05DA14-A3B7-4790-ABD9-D61A28E31F9F}" destId="{6D5B9206-6918-4BCF-8539-4E5A2F9DDC36}" srcOrd="3" destOrd="0" presId="urn:microsoft.com/office/officeart/2018/5/layout/IconCircleLabelList"/>
    <dgm:cxn modelId="{2BED9EEF-6C9B-4FE3-BF2B-63650BA3FF83}" type="presParOf" srcId="{EF90C433-CC88-404E-9408-3DA11183ED93}" destId="{8A0394DF-242D-4032-83C6-23B6D173CC56}" srcOrd="1" destOrd="0" presId="urn:microsoft.com/office/officeart/2018/5/layout/IconCircleLabelList"/>
    <dgm:cxn modelId="{A8656FA1-D3AE-40AB-8A0C-D16DE032F4D8}" type="presParOf" srcId="{EF90C433-CC88-404E-9408-3DA11183ED93}" destId="{6FFE0CB1-92F6-49B0-A21E-C481DDD3269E}" srcOrd="2" destOrd="0" presId="urn:microsoft.com/office/officeart/2018/5/layout/IconCircleLabelList"/>
    <dgm:cxn modelId="{1628394E-2788-4DC3-87DE-96FD9631CFAB}" type="presParOf" srcId="{6FFE0CB1-92F6-49B0-A21E-C481DDD3269E}" destId="{506E7656-7ECB-4DC1-ACC9-4E9F4514E392}" srcOrd="0" destOrd="0" presId="urn:microsoft.com/office/officeart/2018/5/layout/IconCircleLabelList"/>
    <dgm:cxn modelId="{A74524D8-AC71-4E8F-82F3-C9D457E70320}" type="presParOf" srcId="{6FFE0CB1-92F6-49B0-A21E-C481DDD3269E}" destId="{7E381A91-C34F-4D31-BEE2-24C2CF1372D5}" srcOrd="1" destOrd="0" presId="urn:microsoft.com/office/officeart/2018/5/layout/IconCircleLabelList"/>
    <dgm:cxn modelId="{FF0BB9DC-BDD5-4B46-9A46-D40C4DC54D15}" type="presParOf" srcId="{6FFE0CB1-92F6-49B0-A21E-C481DDD3269E}" destId="{E2EFE3C6-8BF2-43E5-BBF7-329302A8C6F0}" srcOrd="2" destOrd="0" presId="urn:microsoft.com/office/officeart/2018/5/layout/IconCircleLabelList"/>
    <dgm:cxn modelId="{13177FD6-5BF3-4A62-97A3-ABE2A87D08F2}" type="presParOf" srcId="{6FFE0CB1-92F6-49B0-A21E-C481DDD3269E}" destId="{B382F6FE-E4BA-4041-B44A-4E9073E27212}" srcOrd="3" destOrd="0" presId="urn:microsoft.com/office/officeart/2018/5/layout/IconCircleLabelList"/>
    <dgm:cxn modelId="{0EF6D307-DCEB-4106-83B2-8029368015F1}" type="presParOf" srcId="{EF90C433-CC88-404E-9408-3DA11183ED93}" destId="{0B22F62D-EA86-4307-88F5-6DC52D638776}" srcOrd="3" destOrd="0" presId="urn:microsoft.com/office/officeart/2018/5/layout/IconCircleLabelList"/>
    <dgm:cxn modelId="{40FF010F-0556-44C1-8BD9-B766C5609DD7}" type="presParOf" srcId="{EF90C433-CC88-404E-9408-3DA11183ED93}" destId="{4119213D-431E-48D5-A5C5-07339A676E6F}" srcOrd="4" destOrd="0" presId="urn:microsoft.com/office/officeart/2018/5/layout/IconCircleLabelList"/>
    <dgm:cxn modelId="{C1C29CD3-1ECE-4AF7-ADD8-7BAEDBF196FD}" type="presParOf" srcId="{4119213D-431E-48D5-A5C5-07339A676E6F}" destId="{862C969E-D62B-44FA-81FD-6CA6F58E5BC3}" srcOrd="0" destOrd="0" presId="urn:microsoft.com/office/officeart/2018/5/layout/IconCircleLabelList"/>
    <dgm:cxn modelId="{332A58D0-7D79-439A-9840-D84E8DA8D94A}" type="presParOf" srcId="{4119213D-431E-48D5-A5C5-07339A676E6F}" destId="{FB22874B-58BD-4CEF-BBD8-22D1862E6F56}" srcOrd="1" destOrd="0" presId="urn:microsoft.com/office/officeart/2018/5/layout/IconCircleLabelList"/>
    <dgm:cxn modelId="{01A7FAC7-4E1A-41BE-85B5-57FFB57CA610}" type="presParOf" srcId="{4119213D-431E-48D5-A5C5-07339A676E6F}" destId="{84D5D295-A06C-4F42-8B49-00D5C3419DE2}" srcOrd="2" destOrd="0" presId="urn:microsoft.com/office/officeart/2018/5/layout/IconCircleLabelList"/>
    <dgm:cxn modelId="{1D7D84A8-7362-42D3-8728-AA40271244EA}" type="presParOf" srcId="{4119213D-431E-48D5-A5C5-07339A676E6F}" destId="{90DC68DF-2987-4607-BAC8-6DD53DC7BD2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56BFD6-C054-4624-BDD6-F44818E73AD2}"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060168F-8F5E-48E3-ADF0-51C9685AC9EC}">
      <dgm:prSet custT="1"/>
      <dgm:spPr/>
      <dgm:t>
        <a:bodyPr/>
        <a:lstStyle/>
        <a:p>
          <a:r>
            <a:rPr lang="en-GB" sz="1800" baseline="0" dirty="0"/>
            <a:t>Requirements of good leadership skills and strategic thinking </a:t>
          </a:r>
          <a:endParaRPr lang="en-US" sz="1800" dirty="0"/>
        </a:p>
      </dgm:t>
    </dgm:pt>
    <dgm:pt modelId="{805C30E0-9A0D-4610-8951-8A1EB6EC9D4A}" type="parTrans" cxnId="{F028ABBC-8BD4-4829-B114-D96EB0FD34B0}">
      <dgm:prSet/>
      <dgm:spPr/>
      <dgm:t>
        <a:bodyPr/>
        <a:lstStyle/>
        <a:p>
          <a:endParaRPr lang="en-US"/>
        </a:p>
      </dgm:t>
    </dgm:pt>
    <dgm:pt modelId="{794EFAB9-17C2-4A86-8C1E-0B857CC9BAA9}" type="sibTrans" cxnId="{F028ABBC-8BD4-4829-B114-D96EB0FD34B0}">
      <dgm:prSet/>
      <dgm:spPr/>
      <dgm:t>
        <a:bodyPr/>
        <a:lstStyle/>
        <a:p>
          <a:endParaRPr lang="en-US"/>
        </a:p>
      </dgm:t>
    </dgm:pt>
    <dgm:pt modelId="{0A06482E-3465-417A-9302-5B09A423936E}">
      <dgm:prSet custT="1"/>
      <dgm:spPr/>
      <dgm:t>
        <a:bodyPr/>
        <a:lstStyle/>
        <a:p>
          <a:r>
            <a:rPr lang="en-GB" sz="1800" baseline="0" dirty="0"/>
            <a:t>Analysing the environment is essential </a:t>
          </a:r>
          <a:endParaRPr lang="en-US" sz="1800" dirty="0"/>
        </a:p>
      </dgm:t>
    </dgm:pt>
    <dgm:pt modelId="{5B972F65-1695-4B08-B525-B7703769A3F2}" type="parTrans" cxnId="{D3070C79-9105-4415-8EC3-261750730851}">
      <dgm:prSet/>
      <dgm:spPr/>
      <dgm:t>
        <a:bodyPr/>
        <a:lstStyle/>
        <a:p>
          <a:endParaRPr lang="en-US"/>
        </a:p>
      </dgm:t>
    </dgm:pt>
    <dgm:pt modelId="{3E04CF09-69F6-4E9D-9AB9-474469A4E7DF}" type="sibTrans" cxnId="{D3070C79-9105-4415-8EC3-261750730851}">
      <dgm:prSet/>
      <dgm:spPr/>
      <dgm:t>
        <a:bodyPr/>
        <a:lstStyle/>
        <a:p>
          <a:endParaRPr lang="en-US"/>
        </a:p>
      </dgm:t>
    </dgm:pt>
    <dgm:pt modelId="{70F8E271-D384-4B2B-9E2E-B99BCE728166}">
      <dgm:prSet/>
      <dgm:spPr/>
      <dgm:t>
        <a:bodyPr/>
        <a:lstStyle/>
        <a:p>
          <a:r>
            <a:rPr lang="en-GB" baseline="0" dirty="0"/>
            <a:t>Managing my skills as a leader will improve the success of my business </a:t>
          </a:r>
          <a:endParaRPr lang="en-US" dirty="0"/>
        </a:p>
      </dgm:t>
    </dgm:pt>
    <dgm:pt modelId="{5F770433-36B9-4DB9-8065-E0FC0C8BE8BE}" type="parTrans" cxnId="{47C979CA-C940-4204-B514-E47314247B0E}">
      <dgm:prSet/>
      <dgm:spPr/>
      <dgm:t>
        <a:bodyPr/>
        <a:lstStyle/>
        <a:p>
          <a:endParaRPr lang="en-US"/>
        </a:p>
      </dgm:t>
    </dgm:pt>
    <dgm:pt modelId="{ECB91B5B-35A6-4246-8A7B-85867D2F70CA}" type="sibTrans" cxnId="{47C979CA-C940-4204-B514-E47314247B0E}">
      <dgm:prSet/>
      <dgm:spPr/>
      <dgm:t>
        <a:bodyPr/>
        <a:lstStyle/>
        <a:p>
          <a:endParaRPr lang="en-US"/>
        </a:p>
      </dgm:t>
    </dgm:pt>
    <dgm:pt modelId="{5BA90471-3A9F-4547-876B-1B8DE4F30377}" type="pres">
      <dgm:prSet presAssocID="{4A56BFD6-C054-4624-BDD6-F44818E73AD2}" presName="root" presStyleCnt="0">
        <dgm:presLayoutVars>
          <dgm:dir/>
          <dgm:resizeHandles val="exact"/>
        </dgm:presLayoutVars>
      </dgm:prSet>
      <dgm:spPr/>
    </dgm:pt>
    <dgm:pt modelId="{36BE3A52-8043-4223-B2BA-DB4267A2C70C}" type="pres">
      <dgm:prSet presAssocID="{1060168F-8F5E-48E3-ADF0-51C9685AC9EC}" presName="compNode" presStyleCnt="0"/>
      <dgm:spPr/>
    </dgm:pt>
    <dgm:pt modelId="{9C531BDA-EF1D-4B59-BB81-371E4E24DD52}" type="pres">
      <dgm:prSet presAssocID="{1060168F-8F5E-48E3-ADF0-51C9685AC9E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25DBE28-8E2D-4DE4-B6FF-23E9022CC37C}" type="pres">
      <dgm:prSet presAssocID="{1060168F-8F5E-48E3-ADF0-51C9685AC9EC}" presName="spaceRect" presStyleCnt="0"/>
      <dgm:spPr/>
    </dgm:pt>
    <dgm:pt modelId="{6F3C078D-9B8D-4D08-8EA6-A3CAB11B6672}" type="pres">
      <dgm:prSet presAssocID="{1060168F-8F5E-48E3-ADF0-51C9685AC9EC}" presName="textRect" presStyleLbl="revTx" presStyleIdx="0" presStyleCnt="3">
        <dgm:presLayoutVars>
          <dgm:chMax val="1"/>
          <dgm:chPref val="1"/>
        </dgm:presLayoutVars>
      </dgm:prSet>
      <dgm:spPr/>
    </dgm:pt>
    <dgm:pt modelId="{F1931B73-8437-47E2-A029-362A9141D7F0}" type="pres">
      <dgm:prSet presAssocID="{794EFAB9-17C2-4A86-8C1E-0B857CC9BAA9}" presName="sibTrans" presStyleCnt="0"/>
      <dgm:spPr/>
    </dgm:pt>
    <dgm:pt modelId="{773B3150-C270-4B0D-83BC-531D58565835}" type="pres">
      <dgm:prSet presAssocID="{0A06482E-3465-417A-9302-5B09A423936E}" presName="compNode" presStyleCnt="0"/>
      <dgm:spPr/>
    </dgm:pt>
    <dgm:pt modelId="{68517B97-64D8-4B4C-84F2-DFB002D20F92}" type="pres">
      <dgm:prSet presAssocID="{0A06482E-3465-417A-9302-5B09A42393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221F758B-316A-41AE-B355-9178B037B853}" type="pres">
      <dgm:prSet presAssocID="{0A06482E-3465-417A-9302-5B09A423936E}" presName="spaceRect" presStyleCnt="0"/>
      <dgm:spPr/>
    </dgm:pt>
    <dgm:pt modelId="{AEB2FA41-2AD4-4A19-8E1B-A93C55DC20D8}" type="pres">
      <dgm:prSet presAssocID="{0A06482E-3465-417A-9302-5B09A423936E}" presName="textRect" presStyleLbl="revTx" presStyleIdx="1" presStyleCnt="3">
        <dgm:presLayoutVars>
          <dgm:chMax val="1"/>
          <dgm:chPref val="1"/>
        </dgm:presLayoutVars>
      </dgm:prSet>
      <dgm:spPr/>
    </dgm:pt>
    <dgm:pt modelId="{4B35AF74-A03E-47BE-961B-2D0758A86CD5}" type="pres">
      <dgm:prSet presAssocID="{3E04CF09-69F6-4E9D-9AB9-474469A4E7DF}" presName="sibTrans" presStyleCnt="0"/>
      <dgm:spPr/>
    </dgm:pt>
    <dgm:pt modelId="{1A259EC0-93CB-48AA-9842-A84938A1C9CE}" type="pres">
      <dgm:prSet presAssocID="{70F8E271-D384-4B2B-9E2E-B99BCE728166}" presName="compNode" presStyleCnt="0"/>
      <dgm:spPr/>
    </dgm:pt>
    <dgm:pt modelId="{9493C011-BAB3-4CA1-9022-DDF7587A4F72}" type="pres">
      <dgm:prSet presAssocID="{70F8E271-D384-4B2B-9E2E-B99BCE7281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653E0033-1DC4-405A-8E75-EEC9B821E715}" type="pres">
      <dgm:prSet presAssocID="{70F8E271-D384-4B2B-9E2E-B99BCE728166}" presName="spaceRect" presStyleCnt="0"/>
      <dgm:spPr/>
    </dgm:pt>
    <dgm:pt modelId="{9C5961FC-58AE-441C-9490-CA5C3BFD0CD4}" type="pres">
      <dgm:prSet presAssocID="{70F8E271-D384-4B2B-9E2E-B99BCE728166}" presName="textRect" presStyleLbl="revTx" presStyleIdx="2" presStyleCnt="3" custScaleX="97754" custScaleY="100755">
        <dgm:presLayoutVars>
          <dgm:chMax val="1"/>
          <dgm:chPref val="1"/>
        </dgm:presLayoutVars>
      </dgm:prSet>
      <dgm:spPr/>
    </dgm:pt>
  </dgm:ptLst>
  <dgm:cxnLst>
    <dgm:cxn modelId="{16B9DB02-173B-4608-9241-18EA02D4FDEC}" type="presOf" srcId="{0A06482E-3465-417A-9302-5B09A423936E}" destId="{AEB2FA41-2AD4-4A19-8E1B-A93C55DC20D8}" srcOrd="0" destOrd="0" presId="urn:microsoft.com/office/officeart/2018/2/layout/IconLabelList"/>
    <dgm:cxn modelId="{EF9F8D27-639B-4AE0-9CEE-B9AA87B396B2}" type="presOf" srcId="{70F8E271-D384-4B2B-9E2E-B99BCE728166}" destId="{9C5961FC-58AE-441C-9490-CA5C3BFD0CD4}" srcOrd="0" destOrd="0" presId="urn:microsoft.com/office/officeart/2018/2/layout/IconLabelList"/>
    <dgm:cxn modelId="{D3070C79-9105-4415-8EC3-261750730851}" srcId="{4A56BFD6-C054-4624-BDD6-F44818E73AD2}" destId="{0A06482E-3465-417A-9302-5B09A423936E}" srcOrd="1" destOrd="0" parTransId="{5B972F65-1695-4B08-B525-B7703769A3F2}" sibTransId="{3E04CF09-69F6-4E9D-9AB9-474469A4E7DF}"/>
    <dgm:cxn modelId="{C65990B9-FC87-40E9-BF7E-F2A9A7342307}" type="presOf" srcId="{1060168F-8F5E-48E3-ADF0-51C9685AC9EC}" destId="{6F3C078D-9B8D-4D08-8EA6-A3CAB11B6672}" srcOrd="0" destOrd="0" presId="urn:microsoft.com/office/officeart/2018/2/layout/IconLabelList"/>
    <dgm:cxn modelId="{F028ABBC-8BD4-4829-B114-D96EB0FD34B0}" srcId="{4A56BFD6-C054-4624-BDD6-F44818E73AD2}" destId="{1060168F-8F5E-48E3-ADF0-51C9685AC9EC}" srcOrd="0" destOrd="0" parTransId="{805C30E0-9A0D-4610-8951-8A1EB6EC9D4A}" sibTransId="{794EFAB9-17C2-4A86-8C1E-0B857CC9BAA9}"/>
    <dgm:cxn modelId="{47C979CA-C940-4204-B514-E47314247B0E}" srcId="{4A56BFD6-C054-4624-BDD6-F44818E73AD2}" destId="{70F8E271-D384-4B2B-9E2E-B99BCE728166}" srcOrd="2" destOrd="0" parTransId="{5F770433-36B9-4DB9-8065-E0FC0C8BE8BE}" sibTransId="{ECB91B5B-35A6-4246-8A7B-85867D2F70CA}"/>
    <dgm:cxn modelId="{D9FACCCC-B59A-4A1E-B525-78BE7BA9F71B}" type="presOf" srcId="{4A56BFD6-C054-4624-BDD6-F44818E73AD2}" destId="{5BA90471-3A9F-4547-876B-1B8DE4F30377}" srcOrd="0" destOrd="0" presId="urn:microsoft.com/office/officeart/2018/2/layout/IconLabelList"/>
    <dgm:cxn modelId="{D3239EEE-2AE5-45ED-A3DE-683BCC19DE53}" type="presParOf" srcId="{5BA90471-3A9F-4547-876B-1B8DE4F30377}" destId="{36BE3A52-8043-4223-B2BA-DB4267A2C70C}" srcOrd="0" destOrd="0" presId="urn:microsoft.com/office/officeart/2018/2/layout/IconLabelList"/>
    <dgm:cxn modelId="{C79E1F8F-0390-4C83-A278-2412780E8562}" type="presParOf" srcId="{36BE3A52-8043-4223-B2BA-DB4267A2C70C}" destId="{9C531BDA-EF1D-4B59-BB81-371E4E24DD52}" srcOrd="0" destOrd="0" presId="urn:microsoft.com/office/officeart/2018/2/layout/IconLabelList"/>
    <dgm:cxn modelId="{C3BE89FB-334D-4910-904D-FF8122502170}" type="presParOf" srcId="{36BE3A52-8043-4223-B2BA-DB4267A2C70C}" destId="{725DBE28-8E2D-4DE4-B6FF-23E9022CC37C}" srcOrd="1" destOrd="0" presId="urn:microsoft.com/office/officeart/2018/2/layout/IconLabelList"/>
    <dgm:cxn modelId="{DB8356D2-6D56-4573-AA41-D2642D554E10}" type="presParOf" srcId="{36BE3A52-8043-4223-B2BA-DB4267A2C70C}" destId="{6F3C078D-9B8D-4D08-8EA6-A3CAB11B6672}" srcOrd="2" destOrd="0" presId="urn:microsoft.com/office/officeart/2018/2/layout/IconLabelList"/>
    <dgm:cxn modelId="{14C41586-243A-475E-99FA-D130DE23D316}" type="presParOf" srcId="{5BA90471-3A9F-4547-876B-1B8DE4F30377}" destId="{F1931B73-8437-47E2-A029-362A9141D7F0}" srcOrd="1" destOrd="0" presId="urn:microsoft.com/office/officeart/2018/2/layout/IconLabelList"/>
    <dgm:cxn modelId="{2E497ED0-771D-469D-BAF0-F6F3FDECA8EA}" type="presParOf" srcId="{5BA90471-3A9F-4547-876B-1B8DE4F30377}" destId="{773B3150-C270-4B0D-83BC-531D58565835}" srcOrd="2" destOrd="0" presId="urn:microsoft.com/office/officeart/2018/2/layout/IconLabelList"/>
    <dgm:cxn modelId="{2277E074-A091-4669-8864-2347BAC54108}" type="presParOf" srcId="{773B3150-C270-4B0D-83BC-531D58565835}" destId="{68517B97-64D8-4B4C-84F2-DFB002D20F92}" srcOrd="0" destOrd="0" presId="urn:microsoft.com/office/officeart/2018/2/layout/IconLabelList"/>
    <dgm:cxn modelId="{14140757-F0DE-4A26-B9A5-7406A405AB59}" type="presParOf" srcId="{773B3150-C270-4B0D-83BC-531D58565835}" destId="{221F758B-316A-41AE-B355-9178B037B853}" srcOrd="1" destOrd="0" presId="urn:microsoft.com/office/officeart/2018/2/layout/IconLabelList"/>
    <dgm:cxn modelId="{7880736C-8955-45DF-898A-C16AF953CF17}" type="presParOf" srcId="{773B3150-C270-4B0D-83BC-531D58565835}" destId="{AEB2FA41-2AD4-4A19-8E1B-A93C55DC20D8}" srcOrd="2" destOrd="0" presId="urn:microsoft.com/office/officeart/2018/2/layout/IconLabelList"/>
    <dgm:cxn modelId="{5FE5CA72-11F7-4259-AE61-37DA48583570}" type="presParOf" srcId="{5BA90471-3A9F-4547-876B-1B8DE4F30377}" destId="{4B35AF74-A03E-47BE-961B-2D0758A86CD5}" srcOrd="3" destOrd="0" presId="urn:microsoft.com/office/officeart/2018/2/layout/IconLabelList"/>
    <dgm:cxn modelId="{6416A17B-7871-4B3D-85C1-E384433CA6B6}" type="presParOf" srcId="{5BA90471-3A9F-4547-876B-1B8DE4F30377}" destId="{1A259EC0-93CB-48AA-9842-A84938A1C9CE}" srcOrd="4" destOrd="0" presId="urn:microsoft.com/office/officeart/2018/2/layout/IconLabelList"/>
    <dgm:cxn modelId="{0AA947E2-5E91-4CD8-A270-AE6A729B5DE2}" type="presParOf" srcId="{1A259EC0-93CB-48AA-9842-A84938A1C9CE}" destId="{9493C011-BAB3-4CA1-9022-DDF7587A4F72}" srcOrd="0" destOrd="0" presId="urn:microsoft.com/office/officeart/2018/2/layout/IconLabelList"/>
    <dgm:cxn modelId="{150A884E-78E3-4CD8-80CD-1327DCC12DFD}" type="presParOf" srcId="{1A259EC0-93CB-48AA-9842-A84938A1C9CE}" destId="{653E0033-1DC4-405A-8E75-EEC9B821E715}" srcOrd="1" destOrd="0" presId="urn:microsoft.com/office/officeart/2018/2/layout/IconLabelList"/>
    <dgm:cxn modelId="{8FA97673-311D-4F4F-9587-1F84CDA5709F}" type="presParOf" srcId="{1A259EC0-93CB-48AA-9842-A84938A1C9CE}" destId="{9C5961FC-58AE-441C-9490-CA5C3BFD0CD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69C1D-464E-F542-BB80-A44A66DF3249}">
      <dsp:nvSpPr>
        <dsp:cNvPr id="0" name=""/>
        <dsp:cNvSpPr/>
      </dsp:nvSpPr>
      <dsp:spPr>
        <a:xfrm>
          <a:off x="0" y="71745"/>
          <a:ext cx="7200900" cy="110564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Definition</a:t>
          </a:r>
          <a:r>
            <a:rPr lang="en-GB" sz="2100" kern="1200"/>
            <a:t>:  Time management is defined as “a form of decision making used by individuals to structure, protect, and adapt their time to changing conditions”   (Aeon, 2017). </a:t>
          </a:r>
          <a:endParaRPr lang="en-US" sz="2100" kern="1200"/>
        </a:p>
      </dsp:txBody>
      <dsp:txXfrm>
        <a:off x="53973" y="125718"/>
        <a:ext cx="7092954" cy="997703"/>
      </dsp:txXfrm>
    </dsp:sp>
    <dsp:sp modelId="{2DB1DEAF-3084-6B40-B776-0850878594E8}">
      <dsp:nvSpPr>
        <dsp:cNvPr id="0" name=""/>
        <dsp:cNvSpPr/>
      </dsp:nvSpPr>
      <dsp:spPr>
        <a:xfrm>
          <a:off x="0" y="1237875"/>
          <a:ext cx="7200900" cy="1105649"/>
        </a:xfrm>
        <a:prstGeom prst="roundRect">
          <a:avLst/>
        </a:prstGeom>
        <a:solidFill>
          <a:schemeClr val="accent2">
            <a:hueOff val="-82827"/>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t>
          </a:r>
          <a:r>
            <a:rPr lang="en-GB" sz="2100" b="1" kern="1200"/>
            <a:t>Increasing opportunities</a:t>
          </a:r>
          <a:endParaRPr lang="en-US" sz="2100" kern="1200"/>
        </a:p>
      </dsp:txBody>
      <dsp:txXfrm>
        <a:off x="53973" y="1291848"/>
        <a:ext cx="7092954" cy="997703"/>
      </dsp:txXfrm>
    </dsp:sp>
    <dsp:sp modelId="{82FD0767-6D52-D849-8DED-DEF3CF7A8DF3}">
      <dsp:nvSpPr>
        <dsp:cNvPr id="0" name=""/>
        <dsp:cNvSpPr/>
      </dsp:nvSpPr>
      <dsp:spPr>
        <a:xfrm>
          <a:off x="0" y="2404005"/>
          <a:ext cx="7200900" cy="1105649"/>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-Better decision making</a:t>
          </a:r>
          <a:endParaRPr lang="en-US" sz="2100" kern="1200"/>
        </a:p>
      </dsp:txBody>
      <dsp:txXfrm>
        <a:off x="53973" y="2457978"/>
        <a:ext cx="7092954" cy="997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67B40-DD66-044B-9A2D-9344D576DDC0}">
      <dsp:nvSpPr>
        <dsp:cNvPr id="0" name=""/>
        <dsp:cNvSpPr/>
      </dsp:nvSpPr>
      <dsp:spPr>
        <a:xfrm>
          <a:off x="0" y="71745"/>
          <a:ext cx="7200900" cy="110564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Definition:</a:t>
          </a:r>
          <a:r>
            <a:rPr lang="en-GB" sz="2100" kern="1200" dirty="0"/>
            <a:t> Teamwork refers to the range of interactive and interdependent behavioural processes among team members that convert team inputs into outcomes (Marks, 2001). </a:t>
          </a:r>
          <a:endParaRPr lang="en-US" sz="2100" kern="1200" dirty="0"/>
        </a:p>
      </dsp:txBody>
      <dsp:txXfrm>
        <a:off x="53973" y="125718"/>
        <a:ext cx="7092954" cy="997703"/>
      </dsp:txXfrm>
    </dsp:sp>
    <dsp:sp modelId="{ECA8F511-7367-3047-AB5E-D9148C8359E7}">
      <dsp:nvSpPr>
        <dsp:cNvPr id="0" name=""/>
        <dsp:cNvSpPr/>
      </dsp:nvSpPr>
      <dsp:spPr>
        <a:xfrm>
          <a:off x="0" y="1237875"/>
          <a:ext cx="7200900" cy="1105649"/>
        </a:xfrm>
        <a:prstGeom prst="roundRect">
          <a:avLst/>
        </a:prstGeom>
        <a:solidFill>
          <a:schemeClr val="accent2">
            <a:hueOff val="-82827"/>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Enjoyable work environment</a:t>
          </a:r>
          <a:endParaRPr lang="en-US" sz="2100" kern="1200" dirty="0"/>
        </a:p>
      </dsp:txBody>
      <dsp:txXfrm>
        <a:off x="53973" y="1291848"/>
        <a:ext cx="7092954" cy="997703"/>
      </dsp:txXfrm>
    </dsp:sp>
    <dsp:sp modelId="{65F7E0C8-C551-D34A-ADB3-4A2F6A7E600F}">
      <dsp:nvSpPr>
        <dsp:cNvPr id="0" name=""/>
        <dsp:cNvSpPr/>
      </dsp:nvSpPr>
      <dsp:spPr>
        <a:xfrm>
          <a:off x="0" y="2404005"/>
          <a:ext cx="7200900" cy="1105649"/>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Reduces higher employee turnover </a:t>
          </a:r>
          <a:endParaRPr lang="en-US" sz="2100" kern="1200" dirty="0"/>
        </a:p>
      </dsp:txBody>
      <dsp:txXfrm>
        <a:off x="53973" y="2457978"/>
        <a:ext cx="7092954" cy="997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8A4B2-9443-45E1-BCCC-F613E6494727}">
      <dsp:nvSpPr>
        <dsp:cNvPr id="0" name=""/>
        <dsp:cNvSpPr/>
      </dsp:nvSpPr>
      <dsp:spPr>
        <a:xfrm>
          <a:off x="436950" y="575700"/>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F310EC-901D-4B86-961E-B673FC5F0F9D}">
      <dsp:nvSpPr>
        <dsp:cNvPr id="0" name=""/>
        <dsp:cNvSpPr/>
      </dsp:nvSpPr>
      <dsp:spPr>
        <a:xfrm>
          <a:off x="714825" y="853575"/>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D5B9206-6918-4BCF-8539-4E5A2F9DDC36}">
      <dsp:nvSpPr>
        <dsp:cNvPr id="0" name=""/>
        <dsp:cNvSpPr/>
      </dsp:nvSpPr>
      <dsp:spPr>
        <a:xfrm>
          <a:off x="20137" y="2285700"/>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b="1" kern="1200" baseline="0"/>
            <a:t>Self confidence</a:t>
          </a:r>
          <a:endParaRPr lang="en-US" sz="2600" kern="1200"/>
        </a:p>
      </dsp:txBody>
      <dsp:txXfrm>
        <a:off x="20137" y="2285700"/>
        <a:ext cx="2137500" cy="720000"/>
      </dsp:txXfrm>
    </dsp:sp>
    <dsp:sp modelId="{506E7656-7ECB-4DC1-ACC9-4E9F4514E392}">
      <dsp:nvSpPr>
        <dsp:cNvPr id="0" name=""/>
        <dsp:cNvSpPr/>
      </dsp:nvSpPr>
      <dsp:spPr>
        <a:xfrm>
          <a:off x="2948512" y="575700"/>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81A91-C34F-4D31-BEE2-24C2CF1372D5}">
      <dsp:nvSpPr>
        <dsp:cNvPr id="0" name=""/>
        <dsp:cNvSpPr/>
      </dsp:nvSpPr>
      <dsp:spPr>
        <a:xfrm>
          <a:off x="3226387" y="853575"/>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382F6FE-E4BA-4041-B44A-4E9073E27212}">
      <dsp:nvSpPr>
        <dsp:cNvPr id="0" name=""/>
        <dsp:cNvSpPr/>
      </dsp:nvSpPr>
      <dsp:spPr>
        <a:xfrm>
          <a:off x="2531700" y="2285700"/>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b="1" kern="1200" baseline="0"/>
            <a:t>Organisation</a:t>
          </a:r>
          <a:endParaRPr lang="en-US" sz="2600" kern="1200"/>
        </a:p>
      </dsp:txBody>
      <dsp:txXfrm>
        <a:off x="2531700" y="2285700"/>
        <a:ext cx="2137500" cy="720000"/>
      </dsp:txXfrm>
    </dsp:sp>
    <dsp:sp modelId="{862C969E-D62B-44FA-81FD-6CA6F58E5BC3}">
      <dsp:nvSpPr>
        <dsp:cNvPr id="0" name=""/>
        <dsp:cNvSpPr/>
      </dsp:nvSpPr>
      <dsp:spPr>
        <a:xfrm>
          <a:off x="5460074" y="575700"/>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2874B-58BD-4CEF-BBD8-22D1862E6F56}">
      <dsp:nvSpPr>
        <dsp:cNvPr id="0" name=""/>
        <dsp:cNvSpPr/>
      </dsp:nvSpPr>
      <dsp:spPr>
        <a:xfrm>
          <a:off x="5737949" y="853575"/>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0DC68DF-2987-4607-BAC8-6DD53DC7BD27}">
      <dsp:nvSpPr>
        <dsp:cNvPr id="0" name=""/>
        <dsp:cNvSpPr/>
      </dsp:nvSpPr>
      <dsp:spPr>
        <a:xfrm>
          <a:off x="5043262" y="2285700"/>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b="1" kern="1200" baseline="0"/>
            <a:t>Adaptability </a:t>
          </a:r>
          <a:endParaRPr lang="en-US" sz="2600" kern="1200"/>
        </a:p>
      </dsp:txBody>
      <dsp:txXfrm>
        <a:off x="5043262" y="2285700"/>
        <a:ext cx="2137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531BDA-EF1D-4B59-BB81-371E4E24DD52}">
      <dsp:nvSpPr>
        <dsp:cNvPr id="0" name=""/>
        <dsp:cNvSpPr/>
      </dsp:nvSpPr>
      <dsp:spPr>
        <a:xfrm>
          <a:off x="607871" y="801282"/>
          <a:ext cx="961900" cy="961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F3C078D-9B8D-4D08-8EA6-A3CAB11B6672}">
      <dsp:nvSpPr>
        <dsp:cNvPr id="0" name=""/>
        <dsp:cNvSpPr/>
      </dsp:nvSpPr>
      <dsp:spPr>
        <a:xfrm>
          <a:off x="20043" y="2060117"/>
          <a:ext cx="21375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Requirements of good leadership skills and strategic thinking </a:t>
          </a:r>
          <a:endParaRPr lang="en-US" sz="1800" kern="1200" dirty="0"/>
        </a:p>
      </dsp:txBody>
      <dsp:txXfrm>
        <a:off x="20043" y="2060117"/>
        <a:ext cx="2137556" cy="720000"/>
      </dsp:txXfrm>
    </dsp:sp>
    <dsp:sp modelId="{68517B97-64D8-4B4C-84F2-DFB002D20F92}">
      <dsp:nvSpPr>
        <dsp:cNvPr id="0" name=""/>
        <dsp:cNvSpPr/>
      </dsp:nvSpPr>
      <dsp:spPr>
        <a:xfrm>
          <a:off x="3119499" y="801282"/>
          <a:ext cx="961900" cy="961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EB2FA41-2AD4-4A19-8E1B-A93C55DC20D8}">
      <dsp:nvSpPr>
        <dsp:cNvPr id="0" name=""/>
        <dsp:cNvSpPr/>
      </dsp:nvSpPr>
      <dsp:spPr>
        <a:xfrm>
          <a:off x="2531671" y="2060117"/>
          <a:ext cx="21375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Analysing the environment is essential </a:t>
          </a:r>
          <a:endParaRPr lang="en-US" sz="1800" kern="1200" dirty="0"/>
        </a:p>
      </dsp:txBody>
      <dsp:txXfrm>
        <a:off x="2531671" y="2060117"/>
        <a:ext cx="2137556" cy="720000"/>
      </dsp:txXfrm>
    </dsp:sp>
    <dsp:sp modelId="{9493C011-BAB3-4CA1-9022-DDF7587A4F72}">
      <dsp:nvSpPr>
        <dsp:cNvPr id="0" name=""/>
        <dsp:cNvSpPr/>
      </dsp:nvSpPr>
      <dsp:spPr>
        <a:xfrm>
          <a:off x="5631128" y="799923"/>
          <a:ext cx="961900" cy="9619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C5961FC-58AE-441C-9490-CA5C3BFD0CD4}">
      <dsp:nvSpPr>
        <dsp:cNvPr id="0" name=""/>
        <dsp:cNvSpPr/>
      </dsp:nvSpPr>
      <dsp:spPr>
        <a:xfrm>
          <a:off x="5067305" y="2056040"/>
          <a:ext cx="2089546" cy="725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baseline="0" dirty="0"/>
            <a:t>Managing my skills as a leader will improve the success of my business </a:t>
          </a:r>
          <a:endParaRPr lang="en-US" sz="1600" kern="1200" dirty="0"/>
        </a:p>
      </dsp:txBody>
      <dsp:txXfrm>
        <a:off x="5067305" y="2056040"/>
        <a:ext cx="2089546" cy="7254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DFBD8B-BB50-40B3-983B-19BD4C550ECD}" type="datetimeFigureOut">
              <a:rPr lang="en-US" smtClean="0"/>
              <a:pPr/>
              <a:t>4/10/22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7A0F5E-7D52-4D60-9FAC-F08AEB76FBE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7A0F5E-7D52-4D60-9FAC-F08AEB76FBE3}" type="slidenum">
              <a:rPr lang="en-GB" smtClean="0"/>
              <a:pPr/>
              <a:t>1</a:t>
            </a:fld>
            <a:endParaRPr lang="en-GB"/>
          </a:p>
        </p:txBody>
      </p:sp>
    </p:spTree>
    <p:extLst>
      <p:ext uri="{BB962C8B-B14F-4D97-AF65-F5344CB8AC3E}">
        <p14:creationId xmlns:p14="http://schemas.microsoft.com/office/powerpoint/2010/main" val="2245913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7A0F5E-7D52-4D60-9FAC-F08AEB76FBE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b="1" dirty="0"/>
              <a:t>My intended career</a:t>
            </a:r>
            <a:r>
              <a:rPr lang="en-GB" dirty="0"/>
              <a:t> is to be a manager of a Romanian restaurant. This includes opening up my own restaurant with foods that are traditionally from Romania, which comes from the fact that in the town where I live, in Plymouth, the community of Romanian people increased significantly over the past years and there is not any competition within this market, which would mean I would be able to benefit from a competitive advantage. </a:t>
            </a:r>
          </a:p>
          <a:p>
            <a:r>
              <a:rPr lang="en-GB" dirty="0"/>
              <a:t>Due to the fact that I opened a burger van some time ago, I was able to analyse the market for a service focused business, which allowed me to gain essential experience within this sector. </a:t>
            </a:r>
          </a:p>
          <a:p>
            <a:endParaRPr lang="en-GB" b="1" dirty="0"/>
          </a:p>
          <a:p>
            <a:r>
              <a:rPr lang="en-GB" b="1" dirty="0"/>
              <a:t>Responsibilities: </a:t>
            </a:r>
          </a:p>
          <a:p>
            <a:endParaRPr lang="en-GB" b="1" dirty="0"/>
          </a:p>
          <a:p>
            <a:pPr marL="228600" indent="-228600">
              <a:buAutoNum type="arabicPeriod"/>
            </a:pPr>
            <a:r>
              <a:rPr lang="en-GB" b="0" dirty="0"/>
              <a:t>Planning menus involves identifying the specific meals that we are going to serve for the customers, developing the list of ingredients that must be fresh whilst taking into consideration the supply chain, Brexit being an essential factor, due to import taxes and how this will affect our costs and the costs that we will pass on to the customers. </a:t>
            </a:r>
          </a:p>
          <a:p>
            <a:pPr marL="228600" indent="-228600">
              <a:buAutoNum type="arabicPeriod"/>
            </a:pPr>
            <a:r>
              <a:rPr lang="en-GB" b="0" dirty="0"/>
              <a:t>Promoting the business will be based on Word of Mouth, as the restaurant is focused on a community, so everyone will be talking about our opening. Using different tools like social media, such as Facebook groups ’Romanians in Plymouth’ we will be promoting our menus, services as well as our top quality service and hygiene rating. </a:t>
            </a:r>
          </a:p>
          <a:p>
            <a:pPr marL="228600" indent="-228600">
              <a:buAutoNum type="arabicPeriod"/>
            </a:pPr>
            <a:r>
              <a:rPr lang="en-GB" b="0" dirty="0"/>
              <a:t>Ordering supplies includes completing effective inventory, making sure that we always have the adequate amount of ingredients, as well as keeping them fresh and always in their favourable conditions for safety reasons. </a:t>
            </a:r>
          </a:p>
          <a:p>
            <a:pPr marL="228600" indent="-228600">
              <a:buAutoNum type="arabicPeriod"/>
            </a:pPr>
            <a:r>
              <a:rPr lang="en-GB" b="0" dirty="0"/>
              <a:t>Training staff is essential to create a positive culture that promotes excellence, which will provide the restaurant with capable staff, meaning that they will be able to offer quality customer service, helping our business achieve a competitive advantage. </a:t>
            </a:r>
            <a:endParaRPr lang="en-GB" b="1" dirty="0"/>
          </a:p>
          <a:p>
            <a:endParaRPr lang="en-GB" dirty="0"/>
          </a:p>
          <a:p>
            <a:endParaRPr lang="en-GB" b="1" dirty="0"/>
          </a:p>
          <a:p>
            <a:r>
              <a:rPr lang="en-GB" b="1" dirty="0"/>
              <a:t>Skills: </a:t>
            </a:r>
          </a:p>
          <a:p>
            <a:endParaRPr lang="en-GB" b="1" dirty="0"/>
          </a:p>
          <a:p>
            <a:pPr marL="228600" indent="-228600">
              <a:buAutoNum type="arabicPeriod"/>
            </a:pPr>
            <a:r>
              <a:rPr lang="en-GB" b="0" dirty="0"/>
              <a:t>Excellent customer service skills are essential as the restaurant is all about serving customers, meaning that we have to provide top quality service throughout their whole experiences, from making a booking to paying the bill in the restaurant. This is important because it provides customers with a positive experience, which will increase their happiness in terms of our restaurant, meaning they are more likely to come back, helping us develop a loyal customer base. Therefore, this will increase our sales and profits overtime. </a:t>
            </a:r>
          </a:p>
          <a:p>
            <a:pPr marL="228600" indent="-228600">
              <a:buAutoNum type="arabicPeriod"/>
            </a:pPr>
            <a:r>
              <a:rPr lang="en-GB" b="0" dirty="0"/>
              <a:t>Teamworking is essential as it involves professional conduct with all employees and working together to serve at a high standard. This is important for employees’ motivation and levels of job satisfaction, which will increase their productivity and efficiency, making our business more successful. </a:t>
            </a:r>
          </a:p>
          <a:p>
            <a:pPr marL="228600" indent="-228600">
              <a:buAutoNum type="arabicPeriod"/>
            </a:pPr>
            <a:r>
              <a:rPr lang="en-GB" b="0" dirty="0"/>
              <a:t>Problem solving will require being able to deal with complaints or issues with the food, such as wrong orders or being short on ingredients, meaning we have to be resilient and create contingency plans that will allow us to operate as normal and deal with any issues. This is important because issues always arise in restaurants, so if we do not handle them accordingly, we will decrease our levels of operations. </a:t>
            </a:r>
          </a:p>
          <a:p>
            <a:pPr marL="228600" indent="-228600">
              <a:buAutoNum type="arabicPeriod"/>
            </a:pPr>
            <a:r>
              <a:rPr lang="en-GB" b="0" dirty="0"/>
              <a:t>Working under pressure is also required for busy times, when there are a lot of orders and customers and our kitchen may be short staffed, and it is important to maintain good customer service whilst dealing with all orders. </a:t>
            </a:r>
          </a:p>
        </p:txBody>
      </p:sp>
      <p:sp>
        <p:nvSpPr>
          <p:cNvPr id="4" name="Slide Number Placeholder 3"/>
          <p:cNvSpPr>
            <a:spLocks noGrp="1"/>
          </p:cNvSpPr>
          <p:nvPr>
            <p:ph type="sldNum" sz="quarter" idx="5"/>
          </p:nvPr>
        </p:nvSpPr>
        <p:spPr/>
        <p:txBody>
          <a:bodyPr/>
          <a:lstStyle/>
          <a:p>
            <a:fld id="{D47A0F5E-7D52-4D60-9FAC-F08AEB76FBE3}" type="slidenum">
              <a:rPr lang="en-GB" smtClean="0"/>
              <a:pPr/>
              <a:t>3</a:t>
            </a:fld>
            <a:endParaRPr lang="en-GB"/>
          </a:p>
        </p:txBody>
      </p:sp>
    </p:spTree>
    <p:extLst>
      <p:ext uri="{BB962C8B-B14F-4D97-AF65-F5344CB8AC3E}">
        <p14:creationId xmlns:p14="http://schemas.microsoft.com/office/powerpoint/2010/main" val="4143288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Strengths: </a:t>
            </a:r>
          </a:p>
          <a:p>
            <a:endParaRPr lang="en-GB" dirty="0"/>
          </a:p>
          <a:p>
            <a:pPr marL="228600" indent="-228600">
              <a:buAutoNum type="arabicPeriod"/>
            </a:pPr>
            <a:r>
              <a:rPr lang="en-GB" dirty="0"/>
              <a:t>Good communication team refers to being able to understand the employees effectively, as well as use active listening to support effective communication. This is important because it allows me as a manager to create a positive working environment. </a:t>
            </a:r>
          </a:p>
          <a:p>
            <a:pPr marL="228600" indent="-228600">
              <a:buAutoNum type="arabicPeriod"/>
            </a:pPr>
            <a:r>
              <a:rPr lang="en-GB" dirty="0"/>
              <a:t>Time management involves dividing tasks accordingly so I can complete them in time, as well as at a high standard in order for my restaurant to operate at an excellent level. </a:t>
            </a:r>
          </a:p>
          <a:p>
            <a:pPr marL="228600" indent="-228600">
              <a:buAutoNum type="arabicPeriod"/>
            </a:pPr>
            <a:r>
              <a:rPr lang="en-GB" dirty="0"/>
              <a:t>Good decision making skills are necessary when managing a restaurant, as there will always be decisions to be made, such as when recruiting or choosing the menu. This is important for achieving a competitive advantage through choosing unique experiences.    </a:t>
            </a:r>
          </a:p>
          <a:p>
            <a:pPr marL="228600" indent="-228600">
              <a:buAutoNum type="arabicPeriod"/>
            </a:pPr>
            <a:endParaRPr lang="en-GB" dirty="0"/>
          </a:p>
          <a:p>
            <a:pPr marL="0" indent="0">
              <a:buNone/>
            </a:pPr>
            <a:r>
              <a:rPr lang="en-GB" dirty="0"/>
              <a:t>Weaknesses: </a:t>
            </a:r>
          </a:p>
          <a:p>
            <a:pPr marL="0" indent="0">
              <a:buNone/>
            </a:pPr>
            <a:endParaRPr lang="en-GB" dirty="0"/>
          </a:p>
          <a:p>
            <a:pPr marL="228600" indent="-228600">
              <a:buAutoNum type="arabicPeriod"/>
            </a:pPr>
            <a:r>
              <a:rPr lang="en-GB" dirty="0"/>
              <a:t>Insufficient self-confidence restricts me from managing effectively as it decreases my ability to perform certain tasks, which means that it is an essential skill for a manager, so it has to be improved accordingly through using a Personal Development Plan. </a:t>
            </a:r>
          </a:p>
          <a:p>
            <a:pPr marL="228600" indent="-228600">
              <a:buAutoNum type="arabicPeriod"/>
            </a:pPr>
            <a:r>
              <a:rPr lang="en-GB" dirty="0"/>
              <a:t>Need for improved organisation skills refers to the fact that I am not able to effectively organise things such as paperwork and databases, making my job a lot harder when doing the admin tasks of the managing side, so in order to improve my performance I will need to develop it through my PDP.  </a:t>
            </a:r>
          </a:p>
          <a:p>
            <a:pPr marL="228600" indent="-228600">
              <a:buAutoNum type="arabicPeriod"/>
            </a:pPr>
            <a:r>
              <a:rPr lang="en-GB" dirty="0"/>
              <a:t>My low level of adaptability means that I find it difficult to be resilient and I tend to lose focus in new environments when I am working under pressure. </a:t>
            </a:r>
          </a:p>
          <a:p>
            <a:pPr marL="228600" indent="-228600">
              <a:buAutoNum type="arabicPeriod"/>
            </a:pPr>
            <a:endParaRPr lang="en-GB" dirty="0"/>
          </a:p>
          <a:p>
            <a:pPr marL="0" indent="0">
              <a:buNone/>
            </a:pPr>
            <a:r>
              <a:rPr lang="en-GB" dirty="0"/>
              <a:t>Opportunities: </a:t>
            </a:r>
          </a:p>
          <a:p>
            <a:pPr marL="0" indent="0">
              <a:buNone/>
            </a:pPr>
            <a:endParaRPr lang="en-GB" dirty="0"/>
          </a:p>
          <a:p>
            <a:pPr marL="228600" indent="-228600">
              <a:buAutoNum type="arabicPeriod"/>
            </a:pPr>
            <a:r>
              <a:rPr lang="en-GB" dirty="0"/>
              <a:t>Developing my PDP will allow me to create effective plans to improve my weaknesses, meaning that I can increase my performance as a manager.</a:t>
            </a:r>
          </a:p>
          <a:p>
            <a:pPr marL="228600" indent="-228600">
              <a:buAutoNum type="arabicPeriod"/>
            </a:pPr>
            <a:r>
              <a:rPr lang="en-GB" dirty="0"/>
              <a:t>Setting SMART goals will allow me to track my progress and determine tangible results so I can make positive changes overtime. </a:t>
            </a:r>
          </a:p>
          <a:p>
            <a:pPr marL="0" indent="0">
              <a:buNone/>
            </a:pPr>
            <a:endParaRPr lang="en-GB" dirty="0"/>
          </a:p>
          <a:p>
            <a:pPr marL="0" indent="0">
              <a:buNone/>
            </a:pPr>
            <a:endParaRPr lang="en-GB" dirty="0"/>
          </a:p>
          <a:p>
            <a:pPr marL="0" indent="0">
              <a:buNone/>
            </a:pPr>
            <a:r>
              <a:rPr lang="en-GB" dirty="0"/>
              <a:t>Threats: </a:t>
            </a:r>
          </a:p>
          <a:p>
            <a:pPr marL="0" indent="0">
              <a:buNone/>
            </a:pPr>
            <a:endParaRPr lang="en-GB" dirty="0"/>
          </a:p>
          <a:p>
            <a:pPr marL="228600" indent="-228600">
              <a:buAutoNum type="arabicPeriod"/>
            </a:pPr>
            <a:r>
              <a:rPr lang="en-GB" dirty="0"/>
              <a:t>My limited time available would act as a challenge in my development process, as it is difficult to complete all my tasks as well as improve my own performance as a manager so I might struggle to do it consistently. </a:t>
            </a:r>
          </a:p>
          <a:p>
            <a:pPr marL="228600" indent="-228600">
              <a:buAutoNum type="arabicPeriod"/>
            </a:pPr>
            <a:r>
              <a:rPr lang="en-GB" dirty="0"/>
              <a:t>Limited self knowledge, refers to the challenge I experience in being aware of my own strengths and weaknesses whilst putting them in practice, so I can only analyse a situation after it has been completed, instead of analysing an appropriate response prior to my action.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47A0F5E-7D52-4D60-9FAC-F08AEB76FBE3}" type="slidenum">
              <a:rPr lang="en-GB" smtClean="0"/>
              <a:pPr/>
              <a:t>4</a:t>
            </a:fld>
            <a:endParaRPr lang="en-GB"/>
          </a:p>
        </p:txBody>
      </p:sp>
    </p:spTree>
    <p:extLst>
      <p:ext uri="{BB962C8B-B14F-4D97-AF65-F5344CB8AC3E}">
        <p14:creationId xmlns:p14="http://schemas.microsoft.com/office/powerpoint/2010/main" val="2871793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Increasing opportunities by effectively planning our time , so we can manage stress well and still deliver good results in high pressure moments. </a:t>
            </a:r>
          </a:p>
          <a:p>
            <a:pPr marL="228600" indent="-228600">
              <a:buAutoNum type="arabicPeriod"/>
            </a:pPr>
            <a:endParaRPr lang="en-GB" dirty="0"/>
          </a:p>
          <a:p>
            <a:pPr marL="228600" indent="-228600">
              <a:buAutoNum type="arabicPeriod"/>
            </a:pPr>
            <a:r>
              <a:rPr lang="en-GB" dirty="0"/>
              <a:t>Improves your ability to make decisions, as we can prioritise our tasks and effectively use the time to evaluate the options we can resolve more problems. </a:t>
            </a:r>
          </a:p>
        </p:txBody>
      </p:sp>
      <p:sp>
        <p:nvSpPr>
          <p:cNvPr id="4" name="Slide Number Placeholder 3"/>
          <p:cNvSpPr>
            <a:spLocks noGrp="1"/>
          </p:cNvSpPr>
          <p:nvPr>
            <p:ph type="sldNum" sz="quarter" idx="5"/>
          </p:nvPr>
        </p:nvSpPr>
        <p:spPr/>
        <p:txBody>
          <a:bodyPr/>
          <a:lstStyle/>
          <a:p>
            <a:fld id="{D47A0F5E-7D52-4D60-9FAC-F08AEB76FBE3}" type="slidenum">
              <a:rPr lang="en-GB" smtClean="0"/>
              <a:pPr/>
              <a:t>5</a:t>
            </a:fld>
            <a:endParaRPr lang="en-GB"/>
          </a:p>
        </p:txBody>
      </p:sp>
    </p:spTree>
    <p:extLst>
      <p:ext uri="{BB962C8B-B14F-4D97-AF65-F5344CB8AC3E}">
        <p14:creationId xmlns:p14="http://schemas.microsoft.com/office/powerpoint/2010/main" val="2613276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Enjoyable work environment: having a good teamwork allows the employees to work together with a positive attitude, which will increase their productivity and quality of work, meaning the restaurant will offer better quality service </a:t>
            </a:r>
          </a:p>
          <a:p>
            <a:pPr marL="228600" indent="-228600">
              <a:buAutoNum type="arabicPeriod"/>
            </a:pPr>
            <a:endParaRPr lang="en-GB" dirty="0"/>
          </a:p>
          <a:p>
            <a:pPr marL="228600" indent="-228600">
              <a:buAutoNum type="arabicPeriod"/>
            </a:pPr>
            <a:r>
              <a:rPr lang="en-GB" dirty="0"/>
              <a:t>Reduces higher employee turnover: this means that employees are working together effectively and they have a positive job satisfaction level, so they are less likely to leave, which benefits the restaurant as we will not have to spend high amounts of capital on training new individuals. </a:t>
            </a:r>
          </a:p>
        </p:txBody>
      </p:sp>
      <p:sp>
        <p:nvSpPr>
          <p:cNvPr id="4" name="Slide Number Placeholder 3"/>
          <p:cNvSpPr>
            <a:spLocks noGrp="1"/>
          </p:cNvSpPr>
          <p:nvPr>
            <p:ph type="sldNum" sz="quarter" idx="5"/>
          </p:nvPr>
        </p:nvSpPr>
        <p:spPr/>
        <p:txBody>
          <a:bodyPr/>
          <a:lstStyle/>
          <a:p>
            <a:fld id="{D47A0F5E-7D52-4D60-9FAC-F08AEB76FBE3}" type="slidenum">
              <a:rPr lang="en-GB" smtClean="0"/>
              <a:pPr/>
              <a:t>6</a:t>
            </a:fld>
            <a:endParaRPr lang="en-GB"/>
          </a:p>
        </p:txBody>
      </p:sp>
    </p:spTree>
    <p:extLst>
      <p:ext uri="{BB962C8B-B14F-4D97-AF65-F5344CB8AC3E}">
        <p14:creationId xmlns:p14="http://schemas.microsoft.com/office/powerpoint/2010/main" val="2285788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Self-confidence : I would like to be more self confident, so I can be a better leader and effectively manage teams, as this is an essential skill for a business. I would like to achieve this over the next two months, through setting a target of answering two questions in every lecture or seminar I will participate in. </a:t>
            </a:r>
          </a:p>
          <a:p>
            <a:pPr marL="228600" indent="-228600">
              <a:buAutoNum type="arabicPeriod"/>
            </a:pPr>
            <a:endParaRPr lang="en-GB" dirty="0"/>
          </a:p>
          <a:p>
            <a:pPr marL="228600" indent="-228600">
              <a:buAutoNum type="arabicPeriod"/>
            </a:pPr>
            <a:r>
              <a:rPr lang="en-GB" dirty="0"/>
              <a:t>Organisation: I am going to start planning by writing down in a diary  my tasks for every day of the week  so I can have a schedule of the upcoming week. </a:t>
            </a:r>
          </a:p>
          <a:p>
            <a:pPr marL="228600" indent="-228600">
              <a:buAutoNum type="arabicPeriod"/>
            </a:pPr>
            <a:endParaRPr lang="en-GB" dirty="0"/>
          </a:p>
          <a:p>
            <a:pPr marL="228600" indent="-228600">
              <a:buAutoNum type="arabicPeriod"/>
            </a:pPr>
            <a:r>
              <a:rPr lang="en-GB" dirty="0"/>
              <a:t>Adaptability: I am planning to get involved in more activities that are out of my comfort zone, so I can be put into different environments and work better under pressure.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47A0F5E-7D52-4D60-9FAC-F08AEB76FBE3}" type="slidenum">
              <a:rPr lang="en-GB" smtClean="0"/>
              <a:pPr/>
              <a:t>7</a:t>
            </a:fld>
            <a:endParaRPr lang="en-GB"/>
          </a:p>
        </p:txBody>
      </p:sp>
    </p:spTree>
    <p:extLst>
      <p:ext uri="{BB962C8B-B14F-4D97-AF65-F5344CB8AC3E}">
        <p14:creationId xmlns:p14="http://schemas.microsoft.com/office/powerpoint/2010/main" val="879594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None/>
            </a:pPr>
            <a:r>
              <a:rPr lang="en-US" sz="1200" dirty="0">
                <a:latin typeface="Arial" pitchFamily="34" charset="0"/>
                <a:cs typeface="Arial" pitchFamily="34" charset="0"/>
              </a:rPr>
              <a:t>The establishment of the Romanian restaurant requires strategic thinking over the cuisines, ambience, prices, targeted market and services the restaurant will provide for creating value in the system. The success of any restaurant depends upon the very strong restaurant concept along with good leadership and supportive team members. </a:t>
            </a:r>
          </a:p>
          <a:p>
            <a:pPr algn="just">
              <a:buNone/>
            </a:pPr>
            <a:r>
              <a:rPr lang="en-US" sz="1200" dirty="0">
                <a:latin typeface="Arial" pitchFamily="34" charset="0"/>
                <a:cs typeface="Arial" pitchFamily="34" charset="0"/>
              </a:rPr>
              <a:t>The good restaurant system knows what is the need of their customers and works according to their demand. </a:t>
            </a:r>
          </a:p>
          <a:p>
            <a:pPr algn="just">
              <a:buNone/>
            </a:pPr>
            <a:endParaRPr lang="en-US" sz="1200" dirty="0">
              <a:latin typeface="Arial" pitchFamily="34" charset="0"/>
              <a:cs typeface="Arial" pitchFamily="34" charset="0"/>
            </a:endParaRPr>
          </a:p>
          <a:p>
            <a:pPr algn="just">
              <a:buNone/>
            </a:pPr>
            <a:r>
              <a:rPr lang="en-US" sz="1200" dirty="0">
                <a:latin typeface="Arial" pitchFamily="34" charset="0"/>
                <a:cs typeface="Arial" pitchFamily="34" charset="0"/>
              </a:rPr>
              <a:t>Developing my skills as a leader will enhance the profitability of the business and help it grow to new dimensions, as I will effectively use the PDP plan to increase my abilities. </a:t>
            </a:r>
            <a:endParaRPr lang="en-GB" sz="1200" dirty="0">
              <a:latin typeface="Arial" pitchFamily="34" charset="0"/>
              <a:cs typeface="Arial" pitchFamily="34" charset="0"/>
            </a:endParaRPr>
          </a:p>
          <a:p>
            <a:endParaRPr lang="en-GB" dirty="0"/>
          </a:p>
        </p:txBody>
      </p:sp>
      <p:sp>
        <p:nvSpPr>
          <p:cNvPr id="4" name="Slide Number Placeholder 3"/>
          <p:cNvSpPr>
            <a:spLocks noGrp="1"/>
          </p:cNvSpPr>
          <p:nvPr>
            <p:ph type="sldNum" sz="quarter" idx="5"/>
          </p:nvPr>
        </p:nvSpPr>
        <p:spPr/>
        <p:txBody>
          <a:bodyPr/>
          <a:lstStyle/>
          <a:p>
            <a:fld id="{D47A0F5E-7D52-4D60-9FAC-F08AEB76FBE3}" type="slidenum">
              <a:rPr lang="en-GB" smtClean="0"/>
              <a:pPr/>
              <a:t>8</a:t>
            </a:fld>
            <a:endParaRPr lang="en-GB"/>
          </a:p>
        </p:txBody>
      </p:sp>
    </p:spTree>
    <p:extLst>
      <p:ext uri="{BB962C8B-B14F-4D97-AF65-F5344CB8AC3E}">
        <p14:creationId xmlns:p14="http://schemas.microsoft.com/office/powerpoint/2010/main" val="4285596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r>
              <a:rPr lang="en-GB" dirty="0"/>
              <a:t> Aeon B,  </a:t>
            </a:r>
            <a:r>
              <a:rPr lang="en-GB" dirty="0" err="1"/>
              <a:t>Aguinis</a:t>
            </a:r>
            <a:r>
              <a:rPr lang="en-GB" dirty="0"/>
              <a:t> H.(2017) ‘It’s about time: New perspectives and insights on time management’, </a:t>
            </a:r>
            <a:r>
              <a:rPr lang="en-GB" dirty="0" err="1"/>
              <a:t>Acad</a:t>
            </a:r>
            <a:r>
              <a:rPr lang="en-GB" dirty="0"/>
              <a:t> </a:t>
            </a:r>
            <a:r>
              <a:rPr lang="en-GB" dirty="0" err="1"/>
              <a:t>Manag</a:t>
            </a:r>
            <a:r>
              <a:rPr lang="en-GB" dirty="0"/>
              <a:t> Perspect,31(4), pp. 309–310.</a:t>
            </a:r>
          </a:p>
          <a:p>
            <a:endParaRPr lang="en-GB" dirty="0"/>
          </a:p>
          <a:p>
            <a:r>
              <a:rPr lang="en-GB" dirty="0"/>
              <a:t>Marks MA, Mathieu JE, </a:t>
            </a:r>
            <a:r>
              <a:rPr lang="en-GB" dirty="0" err="1"/>
              <a:t>Zaccaro</a:t>
            </a:r>
            <a:r>
              <a:rPr lang="en-GB" dirty="0"/>
              <a:t> SJ. (2001)’A temporally based framework and taxonomy of team </a:t>
            </a:r>
            <a:r>
              <a:rPr lang="en-GB" dirty="0" err="1"/>
              <a:t>processes’,Academy</a:t>
            </a:r>
            <a:r>
              <a:rPr lang="en-GB" dirty="0"/>
              <a:t> of Management Review, 26(3), pp. 356–76. </a:t>
            </a:r>
          </a:p>
          <a:p>
            <a:r>
              <a:rPr lang="en-GB" dirty="0"/>
              <a:t> </a:t>
            </a:r>
          </a:p>
        </p:txBody>
      </p:sp>
      <p:sp>
        <p:nvSpPr>
          <p:cNvPr id="4" name="Slide Number Placeholder 3"/>
          <p:cNvSpPr>
            <a:spLocks noGrp="1"/>
          </p:cNvSpPr>
          <p:nvPr>
            <p:ph type="sldNum" sz="quarter" idx="5"/>
          </p:nvPr>
        </p:nvSpPr>
        <p:spPr/>
        <p:txBody>
          <a:bodyPr/>
          <a:lstStyle/>
          <a:p>
            <a:fld id="{D47A0F5E-7D52-4D60-9FAC-F08AEB76FBE3}" type="slidenum">
              <a:rPr lang="en-GB" smtClean="0"/>
              <a:pPr/>
              <a:t>9</a:t>
            </a:fld>
            <a:endParaRPr lang="en-GB"/>
          </a:p>
        </p:txBody>
      </p:sp>
    </p:spTree>
    <p:extLst>
      <p:ext uri="{BB962C8B-B14F-4D97-AF65-F5344CB8AC3E}">
        <p14:creationId xmlns:p14="http://schemas.microsoft.com/office/powerpoint/2010/main" val="3024958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7A0F5E-7D52-4D60-9FAC-F08AEB76FBE3}" type="slidenum">
              <a:rPr lang="en-GB" smtClean="0"/>
              <a:pPr/>
              <a:t>10</a:t>
            </a:fld>
            <a:endParaRPr lang="en-GB"/>
          </a:p>
        </p:txBody>
      </p:sp>
    </p:spTree>
    <p:extLst>
      <p:ext uri="{BB962C8B-B14F-4D97-AF65-F5344CB8AC3E}">
        <p14:creationId xmlns:p14="http://schemas.microsoft.com/office/powerpoint/2010/main" val="17282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D48D8F6C-63E3-4807-8308-FE2E4732B474}" type="datetimeFigureOut">
              <a:rPr lang="en-US" smtClean="0"/>
              <a:pPr/>
              <a:t>4/10/22</a:t>
            </a:fld>
            <a:endParaRPr lang="en-GB"/>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D0737DF1-90B3-4A01-BFD8-A28595E0F56B}" type="slidenum">
              <a:rPr lang="en-GB" smtClean="0"/>
              <a:pPr/>
              <a:t>‹#›</a:t>
            </a:fld>
            <a:endParaRPr lang="en-GB"/>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399493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8D8F6C-63E3-4807-8308-FE2E4732B474}" type="datetimeFigureOut">
              <a:rPr lang="en-US" smtClean="0"/>
              <a:pPr/>
              <a:t>4/10/22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2059492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D48D8F6C-63E3-4807-8308-FE2E4732B474}" type="datetimeFigureOut">
              <a:rPr lang="en-US" smtClean="0"/>
              <a:pPr/>
              <a:t>4/10/22</a:t>
            </a:fld>
            <a:endParaRPr lang="en-GB"/>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D0737DF1-90B3-4A01-BFD8-A28595E0F56B}" type="slidenum">
              <a:rPr lang="en-GB" smtClean="0"/>
              <a:pPr/>
              <a:t>‹#›</a:t>
            </a:fld>
            <a:endParaRPr lang="en-GB"/>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2660052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48D8F6C-63E3-4807-8308-FE2E4732B474}" type="datetimeFigureOut">
              <a:rPr lang="en-US" smtClean="0"/>
              <a:pPr/>
              <a:t>4/10/22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3571831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48D8F6C-63E3-4807-8308-FE2E4732B474}" type="datetimeFigureOut">
              <a:rPr lang="en-US" smtClean="0"/>
              <a:pPr/>
              <a:t>4/10/22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1646566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48D8F6C-63E3-4807-8308-FE2E4732B474}" type="datetimeFigureOut">
              <a:rPr lang="en-US" smtClean="0"/>
              <a:pPr/>
              <a:t>4/10/22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1323465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8D8F6C-63E3-4807-8308-FE2E4732B474}" type="datetimeFigureOut">
              <a:rPr lang="en-US" smtClean="0"/>
              <a:pPr/>
              <a:t>4/10/22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2400542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D48D8F6C-63E3-4807-8308-FE2E4732B474}" type="datetimeFigureOut">
              <a:rPr lang="en-US" smtClean="0"/>
              <a:pPr/>
              <a:t>4/10/22</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D0737DF1-90B3-4A01-BFD8-A28595E0F56B}" type="slidenum">
              <a:rPr lang="en-GB" smtClean="0"/>
              <a:pPr/>
              <a:t>‹#›</a:t>
            </a:fld>
            <a:endParaRPr lang="en-GB"/>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8202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D48D8F6C-63E3-4807-8308-FE2E4732B474}" type="datetimeFigureOut">
              <a:rPr lang="en-US" smtClean="0"/>
              <a:pPr/>
              <a:t>4/10/22</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D0737DF1-90B3-4A01-BFD8-A28595E0F56B}" type="slidenum">
              <a:rPr lang="en-GB" smtClean="0"/>
              <a:pPr/>
              <a:t>‹#›</a:t>
            </a:fld>
            <a:endParaRPr lang="en-GB"/>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0560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8D8F6C-63E3-4807-8308-FE2E4732B474}" type="datetimeFigureOut">
              <a:rPr lang="en-US" smtClean="0"/>
              <a:pPr/>
              <a:t>4/10/22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1237413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8D8F6C-63E3-4807-8308-FE2E4732B474}" type="datetimeFigureOut">
              <a:rPr lang="en-US" smtClean="0"/>
              <a:pPr/>
              <a:t>4/10/22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737DF1-90B3-4A01-BFD8-A28595E0F56B}" type="slidenum">
              <a:rPr lang="en-GB" smtClean="0"/>
              <a:pPr/>
              <a:t>‹#›</a:t>
            </a:fld>
            <a:endParaRPr lang="en-GB"/>
          </a:p>
        </p:txBody>
      </p:sp>
    </p:spTree>
    <p:extLst>
      <p:ext uri="{BB962C8B-B14F-4D97-AF65-F5344CB8AC3E}">
        <p14:creationId xmlns:p14="http://schemas.microsoft.com/office/powerpoint/2010/main" val="3372811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D48D8F6C-63E3-4807-8308-FE2E4732B474}" type="datetimeFigureOut">
              <a:rPr lang="en-US" smtClean="0"/>
              <a:pPr/>
              <a:t>4/10/22</a:t>
            </a:fld>
            <a:endParaRPr lang="en-GB"/>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GB"/>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D0737DF1-90B3-4A01-BFD8-A28595E0F56B}" type="slidenum">
              <a:rPr lang="en-GB" smtClean="0"/>
              <a:pPr/>
              <a:t>‹#›</a:t>
            </a:fld>
            <a:endParaRPr lang="en-GB"/>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7907404"/>
      </p:ext>
    </p:extLst>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1368">
          <p15:clr>
            <a:srgbClr val="F26B43"/>
          </p15:clr>
        </p15:guide>
        <p15:guide id="1" pos="6912">
          <p15:clr>
            <a:srgbClr val="F26B43"/>
          </p15:clr>
        </p15:guide>
        <p15:guide id="2" pos="936">
          <p15:clr>
            <a:srgbClr val="F26B43"/>
          </p15:clr>
        </p15:guide>
        <p15:guide id="3" pos="864">
          <p15:clr>
            <a:srgbClr val="F26B43"/>
          </p15:clr>
        </p15:guide>
        <p15:guide id="4" orient="horz" pos="1440">
          <p15:clr>
            <a:srgbClr val="F26B43"/>
          </p15:clr>
        </p15:guide>
        <p15:guide id="5" orient="horz" pos="3696">
          <p15:clr>
            <a:srgbClr val="F26B43"/>
          </p15:clr>
        </p15:guide>
        <p15:guide id="6" orient="horz" pos="432">
          <p15:clr>
            <a:srgbClr val="F26B43"/>
          </p15:clr>
        </p15:guide>
        <p15:guide id="7" orient="horz" pos="1512">
          <p15:clr>
            <a:srgbClr val="F26B43"/>
          </p15:clr>
        </p15:guide>
        <p15:guide id="8" pos="5184">
          <p15:clr>
            <a:srgbClr val="F26B43"/>
          </p15:clr>
        </p15:guide>
        <p15:guide id="9" pos="702">
          <p15:clr>
            <a:srgbClr val="F26B43"/>
          </p15:clr>
        </p15:guide>
        <p15:guide id="10" pos="6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676400"/>
            <a:ext cx="8229600" cy="1470025"/>
          </a:xfrm>
        </p:spPr>
        <p:txBody>
          <a:bodyPr>
            <a:normAutofit fontScale="90000"/>
          </a:bodyPr>
          <a:lstStyle/>
          <a:p>
            <a:r>
              <a:rPr lang="en-GB" b="1">
                <a:latin typeface="Arial" pitchFamily="34" charset="0"/>
                <a:cs typeface="Arial" pitchFamily="34" charset="0"/>
              </a:rPr>
              <a:t>INDIVIDUAL PRESENTATION</a:t>
            </a:r>
            <a:endParaRPr lang="en-GB" b="1" dirty="0">
              <a:latin typeface="Arial" pitchFamily="34" charset="0"/>
              <a:cs typeface="Arial" pitchFamily="34" charset="0"/>
            </a:endParaRPr>
          </a:p>
        </p:txBody>
      </p:sp>
      <p:sp>
        <p:nvSpPr>
          <p:cNvPr id="3" name="TextBox 2">
            <a:extLst>
              <a:ext uri="{FF2B5EF4-FFF2-40B4-BE49-F238E27FC236}">
                <a16:creationId xmlns:a16="http://schemas.microsoft.com/office/drawing/2014/main" id="{86D8D409-B42E-F842-959A-A84072D4BBD7}"/>
              </a:ext>
            </a:extLst>
          </p:cNvPr>
          <p:cNvSpPr txBox="1"/>
          <p:nvPr/>
        </p:nvSpPr>
        <p:spPr>
          <a:xfrm>
            <a:off x="2743200" y="4451684"/>
            <a:ext cx="5713497" cy="1477328"/>
          </a:xfrm>
          <a:prstGeom prst="rect">
            <a:avLst/>
          </a:prstGeom>
          <a:noFill/>
        </p:spPr>
        <p:txBody>
          <a:bodyPr wrap="square" rtlCol="0">
            <a:spAutoFit/>
          </a:bodyPr>
          <a:lstStyle/>
          <a:p>
            <a:r>
              <a:rPr lang="en-GB" dirty="0"/>
              <a:t>Name: </a:t>
            </a:r>
            <a:r>
              <a:rPr lang="en-GB" dirty="0" err="1"/>
              <a:t>Ioan</a:t>
            </a:r>
            <a:r>
              <a:rPr lang="en-GB" dirty="0"/>
              <a:t> Dan </a:t>
            </a:r>
            <a:r>
              <a:rPr lang="en-GB" dirty="0" err="1"/>
              <a:t>Pacurariu</a:t>
            </a:r>
            <a:endParaRPr lang="en-GB" dirty="0"/>
          </a:p>
          <a:p>
            <a:r>
              <a:rPr lang="en-GB" dirty="0"/>
              <a:t>Student number: 2121529</a:t>
            </a:r>
          </a:p>
          <a:p>
            <a:r>
              <a:rPr lang="en-GB" dirty="0"/>
              <a:t>Module name: Academic and Employability Skills </a:t>
            </a:r>
          </a:p>
          <a:p>
            <a:r>
              <a:rPr lang="en-GB" dirty="0"/>
              <a:t>Module code: BMSW4001</a:t>
            </a:r>
          </a:p>
          <a:p>
            <a:r>
              <a:rPr lang="en-GB" dirty="0"/>
              <a:t>Lecturer’s name:  Anita Nan </a:t>
            </a: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2898" y="228600"/>
            <a:ext cx="5778873" cy="1219200"/>
          </a:xfrm>
          <a:prstGeom prst="ellipse">
            <a:avLst/>
          </a:prstGeom>
        </p:spPr>
        <p:txBody>
          <a:bodyPr>
            <a:normAutofit/>
          </a:bodyPr>
          <a:lstStyle/>
          <a:p>
            <a:r>
              <a:rPr lang="en-GB" b="1" u="sng" dirty="0">
                <a:latin typeface="Arial" pitchFamily="34" charset="0"/>
                <a:cs typeface="Arial" pitchFamily="34" charset="0"/>
              </a:rPr>
              <a:t>Overview  </a:t>
            </a:r>
          </a:p>
        </p:txBody>
      </p:sp>
      <p:sp>
        <p:nvSpPr>
          <p:cNvPr id="3" name="Content Placeholder 2"/>
          <p:cNvSpPr>
            <a:spLocks noGrp="1"/>
          </p:cNvSpPr>
          <p:nvPr>
            <p:ph idx="1"/>
          </p:nvPr>
        </p:nvSpPr>
        <p:spPr>
          <a:xfrm>
            <a:off x="2522898" y="1676400"/>
            <a:ext cx="5778873" cy="5181600"/>
          </a:xfrm>
        </p:spPr>
        <p:txBody>
          <a:bodyPr>
            <a:normAutofit/>
          </a:bodyPr>
          <a:lstStyle/>
          <a:p>
            <a:r>
              <a:rPr lang="en-GB" sz="1800" b="1" dirty="0"/>
              <a:t>   Table of contents                     </a:t>
            </a:r>
          </a:p>
          <a:p>
            <a:pPr>
              <a:buNone/>
            </a:pPr>
            <a:r>
              <a:rPr lang="en-GB" sz="1800" dirty="0"/>
              <a:t>            </a:t>
            </a:r>
          </a:p>
          <a:p>
            <a:pPr>
              <a:buNone/>
            </a:pPr>
            <a:r>
              <a:rPr lang="en-GB" sz="1800" dirty="0"/>
              <a:t>            -My intended career  </a:t>
            </a:r>
          </a:p>
          <a:p>
            <a:pPr>
              <a:buNone/>
            </a:pPr>
            <a:r>
              <a:rPr lang="en-GB" sz="1800" dirty="0"/>
              <a:t>            - Swot  Analysis </a:t>
            </a:r>
          </a:p>
          <a:p>
            <a:pPr>
              <a:buNone/>
            </a:pPr>
            <a:r>
              <a:rPr lang="en-GB" sz="1800" dirty="0"/>
              <a:t>            - Time management </a:t>
            </a:r>
          </a:p>
          <a:p>
            <a:pPr>
              <a:buNone/>
            </a:pPr>
            <a:r>
              <a:rPr lang="en-GB" sz="1800" dirty="0"/>
              <a:t>             - Working in teams</a:t>
            </a:r>
          </a:p>
          <a:p>
            <a:pPr>
              <a:buNone/>
            </a:pPr>
            <a:endParaRPr lang="en-GB" sz="1800" dirty="0"/>
          </a:p>
          <a:p>
            <a:r>
              <a:rPr lang="en-GB" sz="1800" b="1" dirty="0"/>
              <a:t>      PDP (Personal Development Plan) </a:t>
            </a:r>
          </a:p>
          <a:p>
            <a:pPr>
              <a:buNone/>
            </a:pPr>
            <a:endParaRPr lang="en-GB" sz="1800" b="1" dirty="0"/>
          </a:p>
          <a:p>
            <a:r>
              <a:rPr lang="en-GB" sz="1800" b="1" dirty="0"/>
              <a:t>     Conclusion </a:t>
            </a:r>
          </a:p>
          <a:p>
            <a:pPr>
              <a:buNone/>
            </a:pPr>
            <a:endParaRPr lang="en-GB" sz="1800" b="1" dirty="0"/>
          </a:p>
          <a:p>
            <a:r>
              <a:rPr lang="en-GB" sz="1800" b="1" dirty="0"/>
              <a:t>      References </a:t>
            </a:r>
          </a:p>
          <a:p>
            <a:pPr>
              <a:buNone/>
            </a:pPr>
            <a:endParaRPr lang="en-GB" sz="3800" dirty="0"/>
          </a:p>
          <a:p>
            <a:pPr>
              <a:buNone/>
            </a:pPr>
            <a:endParaRPr lang="en-GB" sz="1000" u="sng" dirty="0"/>
          </a:p>
          <a:p>
            <a:pPr>
              <a:buNone/>
            </a:pPr>
            <a:endParaRPr lang="en-GB" sz="1000" u="sng" dirty="0"/>
          </a:p>
          <a:p>
            <a:pPr>
              <a:buNone/>
            </a:pPr>
            <a:endParaRPr lang="en-GB" sz="1000" u="sng"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A6D2D-7C06-0C43-AB58-24957E38A361}"/>
              </a:ext>
            </a:extLst>
          </p:cNvPr>
          <p:cNvSpPr>
            <a:spLocks noGrp="1"/>
          </p:cNvSpPr>
          <p:nvPr>
            <p:ph type="title"/>
          </p:nvPr>
        </p:nvSpPr>
        <p:spPr>
          <a:xfrm>
            <a:off x="2522898" y="685800"/>
            <a:ext cx="5778873" cy="1485900"/>
          </a:xfrm>
          <a:prstGeom prst="ellipse">
            <a:avLst/>
          </a:prstGeom>
        </p:spPr>
        <p:txBody>
          <a:bodyPr>
            <a:normAutofit/>
          </a:bodyPr>
          <a:lstStyle/>
          <a:p>
            <a:r>
              <a:rPr lang="en-GB" sz="3700"/>
              <a:t>My intended career </a:t>
            </a:r>
          </a:p>
        </p:txBody>
      </p:sp>
      <p:sp>
        <p:nvSpPr>
          <p:cNvPr id="3" name="Content Placeholder 2">
            <a:extLst>
              <a:ext uri="{FF2B5EF4-FFF2-40B4-BE49-F238E27FC236}">
                <a16:creationId xmlns:a16="http://schemas.microsoft.com/office/drawing/2014/main" id="{1C2E0DA0-D3E5-7A40-B4CD-2120C307BE8D}"/>
              </a:ext>
            </a:extLst>
          </p:cNvPr>
          <p:cNvSpPr>
            <a:spLocks noGrp="1"/>
          </p:cNvSpPr>
          <p:nvPr>
            <p:ph idx="1"/>
          </p:nvPr>
        </p:nvSpPr>
        <p:spPr>
          <a:xfrm>
            <a:off x="2522898" y="1447800"/>
            <a:ext cx="5778873" cy="4724400"/>
          </a:xfrm>
        </p:spPr>
        <p:txBody>
          <a:bodyPr>
            <a:normAutofit/>
          </a:bodyPr>
          <a:lstStyle/>
          <a:p>
            <a:r>
              <a:rPr lang="en-GB" sz="1800" dirty="0"/>
              <a:t>Manager of a Romanian restaurant </a:t>
            </a:r>
          </a:p>
          <a:p>
            <a:r>
              <a:rPr lang="en-GB" sz="1800" u="sng" dirty="0"/>
              <a:t>Responsibilities:  </a:t>
            </a:r>
          </a:p>
          <a:p>
            <a:pPr marL="0" indent="0">
              <a:buNone/>
            </a:pPr>
            <a:r>
              <a:rPr lang="en-GB" sz="1800" dirty="0"/>
              <a:t>1.Planning menus</a:t>
            </a:r>
          </a:p>
          <a:p>
            <a:pPr marL="0" indent="0">
              <a:buNone/>
            </a:pPr>
            <a:r>
              <a:rPr lang="en-GB" sz="1800" dirty="0"/>
              <a:t> 2.Promoting the business</a:t>
            </a:r>
          </a:p>
          <a:p>
            <a:pPr marL="0" indent="0">
              <a:buNone/>
            </a:pPr>
            <a:r>
              <a:rPr lang="en-GB" sz="1800" dirty="0"/>
              <a:t> 3.Ordering supplies </a:t>
            </a:r>
          </a:p>
          <a:p>
            <a:pPr marL="0" indent="0">
              <a:buNone/>
            </a:pPr>
            <a:r>
              <a:rPr lang="en-GB" sz="1800" dirty="0"/>
              <a:t> 4.Training staff </a:t>
            </a:r>
          </a:p>
          <a:p>
            <a:r>
              <a:rPr lang="en-GB" sz="1800" u="sng" dirty="0"/>
              <a:t>Skills:</a:t>
            </a:r>
          </a:p>
          <a:p>
            <a:pPr marL="0" indent="0">
              <a:buNone/>
            </a:pPr>
            <a:r>
              <a:rPr lang="en-GB" sz="1800" dirty="0"/>
              <a:t> 1.Excellent customer service skills</a:t>
            </a:r>
          </a:p>
          <a:p>
            <a:pPr marL="0" indent="0">
              <a:buNone/>
            </a:pPr>
            <a:r>
              <a:rPr lang="en-GB" sz="1800" dirty="0"/>
              <a:t>2.Teamworking </a:t>
            </a:r>
          </a:p>
          <a:p>
            <a:pPr marL="0" indent="0">
              <a:buNone/>
            </a:pPr>
            <a:r>
              <a:rPr lang="en-GB" sz="1800" dirty="0"/>
              <a:t>3.Problem solving </a:t>
            </a:r>
          </a:p>
          <a:p>
            <a:pPr marL="0" indent="0">
              <a:buNone/>
            </a:pPr>
            <a:r>
              <a:rPr lang="en-GB" sz="1800" dirty="0"/>
              <a:t>4. Working under pressure</a:t>
            </a:r>
          </a:p>
        </p:txBody>
      </p:sp>
    </p:spTree>
    <p:extLst>
      <p:ext uri="{BB962C8B-B14F-4D97-AF65-F5344CB8AC3E}">
        <p14:creationId xmlns:p14="http://schemas.microsoft.com/office/powerpoint/2010/main" val="216612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C2D4-1495-C841-B9D6-9B80E5689C77}"/>
              </a:ext>
            </a:extLst>
          </p:cNvPr>
          <p:cNvSpPr>
            <a:spLocks noGrp="1"/>
          </p:cNvSpPr>
          <p:nvPr>
            <p:ph type="title"/>
          </p:nvPr>
        </p:nvSpPr>
        <p:spPr>
          <a:xfrm>
            <a:off x="725926" y="1194180"/>
            <a:ext cx="2642954" cy="5020353"/>
          </a:xfrm>
          <a:prstGeom prst="ellipse">
            <a:avLst/>
          </a:prstGeom>
        </p:spPr>
        <p:txBody>
          <a:bodyPr>
            <a:normAutofit/>
          </a:bodyPr>
          <a:lstStyle/>
          <a:p>
            <a:r>
              <a:rPr lang="en-GB" sz="3100"/>
              <a:t>SWOT ANALYSIS </a:t>
            </a:r>
            <a:endParaRPr lang="en-GB" sz="3100" dirty="0"/>
          </a:p>
        </p:txBody>
      </p:sp>
      <p:sp>
        <p:nvSpPr>
          <p:cNvPr id="3" name="Content Placeholder 2">
            <a:extLst>
              <a:ext uri="{FF2B5EF4-FFF2-40B4-BE49-F238E27FC236}">
                <a16:creationId xmlns:a16="http://schemas.microsoft.com/office/drawing/2014/main" id="{0E55898C-990F-6340-8F25-BDD784A9F639}"/>
              </a:ext>
            </a:extLst>
          </p:cNvPr>
          <p:cNvSpPr>
            <a:spLocks noGrp="1"/>
          </p:cNvSpPr>
          <p:nvPr>
            <p:ph idx="1"/>
          </p:nvPr>
        </p:nvSpPr>
        <p:spPr>
          <a:xfrm>
            <a:off x="2819400" y="381000"/>
            <a:ext cx="5559141" cy="6324600"/>
          </a:xfrm>
        </p:spPr>
        <p:txBody>
          <a:bodyPr>
            <a:noAutofit/>
          </a:bodyPr>
          <a:lstStyle/>
          <a:p>
            <a:r>
              <a:rPr lang="en-GB" sz="1800" b="1" dirty="0"/>
              <a:t>STRENGTHS:  </a:t>
            </a:r>
          </a:p>
          <a:p>
            <a:pPr marL="0" indent="0">
              <a:buNone/>
            </a:pPr>
            <a:r>
              <a:rPr lang="en-GB" sz="1800" dirty="0"/>
              <a:t>Good communication team</a:t>
            </a:r>
          </a:p>
          <a:p>
            <a:pPr marL="0" indent="0">
              <a:buNone/>
            </a:pPr>
            <a:r>
              <a:rPr lang="en-GB" sz="1800" dirty="0"/>
              <a:t>Time management </a:t>
            </a:r>
          </a:p>
          <a:p>
            <a:pPr marL="0" indent="0">
              <a:buNone/>
            </a:pPr>
            <a:r>
              <a:rPr lang="en-GB" sz="1800" dirty="0"/>
              <a:t>Good decision making skills </a:t>
            </a:r>
          </a:p>
          <a:p>
            <a:r>
              <a:rPr lang="en-GB" sz="1800" b="1" dirty="0"/>
              <a:t>WEAKNESSES:</a:t>
            </a:r>
          </a:p>
          <a:p>
            <a:pPr marL="0" indent="0">
              <a:buNone/>
            </a:pPr>
            <a:r>
              <a:rPr lang="en-GB" sz="1800" dirty="0"/>
              <a:t>Insufficient self confidence</a:t>
            </a:r>
          </a:p>
          <a:p>
            <a:pPr marL="0" indent="0">
              <a:buNone/>
            </a:pPr>
            <a:r>
              <a:rPr lang="en-GB" sz="1800" dirty="0"/>
              <a:t>Need for improved organisation skills</a:t>
            </a:r>
          </a:p>
          <a:p>
            <a:pPr marL="0" indent="0">
              <a:buNone/>
            </a:pPr>
            <a:r>
              <a:rPr lang="en-GB" sz="1800" dirty="0"/>
              <a:t>Low level of adaptability</a:t>
            </a:r>
            <a:endParaRPr lang="en-GB" sz="1800" b="1" dirty="0"/>
          </a:p>
          <a:p>
            <a:r>
              <a:rPr lang="en-GB" sz="1800" b="1" dirty="0"/>
              <a:t>OPPORTUNITIES: </a:t>
            </a:r>
          </a:p>
          <a:p>
            <a:pPr marL="0" indent="0">
              <a:buNone/>
            </a:pPr>
            <a:r>
              <a:rPr lang="en-GB" sz="1800" dirty="0"/>
              <a:t>Developing my Personal Development Plan </a:t>
            </a:r>
          </a:p>
          <a:p>
            <a:pPr marL="0" indent="0">
              <a:buNone/>
            </a:pPr>
            <a:r>
              <a:rPr lang="en-GB" sz="1800" dirty="0"/>
              <a:t>Setting SMART goals divided over short and long term periods </a:t>
            </a:r>
            <a:endParaRPr lang="en-GB" sz="1800" b="1" dirty="0"/>
          </a:p>
          <a:p>
            <a:r>
              <a:rPr lang="en-GB" sz="1800" b="1" dirty="0"/>
              <a:t>THREATS: </a:t>
            </a:r>
          </a:p>
          <a:p>
            <a:pPr marL="0" indent="0">
              <a:buNone/>
            </a:pPr>
            <a:r>
              <a:rPr lang="en-GB" sz="1800" b="1" dirty="0"/>
              <a:t>Limited time available</a:t>
            </a:r>
          </a:p>
          <a:p>
            <a:pPr marL="0" indent="0">
              <a:buNone/>
            </a:pPr>
            <a:r>
              <a:rPr lang="en-GB" sz="1800" b="1" dirty="0"/>
              <a:t>Limited self knowledge</a:t>
            </a:r>
          </a:p>
          <a:p>
            <a:pPr marL="0" indent="0">
              <a:buNone/>
            </a:pPr>
            <a:endParaRPr lang="en-GB" sz="1800" b="1" dirty="0"/>
          </a:p>
        </p:txBody>
      </p:sp>
    </p:spTree>
    <p:extLst>
      <p:ext uri="{BB962C8B-B14F-4D97-AF65-F5344CB8AC3E}">
        <p14:creationId xmlns:p14="http://schemas.microsoft.com/office/powerpoint/2010/main" val="1254586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0670-E49C-9B4B-9690-F79B96C67FC2}"/>
              </a:ext>
            </a:extLst>
          </p:cNvPr>
          <p:cNvSpPr>
            <a:spLocks noGrp="1"/>
          </p:cNvSpPr>
          <p:nvPr>
            <p:ph type="title"/>
          </p:nvPr>
        </p:nvSpPr>
        <p:spPr>
          <a:prstGeom prst="ellipse">
            <a:avLst/>
          </a:prstGeom>
        </p:spPr>
        <p:txBody>
          <a:bodyPr>
            <a:normAutofit/>
          </a:bodyPr>
          <a:lstStyle/>
          <a:p>
            <a:r>
              <a:rPr lang="en-GB"/>
              <a:t>Time management </a:t>
            </a:r>
          </a:p>
        </p:txBody>
      </p:sp>
      <p:graphicFrame>
        <p:nvGraphicFramePr>
          <p:cNvPr id="5" name="Content Placeholder 2">
            <a:extLst>
              <a:ext uri="{FF2B5EF4-FFF2-40B4-BE49-F238E27FC236}">
                <a16:creationId xmlns:a16="http://schemas.microsoft.com/office/drawing/2014/main" id="{68F81C40-F79C-FF62-E211-E5358B123327}"/>
              </a:ext>
            </a:extLst>
          </p:cNvPr>
          <p:cNvGraphicFramePr>
            <a:graphicFrameLocks noGrp="1"/>
          </p:cNvGraphicFramePr>
          <p:nvPr>
            <p:ph idx="1"/>
            <p:extLst>
              <p:ext uri="{D42A27DB-BD31-4B8C-83A1-F6EECF244321}">
                <p14:modId xmlns:p14="http://schemas.microsoft.com/office/powerpoint/2010/main" val="840839712"/>
              </p:ext>
            </p:extLst>
          </p:nvPr>
        </p:nvGraphicFramePr>
        <p:xfrm>
          <a:off x="1028700" y="2286000"/>
          <a:ext cx="72009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4174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2A4DE-3B00-5D44-93E4-8B137E97961E}"/>
              </a:ext>
            </a:extLst>
          </p:cNvPr>
          <p:cNvSpPr>
            <a:spLocks noGrp="1"/>
          </p:cNvSpPr>
          <p:nvPr>
            <p:ph type="title"/>
          </p:nvPr>
        </p:nvSpPr>
        <p:spPr>
          <a:prstGeom prst="ellipse">
            <a:avLst/>
          </a:prstGeom>
        </p:spPr>
        <p:txBody>
          <a:bodyPr>
            <a:normAutofit/>
          </a:bodyPr>
          <a:lstStyle/>
          <a:p>
            <a:r>
              <a:rPr lang="en-GB" sz="3400"/>
              <a:t>TEAM</a:t>
            </a:r>
            <a:br>
              <a:rPr lang="en-GB" sz="3400"/>
            </a:br>
            <a:r>
              <a:rPr lang="en-GB" sz="3400"/>
              <a:t>WORKING</a:t>
            </a:r>
          </a:p>
        </p:txBody>
      </p:sp>
      <p:graphicFrame>
        <p:nvGraphicFramePr>
          <p:cNvPr id="5" name="Content Placeholder 2">
            <a:extLst>
              <a:ext uri="{FF2B5EF4-FFF2-40B4-BE49-F238E27FC236}">
                <a16:creationId xmlns:a16="http://schemas.microsoft.com/office/drawing/2014/main" id="{898995C2-589D-3354-1F0C-95529CC129E5}"/>
              </a:ext>
            </a:extLst>
          </p:cNvPr>
          <p:cNvGraphicFramePr>
            <a:graphicFrameLocks noGrp="1"/>
          </p:cNvGraphicFramePr>
          <p:nvPr>
            <p:ph idx="1"/>
            <p:extLst>
              <p:ext uri="{D42A27DB-BD31-4B8C-83A1-F6EECF244321}">
                <p14:modId xmlns:p14="http://schemas.microsoft.com/office/powerpoint/2010/main" val="802243064"/>
              </p:ext>
            </p:extLst>
          </p:nvPr>
        </p:nvGraphicFramePr>
        <p:xfrm>
          <a:off x="1028700" y="2286000"/>
          <a:ext cx="72009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879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D3974-2FBA-F84E-AF9A-697E6B476BD9}"/>
              </a:ext>
            </a:extLst>
          </p:cNvPr>
          <p:cNvSpPr>
            <a:spLocks noGrp="1"/>
          </p:cNvSpPr>
          <p:nvPr>
            <p:ph type="title"/>
          </p:nvPr>
        </p:nvSpPr>
        <p:spPr>
          <a:prstGeom prst="ellipse">
            <a:avLst/>
          </a:prstGeom>
        </p:spPr>
        <p:txBody>
          <a:bodyPr>
            <a:normAutofit fontScale="90000"/>
          </a:bodyPr>
          <a:lstStyle/>
          <a:p>
            <a:r>
              <a:rPr lang="en-GB" sz="3400" dirty="0"/>
              <a:t>PDP </a:t>
            </a:r>
            <a:br>
              <a:rPr lang="en-GB" sz="3400" dirty="0"/>
            </a:br>
            <a:r>
              <a:rPr lang="en-GB" sz="3400" dirty="0"/>
              <a:t>(personal development plan)</a:t>
            </a:r>
          </a:p>
        </p:txBody>
      </p:sp>
      <p:graphicFrame>
        <p:nvGraphicFramePr>
          <p:cNvPr id="5" name="Content Placeholder 2">
            <a:extLst>
              <a:ext uri="{FF2B5EF4-FFF2-40B4-BE49-F238E27FC236}">
                <a16:creationId xmlns:a16="http://schemas.microsoft.com/office/drawing/2014/main" id="{21FA16EA-AFE4-15CE-936D-EAE240304EF7}"/>
              </a:ext>
            </a:extLst>
          </p:cNvPr>
          <p:cNvGraphicFramePr>
            <a:graphicFrameLocks noGrp="1"/>
          </p:cNvGraphicFramePr>
          <p:nvPr>
            <p:ph idx="1"/>
            <p:extLst>
              <p:ext uri="{D42A27DB-BD31-4B8C-83A1-F6EECF244321}">
                <p14:modId xmlns:p14="http://schemas.microsoft.com/office/powerpoint/2010/main" val="2265220720"/>
              </p:ext>
            </p:extLst>
          </p:nvPr>
        </p:nvGraphicFramePr>
        <p:xfrm>
          <a:off x="1028700" y="2286000"/>
          <a:ext cx="72009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1165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210B9-7F81-1C4F-A151-04C297D82369}"/>
              </a:ext>
            </a:extLst>
          </p:cNvPr>
          <p:cNvSpPr>
            <a:spLocks noGrp="1"/>
          </p:cNvSpPr>
          <p:nvPr>
            <p:ph type="title"/>
          </p:nvPr>
        </p:nvSpPr>
        <p:spPr>
          <a:prstGeom prst="ellipse">
            <a:avLst/>
          </a:prstGeom>
        </p:spPr>
        <p:txBody>
          <a:bodyPr>
            <a:normAutofit/>
          </a:bodyPr>
          <a:lstStyle/>
          <a:p>
            <a:r>
              <a:rPr lang="en-GB"/>
              <a:t>Conclusion</a:t>
            </a:r>
          </a:p>
        </p:txBody>
      </p:sp>
      <p:graphicFrame>
        <p:nvGraphicFramePr>
          <p:cNvPr id="5" name="Content Placeholder 2">
            <a:extLst>
              <a:ext uri="{FF2B5EF4-FFF2-40B4-BE49-F238E27FC236}">
                <a16:creationId xmlns:a16="http://schemas.microsoft.com/office/drawing/2014/main" id="{64A702C9-95B7-08E1-10FC-DA5403BAC3C6}"/>
              </a:ext>
            </a:extLst>
          </p:cNvPr>
          <p:cNvGraphicFramePr>
            <a:graphicFrameLocks noGrp="1"/>
          </p:cNvGraphicFramePr>
          <p:nvPr>
            <p:ph idx="1"/>
            <p:extLst>
              <p:ext uri="{D42A27DB-BD31-4B8C-83A1-F6EECF244321}">
                <p14:modId xmlns:p14="http://schemas.microsoft.com/office/powerpoint/2010/main" val="3090179787"/>
              </p:ext>
            </p:extLst>
          </p:nvPr>
        </p:nvGraphicFramePr>
        <p:xfrm>
          <a:off x="1028700" y="2286000"/>
          <a:ext cx="72009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712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2F54B-8022-3047-97AD-AFF25312F083}"/>
              </a:ext>
            </a:extLst>
          </p:cNvPr>
          <p:cNvSpPr>
            <a:spLocks noGrp="1"/>
          </p:cNvSpPr>
          <p:nvPr>
            <p:ph type="title"/>
          </p:nvPr>
        </p:nvSpPr>
        <p:spPr>
          <a:xfrm>
            <a:off x="-66517" y="1402080"/>
            <a:ext cx="2978949" cy="4012885"/>
          </a:xfrm>
          <a:prstGeom prst="ellipse">
            <a:avLst/>
          </a:prstGeom>
          <a:solidFill>
            <a:schemeClr val="accent2">
              <a:lumMod val="75000"/>
            </a:schemeClr>
          </a:solidFill>
          <a:ln>
            <a:noFill/>
          </a:ln>
        </p:spPr>
        <p:txBody>
          <a:bodyPr>
            <a:normAutofit/>
          </a:bodyPr>
          <a:lstStyle/>
          <a:p>
            <a:r>
              <a:rPr lang="en-GB" sz="2000" dirty="0">
                <a:solidFill>
                  <a:srgbClr val="FFFFFF"/>
                </a:solidFill>
              </a:rPr>
              <a:t>References: </a:t>
            </a:r>
          </a:p>
        </p:txBody>
      </p:sp>
      <p:sp>
        <p:nvSpPr>
          <p:cNvPr id="3" name="Content Placeholder 2">
            <a:extLst>
              <a:ext uri="{FF2B5EF4-FFF2-40B4-BE49-F238E27FC236}">
                <a16:creationId xmlns:a16="http://schemas.microsoft.com/office/drawing/2014/main" id="{B216D050-DAAB-EF49-89FF-7BFB1463DC41}"/>
              </a:ext>
            </a:extLst>
          </p:cNvPr>
          <p:cNvSpPr>
            <a:spLocks noGrp="1"/>
          </p:cNvSpPr>
          <p:nvPr>
            <p:ph idx="1"/>
          </p:nvPr>
        </p:nvSpPr>
        <p:spPr>
          <a:xfrm>
            <a:off x="4193771" y="1402080"/>
            <a:ext cx="3990522" cy="4053840"/>
          </a:xfrm>
        </p:spPr>
        <p:txBody>
          <a:bodyPr anchor="ctr">
            <a:normAutofit/>
          </a:bodyPr>
          <a:lstStyle/>
          <a:p>
            <a:endParaRPr lang="en-GB" dirty="0"/>
          </a:p>
          <a:p>
            <a:endParaRPr lang="en-GB" dirty="0"/>
          </a:p>
        </p:txBody>
      </p:sp>
      <p:sp>
        <p:nvSpPr>
          <p:cNvPr id="6" name="TextBox 5">
            <a:extLst>
              <a:ext uri="{FF2B5EF4-FFF2-40B4-BE49-F238E27FC236}">
                <a16:creationId xmlns:a16="http://schemas.microsoft.com/office/drawing/2014/main" id="{7DD48EA5-A8C9-5844-92F3-4801898F2345}"/>
              </a:ext>
            </a:extLst>
          </p:cNvPr>
          <p:cNvSpPr txBox="1"/>
          <p:nvPr/>
        </p:nvSpPr>
        <p:spPr>
          <a:xfrm>
            <a:off x="5465135" y="2317898"/>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1B4671ED-95FB-5248-93FF-734F50F0BD55}"/>
              </a:ext>
            </a:extLst>
          </p:cNvPr>
          <p:cNvSpPr txBox="1"/>
          <p:nvPr/>
        </p:nvSpPr>
        <p:spPr>
          <a:xfrm>
            <a:off x="2912432" y="890650"/>
            <a:ext cx="6553200" cy="3693319"/>
          </a:xfrm>
          <a:prstGeom prst="rect">
            <a:avLst/>
          </a:prstGeom>
          <a:noFill/>
        </p:spPr>
        <p:txBody>
          <a:bodyPr wrap="square" rtlCol="0">
            <a:spAutoFit/>
          </a:bodyPr>
          <a:lstStyle/>
          <a:p>
            <a:r>
              <a:rPr lang="en-GB" dirty="0"/>
              <a:t>  </a:t>
            </a:r>
          </a:p>
          <a:p>
            <a:endParaRPr lang="en-GB" dirty="0"/>
          </a:p>
          <a:p>
            <a:endParaRPr lang="en-GB" dirty="0"/>
          </a:p>
          <a:p>
            <a:endParaRPr lang="en-GB" dirty="0"/>
          </a:p>
          <a:p>
            <a:endParaRPr lang="en-GB" dirty="0"/>
          </a:p>
          <a:p>
            <a:r>
              <a:rPr lang="en-GB" dirty="0"/>
              <a:t>Aeon B,  </a:t>
            </a:r>
            <a:r>
              <a:rPr lang="en-GB" dirty="0" err="1"/>
              <a:t>Aguinis</a:t>
            </a:r>
            <a:r>
              <a:rPr lang="en-GB" dirty="0"/>
              <a:t> H.(2017) ‘It’s about time: New perspectives and insights on time management’, </a:t>
            </a:r>
            <a:r>
              <a:rPr lang="en-GB" dirty="0" err="1"/>
              <a:t>Acad</a:t>
            </a:r>
            <a:r>
              <a:rPr lang="en-GB" dirty="0"/>
              <a:t> </a:t>
            </a:r>
            <a:r>
              <a:rPr lang="en-GB" dirty="0" err="1"/>
              <a:t>Manag</a:t>
            </a:r>
            <a:r>
              <a:rPr lang="en-GB" dirty="0"/>
              <a:t> Perspect,31(4), pp. 309–310.</a:t>
            </a:r>
          </a:p>
          <a:p>
            <a:endParaRPr lang="en-GB" dirty="0"/>
          </a:p>
          <a:p>
            <a:r>
              <a:rPr lang="en-GB" dirty="0"/>
              <a:t>Marks MA, Mathieu JE, </a:t>
            </a:r>
            <a:r>
              <a:rPr lang="en-GB" dirty="0" err="1"/>
              <a:t>Zaccaro</a:t>
            </a:r>
            <a:r>
              <a:rPr lang="en-GB" dirty="0"/>
              <a:t> SJ. (2001)’A temporally based framework and taxonomy of team </a:t>
            </a:r>
            <a:r>
              <a:rPr lang="en-GB" dirty="0" err="1"/>
              <a:t>processes’,Academy</a:t>
            </a:r>
            <a:r>
              <a:rPr lang="en-GB" dirty="0"/>
              <a:t> of Management Review, 26(3), pp. 356–76. </a:t>
            </a:r>
          </a:p>
          <a:p>
            <a:r>
              <a:rPr lang="en-GB" dirty="0"/>
              <a:t> </a:t>
            </a:r>
          </a:p>
        </p:txBody>
      </p:sp>
    </p:spTree>
    <p:extLst>
      <p:ext uri="{BB962C8B-B14F-4D97-AF65-F5344CB8AC3E}">
        <p14:creationId xmlns:p14="http://schemas.microsoft.com/office/powerpoint/2010/main" val="1561421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643" y="744469"/>
            <a:ext cx="8005589"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643" y="744469"/>
            <a:ext cx="8005589" cy="5349671"/>
            <a:chOff x="752858" y="744469"/>
            <a:chExt cx="10674117" cy="5349671"/>
          </a:xfrm>
        </p:grpSpPr>
        <p:sp>
          <p:nvSpPr>
            <p:cNvPr id="15"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6AFB813D-8558-D740-9A76-B9AE0F1C5CF5}"/>
              </a:ext>
            </a:extLst>
          </p:cNvPr>
          <p:cNvSpPr>
            <a:spLocks noGrp="1"/>
          </p:cNvSpPr>
          <p:nvPr>
            <p:ph type="title"/>
          </p:nvPr>
        </p:nvSpPr>
        <p:spPr>
          <a:xfrm>
            <a:off x="1172001" y="1480930"/>
            <a:ext cx="6335973" cy="3254321"/>
          </a:xfrm>
          <a:prstGeom prst="ellipse">
            <a:avLst/>
          </a:prstGeom>
        </p:spPr>
        <p:txBody>
          <a:bodyPr vert="horz" lIns="91440" tIns="45720" rIns="91440" bIns="45720" rtlCol="0" anchor="b" anchorCtr="1">
            <a:normAutofit/>
          </a:bodyPr>
          <a:lstStyle/>
          <a:p>
            <a:pPr defTabSz="914400"/>
            <a:r>
              <a:rPr lang="en-US" sz="5300" cap="all" spc="200" dirty="0"/>
              <a:t>Thank you for your attention! </a:t>
            </a:r>
          </a:p>
        </p:txBody>
      </p:sp>
      <p:sp>
        <p:nvSpPr>
          <p:cNvPr id="3" name="Content Placeholder 2">
            <a:extLst>
              <a:ext uri="{FF2B5EF4-FFF2-40B4-BE49-F238E27FC236}">
                <a16:creationId xmlns:a16="http://schemas.microsoft.com/office/drawing/2014/main" id="{8FA92F30-09A1-FF4E-B662-59BE6444D106}"/>
              </a:ext>
            </a:extLst>
          </p:cNvPr>
          <p:cNvSpPr>
            <a:spLocks noGrp="1"/>
          </p:cNvSpPr>
          <p:nvPr>
            <p:ph idx="1"/>
          </p:nvPr>
        </p:nvSpPr>
        <p:spPr>
          <a:xfrm>
            <a:off x="1172001" y="4804850"/>
            <a:ext cx="4467936" cy="1086237"/>
          </a:xfrm>
        </p:spPr>
        <p:txBody>
          <a:bodyPr vert="horz" lIns="91440" tIns="45720" rIns="91440" bIns="45720" rtlCol="0">
            <a:normAutofit/>
          </a:bodyPr>
          <a:lstStyle/>
          <a:p>
            <a:pPr marL="0" indent="0" defTabSz="914400">
              <a:lnSpc>
                <a:spcPct val="112000"/>
              </a:lnSpc>
              <a:spcBef>
                <a:spcPts val="0"/>
              </a:spcBef>
              <a:spcAft>
                <a:spcPts val="600"/>
              </a:spcAft>
              <a:buNone/>
            </a:pPr>
            <a:r>
              <a:rPr lang="en-US" sz="2300"/>
              <a:t> </a:t>
            </a:r>
          </a:p>
        </p:txBody>
      </p:sp>
    </p:spTree>
    <p:extLst>
      <p:ext uri="{BB962C8B-B14F-4D97-AF65-F5344CB8AC3E}">
        <p14:creationId xmlns:p14="http://schemas.microsoft.com/office/powerpoint/2010/main" val="143740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{DC15F4C5-53F1-E843-B667-EA85454D7358}tf10001072</Template>
  <TotalTime>586</TotalTime>
  <Words>1785</Words>
  <Application>Microsoft Macintosh PowerPoint</Application>
  <PresentationFormat>On-screen Show (4:3)</PresentationFormat>
  <Paragraphs>144</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Franklin Gothic Book</vt:lpstr>
      <vt:lpstr>Crop</vt:lpstr>
      <vt:lpstr>INDIVIDUAL PRESENTATION</vt:lpstr>
      <vt:lpstr>Overview  </vt:lpstr>
      <vt:lpstr>My intended career </vt:lpstr>
      <vt:lpstr>SWOT ANALYSIS </vt:lpstr>
      <vt:lpstr>Time management </vt:lpstr>
      <vt:lpstr>TEAM WORKING</vt:lpstr>
      <vt:lpstr>PDP  (personal development plan)</vt:lpstr>
      <vt:lpstr>Conclusion</vt:lpstr>
      <vt:lpstr>References: </vt:lpstr>
      <vt:lpstr>Thank you for your attention!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admin</dc:creator>
  <cp:lastModifiedBy>(s) Antonia-Roxana Vrabie</cp:lastModifiedBy>
  <cp:revision>43</cp:revision>
  <dcterms:created xsi:type="dcterms:W3CDTF">2022-03-25T08:56:02Z</dcterms:created>
  <dcterms:modified xsi:type="dcterms:W3CDTF">2022-04-10T12:54:02Z</dcterms:modified>
</cp:coreProperties>
</file>