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61" r:id="rId5"/>
    <p:sldId id="262" r:id="rId6"/>
    <p:sldId id="272" r:id="rId7"/>
    <p:sldId id="264" r:id="rId8"/>
    <p:sldId id="265" r:id="rId9"/>
    <p:sldId id="267" r:id="rId10"/>
    <p:sldId id="266" r:id="rId11"/>
    <p:sldId id="268" r:id="rId12"/>
    <p:sldId id="273" r:id="rId13"/>
    <p:sldId id="269" r:id="rId14"/>
    <p:sldId id="270" r:id="rId15"/>
    <p:sldId id="271" r:id="rId16"/>
    <p:sldId id="263" r:id="rId17"/>
    <p:sldId id="274" r:id="rId18"/>
    <p:sldId id="275" r:id="rId19"/>
    <p:sldId id="276" r:id="rId20"/>
    <p:sldId id="277" r:id="rId21"/>
    <p:sldId id="278" r:id="rId22"/>
    <p:sldId id="279" r:id="rId23"/>
    <p:sldId id="280" r:id="rId24"/>
    <p:sldId id="260" r:id="rId25"/>
    <p:sldId id="25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04"/>
    <p:restoredTop sz="94674"/>
  </p:normalViewPr>
  <p:slideViewPr>
    <p:cSldViewPr snapToGrid="0" snapToObjects="1">
      <p:cViewPr varScale="1">
        <p:scale>
          <a:sx n="100" d="100"/>
          <a:sy n="100" d="100"/>
        </p:scale>
        <p:origin x="168" y="9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09/04/2020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5827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80009"/>
            <a:ext cx="10972800" cy="1143000"/>
          </a:xfrm>
        </p:spPr>
        <p:txBody>
          <a:bodyPr>
            <a:normAutofit/>
          </a:bodyPr>
          <a:lstStyle>
            <a:lvl1pPr>
              <a:defRPr sz="36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2pPr>
              <a:defRPr sz="2200"/>
            </a:lvl2pPr>
            <a:lvl3pPr>
              <a:defRPr sz="2000"/>
            </a:lvl3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09/04/2020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21717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08364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10521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09/04/2020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9239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09/04/2020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7918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09/04/2020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799071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67620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09/04/2020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73603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63553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09/04/2020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7985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09/04/2020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452263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9670F-85AA-C346-A5E2-B8460BB16119}"/>
              </a:ext>
            </a:extLst>
          </p:cNvPr>
          <p:cNvSpPr>
            <a:spLocks noGrp="1"/>
          </p:cNvSpPr>
          <p:nvPr>
            <p:ph type="ctrTitle"/>
          </p:nvPr>
        </p:nvSpPr>
        <p:spPr/>
        <p:txBody>
          <a:bodyPr/>
          <a:lstStyle/>
          <a:p>
            <a:r>
              <a:rPr lang="en-US" dirty="0"/>
              <a:t>BA Management Skills for the Workplace</a:t>
            </a:r>
            <a:br>
              <a:rPr lang="en-US" dirty="0"/>
            </a:br>
            <a:r>
              <a:rPr lang="en-US" dirty="0"/>
              <a:t>BMSK5006</a:t>
            </a:r>
          </a:p>
        </p:txBody>
      </p:sp>
      <p:sp>
        <p:nvSpPr>
          <p:cNvPr id="3" name="Subtitle 2">
            <a:extLst>
              <a:ext uri="{FF2B5EF4-FFF2-40B4-BE49-F238E27FC236}">
                <a16:creationId xmlns:a16="http://schemas.microsoft.com/office/drawing/2014/main" id="{C1199074-0DB8-434D-9EDC-B3808D3DB3C5}"/>
              </a:ext>
            </a:extLst>
          </p:cNvPr>
          <p:cNvSpPr>
            <a:spLocks noGrp="1"/>
          </p:cNvSpPr>
          <p:nvPr>
            <p:ph type="subTitle" idx="1"/>
          </p:nvPr>
        </p:nvSpPr>
        <p:spPr/>
        <p:txBody>
          <a:bodyPr/>
          <a:lstStyle/>
          <a:p>
            <a:r>
              <a:rPr lang="en-US" dirty="0"/>
              <a:t>Online Session 5</a:t>
            </a:r>
          </a:p>
        </p:txBody>
      </p:sp>
    </p:spTree>
    <p:extLst>
      <p:ext uri="{BB962C8B-B14F-4D97-AF65-F5344CB8AC3E}">
        <p14:creationId xmlns:p14="http://schemas.microsoft.com/office/powerpoint/2010/main" val="1509428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fontScale="92500" lnSpcReduction="20000"/>
          </a:bodyPr>
          <a:lstStyle/>
          <a:p>
            <a:r>
              <a:rPr lang="en-GB" dirty="0"/>
              <a:t>Session Overview</a:t>
            </a:r>
          </a:p>
          <a:p>
            <a:endParaRPr lang="en-GB" dirty="0"/>
          </a:p>
          <a:p>
            <a:r>
              <a:rPr lang="en-GB" dirty="0"/>
              <a:t>Evaluate assets</a:t>
            </a:r>
          </a:p>
          <a:p>
            <a:r>
              <a:rPr lang="en-GB" dirty="0"/>
              <a:t>Potential assets</a:t>
            </a:r>
          </a:p>
          <a:p>
            <a:r>
              <a:rPr lang="en-GB" dirty="0"/>
              <a:t>Methodology for capturing &amp; managing knowledge</a:t>
            </a:r>
          </a:p>
          <a:p>
            <a:r>
              <a:rPr lang="en-GB" dirty="0"/>
              <a:t>SWOT</a:t>
            </a:r>
          </a:p>
          <a:p>
            <a:r>
              <a:rPr lang="en-GB" dirty="0"/>
              <a:t>PESTLE</a:t>
            </a:r>
          </a:p>
          <a:p>
            <a:r>
              <a:rPr lang="en-GB" dirty="0"/>
              <a:t>K-SWOT</a:t>
            </a:r>
          </a:p>
          <a:p>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24810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a:bodyPr>
          <a:lstStyle/>
          <a:p>
            <a:pPr marL="0" indent="0">
              <a:buNone/>
            </a:pPr>
            <a:r>
              <a:rPr lang="en-GB" dirty="0"/>
              <a:t>Evaluating Assets</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292779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a:bodyPr>
          <a:lstStyle/>
          <a:p>
            <a:r>
              <a:rPr lang="en-GB" dirty="0"/>
              <a:t>Potential assets</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2517493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a:bodyPr>
          <a:lstStyle/>
          <a:p>
            <a:r>
              <a:rPr lang="en-GB" dirty="0"/>
              <a:t>Methodology for capturing &amp; managing knowledge</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2657940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a:bodyPr>
          <a:lstStyle/>
          <a:p>
            <a:r>
              <a:rPr lang="en-GB" dirty="0"/>
              <a:t>SWOT</a:t>
            </a:r>
          </a:p>
          <a:p>
            <a:r>
              <a:rPr lang="en-GB" dirty="0"/>
              <a:t>PESTLE</a:t>
            </a:r>
          </a:p>
          <a:p>
            <a:r>
              <a:rPr lang="en-GB" dirty="0"/>
              <a:t>K-SWOT</a:t>
            </a:r>
          </a:p>
          <a:p>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2385424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1600201"/>
            <a:ext cx="1828800" cy="658905"/>
          </a:xfrm>
        </p:spPr>
        <p:txBody>
          <a:bodyPr>
            <a:normAutofit/>
          </a:bodyPr>
          <a:lstStyle/>
          <a:p>
            <a:r>
              <a:rPr lang="en-GB" dirty="0"/>
              <a:t>SWOT</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6" name="Picture 2" descr="http://pestleanalysis.com/wp-content/uploads/2013/12/SWOT-Analysis-examples.png">
            <a:extLst>
              <a:ext uri="{FF2B5EF4-FFF2-40B4-BE49-F238E27FC236}">
                <a16:creationId xmlns:a16="http://schemas.microsoft.com/office/drawing/2014/main" id="{C5BF2AE5-9614-6641-B2AB-6BD40A831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9399" y="1347887"/>
            <a:ext cx="5494576" cy="4156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062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1600201"/>
            <a:ext cx="10596282" cy="3599328"/>
          </a:xfrm>
        </p:spPr>
        <p:txBody>
          <a:bodyPr>
            <a:normAutofit fontScale="70000" lnSpcReduction="20000"/>
          </a:bodyPr>
          <a:lstStyle/>
          <a:p>
            <a:pPr marL="0" indent="0">
              <a:buNone/>
            </a:pPr>
            <a:r>
              <a:rPr lang="en-GB" b="1" dirty="0"/>
              <a:t>SWOT - </a:t>
            </a:r>
            <a:r>
              <a:rPr lang="en-US" b="1" dirty="0"/>
              <a:t>Internal Strengths</a:t>
            </a:r>
          </a:p>
          <a:p>
            <a:pPr marL="0" indent="0">
              <a:buNone/>
            </a:pPr>
            <a:r>
              <a:rPr lang="en-US" dirty="0"/>
              <a:t>Type of questions to ask when </a:t>
            </a:r>
            <a:r>
              <a:rPr lang="en-US" dirty="0" err="1"/>
              <a:t>analysing</a:t>
            </a:r>
            <a:r>
              <a:rPr lang="en-US" dirty="0"/>
              <a:t> knowledge assets and related processes.</a:t>
            </a:r>
          </a:p>
          <a:p>
            <a:pPr marL="0" indent="0">
              <a:buNone/>
            </a:pPr>
            <a:endParaRPr lang="en-US" dirty="0"/>
          </a:p>
          <a:p>
            <a:r>
              <a:rPr lang="en-US" dirty="0"/>
              <a:t>Unique technique</a:t>
            </a:r>
          </a:p>
          <a:p>
            <a:r>
              <a:rPr lang="en-US" dirty="0"/>
              <a:t>Leading edge</a:t>
            </a:r>
          </a:p>
          <a:p>
            <a:r>
              <a:rPr lang="en-US" dirty="0"/>
              <a:t>Widely accessible to all who need it</a:t>
            </a:r>
          </a:p>
          <a:p>
            <a:r>
              <a:rPr lang="en-US" dirty="0"/>
              <a:t>Can be validated</a:t>
            </a:r>
          </a:p>
          <a:p>
            <a:r>
              <a:rPr lang="en-US" dirty="0"/>
              <a:t>In a format not vulnerable to loss</a:t>
            </a:r>
          </a:p>
          <a:p>
            <a:r>
              <a:rPr lang="en-US" dirty="0"/>
              <a:t>Comprehensive</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2035264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1600200"/>
            <a:ext cx="10596282" cy="3993775"/>
          </a:xfrm>
        </p:spPr>
        <p:txBody>
          <a:bodyPr>
            <a:normAutofit fontScale="85000" lnSpcReduction="20000"/>
          </a:bodyPr>
          <a:lstStyle/>
          <a:p>
            <a:pPr marL="0" indent="0">
              <a:buNone/>
            </a:pPr>
            <a:r>
              <a:rPr lang="en-GB" b="1" dirty="0"/>
              <a:t>SWOT - </a:t>
            </a:r>
            <a:r>
              <a:rPr lang="en-US" b="1" dirty="0"/>
              <a:t>Internal Weaknesses</a:t>
            </a:r>
          </a:p>
          <a:p>
            <a:pPr marL="0" indent="0">
              <a:buNone/>
            </a:pPr>
            <a:r>
              <a:rPr lang="en-US" dirty="0"/>
              <a:t>Type of questions to ask when </a:t>
            </a:r>
            <a:r>
              <a:rPr lang="en-US" dirty="0" err="1"/>
              <a:t>analysing</a:t>
            </a:r>
            <a:r>
              <a:rPr lang="en-US" dirty="0"/>
              <a:t> knowledge assets and related processes.</a:t>
            </a:r>
          </a:p>
          <a:p>
            <a:pPr marL="0" indent="0">
              <a:buNone/>
            </a:pPr>
            <a:endParaRPr lang="en-US" dirty="0"/>
          </a:p>
          <a:p>
            <a:r>
              <a:rPr lang="en-US" dirty="0"/>
              <a:t>Difficult to perform – only a few people can do it – knowledge bottleneck</a:t>
            </a:r>
          </a:p>
          <a:p>
            <a:r>
              <a:rPr lang="en-US" dirty="0"/>
              <a:t>Vulnerable to loss (if expert leaves, the technique may remain but the expertise needed to adapt and update)</a:t>
            </a:r>
          </a:p>
          <a:p>
            <a:r>
              <a:rPr lang="en-US" dirty="0"/>
              <a:t>It may be lost.  Inconsistent across the </a:t>
            </a:r>
            <a:r>
              <a:rPr lang="en-US" dirty="0" err="1"/>
              <a:t>organisation</a:t>
            </a:r>
            <a:r>
              <a:rPr lang="en-US" dirty="0"/>
              <a:t>.  Knowledge gaps</a:t>
            </a:r>
          </a:p>
          <a:p>
            <a:r>
              <a:rPr lang="en-US" dirty="0"/>
              <a:t>Becomes out of date very quickly.</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2132164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1600200"/>
            <a:ext cx="10596282" cy="3993775"/>
          </a:xfrm>
        </p:spPr>
        <p:txBody>
          <a:bodyPr>
            <a:normAutofit fontScale="92500" lnSpcReduction="20000"/>
          </a:bodyPr>
          <a:lstStyle/>
          <a:p>
            <a:pPr marL="0" indent="0">
              <a:buNone/>
            </a:pPr>
            <a:r>
              <a:rPr lang="en-GB" b="1" dirty="0"/>
              <a:t>SWOT – </a:t>
            </a:r>
            <a:r>
              <a:rPr lang="en-US" b="1" dirty="0"/>
              <a:t>External Opportunities</a:t>
            </a:r>
          </a:p>
          <a:p>
            <a:pPr marL="0" indent="0">
              <a:buNone/>
            </a:pPr>
            <a:br>
              <a:rPr lang="en-US" dirty="0"/>
            </a:br>
            <a:r>
              <a:rPr lang="en-US" dirty="0"/>
              <a:t>Type of questions to ask when </a:t>
            </a:r>
            <a:r>
              <a:rPr lang="en-US" dirty="0" err="1"/>
              <a:t>analysing</a:t>
            </a:r>
            <a:r>
              <a:rPr lang="en-US" dirty="0"/>
              <a:t> knowledge assets and related processes.</a:t>
            </a:r>
          </a:p>
          <a:p>
            <a:pPr marL="0" indent="0">
              <a:buNone/>
            </a:pPr>
            <a:endParaRPr lang="en-US" dirty="0"/>
          </a:p>
          <a:p>
            <a:r>
              <a:rPr lang="en-US" dirty="0"/>
              <a:t>Can be used to develop a new product</a:t>
            </a:r>
          </a:p>
          <a:p>
            <a:r>
              <a:rPr lang="en-US" dirty="0"/>
              <a:t>Can be used to provide a new service</a:t>
            </a:r>
          </a:p>
          <a:p>
            <a:r>
              <a:rPr lang="en-US" dirty="0"/>
              <a:t>Could be sold in its own right</a:t>
            </a:r>
          </a:p>
          <a:p>
            <a:r>
              <a:rPr lang="en-US" dirty="0"/>
              <a:t>Could be patented</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10</a:t>
            </a:fld>
            <a:endParaRPr lang="en-GB"/>
          </a:p>
        </p:txBody>
      </p:sp>
    </p:spTree>
    <p:extLst>
      <p:ext uri="{BB962C8B-B14F-4D97-AF65-F5344CB8AC3E}">
        <p14:creationId xmlns:p14="http://schemas.microsoft.com/office/powerpoint/2010/main" val="822122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1600200"/>
            <a:ext cx="10596282" cy="3993775"/>
          </a:xfrm>
        </p:spPr>
        <p:txBody>
          <a:bodyPr>
            <a:normAutofit fontScale="92500" lnSpcReduction="20000"/>
          </a:bodyPr>
          <a:lstStyle/>
          <a:p>
            <a:pPr marL="0" indent="0">
              <a:buNone/>
            </a:pPr>
            <a:r>
              <a:rPr lang="en-GB" b="1" dirty="0"/>
              <a:t>SWOT – </a:t>
            </a:r>
            <a:r>
              <a:rPr lang="en-US" b="1" dirty="0"/>
              <a:t>External Threats</a:t>
            </a:r>
          </a:p>
          <a:p>
            <a:pPr marL="0" indent="0">
              <a:buNone/>
            </a:pPr>
            <a:br>
              <a:rPr lang="en-US" dirty="0"/>
            </a:br>
            <a:r>
              <a:rPr lang="en-US" dirty="0"/>
              <a:t>Type of questions to ask when </a:t>
            </a:r>
            <a:r>
              <a:rPr lang="en-US" dirty="0" err="1"/>
              <a:t>analysing</a:t>
            </a:r>
            <a:r>
              <a:rPr lang="en-US" dirty="0"/>
              <a:t> knowledge assets and related processes.</a:t>
            </a:r>
          </a:p>
          <a:p>
            <a:pPr marL="0" indent="0">
              <a:buNone/>
            </a:pPr>
            <a:endParaRPr lang="en-US" dirty="0"/>
          </a:p>
          <a:p>
            <a:r>
              <a:rPr lang="en-US" dirty="0"/>
              <a:t>Easily replicated by competitors</a:t>
            </a:r>
          </a:p>
          <a:p>
            <a:r>
              <a:rPr lang="en-US" dirty="0"/>
              <a:t>External changes make it redundant</a:t>
            </a:r>
          </a:p>
          <a:p>
            <a:r>
              <a:rPr lang="en-US" dirty="0"/>
              <a:t>Competitors might recruit your staff</a:t>
            </a:r>
          </a:p>
          <a:p>
            <a:r>
              <a:rPr lang="en-US" dirty="0"/>
              <a:t>Could cause bad publicity</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11</a:t>
            </a:fld>
            <a:endParaRPr lang="en-GB"/>
          </a:p>
        </p:txBody>
      </p:sp>
    </p:spTree>
    <p:extLst>
      <p:ext uri="{BB962C8B-B14F-4D97-AF65-F5344CB8AC3E}">
        <p14:creationId xmlns:p14="http://schemas.microsoft.com/office/powerpoint/2010/main" val="2628714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2"/>
            <a:ext cx="10596282" cy="4630984"/>
          </a:xfrm>
        </p:spPr>
        <p:txBody>
          <a:bodyPr>
            <a:normAutofit fontScale="85000" lnSpcReduction="20000"/>
          </a:bodyPr>
          <a:lstStyle/>
          <a:p>
            <a:pPr marL="0" indent="0">
              <a:buNone/>
            </a:pPr>
            <a:r>
              <a:rPr lang="en-GB" b="1" dirty="0"/>
              <a:t>SWOT – </a:t>
            </a:r>
            <a:r>
              <a:rPr lang="en-US" b="1" dirty="0"/>
              <a:t>should reveal:</a:t>
            </a:r>
            <a:br>
              <a:rPr lang="en-US" b="1" dirty="0"/>
            </a:br>
            <a:endParaRPr lang="en-US" b="1" dirty="0"/>
          </a:p>
          <a:p>
            <a:r>
              <a:rPr lang="en-US" dirty="0"/>
              <a:t>Whether there is a knowledge bottleneck or knowledge gaps, while the opportunities and threats give some indicators of the potential value of this knowledge asset to the organization</a:t>
            </a:r>
            <a:br>
              <a:rPr lang="en-US" dirty="0"/>
            </a:br>
            <a:endParaRPr lang="en-US" dirty="0"/>
          </a:p>
          <a:p>
            <a:r>
              <a:rPr lang="en-US" dirty="0"/>
              <a:t>Most of the information needed to determine where knowledge asset management could benefit an organization</a:t>
            </a:r>
            <a:br>
              <a:rPr lang="en-US" dirty="0"/>
            </a:br>
            <a:endParaRPr lang="en-US" dirty="0"/>
          </a:p>
          <a:p>
            <a:r>
              <a:rPr lang="en-US" dirty="0"/>
              <a:t>The end result should be a list of knowledge assets which the </a:t>
            </a:r>
            <a:r>
              <a:rPr lang="en-US" dirty="0" err="1"/>
              <a:t>organisation</a:t>
            </a:r>
            <a:r>
              <a:rPr lang="en-US" dirty="0"/>
              <a:t> wants to disseminate, apply, or otherwise manage more widely; the next stage is to select ways to leverage this knowledge asset.</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2412527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499168" y="754282"/>
            <a:ext cx="10596282" cy="802341"/>
          </a:xfrm>
        </p:spPr>
        <p:txBody>
          <a:bodyPr>
            <a:normAutofit fontScale="40000" lnSpcReduction="20000"/>
          </a:bodyPr>
          <a:lstStyle/>
          <a:p>
            <a:pPr marL="0" indent="0">
              <a:buNone/>
            </a:pPr>
            <a:r>
              <a:rPr lang="en-GB" sz="6700" b="1" dirty="0"/>
              <a:t>K-SWOT – </a:t>
            </a:r>
            <a:r>
              <a:rPr lang="en-US" sz="6700" b="1" dirty="0"/>
              <a:t>Knowledge  - SWOT</a:t>
            </a:r>
          </a:p>
          <a:p>
            <a:pPr marL="0" indent="0">
              <a:buNone/>
            </a:pPr>
            <a:br>
              <a:rPr lang="en-US" dirty="0"/>
            </a:b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11" name="Picture 10">
            <a:extLst>
              <a:ext uri="{FF2B5EF4-FFF2-40B4-BE49-F238E27FC236}">
                <a16:creationId xmlns:a16="http://schemas.microsoft.com/office/drawing/2014/main" id="{A4392B2E-9571-F649-8A31-20E8AEAF25D8}"/>
              </a:ext>
            </a:extLst>
          </p:cNvPr>
          <p:cNvPicPr>
            <a:picLocks noChangeAspect="1"/>
          </p:cNvPicPr>
          <p:nvPr/>
        </p:nvPicPr>
        <p:blipFill>
          <a:blip r:embed="rId2"/>
          <a:stretch>
            <a:fillRect/>
          </a:stretch>
        </p:blipFill>
        <p:spPr>
          <a:xfrm>
            <a:off x="2940424" y="1216224"/>
            <a:ext cx="6014196" cy="4317884"/>
          </a:xfrm>
          <a:prstGeom prst="rect">
            <a:avLst/>
          </a:prstGeom>
        </p:spPr>
      </p:pic>
    </p:spTree>
    <p:extLst>
      <p:ext uri="{BB962C8B-B14F-4D97-AF65-F5344CB8AC3E}">
        <p14:creationId xmlns:p14="http://schemas.microsoft.com/office/powerpoint/2010/main" val="364482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499168" y="754282"/>
            <a:ext cx="6854132" cy="4808318"/>
          </a:xfrm>
        </p:spPr>
        <p:txBody>
          <a:bodyPr>
            <a:normAutofit fontScale="32500" lnSpcReduction="20000"/>
          </a:bodyPr>
          <a:lstStyle/>
          <a:p>
            <a:pPr marL="0" indent="0">
              <a:buNone/>
            </a:pPr>
            <a:r>
              <a:rPr lang="en-GB" sz="6700" b="1" dirty="0"/>
              <a:t>K-SWOT – </a:t>
            </a:r>
            <a:r>
              <a:rPr lang="en-US" sz="6700" b="1" dirty="0"/>
              <a:t>Knowledge  - SWOT</a:t>
            </a:r>
          </a:p>
          <a:p>
            <a:pPr marL="0" indent="0">
              <a:buNone/>
            </a:pPr>
            <a:endParaRPr lang="en-US" sz="6700" b="1" dirty="0"/>
          </a:p>
          <a:p>
            <a:r>
              <a:rPr lang="en-US" sz="6700" b="1" dirty="0"/>
              <a:t>The “SW” side </a:t>
            </a:r>
            <a:br>
              <a:rPr lang="en-US" sz="6700" dirty="0"/>
            </a:br>
            <a:r>
              <a:rPr lang="en-US" sz="6700" dirty="0"/>
              <a:t>Considers knowledge from the internal resource based perspective to explain why knowledge maybe a firm’s most strategic resource.</a:t>
            </a:r>
            <a:br>
              <a:rPr lang="en-US" sz="6700" dirty="0"/>
            </a:br>
            <a:endParaRPr lang="en-US" sz="6700" dirty="0"/>
          </a:p>
          <a:p>
            <a:r>
              <a:rPr lang="en-US" sz="6700" b="1" dirty="0"/>
              <a:t>The “OT” side </a:t>
            </a:r>
            <a:br>
              <a:rPr lang="en-US" sz="6700" b="1" dirty="0"/>
            </a:br>
            <a:r>
              <a:rPr lang="en-US" sz="6700" dirty="0"/>
              <a:t>Considers knowledge as the basis for describing &amp; evaluating strategic positions within industries including related knowledge-based opportunities and threats. </a:t>
            </a:r>
            <a:br>
              <a:rPr lang="en-US" sz="6700" dirty="0"/>
            </a:br>
            <a:br>
              <a:rPr lang="en-US" sz="6700" dirty="0"/>
            </a:br>
            <a:br>
              <a:rPr lang="en-US" dirty="0"/>
            </a:b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14</a:t>
            </a:fld>
            <a:endParaRPr lang="en-GB"/>
          </a:p>
        </p:txBody>
      </p:sp>
      <p:pic>
        <p:nvPicPr>
          <p:cNvPr id="6" name="Picture 5">
            <a:extLst>
              <a:ext uri="{FF2B5EF4-FFF2-40B4-BE49-F238E27FC236}">
                <a16:creationId xmlns:a16="http://schemas.microsoft.com/office/drawing/2014/main" id="{CA42C51C-6CE6-3043-B7CE-156B6DB737C1}"/>
              </a:ext>
            </a:extLst>
          </p:cNvPr>
          <p:cNvPicPr>
            <a:picLocks noChangeAspect="1"/>
          </p:cNvPicPr>
          <p:nvPr/>
        </p:nvPicPr>
        <p:blipFill>
          <a:blip r:embed="rId2"/>
          <a:stretch>
            <a:fillRect/>
          </a:stretch>
        </p:blipFill>
        <p:spPr>
          <a:xfrm>
            <a:off x="7597659" y="2311399"/>
            <a:ext cx="4379560" cy="3144299"/>
          </a:xfrm>
          <a:prstGeom prst="rect">
            <a:avLst/>
          </a:prstGeom>
        </p:spPr>
      </p:pic>
    </p:spTree>
    <p:extLst>
      <p:ext uri="{BB962C8B-B14F-4D97-AF65-F5344CB8AC3E}">
        <p14:creationId xmlns:p14="http://schemas.microsoft.com/office/powerpoint/2010/main" val="93414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499168" y="754282"/>
            <a:ext cx="8936932" cy="4808318"/>
          </a:xfrm>
        </p:spPr>
        <p:txBody>
          <a:bodyPr>
            <a:normAutofit fontScale="25000" lnSpcReduction="20000"/>
          </a:bodyPr>
          <a:lstStyle/>
          <a:p>
            <a:pPr marL="0" indent="0">
              <a:buNone/>
            </a:pPr>
            <a:r>
              <a:rPr lang="en-GB" sz="6700" b="1" dirty="0"/>
              <a:t>K-SWOT – </a:t>
            </a:r>
            <a:r>
              <a:rPr lang="en-US" sz="6700" b="1" dirty="0"/>
              <a:t>Knowledge  - SWOT</a:t>
            </a:r>
          </a:p>
          <a:p>
            <a:pPr marL="0" indent="0">
              <a:buNone/>
            </a:pPr>
            <a:endParaRPr lang="en-US" sz="6700" b="1" dirty="0"/>
          </a:p>
          <a:p>
            <a:r>
              <a:rPr lang="en-US" sz="6700" dirty="0"/>
              <a:t>The two sides form an integrated </a:t>
            </a:r>
            <a:r>
              <a:rPr lang="en-US" sz="6700" b="1" dirty="0"/>
              <a:t>K-SWOT</a:t>
            </a:r>
            <a:r>
              <a:rPr lang="en-US" sz="6700" dirty="0"/>
              <a:t> showing how both strategic views, (resource-based view &amp; competitive forces), are complementary &amp; reinforcing.</a:t>
            </a:r>
            <a:br>
              <a:rPr lang="en-US" sz="6700" dirty="0"/>
            </a:br>
            <a:endParaRPr lang="en-US" sz="6700" dirty="0"/>
          </a:p>
          <a:p>
            <a:r>
              <a:rPr lang="en-US" sz="6700" dirty="0"/>
              <a:t>The two perspectives are integrated to form a SWOT by realizing that it is the </a:t>
            </a:r>
            <a:r>
              <a:rPr lang="en-US" sz="6700" dirty="0" err="1"/>
              <a:t>organisation’s</a:t>
            </a:r>
            <a:r>
              <a:rPr lang="en-US" sz="6700" dirty="0"/>
              <a:t> knowledge and learning strengths and weaknesses that enable it to locate and move to strategic knowledge positions in order to manage its knowledge-based opportunities and threats.</a:t>
            </a:r>
          </a:p>
          <a:p>
            <a:endParaRPr lang="en-US" sz="6700" dirty="0"/>
          </a:p>
          <a:p>
            <a:r>
              <a:rPr lang="en-US" sz="6700" dirty="0"/>
              <a:t>An organization must, on the basis of its existing accumulated knowledge, articulate its strategic intent, then identify the knowledge required to achieve its intended strategy, and compare that with its actual knowledge, revealing strategic knowledge gaps.</a:t>
            </a:r>
          </a:p>
          <a:p>
            <a:endParaRPr lang="en-US" sz="6700" dirty="0"/>
          </a:p>
          <a:p>
            <a:r>
              <a:rPr lang="en-US" sz="6700" dirty="0"/>
              <a:t>Itis crucial to understand and identify the critical knowledge to execute the firm’s strategy. </a:t>
            </a:r>
            <a:br>
              <a:rPr lang="en-US" sz="6700" dirty="0"/>
            </a:br>
            <a:br>
              <a:rPr lang="en-US" sz="6700" dirty="0"/>
            </a:br>
            <a:r>
              <a:rPr lang="en-US" sz="6700" dirty="0"/>
              <a:t>This assumption nurtures the essence of the intellectual capital concept.</a:t>
            </a:r>
            <a:br>
              <a:rPr lang="en-US" sz="6700" dirty="0"/>
            </a:br>
            <a:br>
              <a:rPr lang="en-US" sz="6700" dirty="0"/>
            </a:br>
            <a:br>
              <a:rPr lang="en-US" dirty="0"/>
            </a:b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15</a:t>
            </a:fld>
            <a:endParaRPr lang="en-GB"/>
          </a:p>
        </p:txBody>
      </p:sp>
      <p:pic>
        <p:nvPicPr>
          <p:cNvPr id="5" name="Picture 4">
            <a:extLst>
              <a:ext uri="{FF2B5EF4-FFF2-40B4-BE49-F238E27FC236}">
                <a16:creationId xmlns:a16="http://schemas.microsoft.com/office/drawing/2014/main" id="{0873A5D1-1B2F-AA48-AAC4-E61D08D3F43F}"/>
              </a:ext>
            </a:extLst>
          </p:cNvPr>
          <p:cNvPicPr>
            <a:picLocks noChangeAspect="1"/>
          </p:cNvPicPr>
          <p:nvPr/>
        </p:nvPicPr>
        <p:blipFill>
          <a:blip r:embed="rId2"/>
          <a:stretch>
            <a:fillRect/>
          </a:stretch>
        </p:blipFill>
        <p:spPr>
          <a:xfrm>
            <a:off x="9218072" y="3568700"/>
            <a:ext cx="2777219" cy="1993900"/>
          </a:xfrm>
          <a:prstGeom prst="rect">
            <a:avLst/>
          </a:prstGeom>
        </p:spPr>
      </p:pic>
    </p:spTree>
    <p:extLst>
      <p:ext uri="{BB962C8B-B14F-4D97-AF65-F5344CB8AC3E}">
        <p14:creationId xmlns:p14="http://schemas.microsoft.com/office/powerpoint/2010/main" val="219182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1"/>
            <a:ext cx="10972800" cy="4554242"/>
          </a:xfrm>
        </p:spPr>
        <p:txBody>
          <a:bodyPr>
            <a:normAutofit fontScale="92500" lnSpcReduction="10000"/>
          </a:bodyPr>
          <a:lstStyle/>
          <a:p>
            <a:pPr marL="0" indent="0">
              <a:buNone/>
            </a:pPr>
            <a:r>
              <a:rPr lang="en-GB" dirty="0"/>
              <a:t>PESTLE Analysis</a:t>
            </a:r>
            <a:br>
              <a:rPr lang="en-GB" dirty="0"/>
            </a:br>
            <a:endParaRPr lang="en-US" dirty="0"/>
          </a:p>
          <a:p>
            <a:r>
              <a:rPr lang="en-GB" dirty="0"/>
              <a:t>This analysis should focus on the external aspects of  the SWOT analysis:</a:t>
            </a:r>
            <a:br>
              <a:rPr lang="en-GB" dirty="0"/>
            </a:br>
            <a:endParaRPr lang="en-GB" dirty="0"/>
          </a:p>
          <a:p>
            <a:r>
              <a:rPr lang="en-GB" dirty="0"/>
              <a:t>Opportunities may include new markets, new technology, changes in the competitive marketplace, or other forces</a:t>
            </a:r>
            <a:br>
              <a:rPr lang="en-GB" dirty="0"/>
            </a:br>
            <a:endParaRPr lang="en-GB" dirty="0"/>
          </a:p>
          <a:p>
            <a:r>
              <a:rPr lang="en-GB" dirty="0"/>
              <a:t>Threats may include factors such as the entrance into the market of a new competitor, economic downturns, or other forces.</a:t>
            </a:r>
          </a:p>
          <a:p>
            <a:pPr marL="0" indent="0">
              <a:buNone/>
            </a:pPr>
            <a:endParaRPr lang="en-GB"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1719507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1"/>
            <a:ext cx="10972800" cy="4554242"/>
          </a:xfrm>
        </p:spPr>
        <p:txBody>
          <a:bodyPr>
            <a:normAutofit fontScale="85000" lnSpcReduction="20000"/>
          </a:bodyPr>
          <a:lstStyle/>
          <a:p>
            <a:pPr marL="0" indent="0">
              <a:buNone/>
            </a:pPr>
            <a:r>
              <a:rPr lang="en-GB" b="1" dirty="0"/>
              <a:t>PESTLE Analysis</a:t>
            </a:r>
            <a:br>
              <a:rPr lang="en-GB" dirty="0"/>
            </a:br>
            <a:endParaRPr lang="en-US" dirty="0"/>
          </a:p>
          <a:p>
            <a:r>
              <a:rPr lang="en-GB" dirty="0"/>
              <a:t>A PEST (or PESTLE) analysis can be used to investigate the global business environment within which an organisation operates</a:t>
            </a:r>
          </a:p>
          <a:p>
            <a:endParaRPr lang="en-GB" dirty="0"/>
          </a:p>
          <a:p>
            <a:r>
              <a:rPr lang="en-GB" dirty="0"/>
              <a:t>Political</a:t>
            </a:r>
          </a:p>
          <a:p>
            <a:r>
              <a:rPr lang="en-GB" dirty="0"/>
              <a:t>Economic</a:t>
            </a:r>
          </a:p>
          <a:p>
            <a:r>
              <a:rPr lang="en-GB" dirty="0"/>
              <a:t>Socio-cultural</a:t>
            </a:r>
          </a:p>
          <a:p>
            <a:r>
              <a:rPr lang="en-GB" dirty="0"/>
              <a:t>Technological</a:t>
            </a:r>
          </a:p>
          <a:p>
            <a:r>
              <a:rPr lang="en-GB" dirty="0"/>
              <a:t>Legal</a:t>
            </a:r>
          </a:p>
          <a:p>
            <a:r>
              <a:rPr lang="en-GB" dirty="0"/>
              <a:t>Environmental</a:t>
            </a:r>
          </a:p>
          <a:p>
            <a:pPr marL="0" indent="0">
              <a:buNone/>
            </a:pPr>
            <a:endParaRPr lang="en-GB"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88753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1"/>
            <a:ext cx="10972800" cy="4554242"/>
          </a:xfrm>
        </p:spPr>
        <p:txBody>
          <a:bodyPr>
            <a:normAutofit/>
          </a:bodyPr>
          <a:lstStyle/>
          <a:p>
            <a:pPr marL="0" indent="0">
              <a:buNone/>
            </a:pPr>
            <a:r>
              <a:rPr lang="en-GB" b="1" dirty="0"/>
              <a:t>KM Framework</a:t>
            </a:r>
            <a:br>
              <a:rPr lang="en-GB" dirty="0"/>
            </a:br>
            <a:endParaRPr lang="en-US" dirty="0"/>
          </a:p>
          <a:p>
            <a:r>
              <a:rPr lang="en-GB" sz="2000" dirty="0"/>
              <a:t>Knowledge management is seen as a cyclic process of identifying knowledge assets which are potentially valuable to the organisation, analysing knowledge assets to determine which ones need to be managed better, selecting actions which disseminate, apply or otherwise manage these knowledge assets and then reviewing progress to decide what to do next.</a:t>
            </a:r>
          </a:p>
          <a:p>
            <a:br>
              <a:rPr lang="en-GB" sz="2000" dirty="0"/>
            </a:br>
            <a:r>
              <a:rPr lang="en-GB" sz="2000" dirty="0"/>
              <a:t>Good Knowledge Management approach is based on the need to identify not just the assets but the knowledge management related processes and how these can be managed under the identify, analyse, action and review framework</a:t>
            </a:r>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1809153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645491"/>
            <a:ext cx="9715500" cy="1361109"/>
          </a:xfrm>
        </p:spPr>
        <p:txBody>
          <a:bodyPr>
            <a:normAutofit/>
          </a:bodyPr>
          <a:lstStyle/>
          <a:p>
            <a:pPr marL="0" indent="0">
              <a:buNone/>
            </a:pPr>
            <a:r>
              <a:rPr lang="en-GB" sz="2200" b="1" dirty="0"/>
              <a:t>Knowledge Management Framework</a:t>
            </a:r>
            <a:br>
              <a:rPr lang="en-GB" dirty="0"/>
            </a:br>
            <a:endParaRPr lang="en-GB" sz="2000"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19</a:t>
            </a:fld>
            <a:endParaRPr lang="en-GB"/>
          </a:p>
        </p:txBody>
      </p:sp>
      <p:grpSp>
        <p:nvGrpSpPr>
          <p:cNvPr id="15" name="Group 14">
            <a:extLst>
              <a:ext uri="{FF2B5EF4-FFF2-40B4-BE49-F238E27FC236}">
                <a16:creationId xmlns:a16="http://schemas.microsoft.com/office/drawing/2014/main" id="{B5A7FB20-B68C-F940-81C6-322E5030ADF7}"/>
              </a:ext>
            </a:extLst>
          </p:cNvPr>
          <p:cNvGrpSpPr/>
          <p:nvPr/>
        </p:nvGrpSpPr>
        <p:grpSpPr>
          <a:xfrm>
            <a:off x="2165350" y="1321062"/>
            <a:ext cx="7861300" cy="3413566"/>
            <a:chOff x="1231900" y="1425134"/>
            <a:chExt cx="7861300" cy="3413566"/>
          </a:xfrm>
        </p:grpSpPr>
        <p:sp>
          <p:nvSpPr>
            <p:cNvPr id="6" name="Rounded Rectangle 5">
              <a:extLst>
                <a:ext uri="{FF2B5EF4-FFF2-40B4-BE49-F238E27FC236}">
                  <a16:creationId xmlns:a16="http://schemas.microsoft.com/office/drawing/2014/main" id="{88EEA3E1-C4CC-F441-9665-076CF7A34460}"/>
                </a:ext>
              </a:extLst>
            </p:cNvPr>
            <p:cNvSpPr/>
            <p:nvPr/>
          </p:nvSpPr>
          <p:spPr>
            <a:xfrm>
              <a:off x="1231900" y="1425134"/>
              <a:ext cx="2514600" cy="14069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Identify</a:t>
              </a:r>
              <a:br>
                <a:rPr lang="en-US" dirty="0">
                  <a:solidFill>
                    <a:schemeClr val="tx1"/>
                  </a:solidFill>
                </a:rPr>
              </a:br>
              <a:r>
                <a:rPr lang="en-US" dirty="0">
                  <a:solidFill>
                    <a:schemeClr val="tx1"/>
                  </a:solidFill>
                </a:rPr>
                <a:t>Knowledge assets</a:t>
              </a:r>
            </a:p>
            <a:p>
              <a:pPr algn="ctr"/>
              <a:r>
                <a:rPr lang="en-US" dirty="0">
                  <a:solidFill>
                    <a:schemeClr val="tx1"/>
                  </a:solidFill>
                </a:rPr>
                <a:t>Related Processes</a:t>
              </a:r>
              <a:br>
                <a:rPr lang="en-US" dirty="0">
                  <a:solidFill>
                    <a:schemeClr val="tx1"/>
                  </a:solidFill>
                </a:rPr>
              </a:br>
              <a:r>
                <a:rPr lang="en-US" dirty="0" err="1">
                  <a:solidFill>
                    <a:schemeClr val="tx1"/>
                  </a:solidFill>
                </a:rPr>
                <a:t>Organisation</a:t>
              </a:r>
              <a:r>
                <a:rPr lang="en-US" dirty="0">
                  <a:solidFill>
                    <a:schemeClr val="tx1"/>
                  </a:solidFill>
                </a:rPr>
                <a:t> context</a:t>
              </a:r>
            </a:p>
          </p:txBody>
        </p:sp>
        <p:sp>
          <p:nvSpPr>
            <p:cNvPr id="8" name="Rounded Rectangle 7">
              <a:extLst>
                <a:ext uri="{FF2B5EF4-FFF2-40B4-BE49-F238E27FC236}">
                  <a16:creationId xmlns:a16="http://schemas.microsoft.com/office/drawing/2014/main" id="{CB28ACE1-CC7C-3C49-8893-39B1C3E689A3}"/>
                </a:ext>
              </a:extLst>
            </p:cNvPr>
            <p:cNvSpPr/>
            <p:nvPr/>
          </p:nvSpPr>
          <p:spPr>
            <a:xfrm>
              <a:off x="1231900" y="3444434"/>
              <a:ext cx="2514600" cy="1394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Review</a:t>
              </a:r>
              <a:br>
                <a:rPr lang="en-US" dirty="0">
                  <a:solidFill>
                    <a:schemeClr val="tx1"/>
                  </a:solidFill>
                </a:rPr>
              </a:br>
              <a:r>
                <a:rPr lang="en-US" dirty="0">
                  <a:solidFill>
                    <a:schemeClr val="tx1"/>
                  </a:solidFill>
                </a:rPr>
                <a:t>Monitor progress</a:t>
              </a:r>
              <a:br>
                <a:rPr lang="en-US" dirty="0">
                  <a:solidFill>
                    <a:schemeClr val="tx1"/>
                  </a:solidFill>
                </a:rPr>
              </a:br>
              <a:r>
                <a:rPr lang="en-US" dirty="0">
                  <a:solidFill>
                    <a:schemeClr val="tx1"/>
                  </a:solidFill>
                </a:rPr>
                <a:t>Review results</a:t>
              </a:r>
            </a:p>
          </p:txBody>
        </p:sp>
        <p:sp>
          <p:nvSpPr>
            <p:cNvPr id="9" name="Rounded Rectangle 8">
              <a:extLst>
                <a:ext uri="{FF2B5EF4-FFF2-40B4-BE49-F238E27FC236}">
                  <a16:creationId xmlns:a16="http://schemas.microsoft.com/office/drawing/2014/main" id="{D419EF36-7875-3B42-B84C-0BAB9F2F1E6F}"/>
                </a:ext>
              </a:extLst>
            </p:cNvPr>
            <p:cNvSpPr/>
            <p:nvPr/>
          </p:nvSpPr>
          <p:spPr>
            <a:xfrm>
              <a:off x="6635750" y="1425134"/>
              <a:ext cx="2457450" cy="14069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err="1">
                  <a:solidFill>
                    <a:schemeClr val="tx1"/>
                  </a:solidFill>
                </a:rPr>
                <a:t>Analyse</a:t>
              </a:r>
              <a:br>
                <a:rPr lang="en-US" dirty="0">
                  <a:solidFill>
                    <a:schemeClr val="tx1"/>
                  </a:solidFill>
                </a:rPr>
              </a:br>
              <a:r>
                <a:rPr lang="en-US" dirty="0">
                  <a:solidFill>
                    <a:schemeClr val="tx1"/>
                  </a:solidFill>
                </a:rPr>
                <a:t>Problems</a:t>
              </a:r>
              <a:br>
                <a:rPr lang="en-US" dirty="0">
                  <a:solidFill>
                    <a:schemeClr val="tx1"/>
                  </a:solidFill>
                </a:rPr>
              </a:br>
              <a:r>
                <a:rPr lang="en-US" dirty="0">
                  <a:solidFill>
                    <a:schemeClr val="tx1"/>
                  </a:solidFill>
                </a:rPr>
                <a:t>Opportunities</a:t>
              </a:r>
              <a:br>
                <a:rPr lang="en-US" dirty="0">
                  <a:solidFill>
                    <a:schemeClr val="tx1"/>
                  </a:solidFill>
                </a:rPr>
              </a:br>
              <a:r>
                <a:rPr lang="en-US" dirty="0">
                  <a:solidFill>
                    <a:schemeClr val="tx1"/>
                  </a:solidFill>
                </a:rPr>
                <a:t>Possible actions</a:t>
              </a:r>
            </a:p>
          </p:txBody>
        </p:sp>
        <p:sp>
          <p:nvSpPr>
            <p:cNvPr id="10" name="Rounded Rectangle 9">
              <a:extLst>
                <a:ext uri="{FF2B5EF4-FFF2-40B4-BE49-F238E27FC236}">
                  <a16:creationId xmlns:a16="http://schemas.microsoft.com/office/drawing/2014/main" id="{D9CE2D2B-AE74-AC40-946A-82B91191FEE2}"/>
                </a:ext>
              </a:extLst>
            </p:cNvPr>
            <p:cNvSpPr/>
            <p:nvPr/>
          </p:nvSpPr>
          <p:spPr>
            <a:xfrm>
              <a:off x="6567900" y="3426791"/>
              <a:ext cx="2525300" cy="14119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Select</a:t>
              </a:r>
              <a:br>
                <a:rPr lang="en-US" dirty="0">
                  <a:solidFill>
                    <a:schemeClr val="tx1"/>
                  </a:solidFill>
                </a:rPr>
              </a:br>
              <a:r>
                <a:rPr lang="en-US" dirty="0">
                  <a:solidFill>
                    <a:schemeClr val="tx1"/>
                  </a:solidFill>
                </a:rPr>
                <a:t>Action</a:t>
              </a:r>
              <a:br>
                <a:rPr lang="en-US" dirty="0">
                  <a:solidFill>
                    <a:schemeClr val="tx1"/>
                  </a:solidFill>
                </a:rPr>
              </a:br>
              <a:r>
                <a:rPr lang="en-US" dirty="0">
                  <a:solidFill>
                    <a:schemeClr val="tx1"/>
                  </a:solidFill>
                </a:rPr>
                <a:t>Detailed plans</a:t>
              </a:r>
            </a:p>
          </p:txBody>
        </p:sp>
        <p:sp>
          <p:nvSpPr>
            <p:cNvPr id="11" name="Right Arrow 10">
              <a:extLst>
                <a:ext uri="{FF2B5EF4-FFF2-40B4-BE49-F238E27FC236}">
                  <a16:creationId xmlns:a16="http://schemas.microsoft.com/office/drawing/2014/main" id="{ED91141B-391B-CB4A-A54D-D3D9C972D7F8}"/>
                </a:ext>
              </a:extLst>
            </p:cNvPr>
            <p:cNvSpPr/>
            <p:nvPr/>
          </p:nvSpPr>
          <p:spPr>
            <a:xfrm>
              <a:off x="3746499" y="1909027"/>
              <a:ext cx="2889251" cy="3858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Arrow 11">
              <a:extLst>
                <a:ext uri="{FF2B5EF4-FFF2-40B4-BE49-F238E27FC236}">
                  <a16:creationId xmlns:a16="http://schemas.microsoft.com/office/drawing/2014/main" id="{1B9478F6-B053-9941-A5DF-EBF4331295B7}"/>
                </a:ext>
              </a:extLst>
            </p:cNvPr>
            <p:cNvSpPr/>
            <p:nvPr/>
          </p:nvSpPr>
          <p:spPr>
            <a:xfrm rot="10800000">
              <a:off x="3746500" y="3934046"/>
              <a:ext cx="2821400" cy="4781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877EC8D6-0823-754E-B049-75F24727F079}"/>
                </a:ext>
              </a:extLst>
            </p:cNvPr>
            <p:cNvSpPr/>
            <p:nvPr/>
          </p:nvSpPr>
          <p:spPr>
            <a:xfrm rot="5400000">
              <a:off x="7524382" y="2945345"/>
              <a:ext cx="612333" cy="3858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a:extLst>
                <a:ext uri="{FF2B5EF4-FFF2-40B4-BE49-F238E27FC236}">
                  <a16:creationId xmlns:a16="http://schemas.microsoft.com/office/drawing/2014/main" id="{64BCF6D3-04A9-E045-8B5F-A3A7EB681F2E}"/>
                </a:ext>
              </a:extLst>
            </p:cNvPr>
            <p:cNvSpPr/>
            <p:nvPr/>
          </p:nvSpPr>
          <p:spPr>
            <a:xfrm rot="16200000">
              <a:off x="2088782" y="2945345"/>
              <a:ext cx="612333" cy="3858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ounded Rectangle 15">
            <a:extLst>
              <a:ext uri="{FF2B5EF4-FFF2-40B4-BE49-F238E27FC236}">
                <a16:creationId xmlns:a16="http://schemas.microsoft.com/office/drawing/2014/main" id="{989029AC-08F3-D648-896F-B2D4C0DFAFE9}"/>
              </a:ext>
            </a:extLst>
          </p:cNvPr>
          <p:cNvSpPr/>
          <p:nvPr/>
        </p:nvSpPr>
        <p:spPr>
          <a:xfrm>
            <a:off x="4833349" y="4940562"/>
            <a:ext cx="2380251" cy="6093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Implement Action</a:t>
            </a:r>
            <a:endParaRPr lang="en-US" dirty="0">
              <a:solidFill>
                <a:schemeClr val="tx1"/>
              </a:solidFill>
            </a:endParaRPr>
          </a:p>
        </p:txBody>
      </p:sp>
      <p:cxnSp>
        <p:nvCxnSpPr>
          <p:cNvPr id="18" name="Straight Arrow Connector 17">
            <a:extLst>
              <a:ext uri="{FF2B5EF4-FFF2-40B4-BE49-F238E27FC236}">
                <a16:creationId xmlns:a16="http://schemas.microsoft.com/office/drawing/2014/main" id="{AF6ACC60-3696-4243-A296-F99FBDF89898}"/>
              </a:ext>
            </a:extLst>
          </p:cNvPr>
          <p:cNvCxnSpPr>
            <a:cxnSpLocks/>
          </p:cNvCxnSpPr>
          <p:nvPr/>
        </p:nvCxnSpPr>
        <p:spPr>
          <a:xfrm flipH="1">
            <a:off x="7213600" y="4778383"/>
            <a:ext cx="1410700" cy="688272"/>
          </a:xfrm>
          <a:prstGeom prst="straightConnector1">
            <a:avLst/>
          </a:prstGeom>
          <a:ln w="381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9D803517-A745-8443-887D-2927DC6589E2}"/>
              </a:ext>
            </a:extLst>
          </p:cNvPr>
          <p:cNvCxnSpPr>
            <a:cxnSpLocks/>
          </p:cNvCxnSpPr>
          <p:nvPr/>
        </p:nvCxnSpPr>
        <p:spPr>
          <a:xfrm flipH="1" flipV="1">
            <a:off x="3328398" y="4792760"/>
            <a:ext cx="1410700" cy="596842"/>
          </a:xfrm>
          <a:prstGeom prst="straightConnector1">
            <a:avLst/>
          </a:prstGeom>
          <a:ln w="381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541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1"/>
            <a:ext cx="10972800" cy="4554242"/>
          </a:xfrm>
        </p:spPr>
        <p:txBody>
          <a:bodyPr>
            <a:normAutofit/>
          </a:bodyPr>
          <a:lstStyle/>
          <a:p>
            <a:pPr marL="0" indent="0">
              <a:buNone/>
            </a:pPr>
            <a:r>
              <a:rPr lang="en-GB" b="1" dirty="0"/>
              <a:t>Capturing KM</a:t>
            </a:r>
            <a:br>
              <a:rPr lang="en-GB" dirty="0"/>
            </a:br>
            <a:endParaRPr lang="en-US" dirty="0"/>
          </a:p>
          <a:p>
            <a:r>
              <a:rPr lang="en-GB" sz="2200" b="1" dirty="0"/>
              <a:t>Knowledge capture</a:t>
            </a:r>
            <a:r>
              <a:rPr lang="en-GB" sz="2200" dirty="0"/>
              <a:t> is the process by which </a:t>
            </a:r>
            <a:r>
              <a:rPr lang="en-GB" sz="2200" b="1" dirty="0"/>
              <a:t>knowledge</a:t>
            </a:r>
            <a:r>
              <a:rPr lang="en-GB" sz="2200" dirty="0"/>
              <a:t> is converted from tacit to explicit form (residing within people, </a:t>
            </a:r>
            <a:r>
              <a:rPr lang="en-GB" sz="2200" dirty="0" err="1"/>
              <a:t>artifacts</a:t>
            </a:r>
            <a:r>
              <a:rPr lang="en-GB" sz="2200" dirty="0"/>
              <a:t> or organisational entities) and vice versa through the sub-processes of externalisation and internalisation.</a:t>
            </a:r>
            <a:br>
              <a:rPr lang="en-GB" sz="2200" dirty="0"/>
            </a:br>
            <a:endParaRPr lang="en-GB" sz="2200" dirty="0"/>
          </a:p>
          <a:p>
            <a:r>
              <a:rPr lang="en-GB" sz="2200" b="1" dirty="0"/>
              <a:t>Knowledge capture</a:t>
            </a:r>
            <a:r>
              <a:rPr lang="en-GB" sz="2200" dirty="0"/>
              <a:t> can also be conducted outside an organization</a:t>
            </a:r>
            <a:br>
              <a:rPr lang="en-GB" sz="2200" dirty="0"/>
            </a:br>
            <a:endParaRPr lang="en-GB" sz="2200" dirty="0"/>
          </a:p>
          <a:p>
            <a:r>
              <a:rPr lang="en-GB" sz="2200" dirty="0"/>
              <a:t>How is it captured? </a:t>
            </a:r>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1246662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609600" y="962991"/>
            <a:ext cx="3619500" cy="1081709"/>
          </a:xfrm>
        </p:spPr>
        <p:txBody>
          <a:bodyPr>
            <a:normAutofit/>
          </a:bodyPr>
          <a:lstStyle/>
          <a:p>
            <a:pPr marL="0" indent="0">
              <a:buNone/>
            </a:pPr>
            <a:r>
              <a:rPr lang="en-GB" b="1" dirty="0"/>
              <a:t>Capturing KM</a:t>
            </a: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21</a:t>
            </a:fld>
            <a:endParaRPr lang="en-GB"/>
          </a:p>
        </p:txBody>
      </p:sp>
      <p:pic>
        <p:nvPicPr>
          <p:cNvPr id="5" name="Picture 4">
            <a:extLst>
              <a:ext uri="{FF2B5EF4-FFF2-40B4-BE49-F238E27FC236}">
                <a16:creationId xmlns:a16="http://schemas.microsoft.com/office/drawing/2014/main" id="{5CF86EBF-BDA8-674C-BB51-F591D982C909}"/>
              </a:ext>
            </a:extLst>
          </p:cNvPr>
          <p:cNvPicPr>
            <a:picLocks noChangeAspect="1"/>
          </p:cNvPicPr>
          <p:nvPr/>
        </p:nvPicPr>
        <p:blipFill>
          <a:blip r:embed="rId2"/>
          <a:stretch>
            <a:fillRect/>
          </a:stretch>
        </p:blipFill>
        <p:spPr>
          <a:xfrm>
            <a:off x="3187700" y="1503845"/>
            <a:ext cx="5816600" cy="4030524"/>
          </a:xfrm>
          <a:prstGeom prst="rect">
            <a:avLst/>
          </a:prstGeom>
        </p:spPr>
      </p:pic>
    </p:spTree>
    <p:extLst>
      <p:ext uri="{BB962C8B-B14F-4D97-AF65-F5344CB8AC3E}">
        <p14:creationId xmlns:p14="http://schemas.microsoft.com/office/powerpoint/2010/main" val="22790710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139700" y="962991"/>
            <a:ext cx="11938000" cy="4554242"/>
          </a:xfrm>
        </p:spPr>
        <p:txBody>
          <a:bodyPr>
            <a:normAutofit fontScale="62500" lnSpcReduction="20000"/>
          </a:bodyPr>
          <a:lstStyle/>
          <a:p>
            <a:pPr marL="0" indent="0">
              <a:buNone/>
            </a:pPr>
            <a:r>
              <a:rPr lang="en-GB" b="1" dirty="0"/>
              <a:t>Capturing KM</a:t>
            </a:r>
            <a:br>
              <a:rPr lang="en-GB" dirty="0"/>
            </a:br>
            <a:br>
              <a:rPr lang="en-GB" b="1" dirty="0"/>
            </a:br>
            <a:r>
              <a:rPr lang="en-GB" b="1" dirty="0"/>
              <a:t>Learning Processes:</a:t>
            </a:r>
            <a:r>
              <a:rPr lang="en-GB" dirty="0"/>
              <a:t> </a:t>
            </a:r>
            <a:br>
              <a:rPr lang="en-GB" dirty="0"/>
            </a:br>
            <a:r>
              <a:rPr lang="en-GB" dirty="0"/>
              <a:t>enable knowledge capture &amp; make sense of it before, during, and after execution/delivery. Form part of an integrated behaviour for learning lessons, contribute the content and the </a:t>
            </a:r>
            <a:r>
              <a:rPr lang="en-GB" dirty="0" err="1"/>
              <a:t>artifacts</a:t>
            </a:r>
            <a:r>
              <a:rPr lang="en-GB" dirty="0"/>
              <a:t> for the knowledge assets which store for easy access and reuse your information and experience.</a:t>
            </a:r>
          </a:p>
          <a:p>
            <a:pPr marL="0" indent="0">
              <a:buNone/>
            </a:pPr>
            <a:endParaRPr lang="en-GB" b="1" dirty="0"/>
          </a:p>
          <a:p>
            <a:pPr marL="0" indent="0">
              <a:buNone/>
            </a:pPr>
            <a:r>
              <a:rPr lang="en-GB" b="1" dirty="0"/>
              <a:t>Communities of Practice :</a:t>
            </a:r>
            <a:r>
              <a:rPr lang="en-GB" dirty="0"/>
              <a:t> </a:t>
            </a:r>
            <a:br>
              <a:rPr lang="en-GB" dirty="0"/>
            </a:br>
            <a:endParaRPr lang="en-GB" dirty="0"/>
          </a:p>
          <a:p>
            <a:r>
              <a:rPr lang="en-GB" dirty="0"/>
              <a:t>Collaborative behaviour. </a:t>
            </a:r>
          </a:p>
          <a:p>
            <a:r>
              <a:rPr lang="en-GB" dirty="0"/>
              <a:t>Voluntarily come together for a shared purpose</a:t>
            </a:r>
          </a:p>
          <a:p>
            <a:r>
              <a:rPr lang="en-GB" dirty="0"/>
              <a:t>Collective action significantly impacts individual performance</a:t>
            </a:r>
          </a:p>
          <a:p>
            <a:r>
              <a:rPr lang="en-GB" dirty="0"/>
              <a:t>Interaction is expected to last while it serves a common purpose</a:t>
            </a:r>
          </a:p>
          <a:p>
            <a:r>
              <a:rPr lang="en-GB" dirty="0"/>
              <a:t>Ongoing interaction provides sense of identity and a mechanism for mentoring and personal development</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3391354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139700" y="962991"/>
            <a:ext cx="11938000" cy="4554242"/>
          </a:xfrm>
        </p:spPr>
        <p:txBody>
          <a:bodyPr>
            <a:normAutofit fontScale="70000" lnSpcReduction="20000"/>
          </a:bodyPr>
          <a:lstStyle/>
          <a:p>
            <a:r>
              <a:rPr lang="en-GB" b="1" dirty="0"/>
              <a:t>Capturing KM</a:t>
            </a:r>
            <a:br>
              <a:rPr lang="en-GB" dirty="0"/>
            </a:br>
            <a:br>
              <a:rPr lang="en-GB" b="1" dirty="0"/>
            </a:br>
            <a:r>
              <a:rPr lang="en-GB" b="1" dirty="0"/>
              <a:t>Knowledge Assets:</a:t>
            </a:r>
            <a:r>
              <a:rPr lang="en-GB" dirty="0"/>
              <a:t> </a:t>
            </a:r>
          </a:p>
          <a:p>
            <a:r>
              <a:rPr lang="en-GB" dirty="0"/>
              <a:t>A “virtual mentor.” </a:t>
            </a:r>
          </a:p>
          <a:p>
            <a:r>
              <a:rPr lang="en-GB" dirty="0"/>
              <a:t>More multidimensional and dynamic than that when planned, constructed and applied effectively. K</a:t>
            </a:r>
            <a:r>
              <a:rPr lang="en-GB"/>
              <a:t>nowledge </a:t>
            </a:r>
            <a:r>
              <a:rPr lang="en-GB" dirty="0"/>
              <a:t>asset could contain processes and methodologies, key insights, learnings and advice in the form of guidelines, checklists, effective practices and “first person told stories” in the form of short vignettes that clearly highlight critical learnings, insight or experience; and the business “context” in which the learning occurred and a link to the originator of the </a:t>
            </a:r>
            <a:r>
              <a:rPr lang="en-GB"/>
              <a:t>knowledge.</a:t>
            </a:r>
            <a:br>
              <a:rPr lang="en-GB"/>
            </a:br>
            <a:endParaRPr lang="en-GB" dirty="0"/>
          </a:p>
          <a:p>
            <a:r>
              <a:rPr lang="en-GB" b="1" dirty="0"/>
              <a:t>Enabling Technology:</a:t>
            </a:r>
            <a:r>
              <a:rPr lang="en-GB" dirty="0"/>
              <a:t> </a:t>
            </a:r>
          </a:p>
          <a:p>
            <a:r>
              <a:rPr lang="en-GB" dirty="0"/>
              <a:t>IT infrastructure and applications that enable “connection, collection and collaboration” from any location. This provides the means for accessing the knowledge and communicating effectively and efficiently across organisations, with clients or customers.</a:t>
            </a:r>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98618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a:xfrm>
            <a:off x="394447" y="772415"/>
            <a:ext cx="2850776" cy="605117"/>
          </a:xfrm>
        </p:spPr>
        <p:txBody>
          <a:bodyPr>
            <a:normAutofit/>
          </a:bodyPr>
          <a:lstStyle/>
          <a:p>
            <a:pPr marL="0" indent="0">
              <a:buNone/>
            </a:pPr>
            <a:r>
              <a:rPr lang="en-GB" dirty="0"/>
              <a:t>Questions?</a:t>
            </a:r>
          </a:p>
          <a:p>
            <a:pPr marL="0" indent="0">
              <a:buNone/>
            </a:pP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24</a:t>
            </a:fld>
            <a:endParaRPr lang="en-GB"/>
          </a:p>
        </p:txBody>
      </p:sp>
      <p:pic>
        <p:nvPicPr>
          <p:cNvPr id="5" name="Picture 2">
            <a:extLst>
              <a:ext uri="{FF2B5EF4-FFF2-40B4-BE49-F238E27FC236}">
                <a16:creationId xmlns:a16="http://schemas.microsoft.com/office/drawing/2014/main" id="{181A4164-560E-BB4D-BF98-DB584F6E17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0871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8F7B-605F-0543-815E-0B803DE3B32B}"/>
              </a:ext>
            </a:extLst>
          </p:cNvPr>
          <p:cNvSpPr>
            <a:spLocks noGrp="1"/>
          </p:cNvSpPr>
          <p:nvPr>
            <p:ph type="title"/>
          </p:nvPr>
        </p:nvSpPr>
        <p:spPr/>
        <p:txBody>
          <a:bodyPr/>
          <a:lstStyle/>
          <a:p>
            <a:r>
              <a:rPr lang="en-US" dirty="0"/>
              <a:t>Knowledge Assets</a:t>
            </a:r>
          </a:p>
        </p:txBody>
      </p:sp>
      <p:sp>
        <p:nvSpPr>
          <p:cNvPr id="3" name="Content Placeholder 2">
            <a:extLst>
              <a:ext uri="{FF2B5EF4-FFF2-40B4-BE49-F238E27FC236}">
                <a16:creationId xmlns:a16="http://schemas.microsoft.com/office/drawing/2014/main" id="{FD3932DE-71A8-D149-9BF7-7CA0D0043DFA}"/>
              </a:ext>
            </a:extLst>
          </p:cNvPr>
          <p:cNvSpPr>
            <a:spLocks noGrp="1"/>
          </p:cNvSpPr>
          <p:nvPr>
            <p:ph idx="1"/>
          </p:nvPr>
        </p:nvSpPr>
        <p:spPr/>
        <p:txBody>
          <a:bodyPr>
            <a:normAutofit fontScale="77500" lnSpcReduction="20000"/>
          </a:bodyPr>
          <a:lstStyle/>
          <a:p>
            <a:pPr marL="0" indent="0">
              <a:buNone/>
            </a:pPr>
            <a:r>
              <a:rPr lang="en-GB" b="1" dirty="0"/>
              <a:t>Homework</a:t>
            </a:r>
          </a:p>
          <a:p>
            <a:r>
              <a:rPr lang="en-GB" dirty="0"/>
              <a:t>Evaluate actual and potential knowledge assets.  Provide a rationale for capturing and managing knowledge</a:t>
            </a:r>
          </a:p>
          <a:p>
            <a:r>
              <a:rPr lang="en-GB" dirty="0"/>
              <a:t> </a:t>
            </a:r>
          </a:p>
          <a:p>
            <a:r>
              <a:rPr lang="en-GB" dirty="0"/>
              <a:t>1. SWOT analysis based on the 5 KA to homework.</a:t>
            </a:r>
            <a:br>
              <a:rPr lang="en-GB" dirty="0"/>
            </a:br>
            <a:r>
              <a:rPr lang="en-GB" dirty="0"/>
              <a:t>2. Identify actual knowledge assets.  </a:t>
            </a:r>
            <a:br>
              <a:rPr lang="en-GB" dirty="0"/>
            </a:br>
            <a:r>
              <a:rPr lang="en-GB" dirty="0"/>
              <a:t>3. Identify potential knowledge assets.</a:t>
            </a:r>
          </a:p>
          <a:p>
            <a:r>
              <a:rPr lang="en-GB" dirty="0"/>
              <a:t> </a:t>
            </a:r>
          </a:p>
          <a:p>
            <a:r>
              <a:rPr lang="en-GB" dirty="0"/>
              <a:t>Provide reasons for 2 &amp; 3.</a:t>
            </a:r>
            <a:br>
              <a:rPr lang="en-GB" dirty="0"/>
            </a:br>
            <a:br>
              <a:rPr lang="en-GB" dirty="0"/>
            </a:br>
            <a:r>
              <a:rPr lang="en-GB" dirty="0"/>
              <a:t>Identify potential KA from SWOT </a:t>
            </a:r>
            <a:endParaRPr lang="en-US" dirty="0"/>
          </a:p>
        </p:txBody>
      </p:sp>
      <p:sp>
        <p:nvSpPr>
          <p:cNvPr id="4" name="Slide Number Placeholder 3">
            <a:extLst>
              <a:ext uri="{FF2B5EF4-FFF2-40B4-BE49-F238E27FC236}">
                <a16:creationId xmlns:a16="http://schemas.microsoft.com/office/drawing/2014/main" id="{F876332C-49D4-A145-888A-640069705226}"/>
              </a:ext>
            </a:extLst>
          </p:cNvPr>
          <p:cNvSpPr>
            <a:spLocks noGrp="1"/>
          </p:cNvSpPr>
          <p:nvPr>
            <p:ph type="sldNum" sz="quarter" idx="12"/>
          </p:nvPr>
        </p:nvSpPr>
        <p:spPr/>
        <p:txBody>
          <a:bodyPr/>
          <a:lstStyle/>
          <a:p>
            <a:fld id="{3D165440-4880-415F-9146-4793BDD623F8}" type="slidenum">
              <a:rPr lang="en-GB" smtClean="0"/>
              <a:t>25</a:t>
            </a:fld>
            <a:endParaRPr lang="en-GB"/>
          </a:p>
        </p:txBody>
      </p:sp>
    </p:spTree>
    <p:extLst>
      <p:ext uri="{BB962C8B-B14F-4D97-AF65-F5344CB8AC3E}">
        <p14:creationId xmlns:p14="http://schemas.microsoft.com/office/powerpoint/2010/main" val="40926986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85</TotalTime>
  <Words>1194</Words>
  <Application>Microsoft Macintosh PowerPoint</Application>
  <PresentationFormat>Widescreen</PresentationFormat>
  <Paragraphs>161</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Myriad Pro</vt:lpstr>
      <vt:lpstr>20140311PresentationUWTSDTemplate</vt:lpstr>
      <vt:lpstr>BA Management Skills for the Workplace BMSK5006</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lpstr>Knowledge Assets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BMSK5006</dc:title>
  <dc:creator>M Davies</dc:creator>
  <cp:lastModifiedBy>M Davies</cp:lastModifiedBy>
  <cp:revision>9</cp:revision>
  <dcterms:created xsi:type="dcterms:W3CDTF">2020-04-09T14:43:56Z</dcterms:created>
  <dcterms:modified xsi:type="dcterms:W3CDTF">2020-04-09T16:09:18Z</dcterms:modified>
</cp:coreProperties>
</file>