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4.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tags/tag5.xml" ContentType="application/vnd.openxmlformats-officedocument.presentationml.tags+xml"/>
  <Override PartName="/ppt/notesSlides/notesSlide49.xml" ContentType="application/vnd.openxmlformats-officedocument.presentationml.notesSlide+xml"/>
  <Override PartName="/ppt/tags/tag6.xml" ContentType="application/vnd.openxmlformats-officedocument.presentationml.tag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7.xml" ContentType="application/vnd.openxmlformats-officedocument.presentationml.tags+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2"/>
  </p:notesMasterIdLst>
  <p:sldIdLst>
    <p:sldId id="256" r:id="rId2"/>
    <p:sldId id="749" r:id="rId3"/>
    <p:sldId id="730" r:id="rId4"/>
    <p:sldId id="739" r:id="rId5"/>
    <p:sldId id="741" r:id="rId6"/>
    <p:sldId id="742" r:id="rId7"/>
    <p:sldId id="467" r:id="rId8"/>
    <p:sldId id="728" r:id="rId9"/>
    <p:sldId id="262" r:id="rId10"/>
    <p:sldId id="264" r:id="rId11"/>
    <p:sldId id="586" r:id="rId12"/>
    <p:sldId id="268" r:id="rId13"/>
    <p:sldId id="607" r:id="rId14"/>
    <p:sldId id="317" r:id="rId15"/>
    <p:sldId id="298" r:id="rId16"/>
    <p:sldId id="285" r:id="rId17"/>
    <p:sldId id="283" r:id="rId18"/>
    <p:sldId id="449" r:id="rId19"/>
    <p:sldId id="276" r:id="rId20"/>
    <p:sldId id="279" r:id="rId21"/>
    <p:sldId id="746" r:id="rId22"/>
    <p:sldId id="592" r:id="rId23"/>
    <p:sldId id="595" r:id="rId24"/>
    <p:sldId id="593" r:id="rId25"/>
    <p:sldId id="594" r:id="rId26"/>
    <p:sldId id="578" r:id="rId27"/>
    <p:sldId id="597" r:id="rId28"/>
    <p:sldId id="270" r:id="rId29"/>
    <p:sldId id="301" r:id="rId30"/>
    <p:sldId id="323" r:id="rId31"/>
    <p:sldId id="294" r:id="rId32"/>
    <p:sldId id="318" r:id="rId33"/>
    <p:sldId id="601" r:id="rId34"/>
    <p:sldId id="372" r:id="rId35"/>
    <p:sldId id="288" r:id="rId36"/>
    <p:sldId id="377" r:id="rId37"/>
    <p:sldId id="603" r:id="rId38"/>
    <p:sldId id="731" r:id="rId39"/>
    <p:sldId id="688" r:id="rId40"/>
    <p:sldId id="732" r:id="rId41"/>
    <p:sldId id="691" r:id="rId42"/>
    <p:sldId id="692" r:id="rId43"/>
    <p:sldId id="722" r:id="rId44"/>
    <p:sldId id="747" r:id="rId45"/>
    <p:sldId id="723" r:id="rId46"/>
    <p:sldId id="527" r:id="rId47"/>
    <p:sldId id="552" r:id="rId48"/>
    <p:sldId id="748" r:id="rId49"/>
    <p:sldId id="438" r:id="rId50"/>
    <p:sldId id="734" r:id="rId51"/>
    <p:sldId id="380" r:id="rId52"/>
    <p:sldId id="382" r:id="rId53"/>
    <p:sldId id="384" r:id="rId54"/>
    <p:sldId id="387" r:id="rId55"/>
    <p:sldId id="446" r:id="rId56"/>
    <p:sldId id="390" r:id="rId57"/>
    <p:sldId id="394" r:id="rId58"/>
    <p:sldId id="735" r:id="rId59"/>
    <p:sldId id="400" r:id="rId60"/>
    <p:sldId id="401" r:id="rId61"/>
    <p:sldId id="402" r:id="rId62"/>
    <p:sldId id="292" r:id="rId63"/>
    <p:sldId id="736" r:id="rId64"/>
    <p:sldId id="295" r:id="rId65"/>
    <p:sldId id="389" r:id="rId66"/>
    <p:sldId id="737" r:id="rId67"/>
    <p:sldId id="738" r:id="rId68"/>
    <p:sldId id="393" r:id="rId69"/>
    <p:sldId id="302" r:id="rId70"/>
    <p:sldId id="303" r:id="rId71"/>
    <p:sldId id="305" r:id="rId72"/>
    <p:sldId id="330" r:id="rId73"/>
    <p:sldId id="331" r:id="rId74"/>
    <p:sldId id="332" r:id="rId75"/>
    <p:sldId id="315" r:id="rId76"/>
    <p:sldId id="316" r:id="rId77"/>
    <p:sldId id="320" r:id="rId78"/>
    <p:sldId id="321" r:id="rId79"/>
    <p:sldId id="744" r:id="rId80"/>
    <p:sldId id="745"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pcwkjAiQzbMR05R6mhIZA==" hashData="pWT3fe0VyBxbuQ/yLvZeVcn/Z4LnWqSNfL7ySohMFyEmD/cW6gOnR/3zL+7KFogUdmupl133QoZul591BpO3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64630" autoAdjust="0"/>
  </p:normalViewPr>
  <p:slideViewPr>
    <p:cSldViewPr snapToGrid="0">
      <p:cViewPr varScale="1">
        <p:scale>
          <a:sx n="73" d="100"/>
          <a:sy n="73" d="100"/>
        </p:scale>
        <p:origin x="12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image" Target="../media/image38.png"/><Relationship Id="rId5" Type="http://schemas.openxmlformats.org/officeDocument/2006/relationships/image" Target="../media/image42.png"/><Relationship Id="rId4" Type="http://schemas.openxmlformats.org/officeDocument/2006/relationships/image" Target="../media/image4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image" Target="../media/image38.png"/><Relationship Id="rId5" Type="http://schemas.openxmlformats.org/officeDocument/2006/relationships/image" Target="../media/image42.png"/><Relationship Id="rId4"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B3800F76-12BE-4AC6-A367-441E6A93D2E3}" srcId="{003129C5-F70B-411A-8786-8631584D7EE8}" destId="{BA69BCF8-CB48-4FD6-A2AA-9DF05CA9F35B}" srcOrd="2" destOrd="0" parTransId="{1F086E52-0116-468E-8D0F-627E5ADE3123}" sibTransId="{30D902C7-9243-48CF-BF44-395D59BFDE0D}"/>
    <dgm:cxn modelId="{F5895E56-0F04-4497-A133-41A7DCDF6EFE}" type="presOf" srcId="{C24262C3-2D9B-41ED-A992-2AD44B8CFB5A}" destId="{D6BF2B0D-98F9-4414-86E9-71A94CB52B35}" srcOrd="0" destOrd="0" presId="urn:microsoft.com/office/officeart/2005/8/layout/process5"/>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755948-B7B8-0842-90A3-F811E52E8546}" type="slidenum">
              <a:rPr lang="en-US" smtClean="0"/>
              <a:t>2</a:t>
            </a:fld>
            <a:endParaRPr lang="en-US"/>
          </a:p>
        </p:txBody>
      </p:sp>
    </p:spTree>
    <p:extLst>
      <p:ext uri="{BB962C8B-B14F-4D97-AF65-F5344CB8AC3E}">
        <p14:creationId xmlns:p14="http://schemas.microsoft.com/office/powerpoint/2010/main" val="1039127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11</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14</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15</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16</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19</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755948-B7B8-0842-90A3-F811E52E8546}" type="slidenum">
              <a:rPr lang="en-US" smtClean="0"/>
              <a:t>21</a:t>
            </a:fld>
            <a:endParaRPr lang="en-US"/>
          </a:p>
        </p:txBody>
      </p:sp>
    </p:spTree>
    <p:extLst>
      <p:ext uri="{BB962C8B-B14F-4D97-AF65-F5344CB8AC3E}">
        <p14:creationId xmlns:p14="http://schemas.microsoft.com/office/powerpoint/2010/main" val="3737940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27</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39</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40</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41</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42</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45</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56</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57</a:t>
            </a:fld>
            <a:endParaRPr lang="en-US"/>
          </a:p>
        </p:txBody>
      </p:sp>
    </p:spTree>
    <p:extLst>
      <p:ext uri="{BB962C8B-B14F-4D97-AF65-F5344CB8AC3E}">
        <p14:creationId xmlns:p14="http://schemas.microsoft.com/office/powerpoint/2010/main" val="36738442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
        <p:nvSpPr>
          <p:cNvPr id="5" name="Notes Placeholder 4"/>
          <p:cNvSpPr>
            <a:spLocks noGrp="1"/>
          </p:cNvSpPr>
          <p:nvPr>
            <p:ph type="body" sz="quarter" idx="11"/>
          </p:nvPr>
        </p:nvSpPr>
        <p:spPr>
          <a:xfrm>
            <a:off x="685800" y="3595007"/>
            <a:ext cx="5486400" cy="4601936"/>
          </a:xfrm>
        </p:spPr>
        <p:txBody>
          <a:bodyPr/>
          <a:lstStyle/>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61</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62</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63</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64</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65</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66</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67</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12/1/2023</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s://www.uwtsd.ac.uk/library/"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sv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 Id="rId5" Type="http://schemas.openxmlformats.org/officeDocument/2006/relationships/image" Target="../media/image29.jpe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46.jpeg"/></Relationships>
</file>

<file path=ppt/slides/_rels/slide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image" Target="../media/image56.jpeg"/><Relationship Id="rId7" Type="http://schemas.openxmlformats.org/officeDocument/2006/relationships/image" Target="../media/image60.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 Id="rId9" Type="http://schemas.openxmlformats.org/officeDocument/2006/relationships/image" Target="../media/image62.jpeg"/></Relationships>
</file>

<file path=ppt/slides/_rels/slide46.xml.rels><?xml version="1.0" encoding="UTF-8" standalone="yes"?>
<Relationships xmlns="http://schemas.openxmlformats.org/package/2006/relationships"><Relationship Id="rId8" Type="http://schemas.openxmlformats.org/officeDocument/2006/relationships/image" Target="../media/image6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64.jpeg"/><Relationship Id="rId7" Type="http://schemas.openxmlformats.org/officeDocument/2006/relationships/diagramQuickStyle" Target="../diagrams/quickStyle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65.jpeg"/><Relationship Id="rId9" Type="http://schemas.microsoft.com/office/2007/relationships/diagramDrawing" Target="../diagrams/drawing9.xml"/></Relationships>
</file>

<file path=ppt/slides/_rels/slide4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hyperlink" Target="https://www.app.college.police.uk/app-content/intelligence-management/"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72.jpeg"/></Relationships>
</file>

<file path=ppt/slides/_rels/slide5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6.png"/><Relationship Id="rId4" Type="http://schemas.openxmlformats.org/officeDocument/2006/relationships/image" Target="../media/image75.png"/></Relationships>
</file>

<file path=ppt/slides/_rels/slide6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78.wmf"/><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tags" Target="../tags/tag3.xml"/><Relationship Id="rId7" Type="http://schemas.openxmlformats.org/officeDocument/2006/relationships/image" Target="../media/image82.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81.png"/><Relationship Id="rId5" Type="http://schemas.openxmlformats.org/officeDocument/2006/relationships/notesSlide" Target="../notesSlides/notesSlide38.xml"/><Relationship Id="rId4"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88.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jpeg"/></Relationships>
</file>

<file path=ppt/slides/_rels/slide6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90.jpe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91.jpeg"/></Relationships>
</file>

<file path=ppt/slides/_rels/slide6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7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00.jpeg"/><Relationship Id="rId4" Type="http://schemas.openxmlformats.org/officeDocument/2006/relationships/image" Target="../media/image99.png"/></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101.png"/></Relationships>
</file>

<file path=ppt/slides/_rels/slide77.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103.jpeg"/></Relationships>
</file>

<file path=ppt/slides/_rels/slide7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1113810" y="2960716"/>
            <a:ext cx="4036334" cy="2387600"/>
          </a:xfrm>
        </p:spPr>
        <p:txBody>
          <a:bodyPr anchor="t">
            <a:normAutofit/>
          </a:bodyPr>
          <a:lstStyle/>
          <a:p>
            <a:pPr algn="l"/>
            <a:r>
              <a:rPr lang="en-US" sz="5400" dirty="0"/>
              <a:t>BMP6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1113809" y="953037"/>
            <a:ext cx="4036333" cy="1709849"/>
          </a:xfrm>
        </p:spPr>
        <p:txBody>
          <a:bodyPr anchor="b">
            <a:normAutofit/>
          </a:bodyPr>
          <a:lstStyle/>
          <a:p>
            <a:pPr algn="l"/>
            <a:r>
              <a:rPr lang="en-US" sz="2000"/>
              <a:t>Workshop: Recap and Revise </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5922492" y="1209739"/>
            <a:ext cx="5536001" cy="4379769"/>
          </a:xfrm>
          <a:prstGeom prst="rect">
            <a:avLst/>
          </a:prstGeom>
        </p:spPr>
      </p:pic>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53C8-531C-FD26-EDC7-BAD5D431988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5913AF1-D793-F12E-1899-9BDA6809641F}"/>
              </a:ext>
            </a:extLst>
          </p:cNvPr>
          <p:cNvPicPr>
            <a:picLocks noGrp="1" noChangeAspect="1"/>
          </p:cNvPicPr>
          <p:nvPr>
            <p:ph idx="1"/>
          </p:nvPr>
        </p:nvPicPr>
        <p:blipFill>
          <a:blip r:embed="rId3"/>
          <a:stretch>
            <a:fillRect/>
          </a:stretch>
        </p:blipFill>
        <p:spPr>
          <a:xfrm>
            <a:off x="221776" y="-1"/>
            <a:ext cx="11748447" cy="6688183"/>
          </a:xfrm>
        </p:spPr>
      </p:pic>
    </p:spTree>
    <p:extLst>
      <p:ext uri="{BB962C8B-B14F-4D97-AF65-F5344CB8AC3E}">
        <p14:creationId xmlns:p14="http://schemas.microsoft.com/office/powerpoint/2010/main" val="1527293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34" name="Straight Connector 3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7" name="Rectangle 36">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DF931-51B9-55CC-ACBC-76CAC3E0F940}"/>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Scenario Example ….</a:t>
            </a:r>
          </a:p>
        </p:txBody>
      </p:sp>
    </p:spTree>
    <p:extLst>
      <p:ext uri="{BB962C8B-B14F-4D97-AF65-F5344CB8AC3E}">
        <p14:creationId xmlns:p14="http://schemas.microsoft.com/office/powerpoint/2010/main" val="393073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lnSpcReduction="10000"/>
          </a:bodyPr>
          <a:lstStyle/>
          <a:p>
            <a:r>
              <a:rPr lang="en-US" sz="2600" dirty="0"/>
              <a:t>South Wales Police receives a call via 999.</a:t>
            </a:r>
            <a:br>
              <a:rPr lang="en-US" sz="2600" dirty="0"/>
            </a:br>
            <a:endParaRPr lang="en-US" sz="2600" dirty="0"/>
          </a:p>
          <a:p>
            <a:r>
              <a:rPr lang="en-US" sz="2600" dirty="0"/>
              <a:t>Caller (</a:t>
            </a:r>
            <a:r>
              <a:rPr lang="en-US" sz="2600" dirty="0" err="1"/>
              <a:t>Mrs</a:t>
            </a:r>
            <a:r>
              <a:rPr lang="en-US" sz="2600" dirty="0"/>
              <a:t> Miggins. Living Alone. 85yrs old. Vulnerable) stating that she’s arrived home from Bingo to find her kitchen all over the place.</a:t>
            </a:r>
            <a:br>
              <a:rPr lang="en-US" sz="2600" dirty="0"/>
            </a:br>
            <a:endParaRPr lang="en-US" sz="2600" dirty="0"/>
          </a:p>
          <a:p>
            <a:r>
              <a:rPr lang="en-US" sz="2600" dirty="0"/>
              <a:t>Cupboards open, drawers open, she believes that someone has been in the address …</a:t>
            </a:r>
          </a:p>
          <a:p>
            <a:r>
              <a:rPr lang="en-US" sz="2600" dirty="0"/>
              <a:t>Unsure whether person still inside the address…</a:t>
            </a:r>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140071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Police arrive at address. No sign of </a:t>
            </a:r>
            <a:r>
              <a:rPr lang="en-US" sz="2600" dirty="0" err="1"/>
              <a:t>Mrs</a:t>
            </a:r>
            <a:r>
              <a:rPr lang="en-US" sz="2600" dirty="0"/>
              <a:t> Miggins. </a:t>
            </a:r>
          </a:p>
          <a:p>
            <a:r>
              <a:rPr lang="en-US" sz="2600" dirty="0"/>
              <a:t>NDM?</a:t>
            </a:r>
          </a:p>
          <a:p>
            <a:r>
              <a:rPr lang="en-US" sz="2600" dirty="0"/>
              <a:t>POE?</a:t>
            </a:r>
          </a:p>
          <a:p>
            <a:pPr marL="0" indent="0">
              <a:buNone/>
            </a:pPr>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08744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Inside the address…</a:t>
            </a:r>
          </a:p>
          <a:p>
            <a:endParaRPr lang="en-US" sz="2600" dirty="0"/>
          </a:p>
          <a:p>
            <a:r>
              <a:rPr lang="en-US" sz="2600" dirty="0"/>
              <a:t>NDM</a:t>
            </a:r>
          </a:p>
          <a:p>
            <a:endParaRPr lang="en-US" sz="2600" dirty="0"/>
          </a:p>
          <a:p>
            <a:r>
              <a:rPr lang="en-US" sz="2600" dirty="0"/>
              <a:t>Smashed open window, footprints on the floor…</a:t>
            </a:r>
          </a:p>
          <a:p>
            <a:endParaRPr lang="en-US" sz="2600" dirty="0"/>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453749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i="0" dirty="0">
                <a:effectLst/>
                <a:latin typeface="Arial" panose="020B0604020202020204" pitchFamily="34" charset="0"/>
              </a:rPr>
              <a:t>Date: THURSDAY 11TH </a:t>
            </a:r>
            <a:r>
              <a:rPr lang="en-GB" sz="2000" dirty="0">
                <a:latin typeface="Arial" panose="020B0604020202020204" pitchFamily="34" charset="0"/>
              </a:rPr>
              <a:t>January 2024</a:t>
            </a:r>
            <a:r>
              <a:rPr lang="en-GB" sz="2000" i="0" dirty="0">
                <a:effectLst/>
                <a:latin typeface="Arial" panose="020B0604020202020204" pitchFamily="34" charset="0"/>
              </a:rPr>
              <a:t> </a:t>
            </a:r>
            <a:br>
              <a:rPr lang="en-GB" sz="2000" i="0" dirty="0">
                <a:effectLst/>
                <a:latin typeface="Arial" panose="020B0604020202020204" pitchFamily="34" charset="0"/>
              </a:rPr>
            </a:br>
            <a:endParaRPr lang="en-GB" sz="2000" i="0" dirty="0">
              <a:effectLst/>
              <a:latin typeface="Arial" panose="020B0604020202020204" pitchFamily="34" charset="0"/>
            </a:endParaRPr>
          </a:p>
          <a:p>
            <a:pPr rtl="0" fontAlgn="base"/>
            <a:r>
              <a:rPr lang="en-GB" sz="2000" i="0" dirty="0">
                <a:effectLst/>
                <a:latin typeface="Arial" panose="020B0604020202020204" pitchFamily="34" charset="0"/>
              </a:rPr>
              <a:t>Time: </a:t>
            </a:r>
            <a:r>
              <a:rPr lang="en-GB" sz="2000" dirty="0">
                <a:latin typeface="Arial" panose="020B0604020202020204" pitchFamily="34" charset="0"/>
              </a:rPr>
              <a:t>12</a:t>
            </a:r>
            <a:r>
              <a:rPr lang="en-GB" sz="2000" i="0" dirty="0">
                <a:effectLst/>
                <a:latin typeface="Arial" panose="020B0604020202020204" pitchFamily="34" charset="0"/>
              </a:rPr>
              <a:t>:00hrs start (2hrs)</a:t>
            </a:r>
          </a:p>
          <a:p>
            <a:pPr rtl="0" fontAlgn="base"/>
            <a:r>
              <a:rPr lang="en-GB" sz="2000" i="0" dirty="0">
                <a:effectLst/>
                <a:latin typeface="Arial" panose="020B0604020202020204" pitchFamily="34" charset="0"/>
              </a:rPr>
              <a:t>Location: Waterfront, IQ Campus, University of Wales Trinity, Swansea SA1 8EW</a:t>
            </a:r>
          </a:p>
          <a:p>
            <a:pPr rtl="0" fontAlgn="base"/>
            <a:r>
              <a:rPr lang="en-GB" sz="2000" i="0" dirty="0">
                <a:effectLst/>
                <a:latin typeface="Arial" panose="020B0604020202020204" pitchFamily="34" charset="0"/>
              </a:rPr>
              <a:t>Room for Policing </a:t>
            </a:r>
            <a:r>
              <a:rPr lang="en-GB" sz="2000" i="0" dirty="0" err="1">
                <a:effectLst/>
                <a:latin typeface="Arial" panose="020B0604020202020204" pitchFamily="34" charset="0"/>
              </a:rPr>
              <a:t>Prejoin</a:t>
            </a:r>
            <a:r>
              <a:rPr lang="en-GB" sz="2000" i="0" dirty="0">
                <a:effectLst/>
                <a:latin typeface="Arial" panose="020B0604020202020204" pitchFamily="34" charset="0"/>
              </a:rPr>
              <a:t> Students: IQ310</a:t>
            </a:r>
          </a:p>
          <a:p>
            <a:endParaRPr lang="en-US" sz="2000" dirty="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433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a:t>
            </a:r>
          </a:p>
          <a:p>
            <a:pPr marL="0" indent="0" algn="ctr">
              <a:buNone/>
            </a:pPr>
            <a:endParaRPr lang="en-US" dirty="0"/>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Key Topics: </a:t>
            </a:r>
          </a:p>
        </p:txBody>
      </p:sp>
      <p:sp>
        <p:nvSpPr>
          <p:cNvPr id="207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075059"/>
            <a:ext cx="7214616" cy="468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48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0"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What does the term ‘investigative mind-set’ mean to you? </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359640"/>
            <a:ext cx="6846458" cy="4461057"/>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473984" y="1211397"/>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2645364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CB2D6-9CD0-6E68-AC30-B95A3A1DC80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58B729C-CAA4-9528-4F7E-A84621E98EBD}"/>
              </a:ext>
            </a:extLst>
          </p:cNvPr>
          <p:cNvPicPr>
            <a:picLocks noGrp="1" noChangeAspect="1"/>
          </p:cNvPicPr>
          <p:nvPr>
            <p:ph idx="1"/>
          </p:nvPr>
        </p:nvPicPr>
        <p:blipFill>
          <a:blip r:embed="rId3"/>
          <a:stretch>
            <a:fillRect/>
          </a:stretch>
        </p:blipFill>
        <p:spPr>
          <a:xfrm>
            <a:off x="595886" y="151107"/>
            <a:ext cx="10757914" cy="6555786"/>
          </a:xfrm>
        </p:spPr>
      </p:pic>
    </p:spTree>
    <p:extLst>
      <p:ext uri="{BB962C8B-B14F-4D97-AF65-F5344CB8AC3E}">
        <p14:creationId xmlns:p14="http://schemas.microsoft.com/office/powerpoint/2010/main" val="3273521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4547937" y="-5"/>
            <a:ext cx="7644062" cy="3681406"/>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280737" y="1829812"/>
            <a:ext cx="5395912" cy="2387600"/>
          </a:xfrm>
        </p:spPr>
        <p:txBody>
          <a:bodyPr vert="horz" lIns="91440" tIns="45720" rIns="91440" bIns="45720" rtlCol="0" anchor="b">
            <a:normAutofit/>
          </a:bodyPr>
          <a:lstStyle/>
          <a:p>
            <a:r>
              <a:rPr lang="en-US" sz="5000" kern="1200" dirty="0">
                <a:solidFill>
                  <a:schemeClr val="tx1">
                    <a:lumMod val="50000"/>
                    <a:lumOff val="50000"/>
                  </a:schemeClr>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09F7-6E9D-B2A5-7645-63DE300B3E1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E4560D7-12FF-6B89-AF86-383817D46E2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9B13EC6-0861-4DA3-784F-274F76CD968A}"/>
              </a:ext>
            </a:extLst>
          </p:cNvPr>
          <p:cNvPicPr>
            <a:picLocks noChangeAspect="1"/>
          </p:cNvPicPr>
          <p:nvPr/>
        </p:nvPicPr>
        <p:blipFill>
          <a:blip r:embed="rId2"/>
          <a:stretch>
            <a:fillRect/>
          </a:stretch>
        </p:blipFill>
        <p:spPr>
          <a:xfrm>
            <a:off x="0" y="23413"/>
            <a:ext cx="12192000" cy="6811173"/>
          </a:xfrm>
          <a:prstGeom prst="rect">
            <a:avLst/>
          </a:prstGeom>
        </p:spPr>
      </p:pic>
    </p:spTree>
    <p:extLst>
      <p:ext uri="{BB962C8B-B14F-4D97-AF65-F5344CB8AC3E}">
        <p14:creationId xmlns:p14="http://schemas.microsoft.com/office/powerpoint/2010/main" val="30285488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57A2B7-A48A-66B6-9D24-854DE172691C}"/>
              </a:ext>
            </a:extLst>
          </p:cNvPr>
          <p:cNvPicPr>
            <a:picLocks noChangeAspect="1"/>
          </p:cNvPicPr>
          <p:nvPr/>
        </p:nvPicPr>
        <p:blipFill>
          <a:blip r:embed="rId2"/>
          <a:stretch>
            <a:fillRect/>
          </a:stretch>
        </p:blipFill>
        <p:spPr>
          <a:xfrm>
            <a:off x="2832" y="0"/>
            <a:ext cx="12186335" cy="6858000"/>
          </a:xfrm>
          <a:prstGeom prst="rect">
            <a:avLst/>
          </a:prstGeom>
        </p:spPr>
      </p:pic>
    </p:spTree>
    <p:extLst>
      <p:ext uri="{BB962C8B-B14F-4D97-AF65-F5344CB8AC3E}">
        <p14:creationId xmlns:p14="http://schemas.microsoft.com/office/powerpoint/2010/main" val="24665857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99" r="-1" b="9552"/>
          <a:stretch/>
        </p:blipFill>
        <p:spPr bwMode="auto">
          <a:xfrm>
            <a:off x="20" y="655"/>
            <a:ext cx="8115280" cy="4468659"/>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424" r="10530" b="1"/>
          <a:stretch/>
        </p:blipFill>
        <p:spPr bwMode="auto">
          <a:xfrm>
            <a:off x="8115298" y="-6"/>
            <a:ext cx="4076702" cy="4468876"/>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129655" y="5287969"/>
            <a:ext cx="9932690" cy="1569376"/>
          </a:xfrm>
        </p:spPr>
        <p:txBody>
          <a:bodyPr anchor="t">
            <a:noAutofit/>
          </a:bodyPr>
          <a:lstStyle/>
          <a:p>
            <a:pPr algn="l"/>
            <a:r>
              <a:rPr lang="en-US" sz="4400" dirty="0">
                <a:solidFill>
                  <a:schemeClr val="tx1">
                    <a:lumMod val="50000"/>
                    <a:lumOff val="50000"/>
                  </a:schemeClr>
                </a:solidFill>
              </a:rPr>
              <a:t>Investigating Drink/ Drug Driving Offences   </a:t>
            </a:r>
          </a:p>
        </p:txBody>
      </p:sp>
    </p:spTree>
    <p:extLst>
      <p:ext uri="{BB962C8B-B14F-4D97-AF65-F5344CB8AC3E}">
        <p14:creationId xmlns:p14="http://schemas.microsoft.com/office/powerpoint/2010/main" val="24799719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BFEF46-26E1-EA4A-66E2-A1DA954AEFCB}"/>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Public Place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altLang="en-US" sz="2200" b="0"/>
              <a:t>Any place to which the public have access whether on payment or otherwise</a:t>
            </a:r>
          </a:p>
          <a:p>
            <a:pPr indent="-228600">
              <a:lnSpc>
                <a:spcPct val="90000"/>
              </a:lnSpc>
              <a:spcAft>
                <a:spcPts val="600"/>
              </a:spcAft>
              <a:buFont typeface="Arial" panose="020B0604020202020204" pitchFamily="34" charset="0"/>
              <a:buChar char="•"/>
            </a:pPr>
            <a:endParaRPr lang="en-US" sz="2200"/>
          </a:p>
        </p:txBody>
      </p:sp>
      <p:pic>
        <p:nvPicPr>
          <p:cNvPr id="5122" name="Picture 2" descr="What is a &quot;public place&quot; in the context of the Road Traffic Act 1988? — .">
            <a:extLst>
              <a:ext uri="{FF2B5EF4-FFF2-40B4-BE49-F238E27FC236}">
                <a16:creationId xmlns:a16="http://schemas.microsoft.com/office/drawing/2014/main" id="{F5947331-AE67-CFBB-4688-9D3494587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75" r="4556" b="1"/>
          <a:stretch/>
        </p:blipFill>
        <p:spPr bwMode="auto">
          <a:xfrm>
            <a:off x="6099048" y="1019085"/>
            <a:ext cx="5458968" cy="4819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7982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3" descr="\\Client\G$\CKP Images\Traffic\motor cyc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5">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p:cNvSpPr txBox="1">
            <a:spLocks noChangeArrowheads="1"/>
          </p:cNvSpPr>
          <p:nvPr/>
        </p:nvSpPr>
        <p:spPr>
          <a:xfrm>
            <a:off x="368630" y="616843"/>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altLang="en-US" b="1" kern="1200" dirty="0">
                <a:latin typeface="+mj-lt"/>
                <a:ea typeface="+mj-ea"/>
                <a:cs typeface="+mj-cs"/>
              </a:rPr>
              <a:t>Mechanically Propelled  Vehicle</a:t>
            </a:r>
          </a:p>
        </p:txBody>
      </p:sp>
      <p:sp>
        <p:nvSpPr>
          <p:cNvPr id="12" name="TextBox 2"/>
          <p:cNvSpPr txBox="1">
            <a:spLocks noChangeArrowheads="1"/>
          </p:cNvSpPr>
          <p:nvPr/>
        </p:nvSpPr>
        <p:spPr bwMode="auto">
          <a:xfrm>
            <a:off x="36863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1700" dirty="0">
                <a:solidFill>
                  <a:schemeClr val="tx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Mechanically Propelled  Vehicle</a:t>
            </a:r>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t>This refers to any source of mechanical power:</a:t>
            </a:r>
          </a:p>
          <a:p>
            <a:r>
              <a:rPr lang="en-US" altLang="en-US" sz="1700" b="1"/>
              <a:t>S</a:t>
            </a:r>
            <a:r>
              <a:rPr lang="en-US" altLang="en-US" sz="1700"/>
              <a:t> - Steam</a:t>
            </a:r>
          </a:p>
          <a:p>
            <a:r>
              <a:rPr lang="en-US" altLang="en-US" sz="1700" b="1"/>
              <a:t>E - </a:t>
            </a:r>
            <a:r>
              <a:rPr lang="en-US" altLang="en-US" sz="1700"/>
              <a:t> Electricity</a:t>
            </a:r>
          </a:p>
          <a:p>
            <a:r>
              <a:rPr lang="en-US" altLang="en-US" sz="1700" b="1"/>
              <a:t>P</a:t>
            </a:r>
            <a:r>
              <a:rPr lang="en-US" altLang="en-US" sz="1700"/>
              <a:t>  - Petrol</a:t>
            </a:r>
          </a:p>
          <a:p>
            <a:r>
              <a:rPr lang="en-US" altLang="en-US" sz="1700" b="1"/>
              <a:t>D</a:t>
            </a:r>
            <a:r>
              <a:rPr lang="en-US" altLang="en-US" sz="1700"/>
              <a:t>  - Diesel</a:t>
            </a:r>
          </a:p>
          <a:p>
            <a:r>
              <a:rPr lang="en-US" altLang="en-US" sz="1700" b="1"/>
              <a:t>O - </a:t>
            </a:r>
            <a:r>
              <a:rPr lang="en-US" altLang="en-US" sz="1700"/>
              <a:t> Oil</a:t>
            </a:r>
          </a:p>
          <a:p>
            <a:r>
              <a:rPr lang="en-US" altLang="en-US" sz="1700" b="1"/>
              <a:t>G -  </a:t>
            </a:r>
            <a:r>
              <a:rPr lang="en-US" altLang="en-US" sz="1700"/>
              <a:t>Gas                               </a:t>
            </a:r>
          </a:p>
          <a:p>
            <a:endParaRPr lang="en-US" altLang="en-US" sz="1700"/>
          </a:p>
          <a:p>
            <a:pPr marL="0"/>
            <a:r>
              <a:rPr lang="en-US" altLang="en-US" sz="1700"/>
              <a:t>  Remember ‘</a:t>
            </a:r>
            <a:r>
              <a:rPr lang="en-US" altLang="en-US" sz="1700" i="1"/>
              <a:t>SEP</a:t>
            </a:r>
            <a:r>
              <a:rPr lang="en-US" altLang="en-US" sz="1700"/>
              <a:t> the </a:t>
            </a:r>
            <a:r>
              <a:rPr lang="en-US" altLang="en-US" sz="1700" i="1"/>
              <a:t>DOG</a:t>
            </a:r>
            <a:r>
              <a:rPr lang="en-US" altLang="en-US" sz="1700"/>
              <a:t>’</a:t>
            </a:r>
          </a:p>
        </p:txBody>
      </p:sp>
      <p:pic>
        <p:nvPicPr>
          <p:cNvPr id="4098" name="Picture 2" descr="SPCA's driving dogs | Financial Times">
            <a:extLst>
              <a:ext uri="{FF2B5EF4-FFF2-40B4-BE49-F238E27FC236}">
                <a16:creationId xmlns:a16="http://schemas.microsoft.com/office/drawing/2014/main" id="{70042757-83C2-01B4-30B8-1DACB4A6CE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4476"/>
            <a:ext cx="5150277" cy="2893801"/>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7677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Road</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t>…any highway and any other road to which the public has access, and includes bridges over which a road passes.</a:t>
            </a:r>
          </a:p>
          <a:p>
            <a:r>
              <a:rPr lang="en-US" altLang="en-US" sz="2000" dirty="0"/>
              <a:t>Sec.192(1) of the Road Traffic Act </a:t>
            </a:r>
            <a:r>
              <a:rPr lang="en-US" altLang="en-US" sz="2000"/>
              <a:t>1988</a:t>
            </a:r>
            <a:r>
              <a:rPr lang="en-US" altLang="en-US" sz="2000" b="1"/>
              <a:t>.</a:t>
            </a:r>
          </a:p>
        </p:txBody>
      </p: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7057631" y="2484255"/>
            <a:ext cx="2858079" cy="3714244"/>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0F29AAC-7BF6-C144-8989-82BD91085F4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400" b="0" kern="1200" dirty="0">
                <a:solidFill>
                  <a:schemeClr val="tx1"/>
                </a:solidFill>
                <a:latin typeface="+mj-lt"/>
                <a:ea typeface="+mj-ea"/>
                <a:cs typeface="+mj-cs"/>
              </a:rPr>
              <a:t>Police Officers can only test a person for alcohol or drugs if: </a:t>
            </a:r>
          </a:p>
        </p:txBody>
      </p:sp>
      <p:sp>
        <p:nvSpPr>
          <p:cNvPr id="22537" name="Rectangle 2253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S</a:t>
            </a:r>
            <a:r>
              <a:rPr lang="en-US" altLang="en-US" sz="2000" b="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A</a:t>
            </a:r>
            <a:r>
              <a:rPr lang="en-US" altLang="en-US" sz="2000" b="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M</a:t>
            </a:r>
            <a:r>
              <a:rPr lang="en-US" altLang="en-US" sz="2000" b="0">
                <a:solidFill>
                  <a:schemeClr val="tx1"/>
                </a:solidFill>
                <a:latin typeface="+mn-lt"/>
                <a:ea typeface="+mn-ea"/>
              </a:rPr>
              <a:t>oving traffic offence has been committed</a:t>
            </a:r>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5911532" y="2829973"/>
            <a:ext cx="5150277" cy="3022807"/>
          </a:xfrm>
          <a:prstGeom prst="rect">
            <a:avLst/>
          </a:prstGeom>
          <a:noFill/>
          <a:extLst>
            <a:ext uri="{909E8E84-426E-40DD-AFC4-6F175D3DCCD1}">
              <a14:hiddenFill xmlns:a14="http://schemas.microsoft.com/office/drawing/2010/main">
                <a:solidFill>
                  <a:srgbClr val="FFFFFF"/>
                </a:solidFill>
              </a14:hiddenFill>
            </a:ext>
          </a:extLst>
        </p:spPr>
      </p:pic>
      <p:sp>
        <p:nvSpPr>
          <p:cNvPr id="22541" name="Rectangle 2254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561" name="Group 2356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3562" name="Rectangle 2356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566" name="Rectangle 2356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043631" y="873940"/>
            <a:ext cx="5052369" cy="10357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Preliminary Tests</a:t>
            </a:r>
          </a:p>
        </p:txBody>
      </p:sp>
      <p:sp>
        <p:nvSpPr>
          <p:cNvPr id="8" name="TextBox 4"/>
          <p:cNvSpPr txBox="1">
            <a:spLocks noChangeArrowheads="1"/>
          </p:cNvSpPr>
          <p:nvPr/>
        </p:nvSpPr>
        <p:spPr bwMode="auto">
          <a:xfrm>
            <a:off x="1045029" y="2524721"/>
            <a:ext cx="4991629" cy="36771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Indicates if proportion of alcohol in breath exceeds the prescribed limit</a:t>
            </a:r>
          </a:p>
        </p:txBody>
      </p:sp>
      <p:sp>
        <p:nvSpPr>
          <p:cNvPr id="23568" name="Rectangle 2356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7530476" y="901032"/>
            <a:ext cx="3023286" cy="5116220"/>
          </a:xfrm>
          <a:prstGeom prst="rect">
            <a:avLst/>
          </a:prstGeom>
          <a:noFill/>
          <a:extLst>
            <a:ext uri="{909E8E84-426E-40DD-AFC4-6F175D3DCCD1}">
              <a14:hiddenFill xmlns:a14="http://schemas.microsoft.com/office/drawing/2010/main">
                <a:solidFill>
                  <a:srgbClr val="FFFFFF"/>
                </a:solidFill>
              </a14:hiddenFill>
            </a:ext>
          </a:extLst>
        </p:spPr>
      </p:pic>
      <p:cxnSp>
        <p:nvCxnSpPr>
          <p:cNvPr id="23570" name="Straight Connector 2356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1612B638-AF29-4A83-BFB3-49BF0745B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5528" y="386930"/>
            <a:ext cx="10141799" cy="130055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u="sng" kern="1200">
                <a:solidFill>
                  <a:schemeClr val="tx1"/>
                </a:solidFill>
                <a:latin typeface="+mj-lt"/>
                <a:ea typeface="+mj-ea"/>
                <a:cs typeface="+mj-cs"/>
              </a:rPr>
              <a:t>Considerations</a:t>
            </a:r>
          </a:p>
        </p:txBody>
      </p:sp>
      <p:sp>
        <p:nvSpPr>
          <p:cNvPr id="24587" name="Rectangle 2458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Rectangle 2458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72" r="1" b="1"/>
          <a:stretch/>
        </p:blipFill>
        <p:spPr bwMode="auto">
          <a:xfrm>
            <a:off x="63529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47" r="11498" b="2"/>
          <a:stretch/>
        </p:blipFill>
        <p:spPr bwMode="auto">
          <a:xfrm>
            <a:off x="362296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4"/>
          <p:cNvSpPr txBox="1">
            <a:spLocks noChangeArrowheads="1"/>
          </p:cNvSpPr>
          <p:nvPr/>
        </p:nvSpPr>
        <p:spPr bwMode="auto">
          <a:xfrm>
            <a:off x="6882937" y="2599509"/>
            <a:ext cx="4054389"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When did they last consume alcohol?</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used any ‘breath freshening’ sprays recently?</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smoked recently?</a:t>
            </a:r>
          </a:p>
        </p:txBody>
      </p:sp>
      <p:sp>
        <p:nvSpPr>
          <p:cNvPr id="24591" name="Rectangle 2459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7" name="Rectangle 307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0729" name="Rectangle 307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1700"/>
              <a:t>BLOOD or URINE can </a:t>
            </a:r>
            <a:r>
              <a:rPr lang="en-US" sz="1700" b="1"/>
              <a:t>only</a:t>
            </a:r>
            <a:r>
              <a:rPr lang="en-US" sz="1700"/>
              <a:t> be required where:</a:t>
            </a:r>
          </a:p>
          <a:p>
            <a:pPr>
              <a:defRPr/>
            </a:pPr>
            <a:r>
              <a:rPr lang="en-US" sz="1700"/>
              <a:t>The constable making the requirement has reasonable cause to believe that for medical reasons a specimen of breath could/should not be provided</a:t>
            </a:r>
          </a:p>
          <a:p>
            <a:pPr>
              <a:defRPr/>
            </a:pPr>
            <a:r>
              <a:rPr lang="en-US" sz="1700"/>
              <a:t>An approved device is not available at the police station or is not practical to use such a device</a:t>
            </a:r>
          </a:p>
          <a:p>
            <a:pPr>
              <a:defRPr/>
            </a:pPr>
            <a:r>
              <a:rPr lang="en-US" sz="1700"/>
              <a:t>An approved device has been used but the constable has reasonable cause to believe that the readings produced are unreliable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27739"/>
            <a:ext cx="5150277" cy="3427275"/>
          </a:xfrm>
          <a:prstGeom prst="rect">
            <a:avLst/>
          </a:prstGeom>
          <a:noFill/>
          <a:extLst>
            <a:ext uri="{909E8E84-426E-40DD-AFC4-6F175D3DCCD1}">
              <a14:hiddenFill xmlns:a14="http://schemas.microsoft.com/office/drawing/2010/main">
                <a:solidFill>
                  <a:srgbClr val="FFFFFF"/>
                </a:solidFill>
              </a14:hiddenFill>
            </a:ext>
          </a:extLst>
        </p:spPr>
      </p:pic>
      <p:sp>
        <p:nvSpPr>
          <p:cNvPr id="30733" name="Rectangle 307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1" name="Rectangle 3175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1753" name="Rectangle 317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defRPr/>
            </a:pPr>
            <a:r>
              <a:rPr lang="en-US" sz="1700"/>
              <a:t>BLOOD or URINE can </a:t>
            </a:r>
            <a:r>
              <a:rPr lang="en-US" sz="1700" b="1"/>
              <a:t>only</a:t>
            </a:r>
            <a:r>
              <a:rPr lang="en-US" sz="1700"/>
              <a:t> be required where:</a:t>
            </a:r>
          </a:p>
          <a:p>
            <a:pPr marL="0">
              <a:defRPr/>
            </a:pPr>
            <a:endParaRPr lang="en-US" sz="1700"/>
          </a:p>
          <a:p>
            <a:pPr marL="0">
              <a:defRPr/>
            </a:pPr>
            <a:r>
              <a:rPr lang="en-US" sz="1700"/>
              <a:t>A preliminary drug test has been administered and the constable has reasonable cause to believe that the person has a drug in his/her body</a:t>
            </a:r>
          </a:p>
          <a:p>
            <a:pPr marL="0">
              <a:defRPr/>
            </a:pPr>
            <a:endParaRPr lang="en-US" sz="1700"/>
          </a:p>
          <a:p>
            <a:pPr marL="0">
              <a:defRPr/>
            </a:pPr>
            <a:r>
              <a:rPr lang="en-US" sz="1700"/>
              <a:t>The suspected offence is one under Sec 3A, 4 or 5A and a medical practitioner has advised that the condition of  person required to provide a specimen might be due to some drug.</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43278"/>
            <a:ext cx="5150277" cy="3396197"/>
          </a:xfrm>
          <a:prstGeom prst="rect">
            <a:avLst/>
          </a:prstGeom>
          <a:noFill/>
          <a:extLst>
            <a:ext uri="{909E8E84-426E-40DD-AFC4-6F175D3DCCD1}">
              <a14:hiddenFill xmlns:a14="http://schemas.microsoft.com/office/drawing/2010/main">
                <a:solidFill>
                  <a:srgbClr val="FFFFFF"/>
                </a:solidFill>
              </a14:hiddenFill>
            </a:ext>
          </a:extLst>
        </p:spPr>
      </p:pic>
      <p:sp>
        <p:nvSpPr>
          <p:cNvPr id="31757" name="Rectangle 317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Police Station Procedure</a:t>
            </a:r>
          </a:p>
        </p:txBody>
      </p:sp>
      <p:sp>
        <p:nvSpPr>
          <p:cNvPr id="32777" name="Rectangle 327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ltLang="en-US" sz="2000"/>
              <a:t>If a specimen of breath is provided and the reading is in excess of the prescribed limit (35 micrograms) but contains </a:t>
            </a:r>
            <a:r>
              <a:rPr lang="en-US" altLang="en-US" sz="2000" b="1"/>
              <a:t>NO MORE THAN </a:t>
            </a:r>
            <a:r>
              <a:rPr lang="en-US" altLang="en-US" sz="2000"/>
              <a:t>50 micrograms of alcohol in 100 milliliters of breath.</a:t>
            </a:r>
          </a:p>
          <a:p>
            <a:pPr indent="-228600">
              <a:lnSpc>
                <a:spcPct val="90000"/>
              </a:lnSpc>
              <a:spcAft>
                <a:spcPts val="600"/>
              </a:spcAft>
              <a:buFont typeface="Arial" panose="020B0604020202020204" pitchFamily="34" charset="0"/>
              <a:buChar char="•"/>
            </a:pPr>
            <a:endParaRPr lang="en-US" altLang="en-US" sz="2000"/>
          </a:p>
          <a:p>
            <a:pPr indent="-228600">
              <a:lnSpc>
                <a:spcPct val="90000"/>
              </a:lnSpc>
              <a:spcAft>
                <a:spcPts val="600"/>
              </a:spcAft>
              <a:buFont typeface="Arial" panose="020B0604020202020204" pitchFamily="34" charset="0"/>
              <a:buChar char="•"/>
            </a:pPr>
            <a:r>
              <a:rPr lang="en-US" altLang="en-US" sz="2000"/>
              <a:t>The suspect will be given the option of replacing the breath test reading with a  specimen of blood or urine.</a:t>
            </a: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724"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6700012" y="2484255"/>
            <a:ext cx="3573316"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BEEED35-A581-9B4F-A2CA-1CFDE07D174F}"/>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34825" name="Rectangle 348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7" name="Rectangle 348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6700030" y="2484255"/>
            <a:ext cx="3573281" cy="3714244"/>
          </a:xfrm>
          <a:prstGeom prst="rect">
            <a:avLst/>
          </a:prstGeom>
          <a:noFill/>
          <a:extLst>
            <a:ext uri="{909E8E84-426E-40DD-AFC4-6F175D3DCCD1}">
              <a14:hiddenFill xmlns:a14="http://schemas.microsoft.com/office/drawing/2010/main">
                <a:solidFill>
                  <a:srgbClr val="FFFFFF"/>
                </a:solidFill>
              </a14:hiddenFill>
            </a:ext>
          </a:extLst>
        </p:spPr>
      </p:pic>
      <p:sp>
        <p:nvSpPr>
          <p:cNvPr id="34829" name="Rectangle 348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9" name="Rectangle 18">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099425" y="1238081"/>
            <a:ext cx="4709345" cy="96295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500" b="1">
                <a:latin typeface="+mj-lt"/>
                <a:ea typeface="+mj-ea"/>
                <a:cs typeface="+mj-cs"/>
              </a:rPr>
              <a:t>Important Considerations</a:t>
            </a:r>
          </a:p>
        </p:txBody>
      </p:sp>
      <p:sp>
        <p:nvSpPr>
          <p:cNvPr id="24" name="Rectangle 2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Consent </a:t>
            </a:r>
            <a:r>
              <a:rPr lang="en-US" altLang="en-US" sz="2000" b="1">
                <a:solidFill>
                  <a:schemeClr val="tx1"/>
                </a:solidFill>
                <a:latin typeface="+mn-lt"/>
                <a:ea typeface="+mn-ea"/>
              </a:rPr>
              <a:t>must</a:t>
            </a:r>
            <a:r>
              <a:rPr lang="en-US" altLang="en-US" sz="20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Sample </a:t>
            </a:r>
            <a:r>
              <a:rPr lang="en-US" altLang="en-US" sz="2000" b="1">
                <a:solidFill>
                  <a:schemeClr val="tx1"/>
                </a:solidFill>
                <a:latin typeface="+mn-lt"/>
                <a:ea typeface="+mn-ea"/>
              </a:rPr>
              <a:t>must</a:t>
            </a:r>
            <a:r>
              <a:rPr lang="en-US" altLang="en-US" sz="20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If sample is obtained by another medical practitioner it </a:t>
            </a:r>
            <a:r>
              <a:rPr lang="en-US" altLang="en-US" sz="2000" b="1">
                <a:solidFill>
                  <a:schemeClr val="tx1"/>
                </a:solidFill>
                <a:latin typeface="+mn-lt"/>
                <a:ea typeface="+mn-ea"/>
              </a:rPr>
              <a:t>MUST NOT </a:t>
            </a:r>
            <a:r>
              <a:rPr lang="en-US" altLang="en-US" sz="2000" b="0">
                <a:solidFill>
                  <a:schemeClr val="tx1"/>
                </a:solidFill>
                <a:latin typeface="+mn-lt"/>
                <a:ea typeface="+mn-ea"/>
              </a:rPr>
              <a:t>be the person in charge of and responsible for the care of the casualty</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1921" r="1891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E3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304" r="2447" b="2"/>
          <a:stretch/>
        </p:blipFill>
        <p:spPr>
          <a:xfrm>
            <a:off x="3151481" y="643467"/>
            <a:ext cx="5889037" cy="5571066"/>
          </a:xfrm>
          <a:prstGeom prst="rect">
            <a:avLst/>
          </a:prstGeom>
        </p:spPr>
      </p:pic>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B6BE03-A02E-C1BA-CD78-2A3FF7B0C0A6}"/>
              </a:ext>
            </a:extLst>
          </p:cNvPr>
          <p:cNvPicPr>
            <a:picLocks noChangeAspect="1"/>
          </p:cNvPicPr>
          <p:nvPr/>
        </p:nvPicPr>
        <p:blipFill>
          <a:blip r:embed="rId2"/>
          <a:stretch>
            <a:fillRect/>
          </a:stretch>
        </p:blipFill>
        <p:spPr>
          <a:xfrm>
            <a:off x="171939" y="157503"/>
            <a:ext cx="11848122" cy="6542993"/>
          </a:xfrm>
          <a:prstGeom prst="rect">
            <a:avLst/>
          </a:prstGeom>
        </p:spPr>
      </p:pic>
    </p:spTree>
    <p:extLst>
      <p:ext uri="{BB962C8B-B14F-4D97-AF65-F5344CB8AC3E}">
        <p14:creationId xmlns:p14="http://schemas.microsoft.com/office/powerpoint/2010/main" val="30681030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4654</Words>
  <Application>Microsoft Office PowerPoint</Application>
  <PresentationFormat>Widescreen</PresentationFormat>
  <Paragraphs>645</Paragraphs>
  <Slides>80</Slides>
  <Notes>53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80</vt:i4>
      </vt:variant>
    </vt:vector>
  </HeadingPairs>
  <TitlesOfParts>
    <vt:vector size="84" baseType="lpstr">
      <vt:lpstr>Arial</vt:lpstr>
      <vt:lpstr>Calibri</vt:lpstr>
      <vt:lpstr>Calibri Light</vt:lpstr>
      <vt:lpstr>Office Theme</vt:lpstr>
      <vt:lpstr>BMP6 Conducting Investigations </vt:lpstr>
      <vt:lpstr>PowerPoint Presentation</vt:lpstr>
      <vt:lpstr>Scenario Example ….</vt:lpstr>
      <vt:lpstr>Monday 19/03/23 13:30hrs</vt:lpstr>
      <vt:lpstr>Monday 19/03/23 13:30hrs</vt:lpstr>
      <vt:lpstr>Monday 19/03/23 13:30hrs</vt:lpstr>
      <vt:lpstr>EXAM DETAILS </vt:lpstr>
      <vt:lpstr>Exam Style</vt:lpstr>
      <vt:lpstr>Key Topics: </vt:lpstr>
      <vt:lpstr>PowerPoint Presentation</vt:lpstr>
      <vt:lpstr>Policing Perspective: Conducting Investigations</vt:lpstr>
      <vt:lpstr>PowerPoint Presentation</vt:lpstr>
      <vt:lpstr>The Code of Practice to the Criminal Procedure and Investigations Act 1996 (CPIA)defines a criminal investigator as:</vt:lpstr>
      <vt:lpstr>PowerPoint Presentation</vt:lpstr>
      <vt:lpstr>Investigative Mindset</vt:lpstr>
      <vt:lpstr>PowerPoint Presentation</vt:lpstr>
      <vt:lpstr>PACE Codes of Practice </vt:lpstr>
      <vt:lpstr>The National Decision Model (NDM)</vt:lpstr>
      <vt:lpstr>Discretion – what does it mean?? </vt:lpstr>
      <vt:lpstr>PowerPoint Presentation</vt:lpstr>
      <vt:lpstr>PowerPoint Presentation</vt:lpstr>
      <vt:lpstr>What happens when you dial 999/101? </vt:lpstr>
      <vt:lpstr>THRIVE </vt:lpstr>
      <vt:lpstr>PowerPoint Presentation</vt:lpstr>
      <vt:lpstr>PowerPoint Presentation</vt:lpstr>
      <vt:lpstr>PowerPoint Presentation</vt:lpstr>
      <vt:lpstr>PowerPoint Presentation</vt:lpstr>
      <vt:lpstr>Forensic Science</vt:lpstr>
      <vt:lpstr>Sources of Forensic Evidence </vt:lpstr>
      <vt:lpstr>Types of Forensic Evidence  </vt:lpstr>
      <vt:lpstr>“The Golden Hour” </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 </dc:title>
  <dc:creator>Rhiannon Lloyd</dc:creator>
  <cp:lastModifiedBy>Kelly Andrews</cp:lastModifiedBy>
  <cp:revision>11</cp:revision>
  <dcterms:created xsi:type="dcterms:W3CDTF">2023-03-19T18:15:16Z</dcterms:created>
  <dcterms:modified xsi:type="dcterms:W3CDTF">2023-12-01T09:25:08Z</dcterms:modified>
</cp:coreProperties>
</file>