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49"/>
    <p:restoredTop sz="96327"/>
  </p:normalViewPr>
  <p:slideViewPr>
    <p:cSldViewPr snapToGrid="0" snapToObjects="1">
      <p:cViewPr varScale="1">
        <p:scale>
          <a:sx n="128" d="100"/>
          <a:sy n="128" d="100"/>
        </p:scale>
        <p:origin x="480" y="176"/>
      </p:cViewPr>
      <p:guideLst/>
    </p:cSldViewPr>
  </p:slideViewPr>
  <p:notesTextViewPr>
    <p:cViewPr>
      <p:scale>
        <a:sx n="1" d="1"/>
        <a:sy n="1" d="1"/>
      </p:scale>
      <p:origin x="0" y="0"/>
    </p:cViewPr>
  </p:notesTextViewPr>
  <p:notesViewPr>
    <p:cSldViewPr snapToGrid="0" snapToObjects="1">
      <p:cViewPr varScale="1">
        <p:scale>
          <a:sx n="97" d="100"/>
          <a:sy n="97" d="100"/>
        </p:scale>
        <p:origin x="4328"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9C89B1-3EC1-3D40-9427-0D7CA07057E1}" type="datetimeFigureOut">
              <a:rPr lang="en-US" smtClean="0"/>
              <a:t>12/10/21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64B15-4DDA-BB47-BC49-AE20AF66FE19}" type="slidenum">
              <a:rPr lang="en-US" smtClean="0"/>
              <a:t>‹#›</a:t>
            </a:fld>
            <a:endParaRPr lang="en-US"/>
          </a:p>
        </p:txBody>
      </p:sp>
    </p:spTree>
    <p:extLst>
      <p:ext uri="{BB962C8B-B14F-4D97-AF65-F5344CB8AC3E}">
        <p14:creationId xmlns:p14="http://schemas.microsoft.com/office/powerpoint/2010/main" val="3147199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12/10/21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12/10/21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12/10/21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ybersecurityjobs.net/job/michael-page-north-west-uk-79-cyber-security-and-compliance-manager-65000-8000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F10C-4589-154B-8ACA-5A33B020B892}"/>
              </a:ext>
            </a:extLst>
          </p:cNvPr>
          <p:cNvSpPr>
            <a:spLocks noGrp="1"/>
          </p:cNvSpPr>
          <p:nvPr>
            <p:ph type="ctrTitle"/>
          </p:nvPr>
        </p:nvSpPr>
        <p:spPr/>
        <p:txBody>
          <a:bodyPr/>
          <a:lstStyle/>
          <a:p>
            <a:r>
              <a:rPr lang="en-US" dirty="0"/>
              <a:t>Ace Practical Portfolio </a:t>
            </a:r>
          </a:p>
        </p:txBody>
      </p:sp>
      <p:sp>
        <p:nvSpPr>
          <p:cNvPr id="3" name="Subtitle 2">
            <a:extLst>
              <a:ext uri="{FF2B5EF4-FFF2-40B4-BE49-F238E27FC236}">
                <a16:creationId xmlns:a16="http://schemas.microsoft.com/office/drawing/2014/main" id="{D14D8290-C075-2E4E-B1A2-E893A944397E}"/>
              </a:ext>
            </a:extLst>
          </p:cNvPr>
          <p:cNvSpPr>
            <a:spLocks noGrp="1"/>
          </p:cNvSpPr>
          <p:nvPr>
            <p:ph type="subTitle" idx="1"/>
          </p:nvPr>
        </p:nvSpPr>
        <p:spPr/>
        <p:txBody>
          <a:bodyPr>
            <a:normAutofit fontScale="62500" lnSpcReduction="20000"/>
          </a:bodyPr>
          <a:lstStyle/>
          <a:p>
            <a:r>
              <a:rPr lang="en-US" dirty="0"/>
              <a:t>Muhammad </a:t>
            </a:r>
            <a:r>
              <a:rPr lang="en-US" dirty="0" err="1"/>
              <a:t>ArifeeN</a:t>
            </a:r>
            <a:r>
              <a:rPr lang="en-US" dirty="0"/>
              <a:t> </a:t>
            </a:r>
            <a:r>
              <a:rPr lang="en-US" dirty="0" err="1"/>
              <a:t>Khannn</a:t>
            </a:r>
            <a:endParaRPr lang="en-US" dirty="0"/>
          </a:p>
          <a:p>
            <a:r>
              <a:rPr lang="en-US" dirty="0"/>
              <a:t>Student number :2113068 </a:t>
            </a:r>
          </a:p>
          <a:p>
            <a:r>
              <a:rPr lang="en-US" dirty="0"/>
              <a:t>MODUAL CODE: BMSW4001 </a:t>
            </a:r>
          </a:p>
          <a:p>
            <a:endParaRPr lang="en-US" dirty="0"/>
          </a:p>
        </p:txBody>
      </p:sp>
    </p:spTree>
    <p:extLst>
      <p:ext uri="{BB962C8B-B14F-4D97-AF65-F5344CB8AC3E}">
        <p14:creationId xmlns:p14="http://schemas.microsoft.com/office/powerpoint/2010/main" val="166218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7AA74-C88B-454D-932B-CEE95F20E794}"/>
              </a:ext>
            </a:extLst>
          </p:cNvPr>
          <p:cNvSpPr>
            <a:spLocks noGrp="1"/>
          </p:cNvSpPr>
          <p:nvPr>
            <p:ph type="title"/>
          </p:nvPr>
        </p:nvSpPr>
        <p:spPr/>
        <p:txBody>
          <a:bodyPr/>
          <a:lstStyle/>
          <a:p>
            <a:r>
              <a:rPr lang="en-US" dirty="0"/>
              <a:t>role OF </a:t>
            </a:r>
            <a:r>
              <a:rPr lang="en-US" dirty="0" err="1"/>
              <a:t>cYBER</a:t>
            </a:r>
            <a:r>
              <a:rPr lang="en-US" dirty="0"/>
              <a:t> security </a:t>
            </a:r>
          </a:p>
        </p:txBody>
      </p:sp>
      <p:sp>
        <p:nvSpPr>
          <p:cNvPr id="3" name="Content Placeholder 2">
            <a:extLst>
              <a:ext uri="{FF2B5EF4-FFF2-40B4-BE49-F238E27FC236}">
                <a16:creationId xmlns:a16="http://schemas.microsoft.com/office/drawing/2014/main" id="{E59B6264-6A91-EB43-B49F-41E38583A30D}"/>
              </a:ext>
            </a:extLst>
          </p:cNvPr>
          <p:cNvSpPr>
            <a:spLocks noGrp="1"/>
          </p:cNvSpPr>
          <p:nvPr>
            <p:ph idx="1"/>
          </p:nvPr>
        </p:nvSpPr>
        <p:spPr/>
        <p:txBody>
          <a:bodyPr>
            <a:normAutofit/>
          </a:bodyPr>
          <a:lstStyle/>
          <a:p>
            <a:pPr marL="0" indent="0">
              <a:buNone/>
            </a:pPr>
            <a:r>
              <a:rPr lang="en-US" dirty="0"/>
              <a:t>Key jobs:</a:t>
            </a:r>
          </a:p>
          <a:p>
            <a:r>
              <a:rPr lang="en-US" dirty="0"/>
              <a:t>Manage IT security funds </a:t>
            </a:r>
          </a:p>
          <a:p>
            <a:r>
              <a:rPr lang="en-US" dirty="0"/>
              <a:t>Protect the organization you work for</a:t>
            </a:r>
          </a:p>
          <a:p>
            <a:r>
              <a:rPr lang="en-US" dirty="0"/>
              <a:t>Working external security expert's ad presenting my own software. </a:t>
            </a:r>
          </a:p>
          <a:p>
            <a:r>
              <a:rPr lang="en-US" dirty="0"/>
              <a:t>Managing all computer are running sooth in the organization </a:t>
            </a:r>
          </a:p>
          <a:p>
            <a:pPr marL="0" indent="0">
              <a:buNone/>
            </a:pPr>
            <a:endParaRPr lang="en-US" dirty="0"/>
          </a:p>
        </p:txBody>
      </p:sp>
      <p:pic>
        <p:nvPicPr>
          <p:cNvPr id="1026" name="Picture 2" descr="Computer Science (Cyber Security) - MSc - Postgraduate courses - University  of Kent">
            <a:extLst>
              <a:ext uri="{FF2B5EF4-FFF2-40B4-BE49-F238E27FC236}">
                <a16:creationId xmlns:a16="http://schemas.microsoft.com/office/drawing/2014/main" id="{671F201E-5B3F-5646-A0DA-503260FC9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7437" y="1915671"/>
            <a:ext cx="2738051" cy="1825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78091-32F2-B44E-A1F6-6A9A2B304C78}"/>
              </a:ext>
            </a:extLst>
          </p:cNvPr>
          <p:cNvSpPr>
            <a:spLocks noGrp="1"/>
          </p:cNvSpPr>
          <p:nvPr>
            <p:ph type="title"/>
          </p:nvPr>
        </p:nvSpPr>
        <p:spPr/>
        <p:txBody>
          <a:bodyPr/>
          <a:lstStyle/>
          <a:p>
            <a:r>
              <a:rPr lang="en-US" dirty="0"/>
              <a:t>skills need FOR THIS ROLE </a:t>
            </a:r>
          </a:p>
        </p:txBody>
      </p:sp>
      <p:sp>
        <p:nvSpPr>
          <p:cNvPr id="3" name="Content Placeholder 2">
            <a:extLst>
              <a:ext uri="{FF2B5EF4-FFF2-40B4-BE49-F238E27FC236}">
                <a16:creationId xmlns:a16="http://schemas.microsoft.com/office/drawing/2014/main" id="{CDC91646-25DF-8842-A609-958453CCFA82}"/>
              </a:ext>
            </a:extLst>
          </p:cNvPr>
          <p:cNvSpPr>
            <a:spLocks noGrp="1"/>
          </p:cNvSpPr>
          <p:nvPr>
            <p:ph idx="1"/>
          </p:nvPr>
        </p:nvSpPr>
        <p:spPr/>
        <p:txBody>
          <a:bodyPr>
            <a:normAutofit lnSpcReduction="10000"/>
          </a:bodyPr>
          <a:lstStyle/>
          <a:p>
            <a:r>
              <a:rPr lang="en-US" dirty="0"/>
              <a:t>Skills need for cybersecurity   </a:t>
            </a:r>
          </a:p>
          <a:p>
            <a:pPr lvl="1">
              <a:buFont typeface="Wingdings" pitchFamily="2" charset="2"/>
              <a:buChar char="ü"/>
            </a:pPr>
            <a:r>
              <a:rPr lang="en-US" dirty="0"/>
              <a:t> Good communication skill</a:t>
            </a:r>
          </a:p>
          <a:p>
            <a:pPr lvl="1">
              <a:buFont typeface="Wingdings" pitchFamily="2" charset="2"/>
              <a:buChar char="ü"/>
            </a:pPr>
            <a:r>
              <a:rPr lang="en-US" dirty="0"/>
              <a:t>Teamwork skill </a:t>
            </a:r>
          </a:p>
          <a:p>
            <a:pPr lvl="1">
              <a:buFont typeface="Wingdings" pitchFamily="2" charset="2"/>
              <a:buChar char="ü"/>
            </a:pPr>
            <a:r>
              <a:rPr lang="en-US" dirty="0"/>
              <a:t>Problem solving </a:t>
            </a:r>
          </a:p>
          <a:p>
            <a:pPr lvl="1">
              <a:buFont typeface="Wingdings" pitchFamily="2" charset="2"/>
              <a:buChar char="ü"/>
            </a:pPr>
            <a:r>
              <a:rPr lang="en-US" dirty="0"/>
              <a:t>Decision making </a:t>
            </a:r>
          </a:p>
          <a:p>
            <a:pPr lvl="1">
              <a:buFont typeface="Wingdings" pitchFamily="2" charset="2"/>
              <a:buChar char="ü"/>
            </a:pPr>
            <a:r>
              <a:rPr lang="en-US" dirty="0"/>
              <a:t>Time management       </a:t>
            </a:r>
          </a:p>
          <a:p>
            <a:pPr lvl="1">
              <a:buFont typeface="Wingdings" pitchFamily="2" charset="2"/>
              <a:buChar char="ü"/>
            </a:pPr>
            <a:r>
              <a:rPr lang="en-US" dirty="0"/>
              <a:t>Programming </a:t>
            </a:r>
          </a:p>
          <a:p>
            <a:pPr lvl="1">
              <a:buFont typeface="Wingdings" pitchFamily="2" charset="2"/>
              <a:buChar char="ü"/>
            </a:pPr>
            <a:r>
              <a:rPr lang="en-US" dirty="0"/>
              <a:t>Networking </a:t>
            </a:r>
          </a:p>
          <a:p>
            <a:pPr lvl="1">
              <a:buFont typeface="Wingdings" pitchFamily="2" charset="2"/>
              <a:buChar char="ü"/>
            </a:pPr>
            <a:r>
              <a:rPr lang="en-US" dirty="0"/>
              <a:t>Cloud computing/ computer science.     </a:t>
            </a:r>
          </a:p>
        </p:txBody>
      </p:sp>
    </p:spTree>
    <p:extLst>
      <p:ext uri="{BB962C8B-B14F-4D97-AF65-F5344CB8AC3E}">
        <p14:creationId xmlns:p14="http://schemas.microsoft.com/office/powerpoint/2010/main" val="4202670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E925-8067-AD47-8294-CD4A39544BBA}"/>
              </a:ext>
            </a:extLst>
          </p:cNvPr>
          <p:cNvSpPr>
            <a:spLocks noGrp="1"/>
          </p:cNvSpPr>
          <p:nvPr>
            <p:ph type="title"/>
          </p:nvPr>
        </p:nvSpPr>
        <p:spPr/>
        <p:txBody>
          <a:bodyPr/>
          <a:lstStyle/>
          <a:p>
            <a:r>
              <a:rPr lang="en-US" dirty="0" err="1"/>
              <a:t>sWOT</a:t>
            </a:r>
            <a:r>
              <a:rPr lang="en-US" dirty="0"/>
              <a:t> a	</a:t>
            </a:r>
            <a:r>
              <a:rPr lang="en-US" dirty="0" err="1"/>
              <a:t>aNALYSIS</a:t>
            </a:r>
            <a:endParaRPr lang="en-US" dirty="0"/>
          </a:p>
        </p:txBody>
      </p:sp>
      <p:graphicFrame>
        <p:nvGraphicFramePr>
          <p:cNvPr id="4" name="Table 4">
            <a:extLst>
              <a:ext uri="{FF2B5EF4-FFF2-40B4-BE49-F238E27FC236}">
                <a16:creationId xmlns:a16="http://schemas.microsoft.com/office/drawing/2014/main" id="{6DE28189-4C7A-E641-9E7B-9F9631DB2271}"/>
              </a:ext>
            </a:extLst>
          </p:cNvPr>
          <p:cNvGraphicFramePr>
            <a:graphicFrameLocks noGrp="1"/>
          </p:cNvGraphicFramePr>
          <p:nvPr>
            <p:ph idx="1"/>
            <p:extLst>
              <p:ext uri="{D42A27DB-BD31-4B8C-83A1-F6EECF244321}">
                <p14:modId xmlns:p14="http://schemas.microsoft.com/office/powerpoint/2010/main" val="700658590"/>
              </p:ext>
            </p:extLst>
          </p:nvPr>
        </p:nvGraphicFramePr>
        <p:xfrm>
          <a:off x="1450975" y="2016125"/>
          <a:ext cx="4802187" cy="2291080"/>
        </p:xfrm>
        <a:graphic>
          <a:graphicData uri="http://schemas.openxmlformats.org/drawingml/2006/table">
            <a:tbl>
              <a:tblPr firstRow="1" bandRow="1">
                <a:tableStyleId>{5C22544A-7EE6-4342-B048-85BDC9FD1C3A}</a:tableStyleId>
              </a:tblPr>
              <a:tblGrid>
                <a:gridCol w="4802187">
                  <a:extLst>
                    <a:ext uri="{9D8B030D-6E8A-4147-A177-3AD203B41FA5}">
                      <a16:colId xmlns:a16="http://schemas.microsoft.com/office/drawing/2014/main" val="950780965"/>
                    </a:ext>
                  </a:extLst>
                </a:gridCol>
              </a:tblGrid>
              <a:tr h="370840">
                <a:tc>
                  <a:txBody>
                    <a:bodyPr/>
                    <a:lstStyle/>
                    <a:p>
                      <a:r>
                        <a:rPr lang="en-US" dirty="0"/>
                        <a:t>Straight  - time management , imaginative </a:t>
                      </a:r>
                    </a:p>
                  </a:txBody>
                  <a:tcPr/>
                </a:tc>
                <a:extLst>
                  <a:ext uri="{0D108BD9-81ED-4DB2-BD59-A6C34878D82A}">
                    <a16:rowId xmlns:a16="http://schemas.microsoft.com/office/drawing/2014/main" val="3979766449"/>
                  </a:ext>
                </a:extLst>
              </a:tr>
              <a:tr h="370840">
                <a:tc>
                  <a:txBody>
                    <a:bodyPr/>
                    <a:lstStyle/>
                    <a:p>
                      <a:r>
                        <a:rPr lang="en-US" dirty="0"/>
                        <a:t>Weakness-Overspeed I mean because of excitement then I miss out a lot of information </a:t>
                      </a:r>
                    </a:p>
                  </a:txBody>
                  <a:tcPr/>
                </a:tc>
                <a:extLst>
                  <a:ext uri="{0D108BD9-81ED-4DB2-BD59-A6C34878D82A}">
                    <a16:rowId xmlns:a16="http://schemas.microsoft.com/office/drawing/2014/main" val="2801257085"/>
                  </a:ext>
                </a:extLst>
              </a:tr>
              <a:tr h="370840">
                <a:tc>
                  <a:txBody>
                    <a:bodyPr/>
                    <a:lstStyle/>
                    <a:p>
                      <a:r>
                        <a:rPr lang="en-US" dirty="0"/>
                        <a:t>Opportunities- More jobs and more experience in the failed I want to be in.</a:t>
                      </a:r>
                    </a:p>
                  </a:txBody>
                  <a:tcPr/>
                </a:tc>
                <a:extLst>
                  <a:ext uri="{0D108BD9-81ED-4DB2-BD59-A6C34878D82A}">
                    <a16:rowId xmlns:a16="http://schemas.microsoft.com/office/drawing/2014/main" val="2007991035"/>
                  </a:ext>
                </a:extLst>
              </a:tr>
              <a:tr h="370840">
                <a:tc>
                  <a:txBody>
                    <a:bodyPr/>
                    <a:lstStyle/>
                    <a:p>
                      <a:r>
                        <a:rPr lang="en-US" dirty="0"/>
                        <a:t>Threats- Covid 19 has had a lot of impact on us and our lives.</a:t>
                      </a:r>
                    </a:p>
                  </a:txBody>
                  <a:tcPr/>
                </a:tc>
                <a:extLst>
                  <a:ext uri="{0D108BD9-81ED-4DB2-BD59-A6C34878D82A}">
                    <a16:rowId xmlns:a16="http://schemas.microsoft.com/office/drawing/2014/main" val="1608345851"/>
                  </a:ext>
                </a:extLst>
              </a:tr>
            </a:tbl>
          </a:graphicData>
        </a:graphic>
      </p:graphicFrame>
    </p:spTree>
    <p:extLst>
      <p:ext uri="{BB962C8B-B14F-4D97-AF65-F5344CB8AC3E}">
        <p14:creationId xmlns:p14="http://schemas.microsoft.com/office/powerpoint/2010/main" val="164778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2B1E2-F7B2-1A47-9D2C-574D186E926C}"/>
              </a:ext>
            </a:extLst>
          </p:cNvPr>
          <p:cNvSpPr>
            <a:spLocks noGrp="1"/>
          </p:cNvSpPr>
          <p:nvPr>
            <p:ph type="title"/>
          </p:nvPr>
        </p:nvSpPr>
        <p:spPr/>
        <p:txBody>
          <a:bodyPr/>
          <a:lstStyle/>
          <a:p>
            <a:r>
              <a:rPr lang="en-US" dirty="0"/>
              <a:t>personal development plan (</a:t>
            </a:r>
            <a:r>
              <a:rPr lang="en-US" dirty="0" err="1"/>
              <a:t>pdp</a:t>
            </a:r>
            <a:r>
              <a:rPr lang="en-US" dirty="0"/>
              <a:t>)</a:t>
            </a:r>
          </a:p>
        </p:txBody>
      </p:sp>
      <p:graphicFrame>
        <p:nvGraphicFramePr>
          <p:cNvPr id="4" name="Table 4">
            <a:extLst>
              <a:ext uri="{FF2B5EF4-FFF2-40B4-BE49-F238E27FC236}">
                <a16:creationId xmlns:a16="http://schemas.microsoft.com/office/drawing/2014/main" id="{35656EE7-6C23-E645-A617-82D07FCC65C4}"/>
              </a:ext>
            </a:extLst>
          </p:cNvPr>
          <p:cNvGraphicFramePr>
            <a:graphicFrameLocks noGrp="1"/>
          </p:cNvGraphicFramePr>
          <p:nvPr>
            <p:ph idx="1"/>
            <p:extLst>
              <p:ext uri="{D42A27DB-BD31-4B8C-83A1-F6EECF244321}">
                <p14:modId xmlns:p14="http://schemas.microsoft.com/office/powerpoint/2010/main" val="2562055681"/>
              </p:ext>
            </p:extLst>
          </p:nvPr>
        </p:nvGraphicFramePr>
        <p:xfrm>
          <a:off x="1450975" y="2016125"/>
          <a:ext cx="9604371" cy="5394960"/>
        </p:xfrm>
        <a:graphic>
          <a:graphicData uri="http://schemas.openxmlformats.org/drawingml/2006/table">
            <a:tbl>
              <a:tblPr firstRow="1" bandRow="1">
                <a:tableStyleId>{5C22544A-7EE6-4342-B048-85BDC9FD1C3A}</a:tableStyleId>
              </a:tblPr>
              <a:tblGrid>
                <a:gridCol w="1372053">
                  <a:extLst>
                    <a:ext uri="{9D8B030D-6E8A-4147-A177-3AD203B41FA5}">
                      <a16:colId xmlns:a16="http://schemas.microsoft.com/office/drawing/2014/main" val="618266042"/>
                    </a:ext>
                  </a:extLst>
                </a:gridCol>
                <a:gridCol w="1372053">
                  <a:extLst>
                    <a:ext uri="{9D8B030D-6E8A-4147-A177-3AD203B41FA5}">
                      <a16:colId xmlns:a16="http://schemas.microsoft.com/office/drawing/2014/main" val="3973458337"/>
                    </a:ext>
                  </a:extLst>
                </a:gridCol>
                <a:gridCol w="1372053">
                  <a:extLst>
                    <a:ext uri="{9D8B030D-6E8A-4147-A177-3AD203B41FA5}">
                      <a16:colId xmlns:a16="http://schemas.microsoft.com/office/drawing/2014/main" val="203964382"/>
                    </a:ext>
                  </a:extLst>
                </a:gridCol>
                <a:gridCol w="1372053">
                  <a:extLst>
                    <a:ext uri="{9D8B030D-6E8A-4147-A177-3AD203B41FA5}">
                      <a16:colId xmlns:a16="http://schemas.microsoft.com/office/drawing/2014/main" val="2393579949"/>
                    </a:ext>
                  </a:extLst>
                </a:gridCol>
                <a:gridCol w="1372053">
                  <a:extLst>
                    <a:ext uri="{9D8B030D-6E8A-4147-A177-3AD203B41FA5}">
                      <a16:colId xmlns:a16="http://schemas.microsoft.com/office/drawing/2014/main" val="3922981091"/>
                    </a:ext>
                  </a:extLst>
                </a:gridCol>
                <a:gridCol w="1372053">
                  <a:extLst>
                    <a:ext uri="{9D8B030D-6E8A-4147-A177-3AD203B41FA5}">
                      <a16:colId xmlns:a16="http://schemas.microsoft.com/office/drawing/2014/main" val="3413847553"/>
                    </a:ext>
                  </a:extLst>
                </a:gridCol>
                <a:gridCol w="1372053">
                  <a:extLst>
                    <a:ext uri="{9D8B030D-6E8A-4147-A177-3AD203B41FA5}">
                      <a16:colId xmlns:a16="http://schemas.microsoft.com/office/drawing/2014/main" val="377349692"/>
                    </a:ext>
                  </a:extLst>
                </a:gridCol>
              </a:tblGrid>
              <a:tr h="370840">
                <a:tc>
                  <a:txBody>
                    <a:bodyPr/>
                    <a:lstStyle/>
                    <a:p>
                      <a:r>
                        <a:rPr lang="en-US" dirty="0"/>
                        <a:t>What are My big goals?</a:t>
                      </a:r>
                    </a:p>
                  </a:txBody>
                  <a:tcPr/>
                </a:tc>
                <a:tc>
                  <a:txBody>
                    <a:bodyPr/>
                    <a:lstStyle/>
                    <a:p>
                      <a:r>
                        <a:rPr lang="en-US" dirty="0"/>
                        <a:t>Which Goals needs </a:t>
                      </a:r>
                      <a:r>
                        <a:rPr lang="en-US" dirty="0" err="1"/>
                        <a:t>tp</a:t>
                      </a:r>
                      <a:r>
                        <a:rPr lang="en-US" dirty="0"/>
                        <a:t> happen first? </a:t>
                      </a:r>
                    </a:p>
                  </a:txBody>
                  <a:tcPr/>
                </a:tc>
                <a:tc>
                  <a:txBody>
                    <a:bodyPr/>
                    <a:lstStyle/>
                    <a:p>
                      <a:r>
                        <a:rPr lang="en-US" dirty="0"/>
                        <a:t>When do I want to achieve this? </a:t>
                      </a:r>
                    </a:p>
                  </a:txBody>
                  <a:tcPr/>
                </a:tc>
                <a:tc>
                  <a:txBody>
                    <a:bodyPr/>
                    <a:lstStyle/>
                    <a:p>
                      <a:r>
                        <a:rPr lang="en-US" dirty="0"/>
                        <a:t>What obstacles might get in way?</a:t>
                      </a:r>
                    </a:p>
                    <a:p>
                      <a:endParaRPr lang="en-US" dirty="0"/>
                    </a:p>
                  </a:txBody>
                  <a:tcPr/>
                </a:tc>
                <a:tc>
                  <a:txBody>
                    <a:bodyPr/>
                    <a:lstStyle/>
                    <a:p>
                      <a:r>
                        <a:rPr lang="en-US" dirty="0"/>
                        <a:t>How can I improve my chances of meeting my goal?</a:t>
                      </a:r>
                    </a:p>
                  </a:txBody>
                  <a:tcPr/>
                </a:tc>
                <a:tc>
                  <a:txBody>
                    <a:bodyPr/>
                    <a:lstStyle/>
                    <a:p>
                      <a:r>
                        <a:rPr lang="en-US" dirty="0"/>
                        <a:t>Where can I go for support?</a:t>
                      </a:r>
                    </a:p>
                  </a:txBody>
                  <a:tcPr/>
                </a:tc>
                <a:tc>
                  <a:txBody>
                    <a:bodyPr/>
                    <a:lstStyle/>
                    <a:p>
                      <a:r>
                        <a:rPr lang="en-US" dirty="0"/>
                        <a:t>Review:</a:t>
                      </a:r>
                    </a:p>
                    <a:p>
                      <a:r>
                        <a:rPr lang="en-US" dirty="0"/>
                        <a:t>How am I doing?</a:t>
                      </a:r>
                    </a:p>
                  </a:txBody>
                  <a:tcPr/>
                </a:tc>
                <a:extLst>
                  <a:ext uri="{0D108BD9-81ED-4DB2-BD59-A6C34878D82A}">
                    <a16:rowId xmlns:a16="http://schemas.microsoft.com/office/drawing/2014/main" val="2697401706"/>
                  </a:ext>
                </a:extLst>
              </a:tr>
              <a:tr h="370840">
                <a:tc>
                  <a:txBody>
                    <a:bodyPr/>
                    <a:lstStyle/>
                    <a:p>
                      <a:r>
                        <a:rPr lang="en-US" dirty="0"/>
                        <a:t>Completing the foundation year and market royal hallway and do computer science </a:t>
                      </a:r>
                    </a:p>
                  </a:txBody>
                  <a:tcPr/>
                </a:tc>
                <a:tc>
                  <a:txBody>
                    <a:bodyPr/>
                    <a:lstStyle/>
                    <a:p>
                      <a:r>
                        <a:rPr lang="en-US" dirty="0"/>
                        <a:t>Completing foundation year. </a:t>
                      </a:r>
                    </a:p>
                  </a:txBody>
                  <a:tcPr/>
                </a:tc>
                <a:tc>
                  <a:txBody>
                    <a:bodyPr/>
                    <a:lstStyle/>
                    <a:p>
                      <a:r>
                        <a:rPr lang="en-US" dirty="0"/>
                        <a:t>I wad achieve completing </a:t>
                      </a:r>
                      <a:r>
                        <a:rPr lang="en-US" dirty="0" err="1"/>
                        <a:t>ffoundationyear</a:t>
                      </a:r>
                      <a:r>
                        <a:rPr lang="en-US" dirty="0"/>
                        <a:t> by octobor2022 and I want to be full computer sciences by the age of 25 now I am 20. </a:t>
                      </a:r>
                    </a:p>
                  </a:txBody>
                  <a:tcPr/>
                </a:tc>
                <a:tc>
                  <a:txBody>
                    <a:bodyPr/>
                    <a:lstStyle/>
                    <a:p>
                      <a:r>
                        <a:rPr lang="en-US" dirty="0"/>
                        <a:t>Lack of time and study. </a:t>
                      </a:r>
                    </a:p>
                    <a:p>
                      <a:endParaRPr lang="en-US" dirty="0"/>
                    </a:p>
                  </a:txBody>
                  <a:tcPr/>
                </a:tc>
                <a:tc>
                  <a:txBody>
                    <a:bodyPr/>
                    <a:lstStyle/>
                    <a:p>
                      <a:r>
                        <a:rPr lang="en-US" dirty="0"/>
                        <a:t>Working in a felid that it similar or linked with my future carrier. </a:t>
                      </a:r>
                    </a:p>
                  </a:txBody>
                  <a:tcPr/>
                </a:tc>
                <a:tc>
                  <a:txBody>
                    <a:bodyPr/>
                    <a:lstStyle/>
                    <a:p>
                      <a:r>
                        <a:rPr lang="en-US" dirty="0"/>
                        <a:t>My university teachers or if anyone I can look online on google. </a:t>
                      </a:r>
                    </a:p>
                  </a:txBody>
                  <a:tcPr/>
                </a:tc>
                <a:tc>
                  <a:txBody>
                    <a:bodyPr/>
                    <a:lstStyle/>
                    <a:p>
                      <a:r>
                        <a:rPr lang="en-US" dirty="0"/>
                        <a:t>By being fully honest with the work. That has been productids and in what </a:t>
                      </a:r>
                      <a:r>
                        <a:rPr lang="en-US" dirty="0" err="1"/>
                        <a:t>priored</a:t>
                      </a:r>
                      <a:r>
                        <a:rPr lang="en-US" dirty="0"/>
                        <a:t> of time. </a:t>
                      </a:r>
                    </a:p>
                  </a:txBody>
                  <a:tcPr/>
                </a:tc>
                <a:extLst>
                  <a:ext uri="{0D108BD9-81ED-4DB2-BD59-A6C34878D82A}">
                    <a16:rowId xmlns:a16="http://schemas.microsoft.com/office/drawing/2014/main" val="1434854639"/>
                  </a:ext>
                </a:extLst>
              </a:tr>
            </a:tbl>
          </a:graphicData>
        </a:graphic>
      </p:graphicFrame>
    </p:spTree>
    <p:extLst>
      <p:ext uri="{BB962C8B-B14F-4D97-AF65-F5344CB8AC3E}">
        <p14:creationId xmlns:p14="http://schemas.microsoft.com/office/powerpoint/2010/main" val="36399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A5A19-83F2-7F40-8BC9-AE133EC1A5CA}"/>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D40EAF70-CD8E-F948-BB56-13A5E914A8D3}"/>
              </a:ext>
            </a:extLst>
          </p:cNvPr>
          <p:cNvSpPr>
            <a:spLocks noGrp="1"/>
          </p:cNvSpPr>
          <p:nvPr>
            <p:ph idx="1"/>
          </p:nvPr>
        </p:nvSpPr>
        <p:spPr/>
        <p:txBody>
          <a:bodyPr/>
          <a:lstStyle/>
          <a:p>
            <a:pPr marL="0" indent="0">
              <a:buNone/>
            </a:pPr>
            <a:r>
              <a:rPr lang="en-US" dirty="0"/>
              <a:t>In conclusion I think time management is some of a key skill for me and as I would need to keep and close eye the time and manage my time wisely as every single minute is important for my age and towards my feature. In my personal option I think time management is a key skill to have. </a:t>
            </a:r>
          </a:p>
        </p:txBody>
      </p:sp>
    </p:spTree>
    <p:extLst>
      <p:ext uri="{BB962C8B-B14F-4D97-AF65-F5344CB8AC3E}">
        <p14:creationId xmlns:p14="http://schemas.microsoft.com/office/powerpoint/2010/main" val="4149557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C806-5C0A-AF48-B1B0-45B140085B7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3D8E7D23-680A-1645-8F3A-CD1CAE982E59}"/>
              </a:ext>
            </a:extLst>
          </p:cNvPr>
          <p:cNvSpPr>
            <a:spLocks noGrp="1"/>
          </p:cNvSpPr>
          <p:nvPr>
            <p:ph idx="1"/>
          </p:nvPr>
        </p:nvSpPr>
        <p:spPr/>
        <p:txBody>
          <a:bodyPr>
            <a:normAutofit fontScale="85000" lnSpcReduction="20000"/>
          </a:bodyPr>
          <a:lstStyle/>
          <a:p>
            <a:pPr marL="0" indent="0">
              <a:buNone/>
            </a:pPr>
            <a:endParaRPr lang="en-US" dirty="0">
              <a:hlinkClick r:id="rId2"/>
            </a:endParaRPr>
          </a:p>
          <a:p>
            <a:pPr marL="0" indent="0">
              <a:buNone/>
            </a:pPr>
            <a:endParaRPr lang="en-US" dirty="0">
              <a:hlinkClick r:id="rId2"/>
            </a:endParaRPr>
          </a:p>
          <a:p>
            <a:pPr marL="0" indent="0">
              <a:buNone/>
            </a:pPr>
            <a:r>
              <a:rPr lang="en-US" dirty="0">
                <a:latin typeface="Andale Mono" panose="020B0509000000000004" pitchFamily="49" charset="0"/>
                <a:hlinkClick r:id="rId2"/>
              </a:rPr>
              <a:t>(Michael Page aweak ago) </a:t>
            </a:r>
            <a:r>
              <a:rPr lang="en-US" dirty="0">
                <a:hlinkClick r:id="rId2"/>
              </a:rPr>
              <a:t>https://www.cybersecurityjobs.net/job/michael-page-north-west-uk-79-cyber-security-and-compliance-manager-65000-80000/</a:t>
            </a:r>
            <a:endParaRPr lang="en-US" dirty="0"/>
          </a:p>
          <a:p>
            <a:pPr marL="0" indent="0">
              <a:buNone/>
            </a:pPr>
            <a:endParaRPr lang="en-US" dirty="0"/>
          </a:p>
          <a:p>
            <a:pPr marL="0" indent="0">
              <a:buNone/>
            </a:pPr>
            <a:r>
              <a:rPr lang="en-US" dirty="0"/>
              <a:t>Took a picture from , google for slide 2 from university of Kent. </a:t>
            </a:r>
          </a:p>
          <a:p>
            <a:r>
              <a:rPr lang="en-US" dirty="0"/>
              <a:t>https://</a:t>
            </a:r>
            <a:r>
              <a:rPr lang="en-US" dirty="0" err="1"/>
              <a:t>www.google.com</a:t>
            </a:r>
            <a:r>
              <a:rPr lang="en-US" dirty="0"/>
              <a:t>/</a:t>
            </a:r>
            <a:r>
              <a:rPr lang="en-US" dirty="0" err="1"/>
              <a:t>url?sa</a:t>
            </a:r>
            <a:r>
              <a:rPr lang="en-US" dirty="0"/>
              <a:t>=</a:t>
            </a:r>
            <a:r>
              <a:rPr lang="en-US" dirty="0" err="1"/>
              <a:t>i&amp;url</a:t>
            </a:r>
            <a:r>
              <a:rPr lang="en-US" dirty="0"/>
              <a:t>=https%3A%2F%2Fwww.kent.ac.uk%2Fcourses%2Fpostgraduate%2F3815%2Fcomputer-science-cyber-security&amp;psig=AOvVaw1lDpZ4FlDZj69ApeV0pbSw&amp;ust=1639258838870000&amp;source=</a:t>
            </a:r>
            <a:r>
              <a:rPr lang="en-US" dirty="0" err="1"/>
              <a:t>images&amp;cd</a:t>
            </a:r>
            <a:r>
              <a:rPr lang="en-US" dirty="0"/>
              <a:t>=</a:t>
            </a:r>
            <a:r>
              <a:rPr lang="en-US" dirty="0" err="1"/>
              <a:t>vfe&amp;ved</a:t>
            </a:r>
            <a:r>
              <a:rPr lang="en-US" dirty="0"/>
              <a:t>=0CAsQjRxqFwoTCKC-2ZiZ2vQCFQAAAAAdAAAAABAD </a:t>
            </a:r>
          </a:p>
          <a:p>
            <a:endParaRPr lang="en-US" dirty="0"/>
          </a:p>
          <a:p>
            <a:endParaRPr lang="en-US" dirty="0"/>
          </a:p>
          <a:p>
            <a:endParaRPr lang="en-US" dirty="0"/>
          </a:p>
        </p:txBody>
      </p:sp>
    </p:spTree>
    <p:extLst>
      <p:ext uri="{BB962C8B-B14F-4D97-AF65-F5344CB8AC3E}">
        <p14:creationId xmlns:p14="http://schemas.microsoft.com/office/powerpoint/2010/main" val="7180013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58</TotalTime>
  <Words>434</Words>
  <Application>Microsoft Macintosh PowerPoint</Application>
  <PresentationFormat>Widescreen</PresentationFormat>
  <Paragraphs>51</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Andale Mono</vt:lpstr>
      <vt:lpstr>Arial</vt:lpstr>
      <vt:lpstr>Calibri</vt:lpstr>
      <vt:lpstr>Gill Sans MT</vt:lpstr>
      <vt:lpstr>Wingdings</vt:lpstr>
      <vt:lpstr>Gallery</vt:lpstr>
      <vt:lpstr>Ace Practical Portfolio </vt:lpstr>
      <vt:lpstr>role OF cYBER security </vt:lpstr>
      <vt:lpstr>skills need FOR THIS ROLE </vt:lpstr>
      <vt:lpstr>sWOT a aNALYSIS</vt:lpstr>
      <vt:lpstr>personal development plan (pdp)</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 </dc:title>
  <dc:creator>Muhammad Arifeen Khan (2113068)</dc:creator>
  <cp:lastModifiedBy>Muhammad Arifeen Khan (2113068)</cp:lastModifiedBy>
  <cp:revision>2</cp:revision>
  <dcterms:created xsi:type="dcterms:W3CDTF">2021-12-10T21:27:02Z</dcterms:created>
  <dcterms:modified xsi:type="dcterms:W3CDTF">2021-12-10T22:34:02Z</dcterms:modified>
</cp:coreProperties>
</file>