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4" r:id="rId7"/>
    <p:sldId id="263" r:id="rId8"/>
    <p:sldId id="262" r:id="rId9"/>
    <p:sldId id="261"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2260" userDrawn="1">
          <p15:clr>
            <a:srgbClr val="A4A3A4"/>
          </p15:clr>
        </p15:guide>
        <p15:guide id="3"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9" d="100"/>
          <a:sy n="69" d="100"/>
        </p:scale>
        <p:origin x="564" y="44"/>
      </p:cViewPr>
      <p:guideLst>
        <p:guide orient="horz" pos="2160"/>
        <p:guide orient="horz" pos="22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0EF9377-FB11-45FE-8338-55F99FBB4577}"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2984309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EF9377-FB11-45FE-8338-55F99FBB4577}"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797978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EF9377-FB11-45FE-8338-55F99FBB4577}"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1558689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0EF9377-FB11-45FE-8338-55F99FBB4577}" type="datetimeFigureOut">
              <a:rPr lang="en-US" smtClean="0"/>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3622764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0EF9377-FB11-45FE-8338-55F99FBB4577}" type="datetimeFigureOut">
              <a:rPr lang="en-US" smtClean="0"/>
              <a:t>3/13/2022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2559844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0EF9377-FB11-45FE-8338-55F99FBB4577}" type="datetimeFigureOut">
              <a:rPr lang="en-US" smtClean="0"/>
              <a:t>3/13/2022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3856263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EF9377-FB11-45FE-8338-55F99FBB4577}" type="datetimeFigureOut">
              <a:rPr lang="en-US" smtClean="0"/>
              <a:t>3/13/2022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69986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EF9377-FB11-45FE-8338-55F99FBB4577}" type="datetimeFigureOut">
              <a:rPr lang="en-US" smtClean="0"/>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1965682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EF9377-FB11-45FE-8338-55F99FBB4577}" type="datetimeFigureOut">
              <a:rPr lang="en-US" smtClean="0"/>
              <a:t>3/13/2022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729309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EF9377-FB11-45FE-8338-55F99FBB4577}"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1905810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EF9377-FB11-45FE-8338-55F99FBB4577}" type="datetimeFigureOut">
              <a:rPr lang="en-US" smtClean="0"/>
              <a:t>3/13/2022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DC80EA-AC70-4252-8D75-6C3305820700}" type="slidenum">
              <a:rPr lang="en-US" smtClean="0"/>
              <a:t>‹#›</a:t>
            </a:fld>
            <a:endParaRPr lang="en-US"/>
          </a:p>
        </p:txBody>
      </p:sp>
    </p:spTree>
    <p:extLst>
      <p:ext uri="{BB962C8B-B14F-4D97-AF65-F5344CB8AC3E}">
        <p14:creationId xmlns:p14="http://schemas.microsoft.com/office/powerpoint/2010/main" val="4215646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F9377-FB11-45FE-8338-55F99FBB4577}" type="datetimeFigureOut">
              <a:rPr lang="en-US" smtClean="0"/>
              <a:t>3/13/2022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DC80EA-AC70-4252-8D75-6C3305820700}" type="slidenum">
              <a:rPr lang="en-US" smtClean="0"/>
              <a:t>‹#›</a:t>
            </a:fld>
            <a:endParaRPr lang="en-US"/>
          </a:p>
        </p:txBody>
      </p:sp>
    </p:spTree>
    <p:extLst>
      <p:ext uri="{BB962C8B-B14F-4D97-AF65-F5344CB8AC3E}">
        <p14:creationId xmlns:p14="http://schemas.microsoft.com/office/powerpoint/2010/main" val="429876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REDUCING LONG TERM ABSENTEEISM </a:t>
            </a:r>
          </a:p>
        </p:txBody>
      </p:sp>
      <p:sp>
        <p:nvSpPr>
          <p:cNvPr id="5" name="Subtitle 4"/>
          <p:cNvSpPr>
            <a:spLocks noGrp="1"/>
          </p:cNvSpPr>
          <p:nvPr>
            <p:ph type="subTitle" idx="1"/>
          </p:nvPr>
        </p:nvSpPr>
        <p:spPr/>
        <p:txBody>
          <a:bodyPr/>
          <a:lstStyle/>
          <a:p>
            <a:r>
              <a:rPr lang="en-US" dirty="0"/>
              <a:t>ABSENTEEISM IN THE HEALTH CARE INDUSTRY</a:t>
            </a:r>
          </a:p>
          <a:p>
            <a:r>
              <a:rPr lang="en-US" dirty="0"/>
              <a:t>Mid Cheshire Hospitals NHS Foundation Trust (MCHT)</a:t>
            </a:r>
          </a:p>
        </p:txBody>
      </p:sp>
    </p:spTree>
    <p:extLst>
      <p:ext uri="{BB962C8B-B14F-4D97-AF65-F5344CB8AC3E}">
        <p14:creationId xmlns:p14="http://schemas.microsoft.com/office/powerpoint/2010/main" val="3506093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endParaRPr lang="en-US"/>
          </a:p>
        </p:txBody>
      </p:sp>
      <p:sp>
        <p:nvSpPr>
          <p:cNvPr id="12" name="Content Placeholder 11"/>
          <p:cNvSpPr>
            <a:spLocks noGrp="1"/>
          </p:cNvSpPr>
          <p:nvPr>
            <p:ph sz="half" idx="1"/>
          </p:nvPr>
        </p:nvSpPr>
        <p:spPr/>
        <p:txBody>
          <a:bodyPr>
            <a:normAutofit lnSpcReduction="10000"/>
          </a:bodyPr>
          <a:lstStyle/>
          <a:p>
            <a:pPr marL="0" indent="0">
              <a:buNone/>
            </a:pPr>
            <a:r>
              <a:rPr lang="en-US" sz="1100" dirty="0">
                <a:latin typeface="Arial" panose="020B0604020202020204" pitchFamily="34" charset="0"/>
                <a:cs typeface="Arial" panose="020B0604020202020204" pitchFamily="34" charset="0"/>
              </a:rPr>
              <a:t>Employee absenteeism is a growing problem in the health care industry. </a:t>
            </a:r>
          </a:p>
          <a:p>
            <a:pPr marL="0" indent="0">
              <a:buNone/>
            </a:pPr>
            <a:r>
              <a:rPr lang="en-US" sz="1100" dirty="0">
                <a:latin typeface="Arial" panose="020B0604020202020204" pitchFamily="34" charset="0"/>
                <a:cs typeface="Arial" panose="020B0604020202020204" pitchFamily="34" charset="0"/>
              </a:rPr>
              <a:t>According to the 2011 Statistics Canada Work Absence Rate report, employees in health </a:t>
            </a:r>
          </a:p>
          <a:p>
            <a:pPr marL="0" indent="0">
              <a:lnSpc>
                <a:spcPct val="160000"/>
              </a:lnSpc>
              <a:buNone/>
            </a:pPr>
            <a:r>
              <a:rPr lang="en-US" sz="1100" dirty="0">
                <a:latin typeface="Arial" panose="020B0604020202020204" pitchFamily="34" charset="0"/>
                <a:cs typeface="Arial" panose="020B0604020202020204" pitchFamily="34" charset="0"/>
              </a:rPr>
              <a:t>occupations missed the most workdays per year, compared to other occupations </a:t>
            </a:r>
          </a:p>
          <a:p>
            <a:pPr marL="0" indent="0">
              <a:buNone/>
            </a:pPr>
            <a:r>
              <a:rPr lang="en-US" sz="1100" dirty="0">
                <a:latin typeface="Arial" panose="020B0604020202020204" pitchFamily="34" charset="0"/>
                <a:cs typeface="Arial" panose="020B0604020202020204" pitchFamily="34" charset="0"/>
              </a:rPr>
              <a:t>such as construction. Among health care workers, health care support workers, such </a:t>
            </a:r>
          </a:p>
          <a:p>
            <a:pPr marL="0" indent="0">
              <a:buNone/>
            </a:pPr>
            <a:r>
              <a:rPr lang="en-US" sz="1100" dirty="0">
                <a:latin typeface="Arial" panose="020B0604020202020204" pitchFamily="34" charset="0"/>
                <a:cs typeface="Arial" panose="020B0604020202020204" pitchFamily="34" charset="0"/>
              </a:rPr>
              <a:t>as health care aides, had the highest days lost at 16.6. Nursing staff had the second </a:t>
            </a:r>
          </a:p>
          <a:p>
            <a:pPr marL="0" indent="0">
              <a:buNone/>
            </a:pPr>
            <a:r>
              <a:rPr lang="en-US" sz="1100" dirty="0">
                <a:latin typeface="Arial" panose="020B0604020202020204" pitchFamily="34" charset="0"/>
                <a:cs typeface="Arial" panose="020B0604020202020204" pitchFamily="34" charset="0"/>
              </a:rPr>
              <a:t>highest days lost at 15.8. Laboratory technicians had the least number of lost days at 13.0. </a:t>
            </a:r>
          </a:p>
          <a:p>
            <a:pPr marL="0" indent="0">
              <a:buNone/>
            </a:pPr>
            <a:r>
              <a:rPr lang="en-US" sz="1100" dirty="0">
                <a:latin typeface="Arial" panose="020B0604020202020204" pitchFamily="34" charset="0"/>
                <a:cs typeface="Arial" panose="020B0604020202020204" pitchFamily="34" charset="0"/>
              </a:rPr>
              <a:t>These numbers are similar to those experienced by regional hospitals across the </a:t>
            </a:r>
          </a:p>
          <a:p>
            <a:pPr marL="0" indent="0">
              <a:buNone/>
            </a:pPr>
            <a:r>
              <a:rPr lang="en-US" sz="1100" dirty="0">
                <a:latin typeface="Arial" panose="020B0604020202020204" pitchFamily="34" charset="0"/>
                <a:cs typeface="Arial" panose="020B0604020202020204" pitchFamily="34" charset="0"/>
              </a:rPr>
              <a:t>provinces in Canada. In the St. John’s region, the average number of sick leave days for </a:t>
            </a:r>
          </a:p>
          <a:p>
            <a:pPr marL="0" indent="0">
              <a:buNone/>
            </a:pPr>
            <a:r>
              <a:rPr lang="en-US" sz="1100" dirty="0">
                <a:latin typeface="Arial" panose="020B0604020202020204" pitchFamily="34" charset="0"/>
                <a:cs typeface="Arial" panose="020B0604020202020204" pitchFamily="34" charset="0"/>
              </a:rPr>
              <a:t>all employees at the Health Care Corporation of St. John’s in 2001 was 13.51 (Harvey, </a:t>
            </a:r>
          </a:p>
          <a:p>
            <a:pPr marL="0" indent="0">
              <a:buNone/>
            </a:pPr>
            <a:r>
              <a:rPr lang="en-US" sz="1100" dirty="0">
                <a:latin typeface="Arial" panose="020B0604020202020204" pitchFamily="34" charset="0"/>
                <a:cs typeface="Arial" panose="020B0604020202020204" pitchFamily="34" charset="0"/>
              </a:rPr>
              <a:t>2001). According to 2015/2016 Eastern Health (formerly Health Care Corporation of St. </a:t>
            </a:r>
          </a:p>
          <a:p>
            <a:pPr marL="0" indent="0">
              <a:buNone/>
            </a:pPr>
            <a:r>
              <a:rPr lang="en-US" sz="1100" dirty="0">
                <a:latin typeface="Arial" panose="020B0604020202020204" pitchFamily="34" charset="0"/>
                <a:cs typeface="Arial" panose="020B0604020202020204" pitchFamily="34" charset="0"/>
              </a:rPr>
              <a:t>John’s) Annual Performance Report, the current costs associated with sick leave are </a:t>
            </a:r>
          </a:p>
          <a:p>
            <a:pPr marL="0" indent="0">
              <a:buNone/>
            </a:pPr>
            <a:r>
              <a:rPr lang="en-US" sz="1100" dirty="0">
                <a:latin typeface="Arial" panose="020B0604020202020204" pitchFamily="34" charset="0"/>
                <a:cs typeface="Arial" panose="020B0604020202020204" pitchFamily="34" charset="0"/>
              </a:rPr>
              <a:t>approximately $50 million annually.</a:t>
            </a:r>
          </a:p>
        </p:txBody>
      </p:sp>
      <p:sp>
        <p:nvSpPr>
          <p:cNvPr id="13" name="Content Placeholder 12"/>
          <p:cNvSpPr>
            <a:spLocks noGrp="1"/>
          </p:cNvSpPr>
          <p:nvPr>
            <p:ph sz="half" idx="2"/>
          </p:nvPr>
        </p:nvSpPr>
        <p:spPr/>
        <p:txBody>
          <a:bodyPr>
            <a:normAutofit lnSpcReduction="10000"/>
          </a:bodyPr>
          <a:lstStyle/>
          <a:p>
            <a:pPr marL="0" indent="0" algn="ctr">
              <a:lnSpc>
                <a:spcPct val="160000"/>
              </a:lnSpc>
              <a:buNone/>
            </a:pPr>
            <a:r>
              <a:rPr lang="en-US" sz="1100" b="1" dirty="0">
                <a:latin typeface="Arial" panose="020B0604020202020204" pitchFamily="34" charset="0"/>
                <a:cs typeface="Arial" panose="020B0604020202020204" pitchFamily="34" charset="0"/>
              </a:rPr>
              <a:t>PURPOSE</a:t>
            </a:r>
          </a:p>
          <a:p>
            <a:pPr marL="0" indent="0">
              <a:lnSpc>
                <a:spcPct val="160000"/>
              </a:lnSpc>
              <a:buNone/>
            </a:pPr>
            <a:r>
              <a:rPr lang="en-US" sz="1100" dirty="0">
                <a:latin typeface="Arial" panose="020B0604020202020204" pitchFamily="34" charset="0"/>
                <a:cs typeface="Arial" panose="020B0604020202020204" pitchFamily="34" charset="0"/>
              </a:rPr>
              <a:t>The purpose of this study is identifying measures to reduce </a:t>
            </a:r>
          </a:p>
          <a:p>
            <a:pPr marL="0" indent="0">
              <a:lnSpc>
                <a:spcPct val="160000"/>
              </a:lnSpc>
              <a:buNone/>
            </a:pPr>
            <a:r>
              <a:rPr lang="en-US" sz="1100" dirty="0">
                <a:latin typeface="Arial" panose="020B0604020202020204" pitchFamily="34" charset="0"/>
                <a:cs typeface="Arial" panose="020B0604020202020204" pitchFamily="34" charset="0"/>
              </a:rPr>
              <a:t>absenteeism. This study will examine employee absenteeism in an </a:t>
            </a:r>
          </a:p>
          <a:p>
            <a:pPr marL="0" indent="0">
              <a:lnSpc>
                <a:spcPct val="160000"/>
              </a:lnSpc>
              <a:buNone/>
            </a:pPr>
            <a:r>
              <a:rPr lang="en-US" sz="1100" dirty="0">
                <a:latin typeface="Arial" panose="020B0604020202020204" pitchFamily="34" charset="0"/>
                <a:cs typeface="Arial" panose="020B0604020202020204" pitchFamily="34" charset="0"/>
              </a:rPr>
              <a:t>acute care hospital setting from side influences of an individual’s decision to be absent. More specifically, the </a:t>
            </a:r>
          </a:p>
          <a:p>
            <a:pPr marL="0" indent="0">
              <a:lnSpc>
                <a:spcPct val="160000"/>
              </a:lnSpc>
              <a:buNone/>
            </a:pPr>
            <a:r>
              <a:rPr lang="en-US" sz="1100" dirty="0">
                <a:latin typeface="Arial" panose="020B0604020202020204" pitchFamily="34" charset="0"/>
                <a:cs typeface="Arial" panose="020B0604020202020204" pitchFamily="34" charset="0"/>
              </a:rPr>
              <a:t>study will examine four areas: </a:t>
            </a:r>
          </a:p>
          <a:p>
            <a:pPr>
              <a:lnSpc>
                <a:spcPct val="160000"/>
              </a:lnSpc>
            </a:pPr>
            <a:r>
              <a:rPr lang="en-US" sz="1100" dirty="0">
                <a:latin typeface="Arial" panose="020B0604020202020204" pitchFamily="34" charset="0"/>
                <a:cs typeface="Arial" panose="020B0604020202020204" pitchFamily="34" charset="0"/>
              </a:rPr>
              <a:t>the nature and impact of the complex problem of staff absenteeism on employees and their organizations.</a:t>
            </a:r>
          </a:p>
          <a:p>
            <a:pPr>
              <a:lnSpc>
                <a:spcPct val="160000"/>
              </a:lnSpc>
            </a:pPr>
            <a:r>
              <a:rPr lang="en-US" sz="1100" dirty="0">
                <a:latin typeface="Arial" panose="020B0604020202020204" pitchFamily="34" charset="0"/>
                <a:cs typeface="Arial" panose="020B0604020202020204" pitchFamily="34" charset="0"/>
              </a:rPr>
              <a:t>the macro-environmental factors contributing to the complex problem of staff absenteeism.</a:t>
            </a:r>
          </a:p>
          <a:p>
            <a:pPr>
              <a:lnSpc>
                <a:spcPct val="160000"/>
              </a:lnSpc>
            </a:pPr>
            <a:r>
              <a:rPr lang="en-US" sz="1100" dirty="0">
                <a:latin typeface="Arial" panose="020B0604020202020204" pitchFamily="34" charset="0"/>
                <a:cs typeface="Arial" panose="020B0604020202020204" pitchFamily="34" charset="0"/>
              </a:rPr>
              <a:t>cause-and-effect analysis of the complex problem of staff absenteeism.</a:t>
            </a:r>
          </a:p>
          <a:p>
            <a:pPr>
              <a:lnSpc>
                <a:spcPct val="160000"/>
              </a:lnSpc>
            </a:pPr>
            <a:r>
              <a:rPr lang="en-US" sz="1100" dirty="0">
                <a:latin typeface="Arial" panose="020B0604020202020204" pitchFamily="34" charset="0"/>
                <a:cs typeface="Arial" panose="020B0604020202020204" pitchFamily="34" charset="0"/>
              </a:rPr>
              <a:t>an evaluation of alternative solutions to absenteeism with an aim of choosing the most appropriate solution among these alternatives.</a:t>
            </a:r>
          </a:p>
        </p:txBody>
      </p:sp>
    </p:spTree>
    <p:extLst>
      <p:ext uri="{BB962C8B-B14F-4D97-AF65-F5344CB8AC3E}">
        <p14:creationId xmlns:p14="http://schemas.microsoft.com/office/powerpoint/2010/main" val="1684992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The Nature And Impact Of The Complex Problem Of Staff Absenteeism On Employees And Their Organizations.</a:t>
            </a:r>
            <a:br>
              <a:rPr lang="en-US" sz="2400" b="1" dirty="0">
                <a:latin typeface="Arial" panose="020B0604020202020204" pitchFamily="34" charset="0"/>
                <a:cs typeface="Arial" panose="020B0604020202020204" pitchFamily="34" charset="0"/>
              </a:rPr>
            </a:br>
            <a:endParaRPr lang="en-US" sz="2400" b="1"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normAutofit fontScale="92500"/>
          </a:bodyPr>
          <a:lstStyle/>
          <a:p>
            <a:pPr>
              <a:lnSpc>
                <a:spcPct val="150000"/>
              </a:lnSpc>
            </a:pPr>
            <a:r>
              <a:rPr lang="en-US" sz="1200" b="1" dirty="0">
                <a:latin typeface="Arial" panose="020B0604020202020204" pitchFamily="34" charset="0"/>
                <a:cs typeface="Arial" panose="020B0604020202020204" pitchFamily="34" charset="0"/>
              </a:rPr>
              <a:t>Impact on Individual Productivity </a:t>
            </a:r>
          </a:p>
          <a:p>
            <a:pPr>
              <a:lnSpc>
                <a:spcPct val="150000"/>
              </a:lnSpc>
            </a:pPr>
            <a:r>
              <a:rPr lang="en-US" sz="1200" dirty="0">
                <a:latin typeface="Arial" panose="020B0604020202020204" pitchFamily="34" charset="0"/>
                <a:cs typeface="Arial" panose="020B0604020202020204" pitchFamily="34" charset="0"/>
              </a:rPr>
              <a:t>Absenteeism can affect individual productivity. Simply put, if someone works less, they're likely to be less productive Organizations should address these issues immediately. If an employee is frequently "checked out," it could be a sign of low morale and engagement and a lack of passion for their work.</a:t>
            </a:r>
          </a:p>
          <a:p>
            <a:pPr>
              <a:lnSpc>
                <a:spcPct val="150000"/>
              </a:lnSpc>
            </a:pPr>
            <a:r>
              <a:rPr lang="en-US" sz="1200" b="1" dirty="0">
                <a:latin typeface="Arial" panose="020B0604020202020204" pitchFamily="34" charset="0"/>
                <a:cs typeface="Arial" panose="020B0604020202020204" pitchFamily="34" charset="0"/>
              </a:rPr>
              <a:t>Impact on Team Performance </a:t>
            </a:r>
            <a:endParaRPr lang="en-US" sz="1200" dirty="0">
              <a:latin typeface="Arial" panose="020B0604020202020204" pitchFamily="34" charset="0"/>
              <a:cs typeface="Arial" panose="020B0604020202020204" pitchFamily="34" charset="0"/>
            </a:endParaRPr>
          </a:p>
          <a:p>
            <a:pPr>
              <a:lnSpc>
                <a:spcPct val="150000"/>
              </a:lnSpc>
            </a:pPr>
            <a:r>
              <a:rPr lang="en-US" sz="1200" dirty="0">
                <a:latin typeface="Arial" panose="020B0604020202020204" pitchFamily="34" charset="0"/>
                <a:cs typeface="Arial" panose="020B0604020202020204" pitchFamily="34" charset="0"/>
              </a:rPr>
              <a:t>These problems can further impact employees at the workgroup level. In this study, the workgroup is defined as individual workers working within the same unit/department. It is important to study workgroups because the social characteristics of an individual’s workgroup such as workgroup cohesion and absence norms, (shared collective norms regarding absence behavior) may influence their peers’ behavior (</a:t>
            </a:r>
            <a:r>
              <a:rPr lang="en-US" sz="1200" dirty="0" err="1">
                <a:latin typeface="Arial" panose="020B0604020202020204" pitchFamily="34" charset="0"/>
                <a:cs typeface="Arial" panose="020B0604020202020204" pitchFamily="34" charset="0"/>
              </a:rPr>
              <a:t>Väänänen</a:t>
            </a:r>
            <a:r>
              <a:rPr lang="en-US" sz="1200" dirty="0">
                <a:latin typeface="Arial" panose="020B0604020202020204" pitchFamily="34" charset="0"/>
                <a:cs typeface="Arial" panose="020B0604020202020204" pitchFamily="34" charset="0"/>
              </a:rPr>
              <a:t> et al., 2008). During times of high unexpected absences, the behavior of workgroup members can impact productivity, as well as increase the workload of other workgroup members.</a:t>
            </a:r>
          </a:p>
        </p:txBody>
      </p:sp>
      <p:sp>
        <p:nvSpPr>
          <p:cNvPr id="6" name="Content Placeholder 5"/>
          <p:cNvSpPr>
            <a:spLocks noGrp="1"/>
          </p:cNvSpPr>
          <p:nvPr>
            <p:ph sz="half" idx="2"/>
          </p:nvPr>
        </p:nvSpPr>
        <p:spPr/>
        <p:txBody>
          <a:bodyPr>
            <a:normAutofit fontScale="92500"/>
          </a:bodyPr>
          <a:lstStyle/>
          <a:p>
            <a:pPr>
              <a:lnSpc>
                <a:spcPct val="150000"/>
              </a:lnSpc>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Increase in Workload of Employees</a:t>
            </a:r>
          </a:p>
          <a:p>
            <a:pPr>
              <a:lnSpc>
                <a:spcPct val="150000"/>
              </a:lnSpc>
            </a:pPr>
            <a:r>
              <a:rPr lang="en-US" sz="1200" dirty="0">
                <a:latin typeface="Arial" panose="020B0604020202020204" pitchFamily="34" charset="0"/>
                <a:cs typeface="Arial" panose="020B0604020202020204" pitchFamily="34" charset="0"/>
              </a:rPr>
              <a:t>According to Canadian Federation of Nurses Union (2012), workload of health care employees such as nurses has been increasing in hospitals. The aging population has put pressure on health care resources and has raised the demand for health care services. The limited health care resources available have increased the workload of health care employees. The impact of work overload has led to burnout, increased stress, decreased job satisfaction, and reduced morale among health care workers (Lavoie-Tremblay et al., 2008, Van </a:t>
            </a:r>
            <a:r>
              <a:rPr lang="en-US" sz="1200" dirty="0" err="1">
                <a:latin typeface="Arial" panose="020B0604020202020204" pitchFamily="34" charset="0"/>
                <a:cs typeface="Arial" panose="020B0604020202020204" pitchFamily="34" charset="0"/>
              </a:rPr>
              <a:t>Bogaert</a:t>
            </a:r>
            <a:r>
              <a:rPr lang="en-US" sz="1200" dirty="0">
                <a:latin typeface="Arial" panose="020B0604020202020204" pitchFamily="34" charset="0"/>
                <a:cs typeface="Arial" panose="020B0604020202020204" pitchFamily="34" charset="0"/>
              </a:rPr>
              <a:t> et al., 2010). The combination of these factors makes it difficult for health providers to attract and retain employees.</a:t>
            </a:r>
            <a:endParaRPr lang="en-US" sz="1200" b="1" dirty="0">
              <a:latin typeface="Arial" panose="020B0604020202020204" pitchFamily="34" charset="0"/>
              <a:cs typeface="Arial" panose="020B0604020202020204" pitchFamily="34" charset="0"/>
            </a:endParaRPr>
          </a:p>
          <a:p>
            <a:pPr>
              <a:lnSpc>
                <a:spcPct val="150000"/>
              </a:lnSpc>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7738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lnSpcReduction="10000"/>
          </a:bodyPr>
          <a:lstStyle/>
          <a:p>
            <a:pPr>
              <a:lnSpc>
                <a:spcPct val="150000"/>
              </a:lnSpc>
            </a:pPr>
            <a:r>
              <a:rPr lang="en-US" sz="1100" b="1" dirty="0">
                <a:latin typeface="Arial" panose="020B0604020202020204" pitchFamily="34" charset="0"/>
                <a:cs typeface="Arial" panose="020B0604020202020204" pitchFamily="34" charset="0"/>
              </a:rPr>
              <a:t>Impact on Management Level</a:t>
            </a:r>
          </a:p>
          <a:p>
            <a:pPr>
              <a:lnSpc>
                <a:spcPct val="150000"/>
              </a:lnSpc>
            </a:pPr>
            <a:r>
              <a:rPr lang="en-US" sz="1100" dirty="0">
                <a:latin typeface="Arial" panose="020B0604020202020204" pitchFamily="34" charset="0"/>
                <a:cs typeface="Arial" panose="020B0604020202020204" pitchFamily="34" charset="0"/>
              </a:rPr>
              <a:t>Unscheduled short-term absences are particularly problematic for middle managers because of their random nature. In the hospital system, short-term absences can disrupt patient care, affecting the continuity and quality of care (</a:t>
            </a:r>
            <a:r>
              <a:rPr lang="en-US" sz="1100" dirty="0" err="1">
                <a:latin typeface="Arial" panose="020B0604020202020204" pitchFamily="34" charset="0"/>
                <a:cs typeface="Arial" panose="020B0604020202020204" pitchFamily="34" charset="0"/>
              </a:rPr>
              <a:t>Tauton</a:t>
            </a:r>
            <a:r>
              <a:rPr lang="en-US" sz="1100" dirty="0">
                <a:latin typeface="Arial" panose="020B0604020202020204" pitchFamily="34" charset="0"/>
                <a:cs typeface="Arial" panose="020B0604020202020204" pitchFamily="34" charset="0"/>
              </a:rPr>
              <a:t> et al., 1995). The unpredictable nature of short-term absences can lead to problems with the coordination of employee scheduling resulting in temporary shortages of employees (Sanders et al., 2004). The modifications associated with rescheduling may require employees to work overtime to cover the shifts of absentees. An insufficient patient to staff ratio may result in temporary shortages which may cause delays in treatments or procedures.</a:t>
            </a:r>
          </a:p>
          <a:p>
            <a:pPr>
              <a:lnSpc>
                <a:spcPct val="150000"/>
              </a:lnSpc>
            </a:pPr>
            <a:r>
              <a:rPr lang="en-US" sz="1100" b="1" dirty="0">
                <a:latin typeface="Arial" panose="020B0604020202020204" pitchFamily="34" charset="0"/>
                <a:cs typeface="Arial" panose="020B0604020202020204" pitchFamily="34" charset="0"/>
              </a:rPr>
              <a:t>Impact on Profits</a:t>
            </a:r>
          </a:p>
          <a:p>
            <a:pPr>
              <a:lnSpc>
                <a:spcPct val="150000"/>
              </a:lnSpc>
            </a:pPr>
            <a:r>
              <a:rPr lang="en-US" sz="1100" dirty="0">
                <a:latin typeface="Arial" panose="020B0604020202020204" pitchFamily="34" charset="0"/>
                <a:cs typeface="Arial" panose="020B0604020202020204" pitchFamily="34" charset="0"/>
              </a:rPr>
              <a:t>Absenteeism can reduce profit margins in two ways.</a:t>
            </a:r>
          </a:p>
          <a:p>
            <a:pPr>
              <a:lnSpc>
                <a:spcPct val="150000"/>
              </a:lnSpc>
            </a:pPr>
            <a:r>
              <a:rPr lang="en-US" sz="1100" dirty="0">
                <a:latin typeface="Arial" panose="020B0604020202020204" pitchFamily="34" charset="0"/>
                <a:cs typeface="Arial" panose="020B0604020202020204" pitchFamily="34" charset="0"/>
              </a:rPr>
              <a:t>First, increased costs reduce profit margins unless revenues increase. For example, if organizations are spending more money on overtime pay and contract workers, direct costs go up and profit margins are likely to shrink.</a:t>
            </a:r>
          </a:p>
        </p:txBody>
      </p:sp>
      <p:sp>
        <p:nvSpPr>
          <p:cNvPr id="4" name="Content Placeholder 3"/>
          <p:cNvSpPr>
            <a:spLocks noGrp="1"/>
          </p:cNvSpPr>
          <p:nvPr>
            <p:ph sz="half" idx="2"/>
          </p:nvPr>
        </p:nvSpPr>
        <p:spPr/>
        <p:txBody>
          <a:bodyPr>
            <a:normAutofit lnSpcReduction="10000"/>
          </a:bodyPr>
          <a:lstStyle/>
          <a:p>
            <a:pPr>
              <a:lnSpc>
                <a:spcPct val="150000"/>
              </a:lnSpc>
            </a:pPr>
            <a:r>
              <a:rPr lang="en-US" sz="1100" dirty="0">
                <a:latin typeface="Arial" panose="020B0604020202020204" pitchFamily="34" charset="0"/>
                <a:cs typeface="Arial" panose="020B0604020202020204" pitchFamily="34" charset="0"/>
              </a:rPr>
              <a:t>Second, absenteeism can decrease revenue if employees with specific roles aren't present. Employees who sell services or build and deliver a product such as workers in manufacturing, software engineering, consulting or sales simply have less time to hit their goals when absent, potentially decreasing revenue.</a:t>
            </a:r>
          </a:p>
          <a:p>
            <a:pPr>
              <a:lnSpc>
                <a:spcPct val="150000"/>
              </a:lnSpc>
            </a:pPr>
            <a:r>
              <a:rPr lang="en-US" sz="1100" dirty="0">
                <a:latin typeface="Arial" panose="020B0604020202020204" pitchFamily="34" charset="0"/>
                <a:cs typeface="Arial" panose="020B0604020202020204" pitchFamily="34" charset="0"/>
              </a:rPr>
              <a:t>The impact of absenteeism is felt directly by individuals, teams and the organization as a whole, putting pressure on productivity and profitability. HR leaders can make a direct impact on organizational performance and employee morale by discovering and addressing the root causes of absenteeism and making strides to address those issues.</a:t>
            </a:r>
          </a:p>
        </p:txBody>
      </p:sp>
    </p:spTree>
    <p:extLst>
      <p:ext uri="{BB962C8B-B14F-4D97-AF65-F5344CB8AC3E}">
        <p14:creationId xmlns:p14="http://schemas.microsoft.com/office/powerpoint/2010/main" val="2800292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 A PESTLE Analysis Of The Macro-environmental Factors Contributing To The Complex Problem Of Staff Absenteeism.</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00162" y="2543969"/>
            <a:ext cx="4257675" cy="2914650"/>
          </a:xfrm>
        </p:spPr>
      </p:pic>
      <p:sp>
        <p:nvSpPr>
          <p:cNvPr id="4" name="Content Placeholder 3"/>
          <p:cNvSpPr>
            <a:spLocks noGrp="1"/>
          </p:cNvSpPr>
          <p:nvPr>
            <p:ph sz="half" idx="2"/>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Weather Conditions</a:t>
            </a:r>
          </a:p>
          <a:p>
            <a:pPr>
              <a:lnSpc>
                <a:spcPct val="150000"/>
              </a:lnSpc>
            </a:pPr>
            <a:r>
              <a:rPr lang="en-US" sz="1100" dirty="0">
                <a:latin typeface="Arial" panose="020B0604020202020204" pitchFamily="34" charset="0"/>
                <a:cs typeface="Arial" panose="020B0604020202020204" pitchFamily="34" charset="0"/>
              </a:rPr>
              <a:t>Staff absences due to weather can quickly contribute to a significant portion of your business’s losses. According to the U.S. Department of Labor, an average of 800 employees (4.8%) were unable to make it to work due to severe weather in February 2010.</a:t>
            </a:r>
          </a:p>
          <a:p>
            <a:pPr>
              <a:lnSpc>
                <a:spcPct val="150000"/>
              </a:lnSpc>
            </a:pPr>
            <a:r>
              <a:rPr lang="en-US" sz="1100" dirty="0">
                <a:latin typeface="Arial" panose="020B0604020202020204" pitchFamily="34" charset="0"/>
                <a:cs typeface="Arial" panose="020B0604020202020204" pitchFamily="34" charset="0"/>
              </a:rPr>
              <a:t>Bad weather and the resulting transport problems can lead to a large number of employees being absent from or late for work.</a:t>
            </a:r>
          </a:p>
          <a:p>
            <a:pPr>
              <a:lnSpc>
                <a:spcPct val="150000"/>
              </a:lnSpc>
            </a:pPr>
            <a:r>
              <a:rPr lang="en-US" sz="1100" dirty="0">
                <a:latin typeface="Arial" panose="020B0604020202020204" pitchFamily="34" charset="0"/>
                <a:cs typeface="Arial" panose="020B0604020202020204" pitchFamily="34" charset="0"/>
              </a:rPr>
              <a:t> Extreme weather conditions, such as floods or heavy snow, may make roads impassable or trap people in their homes, making it impossible for them to go to work. Unreliable transport, or strikes in the public transport system, may likewise keep employees from work</a:t>
            </a:r>
          </a:p>
        </p:txBody>
      </p:sp>
    </p:spTree>
    <p:extLst>
      <p:ext uri="{BB962C8B-B14F-4D97-AF65-F5344CB8AC3E}">
        <p14:creationId xmlns:p14="http://schemas.microsoft.com/office/powerpoint/2010/main" val="2460857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fontScale="92500"/>
          </a:bodyPr>
          <a:lstStyle/>
          <a:p>
            <a:pPr>
              <a:lnSpc>
                <a:spcPct val="150000"/>
              </a:lnSpc>
            </a:pPr>
            <a:r>
              <a:rPr lang="en-US" sz="1100" b="1" dirty="0">
                <a:latin typeface="Arial" panose="020B0604020202020204" pitchFamily="34" charset="0"/>
                <a:cs typeface="Arial" panose="020B0604020202020204" pitchFamily="34" charset="0"/>
              </a:rPr>
              <a:t>Seasonality</a:t>
            </a:r>
          </a:p>
          <a:p>
            <a:pPr>
              <a:lnSpc>
                <a:spcPct val="160000"/>
              </a:lnSpc>
            </a:pPr>
            <a:r>
              <a:rPr lang="en-US" sz="1100" dirty="0">
                <a:latin typeface="Arial" panose="020B0604020202020204" pitchFamily="34" charset="0"/>
                <a:cs typeface="Arial" panose="020B0604020202020204" pitchFamily="34" charset="0"/>
              </a:rPr>
              <a:t>The impact of seasonality on employee absenteeism is well documented in the absence literature. Various disciplines have examined the influence of seasonality on absenteeism. seasonality has been associated with absence. Evidence suggests employee absenteeism at hospitals is high during the winter months and low during the summer months. One study has found seasonal shifts in the business cycle, but few studies have examined seasonal shifts of absence of several hospital workgroups.</a:t>
            </a:r>
          </a:p>
          <a:p>
            <a:pPr>
              <a:lnSpc>
                <a:spcPct val="150000"/>
              </a:lnSpc>
            </a:pPr>
            <a:r>
              <a:rPr lang="en-US" sz="1100" dirty="0" err="1">
                <a:latin typeface="Arial" panose="020B0604020202020204" pitchFamily="34" charset="0"/>
                <a:cs typeface="Arial" panose="020B0604020202020204" pitchFamily="34" charset="0"/>
              </a:rPr>
              <a:t>Audas</a:t>
            </a:r>
            <a:r>
              <a:rPr lang="en-US" sz="1100" dirty="0">
                <a:latin typeface="Arial" panose="020B0604020202020204" pitchFamily="34" charset="0"/>
                <a:cs typeface="Arial" panose="020B0604020202020204" pitchFamily="34" charset="0"/>
              </a:rPr>
              <a:t> and Goddard (2001) also suggest two other reasons why illegitimate absences may be seasonal. The first is that the perceived benefit of a day off from work may be higher in the summer than in the winter. A second reason is that a business’s monitoring effort might vary through the seasons within the year due to the effects of </a:t>
            </a:r>
            <a:r>
              <a:rPr lang="en-US" sz="1100" dirty="0" err="1">
                <a:latin typeface="Arial" panose="020B0604020202020204" pitchFamily="34" charset="0"/>
                <a:cs typeface="Arial" panose="020B0604020202020204" pitchFamily="34" charset="0"/>
              </a:rPr>
              <a:t>labour</a:t>
            </a:r>
            <a:r>
              <a:rPr lang="en-US" sz="1100" dirty="0">
                <a:latin typeface="Arial" panose="020B0604020202020204" pitchFamily="34" charset="0"/>
                <a:cs typeface="Arial" panose="020B0604020202020204" pitchFamily="34" charset="0"/>
              </a:rPr>
              <a:t> hoarding. </a:t>
            </a:r>
            <a:r>
              <a:rPr lang="en-US" sz="1100" dirty="0" err="1">
                <a:latin typeface="Arial" panose="020B0604020202020204" pitchFamily="34" charset="0"/>
                <a:cs typeface="Arial" panose="020B0604020202020204" pitchFamily="34" charset="0"/>
              </a:rPr>
              <a:t>Audas</a:t>
            </a:r>
            <a:r>
              <a:rPr lang="en-US" sz="1100" dirty="0">
                <a:latin typeface="Arial" panose="020B0604020202020204" pitchFamily="34" charset="0"/>
                <a:cs typeface="Arial" panose="020B0604020202020204" pitchFamily="34" charset="0"/>
              </a:rPr>
              <a:t> and Goddard’s examination of seasonality, absence and the business cycle found that the implications for firms with increased absence may be lower when organizations hoard workers during busy seasons.</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fontScale="92500"/>
          </a:bodyPr>
          <a:lstStyle/>
          <a:p>
            <a:pPr>
              <a:lnSpc>
                <a:spcPct val="160000"/>
              </a:lnSpc>
            </a:pPr>
            <a:r>
              <a:rPr lang="en-US" sz="1100" dirty="0">
                <a:latin typeface="Arial" panose="020B0604020202020204" pitchFamily="34" charset="0"/>
                <a:cs typeface="Arial" panose="020B0604020202020204" pitchFamily="34" charset="0"/>
              </a:rPr>
              <a:t>Other studies have also examined the influence of seasonality on absence. A study conducted by Kenyon and </a:t>
            </a:r>
            <a:r>
              <a:rPr lang="en-US" sz="1100" dirty="0" err="1">
                <a:latin typeface="Arial" panose="020B0604020202020204" pitchFamily="34" charset="0"/>
                <a:cs typeface="Arial" panose="020B0604020202020204" pitchFamily="34" charset="0"/>
              </a:rPr>
              <a:t>Dawkin</a:t>
            </a:r>
            <a:r>
              <a:rPr lang="en-US" sz="1100" dirty="0">
                <a:latin typeface="Arial" panose="020B0604020202020204" pitchFamily="34" charset="0"/>
                <a:cs typeface="Arial" panose="020B0604020202020204" pitchFamily="34" charset="0"/>
              </a:rPr>
              <a:t> (1989) examined seasonality in their absence model by including seasonal dummy variables to identify seasonal shifts. The results show that </a:t>
            </a:r>
            <a:r>
              <a:rPr lang="en-US" sz="1100" dirty="0" err="1">
                <a:latin typeface="Arial" panose="020B0604020202020204" pitchFamily="34" charset="0"/>
                <a:cs typeface="Arial" panose="020B0604020202020204" pitchFamily="34" charset="0"/>
              </a:rPr>
              <a:t>labour</a:t>
            </a:r>
            <a:r>
              <a:rPr lang="en-US" sz="1100" dirty="0">
                <a:latin typeface="Arial" panose="020B0604020202020204" pitchFamily="34" charset="0"/>
                <a:cs typeface="Arial" panose="020B0604020202020204" pitchFamily="34" charset="0"/>
              </a:rPr>
              <a:t> absence is highly seasonal. They found higher incidence of </a:t>
            </a:r>
            <a:r>
              <a:rPr lang="en-US" sz="1100" dirty="0" err="1">
                <a:latin typeface="Arial" panose="020B0604020202020204" pitchFamily="34" charset="0"/>
                <a:cs typeface="Arial" panose="020B0604020202020204" pitchFamily="34" charset="0"/>
              </a:rPr>
              <a:t>labour</a:t>
            </a:r>
            <a:r>
              <a:rPr lang="en-US" sz="1100" dirty="0">
                <a:latin typeface="Arial" panose="020B0604020202020204" pitchFamily="34" charset="0"/>
                <a:cs typeface="Arial" panose="020B0604020202020204" pitchFamily="34" charset="0"/>
              </a:rPr>
              <a:t> absence in the winter quarter, and a relatively low incidence in the summer </a:t>
            </a:r>
            <a:r>
              <a:rPr lang="en-US" sz="1100" dirty="0" err="1">
                <a:latin typeface="Arial" panose="020B0604020202020204" pitchFamily="34" charset="0"/>
                <a:cs typeface="Arial" panose="020B0604020202020204" pitchFamily="34" charset="0"/>
              </a:rPr>
              <a:t>quarter.Other</a:t>
            </a:r>
            <a:r>
              <a:rPr lang="en-US" sz="1100" dirty="0">
                <a:latin typeface="Arial" panose="020B0604020202020204" pitchFamily="34" charset="0"/>
                <a:cs typeface="Arial" panose="020B0604020202020204" pitchFamily="34" charset="0"/>
              </a:rPr>
              <a:t> studies have noted the illness component of absenteeism is likely to account for some seasonal variation. Illness-related absences are highly seasonal, reaching their peak during the winter months (December to February) and a low during the summer months (June to August). </a:t>
            </a:r>
            <a:r>
              <a:rPr lang="en-US" sz="1100" dirty="0" err="1">
                <a:latin typeface="Arial" panose="020B0604020202020204" pitchFamily="34" charset="0"/>
                <a:cs typeface="Arial" panose="020B0604020202020204" pitchFamily="34" charset="0"/>
              </a:rPr>
              <a:t>Akyeampong</a:t>
            </a:r>
            <a:r>
              <a:rPr lang="en-US" sz="1100" dirty="0">
                <a:latin typeface="Arial" panose="020B0604020202020204" pitchFamily="34" charset="0"/>
                <a:cs typeface="Arial" panose="020B0604020202020204" pitchFamily="34" charset="0"/>
              </a:rPr>
              <a:t> (2007) indicates that higher incidence of absence during the winter months is likely associated with the prevalence of communicable diseases such as colds and influenza. The low incidence of absence during the summer may be related to the high number of employees taking summer vacation during these months. His study looked at part-week or full week absences. An examination of absence patterns found that part-week absences are roughly 30% more common in the winter months and almost 20% less so during the summer months, compared to the national average.</a:t>
            </a:r>
          </a:p>
        </p:txBody>
      </p:sp>
    </p:spTree>
    <p:extLst>
      <p:ext uri="{BB962C8B-B14F-4D97-AF65-F5344CB8AC3E}">
        <p14:creationId xmlns:p14="http://schemas.microsoft.com/office/powerpoint/2010/main" val="1799139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fontScale="92500"/>
          </a:bodyPr>
          <a:lstStyle/>
          <a:p>
            <a:pPr>
              <a:lnSpc>
                <a:spcPct val="150000"/>
              </a:lnSpc>
            </a:pPr>
            <a:r>
              <a:rPr lang="en-US" sz="1100" b="1" dirty="0">
                <a:latin typeface="Arial" panose="020B0604020202020204" pitchFamily="34" charset="0"/>
                <a:cs typeface="Arial" panose="020B0604020202020204" pitchFamily="34" charset="0"/>
              </a:rPr>
              <a:t>Working Conditions</a:t>
            </a:r>
          </a:p>
          <a:p>
            <a:pPr>
              <a:lnSpc>
                <a:spcPct val="150000"/>
              </a:lnSpc>
            </a:pPr>
            <a:r>
              <a:rPr lang="en-US" sz="1100" dirty="0">
                <a:latin typeface="Arial" panose="020B0604020202020204" pitchFamily="34" charset="0"/>
                <a:cs typeface="Arial" panose="020B0604020202020204" pitchFamily="34" charset="0"/>
              </a:rPr>
              <a:t>If working conditions are not good then workers frequently absent themselves from work. Heat, moisture, noise, bad lighting, dust, over-crowding affect workers’ health causing them to remain absent for longer periods.</a:t>
            </a:r>
          </a:p>
          <a:p>
            <a:pPr>
              <a:lnSpc>
                <a:spcPct val="150000"/>
              </a:lnSpc>
            </a:pP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Welfare Facilities</a:t>
            </a:r>
          </a:p>
          <a:p>
            <a:pPr>
              <a:lnSpc>
                <a:spcPct val="150000"/>
              </a:lnSpc>
            </a:pPr>
            <a:r>
              <a:rPr lang="en-US" sz="1100" dirty="0">
                <a:latin typeface="Arial" panose="020B0604020202020204" pitchFamily="34" charset="0"/>
                <a:cs typeface="Arial" panose="020B0604020202020204" pitchFamily="34" charset="0"/>
              </a:rPr>
              <a:t>Inadequate welfare facilities also lead to absenteeism. There may be inadequate facilities for drinking water, sanitation, canteen, rest rooms, crèches etc. Workers feel inconvenience at work. They go back to their homes for having some rest. </a:t>
            </a:r>
          </a:p>
          <a:p>
            <a:pPr>
              <a:lnSpc>
                <a:spcPct val="150000"/>
              </a:lnSpc>
            </a:pPr>
            <a:r>
              <a:rPr lang="en-US" sz="1100" b="1" dirty="0">
                <a:latin typeface="Arial" panose="020B0604020202020204" pitchFamily="34" charset="0"/>
                <a:cs typeface="Arial" panose="020B0604020202020204" pitchFamily="34" charset="0"/>
              </a:rPr>
              <a:t>Housing and Transport Facilities</a:t>
            </a:r>
          </a:p>
          <a:p>
            <a:pPr>
              <a:lnSpc>
                <a:spcPct val="150000"/>
              </a:lnSpc>
            </a:pPr>
            <a:r>
              <a:rPr lang="en-US" sz="1100" dirty="0">
                <a:latin typeface="Arial" panose="020B0604020202020204" pitchFamily="34" charset="0"/>
                <a:cs typeface="Arial" panose="020B0604020202020204" pitchFamily="34" charset="0"/>
              </a:rPr>
              <a:t>Housing is a major problem in cities and in the absence of company houses, workers either stay alone or at far off places. Thus, quite often they have to travel long distances to reach of the work place. Without company transport, they are often unable to reach in time. Thus, housing and transport problems result in absenteeism.</a:t>
            </a:r>
          </a:p>
          <a:p>
            <a:pPr>
              <a:lnSpc>
                <a:spcPct val="150000"/>
              </a:lnSpc>
            </a:pPr>
            <a:endParaRPr lang="en-US" sz="11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fontScale="92500"/>
          </a:bodyPr>
          <a:lstStyle/>
          <a:p>
            <a:pPr>
              <a:lnSpc>
                <a:spcPct val="150000"/>
              </a:lnSpc>
            </a:pPr>
            <a:r>
              <a:rPr lang="en-US" sz="1100" b="1" dirty="0">
                <a:latin typeface="Arial" panose="020B0604020202020204" pitchFamily="34" charset="0"/>
                <a:cs typeface="Arial" panose="020B0604020202020204" pitchFamily="34" charset="0"/>
              </a:rPr>
              <a:t>Public transportation</a:t>
            </a:r>
          </a:p>
          <a:p>
            <a:pPr>
              <a:lnSpc>
                <a:spcPct val="150000"/>
              </a:lnSpc>
            </a:pPr>
            <a:r>
              <a:rPr lang="en-US" sz="1100" dirty="0">
                <a:latin typeface="Arial" panose="020B0604020202020204" pitchFamily="34" charset="0"/>
                <a:cs typeface="Arial" panose="020B0604020202020204" pitchFamily="34" charset="0"/>
              </a:rPr>
              <a:t>Most cities around the world are highly populated. This mostly creates a massive pressure on the transportation systems. There is high demand on public transportation as a result traffic congestions become long and becomes very difficult to get to work with ease or on time, here workers are faced with the decision of going through this hustle to get to work or absent themselves. </a:t>
            </a:r>
          </a:p>
          <a:p>
            <a:pPr>
              <a:lnSpc>
                <a:spcPct val="150000"/>
              </a:lnSpc>
            </a:pPr>
            <a:r>
              <a:rPr lang="en-US" sz="1100" b="1" dirty="0">
                <a:latin typeface="Arial" panose="020B0604020202020204" pitchFamily="34" charset="0"/>
                <a:cs typeface="Arial" panose="020B0604020202020204" pitchFamily="34" charset="0"/>
              </a:rPr>
              <a:t>Work Norms</a:t>
            </a:r>
          </a:p>
          <a:p>
            <a:pPr>
              <a:lnSpc>
                <a:spcPct val="150000"/>
              </a:lnSpc>
            </a:pPr>
            <a:r>
              <a:rPr lang="en-US" sz="1100" dirty="0">
                <a:latin typeface="Arial" panose="020B0604020202020204" pitchFamily="34" charset="0"/>
                <a:cs typeface="Arial" panose="020B0604020202020204" pitchFamily="34" charset="0"/>
              </a:rPr>
              <a:t>Bullying and harassment include scenarios when employees feel they are being rejected from training or promotional opportunities, receiving unfair treatment, are a victim of rumors, or are undermined by someone. Employees are more likely to call in sick to avoid such situations. </a:t>
            </a:r>
          </a:p>
          <a:p>
            <a:pPr>
              <a:lnSpc>
                <a:spcPct val="15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2650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Working Group Size</a:t>
            </a:r>
          </a:p>
          <a:p>
            <a:pPr>
              <a:lnSpc>
                <a:spcPct val="150000"/>
              </a:lnSpc>
            </a:pPr>
            <a:r>
              <a:rPr lang="en-US" sz="1100" dirty="0">
                <a:latin typeface="Arial" panose="020B0604020202020204" pitchFamily="34" charset="0"/>
                <a:cs typeface="Arial" panose="020B0604020202020204" pitchFamily="34" charset="0"/>
              </a:rPr>
              <a:t>Early literature on the relationship between work group size and absenteeism has shown a positive linear relationship. Studies examining blue-collar employees have found that the larger the workgroup, the higher the incidence of absence (</a:t>
            </a:r>
            <a:r>
              <a:rPr lang="en-US" sz="1100" dirty="0" err="1">
                <a:latin typeface="Arial" panose="020B0604020202020204" pitchFamily="34" charset="0"/>
                <a:cs typeface="Arial" panose="020B0604020202020204" pitchFamily="34" charset="0"/>
              </a:rPr>
              <a:t>Indik</a:t>
            </a:r>
            <a:r>
              <a:rPr lang="en-US" sz="1100" dirty="0">
                <a:latin typeface="Arial" panose="020B0604020202020204" pitchFamily="34" charset="0"/>
                <a:cs typeface="Arial" panose="020B0604020202020204" pitchFamily="34" charset="0"/>
              </a:rPr>
              <a:t> &amp; Seashore, 1961; </a:t>
            </a:r>
            <a:r>
              <a:rPr lang="en-US" sz="1100" dirty="0" err="1">
                <a:latin typeface="Arial" panose="020B0604020202020204" pitchFamily="34" charset="0"/>
                <a:cs typeface="Arial" panose="020B0604020202020204" pitchFamily="34" charset="0"/>
              </a:rPr>
              <a:t>Revans</a:t>
            </a:r>
            <a:r>
              <a:rPr lang="en-US" sz="1100" dirty="0">
                <a:latin typeface="Arial" panose="020B0604020202020204" pitchFamily="34" charset="0"/>
                <a:cs typeface="Arial" panose="020B0604020202020204" pitchFamily="34" charset="0"/>
              </a:rPr>
              <a:t>, 1958). It has been suggested that an increase in work group size leads to lower group cohesiveness, higher task specialization, and poorer communication (Steers and Rhodes 1978). This results in difficulty satisfying individual job requirements, thus making job attendance less appealing.</a:t>
            </a:r>
          </a:p>
          <a:p>
            <a:pPr>
              <a:lnSpc>
                <a:spcPct val="150000"/>
              </a:lnSpc>
            </a:pPr>
            <a:r>
              <a:rPr lang="en-US" sz="1100" dirty="0">
                <a:latin typeface="Arial" panose="020B0604020202020204" pitchFamily="34" charset="0"/>
                <a:cs typeface="Arial" panose="020B0604020202020204" pitchFamily="34" charset="0"/>
              </a:rPr>
              <a:t>Similarly, Porter and Steers (1973) suggest another reason may be that in larger result in higher absenteeism. Also, employees in large departments may feel that other employees can easily replace them should they decide to take time off. </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Commutes</a:t>
            </a:r>
          </a:p>
          <a:p>
            <a:pPr>
              <a:lnSpc>
                <a:spcPct val="150000"/>
              </a:lnSpc>
            </a:pPr>
            <a:r>
              <a:rPr lang="en-US" sz="1100" dirty="0">
                <a:latin typeface="Arial" panose="020B0604020202020204" pitchFamily="34" charset="0"/>
                <a:cs typeface="Arial" panose="020B0604020202020204" pitchFamily="34" charset="0"/>
              </a:rPr>
              <a:t>Long daily commutes might demotivate employees. Commute times and issues are unfortunately often off the radar of most managers and HR professionals. Even though the average commute time in the U.S. is over 25 minutes, 90 minutes are not unusual.</a:t>
            </a:r>
          </a:p>
          <a:p>
            <a:pPr>
              <a:lnSpc>
                <a:spcPct val="150000"/>
              </a:lnSpc>
            </a:pPr>
            <a:r>
              <a:rPr lang="en-US" sz="1100" dirty="0">
                <a:latin typeface="Arial" panose="020B0604020202020204" pitchFamily="34" charset="0"/>
                <a:cs typeface="Arial" panose="020B0604020202020204" pitchFamily="34" charset="0"/>
              </a:rPr>
              <a:t>Not paying sufficient attention to commuting issues is a mistake, because commute issues have so many potential negative business impacts that at a large corporation, their related costs could be in the tens of millions of dollars each year.</a:t>
            </a:r>
          </a:p>
          <a:p>
            <a:pPr>
              <a:lnSpc>
                <a:spcPct val="150000"/>
              </a:lnSpc>
            </a:pPr>
            <a:r>
              <a:rPr lang="en-US" sz="1100" dirty="0">
                <a:latin typeface="Arial" panose="020B0604020202020204" pitchFamily="34" charset="0"/>
                <a:cs typeface="Arial" panose="020B0604020202020204" pitchFamily="34" charset="0"/>
              </a:rPr>
              <a:t>A focus on commute issues is also critical because many potential retention problems can be identified early on, hence long commutes can cause high absenteeism among staffs of an organization</a:t>
            </a:r>
          </a:p>
          <a:p>
            <a:pPr>
              <a:lnSpc>
                <a:spcPct val="15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9014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endParaRPr lang="en-US"/>
          </a:p>
        </p:txBody>
      </p:sp>
      <p:sp>
        <p:nvSpPr>
          <p:cNvPr id="7" name="Text Placeholder 6"/>
          <p:cNvSpPr>
            <a:spLocks noGrp="1"/>
          </p:cNvSpPr>
          <p:nvPr>
            <p:ph sz="half" idx="2"/>
          </p:nvPr>
        </p:nvSpPr>
        <p:spPr/>
        <p:txBody>
          <a:bodyPr>
            <a:normAutofit/>
          </a:bodyPr>
          <a:lstStyle/>
          <a:p>
            <a:pPr marL="0" indent="0">
              <a:lnSpc>
                <a:spcPct val="150000"/>
              </a:lnSpc>
              <a:buNone/>
            </a:pPr>
            <a:endParaRPr lang="en-US" sz="1100" dirty="0">
              <a:latin typeface="Arial" panose="020B0604020202020204" pitchFamily="34" charset="0"/>
              <a:cs typeface="Arial" panose="020B0604020202020204" pitchFamily="34" charset="0"/>
            </a:endParaRPr>
          </a:p>
        </p:txBody>
      </p:sp>
      <p:sp>
        <p:nvSpPr>
          <p:cNvPr id="11" name="Content Placeholder 10"/>
          <p:cNvSpPr>
            <a:spLocks noGrp="1"/>
          </p:cNvSpPr>
          <p:nvPr>
            <p:ph sz="half" idx="1"/>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Workload</a:t>
            </a:r>
          </a:p>
          <a:p>
            <a:pPr>
              <a:lnSpc>
                <a:spcPct val="150000"/>
              </a:lnSpc>
            </a:pPr>
            <a:r>
              <a:rPr lang="en-US" sz="1100" dirty="0">
                <a:latin typeface="Arial" panose="020B0604020202020204" pitchFamily="34" charset="0"/>
                <a:cs typeface="Arial" panose="020B0604020202020204" pitchFamily="34" charset="0"/>
              </a:rPr>
              <a:t>According to Canadian Federation of Nurses Union (2012), workload of health care employees such as nurses has been increasing in hospitals. The aging population has put pressure on health care resources and has raised the demand for health care services. The limited health care resources available have increased the workload of health care employees. The impact of work overload has led to burnout, increased stress, decreased job satisfaction, and reduced morale among health care workers (Lavoie-Tremblay et al., 2008, Van </a:t>
            </a:r>
            <a:r>
              <a:rPr lang="en-US" sz="1100" dirty="0" err="1">
                <a:latin typeface="Arial" panose="020B0604020202020204" pitchFamily="34" charset="0"/>
                <a:cs typeface="Arial" panose="020B0604020202020204" pitchFamily="34" charset="0"/>
              </a:rPr>
              <a:t>Bogaert</a:t>
            </a:r>
            <a:r>
              <a:rPr lang="en-US" sz="1100" dirty="0">
                <a:latin typeface="Arial" panose="020B0604020202020204" pitchFamily="34" charset="0"/>
                <a:cs typeface="Arial" panose="020B0604020202020204" pitchFamily="34" charset="0"/>
              </a:rPr>
              <a:t> et al., 2010). The combination of these factors makes it difficult for health providers to attract and retain employees.</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9242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A research-informed cause-and-effect analysis of the complex problem.</a:t>
            </a:r>
          </a:p>
        </p:txBody>
      </p:sp>
      <p:sp>
        <p:nvSpPr>
          <p:cNvPr id="6" name="Content Placeholder 5"/>
          <p:cNvSpPr>
            <a:spLocks noGrp="1"/>
          </p:cNvSpPr>
          <p:nvPr>
            <p:ph sz="half" idx="1"/>
          </p:nvPr>
        </p:nvSpPr>
        <p:spPr/>
        <p:txBody>
          <a:bodyPr>
            <a:normAutofit lnSpcReduction="10000"/>
          </a:bodyPr>
          <a:lstStyle/>
          <a:p>
            <a:pPr algn="ctr">
              <a:lnSpc>
                <a:spcPct val="150000"/>
              </a:lnSpc>
            </a:pPr>
            <a:r>
              <a:rPr lang="en-US" sz="1200" b="1" dirty="0">
                <a:latin typeface="Arial" panose="020B0604020202020204" pitchFamily="34" charset="0"/>
                <a:cs typeface="Arial" panose="020B0604020202020204" pitchFamily="34" charset="0"/>
              </a:rPr>
              <a:t>CAUSES</a:t>
            </a:r>
          </a:p>
          <a:p>
            <a:pPr>
              <a:lnSpc>
                <a:spcPct val="150000"/>
              </a:lnSpc>
            </a:pPr>
            <a:r>
              <a:rPr lang="en-US" sz="1200" dirty="0">
                <a:latin typeface="Arial" panose="020B0604020202020204" pitchFamily="34" charset="0"/>
                <a:cs typeface="Arial" panose="020B0604020202020204" pitchFamily="34" charset="0"/>
              </a:rPr>
              <a:t>Some of the causes of absenteeism are discussed as follows</a:t>
            </a:r>
          </a:p>
          <a:p>
            <a:pPr>
              <a:lnSpc>
                <a:spcPct val="150000"/>
              </a:lnSpc>
            </a:pPr>
            <a:r>
              <a:rPr lang="en-US" sz="1200" b="1" dirty="0">
                <a:latin typeface="Arial" panose="020B0604020202020204" pitchFamily="34" charset="0"/>
                <a:cs typeface="Arial" panose="020B0604020202020204" pitchFamily="34" charset="0"/>
              </a:rPr>
              <a:t>Maladjustment at Work Place</a:t>
            </a:r>
          </a:p>
          <a:p>
            <a:pPr>
              <a:lnSpc>
                <a:spcPct val="150000"/>
              </a:lnSpc>
            </a:pPr>
            <a:r>
              <a:rPr lang="en-US" sz="1200" dirty="0">
                <a:latin typeface="Arial" panose="020B0604020202020204" pitchFamily="34" charset="0"/>
                <a:cs typeface="Arial" panose="020B0604020202020204" pitchFamily="34" charset="0"/>
              </a:rPr>
              <a:t>Workers, sometimes, do not adjust to the situation prevailing at work place. Workers coming from rural to urban areas do not adjust at those places. The congestion, insanitation, fast life at urban areas is not to the liking of village folk. They frequently go back to villages after absenting from work.</a:t>
            </a:r>
          </a:p>
          <a:p>
            <a:pPr>
              <a:lnSpc>
                <a:spcPct val="150000"/>
              </a:lnSpc>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Social and Religious Ceremonies</a:t>
            </a:r>
          </a:p>
          <a:p>
            <a:pPr>
              <a:lnSpc>
                <a:spcPct val="150000"/>
              </a:lnSpc>
            </a:pPr>
            <a:r>
              <a:rPr lang="en-US" sz="1200" dirty="0">
                <a:latin typeface="Arial" panose="020B0604020202020204" pitchFamily="34" charset="0"/>
                <a:cs typeface="Arial" panose="020B0604020202020204" pitchFamily="34" charset="0"/>
              </a:rPr>
              <a:t>Social and religious ceremonies are a major cause for absenteeism. These functions divert the attention of workers and they spend too much time on these activities. Some studies have shown that rate of absenteeism has been higher during festival periods as compared to other periods.</a:t>
            </a:r>
          </a:p>
        </p:txBody>
      </p:sp>
      <p:sp>
        <p:nvSpPr>
          <p:cNvPr id="7" name="Content Placeholder 6"/>
          <p:cNvSpPr>
            <a:spLocks noGrp="1"/>
          </p:cNvSpPr>
          <p:nvPr>
            <p:ph sz="half" idx="2"/>
          </p:nvPr>
        </p:nvSpPr>
        <p:spPr/>
        <p:txBody>
          <a:bodyPr>
            <a:normAutofit lnSpcReduction="10000"/>
          </a:bodyPr>
          <a:lstStyle/>
          <a:p>
            <a:pPr>
              <a:lnSpc>
                <a:spcPct val="160000"/>
              </a:lnSpc>
            </a:pPr>
            <a:r>
              <a:rPr lang="en-US" sz="1100" b="1" dirty="0">
                <a:latin typeface="Arial" panose="020B0604020202020204" pitchFamily="34" charset="0"/>
                <a:cs typeface="Arial" panose="020B0604020202020204" pitchFamily="34" charset="0"/>
              </a:rPr>
              <a:t>Industrial Fatigue</a:t>
            </a:r>
          </a:p>
          <a:p>
            <a:pPr>
              <a:lnSpc>
                <a:spcPct val="160000"/>
              </a:lnSpc>
            </a:pPr>
            <a:r>
              <a:rPr lang="en-US" sz="1100" dirty="0">
                <a:latin typeface="Arial" panose="020B0604020202020204" pitchFamily="34" charset="0"/>
                <a:cs typeface="Arial" panose="020B0604020202020204" pitchFamily="34" charset="0"/>
              </a:rPr>
              <a:t>Fatigue is also an important cause of absenteeism. To earn more wages, workers may do overtime or may work at a higher speed under incentive plans and start feeling tired for the next day. Low wage rates also compel them to do some part time work after working hours. They may not be able to face additional burden and thus fall ill leading to long absenteeism.</a:t>
            </a:r>
          </a:p>
          <a:p>
            <a:pPr>
              <a:lnSpc>
                <a:spcPct val="160000"/>
              </a:lnSpc>
            </a:pPr>
            <a:r>
              <a:rPr lang="en-US" sz="1100" b="1" dirty="0">
                <a:latin typeface="Arial" panose="020B0604020202020204" pitchFamily="34" charset="0"/>
                <a:cs typeface="Arial" panose="020B0604020202020204" pitchFamily="34" charset="0"/>
              </a:rPr>
              <a:t>Alcoholism</a:t>
            </a:r>
          </a:p>
          <a:p>
            <a:pPr>
              <a:lnSpc>
                <a:spcPct val="160000"/>
              </a:lnSpc>
            </a:pPr>
            <a:r>
              <a:rPr lang="en-US" sz="1100" dirty="0">
                <a:latin typeface="Arial" panose="020B0604020202020204" pitchFamily="34" charset="0"/>
                <a:cs typeface="Arial" panose="020B0604020202020204" pitchFamily="34" charset="0"/>
              </a:rPr>
              <a:t>The habit of alcoholism is very common among workers. They want to forget their domestic worries by drinking alcohol. Drinking becomes their habit and its hangover on the next day compels them to absent from work. Workers indulge in more drinking after getting their wages and more absenteeism is reported in these days.</a:t>
            </a:r>
          </a:p>
        </p:txBody>
      </p:sp>
    </p:spTree>
    <p:extLst>
      <p:ext uri="{BB962C8B-B14F-4D97-AF65-F5344CB8AC3E}">
        <p14:creationId xmlns:p14="http://schemas.microsoft.com/office/powerpoint/2010/main" val="2170216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Inadequate Leave Facilities</a:t>
            </a:r>
          </a:p>
          <a:p>
            <a:pPr>
              <a:lnSpc>
                <a:spcPct val="150000"/>
              </a:lnSpc>
            </a:pPr>
            <a:r>
              <a:rPr lang="en-US" sz="1100" dirty="0">
                <a:latin typeface="Arial" panose="020B0604020202020204" pitchFamily="34" charset="0"/>
                <a:cs typeface="Arial" panose="020B0604020202020204" pitchFamily="34" charset="0"/>
              </a:rPr>
              <a:t>The workers do not get proper facilities for attending to family work. Since they are entitled for limited number of leaves, they do not go to work whenever they have to attend to family needs.</a:t>
            </a:r>
          </a:p>
          <a:p>
            <a:pPr>
              <a:lnSpc>
                <a:spcPct val="150000"/>
              </a:lnSpc>
            </a:pPr>
            <a:r>
              <a:rPr lang="en-US" sz="1100" b="1" dirty="0">
                <a:latin typeface="Arial" panose="020B0604020202020204" pitchFamily="34" charset="0"/>
                <a:cs typeface="Arial" panose="020B0604020202020204" pitchFamily="34" charset="0"/>
              </a:rPr>
              <a:t>Age</a:t>
            </a:r>
          </a:p>
          <a:p>
            <a:pPr>
              <a:lnSpc>
                <a:spcPct val="150000"/>
              </a:lnSpc>
            </a:pPr>
            <a:r>
              <a:rPr lang="en-US" sz="1100" dirty="0">
                <a:latin typeface="Arial" panose="020B0604020202020204" pitchFamily="34" charset="0"/>
                <a:cs typeface="Arial" panose="020B0604020202020204" pitchFamily="34" charset="0"/>
              </a:rPr>
              <a:t>Absenteeism is higher among teenagers and old persons. Teenagers are casual in their work and old people exhaust after continuous work.</a:t>
            </a:r>
          </a:p>
          <a:p>
            <a:pPr>
              <a:lnSpc>
                <a:spcPct val="150000"/>
              </a:lnSpc>
            </a:pPr>
            <a:r>
              <a:rPr lang="en-US" sz="1100" b="1" dirty="0">
                <a:latin typeface="Arial" panose="020B0604020202020204" pitchFamily="34" charset="0"/>
                <a:cs typeface="Arial" panose="020B0604020202020204" pitchFamily="34" charset="0"/>
              </a:rPr>
              <a:t>Management Systems</a:t>
            </a:r>
          </a:p>
          <a:p>
            <a:pPr>
              <a:lnSpc>
                <a:spcPct val="150000"/>
              </a:lnSpc>
            </a:pPr>
            <a:r>
              <a:rPr lang="en-US" sz="1100" dirty="0">
                <a:latin typeface="Arial" panose="020B0604020202020204" pitchFamily="34" charset="0"/>
                <a:cs typeface="Arial" panose="020B0604020202020204" pitchFamily="34" charset="0"/>
              </a:rPr>
              <a:t>When the managers treat workers as mere tools, the rate of absenteeism is likely to be high. In the absence of proper management control, workloads, shift arrangements and personnel policies may be unbalanced causing absenteeism.</a:t>
            </a:r>
          </a:p>
          <a:p>
            <a:endParaRPr lang="en-US" sz="11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Rural Ties</a:t>
            </a:r>
          </a:p>
          <a:p>
            <a:pPr>
              <a:lnSpc>
                <a:spcPct val="150000"/>
              </a:lnSpc>
            </a:pPr>
            <a:r>
              <a:rPr lang="en-US" sz="1100" dirty="0">
                <a:latin typeface="Arial" panose="020B0604020202020204" pitchFamily="34" charset="0"/>
                <a:cs typeface="Arial" panose="020B0604020202020204" pitchFamily="34" charset="0"/>
              </a:rPr>
              <a:t>Most of the factory workers come from villages. They leave behind their families and relatives while coming to cities for employment. They go to their villages often for festivals, religious and social ceremonies, sowing and harvesting of crops etc. This leads to high rate of absenteeism.</a:t>
            </a:r>
          </a:p>
          <a:p>
            <a:pPr>
              <a:lnSpc>
                <a:spcPct val="150000"/>
              </a:lnSpc>
            </a:pPr>
            <a:r>
              <a:rPr lang="en-US" sz="1100" b="1" dirty="0">
                <a:latin typeface="Arial" panose="020B0604020202020204" pitchFamily="34" charset="0"/>
                <a:cs typeface="Arial" panose="020B0604020202020204" pitchFamily="34" charset="0"/>
              </a:rPr>
              <a:t>Indebtedness</a:t>
            </a:r>
          </a:p>
          <a:p>
            <a:pPr>
              <a:lnSpc>
                <a:spcPct val="150000"/>
              </a:lnSpc>
            </a:pPr>
            <a:r>
              <a:rPr lang="en-US" sz="1100" dirty="0">
                <a:latin typeface="Arial" panose="020B0604020202020204" pitchFamily="34" charset="0"/>
                <a:cs typeface="Arial" panose="020B0604020202020204" pitchFamily="34" charset="0"/>
              </a:rPr>
              <a:t>Most of the workers suffer from a high degree of indebtedness. Some workers absent themselves or even resign to escape the usurious money lenders. As a result, absenteeism is high.</a:t>
            </a:r>
          </a:p>
        </p:txBody>
      </p:sp>
    </p:spTree>
    <p:extLst>
      <p:ext uri="{BB962C8B-B14F-4D97-AF65-F5344CB8AC3E}">
        <p14:creationId xmlns:p14="http://schemas.microsoft.com/office/powerpoint/2010/main" val="168705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In a study undertaken on behalf of the National Productivity Council, Dr. </a:t>
            </a:r>
            <a:r>
              <a:rPr lang="en-US" sz="2400" dirty="0" err="1">
                <a:latin typeface="Arial" panose="020B0604020202020204" pitchFamily="34" charset="0"/>
                <a:cs typeface="Arial" panose="020B0604020202020204" pitchFamily="34" charset="0"/>
              </a:rPr>
              <a:t>Bhutani</a:t>
            </a:r>
            <a:r>
              <a:rPr lang="en-US" sz="2400" dirty="0">
                <a:latin typeface="Arial" panose="020B0604020202020204" pitchFamily="34" charset="0"/>
                <a:cs typeface="Arial" panose="020B0604020202020204" pitchFamily="34" charset="0"/>
              </a:rPr>
              <a:t> arrived at the following causes of absenteeism</a:t>
            </a:r>
          </a:p>
        </p:txBody>
      </p:sp>
      <p:sp>
        <p:nvSpPr>
          <p:cNvPr id="3" name="Content Placeholder 2"/>
          <p:cNvSpPr>
            <a:spLocks noGrp="1"/>
          </p:cNvSpPr>
          <p:nvPr>
            <p:ph sz="half" idx="1"/>
          </p:nvPr>
        </p:nvSpPr>
        <p:spPr/>
        <p:txBody>
          <a:bodyPr>
            <a:normAutofit/>
          </a:bodyPr>
          <a:lstStyle/>
          <a:p>
            <a:pPr marL="0" indent="0">
              <a:lnSpc>
                <a:spcPct val="150000"/>
              </a:lnSpc>
              <a:buNone/>
            </a:pP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i</a:t>
            </a:r>
            <a:r>
              <a:rPr lang="en-US" sz="1100" dirty="0">
                <a:latin typeface="Arial" panose="020B0604020202020204" pitchFamily="34" charset="0"/>
                <a:cs typeface="Arial" panose="020B0604020202020204" pitchFamily="34" charset="0"/>
              </a:rPr>
              <a:t>) 5% -7% on account of genuine personal sickness</a:t>
            </a:r>
          </a:p>
          <a:p>
            <a:pPr marL="0" indent="0">
              <a:lnSpc>
                <a:spcPct val="150000"/>
              </a:lnSpc>
              <a:buNone/>
            </a:pPr>
            <a:r>
              <a:rPr lang="en-US" sz="1100" dirty="0">
                <a:latin typeface="Arial" panose="020B0604020202020204" pitchFamily="34" charset="0"/>
                <a:cs typeface="Arial" panose="020B0604020202020204" pitchFamily="34" charset="0"/>
              </a:rPr>
              <a:t>(ii) 5%-7% on account of genuine family sickness.</a:t>
            </a:r>
          </a:p>
          <a:p>
            <a:pPr marL="0" indent="0">
              <a:lnSpc>
                <a:spcPct val="150000"/>
              </a:lnSpc>
              <a:buNone/>
            </a:pPr>
            <a:r>
              <a:rPr lang="en-US" sz="1100" dirty="0">
                <a:latin typeface="Arial" panose="020B0604020202020204" pitchFamily="34" charset="0"/>
                <a:cs typeface="Arial" panose="020B0604020202020204" pitchFamily="34" charset="0"/>
              </a:rPr>
              <a:t>(iii) 1%-2% on account of </a:t>
            </a:r>
            <a:r>
              <a:rPr lang="en-US" sz="1100" dirty="0" err="1">
                <a:latin typeface="Arial" panose="020B0604020202020204" pitchFamily="34" charset="0"/>
                <a:cs typeface="Arial" panose="020B0604020202020204" pitchFamily="34" charset="0"/>
              </a:rPr>
              <a:t>bonafide</a:t>
            </a:r>
            <a:r>
              <a:rPr lang="en-US" sz="1100" dirty="0">
                <a:latin typeface="Arial" panose="020B0604020202020204" pitchFamily="34" charset="0"/>
                <a:cs typeface="Arial" panose="020B0604020202020204" pitchFamily="34" charset="0"/>
              </a:rPr>
              <a:t> relaxation needed because of overtime work.</a:t>
            </a:r>
          </a:p>
          <a:p>
            <a:pPr marL="0" indent="0">
              <a:lnSpc>
                <a:spcPct val="150000"/>
              </a:lnSpc>
              <a:buNone/>
            </a:pPr>
            <a:r>
              <a:rPr lang="en-US" sz="1100" dirty="0">
                <a:latin typeface="Arial" panose="020B0604020202020204" pitchFamily="34" charset="0"/>
                <a:cs typeface="Arial" panose="020B0604020202020204" pitchFamily="34" charset="0"/>
              </a:rPr>
              <a:t>(iv) 5% due to </a:t>
            </a:r>
            <a:r>
              <a:rPr lang="en-US" sz="1100" dirty="0" err="1">
                <a:latin typeface="Arial" panose="020B0604020202020204" pitchFamily="34" charset="0"/>
                <a:cs typeface="Arial" panose="020B0604020202020204" pitchFamily="34" charset="0"/>
              </a:rPr>
              <a:t>bonafide</a:t>
            </a:r>
            <a:r>
              <a:rPr lang="en-US" sz="1100" dirty="0">
                <a:latin typeface="Arial" panose="020B0604020202020204" pitchFamily="34" charset="0"/>
                <a:cs typeface="Arial" panose="020B0604020202020204" pitchFamily="34" charset="0"/>
              </a:rPr>
              <a:t> emergencies.</a:t>
            </a:r>
          </a:p>
          <a:p>
            <a:pPr marL="0" indent="0">
              <a:lnSpc>
                <a:spcPct val="150000"/>
              </a:lnSpc>
              <a:buNone/>
            </a:pPr>
            <a:r>
              <a:rPr lang="en-US" sz="1100" dirty="0">
                <a:latin typeface="Arial" panose="020B0604020202020204" pitchFamily="34" charset="0"/>
                <a:cs typeface="Arial" panose="020B0604020202020204" pitchFamily="34" charset="0"/>
              </a:rPr>
              <a:t>(v) 5% due to social exigencies</a:t>
            </a:r>
          </a:p>
          <a:p>
            <a:pPr marL="0" indent="0">
              <a:lnSpc>
                <a:spcPct val="150000"/>
              </a:lnSpc>
              <a:buNone/>
            </a:pPr>
            <a:r>
              <a:rPr lang="en-US" sz="1100" dirty="0">
                <a:latin typeface="Arial" panose="020B0604020202020204" pitchFamily="34" charset="0"/>
                <a:cs typeface="Arial" panose="020B0604020202020204" pitchFamily="34" charset="0"/>
              </a:rPr>
              <a:t>(vi) 15%-20% on account of long term holidays.</a:t>
            </a:r>
          </a:p>
          <a:p>
            <a:pPr marL="0" indent="0">
              <a:lnSpc>
                <a:spcPct val="150000"/>
              </a:lnSpc>
              <a:buNone/>
            </a:pPr>
            <a:r>
              <a:rPr lang="en-US" sz="1100" dirty="0">
                <a:latin typeface="Arial" panose="020B0604020202020204" pitchFamily="34" charset="0"/>
                <a:cs typeface="Arial" panose="020B0604020202020204" pitchFamily="34" charset="0"/>
              </a:rPr>
              <a:t>(vii) 5% on account of distance from factories.</a:t>
            </a:r>
          </a:p>
          <a:p>
            <a:pPr marL="0" indent="0">
              <a:lnSpc>
                <a:spcPct val="150000"/>
              </a:lnSpc>
              <a:buNone/>
            </a:pPr>
            <a:r>
              <a:rPr lang="en-US" sz="1100" dirty="0">
                <a:latin typeface="Arial" panose="020B0604020202020204" pitchFamily="34" charset="0"/>
                <a:cs typeface="Arial" panose="020B0604020202020204" pitchFamily="34" charset="0"/>
              </a:rPr>
              <a:t>(viii) 5%-10% on account of earning higher wages in side jobs.</a:t>
            </a:r>
          </a:p>
          <a:p>
            <a:pPr marL="0" indent="0">
              <a:lnSpc>
                <a:spcPct val="150000"/>
              </a:lnSpc>
              <a:buNone/>
            </a:pPr>
            <a:r>
              <a:rPr lang="en-US" sz="1100" dirty="0">
                <a:latin typeface="Arial" panose="020B0604020202020204" pitchFamily="34" charset="0"/>
                <a:cs typeface="Arial" panose="020B0604020202020204" pitchFamily="34" charset="0"/>
              </a:rPr>
              <a:t>(ix) 15%-20% on account of drunkenness.</a:t>
            </a:r>
          </a:p>
          <a:p>
            <a:pPr marL="0" indent="0">
              <a:lnSpc>
                <a:spcPct val="150000"/>
              </a:lnSpc>
              <a:buNone/>
            </a:pPr>
            <a:r>
              <a:rPr lang="en-US" sz="1100" dirty="0">
                <a:latin typeface="Arial" panose="020B0604020202020204" pitchFamily="34" charset="0"/>
                <a:cs typeface="Arial" panose="020B0604020202020204" pitchFamily="34" charset="0"/>
              </a:rPr>
              <a:t>(x) 5% -10% on account of </a:t>
            </a:r>
            <a:r>
              <a:rPr lang="en-US" sz="1100" dirty="0" err="1">
                <a:latin typeface="Arial" panose="020B0604020202020204" pitchFamily="34" charset="0"/>
                <a:cs typeface="Arial" panose="020B0604020202020204" pitchFamily="34" charset="0"/>
              </a:rPr>
              <a:t>manoeuvring</a:t>
            </a:r>
            <a:r>
              <a:rPr lang="en-US" sz="1100" dirty="0">
                <a:latin typeface="Arial" panose="020B0604020202020204" pitchFamily="34" charset="0"/>
                <a:cs typeface="Arial" panose="020B0604020202020204" pitchFamily="34" charset="0"/>
              </a:rPr>
              <a:t> for overtime and</a:t>
            </a:r>
          </a:p>
          <a:p>
            <a:pPr marL="0" indent="0">
              <a:lnSpc>
                <a:spcPct val="150000"/>
              </a:lnSpc>
              <a:buNone/>
            </a:pPr>
            <a:r>
              <a:rPr lang="en-US" sz="1100" dirty="0">
                <a:latin typeface="Arial" panose="020B0604020202020204" pitchFamily="34" charset="0"/>
                <a:cs typeface="Arial" panose="020B0604020202020204" pitchFamily="34" charset="0"/>
              </a:rPr>
              <a:t>(xi) 5%-7% on account of disharmony with foreman etc.</a:t>
            </a:r>
          </a:p>
          <a:p>
            <a:pPr marL="0" indent="0">
              <a:lnSpc>
                <a:spcPct val="150000"/>
              </a:lnSpc>
              <a:buNone/>
            </a:pPr>
            <a:endParaRPr lang="en-US" sz="1100" dirty="0">
              <a:latin typeface="Arial" panose="020B0604020202020204" pitchFamily="34" charset="0"/>
              <a:cs typeface="Arial" panose="020B0604020202020204" pitchFamily="34" charset="0"/>
            </a:endParaRPr>
          </a:p>
          <a:p>
            <a:pPr marL="0" indent="0">
              <a:lnSpc>
                <a:spcPct val="150000"/>
              </a:lnSpc>
              <a:buNone/>
            </a:pPr>
            <a:endParaRPr lang="en-US" sz="11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0" indent="0">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7762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Effects of Employee Absenteeism</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marL="0" indent="0">
              <a:lnSpc>
                <a:spcPct val="150000"/>
              </a:lnSpc>
              <a:buNone/>
            </a:pPr>
            <a:r>
              <a:rPr lang="en-US" sz="1100" dirty="0">
                <a:latin typeface="Arial" panose="020B0604020202020204" pitchFamily="34" charset="0"/>
                <a:cs typeface="Arial" panose="020B0604020202020204" pitchFamily="34" charset="0"/>
              </a:rPr>
              <a:t>Excessive absenteeism is harmful to both employees and workers in the following ways:</a:t>
            </a:r>
          </a:p>
          <a:p>
            <a:pPr marL="0" indent="0">
              <a:lnSpc>
                <a:spcPct val="150000"/>
              </a:lnSpc>
              <a:buNone/>
            </a:pPr>
            <a:r>
              <a:rPr lang="en-US" sz="1100" dirty="0">
                <a:latin typeface="Arial" panose="020B0604020202020204" pitchFamily="34" charset="0"/>
                <a:cs typeface="Arial" panose="020B0604020202020204" pitchFamily="34" charset="0"/>
              </a:rPr>
              <a:t>1. Regular flow of work in the office is disturbed.</a:t>
            </a:r>
          </a:p>
          <a:p>
            <a:pPr marL="0" indent="0">
              <a:lnSpc>
                <a:spcPct val="150000"/>
              </a:lnSpc>
              <a:buNone/>
            </a:pPr>
            <a:r>
              <a:rPr lang="en-US" sz="1100" dirty="0">
                <a:latin typeface="Arial" panose="020B0604020202020204" pitchFamily="34" charset="0"/>
                <a:cs typeface="Arial" panose="020B0604020202020204" pitchFamily="34" charset="0"/>
              </a:rPr>
              <a:t>2. Production schedules are delayed, so the orders cannot be executed in time.</a:t>
            </a:r>
          </a:p>
          <a:p>
            <a:pPr marL="0" indent="0">
              <a:lnSpc>
                <a:spcPct val="150000"/>
              </a:lnSpc>
              <a:buNone/>
            </a:pPr>
            <a:r>
              <a:rPr lang="en-US" sz="1100" dirty="0">
                <a:latin typeface="Arial" panose="020B0604020202020204" pitchFamily="34" charset="0"/>
                <a:cs typeface="Arial" panose="020B0604020202020204" pitchFamily="34" charset="0"/>
              </a:rPr>
              <a:t>3. Overall production declines.</a:t>
            </a:r>
          </a:p>
          <a:p>
            <a:pPr marL="0" indent="0">
              <a:lnSpc>
                <a:spcPct val="150000"/>
              </a:lnSpc>
              <a:buNone/>
            </a:pPr>
            <a:r>
              <a:rPr lang="en-US" sz="1100" dirty="0">
                <a:latin typeface="Arial" panose="020B0604020202020204" pitchFamily="34" charset="0"/>
                <a:cs typeface="Arial" panose="020B0604020202020204" pitchFamily="34" charset="0"/>
              </a:rPr>
              <a:t>4. Overtime bill increases considerably.</a:t>
            </a:r>
          </a:p>
          <a:p>
            <a:pPr marL="0" indent="0">
              <a:lnSpc>
                <a:spcPct val="150000"/>
              </a:lnSpc>
              <a:buNone/>
            </a:pPr>
            <a:r>
              <a:rPr lang="en-US" sz="1100" dirty="0">
                <a:latin typeface="Arial" panose="020B0604020202020204" pitchFamily="34" charset="0"/>
                <a:cs typeface="Arial" panose="020B0604020202020204" pitchFamily="34" charset="0"/>
              </a:rPr>
              <a:t>5. Quality of work suffers because the casual workers employed to maintain work schedules are not properly trained.</a:t>
            </a:r>
          </a:p>
          <a:p>
            <a:pPr marL="0" indent="0">
              <a:lnSpc>
                <a:spcPct val="150000"/>
              </a:lnSpc>
              <a:buNone/>
            </a:pPr>
            <a:r>
              <a:rPr lang="en-US" sz="1100" dirty="0">
                <a:latin typeface="Arial" panose="020B0604020202020204" pitchFamily="34" charset="0"/>
                <a:cs typeface="Arial" panose="020B0604020202020204" pitchFamily="34" charset="0"/>
              </a:rPr>
              <a:t>6. Work pressure on available and present employees increases.</a:t>
            </a:r>
          </a:p>
          <a:p>
            <a:pPr marL="0" indent="0">
              <a:lnSpc>
                <a:spcPct val="150000"/>
              </a:lnSpc>
              <a:buNone/>
            </a:pPr>
            <a:r>
              <a:rPr lang="en-US" sz="1100" dirty="0">
                <a:latin typeface="Arial" panose="020B0604020202020204" pitchFamily="34" charset="0"/>
                <a:cs typeface="Arial" panose="020B0604020202020204" pitchFamily="34" charset="0"/>
              </a:rPr>
              <a:t>7. Repairs and maintenance costs increase due to frequent breakdown of machinery by inexperienced workers.</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0" indent="0">
              <a:lnSpc>
                <a:spcPct val="150000"/>
              </a:lnSpc>
              <a:buNone/>
            </a:pPr>
            <a:r>
              <a:rPr lang="en-US" sz="1100" dirty="0">
                <a:latin typeface="Arial" panose="020B0604020202020204" pitchFamily="34" charset="0"/>
                <a:cs typeface="Arial" panose="020B0604020202020204" pitchFamily="34" charset="0"/>
              </a:rPr>
              <a:t>8. Incidence of industrial accidents increase.</a:t>
            </a:r>
          </a:p>
          <a:p>
            <a:pPr marL="0" indent="0">
              <a:lnSpc>
                <a:spcPct val="150000"/>
              </a:lnSpc>
              <a:buNone/>
            </a:pPr>
            <a:r>
              <a:rPr lang="en-US" sz="1100" dirty="0">
                <a:latin typeface="Arial" panose="020B0604020202020204" pitchFamily="34" charset="0"/>
                <a:cs typeface="Arial" panose="020B0604020202020204" pitchFamily="34" charset="0"/>
              </a:rPr>
              <a:t>9. Workers lose wages for </a:t>
            </a:r>
            <a:r>
              <a:rPr lang="en-US" sz="1100" dirty="0" err="1">
                <a:latin typeface="Arial" panose="020B0604020202020204" pitchFamily="34" charset="0"/>
                <a:cs typeface="Arial" panose="020B0604020202020204" pitchFamily="34" charset="0"/>
              </a:rPr>
              <a:t>unauthorised</a:t>
            </a:r>
            <a:r>
              <a:rPr lang="en-US" sz="1100" dirty="0">
                <a:latin typeface="Arial" panose="020B0604020202020204" pitchFamily="34" charset="0"/>
                <a:cs typeface="Arial" panose="020B0604020202020204" pitchFamily="34" charset="0"/>
              </a:rPr>
              <a:t> absence from duty.</a:t>
            </a:r>
          </a:p>
          <a:p>
            <a:pPr marL="0" indent="0">
              <a:lnSpc>
                <a:spcPct val="150000"/>
              </a:lnSpc>
              <a:buNone/>
            </a:pPr>
            <a:r>
              <a:rPr lang="en-US" sz="1100" dirty="0">
                <a:latin typeface="Arial" panose="020B0604020202020204" pitchFamily="34" charset="0"/>
                <a:cs typeface="Arial" panose="020B0604020202020204" pitchFamily="34" charset="0"/>
              </a:rPr>
              <a:t>10. Reduction in earnings increases indebtedness of workers which is further a cause of absenteeism.</a:t>
            </a:r>
          </a:p>
          <a:p>
            <a:pPr marL="0" indent="0">
              <a:lnSpc>
                <a:spcPct val="150000"/>
              </a:lnSpc>
              <a:buNone/>
            </a:pPr>
            <a:r>
              <a:rPr lang="en-US" sz="1100" dirty="0">
                <a:latin typeface="Arial" panose="020B0604020202020204" pitchFamily="34" charset="0"/>
                <a:cs typeface="Arial" panose="020B0604020202020204" pitchFamily="34" charset="0"/>
              </a:rPr>
              <a:t>11. Workers who are habitually absent may be removed from service causing hardships to them and their family members.</a:t>
            </a:r>
          </a:p>
          <a:p>
            <a:pPr marL="0" indent="0">
              <a:lnSpc>
                <a:spcPct val="150000"/>
              </a:lnSpc>
              <a:buNone/>
            </a:pPr>
            <a:endParaRPr lang="en-US" sz="1100" dirty="0">
              <a:latin typeface="Arial" panose="020B0604020202020204" pitchFamily="34" charset="0"/>
              <a:cs typeface="Arial" panose="020B0604020202020204" pitchFamily="34" charset="0"/>
            </a:endParaRPr>
          </a:p>
          <a:p>
            <a:pPr marL="0" indent="0">
              <a:lnSpc>
                <a:spcPct val="150000"/>
              </a:lnSpc>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8601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An evaluation of alternative solutions to absenteeism with an aim of choosing the most appropriate solution among these alternatives.</a:t>
            </a:r>
          </a:p>
        </p:txBody>
      </p:sp>
      <p:sp>
        <p:nvSpPr>
          <p:cNvPr id="3" name="Content Placeholder 2"/>
          <p:cNvSpPr>
            <a:spLocks noGrp="1"/>
          </p:cNvSpPr>
          <p:nvPr>
            <p:ph sz="half" idx="1"/>
          </p:nvPr>
        </p:nvSpPr>
        <p:spPr/>
        <p:txBody>
          <a:bodyPr>
            <a:normAutofit lnSpcReduction="10000"/>
          </a:bodyPr>
          <a:lstStyle/>
          <a:p>
            <a:pPr>
              <a:lnSpc>
                <a:spcPct val="150000"/>
              </a:lnSpc>
            </a:pPr>
            <a:r>
              <a:rPr lang="en-US" sz="1100" b="1" dirty="0">
                <a:latin typeface="Arial" panose="020B0604020202020204" pitchFamily="34" charset="0"/>
                <a:cs typeface="Arial" panose="020B0604020202020204" pitchFamily="34" charset="0"/>
              </a:rPr>
              <a:t>Measures to Control Employee Absenteeism</a:t>
            </a:r>
          </a:p>
          <a:p>
            <a:pPr>
              <a:lnSpc>
                <a:spcPct val="150000"/>
              </a:lnSpc>
            </a:pPr>
            <a:r>
              <a:rPr lang="en-US" sz="1100" dirty="0">
                <a:latin typeface="Arial" panose="020B0604020202020204" pitchFamily="34" charset="0"/>
                <a:cs typeface="Arial" panose="020B0604020202020204" pitchFamily="34" charset="0"/>
              </a:rPr>
              <a:t>Some of the measures to control absenteeism are as follows:</a:t>
            </a:r>
          </a:p>
          <a:p>
            <a:pPr>
              <a:lnSpc>
                <a:spcPct val="150000"/>
              </a:lnSpc>
            </a:pPr>
            <a:r>
              <a:rPr lang="en-US" sz="1100" b="1" dirty="0">
                <a:latin typeface="Arial" panose="020B0604020202020204" pitchFamily="34" charset="0"/>
                <a:cs typeface="Arial" panose="020B0604020202020204" pitchFamily="34" charset="0"/>
              </a:rPr>
              <a:t>Proper Working Conditions</a:t>
            </a:r>
          </a:p>
          <a:p>
            <a:pPr>
              <a:lnSpc>
                <a:spcPct val="150000"/>
              </a:lnSpc>
            </a:pPr>
            <a:r>
              <a:rPr lang="en-US" sz="1100" dirty="0">
                <a:latin typeface="Arial" panose="020B0604020202020204" pitchFamily="34" charset="0"/>
                <a:cs typeface="Arial" panose="020B0604020202020204" pitchFamily="34" charset="0"/>
              </a:rPr>
              <a:t>Bad working conditions are the main cause of absenteeism. The workers feel fatigued after a short period of work if there is insanitation, noise, dust, dampness, etc. There should be proper facilities at work. There should be a provision of drinking water, canteen, rest places, lavatories etc. so that workers do not feel tired at work place.</a:t>
            </a:r>
          </a:p>
          <a:p>
            <a:pPr>
              <a:lnSpc>
                <a:spcPct val="150000"/>
              </a:lnSpc>
            </a:pPr>
            <a:r>
              <a:rPr lang="en-US" sz="1100" b="1" dirty="0">
                <a:latin typeface="Arial" panose="020B0604020202020204" pitchFamily="34" charset="0"/>
                <a:cs typeface="Arial" panose="020B0604020202020204" pitchFamily="34" charset="0"/>
              </a:rPr>
              <a:t>Proper Selection Procedure</a:t>
            </a:r>
          </a:p>
          <a:p>
            <a:pPr>
              <a:lnSpc>
                <a:spcPct val="150000"/>
              </a:lnSpc>
            </a:pPr>
            <a:r>
              <a:rPr lang="en-US" sz="1100" dirty="0">
                <a:latin typeface="Arial" panose="020B0604020202020204" pitchFamily="34" charset="0"/>
                <a:cs typeface="Arial" panose="020B0604020202020204" pitchFamily="34" charset="0"/>
              </a:rPr>
              <a:t>Absenteeism may also result if there is no proper recruitment and selection. When the workers are not well suited for the jobs then they will try to absent themselves. There should be aptitude training, intelligence tests for finding out the suitability of persons for the jobs they are being selected. When the job is suitable for the worker then he will enjoy work on it and will not think of absenting himself.</a:t>
            </a:r>
          </a:p>
        </p:txBody>
      </p:sp>
      <p:sp>
        <p:nvSpPr>
          <p:cNvPr id="4" name="Content Placeholder 3"/>
          <p:cNvSpPr>
            <a:spLocks noGrp="1"/>
          </p:cNvSpPr>
          <p:nvPr>
            <p:ph sz="half" idx="2"/>
          </p:nvPr>
        </p:nvSpPr>
        <p:spPr/>
        <p:txBody>
          <a:bodyPr>
            <a:normAutofit lnSpcReduction="10000"/>
          </a:bodyPr>
          <a:lstStyle/>
          <a:p>
            <a:pPr>
              <a:lnSpc>
                <a:spcPct val="160000"/>
              </a:lnSpc>
            </a:pPr>
            <a:r>
              <a:rPr lang="en-US" sz="1100" b="1" dirty="0">
                <a:latin typeface="Arial" panose="020B0604020202020204" pitchFamily="34" charset="0"/>
                <a:cs typeface="Arial" panose="020B0604020202020204" pitchFamily="34" charset="0"/>
              </a:rPr>
              <a:t>Reasonable Wage Rates</a:t>
            </a:r>
          </a:p>
          <a:p>
            <a:pPr>
              <a:lnSpc>
                <a:spcPct val="160000"/>
              </a:lnSpc>
            </a:pPr>
            <a:r>
              <a:rPr lang="en-US" sz="1100" dirty="0">
                <a:latin typeface="Arial" panose="020B0604020202020204" pitchFamily="34" charset="0"/>
                <a:cs typeface="Arial" panose="020B0604020202020204" pitchFamily="34" charset="0"/>
              </a:rPr>
              <a:t>The wage rates should be fixed by taking into account the requirements of workers. The wages should be sufficient to enable workers in maintaining reasonable standards of living.</a:t>
            </a:r>
          </a:p>
          <a:p>
            <a:pPr>
              <a:lnSpc>
                <a:spcPct val="160000"/>
              </a:lnSpc>
            </a:pPr>
            <a:r>
              <a:rPr lang="en-US" sz="1100" b="1" dirty="0">
                <a:latin typeface="Arial" panose="020B0604020202020204" pitchFamily="34" charset="0"/>
                <a:cs typeface="Arial" panose="020B0604020202020204" pitchFamily="34" charset="0"/>
              </a:rPr>
              <a:t>Proper Grievance Settlement</a:t>
            </a:r>
          </a:p>
          <a:p>
            <a:pPr>
              <a:lnSpc>
                <a:spcPct val="160000"/>
              </a:lnSpc>
            </a:pPr>
            <a:r>
              <a:rPr lang="en-US" sz="1100" dirty="0">
                <a:latin typeface="Arial" panose="020B0604020202020204" pitchFamily="34" charset="0"/>
                <a:cs typeface="Arial" panose="020B0604020202020204" pitchFamily="34" charset="0"/>
              </a:rPr>
              <a:t>There should be a proper grievance settlement machinery for the workers. Sometimes there is a feeling among workers that their problems are not properly looked into and out of frustration they start absenting from duty. When there is a grievance settling machinery then the causes of discontentment can be removed at the earliest. </a:t>
            </a:r>
          </a:p>
        </p:txBody>
      </p:sp>
    </p:spTree>
    <p:extLst>
      <p:ext uri="{BB962C8B-B14F-4D97-AF65-F5344CB8AC3E}">
        <p14:creationId xmlns:p14="http://schemas.microsoft.com/office/powerpoint/2010/main" val="335043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Prevention of Accidents</a:t>
            </a:r>
          </a:p>
          <a:p>
            <a:pPr>
              <a:lnSpc>
                <a:spcPct val="150000"/>
              </a:lnSpc>
            </a:pPr>
            <a:r>
              <a:rPr lang="en-US" sz="1100" dirty="0">
                <a:latin typeface="Arial" panose="020B0604020202020204" pitchFamily="34" charset="0"/>
                <a:cs typeface="Arial" panose="020B0604020202020204" pitchFamily="34" charset="0"/>
              </a:rPr>
              <a:t>There should be proper safety measures in the factory. There is a direct relationship between absenteeism and accidents. The workers should be educated for properly using machines and precautions to be taken on the occurrence of some accident. When workers are not fearful of accidents then they will not skip their duties.</a:t>
            </a:r>
          </a:p>
          <a:p>
            <a:pPr>
              <a:lnSpc>
                <a:spcPct val="150000"/>
              </a:lnSpc>
            </a:pPr>
            <a:r>
              <a:rPr lang="en-US" sz="1100" b="1" dirty="0">
                <a:latin typeface="Arial" panose="020B0604020202020204" pitchFamily="34" charset="0"/>
                <a:cs typeface="Arial" panose="020B0604020202020204" pitchFamily="34" charset="0"/>
              </a:rPr>
              <a:t>Liberal Grant of Leave</a:t>
            </a:r>
          </a:p>
          <a:p>
            <a:pPr>
              <a:lnSpc>
                <a:spcPct val="150000"/>
              </a:lnSpc>
            </a:pPr>
            <a:r>
              <a:rPr lang="en-US" sz="1100" dirty="0">
                <a:latin typeface="Arial" panose="020B0604020202020204" pitchFamily="34" charset="0"/>
                <a:cs typeface="Arial" panose="020B0604020202020204" pitchFamily="34" charset="0"/>
              </a:rPr>
              <a:t>The strict attitude of management in granting leave may also lead to absenteeism. When there are pressing needs for leave and management is not responsive then workers will remain absent. They may also try to get E.S.I. (Medical) leaves or half pay where they are entitled </a:t>
            </a:r>
            <a:r>
              <a:rPr lang="en-US" sz="1100" dirty="0" err="1">
                <a:latin typeface="Arial" panose="020B0604020202020204" pitchFamily="34" charset="0"/>
                <a:cs typeface="Arial" panose="020B0604020202020204" pitchFamily="34" charset="0"/>
              </a:rPr>
              <a:t>upto</a:t>
            </a:r>
            <a:r>
              <a:rPr lang="en-US" sz="1100" dirty="0">
                <a:latin typeface="Arial" panose="020B0604020202020204" pitchFamily="34" charset="0"/>
                <a:cs typeface="Arial" panose="020B0604020202020204" pitchFamily="34" charset="0"/>
              </a:rPr>
              <a:t> 56 days leave in a year. Management should be liberal in granting leave when workers have genuine problems.</a:t>
            </a:r>
          </a:p>
        </p:txBody>
      </p:sp>
      <p:sp>
        <p:nvSpPr>
          <p:cNvPr id="4" name="Content Placeholder 3"/>
          <p:cNvSpPr>
            <a:spLocks noGrp="1"/>
          </p:cNvSpPr>
          <p:nvPr>
            <p:ph sz="half" idx="2"/>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Cordial Relations at Work:</a:t>
            </a:r>
          </a:p>
          <a:p>
            <a:pPr>
              <a:lnSpc>
                <a:spcPct val="150000"/>
              </a:lnSpc>
            </a:pPr>
            <a:r>
              <a:rPr lang="en-US" sz="1100" dirty="0">
                <a:latin typeface="Arial" panose="020B0604020202020204" pitchFamily="34" charset="0"/>
                <a:cs typeface="Arial" panose="020B0604020202020204" pitchFamily="34" charset="0"/>
              </a:rPr>
              <a:t>The strained relations between supervisors and workers may also prompt absenteeism. The supervisors should have co-operative attitude towards workers. They should motivate workers for improving their performance and should not indulge in frequent criticism.</a:t>
            </a:r>
          </a:p>
          <a:p>
            <a:pPr>
              <a:lnSpc>
                <a:spcPct val="150000"/>
              </a:lnSpc>
            </a:pPr>
            <a:r>
              <a:rPr lang="en-US" sz="1100" b="1" dirty="0">
                <a:latin typeface="Arial" panose="020B0604020202020204" pitchFamily="34" charset="0"/>
                <a:cs typeface="Arial" panose="020B0604020202020204" pitchFamily="34" charset="0"/>
              </a:rPr>
              <a:t>Maintaining Discipline</a:t>
            </a:r>
          </a:p>
          <a:p>
            <a:pPr>
              <a:lnSpc>
                <a:spcPct val="150000"/>
              </a:lnSpc>
            </a:pPr>
            <a:r>
              <a:rPr lang="en-US" sz="1100" dirty="0">
                <a:latin typeface="Arial" panose="020B0604020202020204" pitchFamily="34" charset="0"/>
                <a:cs typeface="Arial" panose="020B0604020202020204" pitchFamily="34" charset="0"/>
              </a:rPr>
              <a:t>There should be well defined rules and regulations for work. The employees should not be allowed to violate various regulations.</a:t>
            </a:r>
          </a:p>
          <a:p>
            <a:pPr>
              <a:lnSpc>
                <a:spcPct val="150000"/>
              </a:lnSpc>
            </a:pPr>
            <a:r>
              <a:rPr lang="en-US" sz="1100" dirty="0">
                <a:latin typeface="Arial" panose="020B0604020202020204" pitchFamily="34" charset="0"/>
                <a:cs typeface="Arial" panose="020B0604020202020204" pitchFamily="34" charset="0"/>
              </a:rPr>
              <a:t>There should be well laid leave rules and these should be properly followed. If some workers are in the habit of coming late or frequently absent from duty then strict action should be taken against them. In the absence of such action other employees may be encouraged to violate such rules and regulations.</a:t>
            </a:r>
          </a:p>
        </p:txBody>
      </p:sp>
    </p:spTree>
    <p:extLst>
      <p:ext uri="{BB962C8B-B14F-4D97-AF65-F5344CB8AC3E}">
        <p14:creationId xmlns:p14="http://schemas.microsoft.com/office/powerpoint/2010/main" val="3415217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Housing and Transport Facilities</a:t>
            </a:r>
          </a:p>
          <a:p>
            <a:pPr>
              <a:lnSpc>
                <a:spcPct val="150000"/>
              </a:lnSpc>
            </a:pPr>
            <a:r>
              <a:rPr lang="en-US" sz="1100" dirty="0">
                <a:latin typeface="Arial" panose="020B0604020202020204" pitchFamily="34" charset="0"/>
                <a:cs typeface="Arial" panose="020B0604020202020204" pitchFamily="34" charset="0"/>
              </a:rPr>
              <a:t>Provision of housing accommodation, preferably near the factory and bus facility will ensure regular attendance of workers.</a:t>
            </a:r>
          </a:p>
          <a:p>
            <a:pPr>
              <a:lnSpc>
                <a:spcPct val="150000"/>
              </a:lnSpc>
            </a:pPr>
            <a:r>
              <a:rPr lang="en-US" sz="1100" b="1" dirty="0">
                <a:latin typeface="Arial" panose="020B0604020202020204" pitchFamily="34" charset="0"/>
                <a:cs typeface="Arial" panose="020B0604020202020204" pitchFamily="34" charset="0"/>
              </a:rPr>
              <a:t>Incentives</a:t>
            </a:r>
          </a:p>
          <a:p>
            <a:pPr>
              <a:lnSpc>
                <a:spcPct val="150000"/>
              </a:lnSpc>
            </a:pPr>
            <a:r>
              <a:rPr lang="en-US" sz="1100" dirty="0">
                <a:latin typeface="Arial" panose="020B0604020202020204" pitchFamily="34" charset="0"/>
                <a:cs typeface="Arial" panose="020B0604020202020204" pitchFamily="34" charset="0"/>
              </a:rPr>
              <a:t>Special bonus, cash prizes and preference in promotion to regular employees encourage workers to be regular in their attendance.</a:t>
            </a:r>
          </a:p>
          <a:p>
            <a:pPr>
              <a:lnSpc>
                <a:spcPct val="150000"/>
              </a:lnSpc>
            </a:pPr>
            <a:r>
              <a:rPr lang="en-US" sz="1100" b="1" dirty="0">
                <a:latin typeface="Arial" panose="020B0604020202020204" pitchFamily="34" charset="0"/>
                <a:cs typeface="Arial" panose="020B0604020202020204" pitchFamily="34" charset="0"/>
              </a:rPr>
              <a:t>Effective Supervision</a:t>
            </a:r>
          </a:p>
          <a:p>
            <a:pPr>
              <a:lnSpc>
                <a:spcPct val="150000"/>
              </a:lnSpc>
            </a:pPr>
            <a:r>
              <a:rPr lang="en-US" sz="1100" dirty="0">
                <a:latin typeface="Arial" panose="020B0604020202020204" pitchFamily="34" charset="0"/>
                <a:cs typeface="Arial" panose="020B0604020202020204" pitchFamily="34" charset="0"/>
              </a:rPr>
              <a:t>Supervisors can considerably reduce absenteeism by earning confidence and commitment of workers. They should show sincere interest in workers and treat them as human beings.</a:t>
            </a:r>
          </a:p>
        </p:txBody>
      </p:sp>
      <p:sp>
        <p:nvSpPr>
          <p:cNvPr id="4" name="Content Placeholder 3"/>
          <p:cNvSpPr>
            <a:spLocks noGrp="1"/>
          </p:cNvSpPr>
          <p:nvPr>
            <p:ph sz="half" idx="2"/>
          </p:nvPr>
        </p:nvSpPr>
        <p:spPr/>
        <p:txBody>
          <a:bodyPr>
            <a:normAutofit/>
          </a:bodyPr>
          <a:lstStyle/>
          <a:p>
            <a:pPr>
              <a:lnSpc>
                <a:spcPct val="150000"/>
              </a:lnSpc>
            </a:pPr>
            <a:r>
              <a:rPr lang="en-US" sz="1100" b="1" dirty="0">
                <a:latin typeface="Arial" panose="020B0604020202020204" pitchFamily="34" charset="0"/>
                <a:cs typeface="Arial" panose="020B0604020202020204" pitchFamily="34" charset="0"/>
              </a:rPr>
              <a:t>Proper Records:</a:t>
            </a:r>
          </a:p>
          <a:p>
            <a:pPr>
              <a:lnSpc>
                <a:spcPct val="150000"/>
              </a:lnSpc>
            </a:pPr>
            <a:r>
              <a:rPr lang="en-US" sz="1100" dirty="0">
                <a:latin typeface="Arial" panose="020B0604020202020204" pitchFamily="34" charset="0"/>
                <a:cs typeface="Arial" panose="020B0604020202020204" pitchFamily="34" charset="0"/>
              </a:rPr>
              <a:t>Detailed and up to date records of absenteeism should be maintained. Absenteeism above the predetermined level should be carefully </a:t>
            </a:r>
            <a:r>
              <a:rPr lang="en-US" sz="1100" dirty="0" err="1">
                <a:latin typeface="Arial" panose="020B0604020202020204" pitchFamily="34" charset="0"/>
                <a:cs typeface="Arial" panose="020B0604020202020204" pitchFamily="34" charset="0"/>
              </a:rPr>
              <a:t>analysed</a:t>
            </a:r>
            <a:r>
              <a:rPr lang="en-US" sz="1100" dirty="0">
                <a:latin typeface="Arial" panose="020B0604020202020204" pitchFamily="34" charset="0"/>
                <a:cs typeface="Arial" panose="020B0604020202020204" pitchFamily="34" charset="0"/>
              </a:rPr>
              <a:t> age wise, sex wise, month wise and other basis. Suitable corrective actions should be taken whenever necessary.</a:t>
            </a:r>
          </a:p>
          <a:p>
            <a:pPr>
              <a:lnSpc>
                <a:spcPct val="150000"/>
              </a:lnSpc>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7193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2379</TotalTime>
  <Words>3502</Words>
  <Application>Microsoft Office PowerPoint</Application>
  <PresentationFormat>Widescreen</PresentationFormat>
  <Paragraphs>140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REDUCING LONG TERM ABSENTEEISM </vt:lpstr>
      <vt:lpstr>PowerPoint Presentation</vt:lpstr>
      <vt:lpstr>The Nature And Impact Of The Complex Problem Of Staff Absenteeism On Employees And Their Organizations. </vt:lpstr>
      <vt:lpstr>PowerPoint Presentation</vt:lpstr>
      <vt:lpstr> A PESTLE Analysis Of The Macro-environmental Factors Contributing To The Complex Problem Of Staff Absenteeism.</vt:lpstr>
      <vt:lpstr>PowerPoint Presentation</vt:lpstr>
      <vt:lpstr>PowerPoint Presentation</vt:lpstr>
      <vt:lpstr>PowerPoint Presentation</vt:lpstr>
      <vt:lpstr>PowerPoint Presentation</vt:lpstr>
      <vt:lpstr>A research-informed cause-and-effect analysis of the complex problem.</vt:lpstr>
      <vt:lpstr>PowerPoint Presentation</vt:lpstr>
      <vt:lpstr>In a study undertaken on behalf of the National Productivity Council, Dr. Bhutani arrived at the following causes of absenteeism</vt:lpstr>
      <vt:lpstr>Effects of Employee Absenteeism </vt:lpstr>
      <vt:lpstr>An evaluation of alternative solutions to absenteeism with an aim of choosing the most appropriate solution among these alternatives.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 TERM ABSENTEEISM</dc:title>
  <dc:creator>Bridget Amponsah</dc:creator>
  <cp:lastModifiedBy>Chantal Nzolani</cp:lastModifiedBy>
  <cp:revision>49</cp:revision>
  <dcterms:created xsi:type="dcterms:W3CDTF">2022-03-11T16:08:05Z</dcterms:created>
  <dcterms:modified xsi:type="dcterms:W3CDTF">2022-03-13T14:27:05Z</dcterms:modified>
</cp:coreProperties>
</file>