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56" r:id="rId2"/>
    <p:sldId id="260" r:id="rId3"/>
    <p:sldId id="261" r:id="rId4"/>
    <p:sldId id="262" r:id="rId5"/>
    <p:sldId id="264" r:id="rId6"/>
    <p:sldId id="265" r:id="rId7"/>
    <p:sldId id="263"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032C86-5D6C-45F9-AECD-24F807D62EA0}" v="66" dt="2022-02-10T18:03:21.256"/>
    <p1510:client id="{38D12CD5-A53B-4A9C-ADAD-D334EA166936}" v="117" dt="2022-02-03T18:42:36.970"/>
    <p1510:client id="{39E6B60B-4ECE-ADB7-DCB4-B9163FE5B735}" v="526" dt="2022-02-14T14:42:25.319"/>
    <p1510:client id="{5D91A6C7-6A43-4599-BEC5-ED1E280AC05E}" v="29" dt="2022-02-19T07:38:23.303"/>
    <p1510:client id="{5E47982F-7E45-4A18-9668-34F3F4D52AC0}" v="105" dt="2022-02-20T14:01:39.236"/>
    <p1510:client id="{E0B44AF1-D80F-4C10-B2A6-D24EE5340AD4}" v="63" dt="2022-02-15T13:05:23.027"/>
    <p1510:client id="{E897FCA8-5181-22D5-297C-C20A6953FF74}" v="222" dt="2022-02-19T17:43:21.305"/>
    <p1510:client id="{F7890BFD-9383-4844-9C60-7D191BC2A717}" v="236" dt="2022-02-19T13:53:14.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3330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985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4579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61848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80155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2/20/2022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37303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2/20/2022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54511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2/20/2022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74221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78102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318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316881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181139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04154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745604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093071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608269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69250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2/20/2022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249559838"/>
      </p:ext>
    </p:extLst>
  </p:cSld>
  <p:clrMap bg1="dk1" tx1="lt1" bg2="dk2" tx2="lt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 id="214748383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pic>
        <p:nvPicPr>
          <p:cNvPr id="4" name="Picture 4" descr="A picture containing shape&#10;&#10;Description automatically generated">
            <a:extLst>
              <a:ext uri="{FF2B5EF4-FFF2-40B4-BE49-F238E27FC236}">
                <a16:creationId xmlns:a16="http://schemas.microsoft.com/office/drawing/2014/main" id="{E74B60CF-2D09-48A8-854D-727B02E7010E}"/>
              </a:ext>
            </a:extLst>
          </p:cNvPr>
          <p:cNvPicPr>
            <a:picLocks noChangeAspect="1"/>
          </p:cNvPicPr>
          <p:nvPr/>
        </p:nvPicPr>
        <p:blipFill rotWithShape="1">
          <a:blip r:embed="rId2">
            <a:alphaModFix/>
          </a:blip>
          <a:srcRect l="12707" r="14619"/>
          <a:stretch/>
        </p:blipFill>
        <p:spPr>
          <a:xfrm>
            <a:off x="3331593" y="10"/>
            <a:ext cx="8860407"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2" name="Title 1"/>
          <p:cNvSpPr>
            <a:spLocks noGrp="1"/>
          </p:cNvSpPr>
          <p:nvPr>
            <p:ph type="ctrTitle"/>
          </p:nvPr>
        </p:nvSpPr>
        <p:spPr>
          <a:xfrm>
            <a:off x="758952" y="1128811"/>
            <a:ext cx="3447288" cy="3342290"/>
          </a:xfrm>
        </p:spPr>
        <p:txBody>
          <a:bodyPr vert="horz" lIns="91440" tIns="45720" rIns="91440" bIns="45720" rtlCol="0" anchor="b">
            <a:normAutofit/>
          </a:bodyPr>
          <a:lstStyle/>
          <a:p>
            <a:pPr marL="285750" indent="-285750"/>
            <a:endParaRPr lang="en-US" sz="4600"/>
          </a:p>
          <a:p>
            <a:br>
              <a:rPr lang="en-US" sz="4600"/>
            </a:br>
            <a:br>
              <a:rPr lang="en-US" sz="4600"/>
            </a:br>
            <a:br>
              <a:rPr lang="en-US" sz="4600"/>
            </a:br>
            <a:endParaRPr lang="en-US" sz="4600"/>
          </a:p>
        </p:txBody>
      </p:sp>
      <p:sp>
        <p:nvSpPr>
          <p:cNvPr id="3" name="Subtitle 2"/>
          <p:cNvSpPr>
            <a:spLocks noGrp="1"/>
          </p:cNvSpPr>
          <p:nvPr>
            <p:ph type="subTitle" idx="1"/>
          </p:nvPr>
        </p:nvSpPr>
        <p:spPr>
          <a:xfrm>
            <a:off x="90899" y="704153"/>
            <a:ext cx="4115341" cy="5082499"/>
          </a:xfrm>
        </p:spPr>
        <p:txBody>
          <a:bodyPr vert="horz" lIns="91440" tIns="45720" rIns="91440" bIns="45720" rtlCol="0" anchor="t">
            <a:noAutofit/>
          </a:bodyPr>
          <a:lstStyle/>
          <a:p>
            <a:pPr indent="-228600">
              <a:lnSpc>
                <a:spcPct val="90000"/>
              </a:lnSpc>
              <a:buFont typeface="Arial" panose="020B0604020202020204" pitchFamily="34" charset="0"/>
              <a:buChar char="•"/>
            </a:pPr>
            <a:endParaRPr lang="en-US" sz="1800" dirty="0">
              <a:latin typeface="Century Gothic"/>
            </a:endParaRPr>
          </a:p>
          <a:p>
            <a:pPr>
              <a:lnSpc>
                <a:spcPct val="90000"/>
              </a:lnSpc>
            </a:pPr>
            <a:r>
              <a:rPr lang="en-US" sz="2400" b="1" dirty="0" err="1">
                <a:latin typeface="Century Gothic"/>
              </a:rPr>
              <a:t>Rebbeh</a:t>
            </a:r>
            <a:r>
              <a:rPr lang="en-US" sz="2400" b="1" dirty="0">
                <a:latin typeface="Century Gothic"/>
              </a:rPr>
              <a:t> Manneh</a:t>
            </a:r>
          </a:p>
          <a:p>
            <a:pPr>
              <a:lnSpc>
                <a:spcPct val="90000"/>
              </a:lnSpc>
            </a:pPr>
            <a:endParaRPr lang="en-US" sz="2400" b="1" dirty="0">
              <a:latin typeface="Century Gothic"/>
            </a:endParaRPr>
          </a:p>
          <a:p>
            <a:pPr>
              <a:lnSpc>
                <a:spcPct val="90000"/>
              </a:lnSpc>
            </a:pPr>
            <a:br>
              <a:rPr lang="en-US" sz="1800" dirty="0">
                <a:latin typeface="Century Gothic"/>
              </a:rPr>
            </a:br>
            <a:r>
              <a:rPr lang="en-US" sz="1800" b="1" dirty="0">
                <a:latin typeface="Century Gothic"/>
              </a:rPr>
              <a:t>Student Number – 2026514</a:t>
            </a:r>
          </a:p>
          <a:p>
            <a:pPr>
              <a:lnSpc>
                <a:spcPct val="90000"/>
              </a:lnSpc>
            </a:pPr>
            <a:endParaRPr lang="en-US" sz="1800" b="1" dirty="0">
              <a:latin typeface="Century Gothic"/>
            </a:endParaRPr>
          </a:p>
          <a:p>
            <a:pPr>
              <a:lnSpc>
                <a:spcPct val="90000"/>
              </a:lnSpc>
            </a:pPr>
            <a:r>
              <a:rPr lang="en-US" sz="1800" b="1" dirty="0">
                <a:latin typeface="Century Gothic"/>
              </a:rPr>
              <a:t>Module - Psychology for Health and Social Care  </a:t>
            </a:r>
          </a:p>
          <a:p>
            <a:pPr>
              <a:lnSpc>
                <a:spcPct val="90000"/>
              </a:lnSpc>
            </a:pPr>
            <a:endParaRPr lang="en-US" sz="1800" b="1" dirty="0">
              <a:latin typeface="Century Gothic"/>
            </a:endParaRPr>
          </a:p>
          <a:p>
            <a:pPr>
              <a:lnSpc>
                <a:spcPct val="90000"/>
              </a:lnSpc>
            </a:pPr>
            <a:r>
              <a:rPr lang="en-US" sz="1800" b="1" dirty="0">
                <a:latin typeface="Century Gothic"/>
              </a:rPr>
              <a:t>Module Code - BMHP 4003</a:t>
            </a:r>
          </a:p>
          <a:p>
            <a:pPr>
              <a:lnSpc>
                <a:spcPct val="90000"/>
              </a:lnSpc>
            </a:pPr>
            <a:endParaRPr lang="en-US" sz="1800" b="1" dirty="0">
              <a:latin typeface="Century Gothic"/>
            </a:endParaRPr>
          </a:p>
          <a:p>
            <a:pPr>
              <a:lnSpc>
                <a:spcPct val="90000"/>
              </a:lnSpc>
            </a:pPr>
            <a:r>
              <a:rPr lang="en-US" sz="1800" b="1" dirty="0">
                <a:latin typeface="Century Gothic"/>
              </a:rPr>
              <a:t>Lecturer – Rebecca Kavanagh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7" name="Picture 46">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9" name="Oval 4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1" name="Picture 50">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3" name="Picture 5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5" name="Rectangle 54">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46EA716D-C7E9-4FB0-AEB3-9226228D106A}"/>
              </a:ext>
            </a:extLst>
          </p:cNvPr>
          <p:cNvSpPr txBox="1"/>
          <p:nvPr/>
        </p:nvSpPr>
        <p:spPr>
          <a:xfrm>
            <a:off x="1103311" y="183749"/>
            <a:ext cx="11092025" cy="60646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bg2">
                  <a:lumMod val="40000"/>
                  <a:lumOff val="60000"/>
                </a:schemeClr>
              </a:buClr>
              <a:buSzPct val="80000"/>
            </a:pPr>
            <a:r>
              <a:rPr lang="en-US" dirty="0">
                <a:latin typeface="+mj-lt"/>
                <a:ea typeface="+mj-ea"/>
                <a:cs typeface="+mj-cs"/>
              </a:rPr>
              <a:t>                                              </a:t>
            </a:r>
            <a:r>
              <a:rPr lang="en-US" sz="2800" dirty="0">
                <a:latin typeface="Calibri"/>
                <a:ea typeface="+mj-ea"/>
                <a:cs typeface="Calibri"/>
              </a:rPr>
              <a:t>          Introduction</a:t>
            </a:r>
            <a:endParaRPr lang="en-US">
              <a:ea typeface="+mj-ea"/>
            </a:endParaRPr>
          </a:p>
          <a:p>
            <a:pPr defTabSz="45720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defTabSz="457200">
              <a:spcBef>
                <a:spcPts val="1000"/>
              </a:spcBef>
              <a:buClr>
                <a:schemeClr val="bg2">
                  <a:lumMod val="40000"/>
                  <a:lumOff val="60000"/>
                </a:schemeClr>
              </a:buClr>
              <a:buSzPct val="80000"/>
            </a:pPr>
            <a:r>
              <a:rPr lang="en-US" dirty="0">
                <a:latin typeface="+mj-lt"/>
                <a:ea typeface="+mj-ea"/>
                <a:cs typeface="+mj-cs"/>
              </a:rPr>
              <a:t>The purpose of this presentation is to explain how psychological theories related to young children can be applied to the role of a Social Worker. It explains what psychological theories relate to young children and how a Social Worker can use their understanding of psychology to help the Children they serve.</a:t>
            </a:r>
          </a:p>
          <a:p>
            <a:pPr defTabSz="45720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defTabSz="45720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defTabSz="45720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pic>
        <p:nvPicPr>
          <p:cNvPr id="7" name="Picture 8" descr="A picture containing application&#10;&#10;Description automatically generated">
            <a:extLst>
              <a:ext uri="{FF2B5EF4-FFF2-40B4-BE49-F238E27FC236}">
                <a16:creationId xmlns:a16="http://schemas.microsoft.com/office/drawing/2014/main" id="{67EA7BCB-B26A-483A-8985-B5B4188CDF9C}"/>
              </a:ext>
            </a:extLst>
          </p:cNvPr>
          <p:cNvPicPr>
            <a:picLocks noChangeAspect="1"/>
          </p:cNvPicPr>
          <p:nvPr/>
        </p:nvPicPr>
        <p:blipFill>
          <a:blip r:embed="rId7"/>
          <a:stretch>
            <a:fillRect/>
          </a:stretch>
        </p:blipFill>
        <p:spPr>
          <a:xfrm>
            <a:off x="3357067" y="2752901"/>
            <a:ext cx="5451627" cy="350461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833721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4E526F-5EB5-423B-BBE4-BBC4D32FBE2C}"/>
              </a:ext>
            </a:extLst>
          </p:cNvPr>
          <p:cNvSpPr txBox="1"/>
          <p:nvPr/>
        </p:nvSpPr>
        <p:spPr>
          <a:xfrm>
            <a:off x="183292" y="358346"/>
            <a:ext cx="10054280"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a:t>
            </a:r>
            <a:r>
              <a:rPr lang="en-US" sz="2400" dirty="0">
                <a:latin typeface="Calibri"/>
                <a:ea typeface="+mn-lt"/>
                <a:cs typeface="+mn-lt"/>
              </a:rPr>
              <a:t>  Piaget's theory of cognitive development</a:t>
            </a:r>
            <a:endParaRPr lang="en-US" sz="2400" dirty="0">
              <a:latin typeface="Calibri"/>
            </a:endParaRPr>
          </a:p>
          <a:p>
            <a:endParaRPr lang="en-US" sz="2400" dirty="0">
              <a:latin typeface="Calibri"/>
            </a:endParaRPr>
          </a:p>
          <a:p>
            <a:r>
              <a:rPr lang="en-US" dirty="0"/>
              <a:t>According to Piaget's theory of cognitive development, children pass through four stages of cognitive development. As well as understanding how children acquire knowledge, this theory explores the nature of intelligence.</a:t>
            </a:r>
          </a:p>
          <a:p>
            <a:endParaRPr lang="en-US" dirty="0">
              <a:ea typeface="+mn-lt"/>
              <a:cs typeface="+mn-lt"/>
            </a:endParaRPr>
          </a:p>
          <a:p>
            <a:r>
              <a:rPr lang="en-US" dirty="0"/>
              <a:t>The four stages are – sensorimotor, preoperational, concrete operational and formal operational</a:t>
            </a:r>
          </a:p>
          <a:p>
            <a:endParaRPr lang="en-US" dirty="0"/>
          </a:p>
          <a:p>
            <a:endParaRPr lang="en-US" dirty="0"/>
          </a:p>
          <a:p>
            <a:endParaRPr lang="en-US" dirty="0"/>
          </a:p>
          <a:p>
            <a:endParaRPr lang="en-US" dirty="0"/>
          </a:p>
        </p:txBody>
      </p:sp>
      <p:pic>
        <p:nvPicPr>
          <p:cNvPr id="3" name="Picture 3">
            <a:extLst>
              <a:ext uri="{FF2B5EF4-FFF2-40B4-BE49-F238E27FC236}">
                <a16:creationId xmlns:a16="http://schemas.microsoft.com/office/drawing/2014/main" id="{EA30B481-AF8C-4719-9C6D-E104C125E1C7}"/>
              </a:ext>
            </a:extLst>
          </p:cNvPr>
          <p:cNvPicPr>
            <a:picLocks noChangeAspect="1"/>
          </p:cNvPicPr>
          <p:nvPr/>
        </p:nvPicPr>
        <p:blipFill>
          <a:blip r:embed="rId2"/>
          <a:stretch>
            <a:fillRect/>
          </a:stretch>
        </p:blipFill>
        <p:spPr>
          <a:xfrm>
            <a:off x="1843413" y="2994764"/>
            <a:ext cx="6438377" cy="2789128"/>
          </a:xfrm>
          <a:prstGeom prst="rect">
            <a:avLst/>
          </a:prstGeom>
        </p:spPr>
      </p:pic>
      <p:sp>
        <p:nvSpPr>
          <p:cNvPr id="4" name="TextBox 3">
            <a:extLst>
              <a:ext uri="{FF2B5EF4-FFF2-40B4-BE49-F238E27FC236}">
                <a16:creationId xmlns:a16="http://schemas.microsoft.com/office/drawing/2014/main" id="{0E38304E-3F33-480E-A9FB-E07B8860DE3F}"/>
              </a:ext>
            </a:extLst>
          </p:cNvPr>
          <p:cNvSpPr txBox="1"/>
          <p:nvPr/>
        </p:nvSpPr>
        <p:spPr>
          <a:xfrm>
            <a:off x="4724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513151E8-E1C3-4C74-86CE-22D94A401A2A}"/>
              </a:ext>
            </a:extLst>
          </p:cNvPr>
          <p:cNvSpPr txBox="1"/>
          <p:nvPr/>
        </p:nvSpPr>
        <p:spPr>
          <a:xfrm>
            <a:off x="89770" y="4943605"/>
            <a:ext cx="112608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618085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4" name="Picture 2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6" name="Oval 2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8" name="Picture 2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 name="Picture 2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2" name="Rectangle 31">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E75A6835-73BB-4AD8-8FB4-FAA3E8D4C130}"/>
              </a:ext>
            </a:extLst>
          </p:cNvPr>
          <p:cNvSpPr txBox="1"/>
          <p:nvPr/>
        </p:nvSpPr>
        <p:spPr>
          <a:xfrm>
            <a:off x="94468" y="410605"/>
            <a:ext cx="4956948" cy="56090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defTabSz="457200">
              <a:lnSpc>
                <a:spcPct val="90000"/>
              </a:lnSpc>
              <a:spcBef>
                <a:spcPts val="1000"/>
              </a:spcBef>
              <a:buClr>
                <a:schemeClr val="bg2">
                  <a:lumMod val="40000"/>
                  <a:lumOff val="60000"/>
                </a:schemeClr>
              </a:buClr>
              <a:buSzPct val="80000"/>
            </a:pPr>
            <a:r>
              <a:rPr lang="en-US" sz="900" dirty="0">
                <a:latin typeface="+mj-lt"/>
                <a:ea typeface="+mj-ea"/>
                <a:cs typeface="+mj-cs"/>
              </a:rPr>
              <a:t>   </a:t>
            </a:r>
            <a:r>
              <a:rPr lang="en-US" sz="2400" b="1" dirty="0">
                <a:latin typeface="Century Gothic"/>
                <a:ea typeface="+mj-ea"/>
                <a:cs typeface="Calibri"/>
              </a:rPr>
              <a:t>The Sensorimotor stage</a:t>
            </a:r>
          </a:p>
          <a:p>
            <a:pPr defTabSz="457200">
              <a:lnSpc>
                <a:spcPct val="90000"/>
              </a:lnSpc>
              <a:spcBef>
                <a:spcPts val="1000"/>
              </a:spcBef>
            </a:pPr>
            <a:r>
              <a:rPr lang="en-US" sz="2400" b="1" dirty="0">
                <a:ea typeface="+mn-lt"/>
                <a:cs typeface="+mn-lt"/>
              </a:rPr>
              <a:t>Ages: Birth to 2 Years</a:t>
            </a:r>
            <a:endParaRPr lang="en-US" dirty="0">
              <a:ea typeface="+mj-ea"/>
            </a:endParaRP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Century Gothic" panose="020B0502020202020204"/>
              <a:ea typeface="+mj-ea"/>
              <a:cs typeface="Calibri"/>
            </a:endParaRPr>
          </a:p>
          <a:p>
            <a:pPr defTabSz="457200">
              <a:lnSpc>
                <a:spcPct val="90000"/>
              </a:lnSpc>
              <a:spcBef>
                <a:spcPts val="1000"/>
              </a:spcBef>
              <a:buClr>
                <a:schemeClr val="bg2">
                  <a:lumMod val="40000"/>
                  <a:lumOff val="60000"/>
                </a:schemeClr>
              </a:buClr>
              <a:buSzPct val="80000"/>
              <a:buFont typeface="Wingdings 3" charset="2"/>
              <a:buChar char=""/>
            </a:pPr>
            <a:r>
              <a:rPr lang="en-US" sz="1600" dirty="0">
                <a:latin typeface="Calibri"/>
                <a:ea typeface="+mj-ea"/>
                <a:cs typeface="Calibri"/>
              </a:rPr>
              <a:t>P</a:t>
            </a:r>
            <a:r>
              <a:rPr lang="en-US" sz="1600" dirty="0">
                <a:latin typeface="Century Gothic"/>
                <a:ea typeface="+mj-ea"/>
                <a:cs typeface="Calibri"/>
              </a:rPr>
              <a:t>iaget described the sensorimotor stage as a time of rapid growth and change in his theory of cognitive development. </a:t>
            </a:r>
          </a:p>
          <a:p>
            <a:pPr defTabSz="457200">
              <a:lnSpc>
                <a:spcPct val="90000"/>
              </a:lnSpc>
              <a:spcBef>
                <a:spcPts val="1000"/>
              </a:spcBef>
              <a:buClr>
                <a:schemeClr val="bg2">
                  <a:lumMod val="40000"/>
                  <a:lumOff val="60000"/>
                </a:schemeClr>
              </a:buClr>
              <a:buSzPct val="80000"/>
              <a:buFont typeface="Wingdings 3" charset="2"/>
              <a:buChar char=""/>
            </a:pPr>
            <a:endParaRPr lang="en-US" sz="1600" dirty="0">
              <a:latin typeface="Calibri"/>
              <a:ea typeface="+mj-ea"/>
              <a:cs typeface="Calibri"/>
            </a:endParaRPr>
          </a:p>
          <a:p>
            <a:pPr defTabSz="457200">
              <a:lnSpc>
                <a:spcPct val="90000"/>
              </a:lnSpc>
              <a:spcBef>
                <a:spcPts val="1000"/>
              </a:spcBef>
              <a:buClr>
                <a:schemeClr val="bg2">
                  <a:lumMod val="40000"/>
                  <a:lumOff val="60000"/>
                </a:schemeClr>
              </a:buClr>
              <a:buSzPct val="80000"/>
              <a:buFont typeface="Wingdings 3" charset="2"/>
              <a:buChar char=""/>
            </a:pPr>
            <a:r>
              <a:rPr lang="en-US" sz="1600" dirty="0">
                <a:latin typeface="Century Gothic"/>
                <a:ea typeface="+mj-ea"/>
                <a:cs typeface="Calibri"/>
              </a:rPr>
              <a:t>As a child develops, he or she uses the skills and abilities they were born with to learn about the world around them (like looking, sucking, grasping, and listening).</a:t>
            </a:r>
          </a:p>
          <a:p>
            <a:pPr defTabSz="457200">
              <a:lnSpc>
                <a:spcPct val="90000"/>
              </a:lnSpc>
              <a:spcBef>
                <a:spcPts val="1000"/>
              </a:spcBef>
              <a:buClr>
                <a:srgbClr val="8AD0D6"/>
              </a:buClr>
              <a:buSzPct val="80000"/>
              <a:buFont typeface="Wingdings 3" charset="2"/>
              <a:buChar char=""/>
            </a:pPr>
            <a:endParaRPr lang="en-US" sz="1600" dirty="0">
              <a:latin typeface="Calibri"/>
              <a:ea typeface="+mj-ea"/>
              <a:cs typeface="Calibri"/>
            </a:endParaRPr>
          </a:p>
          <a:p>
            <a:pPr defTabSz="457200">
              <a:lnSpc>
                <a:spcPct val="90000"/>
              </a:lnSpc>
              <a:spcBef>
                <a:spcPts val="1000"/>
              </a:spcBef>
              <a:buClr>
                <a:srgbClr val="8AD0D6"/>
              </a:buClr>
              <a:buSzPct val="80000"/>
              <a:buFont typeface="Wingdings 3" charset="2"/>
              <a:buChar char=""/>
            </a:pPr>
            <a:r>
              <a:rPr lang="en-US" sz="1600" dirty="0">
                <a:ea typeface="+mn-lt"/>
                <a:cs typeface="+mn-lt"/>
              </a:rPr>
              <a:t>About eight months of age, the infant understands that objects exist even if they can't see them. He or she will search for objects if they disappear</a:t>
            </a:r>
            <a:endParaRPr lang="en-US" sz="1600" dirty="0">
              <a:latin typeface="Calibri"/>
              <a:ea typeface="+mj-ea"/>
              <a:cs typeface="Calibri"/>
            </a:endParaRPr>
          </a:p>
          <a:p>
            <a:pPr defTabSz="457200">
              <a:lnSpc>
                <a:spcPct val="90000"/>
              </a:lnSpc>
              <a:spcBef>
                <a:spcPts val="1000"/>
              </a:spcBef>
              <a:buClr>
                <a:schemeClr val="bg2">
                  <a:lumMod val="40000"/>
                  <a:lumOff val="60000"/>
                </a:schemeClr>
              </a:buClr>
              <a:buSzPct val="80000"/>
              <a:buFont typeface="Wingdings 3" charset="2"/>
              <a:buChar char=""/>
            </a:pPr>
            <a:endParaRPr lang="en-US" sz="1600" dirty="0">
              <a:latin typeface="Calibri"/>
              <a:ea typeface="+mj-ea"/>
              <a:cs typeface="Calibri"/>
            </a:endParaRPr>
          </a:p>
          <a:p>
            <a:pPr defTabSz="457200">
              <a:lnSpc>
                <a:spcPct val="90000"/>
              </a:lnSpc>
              <a:spcBef>
                <a:spcPts val="1000"/>
              </a:spcBef>
              <a:buClr>
                <a:schemeClr val="bg2">
                  <a:lumMod val="40000"/>
                  <a:lumOff val="60000"/>
                </a:schemeClr>
              </a:buClr>
              <a:buSzPct val="80000"/>
              <a:buFont typeface="Wingdings 3" charset="2"/>
              <a:buChar char=""/>
            </a:pPr>
            <a:r>
              <a:rPr lang="en-US" sz="1600" dirty="0">
                <a:latin typeface="Calibri"/>
                <a:ea typeface="+mj-ea"/>
                <a:cs typeface="Calibri"/>
              </a:rPr>
              <a:t>T</a:t>
            </a:r>
            <a:r>
              <a:rPr lang="en-US" sz="1600" dirty="0">
                <a:latin typeface="Century Gothic"/>
                <a:ea typeface="+mj-ea"/>
                <a:cs typeface="Calibri"/>
              </a:rPr>
              <a:t>he sensorimotor stage lasts from birth to approximately age 2 as children interact with their environments. During this time, they go through a remarkable amount of cognitive development. </a:t>
            </a: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p:txBody>
      </p:sp>
      <p:pic>
        <p:nvPicPr>
          <p:cNvPr id="5" name="Picture 5">
            <a:extLst>
              <a:ext uri="{FF2B5EF4-FFF2-40B4-BE49-F238E27FC236}">
                <a16:creationId xmlns:a16="http://schemas.microsoft.com/office/drawing/2014/main" id="{95E327C3-37B1-4F1A-B2D8-DDDC96ED66C0}"/>
              </a:ext>
            </a:extLst>
          </p:cNvPr>
          <p:cNvPicPr>
            <a:picLocks noChangeAspect="1"/>
          </p:cNvPicPr>
          <p:nvPr/>
        </p:nvPicPr>
        <p:blipFill rotWithShape="1">
          <a:blip r:embed="rId7"/>
          <a:srcRect t="4829" r="7" b="1329"/>
          <a:stretch/>
        </p:blipFill>
        <p:spPr>
          <a:xfrm>
            <a:off x="5060686" y="518786"/>
            <a:ext cx="6483613" cy="5130312"/>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583757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8623AB-5944-47FC-A733-F61CE90B7128}"/>
              </a:ext>
            </a:extLst>
          </p:cNvPr>
          <p:cNvSpPr txBox="1"/>
          <p:nvPr/>
        </p:nvSpPr>
        <p:spPr>
          <a:xfrm>
            <a:off x="667265" y="636372"/>
            <a:ext cx="11022225"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There</a:t>
            </a:r>
            <a:r>
              <a:rPr lang="en-GB" dirty="0">
                <a:ea typeface="+mn-lt"/>
                <a:cs typeface="+mn-lt"/>
              </a:rPr>
              <a:t> are six sub-stages of sensorimotor development that involve the acquisition of new skills</a:t>
            </a:r>
            <a:endParaRPr lang="en-US" dirty="0"/>
          </a:p>
          <a:p>
            <a:pPr algn="l"/>
            <a:endParaRPr lang="en-GB" dirty="0"/>
          </a:p>
          <a:p>
            <a:r>
              <a:rPr lang="en-GB" dirty="0"/>
              <a:t>Reflexes (0-1 month) </a:t>
            </a:r>
          </a:p>
          <a:p>
            <a:endParaRPr lang="en-GB" dirty="0"/>
          </a:p>
          <a:p>
            <a:r>
              <a:rPr lang="en-GB" dirty="0">
                <a:ea typeface="+mn-lt"/>
                <a:cs typeface="+mn-lt"/>
              </a:rPr>
              <a:t>A child at this stage understands the environment only through its inborn reflexes such as sucking and looking. </a:t>
            </a:r>
            <a:endParaRPr lang="en-GB"/>
          </a:p>
          <a:p>
            <a:endParaRPr lang="en-GB" dirty="0"/>
          </a:p>
          <a:p>
            <a:r>
              <a:rPr lang="en-GB" dirty="0"/>
              <a:t>Primary Circular Reactions (1-4 months) </a:t>
            </a:r>
          </a:p>
          <a:p>
            <a:endParaRPr lang="en-GB" dirty="0"/>
          </a:p>
          <a:p>
            <a:r>
              <a:rPr lang="en-GB" dirty="0">
                <a:ea typeface="+mn-lt"/>
                <a:cs typeface="+mn-lt"/>
              </a:rPr>
              <a:t>Sensation and schemas are coordinated in this stage. As an example, a child may accidentally suck his or her thumb and then repeat the action later on deliberately because he or she enjoys it. </a:t>
            </a:r>
          </a:p>
          <a:p>
            <a:endParaRPr lang="en-GB" dirty="0">
              <a:ea typeface="+mn-lt"/>
              <a:cs typeface="+mn-lt"/>
            </a:endParaRPr>
          </a:p>
          <a:p>
            <a:r>
              <a:rPr lang="en-GB" dirty="0"/>
              <a:t>Secondary Circular Reactions (4-8 months) </a:t>
            </a:r>
          </a:p>
          <a:p>
            <a:endParaRPr lang="en-GB" dirty="0"/>
          </a:p>
          <a:p>
            <a:r>
              <a:rPr lang="en-GB" dirty="0">
                <a:ea typeface="+mn-lt"/>
                <a:cs typeface="+mn-lt"/>
              </a:rPr>
              <a:t>During this substage, the child starts paying more attention to his or her environment and repeats a given action in order to trigger a response from it.</a:t>
            </a:r>
            <a:endParaRPr lang="en-GB" dirty="0"/>
          </a:p>
          <a:p>
            <a:endParaRPr lang="en-GB" dirty="0"/>
          </a:p>
          <a:p>
            <a:r>
              <a:rPr lang="en-GB" dirty="0"/>
              <a:t>Coordination of Reactions (8-12 months) </a:t>
            </a:r>
          </a:p>
          <a:p>
            <a:endParaRPr lang="en-GB" dirty="0"/>
          </a:p>
          <a:p>
            <a:r>
              <a:rPr lang="en-GB" dirty="0">
                <a:ea typeface="+mn-lt"/>
                <a:cs typeface="+mn-lt"/>
              </a:rPr>
              <a:t>As the child reaches this substage, he or she begins to demonstrate clearly intentional behaviour. </a:t>
            </a:r>
            <a:endParaRPr lang="en-GB"/>
          </a:p>
          <a:p>
            <a:endParaRPr lang="en-GB" dirty="0"/>
          </a:p>
          <a:p>
            <a:endParaRPr lang="en-GB"/>
          </a:p>
        </p:txBody>
      </p:sp>
    </p:spTree>
    <p:extLst>
      <p:ext uri="{BB962C8B-B14F-4D97-AF65-F5344CB8AC3E}">
        <p14:creationId xmlns:p14="http://schemas.microsoft.com/office/powerpoint/2010/main" val="3467932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D7BFA3-09B9-462C-BBBD-F3B8250263D5}"/>
              </a:ext>
            </a:extLst>
          </p:cNvPr>
          <p:cNvSpPr txBox="1"/>
          <p:nvPr/>
        </p:nvSpPr>
        <p:spPr>
          <a:xfrm>
            <a:off x="121086" y="267222"/>
            <a:ext cx="1168886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Tertiary Circular Reactions (12-18 months) </a:t>
            </a:r>
          </a:p>
          <a:p>
            <a:endParaRPr lang="en-GB" dirty="0"/>
          </a:p>
          <a:p>
            <a:r>
              <a:rPr lang="en-GB" dirty="0">
                <a:ea typeface="+mn-lt"/>
                <a:cs typeface="+mn-lt"/>
              </a:rPr>
              <a:t>As children reach the fifth substage, they begin to experiment in a trial-and-error way.</a:t>
            </a:r>
            <a:endParaRPr lang="en-GB" dirty="0"/>
          </a:p>
          <a:p>
            <a:endParaRPr lang="en-GB" dirty="0"/>
          </a:p>
          <a:p>
            <a:endParaRPr lang="en-GB" dirty="0"/>
          </a:p>
          <a:p>
            <a:r>
              <a:rPr lang="en-GB" dirty="0"/>
              <a:t>Early Representational Thought (18-24 months) </a:t>
            </a:r>
          </a:p>
          <a:p>
            <a:endParaRPr lang="en-GB" dirty="0"/>
          </a:p>
          <a:p>
            <a:r>
              <a:rPr lang="en-GB" dirty="0">
                <a:ea typeface="+mn-lt"/>
                <a:cs typeface="+mn-lt"/>
              </a:rPr>
              <a:t>In the final sensorimotor substage, children begin to symbolise objects or events in the world.</a:t>
            </a:r>
            <a:endParaRPr lang="en-GB" dirty="0"/>
          </a:p>
          <a:p>
            <a:endParaRPr lang="en-GB" dirty="0"/>
          </a:p>
        </p:txBody>
      </p:sp>
    </p:spTree>
    <p:extLst>
      <p:ext uri="{BB962C8B-B14F-4D97-AF65-F5344CB8AC3E}">
        <p14:creationId xmlns:p14="http://schemas.microsoft.com/office/powerpoint/2010/main" val="1650394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EF7E37-263B-4D1C-9C7E-9FD68DD56299}"/>
              </a:ext>
            </a:extLst>
          </p:cNvPr>
          <p:cNvSpPr txBox="1"/>
          <p:nvPr/>
        </p:nvSpPr>
        <p:spPr>
          <a:xfrm>
            <a:off x="502509" y="172995"/>
            <a:ext cx="1010576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endParaRPr lang="en-US" dirty="0"/>
          </a:p>
          <a:p>
            <a:r>
              <a:rPr lang="en-US" dirty="0">
                <a:ea typeface="+mn-lt"/>
                <a:cs typeface="+mn-lt"/>
              </a:rPr>
              <a:t>For two players, this technique consists of a simple board game.</a:t>
            </a:r>
            <a:endParaRPr lang="en-US" dirty="0"/>
          </a:p>
          <a:p>
            <a:r>
              <a:rPr lang="en-US" dirty="0"/>
              <a:t>It encourages communication between the social worker and the child. It helps build trust between the two by letting the social worker share information rather than simply relying on the child to disclose information. </a:t>
            </a:r>
            <a:r>
              <a:rPr lang="en-US" dirty="0">
                <a:ea typeface="+mn-lt"/>
                <a:cs typeface="+mn-lt"/>
              </a:rPr>
              <a:t>Also, it can be used to occupy the child's attention while you discuss difficult topics. It is suitable for any child who is willing to participate with the social worker. </a:t>
            </a:r>
            <a:endParaRPr lang="en-US" dirty="0"/>
          </a:p>
          <a:p>
            <a:r>
              <a:rPr lang="en-US" dirty="0">
                <a:ea typeface="+mn-lt"/>
                <a:cs typeface="+mn-lt"/>
              </a:rPr>
              <a:t>If you are having a meeting for the 1st time or one with children that are still developing, a simple version is often appropriate; a more complex version can be devised for follow-up meetings or children who have more maturity. The benefits of board games include bringing children closer to the idea of rules, letting them practice following them, and providing alternatives to moral dilemmas in an entertaining manner.</a:t>
            </a:r>
          </a:p>
          <a:p>
            <a:endParaRPr lang="en-US" dirty="0">
              <a:ea typeface="+mn-lt"/>
              <a:cs typeface="+mn-lt"/>
            </a:endParaRPr>
          </a:p>
          <a:p>
            <a:endParaRPr lang="en-US" dirty="0">
              <a:ea typeface="+mn-lt"/>
              <a:cs typeface="+mn-lt"/>
            </a:endParaRPr>
          </a:p>
          <a:p>
            <a:endParaRPr lang="en-US" dirty="0">
              <a:ea typeface="+mn-lt"/>
              <a:cs typeface="+mn-lt"/>
            </a:endParaRPr>
          </a:p>
        </p:txBody>
      </p:sp>
      <p:pic>
        <p:nvPicPr>
          <p:cNvPr id="3" name="Picture 3">
            <a:extLst>
              <a:ext uri="{FF2B5EF4-FFF2-40B4-BE49-F238E27FC236}">
                <a16:creationId xmlns:a16="http://schemas.microsoft.com/office/drawing/2014/main" id="{C9624A30-04A9-457B-8354-D0E8D370D878}"/>
              </a:ext>
            </a:extLst>
          </p:cNvPr>
          <p:cNvPicPr>
            <a:picLocks noChangeAspect="1"/>
          </p:cNvPicPr>
          <p:nvPr/>
        </p:nvPicPr>
        <p:blipFill>
          <a:blip r:embed="rId2"/>
          <a:stretch>
            <a:fillRect/>
          </a:stretch>
        </p:blipFill>
        <p:spPr>
          <a:xfrm>
            <a:off x="1164920" y="4108407"/>
            <a:ext cx="8985336" cy="2534693"/>
          </a:xfrm>
          <a:prstGeom prst="rect">
            <a:avLst/>
          </a:prstGeom>
        </p:spPr>
      </p:pic>
    </p:spTree>
    <p:extLst>
      <p:ext uri="{BB962C8B-B14F-4D97-AF65-F5344CB8AC3E}">
        <p14:creationId xmlns:p14="http://schemas.microsoft.com/office/powerpoint/2010/main" val="33438710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463</cp:revision>
  <dcterms:created xsi:type="dcterms:W3CDTF">2022-02-03T16:07:56Z</dcterms:created>
  <dcterms:modified xsi:type="dcterms:W3CDTF">2022-02-20T14:01:39Z</dcterms:modified>
</cp:coreProperties>
</file>