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61" r:id="rId6"/>
    <p:sldId id="262" r:id="rId7"/>
    <p:sldId id="264" r:id="rId8"/>
    <p:sldId id="259" r:id="rId9"/>
    <p:sldId id="267" r:id="rId10"/>
    <p:sldId id="260" r:id="rId11"/>
    <p:sldId id="269" r:id="rId12"/>
    <p:sldId id="265"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984B86-D93F-4D91-9F3C-5D81EC30FEDF}" v="82" dt="2020-11-01T15:59:02.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1144789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762595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440386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81F9A1-51D8-4359-B0A9-F83D7CF9571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402325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81F9A1-51D8-4359-B0A9-F83D7CF95714}" type="datetimeFigureOut">
              <a:rPr lang="en-GB" smtClean="0"/>
              <a:t>01/11/2020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4211215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81F9A1-51D8-4359-B0A9-F83D7CF95714}" type="datetimeFigureOut">
              <a:rPr lang="en-GB" smtClean="0"/>
              <a:t>01/11/2020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443283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81F9A1-51D8-4359-B0A9-F83D7CF95714}" type="datetimeFigureOut">
              <a:rPr lang="en-GB" smtClean="0"/>
              <a:t>01/11/2020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3354627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1F9A1-51D8-4359-B0A9-F83D7CF9571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4135974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81F9A1-51D8-4359-B0A9-F83D7CF9571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736704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032550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662523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654693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01415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26164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1134764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3767679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81F9A1-51D8-4359-B0A9-F83D7CF95714}" type="datetimeFigureOut">
              <a:rPr lang="en-GB" smtClean="0"/>
              <a:t>01/11/2020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CCDD89-F52B-4240-91DE-B4E15EF71BC4}" type="slidenum">
              <a:rPr lang="en-GB" smtClean="0"/>
              <a:t>‹#›</a:t>
            </a:fld>
            <a:endParaRPr lang="en-GB"/>
          </a:p>
        </p:txBody>
      </p:sp>
    </p:spTree>
    <p:extLst>
      <p:ext uri="{BB962C8B-B14F-4D97-AF65-F5344CB8AC3E}">
        <p14:creationId xmlns:p14="http://schemas.microsoft.com/office/powerpoint/2010/main" val="32708178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gi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52" name="Group 72">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53" name="Straight Connector 74">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5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6" name="Isosceles Triangle 77">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0" name="Isosceles Triangle 81">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100" name="Picture 4" descr="See the source image">
            <a:extLst>
              <a:ext uri="{FF2B5EF4-FFF2-40B4-BE49-F238E27FC236}">
                <a16:creationId xmlns:a16="http://schemas.microsoft.com/office/drawing/2014/main" id="{1E26FC81-B232-44BD-AEC5-B9D054DCA6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539" b="10874"/>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61" name="Isosceles Triangle 84">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2" name="Parallelogram 86">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63" name="Straight Connector 88">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64" name="Straight Connector 90">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65"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6"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7" name="Isosceles Triangle 96">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D956E68-141F-4CCA-92F5-3C59BE15D8C1}"/>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lnSpc>
                <a:spcPct val="90000"/>
              </a:lnSpc>
            </a:pPr>
            <a:r>
              <a:rPr lang="en-US" sz="5000" dirty="0"/>
              <a:t>Devolution and the Language of Wales</a:t>
            </a:r>
          </a:p>
        </p:txBody>
      </p:sp>
      <p:sp>
        <p:nvSpPr>
          <p:cNvPr id="4168"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9"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70"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71" name="Isosceles Triangle 104">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06518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98" name="Group 191">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3" name="Straight Connector 192">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5"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6"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7" name="Isosceles Triangle 196">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8"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9"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0"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1" name="Isosceles Triangle 200">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2" name="Isosceles Triangle 201">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51939C17-4650-48A5-8C00-71550CCEA282}"/>
              </a:ext>
            </a:extLst>
          </p:cNvPr>
          <p:cNvSpPr>
            <a:spLocks noGrp="1"/>
          </p:cNvSpPr>
          <p:nvPr>
            <p:ph type="title"/>
          </p:nvPr>
        </p:nvSpPr>
        <p:spPr>
          <a:xfrm>
            <a:off x="677334" y="609600"/>
            <a:ext cx="5222281" cy="1320800"/>
          </a:xfrm>
        </p:spPr>
        <p:txBody>
          <a:bodyPr vert="horz" lIns="91440" tIns="45720" rIns="91440" bIns="45720" rtlCol="0" anchor="t">
            <a:normAutofit/>
          </a:bodyPr>
          <a:lstStyle/>
          <a:p>
            <a:r>
              <a:rPr lang="en-US" dirty="0">
                <a:effectLst>
                  <a:outerShdw blurRad="38100" dist="38100" dir="2700000" algn="tl">
                    <a:srgbClr val="000000">
                      <a:alpha val="43137"/>
                    </a:srgbClr>
                  </a:outerShdw>
                </a:effectLst>
              </a:rPr>
              <a:t>Welsh Identity </a:t>
            </a:r>
          </a:p>
        </p:txBody>
      </p:sp>
      <p:sp>
        <p:nvSpPr>
          <p:cNvPr id="3099" name="Isosceles Triangle 8">
            <a:extLst>
              <a:ext uri="{FF2B5EF4-FFF2-40B4-BE49-F238E27FC236}">
                <a16:creationId xmlns:a16="http://schemas.microsoft.com/office/drawing/2014/main" id="{212CBC7C-F294-455B-AE07-8B43A5705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61C6A07-175A-4DEA-BD52-FCB2787D7B74}"/>
              </a:ext>
            </a:extLst>
          </p:cNvPr>
          <p:cNvSpPr txBox="1"/>
          <p:nvPr/>
        </p:nvSpPr>
        <p:spPr>
          <a:xfrm>
            <a:off x="485245" y="2160919"/>
            <a:ext cx="5211607"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i="0" dirty="0">
                <a:solidFill>
                  <a:schemeClr val="tx1">
                    <a:lumMod val="75000"/>
                    <a:lumOff val="25000"/>
                  </a:schemeClr>
                </a:solidFill>
                <a:effectLst/>
              </a:rPr>
              <a:t>  	</a:t>
            </a:r>
            <a:r>
              <a:rPr lang="en-US" dirty="0">
                <a:solidFill>
                  <a:schemeClr val="tx1">
                    <a:lumMod val="75000"/>
                    <a:lumOff val="25000"/>
                  </a:schemeClr>
                </a:solidFill>
              </a:rPr>
              <a:t>‘</a:t>
            </a:r>
            <a:r>
              <a:rPr lang="en-US" i="0" dirty="0">
                <a:solidFill>
                  <a:schemeClr val="tx1">
                    <a:lumMod val="75000"/>
                    <a:lumOff val="25000"/>
                  </a:schemeClr>
                </a:solidFill>
                <a:effectLst/>
              </a:rPr>
              <a:t>For many people in Wales, the Welsh  	language is the essence of Welsh identity. 	Yet, the language has only a marginal 	impact upon their lives’. </a:t>
            </a:r>
            <a:r>
              <a:rPr lang="en-US" dirty="0">
                <a:solidFill>
                  <a:schemeClr val="tx1">
                    <a:lumMod val="75000"/>
                    <a:lumOff val="25000"/>
                  </a:schemeClr>
                </a:solidFill>
              </a:rPr>
              <a:t> </a:t>
            </a:r>
            <a:r>
              <a:rPr lang="en-US" sz="800" dirty="0">
                <a:solidFill>
                  <a:schemeClr val="tx1">
                    <a:lumMod val="75000"/>
                    <a:lumOff val="25000"/>
                  </a:schemeClr>
                </a:solidFill>
              </a:rPr>
              <a:t>Davies (2014)</a:t>
            </a:r>
            <a:endParaRPr lang="en-US" sz="800" i="0"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                                                                                                                                                                                                                                </a:t>
            </a:r>
            <a:br>
              <a:rPr lang="en-US" dirty="0">
                <a:solidFill>
                  <a:schemeClr val="tx1">
                    <a:lumMod val="75000"/>
                    <a:lumOff val="25000"/>
                  </a:schemeClr>
                </a:solidFill>
              </a:rPr>
            </a:br>
            <a:endParaRPr lang="en-US" dirty="0">
              <a:solidFill>
                <a:schemeClr val="tx1">
                  <a:lumMod val="75000"/>
                  <a:lumOff val="25000"/>
                </a:schemeClr>
              </a:solidFill>
            </a:endParaRPr>
          </a:p>
        </p:txBody>
      </p:sp>
      <p:pic>
        <p:nvPicPr>
          <p:cNvPr id="3078" name="Picture 6" descr="Photograph of a pen resting on a page of old writing">
            <a:extLst>
              <a:ext uri="{FF2B5EF4-FFF2-40B4-BE49-F238E27FC236}">
                <a16:creationId xmlns:a16="http://schemas.microsoft.com/office/drawing/2014/main" id="{DBCBAD4F-37E8-49CE-83DD-9ABFC9AA55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438" r="1" b="1"/>
          <a:stretch/>
        </p:blipFill>
        <p:spPr bwMode="auto">
          <a:xfrm>
            <a:off x="6129405" y="609600"/>
            <a:ext cx="3144597" cy="312724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FB5B551E-3B47-4931-9D81-2893FA8CD3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28" r="-6" b="2132"/>
          <a:stretch/>
        </p:blipFill>
        <p:spPr bwMode="auto">
          <a:xfrm>
            <a:off x="6129405" y="3965447"/>
            <a:ext cx="3144597" cy="20762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DF34DE-3E48-4FCC-8DC7-9B41090C3157}"/>
              </a:ext>
            </a:extLst>
          </p:cNvPr>
          <p:cNvSpPr txBox="1"/>
          <p:nvPr/>
        </p:nvSpPr>
        <p:spPr>
          <a:xfrm>
            <a:off x="8399078" y="3718748"/>
            <a:ext cx="987771" cy="215444"/>
          </a:xfrm>
          <a:prstGeom prst="rect">
            <a:avLst/>
          </a:prstGeom>
          <a:noFill/>
        </p:spPr>
        <p:txBody>
          <a:bodyPr wrap="none" rtlCol="0">
            <a:spAutoFit/>
          </a:bodyPr>
          <a:lstStyle/>
          <a:p>
            <a:pPr>
              <a:spcAft>
                <a:spcPts val="600"/>
              </a:spcAft>
            </a:pPr>
            <a:r>
              <a:rPr lang="en-GB" sz="800" dirty="0" err="1"/>
              <a:t>BBCWales</a:t>
            </a:r>
            <a:r>
              <a:rPr lang="en-GB" sz="800" dirty="0"/>
              <a:t> (2009) </a:t>
            </a:r>
          </a:p>
        </p:txBody>
      </p:sp>
      <p:sp>
        <p:nvSpPr>
          <p:cNvPr id="5" name="TextBox 4">
            <a:extLst>
              <a:ext uri="{FF2B5EF4-FFF2-40B4-BE49-F238E27FC236}">
                <a16:creationId xmlns:a16="http://schemas.microsoft.com/office/drawing/2014/main" id="{02ECF3E2-E88F-4E40-BFD6-A2D6F2924438}"/>
              </a:ext>
            </a:extLst>
          </p:cNvPr>
          <p:cNvSpPr txBox="1"/>
          <p:nvPr/>
        </p:nvSpPr>
        <p:spPr>
          <a:xfrm>
            <a:off x="7301713" y="5430919"/>
            <a:ext cx="1485899" cy="215444"/>
          </a:xfrm>
          <a:prstGeom prst="rect">
            <a:avLst/>
          </a:prstGeom>
          <a:noFill/>
        </p:spPr>
        <p:txBody>
          <a:bodyPr wrap="square" rtlCol="0">
            <a:spAutoFit/>
          </a:bodyPr>
          <a:lstStyle/>
          <a:p>
            <a:pPr>
              <a:spcAft>
                <a:spcPts val="600"/>
              </a:spcAft>
            </a:pPr>
            <a:r>
              <a:rPr lang="en-GB" sz="800" dirty="0"/>
              <a:t>BBC.co.uk</a:t>
            </a:r>
            <a:endParaRPr lang="en-GB" sz="800"/>
          </a:p>
        </p:txBody>
      </p:sp>
      <p:sp>
        <p:nvSpPr>
          <p:cNvPr id="23" name="TextBox 22">
            <a:extLst>
              <a:ext uri="{FF2B5EF4-FFF2-40B4-BE49-F238E27FC236}">
                <a16:creationId xmlns:a16="http://schemas.microsoft.com/office/drawing/2014/main" id="{1ABC1F54-DE74-4D0E-BE6F-031C6C9D7E98}"/>
              </a:ext>
            </a:extLst>
          </p:cNvPr>
          <p:cNvSpPr txBox="1"/>
          <p:nvPr/>
        </p:nvSpPr>
        <p:spPr>
          <a:xfrm>
            <a:off x="948934" y="3512126"/>
            <a:ext cx="4999379" cy="1200329"/>
          </a:xfrm>
          <a:prstGeom prst="rect">
            <a:avLst/>
          </a:prstGeom>
          <a:noFill/>
        </p:spPr>
        <p:txBody>
          <a:bodyPr wrap="square">
            <a:spAutoFit/>
          </a:bodyPr>
          <a:lstStyle/>
          <a:p>
            <a:pPr>
              <a:spcAft>
                <a:spcPts val="600"/>
              </a:spcAft>
            </a:pPr>
            <a:r>
              <a:rPr lang="en-GB" b="0" i="0" dirty="0">
                <a:effectLst/>
              </a:rPr>
              <a:t>‘Some of the earliest surviving works can be                 dated to the latter half of the sixth century AD. Poets whose work still survives from this time include Taliesin and Aneurin’</a:t>
            </a:r>
            <a:r>
              <a:rPr lang="en-GB" dirty="0"/>
              <a:t>. </a:t>
            </a:r>
            <a:r>
              <a:rPr lang="en-GB" sz="800" dirty="0"/>
              <a:t>BBC Wales (20019) </a:t>
            </a:r>
            <a:endParaRPr lang="en-GB" sz="800" b="0" i="0" strike="noStrike" dirty="0">
              <a:effectLst/>
            </a:endParaRPr>
          </a:p>
        </p:txBody>
      </p:sp>
      <p:sp>
        <p:nvSpPr>
          <p:cNvPr id="6" name="TextBox 5">
            <a:extLst>
              <a:ext uri="{FF2B5EF4-FFF2-40B4-BE49-F238E27FC236}">
                <a16:creationId xmlns:a16="http://schemas.microsoft.com/office/drawing/2014/main" id="{50099655-C1EE-4ACB-93D2-202975C35C35}"/>
              </a:ext>
            </a:extLst>
          </p:cNvPr>
          <p:cNvSpPr txBox="1"/>
          <p:nvPr/>
        </p:nvSpPr>
        <p:spPr>
          <a:xfrm>
            <a:off x="8565442" y="6126680"/>
            <a:ext cx="748923" cy="215444"/>
          </a:xfrm>
          <a:prstGeom prst="rect">
            <a:avLst/>
          </a:prstGeom>
          <a:noFill/>
        </p:spPr>
        <p:txBody>
          <a:bodyPr wrap="none" rtlCol="0">
            <a:spAutoFit/>
          </a:bodyPr>
          <a:lstStyle/>
          <a:p>
            <a:pPr>
              <a:spcAft>
                <a:spcPts val="600"/>
              </a:spcAft>
            </a:pPr>
            <a:r>
              <a:rPr lang="en-GB" sz="800" dirty="0"/>
              <a:t>Rhys (2017) </a:t>
            </a:r>
          </a:p>
        </p:txBody>
      </p:sp>
    </p:spTree>
    <p:extLst>
      <p:ext uri="{BB962C8B-B14F-4D97-AF65-F5344CB8AC3E}">
        <p14:creationId xmlns:p14="http://schemas.microsoft.com/office/powerpoint/2010/main" val="175509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Historic treatment of Welsh &lt;ul&gt;&lt;li&gt;The  Laws in Wales Acts 1536–1543  were a series of parliamentary measures by which th...">
            <a:extLst>
              <a:ext uri="{FF2B5EF4-FFF2-40B4-BE49-F238E27FC236}">
                <a16:creationId xmlns:a16="http://schemas.microsoft.com/office/drawing/2014/main" id="{141B1827-A007-4D8C-9327-273504FD92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53244" y="960739"/>
            <a:ext cx="7428088"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A6D7044-187A-4EE5-BB88-D25927100AFB}"/>
              </a:ext>
            </a:extLst>
          </p:cNvPr>
          <p:cNvSpPr txBox="1"/>
          <p:nvPr/>
        </p:nvSpPr>
        <p:spPr>
          <a:xfrm>
            <a:off x="7261057" y="6316361"/>
            <a:ext cx="718466" cy="215444"/>
          </a:xfrm>
          <a:prstGeom prst="rect">
            <a:avLst/>
          </a:prstGeom>
          <a:noFill/>
        </p:spPr>
        <p:txBody>
          <a:bodyPr wrap="none" rtlCol="0">
            <a:spAutoFit/>
          </a:bodyPr>
          <a:lstStyle/>
          <a:p>
            <a:r>
              <a:rPr lang="en-GB" sz="800" dirty="0"/>
              <a:t>Espinet 2010</a:t>
            </a:r>
          </a:p>
        </p:txBody>
      </p:sp>
      <p:sp>
        <p:nvSpPr>
          <p:cNvPr id="3" name="TextBox 2">
            <a:extLst>
              <a:ext uri="{FF2B5EF4-FFF2-40B4-BE49-F238E27FC236}">
                <a16:creationId xmlns:a16="http://schemas.microsoft.com/office/drawing/2014/main" id="{0C0187E2-6845-4729-8BB9-B732DBE1DE1D}"/>
              </a:ext>
            </a:extLst>
          </p:cNvPr>
          <p:cNvSpPr txBox="1"/>
          <p:nvPr/>
        </p:nvSpPr>
        <p:spPr>
          <a:xfrm>
            <a:off x="2319338" y="326195"/>
            <a:ext cx="5968415" cy="584775"/>
          </a:xfrm>
          <a:prstGeom prst="rect">
            <a:avLst/>
          </a:prstGeom>
          <a:noFill/>
        </p:spPr>
        <p:txBody>
          <a:bodyPr wrap="square" rtlCol="0">
            <a:spAutoFit/>
          </a:bodyPr>
          <a:lstStyle/>
          <a:p>
            <a:r>
              <a:rPr lang="en-GB" sz="3200" dirty="0">
                <a:solidFill>
                  <a:srgbClr val="92D050"/>
                </a:solidFill>
                <a:effectLst>
                  <a:outerShdw blurRad="38100" dist="38100" dir="2700000" algn="tl">
                    <a:srgbClr val="000000">
                      <a:alpha val="43137"/>
                    </a:srgbClr>
                  </a:outerShdw>
                </a:effectLst>
                <a:latin typeface="+mj-lt"/>
              </a:rPr>
              <a:t>Welsh…a language in danger!</a:t>
            </a:r>
          </a:p>
        </p:txBody>
      </p:sp>
    </p:spTree>
    <p:extLst>
      <p:ext uri="{BB962C8B-B14F-4D97-AF65-F5344CB8AC3E}">
        <p14:creationId xmlns:p14="http://schemas.microsoft.com/office/powerpoint/2010/main" val="3381895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37C6501-C196-4A6E-9E88-107FAC385C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1052247"/>
            <a:ext cx="4443412" cy="484735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9AF66EC-58AE-4387-9510-58C5C93A4AF4}"/>
              </a:ext>
            </a:extLst>
          </p:cNvPr>
          <p:cNvSpPr/>
          <p:nvPr/>
        </p:nvSpPr>
        <p:spPr>
          <a:xfrm>
            <a:off x="282893" y="958394"/>
            <a:ext cx="4343399" cy="3222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‘This period is associated with that most hated symbol of English cultural oppression, the Welsh Not, or Welsh Note, a means of forcing Welsh children to speak English at school. A stick or plaque was given to any child heard speaking Welsh during school, to be handed on to whoever next spoke the language. At the end of lessons, the child left with the Welsh Not was punished</a:t>
            </a:r>
            <a:r>
              <a:rPr lang="en-GB" dirty="0">
                <a:solidFill>
                  <a:srgbClr val="333333"/>
                </a:solidFill>
                <a:latin typeface="arial" panose="020B0604020202020204" pitchFamily="34" charset="0"/>
              </a:rPr>
              <a:t>.’</a:t>
            </a:r>
            <a:r>
              <a:rPr lang="en-GB" b="0" i="0" dirty="0">
                <a:solidFill>
                  <a:srgbClr val="333333"/>
                </a:solidFill>
                <a:effectLst/>
                <a:latin typeface="arial" panose="020B0604020202020204" pitchFamily="34" charset="0"/>
              </a:rPr>
              <a:t>          				</a:t>
            </a:r>
            <a:r>
              <a:rPr lang="en-GB" sz="800" b="0" i="0" dirty="0">
                <a:solidFill>
                  <a:srgbClr val="333333"/>
                </a:solidFill>
                <a:effectLst/>
                <a:latin typeface="arial" panose="020B0604020202020204" pitchFamily="34" charset="0"/>
              </a:rPr>
              <a:t>BBC History (2014)                                                                                                       </a:t>
            </a:r>
            <a:r>
              <a:rPr lang="en-GB" b="0" i="0" dirty="0">
                <a:solidFill>
                  <a:srgbClr val="333333"/>
                </a:solidFill>
                <a:effectLst/>
                <a:latin typeface="arial" panose="020B0604020202020204" pitchFamily="34" charset="0"/>
              </a:rPr>
              <a:t>					</a:t>
            </a:r>
            <a:endParaRPr lang="en-GB" sz="800" dirty="0">
              <a:solidFill>
                <a:srgbClr val="595959"/>
              </a:solidFill>
              <a:latin typeface="Lato"/>
            </a:endParaRPr>
          </a:p>
        </p:txBody>
      </p:sp>
      <p:pic>
        <p:nvPicPr>
          <p:cNvPr id="7" name="Picture 2" descr="Leicestershire Mercury. November 27, 1847">
            <a:extLst>
              <a:ext uri="{FF2B5EF4-FFF2-40B4-BE49-F238E27FC236}">
                <a16:creationId xmlns:a16="http://schemas.microsoft.com/office/drawing/2014/main" id="{C4EDE982-00AB-48C1-89BF-57F0A75AE2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989" y="4466606"/>
            <a:ext cx="4443412" cy="1433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D98F3E8-81D6-4795-9EDA-B3AD4E0B24A0}"/>
              </a:ext>
            </a:extLst>
          </p:cNvPr>
          <p:cNvSpPr txBox="1"/>
          <p:nvPr/>
        </p:nvSpPr>
        <p:spPr>
          <a:xfrm>
            <a:off x="2241949" y="5899606"/>
            <a:ext cx="2482452" cy="215444"/>
          </a:xfrm>
          <a:prstGeom prst="rect">
            <a:avLst/>
          </a:prstGeom>
          <a:noFill/>
        </p:spPr>
        <p:txBody>
          <a:bodyPr wrap="square">
            <a:spAutoFit/>
          </a:bodyPr>
          <a:lstStyle/>
          <a:p>
            <a:r>
              <a:rPr lang="en-GB" sz="800" b="0" i="0" cap="all" dirty="0">
                <a:solidFill>
                  <a:srgbClr val="595959"/>
                </a:solidFill>
                <a:effectLst/>
                <a:latin typeface="Lato"/>
              </a:rPr>
              <a:t>LEICESTERSHIRE MERCURY. NOVEMBER 27, 1847</a:t>
            </a:r>
            <a:endParaRPr lang="en-GB" sz="800" dirty="0"/>
          </a:p>
        </p:txBody>
      </p:sp>
      <p:sp>
        <p:nvSpPr>
          <p:cNvPr id="11" name="TextBox 10">
            <a:extLst>
              <a:ext uri="{FF2B5EF4-FFF2-40B4-BE49-F238E27FC236}">
                <a16:creationId xmlns:a16="http://schemas.microsoft.com/office/drawing/2014/main" id="{2A77E367-8D39-40EE-82EC-68613465579E}"/>
              </a:ext>
            </a:extLst>
          </p:cNvPr>
          <p:cNvSpPr txBox="1"/>
          <p:nvPr/>
        </p:nvSpPr>
        <p:spPr>
          <a:xfrm>
            <a:off x="3651425" y="313583"/>
            <a:ext cx="2603149" cy="523220"/>
          </a:xfrm>
          <a:prstGeom prst="rect">
            <a:avLst/>
          </a:prstGeom>
          <a:noFill/>
        </p:spPr>
        <p:txBody>
          <a:bodyPr wrap="none" rtlCol="0">
            <a:spAutoFit/>
          </a:bodyPr>
          <a:lstStyle/>
          <a:p>
            <a:r>
              <a:rPr lang="en-GB" sz="2800" dirty="0">
                <a:solidFill>
                  <a:srgbClr val="92D050"/>
                </a:solidFill>
                <a:effectLst>
                  <a:outerShdw blurRad="38100" dist="38100" dir="2700000" algn="tl">
                    <a:srgbClr val="000000">
                      <a:alpha val="43137"/>
                    </a:srgbClr>
                  </a:outerShdw>
                </a:effectLst>
              </a:rPr>
              <a:t>The Welsh Not</a:t>
            </a:r>
            <a:r>
              <a:rPr lang="en-GB" sz="2800" dirty="0">
                <a:solidFill>
                  <a:srgbClr val="92D050"/>
                </a:solidFill>
              </a:rPr>
              <a:t> </a:t>
            </a:r>
          </a:p>
        </p:txBody>
      </p:sp>
      <p:sp>
        <p:nvSpPr>
          <p:cNvPr id="2" name="TextBox 1">
            <a:extLst>
              <a:ext uri="{FF2B5EF4-FFF2-40B4-BE49-F238E27FC236}">
                <a16:creationId xmlns:a16="http://schemas.microsoft.com/office/drawing/2014/main" id="{F20944A7-761B-4359-9E88-C94A12D0FE19}"/>
              </a:ext>
            </a:extLst>
          </p:cNvPr>
          <p:cNvSpPr txBox="1"/>
          <p:nvPr/>
        </p:nvSpPr>
        <p:spPr>
          <a:xfrm>
            <a:off x="8290560" y="5899606"/>
            <a:ext cx="1432560" cy="215444"/>
          </a:xfrm>
          <a:prstGeom prst="rect">
            <a:avLst/>
          </a:prstGeom>
          <a:noFill/>
        </p:spPr>
        <p:txBody>
          <a:bodyPr wrap="square" rtlCol="0">
            <a:spAutoFit/>
          </a:bodyPr>
          <a:lstStyle/>
          <a:p>
            <a:r>
              <a:rPr lang="en-GB" sz="800" dirty="0"/>
              <a:t>Thomas (2018) </a:t>
            </a:r>
          </a:p>
        </p:txBody>
      </p:sp>
    </p:spTree>
    <p:extLst>
      <p:ext uri="{BB962C8B-B14F-4D97-AF65-F5344CB8AC3E}">
        <p14:creationId xmlns:p14="http://schemas.microsoft.com/office/powerpoint/2010/main" val="3353328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61" name="Group 191">
            <a:extLst>
              <a:ext uri="{FF2B5EF4-FFF2-40B4-BE49-F238E27FC236}">
                <a16:creationId xmlns:a16="http://schemas.microsoft.com/office/drawing/2014/main" id="{BFF60B97-5EB1-411D-9287-82F79E225F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3" name="Straight Connector 192">
              <a:extLst>
                <a:ext uri="{FF2B5EF4-FFF2-40B4-BE49-F238E27FC236}">
                  <a16:creationId xmlns:a16="http://schemas.microsoft.com/office/drawing/2014/main" id="{D674D93F-5BDC-4ACB-A8CA-7E98165118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08928BCD-A664-442D-ABA1-C3CFBED99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62" name="Rectangle 23">
              <a:extLst>
                <a:ext uri="{FF2B5EF4-FFF2-40B4-BE49-F238E27FC236}">
                  <a16:creationId xmlns:a16="http://schemas.microsoft.com/office/drawing/2014/main" id="{BA984793-63CC-45CB-A884-996FAAC23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3" name="Rectangle 25">
              <a:extLst>
                <a:ext uri="{FF2B5EF4-FFF2-40B4-BE49-F238E27FC236}">
                  <a16:creationId xmlns:a16="http://schemas.microsoft.com/office/drawing/2014/main" id="{2F0C28C5-1A58-4CFD-AE80-A035DCD73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4" name="Isosceles Triangle 196">
              <a:extLst>
                <a:ext uri="{FF2B5EF4-FFF2-40B4-BE49-F238E27FC236}">
                  <a16:creationId xmlns:a16="http://schemas.microsoft.com/office/drawing/2014/main" id="{95D7054E-4DD9-45B4-9774-43146D6C7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5" name="Rectangle 27">
              <a:extLst>
                <a:ext uri="{FF2B5EF4-FFF2-40B4-BE49-F238E27FC236}">
                  <a16:creationId xmlns:a16="http://schemas.microsoft.com/office/drawing/2014/main" id="{B82025D2-80F5-4523-8D68-3831F8711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6" name="Rectangle 28">
              <a:extLst>
                <a:ext uri="{FF2B5EF4-FFF2-40B4-BE49-F238E27FC236}">
                  <a16:creationId xmlns:a16="http://schemas.microsoft.com/office/drawing/2014/main" id="{BC890E5E-6997-4B43-8F03-33C4CA22B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7" name="Rectangle 29">
              <a:extLst>
                <a:ext uri="{FF2B5EF4-FFF2-40B4-BE49-F238E27FC236}">
                  <a16:creationId xmlns:a16="http://schemas.microsoft.com/office/drawing/2014/main" id="{A8F61413-378E-434E-BB32-C83A8B826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8" name="Isosceles Triangle 200">
              <a:extLst>
                <a:ext uri="{FF2B5EF4-FFF2-40B4-BE49-F238E27FC236}">
                  <a16:creationId xmlns:a16="http://schemas.microsoft.com/office/drawing/2014/main" id="{22FCA4F9-826F-46CC-97AA-E951F199A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9" name="Isosceles Triangle 201">
              <a:extLst>
                <a:ext uri="{FF2B5EF4-FFF2-40B4-BE49-F238E27FC236}">
                  <a16:creationId xmlns:a16="http://schemas.microsoft.com/office/drawing/2014/main" id="{96E65488-263B-49DE-A257-2F1775214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8" name="Title 17">
            <a:extLst>
              <a:ext uri="{FF2B5EF4-FFF2-40B4-BE49-F238E27FC236}">
                <a16:creationId xmlns:a16="http://schemas.microsoft.com/office/drawing/2014/main" id="{16F39957-2DD7-434C-AECE-D5CED29DCD04}"/>
              </a:ext>
            </a:extLst>
          </p:cNvPr>
          <p:cNvSpPr>
            <a:spLocks noGrp="1"/>
          </p:cNvSpPr>
          <p:nvPr>
            <p:ph type="title"/>
          </p:nvPr>
        </p:nvSpPr>
        <p:spPr>
          <a:xfrm>
            <a:off x="2392681" y="252219"/>
            <a:ext cx="6187440" cy="1284351"/>
          </a:xfrm>
        </p:spPr>
        <p:txBody>
          <a:bodyPr vert="horz" lIns="91440" tIns="45720" rIns="91440" bIns="45720" rtlCol="0" anchor="t">
            <a:normAutofit/>
          </a:bodyPr>
          <a:lstStyle/>
          <a:p>
            <a:r>
              <a:rPr lang="en-US" sz="3600" spc="100" dirty="0"/>
              <a:t>  </a:t>
            </a:r>
            <a:r>
              <a:rPr lang="en-US" sz="4800" spc="100" dirty="0">
                <a:effectLst>
                  <a:outerShdw blurRad="38100" dist="38100" dir="2700000" algn="tl">
                    <a:srgbClr val="000000">
                      <a:alpha val="43137"/>
                    </a:srgbClr>
                  </a:outerShdw>
                </a:effectLst>
              </a:rPr>
              <a:t>Welsh Devolution</a:t>
            </a:r>
          </a:p>
        </p:txBody>
      </p:sp>
      <p:sp>
        <p:nvSpPr>
          <p:cNvPr id="6170"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TextBox 45">
            <a:extLst>
              <a:ext uri="{FF2B5EF4-FFF2-40B4-BE49-F238E27FC236}">
                <a16:creationId xmlns:a16="http://schemas.microsoft.com/office/drawing/2014/main" id="{9B04698D-F07C-4359-953A-959790E628AA}"/>
              </a:ext>
            </a:extLst>
          </p:cNvPr>
          <p:cNvSpPr txBox="1"/>
          <p:nvPr/>
        </p:nvSpPr>
        <p:spPr>
          <a:xfrm>
            <a:off x="361753" y="2014537"/>
            <a:ext cx="3583374" cy="377368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b="1" i="0" dirty="0">
                <a:solidFill>
                  <a:schemeClr val="tx1">
                    <a:lumMod val="75000"/>
                    <a:lumOff val="25000"/>
                  </a:schemeClr>
                </a:solidFill>
                <a:effectLst/>
              </a:rPr>
              <a:t>Welsh Courts Act 1942</a:t>
            </a:r>
          </a:p>
          <a:p>
            <a:pPr>
              <a:spcBef>
                <a:spcPts val="1000"/>
              </a:spcBef>
              <a:buClr>
                <a:schemeClr val="accent1"/>
              </a:buClr>
              <a:buSzPct val="80000"/>
              <a:buFont typeface="Wingdings 3" charset="2"/>
              <a:buChar char=""/>
            </a:pPr>
            <a:endParaRPr lang="en-US" b="1" i="0"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b="1" i="0" dirty="0">
                <a:solidFill>
                  <a:schemeClr val="tx1">
                    <a:lumMod val="75000"/>
                    <a:lumOff val="25000"/>
                  </a:schemeClr>
                </a:solidFill>
                <a:effectLst/>
              </a:rPr>
              <a:t>Welsh Language Act 1967</a:t>
            </a:r>
          </a:p>
          <a:p>
            <a:pPr>
              <a:spcBef>
                <a:spcPts val="1000"/>
              </a:spcBef>
              <a:buClr>
                <a:schemeClr val="accent1"/>
              </a:buClr>
              <a:buSzPct val="80000"/>
              <a:buFont typeface="Wingdings 3" charset="2"/>
              <a:buChar char=""/>
            </a:pPr>
            <a:endParaRPr lang="en-US" b="1" dirty="0">
              <a:solidFill>
                <a:schemeClr val="tx1">
                  <a:lumMod val="75000"/>
                  <a:lumOff val="25000"/>
                </a:schemeClr>
              </a:solidFill>
            </a:endParaRPr>
          </a:p>
          <a:p>
            <a:pPr>
              <a:spcBef>
                <a:spcPts val="1000"/>
              </a:spcBef>
              <a:buClr>
                <a:schemeClr val="accent1"/>
              </a:buClr>
              <a:buSzPct val="80000"/>
              <a:buFont typeface="Wingdings 3" charset="2"/>
              <a:buChar char=""/>
            </a:pPr>
            <a:r>
              <a:rPr lang="en-US" b="1" i="0" dirty="0">
                <a:solidFill>
                  <a:schemeClr val="tx1">
                    <a:lumMod val="75000"/>
                    <a:lumOff val="25000"/>
                  </a:schemeClr>
                </a:solidFill>
                <a:effectLst/>
              </a:rPr>
              <a:t>Welsh Language Act 1993</a:t>
            </a:r>
          </a:p>
          <a:p>
            <a:pPr>
              <a:spcBef>
                <a:spcPts val="1000"/>
              </a:spcBef>
              <a:buClr>
                <a:schemeClr val="accent1"/>
              </a:buClr>
              <a:buSzPct val="80000"/>
            </a:pPr>
            <a:endParaRPr lang="en-US" b="1" i="0" dirty="0">
              <a:solidFill>
                <a:schemeClr val="tx1">
                  <a:lumMod val="75000"/>
                  <a:lumOff val="25000"/>
                </a:schemeClr>
              </a:solidFill>
              <a:effectLst/>
            </a:endParaRPr>
          </a:p>
        </p:txBody>
      </p:sp>
      <p:pic>
        <p:nvPicPr>
          <p:cNvPr id="24" name="Picture 8" descr="Legislation Crest">
            <a:extLst>
              <a:ext uri="{FF2B5EF4-FFF2-40B4-BE49-F238E27FC236}">
                <a16:creationId xmlns:a16="http://schemas.microsoft.com/office/drawing/2014/main" id="{073A5868-98E5-4EDB-AED9-4AA1F4EF73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29"/>
          <a:stretch/>
        </p:blipFill>
        <p:spPr bwMode="auto">
          <a:xfrm>
            <a:off x="1105612" y="4330320"/>
            <a:ext cx="1789307" cy="1530687"/>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921476F3-B034-406A-95C9-81B60F032FCC}"/>
              </a:ext>
            </a:extLst>
          </p:cNvPr>
          <p:cNvSpPr txBox="1"/>
          <p:nvPr/>
        </p:nvSpPr>
        <p:spPr>
          <a:xfrm>
            <a:off x="1330049" y="5861007"/>
            <a:ext cx="1340432" cy="215444"/>
          </a:xfrm>
          <a:prstGeom prst="rect">
            <a:avLst/>
          </a:prstGeom>
          <a:noFill/>
        </p:spPr>
        <p:txBody>
          <a:bodyPr wrap="none" rtlCol="0">
            <a:spAutoFit/>
          </a:bodyPr>
          <a:lstStyle/>
          <a:p>
            <a:pPr>
              <a:spcAft>
                <a:spcPts val="600"/>
              </a:spcAft>
            </a:pPr>
            <a:r>
              <a:rPr lang="en-GB" sz="800" dirty="0"/>
              <a:t>National Archives (2019) </a:t>
            </a:r>
          </a:p>
        </p:txBody>
      </p:sp>
      <p:sp>
        <p:nvSpPr>
          <p:cNvPr id="50" name="TextBox 49">
            <a:extLst>
              <a:ext uri="{FF2B5EF4-FFF2-40B4-BE49-F238E27FC236}">
                <a16:creationId xmlns:a16="http://schemas.microsoft.com/office/drawing/2014/main" id="{F17D0BA2-8F43-44DC-B6F1-DD3F0F7BA5CC}"/>
              </a:ext>
            </a:extLst>
          </p:cNvPr>
          <p:cNvSpPr txBox="1"/>
          <p:nvPr/>
        </p:nvSpPr>
        <p:spPr>
          <a:xfrm>
            <a:off x="4455501" y="2014537"/>
            <a:ext cx="4406243" cy="408830"/>
          </a:xfrm>
          <a:prstGeom prst="rect">
            <a:avLst/>
          </a:prstGeom>
          <a:noFill/>
        </p:spPr>
        <p:txBody>
          <a:bodyPr wrap="square">
            <a:spAutoFit/>
          </a:bodyPr>
          <a:lstStyle/>
          <a:p>
            <a:pPr>
              <a:spcAft>
                <a:spcPts val="600"/>
              </a:spcAft>
            </a:pPr>
            <a:r>
              <a:rPr lang="en-US" sz="2000" spc="100" dirty="0">
                <a:latin typeface="+mj-lt"/>
              </a:rPr>
              <a:t>‘</a:t>
            </a:r>
            <a:r>
              <a:rPr lang="en-US" sz="2000" spc="100" dirty="0">
                <a:effectLst>
                  <a:outerShdw blurRad="38100" dist="38100" dir="2700000" algn="tl">
                    <a:srgbClr val="000000">
                      <a:alpha val="43137"/>
                    </a:srgbClr>
                  </a:outerShdw>
                </a:effectLst>
                <a:latin typeface="+mj-lt"/>
              </a:rPr>
              <a:t>A process not and event</a:t>
            </a:r>
            <a:r>
              <a:rPr lang="en-US" sz="2000" spc="100" dirty="0">
                <a:latin typeface="+mj-lt"/>
              </a:rPr>
              <a:t>’ </a:t>
            </a:r>
            <a:r>
              <a:rPr lang="en-US" sz="800" spc="100" dirty="0">
                <a:latin typeface="+mj-lt"/>
              </a:rPr>
              <a:t>Davies R 1998 </a:t>
            </a:r>
            <a:endParaRPr lang="en-GB" sz="800" dirty="0">
              <a:latin typeface="+mj-lt"/>
            </a:endParaRPr>
          </a:p>
        </p:txBody>
      </p:sp>
      <p:pic>
        <p:nvPicPr>
          <p:cNvPr id="28" name="Picture 12">
            <a:extLst>
              <a:ext uri="{FF2B5EF4-FFF2-40B4-BE49-F238E27FC236}">
                <a16:creationId xmlns:a16="http://schemas.microsoft.com/office/drawing/2014/main" id="{2E36F047-BB56-4D7D-A5C1-657DD525AB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06" b="7060"/>
          <a:stretch/>
        </p:blipFill>
        <p:spPr bwMode="auto">
          <a:xfrm>
            <a:off x="4177556" y="2785072"/>
            <a:ext cx="4754777" cy="2694762"/>
          </a:xfrm>
          <a:prstGeom prst="rect">
            <a:avLst/>
          </a:prstGeom>
          <a:noFill/>
          <a:ln w="254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093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CF3EA578-726D-48BB-B79D-4CA36FB4A85F}"/>
              </a:ext>
            </a:extLst>
          </p:cNvPr>
          <p:cNvPicPr>
            <a:picLocks noChangeAspect="1"/>
          </p:cNvPicPr>
          <p:nvPr/>
        </p:nvPicPr>
        <p:blipFill rotWithShape="1">
          <a:blip r:embed="rId2"/>
          <a:srcRect l="63000" t="35772" r="7375" b="15760"/>
          <a:stretch/>
        </p:blipFill>
        <p:spPr>
          <a:xfrm>
            <a:off x="950855" y="2301929"/>
            <a:ext cx="3126619" cy="2877361"/>
          </a:xfrm>
          <a:prstGeom prst="rect">
            <a:avLst/>
          </a:prstGeom>
          <a:ln w="25400">
            <a:solidFill>
              <a:srgbClr val="FF0000"/>
            </a:solidFill>
          </a:ln>
        </p:spPr>
      </p:pic>
      <p:sp>
        <p:nvSpPr>
          <p:cNvPr id="22" name="TextBox 21">
            <a:extLst>
              <a:ext uri="{FF2B5EF4-FFF2-40B4-BE49-F238E27FC236}">
                <a16:creationId xmlns:a16="http://schemas.microsoft.com/office/drawing/2014/main" id="{F36987B4-4720-44DF-8BF5-AC11C24F803D}"/>
              </a:ext>
            </a:extLst>
          </p:cNvPr>
          <p:cNvSpPr txBox="1"/>
          <p:nvPr/>
        </p:nvSpPr>
        <p:spPr>
          <a:xfrm>
            <a:off x="4399352" y="1980764"/>
            <a:ext cx="3549780" cy="369331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t>Welsh Speakers’ Dementia Care</a:t>
            </a:r>
          </a:p>
          <a:p>
            <a:pPr marL="285750" indent="-285750" algn="just">
              <a:lnSpc>
                <a:spcPct val="150000"/>
              </a:lnSpc>
              <a:buFont typeface="Arial" panose="020B0604020202020204" pitchFamily="34" charset="0"/>
              <a:buChar char="•"/>
            </a:pPr>
            <a:r>
              <a:rPr lang="en-GB" dirty="0"/>
              <a:t>Welsh in The shopping basket</a:t>
            </a:r>
          </a:p>
          <a:p>
            <a:pPr marL="285750" indent="-285750" algn="just">
              <a:lnSpc>
                <a:spcPct val="150000"/>
              </a:lnSpc>
              <a:buFont typeface="Arial" panose="020B0604020202020204" pitchFamily="34" charset="0"/>
              <a:buChar char="•"/>
            </a:pPr>
            <a:r>
              <a:rPr lang="en-GB" dirty="0"/>
              <a:t>Using the Welsh Language – the business case.</a:t>
            </a:r>
          </a:p>
          <a:p>
            <a:pPr marL="285750" indent="-285750" algn="just">
              <a:lnSpc>
                <a:spcPct val="150000"/>
              </a:lnSpc>
              <a:buFont typeface="Arial" panose="020B0604020202020204" pitchFamily="34" charset="0"/>
              <a:buChar char="•"/>
            </a:pPr>
            <a:r>
              <a:rPr lang="en-GB" dirty="0"/>
              <a:t>Welsh Language in Prisons</a:t>
            </a:r>
          </a:p>
          <a:p>
            <a:pPr marL="285750" indent="-285750" algn="just">
              <a:lnSpc>
                <a:spcPct val="150000"/>
              </a:lnSpc>
              <a:buFont typeface="Arial" panose="020B0604020202020204" pitchFamily="34" charset="0"/>
              <a:buChar char="•"/>
            </a:pPr>
            <a:r>
              <a:rPr lang="en-GB" dirty="0"/>
              <a:t>Welsh in Social Care </a:t>
            </a:r>
          </a:p>
          <a:p>
            <a:pPr marL="285750" indent="-285750" algn="just">
              <a:lnSpc>
                <a:spcPct val="150000"/>
              </a:lnSpc>
              <a:buFont typeface="Arial" panose="020B0604020202020204" pitchFamily="34" charset="0"/>
              <a:buChar char="•"/>
            </a:pPr>
            <a:r>
              <a:rPr lang="en-GB" dirty="0"/>
              <a:t>NHS and the Welsh Language</a:t>
            </a:r>
          </a:p>
          <a:p>
            <a:pPr marL="285750" indent="-285750">
              <a:buFont typeface="Arial" panose="020B0604020202020204" pitchFamily="34" charset="0"/>
              <a:buChar char="•"/>
            </a:pPr>
            <a:endParaRPr lang="en-GB" dirty="0"/>
          </a:p>
        </p:txBody>
      </p:sp>
      <p:sp>
        <p:nvSpPr>
          <p:cNvPr id="33" name="TextBox 32">
            <a:extLst>
              <a:ext uri="{FF2B5EF4-FFF2-40B4-BE49-F238E27FC236}">
                <a16:creationId xmlns:a16="http://schemas.microsoft.com/office/drawing/2014/main" id="{0E45E9EE-A664-42C5-84A2-5AE429A8FDD6}"/>
              </a:ext>
            </a:extLst>
          </p:cNvPr>
          <p:cNvSpPr txBox="1"/>
          <p:nvPr/>
        </p:nvSpPr>
        <p:spPr>
          <a:xfrm>
            <a:off x="473838" y="932247"/>
            <a:ext cx="8566319" cy="523220"/>
          </a:xfrm>
          <a:prstGeom prst="rect">
            <a:avLst/>
          </a:prstGeom>
          <a:noFill/>
        </p:spPr>
        <p:txBody>
          <a:bodyPr wrap="none" rtlCol="0">
            <a:spAutoFit/>
          </a:bodyPr>
          <a:lstStyle/>
          <a:p>
            <a:r>
              <a:rPr lang="en-GB" sz="2800" dirty="0">
                <a:solidFill>
                  <a:srgbClr val="92D050"/>
                </a:solidFill>
                <a:effectLst>
                  <a:outerShdw blurRad="38100" dist="38100" dir="2700000" algn="tl">
                    <a:srgbClr val="000000">
                      <a:alpha val="43137"/>
                    </a:srgbClr>
                  </a:outerShdw>
                </a:effectLst>
                <a:latin typeface="+mj-lt"/>
              </a:rPr>
              <a:t>What has devolution done for the Welsh Language? </a:t>
            </a:r>
          </a:p>
        </p:txBody>
      </p:sp>
      <p:sp>
        <p:nvSpPr>
          <p:cNvPr id="36" name="TextBox 35">
            <a:extLst>
              <a:ext uri="{FF2B5EF4-FFF2-40B4-BE49-F238E27FC236}">
                <a16:creationId xmlns:a16="http://schemas.microsoft.com/office/drawing/2014/main" id="{C1C08218-8FE1-4037-B3E8-F8FB30FFEB52}"/>
              </a:ext>
            </a:extLst>
          </p:cNvPr>
          <p:cNvSpPr txBox="1"/>
          <p:nvPr/>
        </p:nvSpPr>
        <p:spPr>
          <a:xfrm>
            <a:off x="2362200" y="5187756"/>
            <a:ext cx="2008873" cy="215444"/>
          </a:xfrm>
          <a:prstGeom prst="rect">
            <a:avLst/>
          </a:prstGeom>
          <a:noFill/>
        </p:spPr>
        <p:txBody>
          <a:bodyPr wrap="square">
            <a:spAutoFit/>
          </a:bodyPr>
          <a:lstStyle/>
          <a:p>
            <a:r>
              <a:rPr lang="en-GB" sz="800" dirty="0" err="1"/>
              <a:t>Comisiynyddgymraeg.cymru</a:t>
            </a:r>
            <a:r>
              <a:rPr lang="en-GB" sz="800" dirty="0"/>
              <a:t> (2019) </a:t>
            </a:r>
          </a:p>
        </p:txBody>
      </p:sp>
    </p:spTree>
    <p:extLst>
      <p:ext uri="{BB962C8B-B14F-4D97-AF65-F5344CB8AC3E}">
        <p14:creationId xmlns:p14="http://schemas.microsoft.com/office/powerpoint/2010/main" val="3124470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6E9519-D249-4167-8780-B73B804DA44A}"/>
              </a:ext>
            </a:extLst>
          </p:cNvPr>
          <p:cNvSpPr txBox="1"/>
          <p:nvPr/>
        </p:nvSpPr>
        <p:spPr>
          <a:xfrm>
            <a:off x="1508760" y="1312962"/>
            <a:ext cx="6934200" cy="3077766"/>
          </a:xfrm>
          <a:prstGeom prst="rect">
            <a:avLst/>
          </a:prstGeom>
          <a:noFill/>
        </p:spPr>
        <p:txBody>
          <a:bodyPr wrap="square">
            <a:spAutoFit/>
          </a:bodyPr>
          <a:lstStyle/>
          <a:p>
            <a:pPr algn="l"/>
            <a:endParaRPr lang="en-GB" sz="2000" b="0" i="0" dirty="0">
              <a:solidFill>
                <a:srgbClr val="151E28"/>
              </a:solidFill>
              <a:effectLst/>
            </a:endParaRPr>
          </a:p>
          <a:p>
            <a:pPr algn="l"/>
            <a:r>
              <a:rPr lang="en-GB" sz="2000" b="1" i="0" dirty="0">
                <a:solidFill>
                  <a:srgbClr val="151E28"/>
                </a:solidFill>
                <a:effectLst/>
              </a:rPr>
              <a:t>The 2011 Census</a:t>
            </a:r>
          </a:p>
          <a:p>
            <a:pPr algn="l"/>
            <a:endParaRPr lang="en-GB" sz="2000" b="0" i="0" dirty="0">
              <a:solidFill>
                <a:srgbClr val="151E28"/>
              </a:solidFill>
              <a:effectLst/>
            </a:endParaRPr>
          </a:p>
          <a:p>
            <a:pPr algn="l"/>
            <a:r>
              <a:rPr lang="en-GB" sz="2000" b="0" i="0" dirty="0">
                <a:solidFill>
                  <a:srgbClr val="151E28"/>
                </a:solidFill>
                <a:effectLst/>
              </a:rPr>
              <a:t>‘The 2011 Census figures showed that the percentage of people in Wales who were able to speak Welsh had fallen from 20.8% in 2001 to 19% in 2011.</a:t>
            </a:r>
          </a:p>
          <a:p>
            <a:pPr algn="l"/>
            <a:endParaRPr lang="en-GB" sz="2000" b="0" i="0" dirty="0">
              <a:solidFill>
                <a:srgbClr val="151E28"/>
              </a:solidFill>
              <a:effectLst/>
            </a:endParaRPr>
          </a:p>
          <a:p>
            <a:pPr algn="l"/>
            <a:r>
              <a:rPr lang="en-GB" sz="2000" b="0" i="0" dirty="0">
                <a:solidFill>
                  <a:srgbClr val="151E28"/>
                </a:solidFill>
                <a:effectLst/>
              </a:rPr>
              <a:t>The actual number of Welsh speakers also fell – from 582,000 in 2001 to 562,000 in 2011’.  </a:t>
            </a:r>
            <a:r>
              <a:rPr lang="en-GB" sz="800" b="0" i="0" dirty="0" err="1">
                <a:solidFill>
                  <a:srgbClr val="151E28"/>
                </a:solidFill>
                <a:effectLst/>
              </a:rPr>
              <a:t>Iorwerth</a:t>
            </a:r>
            <a:r>
              <a:rPr lang="en-GB" sz="800" b="0" i="0" dirty="0">
                <a:solidFill>
                  <a:srgbClr val="151E28"/>
                </a:solidFill>
                <a:effectLst/>
              </a:rPr>
              <a:t> (2016)</a:t>
            </a:r>
          </a:p>
          <a:p>
            <a:pPr algn="l"/>
            <a:endParaRPr lang="en-GB" sz="1400" b="0" i="0" dirty="0">
              <a:solidFill>
                <a:srgbClr val="151E28"/>
              </a:solidFill>
              <a:effectLst/>
              <a:latin typeface="PT Sans"/>
            </a:endParaRPr>
          </a:p>
        </p:txBody>
      </p:sp>
      <p:sp>
        <p:nvSpPr>
          <p:cNvPr id="3" name="TextBox 2">
            <a:extLst>
              <a:ext uri="{FF2B5EF4-FFF2-40B4-BE49-F238E27FC236}">
                <a16:creationId xmlns:a16="http://schemas.microsoft.com/office/drawing/2014/main" id="{A07209C5-9A51-452B-BC6C-86EF7DADDE39}"/>
              </a:ext>
            </a:extLst>
          </p:cNvPr>
          <p:cNvSpPr txBox="1"/>
          <p:nvPr/>
        </p:nvSpPr>
        <p:spPr>
          <a:xfrm>
            <a:off x="2689384" y="420558"/>
            <a:ext cx="5285421" cy="646331"/>
          </a:xfrm>
          <a:prstGeom prst="rect">
            <a:avLst/>
          </a:prstGeom>
          <a:noFill/>
        </p:spPr>
        <p:txBody>
          <a:bodyPr wrap="none" rtlCol="0">
            <a:spAutoFit/>
          </a:bodyPr>
          <a:lstStyle/>
          <a:p>
            <a:r>
              <a:rPr lang="en-GB" sz="3600" dirty="0">
                <a:solidFill>
                  <a:srgbClr val="92D050"/>
                </a:solidFill>
                <a:effectLst>
                  <a:outerShdw blurRad="38100" dist="38100" dir="2700000" algn="tl">
                    <a:srgbClr val="000000">
                      <a:alpha val="43137"/>
                    </a:srgbClr>
                  </a:outerShdw>
                </a:effectLst>
                <a:latin typeface="+mj-lt"/>
              </a:rPr>
              <a:t>Are initiatives working?  </a:t>
            </a:r>
          </a:p>
        </p:txBody>
      </p:sp>
      <p:sp>
        <p:nvSpPr>
          <p:cNvPr id="8" name="TextBox 7">
            <a:extLst>
              <a:ext uri="{FF2B5EF4-FFF2-40B4-BE49-F238E27FC236}">
                <a16:creationId xmlns:a16="http://schemas.microsoft.com/office/drawing/2014/main" id="{CB48DDED-3067-4304-813E-6AF4322BF70A}"/>
              </a:ext>
            </a:extLst>
          </p:cNvPr>
          <p:cNvSpPr txBox="1"/>
          <p:nvPr/>
        </p:nvSpPr>
        <p:spPr>
          <a:xfrm>
            <a:off x="1617345" y="4932582"/>
            <a:ext cx="6717030" cy="861774"/>
          </a:xfrm>
          <a:prstGeom prst="rect">
            <a:avLst/>
          </a:prstGeom>
          <a:noFill/>
          <a:ln w="25400">
            <a:solidFill>
              <a:srgbClr val="FF0000"/>
            </a:solidFill>
          </a:ln>
        </p:spPr>
        <p:txBody>
          <a:bodyPr wrap="square">
            <a:spAutoFit/>
          </a:bodyPr>
          <a:lstStyle/>
          <a:p>
            <a:r>
              <a:rPr lang="en-GB" sz="1400" b="0" i="0" dirty="0">
                <a:solidFill>
                  <a:srgbClr val="333333"/>
                </a:solidFill>
                <a:effectLst/>
                <a:latin typeface="Arial" panose="020B0604020202020204" pitchFamily="34" charset="0"/>
              </a:rPr>
              <a:t>“As far as I am concerned the expense to the taxpayer, that is the English </a:t>
            </a:r>
          </a:p>
          <a:p>
            <a:r>
              <a:rPr lang="en-GB" sz="1400" b="0" i="0" dirty="0">
                <a:solidFill>
                  <a:srgbClr val="333333"/>
                </a:solidFill>
                <a:effectLst/>
                <a:latin typeface="Arial" panose="020B0604020202020204" pitchFamily="34" charset="0"/>
              </a:rPr>
              <a:t>taxpayer as well as the Welsh, far outweighs the number of people who</a:t>
            </a:r>
          </a:p>
          <a:p>
            <a:r>
              <a:rPr lang="en-GB" sz="1400" b="0" i="0" dirty="0">
                <a:solidFill>
                  <a:srgbClr val="333333"/>
                </a:solidFill>
                <a:effectLst/>
                <a:latin typeface="Arial" panose="020B0604020202020204" pitchFamily="34" charset="0"/>
              </a:rPr>
              <a:t> can speak it</a:t>
            </a:r>
            <a:r>
              <a:rPr lang="en-GB" sz="1400" dirty="0">
                <a:solidFill>
                  <a:srgbClr val="333333"/>
                </a:solidFill>
                <a:latin typeface="Arial" panose="020B0604020202020204" pitchFamily="34" charset="0"/>
              </a:rPr>
              <a:t>”. </a:t>
            </a:r>
            <a:r>
              <a:rPr lang="en-GB" sz="800" dirty="0">
                <a:solidFill>
                  <a:srgbClr val="333333"/>
                </a:solidFill>
                <a:latin typeface="Arial" panose="020B0604020202020204" pitchFamily="34" charset="0"/>
              </a:rPr>
              <a:t>(Hunt 2017)</a:t>
            </a:r>
            <a:r>
              <a:rPr lang="en-GB" sz="1400" dirty="0">
                <a:solidFill>
                  <a:srgbClr val="333333"/>
                </a:solidFill>
                <a:latin typeface="Arial" panose="020B0604020202020204" pitchFamily="34" charset="0"/>
              </a:rPr>
              <a:t>								     </a:t>
            </a:r>
            <a:r>
              <a:rPr lang="en-GB" sz="800" dirty="0">
                <a:solidFill>
                  <a:srgbClr val="333333"/>
                </a:solidFill>
                <a:latin typeface="Arial" panose="020B0604020202020204" pitchFamily="34" charset="0"/>
              </a:rPr>
              <a:t>(Ruck 2015) </a:t>
            </a:r>
          </a:p>
          <a:p>
            <a:endParaRPr lang="en-GB" sz="800" dirty="0"/>
          </a:p>
        </p:txBody>
      </p:sp>
      <p:pic>
        <p:nvPicPr>
          <p:cNvPr id="2050" name="Picture 2">
            <a:extLst>
              <a:ext uri="{FF2B5EF4-FFF2-40B4-BE49-F238E27FC236}">
                <a16:creationId xmlns:a16="http://schemas.microsoft.com/office/drawing/2014/main" id="{579886F1-AF1A-4C24-955F-C4A8F32148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7145" y="4981665"/>
            <a:ext cx="655320" cy="763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820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F34932-64F1-4234-9A50-7A0AD3B588BA}"/>
              </a:ext>
            </a:extLst>
          </p:cNvPr>
          <p:cNvSpPr txBox="1"/>
          <p:nvPr/>
        </p:nvSpPr>
        <p:spPr>
          <a:xfrm>
            <a:off x="3044190" y="1629817"/>
            <a:ext cx="6103620" cy="646331"/>
          </a:xfrm>
          <a:prstGeom prst="rect">
            <a:avLst/>
          </a:prstGeom>
          <a:noFill/>
        </p:spPr>
        <p:txBody>
          <a:bodyPr wrap="square">
            <a:spAutoFit/>
          </a:bodyPr>
          <a:lstStyle/>
          <a:p>
            <a:r>
              <a:rPr lang="en-GB" dirty="0"/>
              <a:t>• Increase the proportion of each school year group receiving Welsh-medium education</a:t>
            </a:r>
          </a:p>
        </p:txBody>
      </p:sp>
      <p:sp>
        <p:nvSpPr>
          <p:cNvPr id="6" name="TextBox 5">
            <a:extLst>
              <a:ext uri="{FF2B5EF4-FFF2-40B4-BE49-F238E27FC236}">
                <a16:creationId xmlns:a16="http://schemas.microsoft.com/office/drawing/2014/main" id="{10D23C34-1D80-4EE1-8364-1E7189C994B6}"/>
              </a:ext>
            </a:extLst>
          </p:cNvPr>
          <p:cNvSpPr txBox="1"/>
          <p:nvPr/>
        </p:nvSpPr>
        <p:spPr>
          <a:xfrm>
            <a:off x="3044190" y="2435453"/>
            <a:ext cx="6103620" cy="369332"/>
          </a:xfrm>
          <a:prstGeom prst="rect">
            <a:avLst/>
          </a:prstGeom>
          <a:noFill/>
        </p:spPr>
        <p:txBody>
          <a:bodyPr wrap="square">
            <a:spAutoFit/>
          </a:bodyPr>
          <a:lstStyle/>
          <a:p>
            <a:r>
              <a:rPr lang="en-GB" dirty="0"/>
              <a:t>• expanding the Welsh-language Sabbatical Scheme</a:t>
            </a:r>
          </a:p>
        </p:txBody>
      </p:sp>
      <p:sp>
        <p:nvSpPr>
          <p:cNvPr id="8" name="TextBox 7">
            <a:extLst>
              <a:ext uri="{FF2B5EF4-FFF2-40B4-BE49-F238E27FC236}">
                <a16:creationId xmlns:a16="http://schemas.microsoft.com/office/drawing/2014/main" id="{F0898931-711A-43C2-82F8-1CFE734A804A}"/>
              </a:ext>
            </a:extLst>
          </p:cNvPr>
          <p:cNvSpPr txBox="1"/>
          <p:nvPr/>
        </p:nvSpPr>
        <p:spPr>
          <a:xfrm>
            <a:off x="3044190" y="4799617"/>
            <a:ext cx="6103620" cy="1200329"/>
          </a:xfrm>
          <a:prstGeom prst="rect">
            <a:avLst/>
          </a:prstGeom>
          <a:noFill/>
        </p:spPr>
        <p:txBody>
          <a:bodyPr wrap="square">
            <a:spAutoFit/>
          </a:bodyPr>
          <a:lstStyle/>
          <a:p>
            <a:r>
              <a:rPr lang="en-GB" dirty="0"/>
              <a:t>‘Pupils should be given opportunities, where appropriate, to develop and apply knowledge and understanding of the cultural, economic, environmental, historical and linguistic characteristics of Wales.’ </a:t>
            </a:r>
          </a:p>
        </p:txBody>
      </p:sp>
      <p:pic>
        <p:nvPicPr>
          <p:cNvPr id="9" name="Picture 8">
            <a:extLst>
              <a:ext uri="{FF2B5EF4-FFF2-40B4-BE49-F238E27FC236}">
                <a16:creationId xmlns:a16="http://schemas.microsoft.com/office/drawing/2014/main" id="{8253D179-6339-4568-B09F-B2FC917BE570}"/>
              </a:ext>
            </a:extLst>
          </p:cNvPr>
          <p:cNvPicPr>
            <a:picLocks noChangeAspect="1"/>
          </p:cNvPicPr>
          <p:nvPr/>
        </p:nvPicPr>
        <p:blipFill rotWithShape="1">
          <a:blip r:embed="rId2"/>
          <a:srcRect l="34750" t="14872" r="36500" b="9912"/>
          <a:stretch/>
        </p:blipFill>
        <p:spPr>
          <a:xfrm>
            <a:off x="1356360" y="1629816"/>
            <a:ext cx="1188077" cy="1747541"/>
          </a:xfrm>
          <a:prstGeom prst="rect">
            <a:avLst/>
          </a:prstGeom>
        </p:spPr>
      </p:pic>
      <p:sp>
        <p:nvSpPr>
          <p:cNvPr id="12" name="TextBox 11">
            <a:extLst>
              <a:ext uri="{FF2B5EF4-FFF2-40B4-BE49-F238E27FC236}">
                <a16:creationId xmlns:a16="http://schemas.microsoft.com/office/drawing/2014/main" id="{C5245531-E7FD-47EE-A18E-6DEABFE211D4}"/>
              </a:ext>
            </a:extLst>
          </p:cNvPr>
          <p:cNvSpPr txBox="1"/>
          <p:nvPr/>
        </p:nvSpPr>
        <p:spPr>
          <a:xfrm>
            <a:off x="3044190" y="4270980"/>
            <a:ext cx="6800850" cy="369332"/>
          </a:xfrm>
          <a:prstGeom prst="rect">
            <a:avLst/>
          </a:prstGeom>
          <a:noFill/>
        </p:spPr>
        <p:txBody>
          <a:bodyPr wrap="square">
            <a:spAutoFit/>
          </a:bodyPr>
          <a:lstStyle/>
          <a:p>
            <a:r>
              <a:rPr lang="en-GB" b="1" dirty="0"/>
              <a:t>What is the Curriculum </a:t>
            </a:r>
            <a:r>
              <a:rPr lang="en-GB" b="1" dirty="0" err="1"/>
              <a:t>Cymreig</a:t>
            </a:r>
            <a:r>
              <a:rPr lang="en-GB" b="1" dirty="0"/>
              <a:t> and why is it important?</a:t>
            </a:r>
          </a:p>
        </p:txBody>
      </p:sp>
      <p:pic>
        <p:nvPicPr>
          <p:cNvPr id="13" name="Picture 12">
            <a:extLst>
              <a:ext uri="{FF2B5EF4-FFF2-40B4-BE49-F238E27FC236}">
                <a16:creationId xmlns:a16="http://schemas.microsoft.com/office/drawing/2014/main" id="{6B46CA3F-DAB8-4C99-BFB4-28C0D2F4A1AE}"/>
              </a:ext>
            </a:extLst>
          </p:cNvPr>
          <p:cNvPicPr>
            <a:picLocks noChangeAspect="1"/>
          </p:cNvPicPr>
          <p:nvPr/>
        </p:nvPicPr>
        <p:blipFill rotWithShape="1">
          <a:blip r:embed="rId3"/>
          <a:srcRect l="35000" t="15539" r="36625" b="12649"/>
          <a:stretch/>
        </p:blipFill>
        <p:spPr>
          <a:xfrm>
            <a:off x="1454944" y="4354413"/>
            <a:ext cx="1228148" cy="1747541"/>
          </a:xfrm>
          <a:prstGeom prst="rect">
            <a:avLst/>
          </a:prstGeom>
        </p:spPr>
      </p:pic>
      <p:sp>
        <p:nvSpPr>
          <p:cNvPr id="14" name="TextBox 13">
            <a:extLst>
              <a:ext uri="{FF2B5EF4-FFF2-40B4-BE49-F238E27FC236}">
                <a16:creationId xmlns:a16="http://schemas.microsoft.com/office/drawing/2014/main" id="{6BFA5656-9C57-4336-9339-C871192F1D4E}"/>
              </a:ext>
            </a:extLst>
          </p:cNvPr>
          <p:cNvSpPr txBox="1"/>
          <p:nvPr/>
        </p:nvSpPr>
        <p:spPr>
          <a:xfrm>
            <a:off x="3710464" y="322927"/>
            <a:ext cx="4364977" cy="646331"/>
          </a:xfrm>
          <a:prstGeom prst="rect">
            <a:avLst/>
          </a:prstGeom>
          <a:noFill/>
        </p:spPr>
        <p:txBody>
          <a:bodyPr wrap="none" rtlCol="0">
            <a:spAutoFit/>
          </a:bodyPr>
          <a:lstStyle/>
          <a:p>
            <a:r>
              <a:rPr lang="en-GB" sz="3600" dirty="0">
                <a:solidFill>
                  <a:srgbClr val="92D050"/>
                </a:solidFill>
                <a:effectLst>
                  <a:outerShdw blurRad="38100" dist="38100" dir="2700000" algn="tl">
                    <a:srgbClr val="000000">
                      <a:alpha val="43137"/>
                    </a:srgbClr>
                  </a:outerShdw>
                </a:effectLst>
                <a:latin typeface="+mj-lt"/>
              </a:rPr>
              <a:t>Welsh in Education  </a:t>
            </a:r>
          </a:p>
        </p:txBody>
      </p:sp>
      <p:sp>
        <p:nvSpPr>
          <p:cNvPr id="16" name="TextBox 15">
            <a:extLst>
              <a:ext uri="{FF2B5EF4-FFF2-40B4-BE49-F238E27FC236}">
                <a16:creationId xmlns:a16="http://schemas.microsoft.com/office/drawing/2014/main" id="{2F388ABB-F9D4-43C0-8F9F-D4570D43CFD7}"/>
              </a:ext>
            </a:extLst>
          </p:cNvPr>
          <p:cNvSpPr txBox="1"/>
          <p:nvPr/>
        </p:nvSpPr>
        <p:spPr>
          <a:xfrm>
            <a:off x="1950398" y="3372922"/>
            <a:ext cx="758541" cy="215444"/>
          </a:xfrm>
          <a:prstGeom prst="rect">
            <a:avLst/>
          </a:prstGeom>
          <a:noFill/>
        </p:spPr>
        <p:txBody>
          <a:bodyPr wrap="none" rtlCol="0">
            <a:spAutoFit/>
          </a:bodyPr>
          <a:lstStyle/>
          <a:p>
            <a:r>
              <a:rPr lang="en-GB" sz="800" dirty="0"/>
              <a:t>WAG (2017) </a:t>
            </a:r>
          </a:p>
        </p:txBody>
      </p:sp>
      <p:sp>
        <p:nvSpPr>
          <p:cNvPr id="17" name="TextBox 16">
            <a:extLst>
              <a:ext uri="{FF2B5EF4-FFF2-40B4-BE49-F238E27FC236}">
                <a16:creationId xmlns:a16="http://schemas.microsoft.com/office/drawing/2014/main" id="{82E989E2-3206-4DE8-A210-21DA9B1FACF5}"/>
              </a:ext>
            </a:extLst>
          </p:cNvPr>
          <p:cNvSpPr txBox="1"/>
          <p:nvPr/>
        </p:nvSpPr>
        <p:spPr>
          <a:xfrm>
            <a:off x="1894093" y="6101954"/>
            <a:ext cx="788999" cy="215444"/>
          </a:xfrm>
          <a:prstGeom prst="rect">
            <a:avLst/>
          </a:prstGeom>
          <a:noFill/>
        </p:spPr>
        <p:txBody>
          <a:bodyPr wrap="none" rtlCol="0">
            <a:spAutoFit/>
          </a:bodyPr>
          <a:lstStyle/>
          <a:p>
            <a:r>
              <a:rPr lang="en-GB" sz="800" dirty="0"/>
              <a:t>WAG (2013)  </a:t>
            </a:r>
          </a:p>
        </p:txBody>
      </p:sp>
      <p:sp>
        <p:nvSpPr>
          <p:cNvPr id="19" name="TextBox 18">
            <a:extLst>
              <a:ext uri="{FF2B5EF4-FFF2-40B4-BE49-F238E27FC236}">
                <a16:creationId xmlns:a16="http://schemas.microsoft.com/office/drawing/2014/main" id="{B729CAD0-B2D0-49CA-8993-7F7130F75DF6}"/>
              </a:ext>
            </a:extLst>
          </p:cNvPr>
          <p:cNvSpPr txBox="1"/>
          <p:nvPr/>
        </p:nvSpPr>
        <p:spPr>
          <a:xfrm>
            <a:off x="8214360" y="5730507"/>
            <a:ext cx="758541" cy="215444"/>
          </a:xfrm>
          <a:prstGeom prst="rect">
            <a:avLst/>
          </a:prstGeom>
          <a:noFill/>
        </p:spPr>
        <p:txBody>
          <a:bodyPr wrap="none" rtlCol="0">
            <a:spAutoFit/>
          </a:bodyPr>
          <a:lstStyle/>
          <a:p>
            <a:r>
              <a:rPr lang="en-GB" sz="800" dirty="0"/>
              <a:t>WAG (2003) </a:t>
            </a:r>
          </a:p>
        </p:txBody>
      </p:sp>
    </p:spTree>
    <p:extLst>
      <p:ext uri="{BB962C8B-B14F-4D97-AF65-F5344CB8AC3E}">
        <p14:creationId xmlns:p14="http://schemas.microsoft.com/office/powerpoint/2010/main" val="3626757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4" name="Rectangle 8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A47AB9F-86EA-4812-9556-C9EB1C3E9304}"/>
              </a:ext>
            </a:extLst>
          </p:cNvPr>
          <p:cNvPicPr>
            <a:picLocks noChangeAspect="1"/>
          </p:cNvPicPr>
          <p:nvPr/>
        </p:nvPicPr>
        <p:blipFill rotWithShape="1">
          <a:blip r:embed="rId2"/>
          <a:srcRect l="24062" t="32213" r="25119" b="34993"/>
          <a:stretch/>
        </p:blipFill>
        <p:spPr>
          <a:xfrm>
            <a:off x="1781145" y="2845978"/>
            <a:ext cx="8626662" cy="3129788"/>
          </a:xfrm>
          <a:prstGeom prst="rect">
            <a:avLst/>
          </a:prstGeom>
          <a:ln w="25400">
            <a:solidFill>
              <a:srgbClr val="92D050"/>
            </a:solidFill>
          </a:ln>
        </p:spPr>
      </p:pic>
      <p:sp>
        <p:nvSpPr>
          <p:cNvPr id="12" name="TextBox 11">
            <a:extLst>
              <a:ext uri="{FF2B5EF4-FFF2-40B4-BE49-F238E27FC236}">
                <a16:creationId xmlns:a16="http://schemas.microsoft.com/office/drawing/2014/main" id="{FC8A390E-AE14-429A-A5F9-81CAFCAC18D3}"/>
              </a:ext>
            </a:extLst>
          </p:cNvPr>
          <p:cNvSpPr txBox="1"/>
          <p:nvPr/>
        </p:nvSpPr>
        <p:spPr>
          <a:xfrm>
            <a:off x="9545971" y="6033666"/>
            <a:ext cx="758541" cy="215444"/>
          </a:xfrm>
          <a:prstGeom prst="rect">
            <a:avLst/>
          </a:prstGeom>
          <a:noFill/>
        </p:spPr>
        <p:txBody>
          <a:bodyPr wrap="none" rtlCol="0">
            <a:spAutoFit/>
          </a:bodyPr>
          <a:lstStyle/>
          <a:p>
            <a:r>
              <a:rPr lang="en-GB" sz="800" dirty="0"/>
              <a:t>WAG (2019) </a:t>
            </a:r>
          </a:p>
        </p:txBody>
      </p:sp>
      <p:sp>
        <p:nvSpPr>
          <p:cNvPr id="42" name="TextBox 41">
            <a:extLst>
              <a:ext uri="{FF2B5EF4-FFF2-40B4-BE49-F238E27FC236}">
                <a16:creationId xmlns:a16="http://schemas.microsoft.com/office/drawing/2014/main" id="{CC564507-3B96-4C0B-9DBD-CCBF17F70AE6}"/>
              </a:ext>
            </a:extLst>
          </p:cNvPr>
          <p:cNvSpPr txBox="1"/>
          <p:nvPr/>
        </p:nvSpPr>
        <p:spPr>
          <a:xfrm>
            <a:off x="951057" y="1142095"/>
            <a:ext cx="3878187" cy="1323439"/>
          </a:xfrm>
          <a:prstGeom prst="rect">
            <a:avLst/>
          </a:prstGeom>
          <a:noFill/>
          <a:ln w="25400">
            <a:solidFill>
              <a:srgbClr val="92D050"/>
            </a:solidFill>
          </a:ln>
        </p:spPr>
        <p:txBody>
          <a:bodyPr wrap="square">
            <a:spAutoFit/>
          </a:bodyPr>
          <a:lstStyle/>
          <a:p>
            <a:r>
              <a:rPr lang="en-GB" dirty="0"/>
              <a:t>‘The percentage of children who report being able to speak Welsh increases with age, and peaks for children aged 12 to 15 at 68%’. </a:t>
            </a:r>
          </a:p>
          <a:p>
            <a:r>
              <a:rPr lang="en-GB" sz="800" dirty="0"/>
              <a:t>     						WAG (2019)</a:t>
            </a:r>
            <a:endParaRPr lang="en-GB" sz="800" dirty="0">
              <a:highlight>
                <a:srgbClr val="FFFF00"/>
              </a:highlight>
            </a:endParaRPr>
          </a:p>
        </p:txBody>
      </p:sp>
      <p:sp>
        <p:nvSpPr>
          <p:cNvPr id="2" name="TextBox 1">
            <a:extLst>
              <a:ext uri="{FF2B5EF4-FFF2-40B4-BE49-F238E27FC236}">
                <a16:creationId xmlns:a16="http://schemas.microsoft.com/office/drawing/2014/main" id="{C47C287C-7FBF-41C8-8968-83D810F8FB50}"/>
              </a:ext>
            </a:extLst>
          </p:cNvPr>
          <p:cNvSpPr txBox="1"/>
          <p:nvPr/>
        </p:nvSpPr>
        <p:spPr>
          <a:xfrm>
            <a:off x="5373241" y="1196601"/>
            <a:ext cx="5769887" cy="646331"/>
          </a:xfrm>
          <a:prstGeom prst="rect">
            <a:avLst/>
          </a:prstGeom>
          <a:noFill/>
        </p:spPr>
        <p:txBody>
          <a:bodyPr wrap="square" rtlCol="0">
            <a:spAutoFit/>
          </a:bodyPr>
          <a:lstStyle/>
          <a:p>
            <a:r>
              <a:rPr lang="en-GB" sz="3600" dirty="0">
                <a:solidFill>
                  <a:srgbClr val="92D050"/>
                </a:solidFill>
                <a:effectLst>
                  <a:outerShdw blurRad="38100" dist="38100" dir="2700000" algn="tl">
                    <a:srgbClr val="000000">
                      <a:alpha val="43137"/>
                    </a:srgbClr>
                  </a:outerShdw>
                </a:effectLst>
                <a:latin typeface="+mj-lt"/>
              </a:rPr>
              <a:t>Impact of Welsh in Schools  </a:t>
            </a:r>
          </a:p>
        </p:txBody>
      </p:sp>
    </p:spTree>
    <p:extLst>
      <p:ext uri="{BB962C8B-B14F-4D97-AF65-F5344CB8AC3E}">
        <p14:creationId xmlns:p14="http://schemas.microsoft.com/office/powerpoint/2010/main" val="2790082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B169ADC-23B2-4950-AF42-0A9445FDF30E}"/>
              </a:ext>
            </a:extLst>
          </p:cNvPr>
          <p:cNvGraphicFramePr>
            <a:graphicFrameLocks noGrp="1"/>
          </p:cNvGraphicFramePr>
          <p:nvPr>
            <p:extLst>
              <p:ext uri="{D42A27DB-BD31-4B8C-83A1-F6EECF244321}">
                <p14:modId xmlns:p14="http://schemas.microsoft.com/office/powerpoint/2010/main" val="3242019214"/>
              </p:ext>
            </p:extLst>
          </p:nvPr>
        </p:nvGraphicFramePr>
        <p:xfrm>
          <a:off x="624204" y="3371653"/>
          <a:ext cx="7141466" cy="2662230"/>
        </p:xfrm>
        <a:graphic>
          <a:graphicData uri="http://schemas.openxmlformats.org/drawingml/2006/table">
            <a:tbl>
              <a:tblPr firstRow="1" bandRow="1">
                <a:tableStyleId>{5C22544A-7EE6-4342-B048-85BDC9FD1C3A}</a:tableStyleId>
              </a:tblPr>
              <a:tblGrid>
                <a:gridCol w="1359982">
                  <a:extLst>
                    <a:ext uri="{9D8B030D-6E8A-4147-A177-3AD203B41FA5}">
                      <a16:colId xmlns:a16="http://schemas.microsoft.com/office/drawing/2014/main" val="3462097113"/>
                    </a:ext>
                  </a:extLst>
                </a:gridCol>
                <a:gridCol w="1445371">
                  <a:extLst>
                    <a:ext uri="{9D8B030D-6E8A-4147-A177-3AD203B41FA5}">
                      <a16:colId xmlns:a16="http://schemas.microsoft.com/office/drawing/2014/main" val="3516902340"/>
                    </a:ext>
                  </a:extLst>
                </a:gridCol>
                <a:gridCol w="1445371">
                  <a:extLst>
                    <a:ext uri="{9D8B030D-6E8A-4147-A177-3AD203B41FA5}">
                      <a16:colId xmlns:a16="http://schemas.microsoft.com/office/drawing/2014/main" val="2989967474"/>
                    </a:ext>
                  </a:extLst>
                </a:gridCol>
                <a:gridCol w="1445371">
                  <a:extLst>
                    <a:ext uri="{9D8B030D-6E8A-4147-A177-3AD203B41FA5}">
                      <a16:colId xmlns:a16="http://schemas.microsoft.com/office/drawing/2014/main" val="647940643"/>
                    </a:ext>
                  </a:extLst>
                </a:gridCol>
                <a:gridCol w="1445371">
                  <a:extLst>
                    <a:ext uri="{9D8B030D-6E8A-4147-A177-3AD203B41FA5}">
                      <a16:colId xmlns:a16="http://schemas.microsoft.com/office/drawing/2014/main" val="3763707236"/>
                    </a:ext>
                  </a:extLst>
                </a:gridCol>
              </a:tblGrid>
              <a:tr h="153447">
                <a:tc>
                  <a:txBody>
                    <a:bodyPr/>
                    <a:lstStyle/>
                    <a:p>
                      <a:r>
                        <a:rPr lang="en-GB" sz="1800">
                          <a:effectLst/>
                        </a:rPr>
                        <a:t> </a:t>
                      </a:r>
                    </a:p>
                  </a:txBody>
                  <a:tcPr marL="67556" marR="67556" marT="0" marB="0"/>
                </a:tc>
                <a:tc>
                  <a:txBody>
                    <a:bodyPr/>
                    <a:lstStyle/>
                    <a:p>
                      <a:r>
                        <a:rPr lang="en-GB" sz="1800" dirty="0">
                          <a:effectLst/>
                        </a:rPr>
                        <a:t>2001</a:t>
                      </a:r>
                    </a:p>
                  </a:txBody>
                  <a:tcPr marL="67556" marR="67556" marT="0" marB="0"/>
                </a:tc>
                <a:tc>
                  <a:txBody>
                    <a:bodyPr/>
                    <a:lstStyle/>
                    <a:p>
                      <a:r>
                        <a:rPr lang="en-GB" sz="1800">
                          <a:effectLst/>
                        </a:rPr>
                        <a:t>2011</a:t>
                      </a:r>
                    </a:p>
                  </a:txBody>
                  <a:tcPr marL="67556" marR="67556" marT="0" marB="0"/>
                </a:tc>
                <a:tc>
                  <a:txBody>
                    <a:bodyPr/>
                    <a:lstStyle/>
                    <a:p>
                      <a:r>
                        <a:rPr lang="en-GB" sz="1800">
                          <a:effectLst/>
                        </a:rPr>
                        <a:t>2021</a:t>
                      </a:r>
                    </a:p>
                  </a:txBody>
                  <a:tcPr marL="67556" marR="67556" marT="0" marB="0"/>
                </a:tc>
                <a:tc>
                  <a:txBody>
                    <a:bodyPr/>
                    <a:lstStyle/>
                    <a:p>
                      <a:r>
                        <a:rPr lang="en-GB" sz="1800">
                          <a:effectLst/>
                        </a:rPr>
                        <a:t>2031</a:t>
                      </a:r>
                    </a:p>
                  </a:txBody>
                  <a:tcPr marL="67556" marR="67556" marT="0" marB="0"/>
                </a:tc>
                <a:extLst>
                  <a:ext uri="{0D108BD9-81ED-4DB2-BD59-A6C34878D82A}">
                    <a16:rowId xmlns:a16="http://schemas.microsoft.com/office/drawing/2014/main" val="32799830"/>
                  </a:ext>
                </a:extLst>
              </a:tr>
              <a:tr h="306894">
                <a:tc>
                  <a:txBody>
                    <a:bodyPr/>
                    <a:lstStyle/>
                    <a:p>
                      <a:r>
                        <a:rPr lang="en-GB" sz="1400" dirty="0">
                          <a:effectLst/>
                        </a:rPr>
                        <a:t>Total aged 3 and over</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dirty="0">
                          <a:effectLst/>
                        </a:rPr>
                        <a:t> </a:t>
                      </a:r>
                    </a:p>
                  </a:txBody>
                  <a:tcPr marL="67556" marR="67556" marT="0" marB="0"/>
                </a:tc>
                <a:extLst>
                  <a:ext uri="{0D108BD9-81ED-4DB2-BD59-A6C34878D82A}">
                    <a16:rowId xmlns:a16="http://schemas.microsoft.com/office/drawing/2014/main" val="3335089148"/>
                  </a:ext>
                </a:extLst>
              </a:tr>
              <a:tr h="460341">
                <a:tc>
                  <a:txBody>
                    <a:bodyPr/>
                    <a:lstStyle/>
                    <a:p>
                      <a:r>
                        <a:rPr lang="en-GB" sz="1400">
                          <a:effectLst/>
                        </a:rPr>
                        <a:t>% able to speak Welsh</a:t>
                      </a:r>
                    </a:p>
                  </a:txBody>
                  <a:tcPr marL="67556" marR="67556" marT="0" marB="0"/>
                </a:tc>
                <a:tc>
                  <a:txBody>
                    <a:bodyPr/>
                    <a:lstStyle/>
                    <a:p>
                      <a:r>
                        <a:rPr lang="en-GB" sz="1400" dirty="0">
                          <a:effectLst/>
                        </a:rPr>
                        <a:t>20.8</a:t>
                      </a:r>
                    </a:p>
                  </a:txBody>
                  <a:tcPr marL="67556" marR="67556" marT="0" marB="0"/>
                </a:tc>
                <a:tc>
                  <a:txBody>
                    <a:bodyPr/>
                    <a:lstStyle/>
                    <a:p>
                      <a:r>
                        <a:rPr lang="en-GB" sz="1400" dirty="0">
                          <a:effectLst/>
                        </a:rPr>
                        <a:t>20.0</a:t>
                      </a:r>
                    </a:p>
                  </a:txBody>
                  <a:tcPr marL="67556" marR="67556" marT="0" marB="0"/>
                </a:tc>
                <a:tc>
                  <a:txBody>
                    <a:bodyPr/>
                    <a:lstStyle/>
                    <a:p>
                      <a:r>
                        <a:rPr lang="en-GB" sz="1400">
                          <a:effectLst/>
                        </a:rPr>
                        <a:t>20.0</a:t>
                      </a:r>
                    </a:p>
                  </a:txBody>
                  <a:tcPr marL="67556" marR="67556" marT="0" marB="0"/>
                </a:tc>
                <a:tc>
                  <a:txBody>
                    <a:bodyPr/>
                    <a:lstStyle/>
                    <a:p>
                      <a:r>
                        <a:rPr lang="en-GB" sz="1400">
                          <a:effectLst/>
                        </a:rPr>
                        <a:t>20.3</a:t>
                      </a:r>
                    </a:p>
                  </a:txBody>
                  <a:tcPr marL="67556" marR="67556" marT="0" marB="0"/>
                </a:tc>
                <a:extLst>
                  <a:ext uri="{0D108BD9-81ED-4DB2-BD59-A6C34878D82A}">
                    <a16:rowId xmlns:a16="http://schemas.microsoft.com/office/drawing/2014/main" val="3319371041"/>
                  </a:ext>
                </a:extLst>
              </a:tr>
              <a:tr h="613788">
                <a:tc>
                  <a:txBody>
                    <a:bodyPr/>
                    <a:lstStyle/>
                    <a:p>
                      <a:r>
                        <a:rPr lang="en-GB" sz="1400">
                          <a:effectLst/>
                        </a:rPr>
                        <a:t>Number able to speak Welsh</a:t>
                      </a:r>
                    </a:p>
                  </a:txBody>
                  <a:tcPr marL="67556" marR="67556" marT="0" marB="0"/>
                </a:tc>
                <a:tc>
                  <a:txBody>
                    <a:bodyPr/>
                    <a:lstStyle/>
                    <a:p>
                      <a:r>
                        <a:rPr lang="en-GB" sz="1400">
                          <a:effectLst/>
                        </a:rPr>
                        <a:t>582,000</a:t>
                      </a:r>
                    </a:p>
                  </a:txBody>
                  <a:tcPr marL="67556" marR="67556" marT="0" marB="0"/>
                </a:tc>
                <a:tc>
                  <a:txBody>
                    <a:bodyPr/>
                    <a:lstStyle/>
                    <a:p>
                      <a:r>
                        <a:rPr lang="en-GB" sz="1400">
                          <a:effectLst/>
                        </a:rPr>
                        <a:t>583,000</a:t>
                      </a:r>
                    </a:p>
                  </a:txBody>
                  <a:tcPr marL="67556" marR="67556" marT="0" marB="0"/>
                </a:tc>
                <a:tc>
                  <a:txBody>
                    <a:bodyPr/>
                    <a:lstStyle/>
                    <a:p>
                      <a:r>
                        <a:rPr lang="en-GB" sz="1400">
                          <a:effectLst/>
                        </a:rPr>
                        <a:t>617,000</a:t>
                      </a:r>
                    </a:p>
                  </a:txBody>
                  <a:tcPr marL="67556" marR="67556" marT="0" marB="0"/>
                </a:tc>
                <a:tc>
                  <a:txBody>
                    <a:bodyPr/>
                    <a:lstStyle/>
                    <a:p>
                      <a:r>
                        <a:rPr lang="en-GB" sz="1400" dirty="0">
                          <a:effectLst/>
                        </a:rPr>
                        <a:t>654,000</a:t>
                      </a:r>
                    </a:p>
                  </a:txBody>
                  <a:tcPr marL="67556" marR="67556" marT="0" marB="0"/>
                </a:tc>
                <a:extLst>
                  <a:ext uri="{0D108BD9-81ED-4DB2-BD59-A6C34878D82A}">
                    <a16:rowId xmlns:a16="http://schemas.microsoft.com/office/drawing/2014/main" val="2369863918"/>
                  </a:ext>
                </a:extLst>
              </a:tr>
              <a:tr h="306894">
                <a:tc>
                  <a:txBody>
                    <a:bodyPr/>
                    <a:lstStyle/>
                    <a:p>
                      <a:r>
                        <a:rPr lang="en-GB" sz="1400">
                          <a:effectLst/>
                        </a:rPr>
                        <a:t>Children aged 3</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dirty="0">
                          <a:effectLst/>
                        </a:rPr>
                        <a:t> </a:t>
                      </a:r>
                    </a:p>
                  </a:txBody>
                  <a:tcPr marL="67556" marR="67556" marT="0" marB="0"/>
                </a:tc>
                <a:extLst>
                  <a:ext uri="{0D108BD9-81ED-4DB2-BD59-A6C34878D82A}">
                    <a16:rowId xmlns:a16="http://schemas.microsoft.com/office/drawing/2014/main" val="2469937997"/>
                  </a:ext>
                </a:extLst>
              </a:tr>
              <a:tr h="460341">
                <a:tc>
                  <a:txBody>
                    <a:bodyPr/>
                    <a:lstStyle/>
                    <a:p>
                      <a:r>
                        <a:rPr lang="en-GB" sz="1400">
                          <a:effectLst/>
                        </a:rPr>
                        <a:t>% able to speak Welsh</a:t>
                      </a:r>
                    </a:p>
                  </a:txBody>
                  <a:tcPr marL="67556" marR="67556" marT="0" marB="0"/>
                </a:tc>
                <a:tc>
                  <a:txBody>
                    <a:bodyPr/>
                    <a:lstStyle/>
                    <a:p>
                      <a:r>
                        <a:rPr lang="en-GB" sz="1400" dirty="0">
                          <a:effectLst/>
                        </a:rPr>
                        <a:t>14.9</a:t>
                      </a:r>
                    </a:p>
                  </a:txBody>
                  <a:tcPr marL="67556" marR="67556" marT="0" marB="0"/>
                </a:tc>
                <a:tc>
                  <a:txBody>
                    <a:bodyPr/>
                    <a:lstStyle/>
                    <a:p>
                      <a:r>
                        <a:rPr lang="en-GB" sz="1400">
                          <a:effectLst/>
                        </a:rPr>
                        <a:t>15.4</a:t>
                      </a:r>
                    </a:p>
                  </a:txBody>
                  <a:tcPr marL="67556" marR="67556" marT="0" marB="0"/>
                </a:tc>
                <a:tc>
                  <a:txBody>
                    <a:bodyPr/>
                    <a:lstStyle/>
                    <a:p>
                      <a:r>
                        <a:rPr lang="en-GB" sz="1400">
                          <a:effectLst/>
                        </a:rPr>
                        <a:t>16.2</a:t>
                      </a:r>
                    </a:p>
                  </a:txBody>
                  <a:tcPr marL="67556" marR="67556" marT="0" marB="0"/>
                </a:tc>
                <a:tc>
                  <a:txBody>
                    <a:bodyPr/>
                    <a:lstStyle/>
                    <a:p>
                      <a:r>
                        <a:rPr lang="en-GB" sz="1400" dirty="0">
                          <a:effectLst/>
                        </a:rPr>
                        <a:t>16.3</a:t>
                      </a:r>
                    </a:p>
                  </a:txBody>
                  <a:tcPr marL="67556" marR="67556" marT="0" marB="0"/>
                </a:tc>
                <a:extLst>
                  <a:ext uri="{0D108BD9-81ED-4DB2-BD59-A6C34878D82A}">
                    <a16:rowId xmlns:a16="http://schemas.microsoft.com/office/drawing/2014/main" val="3206846235"/>
                  </a:ext>
                </a:extLst>
              </a:tr>
            </a:tbl>
          </a:graphicData>
        </a:graphic>
      </p:graphicFrame>
      <p:sp>
        <p:nvSpPr>
          <p:cNvPr id="7" name="TextBox 6">
            <a:extLst>
              <a:ext uri="{FF2B5EF4-FFF2-40B4-BE49-F238E27FC236}">
                <a16:creationId xmlns:a16="http://schemas.microsoft.com/office/drawing/2014/main" id="{69CECDCD-0240-4EB6-96EF-0D3CB560195B}"/>
              </a:ext>
            </a:extLst>
          </p:cNvPr>
          <p:cNvSpPr txBox="1"/>
          <p:nvPr/>
        </p:nvSpPr>
        <p:spPr>
          <a:xfrm>
            <a:off x="511112" y="2343651"/>
            <a:ext cx="6438900" cy="923330"/>
          </a:xfrm>
          <a:prstGeom prst="rect">
            <a:avLst/>
          </a:prstGeom>
          <a:noFill/>
        </p:spPr>
        <p:txBody>
          <a:bodyPr wrap="square">
            <a:spAutoFit/>
          </a:bodyPr>
          <a:lstStyle/>
          <a:p>
            <a:pPr algn="l"/>
            <a:r>
              <a:rPr lang="en-GB" b="1" i="0" dirty="0">
                <a:solidFill>
                  <a:srgbClr val="4C5763"/>
                </a:solidFill>
                <a:effectLst/>
                <a:latin typeface="Arial" panose="020B0604020202020204" pitchFamily="34" charset="0"/>
              </a:rPr>
              <a:t>The future of the Welsh language</a:t>
            </a:r>
            <a:endParaRPr lang="en-GB" b="0" i="0" dirty="0">
              <a:solidFill>
                <a:srgbClr val="4C5763"/>
              </a:solidFill>
              <a:effectLst/>
              <a:latin typeface="Arial" panose="020B0604020202020204" pitchFamily="34" charset="0"/>
            </a:endParaRPr>
          </a:p>
          <a:p>
            <a:pPr algn="l"/>
            <a:r>
              <a:rPr lang="en-GB" b="0" i="0" dirty="0">
                <a:solidFill>
                  <a:srgbClr val="4C5763"/>
                </a:solidFill>
                <a:effectLst/>
                <a:latin typeface="Arial" panose="020B0604020202020204" pitchFamily="34" charset="0"/>
              </a:rPr>
              <a:t>The figures below provide a projection from the 2001 situation. </a:t>
            </a:r>
          </a:p>
        </p:txBody>
      </p:sp>
      <p:pic>
        <p:nvPicPr>
          <p:cNvPr id="11" name="Picture 10">
            <a:extLst>
              <a:ext uri="{FF2B5EF4-FFF2-40B4-BE49-F238E27FC236}">
                <a16:creationId xmlns:a16="http://schemas.microsoft.com/office/drawing/2014/main" id="{F61CDA1E-6BC1-457C-B39B-168B0966A80D}"/>
              </a:ext>
            </a:extLst>
          </p:cNvPr>
          <p:cNvPicPr>
            <a:picLocks noChangeAspect="1"/>
          </p:cNvPicPr>
          <p:nvPr/>
        </p:nvPicPr>
        <p:blipFill rotWithShape="1">
          <a:blip r:embed="rId2"/>
          <a:srcRect l="34375" t="14944" r="35875" b="8646"/>
          <a:stretch/>
        </p:blipFill>
        <p:spPr>
          <a:xfrm>
            <a:off x="7117081" y="196691"/>
            <a:ext cx="1883030" cy="2719142"/>
          </a:xfrm>
          <a:prstGeom prst="rect">
            <a:avLst/>
          </a:prstGeom>
        </p:spPr>
      </p:pic>
      <p:sp>
        <p:nvSpPr>
          <p:cNvPr id="13" name="TextBox 12">
            <a:extLst>
              <a:ext uri="{FF2B5EF4-FFF2-40B4-BE49-F238E27FC236}">
                <a16:creationId xmlns:a16="http://schemas.microsoft.com/office/drawing/2014/main" id="{574AE94C-2A1C-4DAF-92A2-CEDCE05C17EF}"/>
              </a:ext>
            </a:extLst>
          </p:cNvPr>
          <p:cNvSpPr txBox="1"/>
          <p:nvPr/>
        </p:nvSpPr>
        <p:spPr>
          <a:xfrm>
            <a:off x="925483" y="379660"/>
            <a:ext cx="5514523" cy="646331"/>
          </a:xfrm>
          <a:prstGeom prst="rect">
            <a:avLst/>
          </a:prstGeom>
          <a:noFill/>
        </p:spPr>
        <p:txBody>
          <a:bodyPr wrap="none" rtlCol="0">
            <a:spAutoFit/>
          </a:bodyPr>
          <a:lstStyle/>
          <a:p>
            <a:r>
              <a:rPr lang="en-GB" sz="3600" dirty="0">
                <a:solidFill>
                  <a:srgbClr val="92D050"/>
                </a:solidFill>
                <a:effectLst>
                  <a:outerShdw blurRad="38100" dist="38100" dir="2700000" algn="tl">
                    <a:srgbClr val="000000">
                      <a:alpha val="43137"/>
                    </a:srgbClr>
                  </a:outerShdw>
                </a:effectLst>
                <a:latin typeface="+mj-lt"/>
              </a:rPr>
              <a:t>A Million Welsh Speakers  </a:t>
            </a:r>
          </a:p>
        </p:txBody>
      </p:sp>
      <p:sp>
        <p:nvSpPr>
          <p:cNvPr id="14" name="TextBox 13">
            <a:extLst>
              <a:ext uri="{FF2B5EF4-FFF2-40B4-BE49-F238E27FC236}">
                <a16:creationId xmlns:a16="http://schemas.microsoft.com/office/drawing/2014/main" id="{F831700E-169D-4FCB-A220-58EE5EE47264}"/>
              </a:ext>
            </a:extLst>
          </p:cNvPr>
          <p:cNvSpPr txBox="1"/>
          <p:nvPr/>
        </p:nvSpPr>
        <p:spPr>
          <a:xfrm>
            <a:off x="8397240" y="2928299"/>
            <a:ext cx="728084" cy="215444"/>
          </a:xfrm>
          <a:prstGeom prst="rect">
            <a:avLst/>
          </a:prstGeom>
          <a:noFill/>
        </p:spPr>
        <p:txBody>
          <a:bodyPr wrap="none" rtlCol="0">
            <a:spAutoFit/>
          </a:bodyPr>
          <a:lstStyle/>
          <a:p>
            <a:r>
              <a:rPr lang="en-GB" sz="800" dirty="0"/>
              <a:t>WAG (2019)</a:t>
            </a:r>
          </a:p>
        </p:txBody>
      </p:sp>
      <p:sp>
        <p:nvSpPr>
          <p:cNvPr id="15" name="TextBox 14">
            <a:extLst>
              <a:ext uri="{FF2B5EF4-FFF2-40B4-BE49-F238E27FC236}">
                <a16:creationId xmlns:a16="http://schemas.microsoft.com/office/drawing/2014/main" id="{876967D5-B068-42F3-9B9E-AD35011FF7BA}"/>
              </a:ext>
            </a:extLst>
          </p:cNvPr>
          <p:cNvSpPr txBox="1"/>
          <p:nvPr/>
        </p:nvSpPr>
        <p:spPr>
          <a:xfrm>
            <a:off x="6501538" y="6138555"/>
            <a:ext cx="1325880" cy="215444"/>
          </a:xfrm>
          <a:prstGeom prst="rect">
            <a:avLst/>
          </a:prstGeom>
          <a:noFill/>
        </p:spPr>
        <p:txBody>
          <a:bodyPr wrap="square" rtlCol="0">
            <a:spAutoFit/>
          </a:bodyPr>
          <a:lstStyle/>
          <a:p>
            <a:r>
              <a:rPr lang="en-GB" sz="800" dirty="0"/>
              <a:t>WAG (2012)</a:t>
            </a:r>
          </a:p>
        </p:txBody>
      </p:sp>
    </p:spTree>
    <p:extLst>
      <p:ext uri="{BB962C8B-B14F-4D97-AF65-F5344CB8AC3E}">
        <p14:creationId xmlns:p14="http://schemas.microsoft.com/office/powerpoint/2010/main" val="31263337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F622A880343D4DB4555DDF4596BB0F" ma:contentTypeVersion="12" ma:contentTypeDescription="Create a new document." ma:contentTypeScope="" ma:versionID="bc884c24e8f66654845bf01e7635cf2b">
  <xsd:schema xmlns:xsd="http://www.w3.org/2001/XMLSchema" xmlns:xs="http://www.w3.org/2001/XMLSchema" xmlns:p="http://schemas.microsoft.com/office/2006/metadata/properties" xmlns:ns3="8896efab-b20a-4ccd-a147-6fd02b295eaf" xmlns:ns4="92aa1977-fe56-4624-a0c7-a6e69f724fe1" targetNamespace="http://schemas.microsoft.com/office/2006/metadata/properties" ma:root="true" ma:fieldsID="51ceedcdddf9861c745aef828813474a" ns3:_="" ns4:_="">
    <xsd:import namespace="8896efab-b20a-4ccd-a147-6fd02b295eaf"/>
    <xsd:import namespace="92aa1977-fe56-4624-a0c7-a6e69f724fe1"/>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96efab-b20a-4ccd-a147-6fd02b295ea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2aa1977-fe56-4624-a0c7-a6e69f724fe1"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D6F607-A581-4031-857B-6433E781C7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96efab-b20a-4ccd-a147-6fd02b295eaf"/>
    <ds:schemaRef ds:uri="92aa1977-fe56-4624-a0c7-a6e69f724f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585CE7-4ED3-46BA-A093-651AEF40ED3E}">
  <ds:schemaRefs>
    <ds:schemaRef ds:uri="http://purl.org/dc/elements/1.1/"/>
    <ds:schemaRef ds:uri="http://schemas.microsoft.com/office/2006/metadata/properties"/>
    <ds:schemaRef ds:uri="http://purl.org/dc/terms/"/>
    <ds:schemaRef ds:uri="http://schemas.microsoft.com/office/2006/documentManagement/types"/>
    <ds:schemaRef ds:uri="8896efab-b20a-4ccd-a147-6fd02b295eaf"/>
    <ds:schemaRef ds:uri="http://schemas.microsoft.com/office/infopath/2007/PartnerControls"/>
    <ds:schemaRef ds:uri="http://www.w3.org/XML/1998/namespace"/>
    <ds:schemaRef ds:uri="http://purl.org/dc/dcmitype/"/>
    <ds:schemaRef ds:uri="http://schemas.openxmlformats.org/package/2006/metadata/core-properties"/>
    <ds:schemaRef ds:uri="92aa1977-fe56-4624-a0c7-a6e69f724fe1"/>
  </ds:schemaRefs>
</ds:datastoreItem>
</file>

<file path=customXml/itemProps3.xml><?xml version="1.0" encoding="utf-8"?>
<ds:datastoreItem xmlns:ds="http://schemas.openxmlformats.org/officeDocument/2006/customXml" ds:itemID="{4F089D79-FF69-48D5-8B17-2BF5327E9B3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605</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vt:lpstr>
      <vt:lpstr>Lato</vt:lpstr>
      <vt:lpstr>PT Sans</vt:lpstr>
      <vt:lpstr>Trebuchet MS</vt:lpstr>
      <vt:lpstr>Wingdings 3</vt:lpstr>
      <vt:lpstr>Facet</vt:lpstr>
      <vt:lpstr>Devolution and the Language of Wales</vt:lpstr>
      <vt:lpstr>Welsh Identity </vt:lpstr>
      <vt:lpstr>PowerPoint Presentation</vt:lpstr>
      <vt:lpstr>PowerPoint Presentation</vt:lpstr>
      <vt:lpstr>  Welsh Devolution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Devolution and the Language of Wales</dc:title>
  <dc:creator>L Foley (Pengelli Primary School)</dc:creator>
  <cp:lastModifiedBy>L Foley (Pengelli Primary School)</cp:lastModifiedBy>
  <cp:revision>1</cp:revision>
  <dcterms:created xsi:type="dcterms:W3CDTF">2020-11-01T16:00:23Z</dcterms:created>
  <dcterms:modified xsi:type="dcterms:W3CDTF">2020-11-01T16:18:59Z</dcterms:modified>
</cp:coreProperties>
</file>