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71" r:id="rId5"/>
    <p:sldId id="260" r:id="rId6"/>
    <p:sldId id="261" r:id="rId7"/>
    <p:sldId id="262" r:id="rId8"/>
    <p:sldId id="263" r:id="rId9"/>
    <p:sldId id="265" r:id="rId10"/>
    <p:sldId id="266" r:id="rId11"/>
    <p:sldId id="270"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6F17C8A-B259-4CC6-A8AF-776CCDEB8021}">
          <p14:sldIdLst>
            <p14:sldId id="257"/>
            <p14:sldId id="258"/>
            <p14:sldId id="259"/>
            <p14:sldId id="271"/>
            <p14:sldId id="260"/>
            <p14:sldId id="261"/>
            <p14:sldId id="262"/>
            <p14:sldId id="263"/>
            <p14:sldId id="265"/>
            <p14:sldId id="266"/>
          </p14:sldIdLst>
        </p14:section>
        <p14:section name="Untitled Section" id="{D2EAF5FE-6370-4CF2-B7D6-80D5CD576B81}">
          <p14:sldIdLst>
            <p14:sldId id="270"/>
            <p14:sldId id="2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B4778F-D022-489F-8B35-D66017C2EAA8}" v="83" dt="2024-07-30T00:41:14.5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5789" autoAdjust="0"/>
    <p:restoredTop sz="94660"/>
  </p:normalViewPr>
  <p:slideViewPr>
    <p:cSldViewPr snapToGrid="0">
      <p:cViewPr varScale="1">
        <p:scale>
          <a:sx n="74" d="100"/>
          <a:sy n="74" d="100"/>
        </p:scale>
        <p:origin x="86" y="16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isalmasaniya786@outlook.com" userId="7855495eb7b749f6" providerId="LiveId" clId="{8DB4778F-D022-489F-8B35-D66017C2EAA8}"/>
    <pc:docChg chg="undo custSel modSld sldOrd">
      <pc:chgData name="faisalmasaniya786@outlook.com" userId="7855495eb7b749f6" providerId="LiveId" clId="{8DB4778F-D022-489F-8B35-D66017C2EAA8}" dt="2024-07-30T11:37:58.170" v="236" actId="21"/>
      <pc:docMkLst>
        <pc:docMk/>
      </pc:docMkLst>
      <pc:sldChg chg="addSp delSp modSp mod setBg delDesignElem">
        <pc:chgData name="faisalmasaniya786@outlook.com" userId="7855495eb7b749f6" providerId="LiveId" clId="{8DB4778F-D022-489F-8B35-D66017C2EAA8}" dt="2024-07-30T00:41:01.230" v="223" actId="14100"/>
        <pc:sldMkLst>
          <pc:docMk/>
          <pc:sldMk cId="4148840701" sldId="257"/>
        </pc:sldMkLst>
        <pc:spChg chg="mod">
          <ac:chgData name="faisalmasaniya786@outlook.com" userId="7855495eb7b749f6" providerId="LiveId" clId="{8DB4778F-D022-489F-8B35-D66017C2EAA8}" dt="2024-07-30T00:41:01.230" v="223" actId="14100"/>
          <ac:spMkLst>
            <pc:docMk/>
            <pc:sldMk cId="4148840701" sldId="257"/>
            <ac:spMk id="2" creationId="{D2950550-6C39-B563-D3F0-C17DC33A1CF5}"/>
          </ac:spMkLst>
        </pc:spChg>
        <pc:spChg chg="add del mod">
          <ac:chgData name="faisalmasaniya786@outlook.com" userId="7855495eb7b749f6" providerId="LiveId" clId="{8DB4778F-D022-489F-8B35-D66017C2EAA8}" dt="2024-07-30T00:26:33.113" v="99" actId="21"/>
          <ac:spMkLst>
            <pc:docMk/>
            <pc:sldMk cId="4148840701" sldId="257"/>
            <ac:spMk id="4" creationId="{A3C3825E-E5B2-98A4-8A90-0D41C516EDED}"/>
          </ac:spMkLst>
        </pc:spChg>
        <pc:spChg chg="add del mod">
          <ac:chgData name="faisalmasaniya786@outlook.com" userId="7855495eb7b749f6" providerId="LiveId" clId="{8DB4778F-D022-489F-8B35-D66017C2EAA8}" dt="2024-07-30T00:26:48.206" v="111" actId="208"/>
          <ac:spMkLst>
            <pc:docMk/>
            <pc:sldMk cId="4148840701" sldId="257"/>
            <ac:spMk id="6" creationId="{478C6230-9DE8-5F9B-FE86-0C1B0EB62EEB}"/>
          </ac:spMkLst>
        </pc:spChg>
        <pc:spChg chg="add del">
          <ac:chgData name="faisalmasaniya786@outlook.com" userId="7855495eb7b749f6" providerId="LiveId" clId="{8DB4778F-D022-489F-8B35-D66017C2EAA8}" dt="2024-07-30T00:40:04.628" v="218"/>
          <ac:spMkLst>
            <pc:docMk/>
            <pc:sldMk cId="4148840701" sldId="257"/>
            <ac:spMk id="29" creationId="{058A14AF-9FB5-4CC7-BA35-E8E85D3EDF0E}"/>
          </ac:spMkLst>
        </pc:spChg>
        <pc:spChg chg="add del">
          <ac:chgData name="faisalmasaniya786@outlook.com" userId="7855495eb7b749f6" providerId="LiveId" clId="{8DB4778F-D022-489F-8B35-D66017C2EAA8}" dt="2024-07-30T00:40:04.628" v="218"/>
          <ac:spMkLst>
            <pc:docMk/>
            <pc:sldMk cId="4148840701" sldId="257"/>
            <ac:spMk id="30" creationId="{3A9A4357-BD1D-4622-A4FE-766E6AB8DE84}"/>
          </ac:spMkLst>
        </pc:spChg>
        <pc:spChg chg="add del">
          <ac:chgData name="faisalmasaniya786@outlook.com" userId="7855495eb7b749f6" providerId="LiveId" clId="{8DB4778F-D022-489F-8B35-D66017C2EAA8}" dt="2024-07-30T00:40:04.628" v="218"/>
          <ac:spMkLst>
            <pc:docMk/>
            <pc:sldMk cId="4148840701" sldId="257"/>
            <ac:spMk id="36" creationId="{E659831F-0D9A-4C63-9EBB-8435B85A440F}"/>
          </ac:spMkLst>
        </pc:spChg>
        <pc:spChg chg="add del">
          <ac:chgData name="faisalmasaniya786@outlook.com" userId="7855495eb7b749f6" providerId="LiveId" clId="{8DB4778F-D022-489F-8B35-D66017C2EAA8}" dt="2024-07-30T00:40:04.628" v="218"/>
          <ac:spMkLst>
            <pc:docMk/>
            <pc:sldMk cId="4148840701" sldId="257"/>
            <ac:spMk id="38" creationId="{E6995CE5-F890-4ABA-82A2-26507CE8D2A3}"/>
          </ac:spMkLst>
        </pc:spChg>
      </pc:sldChg>
      <pc:sldChg chg="modSp mod setBg">
        <pc:chgData name="faisalmasaniya786@outlook.com" userId="7855495eb7b749f6" providerId="LiveId" clId="{8DB4778F-D022-489F-8B35-D66017C2EAA8}" dt="2024-07-30T00:40:04.628" v="218"/>
        <pc:sldMkLst>
          <pc:docMk/>
          <pc:sldMk cId="2837008311" sldId="258"/>
        </pc:sldMkLst>
        <pc:spChg chg="mod">
          <ac:chgData name="faisalmasaniya786@outlook.com" userId="7855495eb7b749f6" providerId="LiveId" clId="{8DB4778F-D022-489F-8B35-D66017C2EAA8}" dt="2024-07-30T00:40:04.628" v="218"/>
          <ac:spMkLst>
            <pc:docMk/>
            <pc:sldMk cId="2837008311" sldId="258"/>
            <ac:spMk id="2" creationId="{1F8C2C3E-413A-22DC-17D7-07F3A1F4B78D}"/>
          </ac:spMkLst>
        </pc:spChg>
        <pc:spChg chg="mod">
          <ac:chgData name="faisalmasaniya786@outlook.com" userId="7855495eb7b749f6" providerId="LiveId" clId="{8DB4778F-D022-489F-8B35-D66017C2EAA8}" dt="2024-07-30T00:40:04.628" v="218"/>
          <ac:spMkLst>
            <pc:docMk/>
            <pc:sldMk cId="2837008311" sldId="258"/>
            <ac:spMk id="3" creationId="{87EA8A05-F115-74E9-6E21-3F03F85DE9EA}"/>
          </ac:spMkLst>
        </pc:spChg>
      </pc:sldChg>
      <pc:sldChg chg="modSp mod setBg">
        <pc:chgData name="faisalmasaniya786@outlook.com" userId="7855495eb7b749f6" providerId="LiveId" clId="{8DB4778F-D022-489F-8B35-D66017C2EAA8}" dt="2024-07-30T00:28:41.670" v="165"/>
        <pc:sldMkLst>
          <pc:docMk/>
          <pc:sldMk cId="2040752787" sldId="259"/>
        </pc:sldMkLst>
        <pc:spChg chg="mod">
          <ac:chgData name="faisalmasaniya786@outlook.com" userId="7855495eb7b749f6" providerId="LiveId" clId="{8DB4778F-D022-489F-8B35-D66017C2EAA8}" dt="2024-07-30T00:28:14.301" v="161"/>
          <ac:spMkLst>
            <pc:docMk/>
            <pc:sldMk cId="2040752787" sldId="259"/>
            <ac:spMk id="2" creationId="{A7E7F361-DABB-28B7-7E23-96D58892A10F}"/>
          </ac:spMkLst>
        </pc:spChg>
      </pc:sldChg>
      <pc:sldChg chg="modSp mod setBg">
        <pc:chgData name="faisalmasaniya786@outlook.com" userId="7855495eb7b749f6" providerId="LiveId" clId="{8DB4778F-D022-489F-8B35-D66017C2EAA8}" dt="2024-07-30T00:41:28.718" v="231" actId="207"/>
        <pc:sldMkLst>
          <pc:docMk/>
          <pc:sldMk cId="1338022269" sldId="260"/>
        </pc:sldMkLst>
        <pc:spChg chg="mod">
          <ac:chgData name="faisalmasaniya786@outlook.com" userId="7855495eb7b749f6" providerId="LiveId" clId="{8DB4778F-D022-489F-8B35-D66017C2EAA8}" dt="2024-07-30T00:28:14.301" v="161"/>
          <ac:spMkLst>
            <pc:docMk/>
            <pc:sldMk cId="1338022269" sldId="260"/>
            <ac:spMk id="2" creationId="{256991CD-F6B7-A7D5-C199-5355872CA9FA}"/>
          </ac:spMkLst>
        </pc:spChg>
        <pc:spChg chg="mod">
          <ac:chgData name="faisalmasaniya786@outlook.com" userId="7855495eb7b749f6" providerId="LiveId" clId="{8DB4778F-D022-489F-8B35-D66017C2EAA8}" dt="2024-07-30T00:28:14.301" v="161"/>
          <ac:spMkLst>
            <pc:docMk/>
            <pc:sldMk cId="1338022269" sldId="260"/>
            <ac:spMk id="3" creationId="{7E487311-F0DE-210D-B30D-5470AFEF2AFF}"/>
          </ac:spMkLst>
        </pc:spChg>
        <pc:spChg chg="mod">
          <ac:chgData name="faisalmasaniya786@outlook.com" userId="7855495eb7b749f6" providerId="LiveId" clId="{8DB4778F-D022-489F-8B35-D66017C2EAA8}" dt="2024-07-30T00:28:14.301" v="161"/>
          <ac:spMkLst>
            <pc:docMk/>
            <pc:sldMk cId="1338022269" sldId="260"/>
            <ac:spMk id="4" creationId="{EED44178-F415-BC50-16AF-39DC14FAB5DD}"/>
          </ac:spMkLst>
        </pc:spChg>
        <pc:picChg chg="mod">
          <ac:chgData name="faisalmasaniya786@outlook.com" userId="7855495eb7b749f6" providerId="LiveId" clId="{8DB4778F-D022-489F-8B35-D66017C2EAA8}" dt="2024-07-30T00:41:28.718" v="231" actId="207"/>
          <ac:picMkLst>
            <pc:docMk/>
            <pc:sldMk cId="1338022269" sldId="260"/>
            <ac:picMk id="6" creationId="{8AC92DCF-3441-6A21-D8FA-6982030356E8}"/>
          </ac:picMkLst>
        </pc:picChg>
      </pc:sldChg>
      <pc:sldChg chg="addSp delSp modSp mod ord setBg">
        <pc:chgData name="faisalmasaniya786@outlook.com" userId="7855495eb7b749f6" providerId="LiveId" clId="{8DB4778F-D022-489F-8B35-D66017C2EAA8}" dt="2024-07-30T11:37:58.170" v="236" actId="21"/>
        <pc:sldMkLst>
          <pc:docMk/>
          <pc:sldMk cId="1590118148" sldId="261"/>
        </pc:sldMkLst>
        <pc:spChg chg="mod">
          <ac:chgData name="faisalmasaniya786@outlook.com" userId="7855495eb7b749f6" providerId="LiveId" clId="{8DB4778F-D022-489F-8B35-D66017C2EAA8}" dt="2024-07-30T00:28:14.301" v="161"/>
          <ac:spMkLst>
            <pc:docMk/>
            <pc:sldMk cId="1590118148" sldId="261"/>
            <ac:spMk id="3" creationId="{2844656F-6113-1188-EA93-63605849BEBA}"/>
          </ac:spMkLst>
        </pc:spChg>
        <pc:spChg chg="mod">
          <ac:chgData name="faisalmasaniya786@outlook.com" userId="7855495eb7b749f6" providerId="LiveId" clId="{8DB4778F-D022-489F-8B35-D66017C2EAA8}" dt="2024-07-30T00:28:14.301" v="161"/>
          <ac:spMkLst>
            <pc:docMk/>
            <pc:sldMk cId="1590118148" sldId="261"/>
            <ac:spMk id="4" creationId="{DB59EBCB-88AC-9026-A733-24A361403504}"/>
          </ac:spMkLst>
        </pc:spChg>
        <pc:graphicFrameChg chg="add del mod modGraphic">
          <ac:chgData name="faisalmasaniya786@outlook.com" userId="7855495eb7b749f6" providerId="LiveId" clId="{8DB4778F-D022-489F-8B35-D66017C2EAA8}" dt="2024-07-30T11:37:58.170" v="236" actId="21"/>
          <ac:graphicFrameMkLst>
            <pc:docMk/>
            <pc:sldMk cId="1590118148" sldId="261"/>
            <ac:graphicFrameMk id="8" creationId="{DC215622-BF00-4380-030F-B1020AF9E876}"/>
          </ac:graphicFrameMkLst>
        </pc:graphicFrameChg>
      </pc:sldChg>
      <pc:sldChg chg="modSp mod setBg">
        <pc:chgData name="faisalmasaniya786@outlook.com" userId="7855495eb7b749f6" providerId="LiveId" clId="{8DB4778F-D022-489F-8B35-D66017C2EAA8}" dt="2024-07-30T00:29:09.481" v="173"/>
        <pc:sldMkLst>
          <pc:docMk/>
          <pc:sldMk cId="3744180118" sldId="262"/>
        </pc:sldMkLst>
        <pc:spChg chg="mod">
          <ac:chgData name="faisalmasaniya786@outlook.com" userId="7855495eb7b749f6" providerId="LiveId" clId="{8DB4778F-D022-489F-8B35-D66017C2EAA8}" dt="2024-07-30T00:28:14.301" v="161"/>
          <ac:spMkLst>
            <pc:docMk/>
            <pc:sldMk cId="3744180118" sldId="262"/>
            <ac:spMk id="2" creationId="{28325550-4EDB-C97C-85A6-9D2B506248BC}"/>
          </ac:spMkLst>
        </pc:spChg>
        <pc:spChg chg="mod">
          <ac:chgData name="faisalmasaniya786@outlook.com" userId="7855495eb7b749f6" providerId="LiveId" clId="{8DB4778F-D022-489F-8B35-D66017C2EAA8}" dt="2024-07-30T00:28:14.301" v="161"/>
          <ac:spMkLst>
            <pc:docMk/>
            <pc:sldMk cId="3744180118" sldId="262"/>
            <ac:spMk id="3" creationId="{EED9F95C-2EE7-A9FF-75E1-DAC2A9FEA362}"/>
          </ac:spMkLst>
        </pc:spChg>
      </pc:sldChg>
      <pc:sldChg chg="modSp mod setBg">
        <pc:chgData name="faisalmasaniya786@outlook.com" userId="7855495eb7b749f6" providerId="LiveId" clId="{8DB4778F-D022-489F-8B35-D66017C2EAA8}" dt="2024-07-30T00:29:13.739" v="174"/>
        <pc:sldMkLst>
          <pc:docMk/>
          <pc:sldMk cId="2706160511" sldId="263"/>
        </pc:sldMkLst>
        <pc:spChg chg="mod">
          <ac:chgData name="faisalmasaniya786@outlook.com" userId="7855495eb7b749f6" providerId="LiveId" clId="{8DB4778F-D022-489F-8B35-D66017C2EAA8}" dt="2024-07-30T00:28:14.301" v="161"/>
          <ac:spMkLst>
            <pc:docMk/>
            <pc:sldMk cId="2706160511" sldId="263"/>
            <ac:spMk id="3" creationId="{41836773-4167-9D1D-39C2-175F7332FB7C}"/>
          </ac:spMkLst>
        </pc:spChg>
        <pc:spChg chg="mod">
          <ac:chgData name="faisalmasaniya786@outlook.com" userId="7855495eb7b749f6" providerId="LiveId" clId="{8DB4778F-D022-489F-8B35-D66017C2EAA8}" dt="2024-07-30T00:28:14.301" v="161"/>
          <ac:spMkLst>
            <pc:docMk/>
            <pc:sldMk cId="2706160511" sldId="263"/>
            <ac:spMk id="6" creationId="{B95E6E98-0F9C-37FF-5A67-CD06A9A05D9F}"/>
          </ac:spMkLst>
        </pc:spChg>
      </pc:sldChg>
      <pc:sldChg chg="modSp mod setBg">
        <pc:chgData name="faisalmasaniya786@outlook.com" userId="7855495eb7b749f6" providerId="LiveId" clId="{8DB4778F-D022-489F-8B35-D66017C2EAA8}" dt="2024-07-30T00:29:19.297" v="175"/>
        <pc:sldMkLst>
          <pc:docMk/>
          <pc:sldMk cId="2329650033" sldId="265"/>
        </pc:sldMkLst>
        <pc:spChg chg="mod">
          <ac:chgData name="faisalmasaniya786@outlook.com" userId="7855495eb7b749f6" providerId="LiveId" clId="{8DB4778F-D022-489F-8B35-D66017C2EAA8}" dt="2024-07-30T00:26:44.512" v="103"/>
          <ac:spMkLst>
            <pc:docMk/>
            <pc:sldMk cId="2329650033" sldId="265"/>
            <ac:spMk id="2" creationId="{462A9A1B-549C-CBB3-D90E-7941C4925104}"/>
          </ac:spMkLst>
        </pc:spChg>
        <pc:spChg chg="mod">
          <ac:chgData name="faisalmasaniya786@outlook.com" userId="7855495eb7b749f6" providerId="LiveId" clId="{8DB4778F-D022-489F-8B35-D66017C2EAA8}" dt="2024-07-30T00:28:14.301" v="161"/>
          <ac:spMkLst>
            <pc:docMk/>
            <pc:sldMk cId="2329650033" sldId="265"/>
            <ac:spMk id="3" creationId="{031A7076-D69B-DD65-FA52-5BFAA10EEA45}"/>
          </ac:spMkLst>
        </pc:spChg>
        <pc:spChg chg="mod">
          <ac:chgData name="faisalmasaniya786@outlook.com" userId="7855495eb7b749f6" providerId="LiveId" clId="{8DB4778F-D022-489F-8B35-D66017C2EAA8}" dt="2024-07-30T00:28:14.301" v="161"/>
          <ac:spMkLst>
            <pc:docMk/>
            <pc:sldMk cId="2329650033" sldId="265"/>
            <ac:spMk id="4" creationId="{ABE327E6-A52C-A9D8-7843-ECCC5B675729}"/>
          </ac:spMkLst>
        </pc:spChg>
      </pc:sldChg>
      <pc:sldChg chg="modSp mod setBg">
        <pc:chgData name="faisalmasaniya786@outlook.com" userId="7855495eb7b749f6" providerId="LiveId" clId="{8DB4778F-D022-489F-8B35-D66017C2EAA8}" dt="2024-07-30T00:29:23.979" v="176"/>
        <pc:sldMkLst>
          <pc:docMk/>
          <pc:sldMk cId="4172916067" sldId="266"/>
        </pc:sldMkLst>
        <pc:spChg chg="mod">
          <ac:chgData name="faisalmasaniya786@outlook.com" userId="7855495eb7b749f6" providerId="LiveId" clId="{8DB4778F-D022-489F-8B35-D66017C2EAA8}" dt="2024-07-30T00:28:14.301" v="161"/>
          <ac:spMkLst>
            <pc:docMk/>
            <pc:sldMk cId="4172916067" sldId="266"/>
            <ac:spMk id="2" creationId="{08901B45-570A-A62B-8CF9-667DF5D2E0BA}"/>
          </ac:spMkLst>
        </pc:spChg>
        <pc:spChg chg="mod">
          <ac:chgData name="faisalmasaniya786@outlook.com" userId="7855495eb7b749f6" providerId="LiveId" clId="{8DB4778F-D022-489F-8B35-D66017C2EAA8}" dt="2024-07-30T00:28:14.301" v="161"/>
          <ac:spMkLst>
            <pc:docMk/>
            <pc:sldMk cId="4172916067" sldId="266"/>
            <ac:spMk id="3" creationId="{BF5C7F7B-E488-4494-31D4-BDBA4ACFED6B}"/>
          </ac:spMkLst>
        </pc:spChg>
      </pc:sldChg>
      <pc:sldChg chg="modSp mod setBg">
        <pc:chgData name="faisalmasaniya786@outlook.com" userId="7855495eb7b749f6" providerId="LiveId" clId="{8DB4778F-D022-489F-8B35-D66017C2EAA8}" dt="2024-07-30T00:40:04.628" v="218"/>
        <pc:sldMkLst>
          <pc:docMk/>
          <pc:sldMk cId="459081254" sldId="268"/>
        </pc:sldMkLst>
        <pc:spChg chg="mod">
          <ac:chgData name="faisalmasaniya786@outlook.com" userId="7855495eb7b749f6" providerId="LiveId" clId="{8DB4778F-D022-489F-8B35-D66017C2EAA8}" dt="2024-07-30T00:40:04.628" v="218"/>
          <ac:spMkLst>
            <pc:docMk/>
            <pc:sldMk cId="459081254" sldId="268"/>
            <ac:spMk id="2" creationId="{4913F2AE-DFE5-477F-BC0A-989F1707199D}"/>
          </ac:spMkLst>
        </pc:spChg>
        <pc:spChg chg="mod">
          <ac:chgData name="faisalmasaniya786@outlook.com" userId="7855495eb7b749f6" providerId="LiveId" clId="{8DB4778F-D022-489F-8B35-D66017C2EAA8}" dt="2024-07-30T00:39:21.351" v="208" actId="20577"/>
          <ac:spMkLst>
            <pc:docMk/>
            <pc:sldMk cId="459081254" sldId="268"/>
            <ac:spMk id="6" creationId="{129FB9B2-6B05-F13D-3073-4A4802BE9FB6}"/>
          </ac:spMkLst>
        </pc:spChg>
      </pc:sldChg>
      <pc:sldChg chg="modSp mod setBg">
        <pc:chgData name="faisalmasaniya786@outlook.com" userId="7855495eb7b749f6" providerId="LiveId" clId="{8DB4778F-D022-489F-8B35-D66017C2EAA8}" dt="2024-07-30T00:30:22.238" v="185"/>
        <pc:sldMkLst>
          <pc:docMk/>
          <pc:sldMk cId="3050620603" sldId="270"/>
        </pc:sldMkLst>
        <pc:spChg chg="mod">
          <ac:chgData name="faisalmasaniya786@outlook.com" userId="7855495eb7b749f6" providerId="LiveId" clId="{8DB4778F-D022-489F-8B35-D66017C2EAA8}" dt="2024-07-30T00:28:14.301" v="161"/>
          <ac:spMkLst>
            <pc:docMk/>
            <pc:sldMk cId="3050620603" sldId="270"/>
            <ac:spMk id="3" creationId="{FB32200F-1010-6EA6-BB50-0F6E43444C75}"/>
          </ac:spMkLst>
        </pc:spChg>
        <pc:spChg chg="mod">
          <ac:chgData name="faisalmasaniya786@outlook.com" userId="7855495eb7b749f6" providerId="LiveId" clId="{8DB4778F-D022-489F-8B35-D66017C2EAA8}" dt="2024-07-30T00:30:14.936" v="182" actId="692"/>
          <ac:spMkLst>
            <pc:docMk/>
            <pc:sldMk cId="3050620603" sldId="270"/>
            <ac:spMk id="4" creationId="{A556C500-1871-8B05-83CA-E3ECB3E5BEBA}"/>
          </ac:spMkLst>
        </pc:spChg>
        <pc:spChg chg="mod">
          <ac:chgData name="faisalmasaniya786@outlook.com" userId="7855495eb7b749f6" providerId="LiveId" clId="{8DB4778F-D022-489F-8B35-D66017C2EAA8}" dt="2024-07-30T00:28:14.301" v="161"/>
          <ac:spMkLst>
            <pc:docMk/>
            <pc:sldMk cId="3050620603" sldId="270"/>
            <ac:spMk id="5" creationId="{2AE0228B-78C5-3C94-57E0-331723FDC9ED}"/>
          </ac:spMkLst>
        </pc:spChg>
      </pc:sldChg>
      <pc:sldChg chg="modSp mod setBg">
        <pc:chgData name="faisalmasaniya786@outlook.com" userId="7855495eb7b749f6" providerId="LiveId" clId="{8DB4778F-D022-489F-8B35-D66017C2EAA8}" dt="2024-07-30T00:39:43.506" v="216"/>
        <pc:sldMkLst>
          <pc:docMk/>
          <pc:sldMk cId="863335810" sldId="271"/>
        </pc:sldMkLst>
        <pc:spChg chg="mod">
          <ac:chgData name="faisalmasaniya786@outlook.com" userId="7855495eb7b749f6" providerId="LiveId" clId="{8DB4778F-D022-489F-8B35-D66017C2EAA8}" dt="2024-07-30T00:28:13.939" v="158"/>
          <ac:spMkLst>
            <pc:docMk/>
            <pc:sldMk cId="863335810" sldId="271"/>
            <ac:spMk id="2" creationId="{B8CDB246-C25B-5EFA-843E-46CC89F4A977}"/>
          </ac:spMkLst>
        </pc:spChg>
        <pc:graphicFrameChg chg="mod">
          <ac:chgData name="faisalmasaniya786@outlook.com" userId="7855495eb7b749f6" providerId="LiveId" clId="{8DB4778F-D022-489F-8B35-D66017C2EAA8}" dt="2024-07-30T00:34:52.764" v="196"/>
          <ac:graphicFrameMkLst>
            <pc:docMk/>
            <pc:sldMk cId="863335810" sldId="271"/>
            <ac:graphicFrameMk id="6" creationId="{61E8E732-4180-8BA9-673B-EBB315AC1394}"/>
          </ac:graphicFrameMkLst>
        </pc:graphicFrameChg>
        <pc:graphicFrameChg chg="mod">
          <ac:chgData name="faisalmasaniya786@outlook.com" userId="7855495eb7b749f6" providerId="LiveId" clId="{8DB4778F-D022-489F-8B35-D66017C2EAA8}" dt="2024-07-30T00:26:50.088" v="120" actId="1076"/>
          <ac:graphicFrameMkLst>
            <pc:docMk/>
            <pc:sldMk cId="863335810" sldId="271"/>
            <ac:graphicFrameMk id="10" creationId="{59A11A32-AE2D-023A-BB44-F94AB552CB2B}"/>
          </ac:graphicFrameMkLst>
        </pc:graphicFrame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Nykaa</c:v>
                </c:pt>
              </c:strCache>
            </c:strRef>
          </c:tx>
          <c:explosion val="1"/>
          <c:dPt>
            <c:idx val="0"/>
            <c:bubble3D val="0"/>
            <c:spPr>
              <a:solidFill>
                <a:schemeClr val="accent2"/>
              </a:solidFill>
              <a:ln w="19050">
                <a:solidFill>
                  <a:schemeClr val="lt1"/>
                </a:solidFill>
              </a:ln>
              <a:effectLst/>
            </c:spPr>
            <c:extLst>
              <c:ext xmlns:c16="http://schemas.microsoft.com/office/drawing/2014/chart" uri="{C3380CC4-5D6E-409C-BE32-E72D297353CC}">
                <c16:uniqueId val="{00000001-2D15-4AB1-AB11-4055B8F9E841}"/>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2-2D15-4AB1-AB11-4055B8F9E841}"/>
              </c:ext>
            </c:extLst>
          </c:dPt>
          <c:dPt>
            <c:idx val="2"/>
            <c:bubble3D val="0"/>
            <c:spPr>
              <a:solidFill>
                <a:schemeClr val="accent6"/>
              </a:solidFill>
              <a:ln w="19050">
                <a:solidFill>
                  <a:schemeClr val="lt1"/>
                </a:solidFill>
              </a:ln>
              <a:effectLst/>
            </c:spPr>
            <c:extLst>
              <c:ext xmlns:c16="http://schemas.microsoft.com/office/drawing/2014/chart" uri="{C3380CC4-5D6E-409C-BE32-E72D297353CC}">
                <c16:uniqueId val="{00000005-9159-44AD-8670-BFEB1074FF5E}"/>
              </c:ext>
            </c:extLst>
          </c:dPt>
          <c:dPt>
            <c:idx val="3"/>
            <c:bubble3D val="0"/>
            <c:spPr>
              <a:solidFill>
                <a:schemeClr val="accent2">
                  <a:lumMod val="60000"/>
                </a:schemeClr>
              </a:solidFill>
              <a:ln w="19050">
                <a:solidFill>
                  <a:schemeClr val="lt1"/>
                </a:solidFill>
              </a:ln>
              <a:effectLst/>
            </c:spPr>
            <c:extLst>
              <c:ext xmlns:c16="http://schemas.microsoft.com/office/drawing/2014/chart" uri="{C3380CC4-5D6E-409C-BE32-E72D297353CC}">
                <c16:uniqueId val="{00000007-9159-44AD-8670-BFEB1074FF5E}"/>
              </c:ext>
            </c:extLst>
          </c:dPt>
          <c:dPt>
            <c:idx val="4"/>
            <c:bubble3D val="0"/>
            <c:spPr>
              <a:solidFill>
                <a:schemeClr val="accent4">
                  <a:lumMod val="60000"/>
                </a:schemeClr>
              </a:solidFill>
              <a:ln w="19050">
                <a:solidFill>
                  <a:schemeClr val="lt1"/>
                </a:solidFill>
              </a:ln>
              <a:effectLst/>
            </c:spPr>
            <c:extLst>
              <c:ext xmlns:c16="http://schemas.microsoft.com/office/drawing/2014/chart" uri="{C3380CC4-5D6E-409C-BE32-E72D297353CC}">
                <c16:uniqueId val="{00000009-9159-44AD-8670-BFEB1074FF5E}"/>
              </c:ext>
            </c:extLst>
          </c:dPt>
          <c:cat>
            <c:strRef>
              <c:f>Sheet1!$A$2:$A$6</c:f>
              <c:strCache>
                <c:ptCount val="5"/>
                <c:pt idx="0">
                  <c:v>Expansion In Market Penetration</c:v>
                </c:pt>
                <c:pt idx="1">
                  <c:v>Enhancing Customer Experience</c:v>
                </c:pt>
                <c:pt idx="2">
                  <c:v>Sustainability &amp; CSR</c:v>
                </c:pt>
                <c:pt idx="3">
                  <c:v>Technology Innovation</c:v>
                </c:pt>
                <c:pt idx="4">
                  <c:v>Financial Growth &amp; Profitability</c:v>
                </c:pt>
              </c:strCache>
            </c:strRef>
          </c:cat>
          <c:val>
            <c:numRef>
              <c:f>Sheet1!$B$2:$B$6</c:f>
              <c:numCache>
                <c:formatCode>General</c:formatCode>
                <c:ptCount val="5"/>
                <c:pt idx="0">
                  <c:v>8.1999999999999993</c:v>
                </c:pt>
                <c:pt idx="1">
                  <c:v>3.2</c:v>
                </c:pt>
                <c:pt idx="2">
                  <c:v>1.4</c:v>
                </c:pt>
                <c:pt idx="3">
                  <c:v>1.2</c:v>
                </c:pt>
                <c:pt idx="4">
                  <c:v>1.1000000000000001</c:v>
                </c:pt>
              </c:numCache>
            </c:numRef>
          </c:val>
          <c:extLst>
            <c:ext xmlns:c16="http://schemas.microsoft.com/office/drawing/2014/chart" uri="{C3380CC4-5D6E-409C-BE32-E72D297353CC}">
              <c16:uniqueId val="{00000000-2D15-4AB1-AB11-4055B8F9E841}"/>
            </c:ext>
          </c:extLst>
        </c:ser>
        <c:dLbls>
          <c:showLegendKey val="0"/>
          <c:showVal val="0"/>
          <c:showCatName val="0"/>
          <c:showSerName val="0"/>
          <c:showPercent val="0"/>
          <c:showBubbleSize val="0"/>
          <c:showLeaderLines val="1"/>
        </c:dLbls>
        <c:firstSliceAng val="0"/>
      </c:pieChart>
      <c:spPr>
        <a:noFill/>
        <a:ln>
          <a:noFill/>
        </a:ln>
        <a:effectLst/>
      </c:spPr>
    </c:plotArea>
    <c:legend>
      <c:legendPos val="b"/>
      <c:layout>
        <c:manualLayout>
          <c:xMode val="edge"/>
          <c:yMode val="edge"/>
          <c:x val="7.4401682666379046E-2"/>
          <c:y val="0.72763179504187525"/>
          <c:w val="0.65886182720310649"/>
          <c:h val="0.27236820495812486"/>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Purplle</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3719-4CC0-A329-A6C7517108F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3719-4CC0-A329-A6C7517108F6}"/>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3719-4CC0-A329-A6C7517108F6}"/>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1-A3D7-4D42-9877-4CAAEB70C036}"/>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3719-4CC0-A329-A6C7517108F6}"/>
              </c:ext>
            </c:extLst>
          </c:dPt>
          <c:cat>
            <c:strRef>
              <c:f>Sheet1!$A$3:$A$8</c:f>
              <c:strCache>
                <c:ptCount val="5"/>
                <c:pt idx="0">
                  <c:v>Improving Customer Experience</c:v>
                </c:pt>
                <c:pt idx="1">
                  <c:v>Content &amp; Social Media Strategy</c:v>
                </c:pt>
                <c:pt idx="2">
                  <c:v>Sustainability &amp; Ethical Practices</c:v>
                </c:pt>
                <c:pt idx="3">
                  <c:v>Technology Advancements</c:v>
                </c:pt>
                <c:pt idx="4">
                  <c:v>Market Penetration</c:v>
                </c:pt>
              </c:strCache>
              <c:extLst/>
            </c:strRef>
          </c:cat>
          <c:val>
            <c:numRef>
              <c:f>Sheet1!$B$3:$B$8</c:f>
              <c:numCache>
                <c:formatCode>General</c:formatCode>
                <c:ptCount val="5"/>
                <c:pt idx="0">
                  <c:v>16</c:v>
                </c:pt>
                <c:pt idx="1">
                  <c:v>15</c:v>
                </c:pt>
                <c:pt idx="2">
                  <c:v>9</c:v>
                </c:pt>
                <c:pt idx="3">
                  <c:v>8</c:v>
                </c:pt>
                <c:pt idx="4">
                  <c:v>7</c:v>
                </c:pt>
              </c:numCache>
              <c:extLst/>
            </c:numRef>
          </c:val>
          <c:extLst>
            <c:ext xmlns:c16="http://schemas.microsoft.com/office/drawing/2014/chart" uri="{C3380CC4-5D6E-409C-BE32-E72D297353CC}">
              <c16:uniqueId val="{00000000-A3D7-4D42-9877-4CAAEB70C036}"/>
            </c:ext>
          </c:extLst>
        </c:ser>
        <c:dLbls>
          <c:showLegendKey val="0"/>
          <c:showVal val="0"/>
          <c:showCatName val="0"/>
          <c:showSerName val="0"/>
          <c:showPercent val="0"/>
          <c:showBubbleSize val="0"/>
          <c:showLeaderLines val="1"/>
        </c:dLbls>
        <c:firstSliceAng val="0"/>
      </c:pieChart>
      <c:spPr>
        <a:noFill/>
        <a:ln>
          <a:noFill/>
        </a:ln>
        <a:effectLst/>
      </c:spPr>
    </c:plotArea>
    <c:legend>
      <c:legendPos val="b"/>
      <c:layout>
        <c:manualLayout>
          <c:xMode val="edge"/>
          <c:yMode val="edge"/>
          <c:x val="0.14836319396852771"/>
          <c:y val="0.74216193406652997"/>
          <c:w val="0.75530740661933415"/>
          <c:h val="0.25544667509114116"/>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7/30/2024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7/30/2024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7/30/2024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7/30/2024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chart" Target="../charts/char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10.sv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12.sv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5.xml"/><Relationship Id="rId4" Type="http://schemas.openxmlformats.org/officeDocument/2006/relationships/image" Target="../media/image3.jpeg"/></Relationships>
</file>

<file path=ppt/slides/_rels/slide12.xml.rels><?xml version="1.0" encoding="UTF-8" standalone="yes"?>
<Relationships xmlns="http://schemas.openxmlformats.org/package/2006/relationships"><Relationship Id="rId8" Type="http://schemas.openxmlformats.org/officeDocument/2006/relationships/hyperlink" Target="https://www.slideshare.net/SsirSsin/nykaacom-ppt" TargetMode="External"/><Relationship Id="rId3" Type="http://schemas.openxmlformats.org/officeDocument/2006/relationships/image" Target="../media/image13.png"/><Relationship Id="rId7" Type="http://schemas.openxmlformats.org/officeDocument/2006/relationships/hyperlink" Target="https://en.wikipedia.org/wiki/Nykaa"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nykaa.com/who_are_we" TargetMode="External"/><Relationship Id="rId11" Type="http://schemas.openxmlformats.org/officeDocument/2006/relationships/hyperlink" Target="https://startuptalky.com/purplle-success-story/#:~:text=Purplle%20is%20an%20operator%20of,%2C%20skincare%2C%20haircare%20%26%20fragrances" TargetMode="External"/><Relationship Id="rId5" Type="http://schemas.openxmlformats.org/officeDocument/2006/relationships/hyperlink" Target="https://in.linkedin.com/in/falguni-nayar-845065a0?utm_source=share&amp;utm_medium=member_mweb&amp;utm_campaign=share_via&amp;utm_content=profile" TargetMode="External"/><Relationship Id="rId10" Type="http://schemas.openxmlformats.org/officeDocument/2006/relationships/hyperlink" Target="https://www.slideshare.net/slideshow/purplle-android-app/85981937" TargetMode="External"/><Relationship Id="rId4" Type="http://schemas.openxmlformats.org/officeDocument/2006/relationships/image" Target="../media/image14.svg"/><Relationship Id="rId9" Type="http://schemas.openxmlformats.org/officeDocument/2006/relationships/hyperlink" Target="https://www.slideshare.net/slideshow/nykaa-final-pptpptx/2525285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50550-6C39-B563-D3F0-C17DC33A1CF5}"/>
              </a:ext>
            </a:extLst>
          </p:cNvPr>
          <p:cNvSpPr>
            <a:spLocks noGrp="1"/>
          </p:cNvSpPr>
          <p:nvPr>
            <p:ph type="title"/>
          </p:nvPr>
        </p:nvSpPr>
        <p:spPr>
          <a:xfrm>
            <a:off x="1" y="-88900"/>
            <a:ext cx="11695080" cy="2908299"/>
          </a:xfrm>
        </p:spPr>
        <p:txBody>
          <a:bodyPr anchor="b">
            <a:normAutofit/>
          </a:bodyPr>
          <a:lstStyle/>
          <a:p>
            <a:r>
              <a:rPr lang="en-GB" sz="1600" b="1" i="1" dirty="0">
                <a:latin typeface="Arial"/>
                <a:cs typeface="Arial"/>
              </a:rPr>
              <a:t>Student Name: </a:t>
            </a:r>
            <a:r>
              <a:rPr lang="en-GB" sz="1600" b="1" i="1" dirty="0" err="1">
                <a:latin typeface="Arial"/>
                <a:cs typeface="Arial"/>
              </a:rPr>
              <a:t>Mohammedfaisal</a:t>
            </a:r>
            <a:r>
              <a:rPr lang="en-GB" sz="1600" b="1" i="1" dirty="0">
                <a:latin typeface="Arial"/>
                <a:cs typeface="Arial"/>
              </a:rPr>
              <a:t>  </a:t>
            </a:r>
            <a:r>
              <a:rPr lang="en-GB" sz="1600" b="1" i="1" dirty="0" err="1">
                <a:latin typeface="Arial"/>
                <a:cs typeface="Arial"/>
              </a:rPr>
              <a:t>Mohammedsamir</a:t>
            </a:r>
            <a:r>
              <a:rPr lang="en-GB" sz="1600" b="1" i="1" dirty="0">
                <a:latin typeface="Arial"/>
                <a:cs typeface="Arial"/>
              </a:rPr>
              <a:t> </a:t>
            </a:r>
            <a:r>
              <a:rPr lang="en-GB" sz="1600" b="1" i="1" dirty="0" err="1">
                <a:latin typeface="Arial"/>
                <a:cs typeface="Arial"/>
              </a:rPr>
              <a:t>masania</a:t>
            </a:r>
            <a:endParaRPr lang="en-US" sz="1600" dirty="0">
              <a:latin typeface="Arial"/>
              <a:cs typeface="Arial"/>
            </a:endParaRPr>
          </a:p>
          <a:p>
            <a:r>
              <a:rPr lang="en-GB" sz="1600" b="1" i="1" dirty="0">
                <a:latin typeface="Arial"/>
                <a:cs typeface="Arial"/>
              </a:rPr>
              <a:t>Student Number: 2327573</a:t>
            </a:r>
            <a:endParaRPr lang="en-US" sz="1600" dirty="0">
              <a:latin typeface="Arial"/>
              <a:cs typeface="Arial"/>
            </a:endParaRPr>
          </a:p>
          <a:p>
            <a:r>
              <a:rPr lang="en-GB" sz="1600" b="1" i="1" dirty="0">
                <a:latin typeface="Arial"/>
                <a:cs typeface="Arial"/>
              </a:rPr>
              <a:t>Course Name:</a:t>
            </a:r>
            <a:r>
              <a:rPr lang="en-GB" sz="1600" i="1" dirty="0">
                <a:latin typeface="Arial"/>
                <a:cs typeface="Arial"/>
              </a:rPr>
              <a:t> Human Capital management </a:t>
            </a:r>
            <a:endParaRPr lang="en-US" sz="1600" dirty="0">
              <a:latin typeface="Arial"/>
              <a:cs typeface="Arial"/>
            </a:endParaRPr>
          </a:p>
          <a:p>
            <a:r>
              <a:rPr lang="en-GB" sz="1600" b="1" i="1" dirty="0">
                <a:latin typeface="Arial"/>
                <a:cs typeface="Arial"/>
              </a:rPr>
              <a:t>Lecturer Name: gladius David </a:t>
            </a:r>
            <a:r>
              <a:rPr lang="en-GB" sz="1600" b="1" i="1" dirty="0" err="1">
                <a:latin typeface="Arial"/>
                <a:cs typeface="Arial"/>
              </a:rPr>
              <a:t>kulothungan</a:t>
            </a:r>
            <a:r>
              <a:rPr lang="en-GB" sz="1600" b="1" i="1" dirty="0">
                <a:latin typeface="Arial"/>
                <a:cs typeface="Arial"/>
              </a:rPr>
              <a:t> </a:t>
            </a:r>
            <a:endParaRPr lang="en-US" sz="1600" dirty="0">
              <a:latin typeface="Arial"/>
              <a:cs typeface="Arial"/>
            </a:endParaRPr>
          </a:p>
          <a:p>
            <a:r>
              <a:rPr lang="en-GB" sz="1600" b="1" i="1" dirty="0">
                <a:latin typeface="Arial"/>
                <a:cs typeface="Arial"/>
              </a:rPr>
              <a:t>Session</a:t>
            </a:r>
            <a:r>
              <a:rPr lang="en-GB" sz="1600" i="1" dirty="0">
                <a:latin typeface="Arial"/>
                <a:cs typeface="Arial"/>
              </a:rPr>
              <a:t>: </a:t>
            </a:r>
            <a:r>
              <a:rPr lang="en-GB" sz="1600" b="1" i="1" dirty="0">
                <a:latin typeface="Arial"/>
                <a:cs typeface="Arial"/>
              </a:rPr>
              <a:t>June 2024 Term </a:t>
            </a:r>
            <a:endParaRPr lang="en-US" sz="1600" i="1" dirty="0">
              <a:latin typeface="Arial"/>
              <a:cs typeface="Arial"/>
            </a:endParaRPr>
          </a:p>
          <a:p>
            <a:endParaRPr lang="en-GB" sz="1600" b="1" dirty="0">
              <a:latin typeface="Arial"/>
              <a:cs typeface="Arial"/>
            </a:endParaRPr>
          </a:p>
        </p:txBody>
      </p:sp>
      <p:sp>
        <p:nvSpPr>
          <p:cNvPr id="6" name="Content Placeholder 5">
            <a:extLst>
              <a:ext uri="{FF2B5EF4-FFF2-40B4-BE49-F238E27FC236}">
                <a16:creationId xmlns:a16="http://schemas.microsoft.com/office/drawing/2014/main" id="{478C6230-9DE8-5F9B-FE86-0C1B0EB62EEB}"/>
              </a:ext>
            </a:extLst>
          </p:cNvPr>
          <p:cNvSpPr>
            <a:spLocks noGrp="1"/>
          </p:cNvSpPr>
          <p:nvPr>
            <p:ph idx="1"/>
          </p:nvPr>
        </p:nvSpPr>
        <p:spPr>
          <a:xfrm>
            <a:off x="793661" y="2599509"/>
            <a:ext cx="4530898" cy="3639450"/>
          </a:xfrm>
        </p:spPr>
        <p:txBody>
          <a:bodyPr vert="horz" lIns="91440" tIns="45720" rIns="91440" bIns="45720" rtlCol="0" anchor="ctr">
            <a:normAutofit/>
          </a:bodyPr>
          <a:lstStyle/>
          <a:p>
            <a:pPr>
              <a:spcBef>
                <a:spcPct val="0"/>
              </a:spcBef>
              <a:buFont typeface="Wingdings" panose="020B0604020202020204" pitchFamily="34" charset="0"/>
              <a:buChar char="§"/>
            </a:pPr>
            <a:endParaRPr lang="en-US" sz="2000" dirty="0">
              <a:latin typeface="Arial"/>
              <a:cs typeface="Arial"/>
            </a:endParaRPr>
          </a:p>
          <a:p>
            <a:pPr>
              <a:spcBef>
                <a:spcPct val="0"/>
              </a:spcBef>
              <a:buFont typeface="Wingdings" panose="020B0604020202020204" pitchFamily="34" charset="0"/>
              <a:buChar char="§"/>
            </a:pPr>
            <a:endParaRPr lang="en-US" sz="2000" dirty="0">
              <a:latin typeface="Arial"/>
              <a:cs typeface="Segoe UI"/>
            </a:endParaRPr>
          </a:p>
          <a:p>
            <a:pPr>
              <a:buFont typeface="Wingdings" panose="020B0604020202020204" pitchFamily="34" charset="0"/>
              <a:buChar char="§"/>
            </a:pPr>
            <a:endParaRPr lang="en-US" sz="2000" dirty="0"/>
          </a:p>
        </p:txBody>
      </p:sp>
      <p:pic>
        <p:nvPicPr>
          <p:cNvPr id="7" name="Picture 6" descr="A black background with white text&#10;&#10;Description automatically generated">
            <a:extLst>
              <a:ext uri="{FF2B5EF4-FFF2-40B4-BE49-F238E27FC236}">
                <a16:creationId xmlns:a16="http://schemas.microsoft.com/office/drawing/2014/main" id="{B9E415BA-9F5C-FA19-5B03-1738AA215376}"/>
              </a:ext>
            </a:extLst>
          </p:cNvPr>
          <p:cNvPicPr>
            <a:picLocks noChangeAspect="1"/>
          </p:cNvPicPr>
          <p:nvPr/>
        </p:nvPicPr>
        <p:blipFill>
          <a:blip r:embed="rId3"/>
          <a:stretch>
            <a:fillRect/>
          </a:stretch>
        </p:blipFill>
        <p:spPr>
          <a:xfrm>
            <a:off x="5911532" y="3485143"/>
            <a:ext cx="5150277" cy="1712467"/>
          </a:xfrm>
          <a:prstGeom prst="rect">
            <a:avLst/>
          </a:prstGeom>
        </p:spPr>
      </p:pic>
    </p:spTree>
    <p:extLst>
      <p:ext uri="{BB962C8B-B14F-4D97-AF65-F5344CB8AC3E}">
        <p14:creationId xmlns:p14="http://schemas.microsoft.com/office/powerpoint/2010/main" val="4148840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C2C3E-413A-22DC-17D7-07F3A1F4B78D}"/>
              </a:ext>
            </a:extLst>
          </p:cNvPr>
          <p:cNvSpPr>
            <a:spLocks noGrp="1"/>
          </p:cNvSpPr>
          <p:nvPr>
            <p:ph type="title"/>
          </p:nvPr>
        </p:nvSpPr>
        <p:spPr/>
        <p:txBody>
          <a:bodyPr/>
          <a:lstStyle/>
          <a:p>
            <a:r>
              <a:rPr lang="en-US" b="1" i="1" dirty="0"/>
              <a:t>Table of Contents</a:t>
            </a:r>
          </a:p>
        </p:txBody>
      </p:sp>
      <p:sp>
        <p:nvSpPr>
          <p:cNvPr id="3" name="Content Placeholder 2">
            <a:extLst>
              <a:ext uri="{FF2B5EF4-FFF2-40B4-BE49-F238E27FC236}">
                <a16:creationId xmlns:a16="http://schemas.microsoft.com/office/drawing/2014/main" id="{87EA8A05-F115-74E9-6E21-3F03F85DE9EA}"/>
              </a:ext>
            </a:extLst>
          </p:cNvPr>
          <p:cNvSpPr>
            <a:spLocks noGrp="1"/>
          </p:cNvSpPr>
          <p:nvPr>
            <p:ph idx="1"/>
          </p:nvPr>
        </p:nvSpPr>
        <p:spPr/>
        <p:txBody>
          <a:bodyPr>
            <a:normAutofit fontScale="92500" lnSpcReduction="20000"/>
          </a:bodyPr>
          <a:lstStyle/>
          <a:p>
            <a:r>
              <a:rPr lang="en-US" dirty="0"/>
              <a:t>Introduction </a:t>
            </a:r>
            <a:r>
              <a:rPr lang="en-US"/>
              <a:t>Of Organization</a:t>
            </a:r>
            <a:r>
              <a:rPr lang="en-US" dirty="0"/>
              <a:t>.</a:t>
            </a:r>
          </a:p>
          <a:p>
            <a:r>
              <a:rPr lang="en-US" dirty="0"/>
              <a:t>Strategic Goals.</a:t>
            </a:r>
          </a:p>
          <a:p>
            <a:r>
              <a:rPr lang="en-US" dirty="0"/>
              <a:t>Job Analysis/Position</a:t>
            </a:r>
          </a:p>
          <a:p>
            <a:r>
              <a:rPr lang="en-US" dirty="0"/>
              <a:t>Job Description</a:t>
            </a:r>
          </a:p>
          <a:p>
            <a:r>
              <a:rPr lang="en-US" dirty="0"/>
              <a:t>Person Specifications</a:t>
            </a:r>
          </a:p>
          <a:p>
            <a:r>
              <a:rPr lang="en-US" dirty="0"/>
              <a:t>Required Skills</a:t>
            </a:r>
          </a:p>
          <a:p>
            <a:r>
              <a:rPr lang="en-US" dirty="0"/>
              <a:t>Pay &amp; Working Conditions</a:t>
            </a:r>
          </a:p>
          <a:p>
            <a:r>
              <a:rPr lang="en-US" dirty="0"/>
              <a:t>Flexible working arrangements with justification</a:t>
            </a:r>
          </a:p>
          <a:p>
            <a:r>
              <a:rPr lang="en-US" dirty="0"/>
              <a:t>Conclusion </a:t>
            </a:r>
          </a:p>
          <a:p>
            <a:r>
              <a:rPr lang="en-US" dirty="0"/>
              <a:t>List of References  </a:t>
            </a:r>
          </a:p>
          <a:p>
            <a:endParaRPr lang="en-US" dirty="0"/>
          </a:p>
        </p:txBody>
      </p:sp>
      <p:pic>
        <p:nvPicPr>
          <p:cNvPr id="4" name="Picture 4">
            <a:extLst>
              <a:ext uri="{FF2B5EF4-FFF2-40B4-BE49-F238E27FC236}">
                <a16:creationId xmlns:a16="http://schemas.microsoft.com/office/drawing/2014/main" id="{E7CCBB30-38DC-0CEC-689C-48FE99E8CD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7080" y="365125"/>
            <a:ext cx="2049380" cy="9099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Purplle Logo PNG vector in SVG, PDF, AI ...">
            <a:extLst>
              <a:ext uri="{FF2B5EF4-FFF2-40B4-BE49-F238E27FC236}">
                <a16:creationId xmlns:a16="http://schemas.microsoft.com/office/drawing/2014/main" id="{5F6B6F98-C0F8-28D3-4509-5BE0B836B2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34682" y="18255"/>
            <a:ext cx="1769695" cy="132556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37008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7F361-DABB-28B7-7E23-96D58892A10F}"/>
              </a:ext>
            </a:extLst>
          </p:cNvPr>
          <p:cNvSpPr>
            <a:spLocks noGrp="1"/>
          </p:cNvSpPr>
          <p:nvPr>
            <p:ph type="title"/>
          </p:nvPr>
        </p:nvSpPr>
        <p:spPr>
          <a:xfrm>
            <a:off x="549629" y="129161"/>
            <a:ext cx="7040011" cy="652874"/>
          </a:xfrm>
        </p:spPr>
        <p:txBody>
          <a:bodyPr>
            <a:normAutofit fontScale="90000"/>
          </a:bodyPr>
          <a:lstStyle/>
          <a:p>
            <a:r>
              <a:rPr lang="en-US" dirty="0"/>
              <a:t>Introduction Of Organization</a:t>
            </a:r>
          </a:p>
        </p:txBody>
      </p:sp>
      <p:pic>
        <p:nvPicPr>
          <p:cNvPr id="11" name="Picture 10">
            <a:extLst>
              <a:ext uri="{FF2B5EF4-FFF2-40B4-BE49-F238E27FC236}">
                <a16:creationId xmlns:a16="http://schemas.microsoft.com/office/drawing/2014/main" id="{4EF0F408-B6A7-E586-68BF-712E5E91F54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89911" y="129161"/>
            <a:ext cx="1587565" cy="1104564"/>
          </a:xfrm>
          <a:prstGeom prst="rect">
            <a:avLst/>
          </a:prstGeom>
        </p:spPr>
      </p:pic>
      <p:sp>
        <p:nvSpPr>
          <p:cNvPr id="12" name="TextBox 11">
            <a:extLst>
              <a:ext uri="{FF2B5EF4-FFF2-40B4-BE49-F238E27FC236}">
                <a16:creationId xmlns:a16="http://schemas.microsoft.com/office/drawing/2014/main" id="{5DB3C656-07DC-9B60-66C0-E74EC0964696}"/>
              </a:ext>
            </a:extLst>
          </p:cNvPr>
          <p:cNvSpPr txBox="1"/>
          <p:nvPr/>
        </p:nvSpPr>
        <p:spPr>
          <a:xfrm>
            <a:off x="8189911" y="1325563"/>
            <a:ext cx="1800630" cy="923330"/>
          </a:xfrm>
          <a:prstGeom prst="rect">
            <a:avLst/>
          </a:prstGeom>
          <a:noFill/>
        </p:spPr>
        <p:txBody>
          <a:bodyPr wrap="square" rtlCol="0">
            <a:spAutoFit/>
          </a:bodyPr>
          <a:lstStyle/>
          <a:p>
            <a:pPr algn="ctr"/>
            <a:r>
              <a:rPr lang="en-US" b="1" i="1" dirty="0"/>
              <a:t>F</a:t>
            </a:r>
            <a:r>
              <a:rPr lang="en-IN" b="1" i="1" dirty="0" err="1"/>
              <a:t>alguni</a:t>
            </a:r>
            <a:r>
              <a:rPr lang="en-IN" b="1" i="1" dirty="0"/>
              <a:t> Nayar</a:t>
            </a:r>
          </a:p>
          <a:p>
            <a:pPr algn="ctr"/>
            <a:r>
              <a:rPr lang="en-IN" dirty="0"/>
              <a:t>Founder &amp; CEO</a:t>
            </a:r>
          </a:p>
          <a:p>
            <a:pPr algn="ctr"/>
            <a:r>
              <a:rPr lang="en-IN" dirty="0" err="1"/>
              <a:t>Nykaa</a:t>
            </a:r>
            <a:endParaRPr lang="en-US" dirty="0"/>
          </a:p>
        </p:txBody>
      </p:sp>
      <p:sp>
        <p:nvSpPr>
          <p:cNvPr id="13" name="TextBox 12">
            <a:extLst>
              <a:ext uri="{FF2B5EF4-FFF2-40B4-BE49-F238E27FC236}">
                <a16:creationId xmlns:a16="http://schemas.microsoft.com/office/drawing/2014/main" id="{0F955690-A510-3BB1-6095-E43659E3B8E4}"/>
              </a:ext>
            </a:extLst>
          </p:cNvPr>
          <p:cNvSpPr txBox="1"/>
          <p:nvPr/>
        </p:nvSpPr>
        <p:spPr>
          <a:xfrm>
            <a:off x="451362" y="925453"/>
            <a:ext cx="3775198" cy="400110"/>
          </a:xfrm>
          <a:prstGeom prst="rect">
            <a:avLst/>
          </a:prstGeom>
          <a:noFill/>
        </p:spPr>
        <p:txBody>
          <a:bodyPr wrap="square" rtlCol="0">
            <a:spAutoFit/>
          </a:bodyPr>
          <a:lstStyle/>
          <a:p>
            <a:pPr marL="285750" indent="-285750">
              <a:buFont typeface="Arial" panose="020B0604020202020204" pitchFamily="34" charset="0"/>
              <a:buChar char="•"/>
            </a:pPr>
            <a:r>
              <a:rPr lang="en-US" sz="2000" b="1" dirty="0"/>
              <a:t>What is </a:t>
            </a:r>
            <a:r>
              <a:rPr lang="en-US" sz="2000" b="1" dirty="0" err="1"/>
              <a:t>Nykaa</a:t>
            </a:r>
            <a:r>
              <a:rPr lang="en-US" sz="2000" b="1" dirty="0"/>
              <a:t>??</a:t>
            </a:r>
            <a:endParaRPr lang="en-IN" sz="2000" b="1" dirty="0"/>
          </a:p>
        </p:txBody>
      </p:sp>
      <p:sp>
        <p:nvSpPr>
          <p:cNvPr id="14" name="TextBox 13">
            <a:extLst>
              <a:ext uri="{FF2B5EF4-FFF2-40B4-BE49-F238E27FC236}">
                <a16:creationId xmlns:a16="http://schemas.microsoft.com/office/drawing/2014/main" id="{3779460E-80CA-E8C5-C97A-6C25C1ADF380}"/>
              </a:ext>
            </a:extLst>
          </p:cNvPr>
          <p:cNvSpPr txBox="1"/>
          <p:nvPr/>
        </p:nvSpPr>
        <p:spPr>
          <a:xfrm>
            <a:off x="649089" y="1325563"/>
            <a:ext cx="4884658" cy="2308324"/>
          </a:xfrm>
          <a:prstGeom prst="rect">
            <a:avLst/>
          </a:prstGeom>
          <a:noFill/>
        </p:spPr>
        <p:txBody>
          <a:bodyPr wrap="square" rtlCol="0">
            <a:spAutoFit/>
          </a:bodyPr>
          <a:lstStyle/>
          <a:p>
            <a:r>
              <a:rPr lang="en-US" dirty="0" err="1"/>
              <a:t>Nykaa</a:t>
            </a:r>
            <a:r>
              <a:rPr lang="en-US" dirty="0"/>
              <a:t> is a leading e-commerce company in the beauty &amp; wellness  sector. Founded by Falguni Nayar in 2012, With the vision and mission to inspire Indians to make informed about Beauty &amp; Wellness choices by offering a comprehensive range of Beauty , Wellness &amp; Fashion products and provide a superior experience both Online &amp; Offline.</a:t>
            </a:r>
            <a:endParaRPr lang="en-IN" dirty="0"/>
          </a:p>
        </p:txBody>
      </p:sp>
      <p:sp>
        <p:nvSpPr>
          <p:cNvPr id="7" name="TextBox 6">
            <a:extLst>
              <a:ext uri="{FF2B5EF4-FFF2-40B4-BE49-F238E27FC236}">
                <a16:creationId xmlns:a16="http://schemas.microsoft.com/office/drawing/2014/main" id="{12C645ED-2CBF-A952-40B2-C381277ABEFF}"/>
              </a:ext>
            </a:extLst>
          </p:cNvPr>
          <p:cNvSpPr txBox="1"/>
          <p:nvPr/>
        </p:nvSpPr>
        <p:spPr>
          <a:xfrm>
            <a:off x="549629" y="3633887"/>
            <a:ext cx="3001883" cy="400110"/>
          </a:xfrm>
          <a:prstGeom prst="rect">
            <a:avLst/>
          </a:prstGeom>
          <a:noFill/>
        </p:spPr>
        <p:txBody>
          <a:bodyPr wrap="square" rtlCol="0">
            <a:spAutoFit/>
          </a:bodyPr>
          <a:lstStyle/>
          <a:p>
            <a:pPr marL="285750" indent="-285750">
              <a:buFont typeface="Arial" panose="020B0604020202020204" pitchFamily="34" charset="0"/>
              <a:buChar char="•"/>
            </a:pPr>
            <a:r>
              <a:rPr lang="en-US" sz="2000" b="1" dirty="0"/>
              <a:t>What is </a:t>
            </a:r>
            <a:r>
              <a:rPr lang="en-US" sz="2000" b="1" dirty="0" err="1"/>
              <a:t>Purplle</a:t>
            </a:r>
            <a:r>
              <a:rPr lang="en-US" sz="2000" b="1" dirty="0"/>
              <a:t>??</a:t>
            </a:r>
            <a:endParaRPr lang="en-IN" sz="2000" b="1" dirty="0"/>
          </a:p>
        </p:txBody>
      </p:sp>
      <p:sp>
        <p:nvSpPr>
          <p:cNvPr id="8" name="TextBox 7">
            <a:extLst>
              <a:ext uri="{FF2B5EF4-FFF2-40B4-BE49-F238E27FC236}">
                <a16:creationId xmlns:a16="http://schemas.microsoft.com/office/drawing/2014/main" id="{4B5076DD-97E2-5392-07B2-91FB3A9AA395}"/>
              </a:ext>
            </a:extLst>
          </p:cNvPr>
          <p:cNvSpPr txBox="1"/>
          <p:nvPr/>
        </p:nvSpPr>
        <p:spPr>
          <a:xfrm>
            <a:off x="451362" y="4177415"/>
            <a:ext cx="6041842" cy="2031325"/>
          </a:xfrm>
          <a:prstGeom prst="rect">
            <a:avLst/>
          </a:prstGeom>
          <a:noFill/>
        </p:spPr>
        <p:txBody>
          <a:bodyPr wrap="square" rtlCol="0">
            <a:spAutoFit/>
          </a:bodyPr>
          <a:lstStyle/>
          <a:p>
            <a:r>
              <a:rPr lang="en-US" dirty="0" err="1"/>
              <a:t>Purplle</a:t>
            </a:r>
            <a:r>
              <a:rPr lang="en-US" dirty="0"/>
              <a:t> is an Indian e-commerce platform which is dedicated to beauty &amp; personal care products. Founded in 2012 by Manish Taneja and Rahul Dash, </a:t>
            </a:r>
            <a:r>
              <a:rPr lang="en-US" dirty="0" err="1"/>
              <a:t>Purplle</a:t>
            </a:r>
            <a:r>
              <a:rPr lang="en-US" dirty="0"/>
              <a:t> aims to provide a wide range of beauty products at affordable prices. The platform offers a diverse selection of products, including skincare, haircare, makeup, and personal care items, from both well-known and emerging brands.</a:t>
            </a:r>
          </a:p>
        </p:txBody>
      </p:sp>
      <p:sp>
        <p:nvSpPr>
          <p:cNvPr id="9" name="AutoShape 2" descr="See Manish Taneja (Purplle.com) at Startup Grind Mumbai">
            <a:extLst>
              <a:ext uri="{FF2B5EF4-FFF2-40B4-BE49-F238E27FC236}">
                <a16:creationId xmlns:a16="http://schemas.microsoft.com/office/drawing/2014/main" id="{0B359D02-FA11-B0DF-3F49-7F88EE22E93C}"/>
              </a:ext>
            </a:extLst>
          </p:cNvPr>
          <p:cNvSpPr>
            <a:spLocks noChangeAspect="1" noChangeArrowheads="1"/>
          </p:cNvSpPr>
          <p:nvPr/>
        </p:nvSpPr>
        <p:spPr bwMode="auto">
          <a:xfrm>
            <a:off x="5516113" y="2437394"/>
            <a:ext cx="4291445" cy="429144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1028" name="Picture 4" descr="Manish Taneja - Purplle.com | LinkedIn">
            <a:extLst>
              <a:ext uri="{FF2B5EF4-FFF2-40B4-BE49-F238E27FC236}">
                <a16:creationId xmlns:a16="http://schemas.microsoft.com/office/drawing/2014/main" id="{CE9BCF0B-0A24-25BA-5340-D8994DDAE8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78179" y="123550"/>
            <a:ext cx="1197540" cy="119754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FEAA8CE-FE82-B003-CBB7-1704E31126A8}"/>
              </a:ext>
            </a:extLst>
          </p:cNvPr>
          <p:cNvSpPr txBox="1"/>
          <p:nvPr/>
        </p:nvSpPr>
        <p:spPr>
          <a:xfrm>
            <a:off x="10275020" y="1325563"/>
            <a:ext cx="1800630" cy="923330"/>
          </a:xfrm>
          <a:prstGeom prst="rect">
            <a:avLst/>
          </a:prstGeom>
          <a:noFill/>
        </p:spPr>
        <p:txBody>
          <a:bodyPr wrap="square" rtlCol="0">
            <a:spAutoFit/>
          </a:bodyPr>
          <a:lstStyle/>
          <a:p>
            <a:pPr algn="ctr"/>
            <a:r>
              <a:rPr lang="en-US" b="1" i="1" dirty="0"/>
              <a:t>Manish Taneja</a:t>
            </a:r>
            <a:endParaRPr lang="en-IN" b="1" i="1" dirty="0"/>
          </a:p>
          <a:p>
            <a:pPr algn="ctr"/>
            <a:r>
              <a:rPr lang="en-IN" dirty="0"/>
              <a:t>Founder &amp; CEO</a:t>
            </a:r>
          </a:p>
          <a:p>
            <a:pPr algn="ctr"/>
            <a:r>
              <a:rPr lang="en-IN" dirty="0" err="1"/>
              <a:t>Purplle</a:t>
            </a:r>
            <a:endParaRPr lang="en-US" dirty="0"/>
          </a:p>
        </p:txBody>
      </p:sp>
    </p:spTree>
    <p:extLst>
      <p:ext uri="{BB962C8B-B14F-4D97-AF65-F5344CB8AC3E}">
        <p14:creationId xmlns:p14="http://schemas.microsoft.com/office/powerpoint/2010/main" val="2040752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DB246-C25B-5EFA-843E-46CC89F4A977}"/>
              </a:ext>
            </a:extLst>
          </p:cNvPr>
          <p:cNvSpPr>
            <a:spLocks noGrp="1"/>
          </p:cNvSpPr>
          <p:nvPr>
            <p:ph type="title"/>
          </p:nvPr>
        </p:nvSpPr>
        <p:spPr>
          <a:xfrm>
            <a:off x="4090555" y="0"/>
            <a:ext cx="3661063" cy="1325563"/>
          </a:xfrm>
        </p:spPr>
        <p:txBody>
          <a:bodyPr/>
          <a:lstStyle/>
          <a:p>
            <a:r>
              <a:rPr lang="en-US" dirty="0"/>
              <a:t>Strategic Goals</a:t>
            </a:r>
            <a:endParaRPr lang="en-IN" dirty="0"/>
          </a:p>
        </p:txBody>
      </p:sp>
      <p:graphicFrame>
        <p:nvGraphicFramePr>
          <p:cNvPr id="6" name="Chart 5">
            <a:extLst>
              <a:ext uri="{FF2B5EF4-FFF2-40B4-BE49-F238E27FC236}">
                <a16:creationId xmlns:a16="http://schemas.microsoft.com/office/drawing/2014/main" id="{61E8E732-4180-8BA9-673B-EBB315AC1394}"/>
              </a:ext>
            </a:extLst>
          </p:cNvPr>
          <p:cNvGraphicFramePr/>
          <p:nvPr>
            <p:extLst>
              <p:ext uri="{D42A27DB-BD31-4B8C-83A1-F6EECF244321}">
                <p14:modId xmlns:p14="http://schemas.microsoft.com/office/powerpoint/2010/main" val="1836731793"/>
              </p:ext>
            </p:extLst>
          </p:nvPr>
        </p:nvGraphicFramePr>
        <p:xfrm>
          <a:off x="429492" y="1080798"/>
          <a:ext cx="4635500" cy="501120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0" name="Chart 9">
            <a:extLst>
              <a:ext uri="{FF2B5EF4-FFF2-40B4-BE49-F238E27FC236}">
                <a16:creationId xmlns:a16="http://schemas.microsoft.com/office/drawing/2014/main" id="{59A11A32-AE2D-023A-BB44-F94AB552CB2B}"/>
              </a:ext>
            </a:extLst>
          </p:cNvPr>
          <p:cNvGraphicFramePr/>
          <p:nvPr>
            <p:extLst>
              <p:ext uri="{D42A27DB-BD31-4B8C-83A1-F6EECF244321}">
                <p14:modId xmlns:p14="http://schemas.microsoft.com/office/powerpoint/2010/main" val="4025066701"/>
              </p:ext>
            </p:extLst>
          </p:nvPr>
        </p:nvGraphicFramePr>
        <p:xfrm>
          <a:off x="7751618" y="773641"/>
          <a:ext cx="3661063" cy="5310717"/>
        </p:xfrm>
        <a:graphic>
          <a:graphicData uri="http://schemas.openxmlformats.org/drawingml/2006/chart">
            <c:chart xmlns:c="http://schemas.openxmlformats.org/drawingml/2006/chart" xmlns:r="http://schemas.openxmlformats.org/officeDocument/2006/relationships" r:id="rId4"/>
          </a:graphicData>
        </a:graphic>
      </p:graphicFrame>
      <p:pic>
        <p:nvPicPr>
          <p:cNvPr id="3" name="Picture 2">
            <a:extLst>
              <a:ext uri="{FF2B5EF4-FFF2-40B4-BE49-F238E27FC236}">
                <a16:creationId xmlns:a16="http://schemas.microsoft.com/office/drawing/2014/main" id="{9EAD6CAE-407F-CF76-BCEF-B84C325BB0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03015" y="996746"/>
            <a:ext cx="2094417" cy="52012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e-tailer Purplle appoints Essence ...">
            <a:extLst>
              <a:ext uri="{FF2B5EF4-FFF2-40B4-BE49-F238E27FC236}">
                <a16:creationId xmlns:a16="http://schemas.microsoft.com/office/drawing/2014/main" id="{C3CA2EB2-70A0-4D4A-8691-3FC7A762439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6508" t="11532" r="12969" b="10926"/>
          <a:stretch/>
        </p:blipFill>
        <p:spPr bwMode="auto">
          <a:xfrm>
            <a:off x="8821881" y="237559"/>
            <a:ext cx="2244437" cy="1019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3335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991CD-F6B7-A7D5-C199-5355872CA9FA}"/>
              </a:ext>
            </a:extLst>
          </p:cNvPr>
          <p:cNvSpPr>
            <a:spLocks noGrp="1"/>
          </p:cNvSpPr>
          <p:nvPr>
            <p:ph type="title"/>
          </p:nvPr>
        </p:nvSpPr>
        <p:spPr>
          <a:xfrm>
            <a:off x="294410" y="113506"/>
            <a:ext cx="6050972" cy="662781"/>
          </a:xfrm>
        </p:spPr>
        <p:txBody>
          <a:bodyPr>
            <a:normAutofit fontScale="90000"/>
          </a:bodyPr>
          <a:lstStyle/>
          <a:p>
            <a:r>
              <a:rPr lang="en-US" b="1" i="1" dirty="0"/>
              <a:t>Job Analysis / Position </a:t>
            </a:r>
          </a:p>
        </p:txBody>
      </p:sp>
      <p:sp>
        <p:nvSpPr>
          <p:cNvPr id="3" name="Content Placeholder 2">
            <a:extLst>
              <a:ext uri="{FF2B5EF4-FFF2-40B4-BE49-F238E27FC236}">
                <a16:creationId xmlns:a16="http://schemas.microsoft.com/office/drawing/2014/main" id="{7E487311-F0DE-210D-B30D-5470AFEF2AFF}"/>
              </a:ext>
            </a:extLst>
          </p:cNvPr>
          <p:cNvSpPr>
            <a:spLocks noGrp="1"/>
          </p:cNvSpPr>
          <p:nvPr>
            <p:ph idx="1"/>
          </p:nvPr>
        </p:nvSpPr>
        <p:spPr>
          <a:xfrm>
            <a:off x="294410" y="1586632"/>
            <a:ext cx="5153891" cy="3889375"/>
          </a:xfrm>
        </p:spPr>
        <p:txBody>
          <a:bodyPr>
            <a:normAutofit fontScale="92500" lnSpcReduction="20000"/>
          </a:bodyPr>
          <a:lstStyle/>
          <a:p>
            <a:pPr marL="0" indent="0">
              <a:buNone/>
            </a:pPr>
            <a:r>
              <a:rPr lang="en-US" b="1" u="sng" dirty="0"/>
              <a:t>Position</a:t>
            </a:r>
            <a:r>
              <a:rPr lang="en-US" dirty="0"/>
              <a:t>: Digital Marketing Manager</a:t>
            </a:r>
          </a:p>
          <a:p>
            <a:pPr marL="0" indent="0">
              <a:buNone/>
            </a:pPr>
            <a:r>
              <a:rPr lang="en-US" b="1" u="sng" dirty="0"/>
              <a:t>Role</a:t>
            </a:r>
            <a:r>
              <a:rPr lang="en-US" dirty="0"/>
              <a:t> : The Digital Marketing Manager is assigned with the duties of Developing , Implementing &amp; Managing Marketing Campaigns which promotes </a:t>
            </a:r>
            <a:r>
              <a:rPr lang="en-US" dirty="0" err="1"/>
              <a:t>Nykaa’s</a:t>
            </a:r>
            <a:r>
              <a:rPr lang="en-US" dirty="0"/>
              <a:t> products &amp; services. This role involves Boosting brand awareness , Seo Management , Driving Website Traffic, Lead Generation, Customer Data Analytics  </a:t>
            </a:r>
          </a:p>
        </p:txBody>
      </p:sp>
      <p:pic>
        <p:nvPicPr>
          <p:cNvPr id="5" name="Graphic 4" descr="Target Audience with solid fill">
            <a:extLst>
              <a:ext uri="{FF2B5EF4-FFF2-40B4-BE49-F238E27FC236}">
                <a16:creationId xmlns:a16="http://schemas.microsoft.com/office/drawing/2014/main" id="{0E746E97-EBDE-D910-3E7E-B0C5736C8E0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896600" y="113506"/>
            <a:ext cx="914400" cy="914400"/>
          </a:xfrm>
          <a:prstGeom prst="rect">
            <a:avLst/>
          </a:prstGeom>
        </p:spPr>
      </p:pic>
      <p:sp>
        <p:nvSpPr>
          <p:cNvPr id="4" name="Content Placeholder 2">
            <a:extLst>
              <a:ext uri="{FF2B5EF4-FFF2-40B4-BE49-F238E27FC236}">
                <a16:creationId xmlns:a16="http://schemas.microsoft.com/office/drawing/2014/main" id="{EED44178-F415-BC50-16AF-39DC14FAB5DD}"/>
              </a:ext>
            </a:extLst>
          </p:cNvPr>
          <p:cNvSpPr txBox="1">
            <a:spLocks/>
          </p:cNvSpPr>
          <p:nvPr/>
        </p:nvSpPr>
        <p:spPr>
          <a:xfrm>
            <a:off x="6345382" y="3048286"/>
            <a:ext cx="5794664" cy="33421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b="1" u="sng" dirty="0"/>
              <a:t>Position</a:t>
            </a:r>
            <a:r>
              <a:rPr lang="en-US" dirty="0"/>
              <a:t>: Ecommerce Marketing Manager</a:t>
            </a:r>
          </a:p>
          <a:p>
            <a:pPr marL="0" indent="0">
              <a:buFont typeface="Arial" panose="020B0604020202020204" pitchFamily="34" charset="0"/>
              <a:buNone/>
            </a:pPr>
            <a:r>
              <a:rPr lang="en-US" b="1" u="sng" dirty="0"/>
              <a:t>Role</a:t>
            </a:r>
            <a:r>
              <a:rPr lang="en-US" dirty="0"/>
              <a:t> :  This role involves overseeing the marketing strategies &amp; campaigns for </a:t>
            </a:r>
            <a:r>
              <a:rPr lang="en-US" dirty="0" err="1"/>
              <a:t>Purplle’s</a:t>
            </a:r>
            <a:r>
              <a:rPr lang="en-US" dirty="0"/>
              <a:t> online platform, ensuring the company’s products reaches to the wider audience and drive sales growth.</a:t>
            </a:r>
          </a:p>
        </p:txBody>
      </p:sp>
      <p:pic>
        <p:nvPicPr>
          <p:cNvPr id="6" name="Picture 2">
            <a:extLst>
              <a:ext uri="{FF2B5EF4-FFF2-40B4-BE49-F238E27FC236}">
                <a16:creationId xmlns:a16="http://schemas.microsoft.com/office/drawing/2014/main" id="{8AC92DCF-3441-6A21-D8FA-6982030356E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55027" y="827810"/>
            <a:ext cx="2440780" cy="606136"/>
          </a:xfrm>
          <a:prstGeom prst="rect">
            <a:avLst/>
          </a:prstGeom>
          <a:noFill/>
        </p:spPr>
      </p:pic>
      <p:pic>
        <p:nvPicPr>
          <p:cNvPr id="7" name="Picture 6" descr="e-tailer Purplle appoints Essence ...">
            <a:extLst>
              <a:ext uri="{FF2B5EF4-FFF2-40B4-BE49-F238E27FC236}">
                <a16:creationId xmlns:a16="http://schemas.microsoft.com/office/drawing/2014/main" id="{0C3E60F5-BD0A-FCE8-EF8B-65663806F18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6508" t="11532" r="12969" b="10926"/>
          <a:stretch/>
        </p:blipFill>
        <p:spPr bwMode="auto">
          <a:xfrm>
            <a:off x="8281554" y="904009"/>
            <a:ext cx="2244437" cy="1265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8022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AB9D8-1BFA-5C79-EE09-BAFFD86956B3}"/>
              </a:ext>
            </a:extLst>
          </p:cNvPr>
          <p:cNvSpPr>
            <a:spLocks noGrp="1"/>
          </p:cNvSpPr>
          <p:nvPr>
            <p:ph type="title"/>
          </p:nvPr>
        </p:nvSpPr>
        <p:spPr>
          <a:xfrm>
            <a:off x="3934691" y="94962"/>
            <a:ext cx="4003964" cy="424584"/>
          </a:xfrm>
        </p:spPr>
        <p:txBody>
          <a:bodyPr>
            <a:normAutofit fontScale="90000"/>
          </a:bodyPr>
          <a:lstStyle/>
          <a:p>
            <a:r>
              <a:rPr lang="en-US" b="1" i="1" dirty="0"/>
              <a:t>Job Description </a:t>
            </a:r>
          </a:p>
        </p:txBody>
      </p:sp>
      <p:sp>
        <p:nvSpPr>
          <p:cNvPr id="3" name="Content Placeholder 2">
            <a:extLst>
              <a:ext uri="{FF2B5EF4-FFF2-40B4-BE49-F238E27FC236}">
                <a16:creationId xmlns:a16="http://schemas.microsoft.com/office/drawing/2014/main" id="{2844656F-6113-1188-EA93-63605849BEBA}"/>
              </a:ext>
            </a:extLst>
          </p:cNvPr>
          <p:cNvSpPr>
            <a:spLocks noGrp="1"/>
          </p:cNvSpPr>
          <p:nvPr>
            <p:ph idx="1"/>
          </p:nvPr>
        </p:nvSpPr>
        <p:spPr>
          <a:xfrm>
            <a:off x="349828" y="1682315"/>
            <a:ext cx="4274127" cy="4351338"/>
          </a:xfrm>
        </p:spPr>
        <p:txBody>
          <a:bodyPr>
            <a:normAutofit fontScale="70000" lnSpcReduction="20000"/>
          </a:bodyPr>
          <a:lstStyle/>
          <a:p>
            <a:r>
              <a:rPr lang="en-US" dirty="0"/>
              <a:t>Planning &amp; Executing all Digital Marketing Campaigns like ( SEO, SEM, Email Marketing, Social Media Marketing &amp; Display Advertising)</a:t>
            </a:r>
          </a:p>
          <a:p>
            <a:r>
              <a:rPr lang="en-US" dirty="0"/>
              <a:t>Maintaining </a:t>
            </a:r>
            <a:r>
              <a:rPr lang="en-US" dirty="0" err="1"/>
              <a:t>Nykaa’s</a:t>
            </a:r>
            <a:r>
              <a:rPr lang="en-US" dirty="0"/>
              <a:t> Social media Presence </a:t>
            </a:r>
          </a:p>
          <a:p>
            <a:r>
              <a:rPr lang="en-US" dirty="0"/>
              <a:t>Measure &amp; Report the performance of all Digital Marketing Campaigns and assess against goals (ROI &amp; KPIs)</a:t>
            </a:r>
          </a:p>
          <a:p>
            <a:r>
              <a:rPr lang="en-US" dirty="0"/>
              <a:t>Identifying trends and insights and optimizing spends &amp; performance based on the insights</a:t>
            </a:r>
          </a:p>
          <a:p>
            <a:r>
              <a:rPr lang="en-US" dirty="0"/>
              <a:t>Collaboration with internal teams to create a Landing Pages and optimize user experience </a:t>
            </a:r>
          </a:p>
        </p:txBody>
      </p:sp>
      <p:sp>
        <p:nvSpPr>
          <p:cNvPr id="4" name="Content Placeholder 2">
            <a:extLst>
              <a:ext uri="{FF2B5EF4-FFF2-40B4-BE49-F238E27FC236}">
                <a16:creationId xmlns:a16="http://schemas.microsoft.com/office/drawing/2014/main" id="{DB59EBCB-88AC-9026-A733-24A361403504}"/>
              </a:ext>
            </a:extLst>
          </p:cNvPr>
          <p:cNvSpPr txBox="1">
            <a:spLocks/>
          </p:cNvSpPr>
          <p:nvPr/>
        </p:nvSpPr>
        <p:spPr>
          <a:xfrm>
            <a:off x="6934201" y="1797914"/>
            <a:ext cx="4682835" cy="4235739"/>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Develop and implement effective e-commerce marketing strategies</a:t>
            </a:r>
          </a:p>
          <a:p>
            <a:r>
              <a:rPr lang="en-US" dirty="0"/>
              <a:t>Manage &amp; optimize digital marketing campaign across various channels</a:t>
            </a:r>
          </a:p>
          <a:p>
            <a:r>
              <a:rPr lang="en-US" dirty="0"/>
              <a:t>Analyze market trends &amp; customer data to identify growth opportunities</a:t>
            </a:r>
          </a:p>
          <a:p>
            <a:r>
              <a:rPr lang="en-US" dirty="0"/>
              <a:t>Collaborate with product &amp; content teams to create engaging marketing materials</a:t>
            </a:r>
          </a:p>
          <a:p>
            <a:r>
              <a:rPr lang="en-US" dirty="0"/>
              <a:t>Monitoring &amp; reporting on the performance of marketing initiatives and adjust strategies as needed</a:t>
            </a:r>
          </a:p>
        </p:txBody>
      </p:sp>
      <p:pic>
        <p:nvPicPr>
          <p:cNvPr id="5" name="Picture 2">
            <a:extLst>
              <a:ext uri="{FF2B5EF4-FFF2-40B4-BE49-F238E27FC236}">
                <a16:creationId xmlns:a16="http://schemas.microsoft.com/office/drawing/2014/main" id="{C2DA5B4B-5301-269C-B0CB-672244BE84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9391" y="824347"/>
            <a:ext cx="2440780" cy="60613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e-tailer Purplle appoints Essence ...">
            <a:extLst>
              <a:ext uri="{FF2B5EF4-FFF2-40B4-BE49-F238E27FC236}">
                <a16:creationId xmlns:a16="http://schemas.microsoft.com/office/drawing/2014/main" id="{723EDCB0-D780-44DA-2A14-84433426CA6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508" t="11532" r="12969" b="10926"/>
          <a:stretch/>
        </p:blipFill>
        <p:spPr bwMode="auto">
          <a:xfrm>
            <a:off x="8229600" y="417222"/>
            <a:ext cx="2244437" cy="1265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0118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25550-4EDB-C97C-85A6-9D2B506248BC}"/>
              </a:ext>
            </a:extLst>
          </p:cNvPr>
          <p:cNvSpPr>
            <a:spLocks noGrp="1"/>
          </p:cNvSpPr>
          <p:nvPr>
            <p:ph type="title"/>
          </p:nvPr>
        </p:nvSpPr>
        <p:spPr>
          <a:xfrm>
            <a:off x="3538104" y="47194"/>
            <a:ext cx="5115791" cy="649863"/>
          </a:xfrm>
        </p:spPr>
        <p:txBody>
          <a:bodyPr>
            <a:normAutofit fontScale="90000"/>
          </a:bodyPr>
          <a:lstStyle/>
          <a:p>
            <a:r>
              <a:rPr lang="en-US" b="1" i="1" dirty="0"/>
              <a:t>Person Specification </a:t>
            </a:r>
          </a:p>
        </p:txBody>
      </p:sp>
      <p:sp>
        <p:nvSpPr>
          <p:cNvPr id="3" name="Content Placeholder 2">
            <a:extLst>
              <a:ext uri="{FF2B5EF4-FFF2-40B4-BE49-F238E27FC236}">
                <a16:creationId xmlns:a16="http://schemas.microsoft.com/office/drawing/2014/main" id="{EED9F95C-2EE7-A9FF-75E1-DAC2A9FEA362}"/>
              </a:ext>
            </a:extLst>
          </p:cNvPr>
          <p:cNvSpPr>
            <a:spLocks noGrp="1"/>
          </p:cNvSpPr>
          <p:nvPr>
            <p:ph idx="1"/>
          </p:nvPr>
        </p:nvSpPr>
        <p:spPr>
          <a:xfrm>
            <a:off x="401782" y="1828798"/>
            <a:ext cx="5437909" cy="3667992"/>
          </a:xfrm>
        </p:spPr>
        <p:txBody>
          <a:bodyPr>
            <a:normAutofit fontScale="62500" lnSpcReduction="20000"/>
          </a:bodyPr>
          <a:lstStyle/>
          <a:p>
            <a:pPr marL="0" indent="0">
              <a:buNone/>
            </a:pPr>
            <a:r>
              <a:rPr lang="en-US" b="1" u="sng" dirty="0"/>
              <a:t>Qualifications &amp; </a:t>
            </a:r>
            <a:r>
              <a:rPr lang="en-US" b="1" u="sng" dirty="0" err="1"/>
              <a:t>Expereince</a:t>
            </a:r>
            <a:r>
              <a:rPr lang="en-US" dirty="0"/>
              <a:t>:</a:t>
            </a:r>
          </a:p>
          <a:p>
            <a:r>
              <a:rPr lang="en-US" dirty="0"/>
              <a:t>Bachelor’s Degree in Marketing or related field</a:t>
            </a:r>
          </a:p>
          <a:p>
            <a:r>
              <a:rPr lang="en-US" dirty="0"/>
              <a:t>Proven Experience in Digital Marketing.</a:t>
            </a:r>
          </a:p>
          <a:p>
            <a:r>
              <a:rPr lang="en-US" dirty="0"/>
              <a:t>Experience in managing SEO/SEM, Email, Social Media, and Display Advertising Campaign</a:t>
            </a:r>
          </a:p>
          <a:p>
            <a:endParaRPr lang="en-US" dirty="0"/>
          </a:p>
          <a:p>
            <a:pPr marL="0" indent="0">
              <a:buNone/>
            </a:pPr>
            <a:r>
              <a:rPr lang="en-US" b="1" u="sng" dirty="0"/>
              <a:t>Personal Attributes</a:t>
            </a:r>
            <a:r>
              <a:rPr lang="en-US" dirty="0"/>
              <a:t>:</a:t>
            </a:r>
          </a:p>
          <a:p>
            <a:r>
              <a:rPr lang="en-US" dirty="0"/>
              <a:t>Strong Analytical Skills</a:t>
            </a:r>
          </a:p>
          <a:p>
            <a:r>
              <a:rPr lang="en-US" dirty="0"/>
              <a:t>Up-to-date with the latest digital marketing trends.</a:t>
            </a:r>
          </a:p>
          <a:p>
            <a:r>
              <a:rPr lang="en-US" dirty="0"/>
              <a:t>Creative and Innovative mindset.</a:t>
            </a:r>
          </a:p>
          <a:p>
            <a:r>
              <a:rPr lang="en-US" dirty="0"/>
              <a:t>Conflict resolution</a:t>
            </a:r>
          </a:p>
          <a:p>
            <a:r>
              <a:rPr lang="en-US" dirty="0"/>
              <a:t>Crisis Management </a:t>
            </a:r>
          </a:p>
          <a:p>
            <a:pPr marL="0" indent="0">
              <a:buNone/>
            </a:pPr>
            <a:endParaRPr lang="en-US" dirty="0"/>
          </a:p>
          <a:p>
            <a:endParaRPr lang="en-US" dirty="0"/>
          </a:p>
        </p:txBody>
      </p:sp>
      <p:sp>
        <p:nvSpPr>
          <p:cNvPr id="4" name="Content Placeholder 2">
            <a:extLst>
              <a:ext uri="{FF2B5EF4-FFF2-40B4-BE49-F238E27FC236}">
                <a16:creationId xmlns:a16="http://schemas.microsoft.com/office/drawing/2014/main" id="{BFEDDFE1-F7C6-FD38-233E-9ED4124025F3}"/>
              </a:ext>
            </a:extLst>
          </p:cNvPr>
          <p:cNvSpPr txBox="1">
            <a:spLocks/>
          </p:cNvSpPr>
          <p:nvPr/>
        </p:nvSpPr>
        <p:spPr>
          <a:xfrm>
            <a:off x="7058890" y="2355272"/>
            <a:ext cx="4454237" cy="3667992"/>
          </a:xfrm>
          <a:prstGeom prst="rect">
            <a:avLst/>
          </a:prstGeom>
        </p:spPr>
        <p:txBody>
          <a:bodyPr vert="horz" lIns="91440" tIns="45720" rIns="91440" bIns="45720" rtlCol="0">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7200" b="1" u="sng" dirty="0"/>
              <a:t>Qualifications &amp; </a:t>
            </a:r>
            <a:r>
              <a:rPr lang="en-US" sz="7200" b="1" u="sng" dirty="0" err="1"/>
              <a:t>Expereince</a:t>
            </a:r>
            <a:r>
              <a:rPr lang="en-US" sz="7200" dirty="0"/>
              <a:t>:</a:t>
            </a:r>
          </a:p>
          <a:p>
            <a:r>
              <a:rPr lang="en-US" sz="7200" dirty="0"/>
              <a:t>Bachelor’s degree in Marketing, Business Administration, or a related field</a:t>
            </a:r>
          </a:p>
          <a:p>
            <a:r>
              <a:rPr lang="en-US" sz="7200" dirty="0"/>
              <a:t>Minimum 3-5 years of experience in e-commerce marketing or digital marketing</a:t>
            </a:r>
          </a:p>
          <a:p>
            <a:r>
              <a:rPr lang="en-US" sz="7200" dirty="0"/>
              <a:t>Strong Analytical &amp; problem solving skills</a:t>
            </a:r>
          </a:p>
          <a:p>
            <a:r>
              <a:rPr lang="en-US" sz="7200" dirty="0"/>
              <a:t>Proficiency in marketing tools and platforms</a:t>
            </a:r>
          </a:p>
          <a:p>
            <a:pPr marL="0" indent="0">
              <a:buFont typeface="Arial" panose="020B0604020202020204" pitchFamily="34" charset="0"/>
              <a:buNone/>
            </a:pPr>
            <a:r>
              <a:rPr lang="en-US" sz="7200" b="1" u="sng" dirty="0"/>
              <a:t>Personal Attributes</a:t>
            </a:r>
            <a:r>
              <a:rPr lang="en-US" sz="7200" dirty="0"/>
              <a:t>:</a:t>
            </a:r>
          </a:p>
          <a:p>
            <a:r>
              <a:rPr lang="en-US" sz="7200" dirty="0"/>
              <a:t>Creative</a:t>
            </a:r>
          </a:p>
          <a:p>
            <a:r>
              <a:rPr lang="en-US" sz="7200" dirty="0"/>
              <a:t>Strategic Thinker with a results driven approach</a:t>
            </a:r>
          </a:p>
          <a:p>
            <a:r>
              <a:rPr lang="en-US" sz="7200" dirty="0"/>
              <a:t>Ability to work in a fast paced environment</a:t>
            </a:r>
          </a:p>
          <a:p>
            <a:pPr marL="0" indent="0">
              <a:buFont typeface="Arial" panose="020B0604020202020204" pitchFamily="34" charset="0"/>
              <a:buNone/>
            </a:pPr>
            <a:endParaRPr lang="en-US" dirty="0"/>
          </a:p>
          <a:p>
            <a:endParaRPr lang="en-US" dirty="0"/>
          </a:p>
        </p:txBody>
      </p:sp>
      <p:pic>
        <p:nvPicPr>
          <p:cNvPr id="5" name="Picture 2">
            <a:extLst>
              <a:ext uri="{FF2B5EF4-FFF2-40B4-BE49-F238E27FC236}">
                <a16:creationId xmlns:a16="http://schemas.microsoft.com/office/drawing/2014/main" id="{3DA16252-EED0-2418-7F8D-8A67EB6CB3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9390" y="1019390"/>
            <a:ext cx="2440780" cy="60613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e-tailer Purplle appoints Essence ...">
            <a:extLst>
              <a:ext uri="{FF2B5EF4-FFF2-40B4-BE49-F238E27FC236}">
                <a16:creationId xmlns:a16="http://schemas.microsoft.com/office/drawing/2014/main" id="{8078FC8D-BD1D-2A49-0277-B0CC8C95F7E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508" t="11532" r="12969" b="10926"/>
          <a:stretch/>
        </p:blipFill>
        <p:spPr bwMode="auto">
          <a:xfrm>
            <a:off x="8281554" y="893618"/>
            <a:ext cx="2244437" cy="1265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4180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E6B03-000D-DA59-BF70-B802E94783AC}"/>
              </a:ext>
            </a:extLst>
          </p:cNvPr>
          <p:cNvSpPr>
            <a:spLocks noGrp="1"/>
          </p:cNvSpPr>
          <p:nvPr>
            <p:ph type="title"/>
          </p:nvPr>
        </p:nvSpPr>
        <p:spPr>
          <a:xfrm>
            <a:off x="8776854" y="105063"/>
            <a:ext cx="3650673" cy="352137"/>
          </a:xfrm>
        </p:spPr>
        <p:txBody>
          <a:bodyPr>
            <a:normAutofit fontScale="90000"/>
          </a:bodyPr>
          <a:lstStyle/>
          <a:p>
            <a:r>
              <a:rPr lang="en-US" b="1" i="1" dirty="0"/>
              <a:t>Required Skills </a:t>
            </a:r>
          </a:p>
        </p:txBody>
      </p:sp>
      <p:sp>
        <p:nvSpPr>
          <p:cNvPr id="3" name="Content Placeholder 2">
            <a:extLst>
              <a:ext uri="{FF2B5EF4-FFF2-40B4-BE49-F238E27FC236}">
                <a16:creationId xmlns:a16="http://schemas.microsoft.com/office/drawing/2014/main" id="{41836773-4167-9D1D-39C2-175F7332FB7C}"/>
              </a:ext>
            </a:extLst>
          </p:cNvPr>
          <p:cNvSpPr>
            <a:spLocks noGrp="1"/>
          </p:cNvSpPr>
          <p:nvPr>
            <p:ph idx="1"/>
          </p:nvPr>
        </p:nvSpPr>
        <p:spPr>
          <a:xfrm>
            <a:off x="671945" y="2054226"/>
            <a:ext cx="4585855" cy="3380219"/>
          </a:xfrm>
        </p:spPr>
        <p:txBody>
          <a:bodyPr>
            <a:normAutofit fontScale="62500" lnSpcReduction="20000"/>
          </a:bodyPr>
          <a:lstStyle/>
          <a:p>
            <a:r>
              <a:rPr lang="en-US" dirty="0"/>
              <a:t>Proficiency in Seo/Sem &amp; Website analytics tools like (Google Search Console, Google Ads, </a:t>
            </a:r>
            <a:r>
              <a:rPr lang="en-US" dirty="0" err="1"/>
              <a:t>Wordstream</a:t>
            </a:r>
            <a:r>
              <a:rPr lang="en-US" dirty="0"/>
              <a:t> </a:t>
            </a:r>
            <a:r>
              <a:rPr lang="en-US" dirty="0" err="1"/>
              <a:t>Advisior</a:t>
            </a:r>
            <a:r>
              <a:rPr lang="en-US" dirty="0"/>
              <a:t> , Microsoft Advertising, Google analytics, Adobe analytics</a:t>
            </a:r>
          </a:p>
          <a:p>
            <a:r>
              <a:rPr lang="en-US" dirty="0"/>
              <a:t>Working knowledge of  HTML, CSS and JavaScript.</a:t>
            </a:r>
          </a:p>
          <a:p>
            <a:r>
              <a:rPr lang="en-US" dirty="0"/>
              <a:t>Strong understanding of  current online marketing concepts, strategies and trends.</a:t>
            </a:r>
          </a:p>
          <a:p>
            <a:r>
              <a:rPr lang="en-US" dirty="0"/>
              <a:t>Experience in setting up &amp; optimizing Google </a:t>
            </a:r>
            <a:r>
              <a:rPr lang="en-US" dirty="0" err="1"/>
              <a:t>Adwords</a:t>
            </a:r>
            <a:r>
              <a:rPr lang="en-US" dirty="0"/>
              <a:t> campaigns.</a:t>
            </a:r>
          </a:p>
          <a:p>
            <a:r>
              <a:rPr lang="en-US" dirty="0"/>
              <a:t>Strong Communication &amp; Collaboration Skills</a:t>
            </a:r>
          </a:p>
        </p:txBody>
      </p:sp>
      <p:sp>
        <p:nvSpPr>
          <p:cNvPr id="6" name="Content Placeholder 2">
            <a:extLst>
              <a:ext uri="{FF2B5EF4-FFF2-40B4-BE49-F238E27FC236}">
                <a16:creationId xmlns:a16="http://schemas.microsoft.com/office/drawing/2014/main" id="{B95E6E98-0F9C-37FF-5A67-CD06A9A05D9F}"/>
              </a:ext>
            </a:extLst>
          </p:cNvPr>
          <p:cNvSpPr txBox="1">
            <a:spLocks/>
          </p:cNvSpPr>
          <p:nvPr/>
        </p:nvSpPr>
        <p:spPr>
          <a:xfrm>
            <a:off x="7720445" y="2169102"/>
            <a:ext cx="3650674" cy="3975964"/>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Proficiency in SEO, SEM, PPC, Email Marketing, and Social Media Marketing</a:t>
            </a:r>
          </a:p>
          <a:p>
            <a:r>
              <a:rPr lang="en-US" dirty="0"/>
              <a:t>Ability to analyze and interpret data to make informed marketing decisions</a:t>
            </a:r>
          </a:p>
          <a:p>
            <a:r>
              <a:rPr lang="en-US" dirty="0"/>
              <a:t>Strong organizational &amp; project management skills to handle multiple campaigns simultaneously</a:t>
            </a:r>
          </a:p>
          <a:p>
            <a:r>
              <a:rPr lang="en-US" dirty="0"/>
              <a:t>Excellent verbal and written communication skills for effective collaboration and content creation</a:t>
            </a:r>
          </a:p>
          <a:p>
            <a:r>
              <a:rPr lang="en-US" dirty="0"/>
              <a:t>Familiarity with marketing automation tools, CRM software, and Ecommerce platforms</a:t>
            </a:r>
          </a:p>
        </p:txBody>
      </p:sp>
      <p:pic>
        <p:nvPicPr>
          <p:cNvPr id="1030" name="Picture 6" descr="e-tailer Purplle appoints Essence ...">
            <a:extLst>
              <a:ext uri="{FF2B5EF4-FFF2-40B4-BE49-F238E27FC236}">
                <a16:creationId xmlns:a16="http://schemas.microsoft.com/office/drawing/2014/main" id="{815D710C-6C9C-44F3-6850-1CF8F1FAA37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08" t="11532" r="12969" b="10926"/>
          <a:stretch/>
        </p:blipFill>
        <p:spPr bwMode="auto">
          <a:xfrm>
            <a:off x="8281554" y="904009"/>
            <a:ext cx="2244437" cy="126509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a:extLst>
              <a:ext uri="{FF2B5EF4-FFF2-40B4-BE49-F238E27FC236}">
                <a16:creationId xmlns:a16="http://schemas.microsoft.com/office/drawing/2014/main" id="{73FB4E0B-1FD0-F20A-E0B4-877075D0BB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55027" y="930419"/>
            <a:ext cx="2440780" cy="606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6160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A9A1B-549C-CBB3-D90E-7941C4925104}"/>
              </a:ext>
            </a:extLst>
          </p:cNvPr>
          <p:cNvSpPr>
            <a:spLocks noGrp="1"/>
          </p:cNvSpPr>
          <p:nvPr>
            <p:ph type="title"/>
          </p:nvPr>
        </p:nvSpPr>
        <p:spPr>
          <a:xfrm>
            <a:off x="2843646" y="182706"/>
            <a:ext cx="7266709" cy="570057"/>
          </a:xfrm>
        </p:spPr>
        <p:txBody>
          <a:bodyPr>
            <a:normAutofit fontScale="90000"/>
          </a:bodyPr>
          <a:lstStyle/>
          <a:p>
            <a:r>
              <a:rPr lang="en-US" b="1" i="1" dirty="0"/>
              <a:t>Pay and working Conditions </a:t>
            </a:r>
          </a:p>
        </p:txBody>
      </p:sp>
      <p:sp>
        <p:nvSpPr>
          <p:cNvPr id="3" name="Content Placeholder 2">
            <a:extLst>
              <a:ext uri="{FF2B5EF4-FFF2-40B4-BE49-F238E27FC236}">
                <a16:creationId xmlns:a16="http://schemas.microsoft.com/office/drawing/2014/main" id="{031A7076-D69B-DD65-FA52-5BFAA10EEA45}"/>
              </a:ext>
            </a:extLst>
          </p:cNvPr>
          <p:cNvSpPr>
            <a:spLocks noGrp="1"/>
          </p:cNvSpPr>
          <p:nvPr>
            <p:ph idx="1"/>
          </p:nvPr>
        </p:nvSpPr>
        <p:spPr>
          <a:xfrm>
            <a:off x="786247" y="2182235"/>
            <a:ext cx="3713018" cy="3671166"/>
          </a:xfrm>
        </p:spPr>
        <p:txBody>
          <a:bodyPr>
            <a:normAutofit fontScale="70000" lnSpcReduction="20000"/>
          </a:bodyPr>
          <a:lstStyle/>
          <a:p>
            <a:pPr marL="0" indent="0">
              <a:buNone/>
            </a:pPr>
            <a:r>
              <a:rPr lang="en-US" b="1" u="sng" dirty="0"/>
              <a:t>Pay</a:t>
            </a:r>
            <a:r>
              <a:rPr lang="en-US" dirty="0"/>
              <a:t>: Competitive salary with incentives on the basis of performance.</a:t>
            </a:r>
          </a:p>
          <a:p>
            <a:pPr marL="0" indent="0">
              <a:buNone/>
            </a:pPr>
            <a:endParaRPr lang="en-US" b="1" u="sng" dirty="0"/>
          </a:p>
          <a:p>
            <a:pPr marL="0" indent="0">
              <a:buNone/>
            </a:pPr>
            <a:r>
              <a:rPr lang="en-US" b="1" u="sng" dirty="0"/>
              <a:t>Working Conditions</a:t>
            </a:r>
            <a:r>
              <a:rPr lang="en-US" dirty="0"/>
              <a:t>: </a:t>
            </a:r>
          </a:p>
          <a:p>
            <a:r>
              <a:rPr lang="en-US" dirty="0"/>
              <a:t>Office Based with remote work options</a:t>
            </a:r>
          </a:p>
          <a:p>
            <a:r>
              <a:rPr lang="en-US" dirty="0"/>
              <a:t>Standard Working Hours with occasional overtime during campaign launches and deadlines.</a:t>
            </a:r>
          </a:p>
          <a:p>
            <a:r>
              <a:rPr lang="en-US" dirty="0"/>
              <a:t>Collaborative &amp; Supportive work environment</a:t>
            </a:r>
          </a:p>
        </p:txBody>
      </p:sp>
      <p:pic>
        <p:nvPicPr>
          <p:cNvPr id="5" name="Graphic 4" descr="Money with solid fill">
            <a:extLst>
              <a:ext uri="{FF2B5EF4-FFF2-40B4-BE49-F238E27FC236}">
                <a16:creationId xmlns:a16="http://schemas.microsoft.com/office/drawing/2014/main" id="{574EB21B-E4E3-CF50-056A-DB0819C4E7C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21290" y="113506"/>
            <a:ext cx="914400" cy="914400"/>
          </a:xfrm>
          <a:prstGeom prst="rect">
            <a:avLst/>
          </a:prstGeom>
        </p:spPr>
      </p:pic>
      <p:sp>
        <p:nvSpPr>
          <p:cNvPr id="4" name="Content Placeholder 2">
            <a:extLst>
              <a:ext uri="{FF2B5EF4-FFF2-40B4-BE49-F238E27FC236}">
                <a16:creationId xmlns:a16="http://schemas.microsoft.com/office/drawing/2014/main" id="{ABE327E6-A52C-A9D8-7843-ECCC5B675729}"/>
              </a:ext>
            </a:extLst>
          </p:cNvPr>
          <p:cNvSpPr txBox="1">
            <a:spLocks/>
          </p:cNvSpPr>
          <p:nvPr/>
        </p:nvSpPr>
        <p:spPr>
          <a:xfrm>
            <a:off x="7765472" y="2182235"/>
            <a:ext cx="3713018" cy="3671166"/>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b="1" u="sng" dirty="0"/>
              <a:t>Pay</a:t>
            </a:r>
            <a:r>
              <a:rPr lang="en-US" dirty="0"/>
              <a:t>: Competitive salary with incentives on the basis of performance.</a:t>
            </a:r>
          </a:p>
          <a:p>
            <a:pPr marL="0" indent="0">
              <a:buFont typeface="Arial" panose="020B0604020202020204" pitchFamily="34" charset="0"/>
              <a:buNone/>
            </a:pPr>
            <a:endParaRPr lang="en-US" b="1" u="sng" dirty="0"/>
          </a:p>
          <a:p>
            <a:pPr marL="0" indent="0">
              <a:buFont typeface="Arial" panose="020B0604020202020204" pitchFamily="34" charset="0"/>
              <a:buNone/>
            </a:pPr>
            <a:r>
              <a:rPr lang="en-US" b="1" u="sng" dirty="0"/>
              <a:t>Working Conditions</a:t>
            </a:r>
            <a:r>
              <a:rPr lang="en-US" dirty="0"/>
              <a:t>: </a:t>
            </a:r>
          </a:p>
          <a:p>
            <a:r>
              <a:rPr lang="en-US" dirty="0"/>
              <a:t>Modern office environment with opportunities for remote work</a:t>
            </a:r>
          </a:p>
          <a:p>
            <a:r>
              <a:rPr lang="en-US" dirty="0"/>
              <a:t>Access to the latest marketing tools &amp; technologies</a:t>
            </a:r>
          </a:p>
          <a:p>
            <a:r>
              <a:rPr lang="en-US" dirty="0"/>
              <a:t>Regular training and development programs to enhance skills &amp; knowledge</a:t>
            </a:r>
          </a:p>
        </p:txBody>
      </p:sp>
      <p:pic>
        <p:nvPicPr>
          <p:cNvPr id="6" name="Picture 2">
            <a:extLst>
              <a:ext uri="{FF2B5EF4-FFF2-40B4-BE49-F238E27FC236}">
                <a16:creationId xmlns:a16="http://schemas.microsoft.com/office/drawing/2014/main" id="{DBAF46EE-2DE7-32AA-A69A-6830853A14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3691" y="1139825"/>
            <a:ext cx="2440780" cy="60613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e-tailer Purplle appoints Essence ...">
            <a:extLst>
              <a:ext uri="{FF2B5EF4-FFF2-40B4-BE49-F238E27FC236}">
                <a16:creationId xmlns:a16="http://schemas.microsoft.com/office/drawing/2014/main" id="{E000822F-EE88-1E93-71E5-4BBAB061742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6508" t="11532" r="12969" b="10926"/>
          <a:stretch/>
        </p:blipFill>
        <p:spPr bwMode="auto">
          <a:xfrm>
            <a:off x="8281554" y="904009"/>
            <a:ext cx="2244437" cy="1265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9650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01B45-570A-A62B-8CF9-667DF5D2E0BA}"/>
              </a:ext>
            </a:extLst>
          </p:cNvPr>
          <p:cNvSpPr>
            <a:spLocks noGrp="1"/>
          </p:cNvSpPr>
          <p:nvPr>
            <p:ph type="title"/>
          </p:nvPr>
        </p:nvSpPr>
        <p:spPr>
          <a:xfrm>
            <a:off x="131619" y="115021"/>
            <a:ext cx="6861464" cy="1776124"/>
          </a:xfrm>
        </p:spPr>
        <p:txBody>
          <a:bodyPr>
            <a:normAutofit fontScale="90000"/>
          </a:bodyPr>
          <a:lstStyle/>
          <a:p>
            <a:r>
              <a:rPr lang="en-US" b="1" i="1" dirty="0"/>
              <a:t>Flexible Working Arrangements with Justifications </a:t>
            </a:r>
          </a:p>
        </p:txBody>
      </p:sp>
      <p:sp>
        <p:nvSpPr>
          <p:cNvPr id="3" name="Content Placeholder 2">
            <a:extLst>
              <a:ext uri="{FF2B5EF4-FFF2-40B4-BE49-F238E27FC236}">
                <a16:creationId xmlns:a16="http://schemas.microsoft.com/office/drawing/2014/main" id="{BF5C7F7B-E488-4494-31D4-BDBA4ACFED6B}"/>
              </a:ext>
            </a:extLst>
          </p:cNvPr>
          <p:cNvSpPr>
            <a:spLocks noGrp="1"/>
          </p:cNvSpPr>
          <p:nvPr>
            <p:ph idx="1"/>
          </p:nvPr>
        </p:nvSpPr>
        <p:spPr>
          <a:xfrm>
            <a:off x="374072" y="2324389"/>
            <a:ext cx="7076210" cy="3650384"/>
          </a:xfrm>
        </p:spPr>
        <p:txBody>
          <a:bodyPr>
            <a:normAutofit fontScale="92500" lnSpcReduction="10000"/>
          </a:bodyPr>
          <a:lstStyle/>
          <a:p>
            <a:pPr marL="0" indent="0">
              <a:buNone/>
            </a:pPr>
            <a:r>
              <a:rPr lang="en-US" dirty="0" err="1"/>
              <a:t>Nykaa</a:t>
            </a:r>
            <a:r>
              <a:rPr lang="en-US" dirty="0"/>
              <a:t> &amp; </a:t>
            </a:r>
            <a:r>
              <a:rPr lang="en-US" dirty="0" err="1"/>
              <a:t>Purplle</a:t>
            </a:r>
            <a:r>
              <a:rPr lang="en-US" dirty="0"/>
              <a:t> both offers a flexible working arrangements , including remote work options and flexible hours. This approach is justified by the nature of Digital Marketing &amp; E-commerce Marketing roles which often requires creativity and can be effectively done from various locations. Flexible work arrangements can boost employee satisfaction, productivity and helps to attract top talent. It allows employees to manage personal commitments while meeting work responsibilities effectively</a:t>
            </a:r>
          </a:p>
        </p:txBody>
      </p:sp>
      <p:pic>
        <p:nvPicPr>
          <p:cNvPr id="4" name="Picture 2">
            <a:extLst>
              <a:ext uri="{FF2B5EF4-FFF2-40B4-BE49-F238E27FC236}">
                <a16:creationId xmlns:a16="http://schemas.microsoft.com/office/drawing/2014/main" id="{647A539B-16EF-D236-AE4F-F6DBBBE54C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0831" y="258042"/>
            <a:ext cx="2440780" cy="60613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e-tailer Purplle appoints Essence ...">
            <a:extLst>
              <a:ext uri="{FF2B5EF4-FFF2-40B4-BE49-F238E27FC236}">
                <a16:creationId xmlns:a16="http://schemas.microsoft.com/office/drawing/2014/main" id="{CC267CC6-3101-5C71-72FB-595C6DE6035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508" t="11532" r="12969" b="10926"/>
          <a:stretch/>
        </p:blipFill>
        <p:spPr bwMode="auto">
          <a:xfrm>
            <a:off x="9958813" y="0"/>
            <a:ext cx="2101568" cy="11845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2916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7E260-817C-88EC-67B0-7CFEA5664FAB}"/>
              </a:ext>
            </a:extLst>
          </p:cNvPr>
          <p:cNvSpPr>
            <a:spLocks noGrp="1"/>
          </p:cNvSpPr>
          <p:nvPr>
            <p:ph type="title"/>
          </p:nvPr>
        </p:nvSpPr>
        <p:spPr>
          <a:xfrm>
            <a:off x="61408" y="222971"/>
            <a:ext cx="5331474" cy="45719"/>
          </a:xfrm>
        </p:spPr>
        <p:txBody>
          <a:bodyPr>
            <a:noAutofit/>
          </a:bodyPr>
          <a:lstStyle/>
          <a:p>
            <a:r>
              <a:rPr lang="en-US" sz="2400" dirty="0">
                <a:solidFill>
                  <a:schemeClr val="accent5">
                    <a:lumMod val="50000"/>
                  </a:schemeClr>
                </a:solidFill>
              </a:rPr>
              <a:t>Competitive Analysis</a:t>
            </a:r>
            <a:endParaRPr lang="en-IN" sz="2400" dirty="0">
              <a:solidFill>
                <a:schemeClr val="accent5">
                  <a:lumMod val="50000"/>
                </a:schemeClr>
              </a:solidFill>
            </a:endParaRPr>
          </a:p>
        </p:txBody>
      </p:sp>
      <p:sp>
        <p:nvSpPr>
          <p:cNvPr id="3" name="Text Placeholder 2">
            <a:extLst>
              <a:ext uri="{FF2B5EF4-FFF2-40B4-BE49-F238E27FC236}">
                <a16:creationId xmlns:a16="http://schemas.microsoft.com/office/drawing/2014/main" id="{FB32200F-1010-6EA6-BB50-0F6E43444C75}"/>
              </a:ext>
            </a:extLst>
          </p:cNvPr>
          <p:cNvSpPr>
            <a:spLocks noGrp="1"/>
          </p:cNvSpPr>
          <p:nvPr>
            <p:ph type="body" idx="1"/>
          </p:nvPr>
        </p:nvSpPr>
        <p:spPr>
          <a:xfrm>
            <a:off x="1214260" y="391950"/>
            <a:ext cx="693807" cy="244330"/>
          </a:xfrm>
        </p:spPr>
        <p:txBody>
          <a:bodyPr>
            <a:normAutofit fontScale="47500" lnSpcReduction="20000"/>
          </a:bodyPr>
          <a:lstStyle/>
          <a:p>
            <a:r>
              <a:rPr lang="en-US" dirty="0">
                <a:solidFill>
                  <a:schemeClr val="accent5"/>
                </a:solidFill>
              </a:rPr>
              <a:t>NYKAA</a:t>
            </a:r>
            <a:endParaRPr lang="en-IN" dirty="0">
              <a:solidFill>
                <a:schemeClr val="accent5"/>
              </a:solidFill>
            </a:endParaRPr>
          </a:p>
        </p:txBody>
      </p:sp>
      <p:sp>
        <p:nvSpPr>
          <p:cNvPr id="4" name="Content Placeholder 3">
            <a:extLst>
              <a:ext uri="{FF2B5EF4-FFF2-40B4-BE49-F238E27FC236}">
                <a16:creationId xmlns:a16="http://schemas.microsoft.com/office/drawing/2014/main" id="{A556C500-1871-8B05-83CA-E3ECB3E5BEBA}"/>
              </a:ext>
            </a:extLst>
          </p:cNvPr>
          <p:cNvSpPr>
            <a:spLocks noGrp="1"/>
          </p:cNvSpPr>
          <p:nvPr>
            <p:ph sz="half" idx="2"/>
          </p:nvPr>
        </p:nvSpPr>
        <p:spPr>
          <a:xfrm>
            <a:off x="61408" y="712843"/>
            <a:ext cx="3023755" cy="3719080"/>
          </a:xfrm>
        </p:spPr>
        <p:txBody>
          <a:bodyPr>
            <a:normAutofit fontScale="25000" lnSpcReduction="20000"/>
          </a:bodyPr>
          <a:lstStyle/>
          <a:p>
            <a:pPr marL="283464" indent="-283464" algn="l" rtl="0" eaLnBrk="1" fontAlgn="t" latinLnBrk="0" hangingPunct="1">
              <a:spcBef>
                <a:spcPts val="0"/>
              </a:spcBef>
              <a:spcAft>
                <a:spcPts val="0"/>
              </a:spcAft>
              <a:buClrTx/>
              <a:buSzPts val="1400"/>
              <a:buFont typeface="Arial" panose="020B0604020202020204" pitchFamily="34" charset="0"/>
              <a:buChar char="•"/>
            </a:pPr>
            <a:r>
              <a:rPr lang="en-US" sz="4400" b="1" i="0" u="none" strike="noStrike" kern="1200" dirty="0">
                <a:solidFill>
                  <a:srgbClr val="000000"/>
                </a:solidFill>
                <a:effectLst/>
                <a:latin typeface="Aptos" panose="020B0004020202020204" pitchFamily="34" charset="0"/>
              </a:rPr>
              <a:t>1500+ brands with extensive range in beauty, wellness and fashion products.</a:t>
            </a:r>
            <a:endParaRPr lang="en-IN" sz="4400" b="0" i="0" u="none" strike="noStrike" dirty="0">
              <a:effectLst/>
              <a:latin typeface="Arial" panose="020B0604020202020204" pitchFamily="34" charset="0"/>
            </a:endParaRPr>
          </a:p>
          <a:p>
            <a:pPr marL="283464" indent="-283464" algn="l" rtl="0" eaLnBrk="1" fontAlgn="t" latinLnBrk="0" hangingPunct="1">
              <a:spcBef>
                <a:spcPts val="0"/>
              </a:spcBef>
              <a:spcAft>
                <a:spcPts val="0"/>
              </a:spcAft>
            </a:pPr>
            <a:r>
              <a:rPr lang="en-US" sz="4400" b="1" i="0" u="none" strike="noStrike" kern="1200" dirty="0">
                <a:solidFill>
                  <a:srgbClr val="000000"/>
                </a:solidFill>
                <a:effectLst/>
                <a:latin typeface="Aptos" panose="020B0004020202020204" pitchFamily="34" charset="0"/>
              </a:rPr>
              <a:t>Includes affordable-High end range brands/products , catering to a wide audience</a:t>
            </a:r>
            <a:endParaRPr lang="en-IN" sz="4400" b="1" i="0" u="none" strike="noStrike" dirty="0">
              <a:effectLst/>
              <a:latin typeface="Arial" panose="020B0604020202020204" pitchFamily="34" charset="0"/>
            </a:endParaRPr>
          </a:p>
          <a:p>
            <a:pPr marL="283464" indent="-283464" algn="l" rtl="0" eaLnBrk="1" fontAlgn="t" latinLnBrk="0" hangingPunct="1">
              <a:spcBef>
                <a:spcPts val="0"/>
              </a:spcBef>
              <a:spcAft>
                <a:spcPts val="0"/>
              </a:spcAft>
            </a:pPr>
            <a:r>
              <a:rPr lang="en-US" sz="4400" b="1" i="0" u="none" strike="noStrike" kern="1200" dirty="0">
                <a:solidFill>
                  <a:srgbClr val="000000"/>
                </a:solidFill>
                <a:effectLst/>
                <a:highlight>
                  <a:srgbClr val="F0E8EE"/>
                </a:highlight>
                <a:latin typeface="Aptos" panose="020B0004020202020204" pitchFamily="34" charset="0"/>
              </a:rPr>
              <a:t>Partners with exclusive international &amp; Indian brands, Providing unique products not available on any other platforms.</a:t>
            </a:r>
            <a:endParaRPr lang="en-IN" sz="4400" b="1" i="0" u="none" strike="noStrike" dirty="0">
              <a:effectLst/>
              <a:highlight>
                <a:srgbClr val="F0E8EE"/>
              </a:highlight>
              <a:latin typeface="Arial" panose="020B0604020202020204" pitchFamily="34" charset="0"/>
            </a:endParaRPr>
          </a:p>
          <a:p>
            <a:pPr marL="283464" indent="-283464" algn="l" rtl="0" eaLnBrk="1" fontAlgn="t" latinLnBrk="0" hangingPunct="1">
              <a:spcBef>
                <a:spcPts val="0"/>
              </a:spcBef>
              <a:spcAft>
                <a:spcPts val="0"/>
              </a:spcAft>
            </a:pPr>
            <a:r>
              <a:rPr lang="en-IN" sz="4400" b="1" i="0" u="none" strike="noStrike" kern="1200" dirty="0">
                <a:solidFill>
                  <a:srgbClr val="000000"/>
                </a:solidFill>
                <a:effectLst/>
                <a:highlight>
                  <a:srgbClr val="F0E8EE"/>
                </a:highlight>
                <a:latin typeface="Aptos" panose="020B0004020202020204" pitchFamily="34" charset="0"/>
              </a:rPr>
              <a:t>Regular launches of  exclusive brand collaboration and limited edition products.</a:t>
            </a:r>
            <a:endParaRPr lang="en-IN" sz="4400" b="1" i="0" u="none" strike="noStrike" dirty="0">
              <a:effectLst/>
              <a:highlight>
                <a:srgbClr val="F0E8EE"/>
              </a:highlight>
              <a:latin typeface="Arial" panose="020B0604020202020204" pitchFamily="34" charset="0"/>
            </a:endParaRPr>
          </a:p>
          <a:p>
            <a:r>
              <a:rPr lang="en-IN" sz="4400" b="1" dirty="0"/>
              <a:t>Utilizing AI for personalized recommendations and AR for virtual try-ons.</a:t>
            </a:r>
          </a:p>
          <a:p>
            <a:r>
              <a:rPr lang="en-IN" sz="4400" b="1" dirty="0"/>
              <a:t>Seamless integration of online &amp; offline channels with a network of physical stores.</a:t>
            </a:r>
          </a:p>
          <a:p>
            <a:r>
              <a:rPr lang="en-IN" sz="4400" b="1" dirty="0"/>
              <a:t>Strong social media presence with engaging content and influencer collaboration.</a:t>
            </a:r>
          </a:p>
          <a:p>
            <a:r>
              <a:rPr lang="en-IN" sz="4400" b="1" dirty="0"/>
              <a:t>Promotes eco friendly and cruelty free products.</a:t>
            </a:r>
          </a:p>
          <a:p>
            <a:r>
              <a:rPr lang="en-IN" sz="4400" b="1" dirty="0"/>
              <a:t>Sustainable sourcing and packaging.</a:t>
            </a:r>
          </a:p>
          <a:p>
            <a:r>
              <a:rPr lang="en-IN" sz="4400" b="1" dirty="0"/>
              <a:t>Active in community initiatives, especially focusing on women empowerment &amp; education </a:t>
            </a:r>
          </a:p>
          <a:p>
            <a:r>
              <a:rPr lang="en-IN" sz="4400" b="1" dirty="0"/>
              <a:t>Advance AI and Data analytics to offer personalized shopping experiences &amp; targeted marketing</a:t>
            </a:r>
          </a:p>
          <a:p>
            <a:r>
              <a:rPr lang="en-IN" sz="4400" b="1" dirty="0"/>
              <a:t>Continuously innovates its digital platform to stay ahead of trends.</a:t>
            </a:r>
          </a:p>
          <a:p>
            <a:r>
              <a:rPr lang="en-IN" sz="4400" b="1" dirty="0"/>
              <a:t>Engages with customer through social media, influencer collaborations, and community building initiatives</a:t>
            </a:r>
          </a:p>
          <a:p>
            <a:r>
              <a:rPr lang="en-IN" sz="4400" b="1" dirty="0"/>
              <a:t>Offers loyalty programs like the </a:t>
            </a:r>
            <a:r>
              <a:rPr lang="en-IN" sz="4400" b="1" dirty="0" err="1"/>
              <a:t>Nykaa</a:t>
            </a:r>
            <a:r>
              <a:rPr lang="en-IN" sz="4400" b="1" dirty="0"/>
              <a:t> rewards to enhance customer retention</a:t>
            </a:r>
          </a:p>
          <a:p>
            <a:pPr marL="0" indent="0">
              <a:buNone/>
            </a:pPr>
            <a:endParaRPr lang="en-IN" sz="4400" b="1" dirty="0"/>
          </a:p>
        </p:txBody>
      </p:sp>
      <p:sp>
        <p:nvSpPr>
          <p:cNvPr id="5" name="Text Placeholder 4">
            <a:extLst>
              <a:ext uri="{FF2B5EF4-FFF2-40B4-BE49-F238E27FC236}">
                <a16:creationId xmlns:a16="http://schemas.microsoft.com/office/drawing/2014/main" id="{2AE0228B-78C5-3C94-57E0-331723FDC9ED}"/>
              </a:ext>
            </a:extLst>
          </p:cNvPr>
          <p:cNvSpPr>
            <a:spLocks noGrp="1"/>
          </p:cNvSpPr>
          <p:nvPr>
            <p:ph type="body" sz="quarter" idx="3"/>
          </p:nvPr>
        </p:nvSpPr>
        <p:spPr>
          <a:xfrm>
            <a:off x="3897899" y="336850"/>
            <a:ext cx="1048827" cy="218209"/>
          </a:xfrm>
        </p:spPr>
        <p:txBody>
          <a:bodyPr>
            <a:normAutofit fontScale="47500" lnSpcReduction="20000"/>
          </a:bodyPr>
          <a:lstStyle/>
          <a:p>
            <a:r>
              <a:rPr lang="en-US" dirty="0">
                <a:solidFill>
                  <a:schemeClr val="accent5"/>
                </a:solidFill>
              </a:rPr>
              <a:t>PURPLLE</a:t>
            </a:r>
            <a:endParaRPr lang="en-IN" dirty="0">
              <a:solidFill>
                <a:schemeClr val="accent5"/>
              </a:solidFill>
            </a:endParaRPr>
          </a:p>
        </p:txBody>
      </p:sp>
      <p:sp>
        <p:nvSpPr>
          <p:cNvPr id="6" name="Content Placeholder 5">
            <a:extLst>
              <a:ext uri="{FF2B5EF4-FFF2-40B4-BE49-F238E27FC236}">
                <a16:creationId xmlns:a16="http://schemas.microsoft.com/office/drawing/2014/main" id="{50798DBE-D0D1-941D-BE38-01919722A638}"/>
              </a:ext>
            </a:extLst>
          </p:cNvPr>
          <p:cNvSpPr>
            <a:spLocks noGrp="1"/>
          </p:cNvSpPr>
          <p:nvPr>
            <p:ph sz="quarter" idx="4"/>
          </p:nvPr>
        </p:nvSpPr>
        <p:spPr>
          <a:xfrm>
            <a:off x="3060918" y="623220"/>
            <a:ext cx="3459519" cy="3898325"/>
          </a:xfrm>
        </p:spPr>
        <p:txBody>
          <a:bodyPr>
            <a:normAutofit fontScale="25000" lnSpcReduction="20000"/>
          </a:bodyPr>
          <a:lstStyle/>
          <a:p>
            <a:pPr marL="283464" indent="-283464" algn="l" rtl="0" eaLnBrk="1" fontAlgn="t" latinLnBrk="0" hangingPunct="1">
              <a:spcBef>
                <a:spcPts val="0"/>
              </a:spcBef>
              <a:spcAft>
                <a:spcPts val="0"/>
              </a:spcAft>
              <a:buClrTx/>
              <a:buSzPts val="1400"/>
              <a:buFont typeface="Arial" panose="020B0604020202020204" pitchFamily="34" charset="0"/>
              <a:buChar char="•"/>
            </a:pPr>
            <a:r>
              <a:rPr lang="en-US" sz="5600" b="1" i="0" u="none" strike="noStrike" kern="1200" dirty="0">
                <a:solidFill>
                  <a:srgbClr val="000000"/>
                </a:solidFill>
                <a:effectLst/>
                <a:latin typeface="Aptos" panose="020B0004020202020204" pitchFamily="34" charset="0"/>
              </a:rPr>
              <a:t>Focuses on beauty and personal care products with limited fashion and wellness option.</a:t>
            </a:r>
            <a:endParaRPr lang="en-IN" sz="5600" b="0" i="0" u="none" strike="noStrike" dirty="0">
              <a:effectLst/>
              <a:latin typeface="Arial" panose="020B0604020202020204" pitchFamily="34" charset="0"/>
            </a:endParaRPr>
          </a:p>
          <a:p>
            <a:pPr marL="283464" indent="-283464" algn="l" rtl="0" eaLnBrk="1" fontAlgn="t" latinLnBrk="0" hangingPunct="1">
              <a:spcBef>
                <a:spcPts val="0"/>
              </a:spcBef>
              <a:spcAft>
                <a:spcPts val="0"/>
              </a:spcAft>
            </a:pPr>
            <a:r>
              <a:rPr lang="en-US" sz="5600" b="1" i="0" u="none" strike="noStrike" kern="1200" dirty="0">
                <a:solidFill>
                  <a:srgbClr val="000000"/>
                </a:solidFill>
                <a:effectLst/>
                <a:latin typeface="Aptos" panose="020B0004020202020204" pitchFamily="34" charset="0"/>
              </a:rPr>
              <a:t>Targets the budget friendly segment with fewer high-end brand offerings</a:t>
            </a:r>
            <a:endParaRPr lang="en-IN" sz="5600" b="0" i="0" u="none" strike="noStrike" dirty="0">
              <a:effectLst/>
              <a:latin typeface="Arial" panose="020B0604020202020204" pitchFamily="34" charset="0"/>
            </a:endParaRPr>
          </a:p>
          <a:p>
            <a:pPr marL="283464" indent="-283464" algn="l" rtl="0" eaLnBrk="1" fontAlgn="t" latinLnBrk="0" hangingPunct="1">
              <a:spcBef>
                <a:spcPts val="0"/>
              </a:spcBef>
              <a:spcAft>
                <a:spcPts val="0"/>
              </a:spcAft>
            </a:pPr>
            <a:r>
              <a:rPr lang="en-US" sz="5600" b="1" i="0" u="none" strike="noStrike" kern="1200" dirty="0">
                <a:solidFill>
                  <a:srgbClr val="000000"/>
                </a:solidFill>
                <a:effectLst/>
                <a:highlight>
                  <a:srgbClr val="F0E8EE"/>
                </a:highlight>
                <a:latin typeface="Aptos" panose="020B0004020202020204" pitchFamily="34" charset="0"/>
              </a:rPr>
              <a:t>Limited exclusive brand collaborations compared to </a:t>
            </a:r>
            <a:r>
              <a:rPr lang="en-US" sz="5600" b="1" i="0" u="none" strike="noStrike" kern="1200" dirty="0" err="1">
                <a:solidFill>
                  <a:srgbClr val="000000"/>
                </a:solidFill>
                <a:effectLst/>
                <a:highlight>
                  <a:srgbClr val="F0E8EE"/>
                </a:highlight>
                <a:latin typeface="Aptos" panose="020B0004020202020204" pitchFamily="34" charset="0"/>
              </a:rPr>
              <a:t>Nykaa</a:t>
            </a:r>
            <a:r>
              <a:rPr lang="en-US" sz="5600" b="1" i="0" u="none" strike="noStrike" kern="1200" dirty="0">
                <a:solidFill>
                  <a:srgbClr val="000000"/>
                </a:solidFill>
                <a:effectLst/>
                <a:highlight>
                  <a:srgbClr val="F0E8EE"/>
                </a:highlight>
                <a:latin typeface="Aptos" panose="020B0004020202020204" pitchFamily="34" charset="0"/>
              </a:rPr>
              <a:t>.</a:t>
            </a:r>
            <a:endParaRPr lang="en-IN" sz="5600" b="1" i="0" u="none" strike="noStrike" dirty="0">
              <a:effectLst/>
              <a:highlight>
                <a:srgbClr val="F0E8EE"/>
              </a:highlight>
              <a:latin typeface="Arial" panose="020B0604020202020204" pitchFamily="34" charset="0"/>
            </a:endParaRPr>
          </a:p>
          <a:p>
            <a:pPr marL="283464" indent="-283464" algn="l" rtl="0" eaLnBrk="1" fontAlgn="t" latinLnBrk="0" hangingPunct="1">
              <a:spcBef>
                <a:spcPts val="0"/>
              </a:spcBef>
              <a:spcAft>
                <a:spcPts val="0"/>
              </a:spcAft>
            </a:pPr>
            <a:r>
              <a:rPr lang="en-US" sz="5600" b="1" i="0" u="none" strike="noStrike" kern="1200" dirty="0">
                <a:solidFill>
                  <a:srgbClr val="000000"/>
                </a:solidFill>
                <a:effectLst/>
                <a:highlight>
                  <a:srgbClr val="F0E8EE"/>
                </a:highlight>
                <a:latin typeface="Aptos" panose="020B0004020202020204" pitchFamily="34" charset="0"/>
              </a:rPr>
              <a:t>Focuses more on budget friendly and in-house brands.</a:t>
            </a:r>
            <a:endParaRPr lang="en-IN" sz="5600" b="1" i="0" u="none" strike="noStrike" dirty="0">
              <a:effectLst/>
              <a:highlight>
                <a:srgbClr val="F0E8EE"/>
              </a:highlight>
              <a:latin typeface="Arial" panose="020B0604020202020204" pitchFamily="34" charset="0"/>
            </a:endParaRPr>
          </a:p>
          <a:p>
            <a:r>
              <a:rPr lang="en-IN" sz="5600" b="1" dirty="0"/>
              <a:t>Good  Online shopping experience but lacks the advanced AI &amp;AR features </a:t>
            </a:r>
            <a:r>
              <a:rPr lang="en-IN" sz="5600" b="1" dirty="0" err="1"/>
              <a:t>Nykaa</a:t>
            </a:r>
            <a:r>
              <a:rPr lang="en-IN" sz="5600" b="1" dirty="0"/>
              <a:t> provides.</a:t>
            </a:r>
          </a:p>
          <a:p>
            <a:r>
              <a:rPr lang="en-IN" sz="5600" b="1" dirty="0"/>
              <a:t>Primarily online platform with fewer offline touchpoints.</a:t>
            </a:r>
          </a:p>
          <a:p>
            <a:r>
              <a:rPr lang="en-IN" sz="5600" b="1" dirty="0"/>
              <a:t>Focuses on product listings and customer reviews but lacks the rich, engaging content that </a:t>
            </a:r>
            <a:r>
              <a:rPr lang="en-IN" sz="5600" b="1" dirty="0" err="1"/>
              <a:t>Nykaa</a:t>
            </a:r>
            <a:r>
              <a:rPr lang="en-IN" sz="5600" b="1" dirty="0"/>
              <a:t> offers.</a:t>
            </a:r>
          </a:p>
          <a:p>
            <a:r>
              <a:rPr lang="en-IN" sz="5600" b="1" dirty="0"/>
              <a:t>Social media is growing but not as extensive or engaging as </a:t>
            </a:r>
            <a:r>
              <a:rPr lang="en-IN" sz="5600" b="1" dirty="0" err="1"/>
              <a:t>Nykaa’s</a:t>
            </a:r>
            <a:r>
              <a:rPr lang="en-IN" sz="5600" b="1" dirty="0"/>
              <a:t>.</a:t>
            </a:r>
          </a:p>
          <a:p>
            <a:r>
              <a:rPr lang="en-IN" sz="5600" b="1" dirty="0"/>
              <a:t>Has some eco-friendly product offerings but lacks the comprehensive sustainability and CSR initiatives of </a:t>
            </a:r>
            <a:r>
              <a:rPr lang="en-IN" sz="5600" b="1" dirty="0" err="1"/>
              <a:t>Nykaa</a:t>
            </a:r>
            <a:endParaRPr lang="en-IN" sz="5600" b="1" dirty="0"/>
          </a:p>
          <a:p>
            <a:r>
              <a:rPr lang="en-IN" sz="5600" b="1" dirty="0"/>
              <a:t>Uses basic ecommerce tools and analytics but does not match </a:t>
            </a:r>
            <a:r>
              <a:rPr lang="en-IN" sz="5600" b="1" dirty="0" err="1"/>
              <a:t>nykaa’s</a:t>
            </a:r>
            <a:r>
              <a:rPr lang="en-IN" sz="5600" b="1" dirty="0"/>
              <a:t> technological advancements and personalized user experiences.</a:t>
            </a:r>
          </a:p>
          <a:p>
            <a:r>
              <a:rPr lang="en-IN" sz="5600" b="1" dirty="0"/>
              <a:t>Engages with customers primarily through online channels and lacks extensive community building efforts.</a:t>
            </a:r>
          </a:p>
          <a:p>
            <a:r>
              <a:rPr lang="en-IN" sz="5600" b="1" dirty="0"/>
              <a:t>Recently launched loyalty programs but not as established as </a:t>
            </a:r>
            <a:r>
              <a:rPr lang="en-IN" sz="5600" b="1" dirty="0" err="1"/>
              <a:t>Nykaa</a:t>
            </a:r>
            <a:endParaRPr lang="en-IN" sz="5600" b="1" dirty="0"/>
          </a:p>
        </p:txBody>
      </p:sp>
      <p:sp>
        <p:nvSpPr>
          <p:cNvPr id="9" name="TextBox 8">
            <a:extLst>
              <a:ext uri="{FF2B5EF4-FFF2-40B4-BE49-F238E27FC236}">
                <a16:creationId xmlns:a16="http://schemas.microsoft.com/office/drawing/2014/main" id="{BD0A12D3-49E3-8D34-F7F2-94E23CBE5F55}"/>
              </a:ext>
            </a:extLst>
          </p:cNvPr>
          <p:cNvSpPr txBox="1"/>
          <p:nvPr/>
        </p:nvSpPr>
        <p:spPr>
          <a:xfrm>
            <a:off x="9546251" y="826447"/>
            <a:ext cx="1708510" cy="369332"/>
          </a:xfrm>
          <a:prstGeom prst="rect">
            <a:avLst/>
          </a:prstGeom>
          <a:noFill/>
        </p:spPr>
        <p:txBody>
          <a:bodyPr wrap="square">
            <a:spAutoFit/>
          </a:bodyPr>
          <a:lstStyle/>
          <a:p>
            <a:pPr algn="r"/>
            <a:r>
              <a:rPr lang="en-US" b="1" i="1" dirty="0">
                <a:solidFill>
                  <a:schemeClr val="bg1"/>
                </a:solidFill>
                <a:highlight>
                  <a:srgbClr val="800080"/>
                </a:highlight>
              </a:rPr>
              <a:t>Conclusion</a:t>
            </a:r>
            <a:endParaRPr lang="en-IN" dirty="0">
              <a:solidFill>
                <a:schemeClr val="bg1"/>
              </a:solidFill>
              <a:highlight>
                <a:srgbClr val="800080"/>
              </a:highlight>
            </a:endParaRPr>
          </a:p>
        </p:txBody>
      </p:sp>
      <p:sp>
        <p:nvSpPr>
          <p:cNvPr id="11" name="TextBox 10">
            <a:extLst>
              <a:ext uri="{FF2B5EF4-FFF2-40B4-BE49-F238E27FC236}">
                <a16:creationId xmlns:a16="http://schemas.microsoft.com/office/drawing/2014/main" id="{B01150EB-1A4D-DB9C-85D0-19CCE69A6278}"/>
              </a:ext>
            </a:extLst>
          </p:cNvPr>
          <p:cNvSpPr txBox="1"/>
          <p:nvPr/>
        </p:nvSpPr>
        <p:spPr>
          <a:xfrm>
            <a:off x="9258300" y="1382224"/>
            <a:ext cx="2757992" cy="3693319"/>
          </a:xfrm>
          <a:prstGeom prst="rect">
            <a:avLst/>
          </a:prstGeom>
          <a:noFill/>
        </p:spPr>
        <p:txBody>
          <a:bodyPr wrap="square">
            <a:spAutoFit/>
          </a:bodyPr>
          <a:lstStyle/>
          <a:p>
            <a:pPr marL="0" indent="0" algn="just">
              <a:buNone/>
            </a:pPr>
            <a:r>
              <a:rPr lang="en-US" dirty="0" err="1">
                <a:solidFill>
                  <a:schemeClr val="accent5"/>
                </a:solidFill>
              </a:rPr>
              <a:t>Nykaa’s</a:t>
            </a:r>
            <a:r>
              <a:rPr lang="en-US" dirty="0">
                <a:solidFill>
                  <a:schemeClr val="accent5"/>
                </a:solidFill>
              </a:rPr>
              <a:t> Strategic goals , Job analysis and flexible working arrangements makes it an attractive &amp; competitive employer in the digital marketing field. With its strong brand presence and focus on innovation and market leadership it ensures to remain a key player in the Beauty &amp; Wellness industry .</a:t>
            </a:r>
          </a:p>
        </p:txBody>
      </p:sp>
      <p:pic>
        <p:nvPicPr>
          <p:cNvPr id="1026" name="Picture 2" descr="Purplle Logo PNG vector in SVG, PDF, AI ...">
            <a:extLst>
              <a:ext uri="{FF2B5EF4-FFF2-40B4-BE49-F238E27FC236}">
                <a16:creationId xmlns:a16="http://schemas.microsoft.com/office/drawing/2014/main" id="{4D3BB593-E8BE-4179-07E6-4447F88896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85700" y="6005507"/>
            <a:ext cx="1138122" cy="8524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28" name="Picture 4">
            <a:extLst>
              <a:ext uri="{FF2B5EF4-FFF2-40B4-BE49-F238E27FC236}">
                <a16:creationId xmlns:a16="http://schemas.microsoft.com/office/drawing/2014/main" id="{A0323CE4-3B33-A811-1B98-84F8F5E0BB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20376" y="6182357"/>
            <a:ext cx="1251750" cy="5557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0620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3F2AE-DFE5-477F-BC0A-989F1707199D}"/>
              </a:ext>
            </a:extLst>
          </p:cNvPr>
          <p:cNvSpPr>
            <a:spLocks noGrp="1"/>
          </p:cNvSpPr>
          <p:nvPr>
            <p:ph type="title"/>
          </p:nvPr>
        </p:nvSpPr>
        <p:spPr/>
        <p:txBody>
          <a:bodyPr/>
          <a:lstStyle/>
          <a:p>
            <a:r>
              <a:rPr lang="en-US" b="1" i="1" dirty="0"/>
              <a:t>List of References </a:t>
            </a:r>
          </a:p>
        </p:txBody>
      </p:sp>
      <p:pic>
        <p:nvPicPr>
          <p:cNvPr id="5" name="Content Placeholder 4" descr="Internet with solid fill">
            <a:extLst>
              <a:ext uri="{FF2B5EF4-FFF2-40B4-BE49-F238E27FC236}">
                <a16:creationId xmlns:a16="http://schemas.microsoft.com/office/drawing/2014/main" id="{AC0A80B7-68A2-F8B4-7A7C-E8754BC80460}"/>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990118" y="187831"/>
            <a:ext cx="914400" cy="914400"/>
          </a:xfrm>
        </p:spPr>
      </p:pic>
      <p:sp>
        <p:nvSpPr>
          <p:cNvPr id="6" name="TextBox 5">
            <a:extLst>
              <a:ext uri="{FF2B5EF4-FFF2-40B4-BE49-F238E27FC236}">
                <a16:creationId xmlns:a16="http://schemas.microsoft.com/office/drawing/2014/main" id="{129FB9B2-6B05-F13D-3073-4A4802BE9FB6}"/>
              </a:ext>
            </a:extLst>
          </p:cNvPr>
          <p:cNvSpPr txBox="1"/>
          <p:nvPr/>
        </p:nvSpPr>
        <p:spPr>
          <a:xfrm>
            <a:off x="166254" y="1309252"/>
            <a:ext cx="9964882" cy="4801314"/>
          </a:xfrm>
          <a:prstGeom prst="rect">
            <a:avLst/>
          </a:prstGeom>
          <a:noFill/>
        </p:spPr>
        <p:txBody>
          <a:bodyPr wrap="square" rtlCol="0">
            <a:spAutoFit/>
          </a:bodyPr>
          <a:lstStyle/>
          <a:p>
            <a:pPr marL="342900" indent="-342900">
              <a:buFont typeface="Arial" panose="020B0604020202020204" pitchFamily="34" charset="0"/>
              <a:buChar char="•"/>
            </a:pPr>
            <a:r>
              <a:rPr lang="fi-FI" dirty="0"/>
              <a:t> Falguni Nayar’s profile on</a:t>
            </a:r>
            <a:r>
              <a:rPr lang="fi-FI" b="1" u="sng" dirty="0"/>
              <a:t> LinkedIn </a:t>
            </a:r>
            <a:r>
              <a:rPr lang="fi-FI" dirty="0">
                <a:hlinkClick r:id="rId5"/>
              </a:rPr>
              <a:t>https://in.linkedin.com/in/falguni-nayar-845065a0?utm_source=share&amp;utm_medium=member_mweb&amp;utm_campaign=share_via&amp;utm_content=profile</a:t>
            </a:r>
            <a:endParaRPr lang="fi-FI" dirty="0"/>
          </a:p>
          <a:p>
            <a:pPr marL="342900" indent="-342900">
              <a:buFont typeface="Arial" panose="020B0604020202020204" pitchFamily="34" charset="0"/>
              <a:buChar char="•"/>
            </a:pPr>
            <a:endParaRPr lang="fi-FI" dirty="0"/>
          </a:p>
          <a:p>
            <a:pPr marL="342900" indent="-342900">
              <a:buFont typeface="Arial" panose="020B0604020202020204" pitchFamily="34" charset="0"/>
              <a:buChar char="•"/>
            </a:pPr>
            <a:r>
              <a:rPr lang="en-IN" dirty="0" err="1"/>
              <a:t>Nykaa</a:t>
            </a:r>
            <a:r>
              <a:rPr lang="en-IN" dirty="0"/>
              <a:t> Website</a:t>
            </a:r>
          </a:p>
          <a:p>
            <a:pPr marL="342900" indent="-342900">
              <a:buFont typeface="Arial" panose="020B0604020202020204" pitchFamily="34" charset="0"/>
              <a:buChar char="•"/>
            </a:pPr>
            <a:r>
              <a:rPr lang="en-IN" dirty="0">
                <a:hlinkClick r:id="rId6"/>
              </a:rPr>
              <a:t>https://www.nykaa.com/who_are_we</a:t>
            </a:r>
            <a:r>
              <a:rPr lang="en-IN" dirty="0"/>
              <a:t> </a:t>
            </a:r>
          </a:p>
          <a:p>
            <a:pPr marL="342900" indent="-342900">
              <a:buFont typeface="Arial" panose="020B0604020202020204" pitchFamily="34" charset="0"/>
              <a:buChar char="•"/>
            </a:pPr>
            <a:endParaRPr lang="en-IN" dirty="0"/>
          </a:p>
          <a:p>
            <a:pPr marL="342900" indent="-342900">
              <a:buFont typeface="Arial" panose="020B0604020202020204" pitchFamily="34" charset="0"/>
              <a:buChar char="•"/>
            </a:pPr>
            <a:r>
              <a:rPr lang="en-IN" dirty="0">
                <a:hlinkClick r:id="rId7"/>
              </a:rPr>
              <a:t>https://en.wikipedia.org/wiki/Nykaa</a:t>
            </a:r>
            <a:r>
              <a:rPr lang="en-IN" dirty="0"/>
              <a:t> </a:t>
            </a:r>
          </a:p>
          <a:p>
            <a:pPr marL="342900" indent="-342900">
              <a:buFont typeface="Arial" panose="020B0604020202020204" pitchFamily="34" charset="0"/>
              <a:buChar char="•"/>
            </a:pPr>
            <a:endParaRPr lang="en-IN" dirty="0"/>
          </a:p>
          <a:p>
            <a:pPr marL="342900" indent="-342900">
              <a:buFont typeface="Arial" panose="020B0604020202020204" pitchFamily="34" charset="0"/>
              <a:buChar char="•"/>
            </a:pPr>
            <a:r>
              <a:rPr lang="en-IN" dirty="0">
                <a:hlinkClick r:id="rId8"/>
              </a:rPr>
              <a:t>https://www.slideshare.net/SsirSsin/nykaacom-ppt</a:t>
            </a:r>
            <a:endParaRPr lang="en-IN" dirty="0"/>
          </a:p>
          <a:p>
            <a:pPr marL="342900" indent="-342900">
              <a:buFont typeface="Arial" panose="020B0604020202020204" pitchFamily="34" charset="0"/>
              <a:buChar char="•"/>
            </a:pPr>
            <a:endParaRPr lang="en-IN" dirty="0"/>
          </a:p>
          <a:p>
            <a:pPr marL="342900" indent="-342900">
              <a:buFont typeface="Arial" panose="020B0604020202020204" pitchFamily="34" charset="0"/>
              <a:buChar char="•"/>
            </a:pPr>
            <a:r>
              <a:rPr lang="en-IN" dirty="0">
                <a:hlinkClick r:id="rId9"/>
              </a:rPr>
              <a:t>https://www.slideshare.net/slideshow/nykaa-final-pptpptx/252528524</a:t>
            </a:r>
            <a:r>
              <a:rPr lang="en-IN" dirty="0"/>
              <a:t> </a:t>
            </a:r>
          </a:p>
          <a:p>
            <a:pPr marL="342900" indent="-342900">
              <a:buFont typeface="Arial" panose="020B0604020202020204" pitchFamily="34" charset="0"/>
              <a:buChar char="•"/>
            </a:pPr>
            <a:endParaRPr lang="en-IN" dirty="0"/>
          </a:p>
          <a:p>
            <a:pPr marL="342900" indent="-342900">
              <a:buFont typeface="Arial" panose="020B0604020202020204" pitchFamily="34" charset="0"/>
              <a:buChar char="•"/>
            </a:pPr>
            <a:r>
              <a:rPr lang="en-IN" dirty="0">
                <a:hlinkClick r:id="rId10"/>
              </a:rPr>
              <a:t>https://www.slideshare.net/slideshow/purplle-android-app/85981937</a:t>
            </a:r>
            <a:r>
              <a:rPr lang="en-IN" dirty="0"/>
              <a:t> </a:t>
            </a:r>
          </a:p>
          <a:p>
            <a:pPr marL="342900" indent="-342900">
              <a:buFont typeface="Arial" panose="020B0604020202020204" pitchFamily="34" charset="0"/>
              <a:buChar char="•"/>
            </a:pPr>
            <a:r>
              <a:rPr lang="en-IN" dirty="0">
                <a:hlinkClick r:id="rId11"/>
              </a:rPr>
              <a:t>https://startuptalky.com/purplle-success-story/#:~:text=Purplle%20is%20an%20operator%20of,%2C%20skincare%2C%20haircare%20%26%20fragrances</a:t>
            </a:r>
            <a:r>
              <a:rPr lang="en-IN" dirty="0"/>
              <a:t>. </a:t>
            </a:r>
          </a:p>
        </p:txBody>
      </p:sp>
    </p:spTree>
    <p:extLst>
      <p:ext uri="{BB962C8B-B14F-4D97-AF65-F5344CB8AC3E}">
        <p14:creationId xmlns:p14="http://schemas.microsoft.com/office/powerpoint/2010/main" val="4590812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596</TotalTime>
  <Words>1348</Words>
  <Application>Microsoft Office PowerPoint</Application>
  <PresentationFormat>Widescreen</PresentationFormat>
  <Paragraphs>139</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Wingdings</vt:lpstr>
      <vt:lpstr>office theme</vt:lpstr>
      <vt:lpstr>Student Name: Mohammedfaisal  Mohammedsamir masania Student Number: 2327573 Course Name: Human Capital management  Lecturer Name: gladius David kulothungan  Session: June 2024 Term  </vt:lpstr>
      <vt:lpstr>Table of Contents</vt:lpstr>
      <vt:lpstr>Introduction Of Organization</vt:lpstr>
      <vt:lpstr>Strategic Goals</vt:lpstr>
      <vt:lpstr>Job Analysis / Position </vt:lpstr>
      <vt:lpstr>Job Description </vt:lpstr>
      <vt:lpstr>Person Specification </vt:lpstr>
      <vt:lpstr>Required Skills </vt:lpstr>
      <vt:lpstr>Pay and working Conditions </vt:lpstr>
      <vt:lpstr>Flexible Working Arrangements with Justifications </vt:lpstr>
      <vt:lpstr>Competitive Analysis</vt:lpstr>
      <vt:lpstr>List of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Gladius David Kulothungan</dc:creator>
  <cp:lastModifiedBy>faisalmasaniya786@outlook.com</cp:lastModifiedBy>
  <cp:revision>103</cp:revision>
  <dcterms:created xsi:type="dcterms:W3CDTF">2024-06-27T11:21:54Z</dcterms:created>
  <dcterms:modified xsi:type="dcterms:W3CDTF">2024-07-30T11:38:01Z</dcterms:modified>
</cp:coreProperties>
</file>