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84" r:id="rId4"/>
    <p:sldMasterId id="2147484190" r:id="rId5"/>
    <p:sldMasterId id="2147484192" r:id="rId6"/>
    <p:sldMasterId id="2147484194" r:id="rId7"/>
    <p:sldMasterId id="2147484196" r:id="rId8"/>
    <p:sldMasterId id="2147484198" r:id="rId9"/>
    <p:sldMasterId id="2147484201" r:id="rId10"/>
    <p:sldMasterId id="2147484204" r:id="rId11"/>
    <p:sldMasterId id="2147484211" r:id="rId12"/>
    <p:sldMasterId id="2147484217" r:id="rId13"/>
    <p:sldMasterId id="2147484222" r:id="rId14"/>
    <p:sldMasterId id="2147484224" r:id="rId15"/>
    <p:sldMasterId id="2147484226" r:id="rId16"/>
    <p:sldMasterId id="2147484228" r:id="rId17"/>
    <p:sldMasterId id="2147484230" r:id="rId18"/>
    <p:sldMasterId id="2147484232" r:id="rId19"/>
    <p:sldMasterId id="2147484234" r:id="rId20"/>
    <p:sldMasterId id="2147484236" r:id="rId21"/>
    <p:sldMasterId id="2147484238" r:id="rId22"/>
  </p:sldMasterIdLst>
  <p:notesMasterIdLst>
    <p:notesMasterId r:id="rId62"/>
  </p:notesMasterIdLst>
  <p:handoutMasterIdLst>
    <p:handoutMasterId r:id="rId63"/>
  </p:handoutMasterIdLst>
  <p:sldIdLst>
    <p:sldId id="382" r:id="rId23"/>
    <p:sldId id="383" r:id="rId24"/>
    <p:sldId id="384" r:id="rId25"/>
    <p:sldId id="332" r:id="rId26"/>
    <p:sldId id="333" r:id="rId27"/>
    <p:sldId id="314" r:id="rId28"/>
    <p:sldId id="315" r:id="rId29"/>
    <p:sldId id="334" r:id="rId30"/>
    <p:sldId id="358" r:id="rId31"/>
    <p:sldId id="318" r:id="rId32"/>
    <p:sldId id="385" r:id="rId33"/>
    <p:sldId id="336" r:id="rId34"/>
    <p:sldId id="316" r:id="rId35"/>
    <p:sldId id="319" r:id="rId36"/>
    <p:sldId id="337" r:id="rId37"/>
    <p:sldId id="338" r:id="rId38"/>
    <p:sldId id="346" r:id="rId39"/>
    <p:sldId id="339" r:id="rId40"/>
    <p:sldId id="321" r:id="rId41"/>
    <p:sldId id="322" r:id="rId42"/>
    <p:sldId id="355" r:id="rId43"/>
    <p:sldId id="356" r:id="rId44"/>
    <p:sldId id="324" r:id="rId45"/>
    <p:sldId id="367" r:id="rId46"/>
    <p:sldId id="381" r:id="rId47"/>
    <p:sldId id="266" r:id="rId48"/>
    <p:sldId id="344" r:id="rId49"/>
    <p:sldId id="283" r:id="rId50"/>
    <p:sldId id="325" r:id="rId51"/>
    <p:sldId id="326" r:id="rId52"/>
    <p:sldId id="327" r:id="rId53"/>
    <p:sldId id="362" r:id="rId54"/>
    <p:sldId id="331" r:id="rId55"/>
    <p:sldId id="343" r:id="rId56"/>
    <p:sldId id="328" r:id="rId57"/>
    <p:sldId id="363" r:id="rId58"/>
    <p:sldId id="345" r:id="rId59"/>
    <p:sldId id="364" r:id="rId60"/>
    <p:sldId id="386" r:id="rId61"/>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a:srgbClr val="0000FF"/>
    <a:srgbClr val="008080"/>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6FBBB3-183C-440E-BEDF-5FE950FA00FB}" v="5" dt="2024-06-28T09:21:1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76" autoAdjust="0"/>
    <p:restoredTop sz="92817" autoAdjust="0"/>
  </p:normalViewPr>
  <p:slideViewPr>
    <p:cSldViewPr>
      <p:cViewPr varScale="1">
        <p:scale>
          <a:sx n="60" d="100"/>
          <a:sy n="60" d="100"/>
        </p:scale>
        <p:origin x="1516"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9D6FBBB3-183C-440E-BEDF-5FE950FA00FB}"/>
    <pc:docChg chg="undo redo custSel addSld delSld modSld sldOrd">
      <pc:chgData name="Kumar P" userId="4f3531b72b5d84d8" providerId="LiveId" clId="{9D6FBBB3-183C-440E-BEDF-5FE950FA00FB}" dt="2024-06-28T09:24:18.875" v="2867" actId="27636"/>
      <pc:docMkLst>
        <pc:docMk/>
      </pc:docMkLst>
      <pc:sldChg chg="modSp mod">
        <pc:chgData name="Kumar P" userId="4f3531b72b5d84d8" providerId="LiveId" clId="{9D6FBBB3-183C-440E-BEDF-5FE950FA00FB}" dt="2024-06-28T08:23:46.474" v="777" actId="20577"/>
        <pc:sldMkLst>
          <pc:docMk/>
          <pc:sldMk cId="0" sldId="314"/>
        </pc:sldMkLst>
        <pc:spChg chg="mod">
          <ac:chgData name="Kumar P" userId="4f3531b72b5d84d8" providerId="LiveId" clId="{9D6FBBB3-183C-440E-BEDF-5FE950FA00FB}" dt="2024-06-28T08:23:46.474" v="777" actId="20577"/>
          <ac:spMkLst>
            <pc:docMk/>
            <pc:sldMk cId="0" sldId="314"/>
            <ac:spMk id="21508" creationId="{0596ACF8-649C-4300-ADF0-B59574F48407}"/>
          </ac:spMkLst>
        </pc:spChg>
      </pc:sldChg>
      <pc:sldChg chg="modSp mod modNotesTx">
        <pc:chgData name="Kumar P" userId="4f3531b72b5d84d8" providerId="LiveId" clId="{9D6FBBB3-183C-440E-BEDF-5FE950FA00FB}" dt="2024-06-28T08:52:00.488" v="1793" actId="20577"/>
        <pc:sldMkLst>
          <pc:docMk/>
          <pc:sldMk cId="0" sldId="315"/>
        </pc:sldMkLst>
        <pc:spChg chg="mod">
          <ac:chgData name="Kumar P" userId="4f3531b72b5d84d8" providerId="LiveId" clId="{9D6FBBB3-183C-440E-BEDF-5FE950FA00FB}" dt="2024-06-28T08:52:00.488" v="1793" actId="20577"/>
          <ac:spMkLst>
            <pc:docMk/>
            <pc:sldMk cId="0" sldId="315"/>
            <ac:spMk id="23556" creationId="{CA2D9983-3802-48A1-9BFC-9AA62B54C958}"/>
          </ac:spMkLst>
        </pc:spChg>
      </pc:sldChg>
      <pc:sldChg chg="modSp mod ord modNotesTx">
        <pc:chgData name="Kumar P" userId="4f3531b72b5d84d8" providerId="LiveId" clId="{9D6FBBB3-183C-440E-BEDF-5FE950FA00FB}" dt="2024-06-28T08:59:23.609" v="2081"/>
        <pc:sldMkLst>
          <pc:docMk/>
          <pc:sldMk cId="0" sldId="318"/>
        </pc:sldMkLst>
        <pc:spChg chg="mod">
          <ac:chgData name="Kumar P" userId="4f3531b72b5d84d8" providerId="LiveId" clId="{9D6FBBB3-183C-440E-BEDF-5FE950FA00FB}" dt="2024-06-28T08:54:26.564" v="2070" actId="5793"/>
          <ac:spMkLst>
            <pc:docMk/>
            <pc:sldMk cId="0" sldId="318"/>
            <ac:spMk id="32772" creationId="{A1856B0E-9537-4DB4-B374-B2A2852E3273}"/>
          </ac:spMkLst>
        </pc:spChg>
      </pc:sldChg>
      <pc:sldChg chg="modSp mod modNotesTx">
        <pc:chgData name="Kumar P" userId="4f3531b72b5d84d8" providerId="LiveId" clId="{9D6FBBB3-183C-440E-BEDF-5FE950FA00FB}" dt="2024-06-28T09:07:09.991" v="2383" actId="27636"/>
        <pc:sldMkLst>
          <pc:docMk/>
          <pc:sldMk cId="0" sldId="319"/>
        </pc:sldMkLst>
        <pc:spChg chg="mod">
          <ac:chgData name="Kumar P" userId="4f3531b72b5d84d8" providerId="LiveId" clId="{9D6FBBB3-183C-440E-BEDF-5FE950FA00FB}" dt="2024-06-28T09:05:25.053" v="2293" actId="20577"/>
          <ac:spMkLst>
            <pc:docMk/>
            <pc:sldMk cId="0" sldId="319"/>
            <ac:spMk id="30722" creationId="{2D78AD86-06DD-4DBE-9E06-2013ACCF42B7}"/>
          </ac:spMkLst>
        </pc:spChg>
        <pc:spChg chg="mod">
          <ac:chgData name="Kumar P" userId="4f3531b72b5d84d8" providerId="LiveId" clId="{9D6FBBB3-183C-440E-BEDF-5FE950FA00FB}" dt="2024-06-28T09:07:09.991" v="2383" actId="27636"/>
          <ac:spMkLst>
            <pc:docMk/>
            <pc:sldMk cId="0" sldId="319"/>
            <ac:spMk id="30724" creationId="{27F4CF47-3DC2-4629-A5C5-B5B96B6E40FD}"/>
          </ac:spMkLst>
        </pc:spChg>
      </pc:sldChg>
      <pc:sldChg chg="modSp mod">
        <pc:chgData name="Kumar P" userId="4f3531b72b5d84d8" providerId="LiveId" clId="{9D6FBBB3-183C-440E-BEDF-5FE950FA00FB}" dt="2024-06-28T09:17:43.249" v="2592" actId="20577"/>
        <pc:sldMkLst>
          <pc:docMk/>
          <pc:sldMk cId="0" sldId="321"/>
        </pc:sldMkLst>
        <pc:spChg chg="mod">
          <ac:chgData name="Kumar P" userId="4f3531b72b5d84d8" providerId="LiveId" clId="{9D6FBBB3-183C-440E-BEDF-5FE950FA00FB}" dt="2024-06-28T09:14:46.803" v="2561" actId="20577"/>
          <ac:spMkLst>
            <pc:docMk/>
            <pc:sldMk cId="0" sldId="321"/>
            <ac:spMk id="43010" creationId="{1EA2A824-3BF8-4ED8-AE60-C0412B4FB7D4}"/>
          </ac:spMkLst>
        </pc:spChg>
        <pc:spChg chg="mod">
          <ac:chgData name="Kumar P" userId="4f3531b72b5d84d8" providerId="LiveId" clId="{9D6FBBB3-183C-440E-BEDF-5FE950FA00FB}" dt="2024-06-28T09:17:43.249" v="2592" actId="20577"/>
          <ac:spMkLst>
            <pc:docMk/>
            <pc:sldMk cId="0" sldId="321"/>
            <ac:spMk id="43012" creationId="{1B86D8B0-DA31-474E-BDE7-8CF6E252500A}"/>
          </ac:spMkLst>
        </pc:spChg>
      </pc:sldChg>
      <pc:sldChg chg="modSp mod">
        <pc:chgData name="Kumar P" userId="4f3531b72b5d84d8" providerId="LiveId" clId="{9D6FBBB3-183C-440E-BEDF-5FE950FA00FB}" dt="2024-06-28T09:06:18.218" v="2377" actId="27636"/>
        <pc:sldMkLst>
          <pc:docMk/>
          <pc:sldMk cId="0" sldId="324"/>
        </pc:sldMkLst>
        <pc:spChg chg="mod">
          <ac:chgData name="Kumar P" userId="4f3531b72b5d84d8" providerId="LiveId" clId="{9D6FBBB3-183C-440E-BEDF-5FE950FA00FB}" dt="2024-06-28T09:06:18.218" v="2377" actId="27636"/>
          <ac:spMkLst>
            <pc:docMk/>
            <pc:sldMk cId="0" sldId="324"/>
            <ac:spMk id="53252" creationId="{AE6F3039-83DD-41CE-80D3-E1EEA12FB72C}"/>
          </ac:spMkLst>
        </pc:spChg>
      </pc:sldChg>
      <pc:sldChg chg="modSp mod modNotesTx">
        <pc:chgData name="Kumar P" userId="4f3531b72b5d84d8" providerId="LiveId" clId="{9D6FBBB3-183C-440E-BEDF-5FE950FA00FB}" dt="2024-06-28T08:46:22.478" v="1703" actId="27636"/>
        <pc:sldMkLst>
          <pc:docMk/>
          <pc:sldMk cId="0" sldId="334"/>
        </pc:sldMkLst>
        <pc:spChg chg="mod">
          <ac:chgData name="Kumar P" userId="4f3531b72b5d84d8" providerId="LiveId" clId="{9D6FBBB3-183C-440E-BEDF-5FE950FA00FB}" dt="2024-06-28T08:46:22.478" v="1703" actId="27636"/>
          <ac:spMkLst>
            <pc:docMk/>
            <pc:sldMk cId="0" sldId="334"/>
            <ac:spMk id="2" creationId="{CE44F6D3-099F-4557-8A29-C1BE096FEE33}"/>
          </ac:spMkLst>
        </pc:spChg>
      </pc:sldChg>
      <pc:sldChg chg="modSp del mod">
        <pc:chgData name="Kumar P" userId="4f3531b72b5d84d8" providerId="LiveId" clId="{9D6FBBB3-183C-440E-BEDF-5FE950FA00FB}" dt="2024-06-28T09:03:16.365" v="2184" actId="2696"/>
        <pc:sldMkLst>
          <pc:docMk/>
          <pc:sldMk cId="0" sldId="335"/>
        </pc:sldMkLst>
        <pc:spChg chg="mod">
          <ac:chgData name="Kumar P" userId="4f3531b72b5d84d8" providerId="LiveId" clId="{9D6FBBB3-183C-440E-BEDF-5FE950FA00FB}" dt="2024-06-28T08:59:42.639" v="2103" actId="20577"/>
          <ac:spMkLst>
            <pc:docMk/>
            <pc:sldMk cId="0" sldId="335"/>
            <ac:spMk id="34818" creationId="{B491081E-B0CC-4813-A8BE-9D8228BAA006}"/>
          </ac:spMkLst>
        </pc:spChg>
      </pc:sldChg>
      <pc:sldChg chg="addSp delSp modSp add del mod modNotesTx">
        <pc:chgData name="Kumar P" userId="4f3531b72b5d84d8" providerId="LiveId" clId="{9D6FBBB3-183C-440E-BEDF-5FE950FA00FB}" dt="2024-06-28T09:04:54.206" v="2223"/>
        <pc:sldMkLst>
          <pc:docMk/>
          <pc:sldMk cId="0" sldId="336"/>
        </pc:sldMkLst>
        <pc:spChg chg="mod">
          <ac:chgData name="Kumar P" userId="4f3531b72b5d84d8" providerId="LiveId" clId="{9D6FBBB3-183C-440E-BEDF-5FE950FA00FB}" dt="2024-06-28T09:04:29.438" v="2220" actId="20577"/>
          <ac:spMkLst>
            <pc:docMk/>
            <pc:sldMk cId="0" sldId="336"/>
            <ac:spMk id="2" creationId="{1C681BC7-A3A8-2404-7AC2-E07C446121A0}"/>
          </ac:spMkLst>
        </pc:spChg>
        <pc:spChg chg="add mod">
          <ac:chgData name="Kumar P" userId="4f3531b72b5d84d8" providerId="LiveId" clId="{9D6FBBB3-183C-440E-BEDF-5FE950FA00FB}" dt="2024-06-28T09:04:08.580" v="2187" actId="478"/>
          <ac:spMkLst>
            <pc:docMk/>
            <pc:sldMk cId="0" sldId="336"/>
            <ac:spMk id="4" creationId="{4EE2F695-34FF-6997-B7D1-0A6D9C9FBACF}"/>
          </ac:spMkLst>
        </pc:spChg>
        <pc:picChg chg="add mod">
          <ac:chgData name="Kumar P" userId="4f3531b72b5d84d8" providerId="LiveId" clId="{9D6FBBB3-183C-440E-BEDF-5FE950FA00FB}" dt="2024-06-28T09:04:13.030" v="2190" actId="1076"/>
          <ac:picMkLst>
            <pc:docMk/>
            <pc:sldMk cId="0" sldId="336"/>
            <ac:picMk id="6" creationId="{1EFDA8BD-85AC-99D4-B22A-11801E8F326E}"/>
          </ac:picMkLst>
        </pc:picChg>
        <pc:picChg chg="del">
          <ac:chgData name="Kumar P" userId="4f3531b72b5d84d8" providerId="LiveId" clId="{9D6FBBB3-183C-440E-BEDF-5FE950FA00FB}" dt="2024-06-28T09:04:08.580" v="2187" actId="478"/>
          <ac:picMkLst>
            <pc:docMk/>
            <pc:sldMk cId="0" sldId="336"/>
            <ac:picMk id="35843" creationId="{AE00FE21-8CD1-43FC-AFB7-4299384ED1CC}"/>
          </ac:picMkLst>
        </pc:picChg>
      </pc:sldChg>
      <pc:sldChg chg="modSp mod">
        <pc:chgData name="Kumar P" userId="4f3531b72b5d84d8" providerId="LiveId" clId="{9D6FBBB3-183C-440E-BEDF-5FE950FA00FB}" dt="2024-06-28T09:07:19.883" v="2385" actId="1076"/>
        <pc:sldMkLst>
          <pc:docMk/>
          <pc:sldMk cId="0" sldId="338"/>
        </pc:sldMkLst>
        <pc:spChg chg="mod">
          <ac:chgData name="Kumar P" userId="4f3531b72b5d84d8" providerId="LiveId" clId="{9D6FBBB3-183C-440E-BEDF-5FE950FA00FB}" dt="2024-06-28T09:07:19.883" v="2385" actId="1076"/>
          <ac:spMkLst>
            <pc:docMk/>
            <pc:sldMk cId="0" sldId="338"/>
            <ac:spMk id="4" creationId="{A2F8D7BA-9B8A-44AB-ADBC-704175B213BB}"/>
          </ac:spMkLst>
        </pc:spChg>
      </pc:sldChg>
      <pc:sldChg chg="del">
        <pc:chgData name="Kumar P" userId="4f3531b72b5d84d8" providerId="LiveId" clId="{9D6FBBB3-183C-440E-BEDF-5FE950FA00FB}" dt="2024-06-28T09:10:35.675" v="2494" actId="2696"/>
        <pc:sldMkLst>
          <pc:docMk/>
          <pc:sldMk cId="0" sldId="340"/>
        </pc:sldMkLst>
      </pc:sldChg>
      <pc:sldChg chg="del">
        <pc:chgData name="Kumar P" userId="4f3531b72b5d84d8" providerId="LiveId" clId="{9D6FBBB3-183C-440E-BEDF-5FE950FA00FB}" dt="2024-06-28T09:10:53.218" v="2495" actId="2696"/>
        <pc:sldMkLst>
          <pc:docMk/>
          <pc:sldMk cId="0" sldId="341"/>
        </pc:sldMkLst>
      </pc:sldChg>
      <pc:sldChg chg="addSp delSp modSp mod">
        <pc:chgData name="Kumar P" userId="4f3531b72b5d84d8" providerId="LiveId" clId="{9D6FBBB3-183C-440E-BEDF-5FE950FA00FB}" dt="2024-06-28T09:22:08.904" v="2843" actId="478"/>
        <pc:sldMkLst>
          <pc:docMk/>
          <pc:sldMk cId="0" sldId="343"/>
        </pc:sldMkLst>
        <pc:spChg chg="add mod">
          <ac:chgData name="Kumar P" userId="4f3531b72b5d84d8" providerId="LiveId" clId="{9D6FBBB3-183C-440E-BEDF-5FE950FA00FB}" dt="2024-06-28T09:20:55.143" v="2670" actId="403"/>
          <ac:spMkLst>
            <pc:docMk/>
            <pc:sldMk cId="0" sldId="343"/>
            <ac:spMk id="2" creationId="{42C9D520-7140-FE3F-12F2-8B6FA1DD29E4}"/>
          </ac:spMkLst>
        </pc:spChg>
        <pc:spChg chg="add mod">
          <ac:chgData name="Kumar P" userId="4f3531b72b5d84d8" providerId="LiveId" clId="{9D6FBBB3-183C-440E-BEDF-5FE950FA00FB}" dt="2024-06-28T09:22:04.114" v="2839" actId="20577"/>
          <ac:spMkLst>
            <pc:docMk/>
            <pc:sldMk cId="0" sldId="343"/>
            <ac:spMk id="3" creationId="{58D659D1-EEA8-CEAC-F7CD-F5A8EE81F01C}"/>
          </ac:spMkLst>
        </pc:spChg>
        <pc:spChg chg="add del mod">
          <ac:chgData name="Kumar P" userId="4f3531b72b5d84d8" providerId="LiveId" clId="{9D6FBBB3-183C-440E-BEDF-5FE950FA00FB}" dt="2024-06-28T09:22:08.904" v="2843" actId="478"/>
          <ac:spMkLst>
            <pc:docMk/>
            <pc:sldMk cId="0" sldId="343"/>
            <ac:spMk id="4" creationId="{FE400118-769D-4686-8EF1-62815572C356}"/>
          </ac:spMkLst>
        </pc:spChg>
        <pc:spChg chg="add del mod">
          <ac:chgData name="Kumar P" userId="4f3531b72b5d84d8" providerId="LiveId" clId="{9D6FBBB3-183C-440E-BEDF-5FE950FA00FB}" dt="2024-06-28T09:21:37.986" v="2746" actId="478"/>
          <ac:spMkLst>
            <pc:docMk/>
            <pc:sldMk cId="0" sldId="343"/>
            <ac:spMk id="6" creationId="{1AC052C5-7531-3108-D309-E2E3B51DFACC}"/>
          </ac:spMkLst>
        </pc:spChg>
        <pc:spChg chg="add mod">
          <ac:chgData name="Kumar P" userId="4f3531b72b5d84d8" providerId="LiveId" clId="{9D6FBBB3-183C-440E-BEDF-5FE950FA00FB}" dt="2024-06-28T09:22:08.904" v="2843" actId="478"/>
          <ac:spMkLst>
            <pc:docMk/>
            <pc:sldMk cId="0" sldId="343"/>
            <ac:spMk id="8" creationId="{A918C81D-EC0C-D014-B56B-A2DD0F8BB3A2}"/>
          </ac:spMkLst>
        </pc:spChg>
        <pc:spChg chg="mod">
          <ac:chgData name="Kumar P" userId="4f3531b72b5d84d8" providerId="LiveId" clId="{9D6FBBB3-183C-440E-BEDF-5FE950FA00FB}" dt="2024-06-28T09:19:19.571" v="2653" actId="20577"/>
          <ac:spMkLst>
            <pc:docMk/>
            <pc:sldMk cId="0" sldId="343"/>
            <ac:spMk id="65538" creationId="{EEB64763-6895-4250-9B86-9076E8EF13B0}"/>
          </ac:spMkLst>
        </pc:spChg>
      </pc:sldChg>
      <pc:sldChg chg="modSp mod modNotesTx">
        <pc:chgData name="Kumar P" userId="4f3531b72b5d84d8" providerId="LiveId" clId="{9D6FBBB3-183C-440E-BEDF-5FE950FA00FB}" dt="2024-06-28T09:18:40.677" v="2630" actId="20577"/>
        <pc:sldMkLst>
          <pc:docMk/>
          <pc:sldMk cId="0" sldId="344"/>
        </pc:sldMkLst>
        <pc:spChg chg="mod">
          <ac:chgData name="Kumar P" userId="4f3531b72b5d84d8" providerId="LiveId" clId="{9D6FBBB3-183C-440E-BEDF-5FE950FA00FB}" dt="2024-06-28T09:18:17.663" v="2606" actId="20577"/>
          <ac:spMkLst>
            <pc:docMk/>
            <pc:sldMk cId="0" sldId="344"/>
            <ac:spMk id="2" creationId="{82798A99-0342-4AD0-8ACD-EC70326558C3}"/>
          </ac:spMkLst>
        </pc:spChg>
      </pc:sldChg>
      <pc:sldChg chg="modSp mod">
        <pc:chgData name="Kumar P" userId="4f3531b72b5d84d8" providerId="LiveId" clId="{9D6FBBB3-183C-440E-BEDF-5FE950FA00FB}" dt="2024-06-28T09:10:19.595" v="2493" actId="20577"/>
        <pc:sldMkLst>
          <pc:docMk/>
          <pc:sldMk cId="0" sldId="346"/>
        </pc:sldMkLst>
        <pc:spChg chg="mod">
          <ac:chgData name="Kumar P" userId="4f3531b72b5d84d8" providerId="LiveId" clId="{9D6FBBB3-183C-440E-BEDF-5FE950FA00FB}" dt="2024-06-28T09:10:19.595" v="2493" actId="20577"/>
          <ac:spMkLst>
            <pc:docMk/>
            <pc:sldMk cId="0" sldId="346"/>
            <ac:spMk id="40963" creationId="{D00F5815-9B92-42EE-BBD8-52C430B47591}"/>
          </ac:spMkLst>
        </pc:spChg>
      </pc:sldChg>
      <pc:sldChg chg="del">
        <pc:chgData name="Kumar P" userId="4f3531b72b5d84d8" providerId="LiveId" clId="{9D6FBBB3-183C-440E-BEDF-5FE950FA00FB}" dt="2024-06-28T09:15:47.897" v="2562" actId="2696"/>
        <pc:sldMkLst>
          <pc:docMk/>
          <pc:sldMk cId="0" sldId="353"/>
        </pc:sldMkLst>
      </pc:sldChg>
      <pc:sldChg chg="modSp mod">
        <pc:chgData name="Kumar P" userId="4f3531b72b5d84d8" providerId="LiveId" clId="{9D6FBBB3-183C-440E-BEDF-5FE950FA00FB}" dt="2024-06-28T09:11:20.715" v="2504" actId="20577"/>
        <pc:sldMkLst>
          <pc:docMk/>
          <pc:sldMk cId="0" sldId="355"/>
        </pc:sldMkLst>
        <pc:spChg chg="mod">
          <ac:chgData name="Kumar P" userId="4f3531b72b5d84d8" providerId="LiveId" clId="{9D6FBBB3-183C-440E-BEDF-5FE950FA00FB}" dt="2024-06-28T09:11:20.715" v="2504" actId="20577"/>
          <ac:spMkLst>
            <pc:docMk/>
            <pc:sldMk cId="0" sldId="355"/>
            <ac:spMk id="49156" creationId="{7858DDFB-F330-4F9B-8A50-F7F38725A5CE}"/>
          </ac:spMkLst>
        </pc:spChg>
      </pc:sldChg>
      <pc:sldChg chg="addSp delSp modSp mod modNotesTx">
        <pc:chgData name="Kumar P" userId="4f3531b72b5d84d8" providerId="LiveId" clId="{9D6FBBB3-183C-440E-BEDF-5FE950FA00FB}" dt="2024-06-28T09:01:14.213" v="2124" actId="1076"/>
        <pc:sldMkLst>
          <pc:docMk/>
          <pc:sldMk cId="2552456033" sldId="358"/>
        </pc:sldMkLst>
        <pc:spChg chg="mod">
          <ac:chgData name="Kumar P" userId="4f3531b72b5d84d8" providerId="LiveId" clId="{9D6FBBB3-183C-440E-BEDF-5FE950FA00FB}" dt="2024-06-28T08:59:13.463" v="2079" actId="20577"/>
          <ac:spMkLst>
            <pc:docMk/>
            <pc:sldMk cId="2552456033" sldId="358"/>
            <ac:spMk id="2" creationId="{0BCB41F3-C94F-402B-BD28-D3E3A80E6338}"/>
          </ac:spMkLst>
        </pc:spChg>
        <pc:spChg chg="add del mod">
          <ac:chgData name="Kumar P" userId="4f3531b72b5d84d8" providerId="LiveId" clId="{9D6FBBB3-183C-440E-BEDF-5FE950FA00FB}" dt="2024-06-28T08:50:30.545" v="1764" actId="478"/>
          <ac:spMkLst>
            <pc:docMk/>
            <pc:sldMk cId="2552456033" sldId="358"/>
            <ac:spMk id="8" creationId="{DF3D8E07-3E48-CC33-C6C0-AD85E85E3C2C}"/>
          </ac:spMkLst>
        </pc:spChg>
        <pc:picChg chg="del">
          <ac:chgData name="Kumar P" userId="4f3531b72b5d84d8" providerId="LiveId" clId="{9D6FBBB3-183C-440E-BEDF-5FE950FA00FB}" dt="2024-06-28T08:50:16.961" v="1759" actId="478"/>
          <ac:picMkLst>
            <pc:docMk/>
            <pc:sldMk cId="2552456033" sldId="358"/>
            <ac:picMk id="5" creationId="{D92E38D4-A5BB-4AC4-BC97-34F647D03B81}"/>
          </ac:picMkLst>
        </pc:picChg>
        <pc:picChg chg="add del mod">
          <ac:chgData name="Kumar P" userId="4f3531b72b5d84d8" providerId="LiveId" clId="{9D6FBBB3-183C-440E-BEDF-5FE950FA00FB}" dt="2024-06-28T09:00:37.228" v="2116" actId="478"/>
          <ac:picMkLst>
            <pc:docMk/>
            <pc:sldMk cId="2552456033" sldId="358"/>
            <ac:picMk id="6" creationId="{D4D55E56-EB83-EA17-F66D-D1F9D1F402C8}"/>
          </ac:picMkLst>
        </pc:picChg>
        <pc:picChg chg="add mod">
          <ac:chgData name="Kumar P" userId="4f3531b72b5d84d8" providerId="LiveId" clId="{9D6FBBB3-183C-440E-BEDF-5FE950FA00FB}" dt="2024-06-28T09:01:14.213" v="2124" actId="1076"/>
          <ac:picMkLst>
            <pc:docMk/>
            <pc:sldMk cId="2552456033" sldId="358"/>
            <ac:picMk id="10" creationId="{A085E933-4FCB-DCEA-7983-27A1822B7F3C}"/>
          </ac:picMkLst>
        </pc:picChg>
      </pc:sldChg>
      <pc:sldChg chg="modSp mod">
        <pc:chgData name="Kumar P" userId="4f3531b72b5d84d8" providerId="LiveId" clId="{9D6FBBB3-183C-440E-BEDF-5FE950FA00FB}" dt="2024-06-28T09:17:16.038" v="2591" actId="20577"/>
        <pc:sldMkLst>
          <pc:docMk/>
          <pc:sldMk cId="3999045097" sldId="363"/>
        </pc:sldMkLst>
        <pc:spChg chg="mod">
          <ac:chgData name="Kumar P" userId="4f3531b72b5d84d8" providerId="LiveId" clId="{9D6FBBB3-183C-440E-BEDF-5FE950FA00FB}" dt="2024-06-28T09:17:16.038" v="2591" actId="20577"/>
          <ac:spMkLst>
            <pc:docMk/>
            <pc:sldMk cId="3999045097" sldId="363"/>
            <ac:spMk id="4" creationId="{6F5A05D7-FCC0-70FC-9720-86B60251A838}"/>
          </ac:spMkLst>
        </pc:spChg>
      </pc:sldChg>
      <pc:sldChg chg="modSp mod">
        <pc:chgData name="Kumar P" userId="4f3531b72b5d84d8" providerId="LiveId" clId="{9D6FBBB3-183C-440E-BEDF-5FE950FA00FB}" dt="2024-06-28T09:24:03.077" v="2849" actId="5793"/>
        <pc:sldMkLst>
          <pc:docMk/>
          <pc:sldMk cId="3226098468" sldId="364"/>
        </pc:sldMkLst>
        <pc:spChg chg="mod">
          <ac:chgData name="Kumar P" userId="4f3531b72b5d84d8" providerId="LiveId" clId="{9D6FBBB3-183C-440E-BEDF-5FE950FA00FB}" dt="2024-06-28T09:24:03.077" v="2849" actId="5793"/>
          <ac:spMkLst>
            <pc:docMk/>
            <pc:sldMk cId="3226098468" sldId="364"/>
            <ac:spMk id="3" creationId="{4D6D0B93-C5C2-1097-8C4A-CF64BE96FCF3}"/>
          </ac:spMkLst>
        </pc:spChg>
      </pc:sldChg>
      <pc:sldChg chg="addSp delSp modSp del mod modNotesTx">
        <pc:chgData name="Kumar P" userId="4f3531b72b5d84d8" providerId="LiveId" clId="{9D6FBBB3-183C-440E-BEDF-5FE950FA00FB}" dt="2024-06-28T07:40:50.104" v="175" actId="2696"/>
        <pc:sldMkLst>
          <pc:docMk/>
          <pc:sldMk cId="3398285603" sldId="365"/>
        </pc:sldMkLst>
        <pc:spChg chg="add del mod">
          <ac:chgData name="Kumar P" userId="4f3531b72b5d84d8" providerId="LiveId" clId="{9D6FBBB3-183C-440E-BEDF-5FE950FA00FB}" dt="2024-06-28T07:38:38.836" v="19" actId="478"/>
          <ac:spMkLst>
            <pc:docMk/>
            <pc:sldMk cId="3398285603" sldId="365"/>
            <ac:spMk id="3" creationId="{FE74E5C1-F283-F9BD-4EC9-10442934A3B6}"/>
          </ac:spMkLst>
        </pc:spChg>
        <pc:spChg chg="add del mod">
          <ac:chgData name="Kumar P" userId="4f3531b72b5d84d8" providerId="LiveId" clId="{9D6FBBB3-183C-440E-BEDF-5FE950FA00FB}" dt="2024-06-28T07:38:38.836" v="19" actId="478"/>
          <ac:spMkLst>
            <pc:docMk/>
            <pc:sldMk cId="3398285603" sldId="365"/>
            <ac:spMk id="2050" creationId="{12E1C814-62C1-439C-BED1-D9C5143C99FE}"/>
          </ac:spMkLst>
        </pc:spChg>
      </pc:sldChg>
      <pc:sldChg chg="modSp del mod">
        <pc:chgData name="Kumar P" userId="4f3531b72b5d84d8" providerId="LiveId" clId="{9D6FBBB3-183C-440E-BEDF-5FE950FA00FB}" dt="2024-06-28T09:07:12.809" v="2384" actId="2696"/>
        <pc:sldMkLst>
          <pc:docMk/>
          <pc:sldMk cId="1001913772" sldId="366"/>
        </pc:sldMkLst>
        <pc:spChg chg="mod">
          <ac:chgData name="Kumar P" userId="4f3531b72b5d84d8" providerId="LiveId" clId="{9D6FBBB3-183C-440E-BEDF-5FE950FA00FB}" dt="2024-06-28T09:06:43.833" v="2380" actId="20577"/>
          <ac:spMkLst>
            <pc:docMk/>
            <pc:sldMk cId="1001913772" sldId="366"/>
            <ac:spMk id="30724" creationId="{27F4CF47-3DC2-4629-A5C5-B5B96B6E40FD}"/>
          </ac:spMkLst>
        </pc:spChg>
      </pc:sldChg>
      <pc:sldChg chg="modSp mod">
        <pc:chgData name="Kumar P" userId="4f3531b72b5d84d8" providerId="LiveId" clId="{9D6FBBB3-183C-440E-BEDF-5FE950FA00FB}" dt="2024-06-28T09:17:55.326" v="2593" actId="20577"/>
        <pc:sldMkLst>
          <pc:docMk/>
          <pc:sldMk cId="3468788701" sldId="381"/>
        </pc:sldMkLst>
        <pc:spChg chg="mod">
          <ac:chgData name="Kumar P" userId="4f3531b72b5d84d8" providerId="LiveId" clId="{9D6FBBB3-183C-440E-BEDF-5FE950FA00FB}" dt="2024-06-28T09:17:55.326" v="2593" actId="20577"/>
          <ac:spMkLst>
            <pc:docMk/>
            <pc:sldMk cId="3468788701" sldId="381"/>
            <ac:spMk id="2" creationId="{4090FC64-C9C1-3273-8DD9-AD713F08DE4B}"/>
          </ac:spMkLst>
        </pc:spChg>
      </pc:sldChg>
      <pc:sldChg chg="delSp modSp new mod">
        <pc:chgData name="Kumar P" userId="4f3531b72b5d84d8" providerId="LiveId" clId="{9D6FBBB3-183C-440E-BEDF-5FE950FA00FB}" dt="2024-06-28T07:40:46.955" v="174" actId="207"/>
        <pc:sldMkLst>
          <pc:docMk/>
          <pc:sldMk cId="2164499373" sldId="383"/>
        </pc:sldMkLst>
        <pc:spChg chg="del mod">
          <ac:chgData name="Kumar P" userId="4f3531b72b5d84d8" providerId="LiveId" clId="{9D6FBBB3-183C-440E-BEDF-5FE950FA00FB}" dt="2024-06-28T07:40:11.362" v="166" actId="478"/>
          <ac:spMkLst>
            <pc:docMk/>
            <pc:sldMk cId="2164499373" sldId="383"/>
            <ac:spMk id="2" creationId="{CFC25047-CD1D-9F06-D79A-BAD520429715}"/>
          </ac:spMkLst>
        </pc:spChg>
        <pc:spChg chg="mod">
          <ac:chgData name="Kumar P" userId="4f3531b72b5d84d8" providerId="LiveId" clId="{9D6FBBB3-183C-440E-BEDF-5FE950FA00FB}" dt="2024-06-28T07:40:46.955" v="174" actId="207"/>
          <ac:spMkLst>
            <pc:docMk/>
            <pc:sldMk cId="2164499373" sldId="383"/>
            <ac:spMk id="3" creationId="{7916F9B8-E314-1130-D934-3F1B5CF901C1}"/>
          </ac:spMkLst>
        </pc:spChg>
      </pc:sldChg>
      <pc:sldChg chg="new del">
        <pc:chgData name="Kumar P" userId="4f3531b72b5d84d8" providerId="LiveId" clId="{9D6FBBB3-183C-440E-BEDF-5FE950FA00FB}" dt="2024-06-28T07:35:48.539" v="5" actId="680"/>
        <pc:sldMkLst>
          <pc:docMk/>
          <pc:sldMk cId="2992688051" sldId="383"/>
        </pc:sldMkLst>
      </pc:sldChg>
      <pc:sldChg chg="modSp new mod">
        <pc:chgData name="Kumar P" userId="4f3531b72b5d84d8" providerId="LiveId" clId="{9D6FBBB3-183C-440E-BEDF-5FE950FA00FB}" dt="2024-06-28T09:16:25.579" v="2590" actId="20577"/>
        <pc:sldMkLst>
          <pc:docMk/>
          <pc:sldMk cId="239120939" sldId="384"/>
        </pc:sldMkLst>
        <pc:spChg chg="mod">
          <ac:chgData name="Kumar P" userId="4f3531b72b5d84d8" providerId="LiveId" clId="{9D6FBBB3-183C-440E-BEDF-5FE950FA00FB}" dt="2024-06-28T07:41:00.098" v="212" actId="20577"/>
          <ac:spMkLst>
            <pc:docMk/>
            <pc:sldMk cId="239120939" sldId="384"/>
            <ac:spMk id="2" creationId="{A1A375E2-E87C-5FE7-59A0-1099A6419084}"/>
          </ac:spMkLst>
        </pc:spChg>
        <pc:spChg chg="mod">
          <ac:chgData name="Kumar P" userId="4f3531b72b5d84d8" providerId="LiveId" clId="{9D6FBBB3-183C-440E-BEDF-5FE950FA00FB}" dt="2024-06-28T09:16:25.579" v="2590" actId="20577"/>
          <ac:spMkLst>
            <pc:docMk/>
            <pc:sldMk cId="239120939" sldId="384"/>
            <ac:spMk id="3" creationId="{A2AD8928-C298-6843-766B-B516C51B0896}"/>
          </ac:spMkLst>
        </pc:spChg>
      </pc:sldChg>
      <pc:sldChg chg="delSp modSp add mod modNotesTx">
        <pc:chgData name="Kumar P" userId="4f3531b72b5d84d8" providerId="LiveId" clId="{9D6FBBB3-183C-440E-BEDF-5FE950FA00FB}" dt="2024-06-28T09:03:11.932" v="2183"/>
        <pc:sldMkLst>
          <pc:docMk/>
          <pc:sldMk cId="1525734663" sldId="385"/>
        </pc:sldMkLst>
        <pc:spChg chg="mod">
          <ac:chgData name="Kumar P" userId="4f3531b72b5d84d8" providerId="LiveId" clId="{9D6FBBB3-183C-440E-BEDF-5FE950FA00FB}" dt="2024-06-28T09:01:27.106" v="2144" actId="20577"/>
          <ac:spMkLst>
            <pc:docMk/>
            <pc:sldMk cId="1525734663" sldId="385"/>
            <ac:spMk id="2" creationId="{0BCB41F3-C94F-402B-BD28-D3E3A80E6338}"/>
          </ac:spMkLst>
        </pc:spChg>
        <pc:spChg chg="del mod">
          <ac:chgData name="Kumar P" userId="4f3531b72b5d84d8" providerId="LiveId" clId="{9D6FBBB3-183C-440E-BEDF-5FE950FA00FB}" dt="2024-06-28T09:02:01.398" v="2172" actId="478"/>
          <ac:spMkLst>
            <pc:docMk/>
            <pc:sldMk cId="1525734663" sldId="385"/>
            <ac:spMk id="4" creationId="{ABE2E47D-19E4-402A-8C1C-F03678394D7E}"/>
          </ac:spMkLst>
        </pc:spChg>
        <pc:picChg chg="mod">
          <ac:chgData name="Kumar P" userId="4f3531b72b5d84d8" providerId="LiveId" clId="{9D6FBBB3-183C-440E-BEDF-5FE950FA00FB}" dt="2024-06-28T09:02:05.339" v="2174" actId="14100"/>
          <ac:picMkLst>
            <pc:docMk/>
            <pc:sldMk cId="1525734663" sldId="385"/>
            <ac:picMk id="6" creationId="{D4D55E56-EB83-EA17-F66D-D1F9D1F402C8}"/>
          </ac:picMkLst>
        </pc:picChg>
      </pc:sldChg>
      <pc:sldChg chg="new add del">
        <pc:chgData name="Kumar P" userId="4f3531b72b5d84d8" providerId="LiveId" clId="{9D6FBBB3-183C-440E-BEDF-5FE950FA00FB}" dt="2024-06-28T09:14:34.069" v="2508" actId="2696"/>
        <pc:sldMkLst>
          <pc:docMk/>
          <pc:sldMk cId="2953927836" sldId="386"/>
        </pc:sldMkLst>
      </pc:sldChg>
      <pc:sldChg chg="delSp modSp new mod">
        <pc:chgData name="Kumar P" userId="4f3531b72b5d84d8" providerId="LiveId" clId="{9D6FBBB3-183C-440E-BEDF-5FE950FA00FB}" dt="2024-06-28T09:24:18.875" v="2867" actId="27636"/>
        <pc:sldMkLst>
          <pc:docMk/>
          <pc:sldMk cId="3003829699" sldId="386"/>
        </pc:sldMkLst>
        <pc:spChg chg="del mod">
          <ac:chgData name="Kumar P" userId="4f3531b72b5d84d8" providerId="LiveId" clId="{9D6FBBB3-183C-440E-BEDF-5FE950FA00FB}" dt="2024-06-28T09:24:14.905" v="2864" actId="478"/>
          <ac:spMkLst>
            <pc:docMk/>
            <pc:sldMk cId="3003829699" sldId="386"/>
            <ac:spMk id="2" creationId="{5BFC979E-302C-C36F-20B6-BEB5560FE3DB}"/>
          </ac:spMkLst>
        </pc:spChg>
        <pc:spChg chg="mod">
          <ac:chgData name="Kumar P" userId="4f3531b72b5d84d8" providerId="LiveId" clId="{9D6FBBB3-183C-440E-BEDF-5FE950FA00FB}" dt="2024-06-28T09:24:18.875" v="2867" actId="27636"/>
          <ac:spMkLst>
            <pc:docMk/>
            <pc:sldMk cId="3003829699" sldId="386"/>
            <ac:spMk id="3" creationId="{0A2F1ABE-EEC4-5F7C-2ED3-E46F7F4B827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E9C19E0-EE8B-4409-BD15-14D69CC57EA0}"/>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ECFFC3C9-4601-4A1B-8407-041427390B1A}"/>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CCF56764-4B07-4907-9BB2-EA9FE08EFC83}"/>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B5424E51-2E69-4361-BF9B-EDEA8CD1C834}"/>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51662C4D-E8AD-4DDC-909D-0FCF6CA7FF42}"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08BF730A-5022-44D1-A51D-AE6DFA04D1C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B043A52B-51EE-4E9C-ACCD-DAB7D9AAA8A4}"/>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62AF3103-352F-4F80-8092-279CE4392664}"/>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5FFA6D8-14CD-468B-AB47-A85A5CE2E6E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65435799-C621-4EBA-87B5-D3A6D13FF811}"/>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C94E3E74-EF4C-4091-8044-D1CEC0D92B0B}"/>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2B3D5BB9-CBCC-4A18-B9BA-8A9FE80EFA73}"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Child_abuse"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en.wikipedia.org/wiki/Parliament_of_the_United_Kingdom"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ebarchive.nationalarchives.gov.uk/ukgwa/20220420031532/https:/assets.publishing.service.gov.uk/government/uploads/system/uploads/attachment_data/file/942454/Working_together_to_safeguard_children_inter_agency_guidance.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publications/national-review-into-the-murders-of-arthur-labinjo-hughes-and-star-hobson"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iicsa.org.uk/reports-recommendations/publications/inquiry/final-report"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8B7E252-221C-41E5-8D2E-8936E82B9100}"/>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88F4D5B7-30FD-453B-A5F0-0DC7796DDB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D3E46B8-703B-4D05-9E34-82AC395EAC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52D8F43-0898-4759-BD35-A70420381AD3}"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748E794D-02B4-447C-8608-E230C70426E1}"/>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F3661277-44FC-463E-BB9C-DCDDD6E4FC2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4C74CCA9-7941-4A20-A38D-9AF713560F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E499886-FDFD-484E-B413-4719A363B011}"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CA3640A-71A9-420E-8529-FFFAF45F5F12}"/>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DB98A5C-5B16-43AE-8237-80B8BD452E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949F0828-EF7F-435F-A27E-2A276C25BF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447148-FA9A-472A-8D0F-48395C894B44}"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2BE602A-852E-4A29-BF7D-FB51DBC3FE03}"/>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94E8E43-D610-4E7E-B406-A7A4A1D2D48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Procedures are the step by step instructions that set out how policies will be achieved.</a:t>
            </a:r>
            <a:r>
              <a:rPr lang="en-US" sz="1800" b="0" i="0" dirty="0">
                <a:solidFill>
                  <a:srgbClr val="444444"/>
                </a:solidFill>
                <a:effectLst/>
                <a:latin typeface="Arial" panose="020B0604020202020204" pitchFamily="34" charset="0"/>
              </a:rPr>
              <a:t>​</a:t>
            </a:r>
          </a:p>
        </p:txBody>
      </p:sp>
      <p:sp>
        <p:nvSpPr>
          <p:cNvPr id="24580" name="Slide Number Placeholder 3">
            <a:extLst>
              <a:ext uri="{FF2B5EF4-FFF2-40B4-BE49-F238E27FC236}">
                <a16:creationId xmlns:a16="http://schemas.microsoft.com/office/drawing/2014/main" id="{08B304C8-D9D9-4C38-BDC8-DC4FCBEF08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089BEA5-410D-4C20-8A3D-0E107B13A64F}"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202122"/>
                </a:solidFill>
                <a:effectLst/>
                <a:latin typeface="Arial" panose="020B0604020202020204" pitchFamily="34" charset="0"/>
              </a:rPr>
              <a:t>In 2000, Sir Ronald Waterhouse published the report of his inquiry into </a:t>
            </a:r>
            <a:r>
              <a:rPr lang="en-GB" sz="1800" b="0" i="0" u="sng" strike="noStrike" dirty="0">
                <a:solidFill>
                  <a:srgbClr val="0563C1"/>
                </a:solidFill>
                <a:effectLst/>
                <a:latin typeface="Arial" panose="020B0604020202020204" pitchFamily="34" charset="0"/>
                <a:hlinkClick r:id="rId3"/>
              </a:rPr>
              <a:t>abuse</a:t>
            </a:r>
            <a:r>
              <a:rPr lang="en-GB" sz="1800" b="0" i="0" u="none" strike="noStrike" dirty="0">
                <a:solidFill>
                  <a:srgbClr val="202122"/>
                </a:solidFill>
                <a:effectLst/>
                <a:latin typeface="Arial" panose="020B0604020202020204" pitchFamily="34" charset="0"/>
              </a:rPr>
              <a:t> in children's homes in north Wales, which we will look at in another lecture but in it he recommended the creation of a Children's Commissioner post to prevent such scandals in the future. The </a:t>
            </a:r>
            <a:r>
              <a:rPr lang="en-GB" sz="1800" b="0" i="0" u="sng" strike="noStrike" dirty="0">
                <a:solidFill>
                  <a:srgbClr val="0563C1"/>
                </a:solidFill>
                <a:effectLst/>
                <a:latin typeface="Arial" panose="020B0604020202020204" pitchFamily="34" charset="0"/>
                <a:hlinkClick r:id="rId4"/>
              </a:rPr>
              <a:t>UK Parliament</a:t>
            </a:r>
            <a:r>
              <a:rPr lang="en-GB" sz="1800" b="0" i="0" u="none" strike="noStrike" dirty="0">
                <a:solidFill>
                  <a:srgbClr val="202122"/>
                </a:solidFill>
                <a:effectLst/>
                <a:latin typeface="Arial" panose="020B0604020202020204" pitchFamily="34" charset="0"/>
              </a:rPr>
              <a:t> subsequently passed the necessary legislation for the position to be established (the Children's Commissioner for Wales Act 2001). But in England, it was the death of Victoria Climbie. It was under this legislation that the first Children’s commissioner for Wales was appointed. 3 Years before the UK recommendations from the Children Act 2004. By the time those recommendations had been made Wales, Scotland and Northern Ireland had already appointed a children’s commissioner.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The children’s commissioner, because of the very nature of the role, the post tenure lasts for no more than 7 years.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First Children's commission was Peter Clarke, then Keith </a:t>
            </a:r>
            <a:r>
              <a:rPr lang="en-GB" sz="1800" b="0" i="0" u="none" strike="noStrike" dirty="0" err="1">
                <a:solidFill>
                  <a:srgbClr val="202122"/>
                </a:solidFill>
                <a:effectLst/>
                <a:latin typeface="Arial" panose="020B0604020202020204" pitchFamily="34" charset="0"/>
              </a:rPr>
              <a:t>Towler</a:t>
            </a:r>
            <a:r>
              <a:rPr lang="en-GB" sz="1800" b="0" i="0" u="none" strike="noStrike" dirty="0">
                <a:solidFill>
                  <a:srgbClr val="202122"/>
                </a:solidFill>
                <a:effectLst/>
                <a:latin typeface="Arial" panose="020B0604020202020204" pitchFamily="34" charset="0"/>
              </a:rPr>
              <a:t>, then Sally Holland (a huge advocate for children's rights) and more recently, this year, Rocio Cifuentes.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Peter Clarke, the first children's commissioner studied practices in Europe and worked closely with Sweden's children's ombudsman Lena Nyberg. Clarke was particularly interested in the smacking ban imposed in Sweden in 1979 a radical worlds first.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His background as a social worker led him to wanting to introduce child protection procedures </a:t>
            </a:r>
            <a:r>
              <a:rPr lang="en-GB" sz="1800" b="0" i="0" u="none" strike="noStrike" dirty="0" err="1">
                <a:solidFill>
                  <a:srgbClr val="202122"/>
                </a:solidFill>
                <a:effectLst/>
                <a:latin typeface="Arial" panose="020B0604020202020204" pitchFamily="34" charset="0"/>
              </a:rPr>
              <a:t>acorss</a:t>
            </a:r>
            <a:r>
              <a:rPr lang="en-GB" sz="1800" b="0" i="0" u="none" strike="noStrike" dirty="0">
                <a:solidFill>
                  <a:srgbClr val="202122"/>
                </a:solidFill>
                <a:effectLst/>
                <a:latin typeface="Arial" panose="020B0604020202020204" pitchFamily="34" charset="0"/>
              </a:rPr>
              <a:t> all authorities in Wales, after finding significant inconsistencies with quality and services in Wales, insisting that more robust and clear policies and procedures were put in place. Therefore the very first set were written in 2002. However no sooner had they been published, Lord </a:t>
            </a:r>
            <a:r>
              <a:rPr lang="en-GB" sz="1800" b="0" i="0" u="none" strike="noStrike" dirty="0" err="1">
                <a:solidFill>
                  <a:srgbClr val="202122"/>
                </a:solidFill>
                <a:effectLst/>
                <a:latin typeface="Arial" panose="020B0604020202020204" pitchFamily="34" charset="0"/>
              </a:rPr>
              <a:t>Lamings</a:t>
            </a:r>
            <a:r>
              <a:rPr lang="en-GB" sz="1800" b="0" i="0" u="none" strike="noStrike" dirty="0">
                <a:solidFill>
                  <a:srgbClr val="202122"/>
                </a:solidFill>
                <a:effectLst/>
                <a:latin typeface="Arial" panose="020B0604020202020204" pitchFamily="34" charset="0"/>
              </a:rPr>
              <a:t> Report was published, leading to the new Children Act 2004, with new statutory and legal requirements, including the establishment of Local Safeguarding Children's boards.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This led to Clarke having to review the procedures again, and eventually the new procedures were launched in 2008, a year after his death. </a:t>
            </a:r>
            <a:r>
              <a:rPr lang="en-GB" sz="1800" b="0" i="0" u="none" strike="noStrike" dirty="0" err="1">
                <a:solidFill>
                  <a:srgbClr val="202122"/>
                </a:solidFill>
                <a:effectLst/>
                <a:latin typeface="Arial" panose="020B0604020202020204" pitchFamily="34" charset="0"/>
              </a:rPr>
              <a:t>Obviosuly</a:t>
            </a:r>
            <a:r>
              <a:rPr lang="en-GB" sz="1800" b="0" i="0" u="none" strike="noStrike" dirty="0">
                <a:solidFill>
                  <a:srgbClr val="202122"/>
                </a:solidFill>
                <a:effectLst/>
                <a:latin typeface="Arial" panose="020B0604020202020204" pitchFamily="34" charset="0"/>
              </a:rPr>
              <a:t> we now have a new set of procedures, but none of this would have possible without the drive and determination of Clarke.</a:t>
            </a:r>
            <a:endParaRPr lang="en-US" b="0" i="0" dirty="0">
              <a:solidFill>
                <a:srgbClr val="444444"/>
              </a:solidFill>
              <a:effectLst/>
              <a:latin typeface="Calibri" panose="020F0502020204030204" pitchFamily="34" charset="0"/>
            </a:endParaRPr>
          </a:p>
          <a:p>
            <a:endParaRPr lang="en-GB" dirty="0">
              <a:solidFill>
                <a:srgbClr val="202122"/>
              </a:solidFill>
              <a:latin typeface="Arial"/>
              <a:ea typeface="MS PGothic"/>
              <a:cs typeface="Arial"/>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8</a:t>
            </a:fld>
            <a:endParaRPr lang="cy-GB" altLang="en-US"/>
          </a:p>
        </p:txBody>
      </p:sp>
    </p:spTree>
    <p:extLst>
      <p:ext uri="{BB962C8B-B14F-4D97-AF65-F5344CB8AC3E}">
        <p14:creationId xmlns:p14="http://schemas.microsoft.com/office/powerpoint/2010/main" val="2509862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Huge, heavy and intimidating file of policies and procedures replaced </a:t>
            </a:r>
          </a:p>
          <a:p>
            <a:r>
              <a:rPr lang="en-GB" b="0" i="0" dirty="0">
                <a:solidFill>
                  <a:srgbClr val="000000"/>
                </a:solidFill>
                <a:effectLst/>
                <a:highlight>
                  <a:srgbClr val="FFFFFF"/>
                </a:highlight>
                <a:latin typeface="NSPCC-Regular"/>
              </a:rPr>
              <a:t>An updated version of </a:t>
            </a:r>
            <a:r>
              <a:rPr lang="en-GB" b="0" i="0" u="none" strike="noStrike" dirty="0">
                <a:solidFill>
                  <a:srgbClr val="108633"/>
                </a:solidFill>
                <a:effectLst/>
                <a:highlight>
                  <a:srgbClr val="FFFFFF"/>
                </a:highlight>
                <a:latin typeface="NSPCC-Regular"/>
                <a:hlinkClick r:id="rId3" tooltip="Working together to safeguard children"/>
              </a:rPr>
              <a:t>Working together to safeguard children</a:t>
            </a:r>
            <a:r>
              <a:rPr lang="en-GB" b="0" i="0" dirty="0">
                <a:solidFill>
                  <a:srgbClr val="000000"/>
                </a:solidFill>
                <a:effectLst/>
                <a:highlight>
                  <a:srgbClr val="FFFFFF"/>
                </a:highlight>
                <a:latin typeface="NSPCC-Regular"/>
              </a:rPr>
              <a:t> (DfE, 2018) was published for </a:t>
            </a:r>
            <a:r>
              <a:rPr lang="en-GB" b="1" i="0" dirty="0">
                <a:solidFill>
                  <a:srgbClr val="000000"/>
                </a:solidFill>
                <a:effectLst/>
                <a:highlight>
                  <a:srgbClr val="FFFFFF"/>
                </a:highlight>
                <a:latin typeface="NSPCC-Semibold"/>
              </a:rPr>
              <a:t>England</a:t>
            </a:r>
            <a:r>
              <a:rPr lang="en-GB" b="0" i="0" dirty="0">
                <a:solidFill>
                  <a:srgbClr val="000000"/>
                </a:solidFill>
                <a:effectLst/>
                <a:highlight>
                  <a:srgbClr val="FFFFFF"/>
                </a:highlight>
                <a:latin typeface="NSPCC-Regular"/>
              </a:rPr>
              <a:t>, replacing Local safeguarding children boards (LSCBs) with safeguarding partner arrangements.</a:t>
            </a:r>
            <a:endParaRPr lang="en-GB" dirty="0">
              <a:cs typeface="Arial"/>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9</a:t>
            </a:fld>
            <a:endParaRPr lang="cy-GB" altLang="en-US"/>
          </a:p>
        </p:txBody>
      </p:sp>
    </p:spTree>
    <p:extLst>
      <p:ext uri="{BB962C8B-B14F-4D97-AF65-F5344CB8AC3E}">
        <p14:creationId xmlns:p14="http://schemas.microsoft.com/office/powerpoint/2010/main" val="1980758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E1694A4-3541-4FD5-AB82-D91463017303}"/>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8CACCA3C-0586-426F-9CE7-2F345E506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Significant difference from procedures when Working Together was first established (1988) to where we are now: current guidance is for Professionals, Practitioners, members of the public – everyone – and not just children who are vulnerable </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those involved with the voluntary sector football clubs, rugby, swimming, cubs, brownies, scouts, rainbows music, ballet, anywhere that children are left to be involved with recreational events.</a:t>
            </a:r>
            <a:endParaRPr lang="en-US"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33796" name="Slide Number Placeholder 3">
            <a:extLst>
              <a:ext uri="{FF2B5EF4-FFF2-40B4-BE49-F238E27FC236}">
                <a16:creationId xmlns:a16="http://schemas.microsoft.com/office/drawing/2014/main" id="{4252BEE1-EB8A-42D2-845E-152F053477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EF8BC31-99AD-49CD-8FB0-8D9E4AE7B70B}"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highlight>
                  <a:srgbClr val="FFFFFF"/>
                </a:highlight>
                <a:latin typeface="NSPCC-Bold"/>
              </a:rPr>
              <a:t> </a:t>
            </a:r>
            <a:r>
              <a:rPr lang="en-GB" b="0" i="0" dirty="0">
                <a:solidFill>
                  <a:srgbClr val="000000"/>
                </a:solidFill>
                <a:effectLst/>
                <a:highlight>
                  <a:srgbClr val="FFFFFF"/>
                </a:highlight>
                <a:latin typeface="NSPCC-Bold"/>
              </a:rPr>
              <a:t>Government responds to IICSA’s recommendations, sets out plans to reform children’s social care in England and updates Working together guidance (2023)</a:t>
            </a:r>
          </a:p>
          <a:p>
            <a:pPr algn="l"/>
            <a:endParaRPr lang="en-GB" b="0" i="0" dirty="0">
              <a:solidFill>
                <a:srgbClr val="000000"/>
              </a:solidFill>
              <a:effectLst/>
              <a:highlight>
                <a:srgbClr val="FFFFFF"/>
              </a:highlight>
              <a:latin typeface="NSPCC-Bold"/>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00000"/>
                </a:solidFill>
                <a:effectLst/>
                <a:highlight>
                  <a:srgbClr val="FFFFFF"/>
                </a:highlight>
                <a:latin typeface="NSPCC-Bold"/>
              </a:rPr>
              <a:t>2022 – Corporal punishment made illegal in Wales, independent review of children’s social care in England, Independent Inquiry into Child Sexual Abuse (IICSA) recommendations for England and Wales and the national review into the murders of Arthur </a:t>
            </a:r>
            <a:r>
              <a:rPr lang="en-GB" b="0" i="0" dirty="0" err="1">
                <a:solidFill>
                  <a:srgbClr val="000000"/>
                </a:solidFill>
                <a:effectLst/>
                <a:highlight>
                  <a:srgbClr val="FFFFFF"/>
                </a:highlight>
                <a:latin typeface="NSPCC-Bold"/>
              </a:rPr>
              <a:t>Labinjo</a:t>
            </a:r>
            <a:r>
              <a:rPr lang="en-GB" b="0" i="0" dirty="0">
                <a:solidFill>
                  <a:srgbClr val="000000"/>
                </a:solidFill>
                <a:effectLst/>
                <a:highlight>
                  <a:srgbClr val="FFFFFF"/>
                </a:highlight>
                <a:latin typeface="NSPCC-Bold"/>
              </a:rPr>
              <a:t>-Hughes and Star Hobson</a:t>
            </a:r>
          </a:p>
          <a:p>
            <a:pPr algn="l"/>
            <a:endParaRPr lang="en-GB" b="0" i="0" dirty="0">
              <a:solidFill>
                <a:srgbClr val="000000"/>
              </a:solidFill>
              <a:effectLst/>
              <a:highlight>
                <a:srgbClr val="FFFFFF"/>
              </a:highlight>
              <a:latin typeface="NSPCC-Bold"/>
            </a:endParaRPr>
          </a:p>
          <a:p>
            <a:pPr algn="l"/>
            <a:endParaRPr lang="en-GB" b="1" i="0" dirty="0">
              <a:solidFill>
                <a:srgbClr val="000000"/>
              </a:solidFill>
              <a:effectLst/>
              <a:highlight>
                <a:srgbClr val="FFFFFF"/>
              </a:highlight>
              <a:latin typeface="NSPCC-Bold"/>
            </a:endParaRPr>
          </a:p>
          <a:p>
            <a:pPr algn="l"/>
            <a:r>
              <a:rPr lang="en-GB" b="0" i="0" dirty="0">
                <a:solidFill>
                  <a:srgbClr val="000000"/>
                </a:solidFill>
                <a:effectLst/>
                <a:highlight>
                  <a:srgbClr val="FFFFFF"/>
                </a:highlight>
                <a:latin typeface="NSPCC-Regular"/>
              </a:rPr>
              <a:t>The Child Safeguarding Practice Review Panel (the Panel) published </a:t>
            </a:r>
            <a:r>
              <a:rPr lang="en-GB" b="0" i="0" u="none" strike="noStrike" dirty="0">
                <a:solidFill>
                  <a:srgbClr val="108633"/>
                </a:solidFill>
                <a:effectLst/>
                <a:highlight>
                  <a:srgbClr val="FFFFFF"/>
                </a:highlight>
                <a:latin typeface="NSPCC-Regular"/>
                <a:hlinkClick r:id="rId3" tooltip="Safeguarding practice review into the murders of Arthur Labinjo-Hughes and Star Hobson"/>
              </a:rPr>
              <a:t>a safeguarding practice review</a:t>
            </a:r>
            <a:r>
              <a:rPr lang="en-GB" b="0" i="0" baseline="30000" dirty="0">
                <a:solidFill>
                  <a:srgbClr val="2F7CA3"/>
                </a:solidFill>
                <a:effectLst/>
                <a:highlight>
                  <a:srgbClr val="FFFFFF"/>
                </a:highlight>
                <a:latin typeface="NSPCC-Regular"/>
              </a:rPr>
              <a:t>32</a:t>
            </a:r>
            <a:r>
              <a:rPr lang="en-GB" b="0" i="0" dirty="0">
                <a:solidFill>
                  <a:srgbClr val="000000"/>
                </a:solidFill>
                <a:effectLst/>
                <a:highlight>
                  <a:srgbClr val="FFFFFF"/>
                </a:highlight>
                <a:latin typeface="NSPCC-Regular"/>
              </a:rPr>
              <a:t> into the murders of Arthur </a:t>
            </a:r>
            <a:r>
              <a:rPr lang="en-GB" b="0" i="0" dirty="0" err="1">
                <a:solidFill>
                  <a:srgbClr val="000000"/>
                </a:solidFill>
                <a:effectLst/>
                <a:highlight>
                  <a:srgbClr val="FFFFFF"/>
                </a:highlight>
                <a:latin typeface="NSPCC-Regular"/>
              </a:rPr>
              <a:t>Labinjo</a:t>
            </a:r>
            <a:r>
              <a:rPr lang="en-GB" b="0" i="0" dirty="0">
                <a:solidFill>
                  <a:srgbClr val="000000"/>
                </a:solidFill>
                <a:effectLst/>
                <a:highlight>
                  <a:srgbClr val="FFFFFF"/>
                </a:highlight>
                <a:latin typeface="NSPCC-Regular"/>
              </a:rPr>
              <a:t>-Hughes and Star Hobson (Child Safeguarding Practice Review Panel, 2022b). The review examines the circumstances leading up to their deaths and sets out recommendations and findings for national government and local safeguarding partners for improving practice.</a:t>
            </a:r>
            <a:endParaRPr lang="en-GB" b="1" i="0" dirty="0">
              <a:solidFill>
                <a:srgbClr val="000000"/>
              </a:solidFill>
              <a:effectLst/>
              <a:highlight>
                <a:srgbClr val="FFFFFF"/>
              </a:highlight>
              <a:latin typeface="NSPCC-Bold"/>
            </a:endParaRPr>
          </a:p>
          <a:p>
            <a:pPr algn="l"/>
            <a:endParaRPr lang="en-GB" b="1" i="0" dirty="0">
              <a:solidFill>
                <a:srgbClr val="000000"/>
              </a:solidFill>
              <a:effectLst/>
              <a:highlight>
                <a:srgbClr val="FFFFFF"/>
              </a:highlight>
              <a:latin typeface="NSPCC-Bold"/>
            </a:endParaRPr>
          </a:p>
          <a:p>
            <a:pPr algn="l"/>
            <a:r>
              <a:rPr lang="en-GB" b="0" i="0" dirty="0">
                <a:solidFill>
                  <a:srgbClr val="000000"/>
                </a:solidFill>
                <a:effectLst/>
                <a:highlight>
                  <a:srgbClr val="FFFFFF"/>
                </a:highlight>
                <a:latin typeface="NSPCC-Regular"/>
              </a:rPr>
              <a:t>The Independent Inquiry into Child Sexual Abuse (IICSA) published its final </a:t>
            </a:r>
            <a:r>
              <a:rPr lang="en-GB" b="0" i="0" u="none" strike="noStrike" dirty="0">
                <a:solidFill>
                  <a:srgbClr val="108633"/>
                </a:solidFill>
                <a:effectLst/>
                <a:highlight>
                  <a:srgbClr val="FFFFFF"/>
                </a:highlight>
                <a:latin typeface="NSPCC-Regular"/>
                <a:hlinkClick r:id="rId4" tooltip="Final report from IICSA"/>
              </a:rPr>
              <a:t>report into child sexual abuse and exploitation in institutions in England and Wales</a:t>
            </a:r>
            <a:r>
              <a:rPr lang="en-GB" b="0" i="0" dirty="0">
                <a:solidFill>
                  <a:srgbClr val="000000"/>
                </a:solidFill>
                <a:effectLst/>
                <a:highlight>
                  <a:srgbClr val="FFFFFF"/>
                </a:highlight>
                <a:latin typeface="NSPCC-Regular"/>
              </a:rPr>
              <a:t> (IICSA, 2022)</a:t>
            </a:r>
            <a:r>
              <a:rPr lang="en-GB" b="0" i="0" baseline="30000" dirty="0">
                <a:solidFill>
                  <a:srgbClr val="2F7CA3"/>
                </a:solidFill>
                <a:effectLst/>
                <a:highlight>
                  <a:srgbClr val="FFFFFF"/>
                </a:highlight>
                <a:latin typeface="NSPCC-Regular"/>
              </a:rPr>
              <a:t>33</a:t>
            </a:r>
            <a:r>
              <a:rPr lang="en-GB" b="0" i="0" dirty="0">
                <a:solidFill>
                  <a:srgbClr val="000000"/>
                </a:solidFill>
                <a:effectLst/>
                <a:highlight>
                  <a:srgbClr val="FFFFFF"/>
                </a:highlight>
                <a:latin typeface="NSPCC-Regular"/>
              </a:rPr>
              <a:t>. The report sets out findings and common themes arising from the work of the Inquiry and made 20 recommendations for reform for the UK and Welsh governments and other institutions.</a:t>
            </a:r>
            <a:endParaRPr lang="en-GB" b="1" i="0" dirty="0">
              <a:solidFill>
                <a:srgbClr val="000000"/>
              </a:solidFill>
              <a:effectLst/>
              <a:highlight>
                <a:srgbClr val="FFFFFF"/>
              </a:highlight>
              <a:latin typeface="NSPCC-Bold"/>
            </a:endParaRPr>
          </a:p>
          <a:p>
            <a:pPr algn="l"/>
            <a:endParaRPr lang="en-GB" b="1" i="0" dirty="0">
              <a:solidFill>
                <a:srgbClr val="000000"/>
              </a:solidFill>
              <a:effectLst/>
              <a:highlight>
                <a:srgbClr val="FFFFFF"/>
              </a:highlight>
              <a:latin typeface="NSPCC-Bold"/>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11</a:t>
            </a:fld>
            <a:endParaRPr lang="cy-GB" altLang="en-US"/>
          </a:p>
        </p:txBody>
      </p:sp>
    </p:spTree>
    <p:extLst>
      <p:ext uri="{BB962C8B-B14F-4D97-AF65-F5344CB8AC3E}">
        <p14:creationId xmlns:p14="http://schemas.microsoft.com/office/powerpoint/2010/main" val="799556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Ask them to Download</a:t>
            </a:r>
          </a:p>
          <a:p>
            <a:endParaRPr lang="en-GB" b="0" i="0" dirty="0">
              <a:solidFill>
                <a:srgbClr val="000000"/>
              </a:solidFill>
              <a:effectLst/>
              <a:latin typeface="Calibri" panose="020F0502020204030204" pitchFamily="34" charset="0"/>
            </a:endParaRPr>
          </a:p>
          <a:p>
            <a:pPr algn="l" fontAlgn="base"/>
            <a:r>
              <a:rPr lang="en-GB" b="0" i="0" dirty="0">
                <a:solidFill>
                  <a:srgbClr val="202A30"/>
                </a:solidFill>
                <a:effectLst/>
                <a:highlight>
                  <a:srgbClr val="FFFFFF"/>
                </a:highlight>
                <a:latin typeface="-apple-system"/>
              </a:rPr>
              <a:t>The NHS Safeguarding app has been developed to act as a comprehensive resource for healthcare professionals, carers and citizens. It provides 24-hour, mobile access on up to date legislation and guidance across the safeguarding life course.</a:t>
            </a:r>
          </a:p>
          <a:p>
            <a:pPr algn="l" fontAlgn="base"/>
            <a:r>
              <a:rPr lang="en-GB" b="0" i="0" dirty="0">
                <a:solidFill>
                  <a:srgbClr val="202A30"/>
                </a:solidFill>
                <a:effectLst/>
                <a:highlight>
                  <a:srgbClr val="FFFFFF"/>
                </a:highlight>
                <a:latin typeface="-apple-system"/>
              </a:rPr>
              <a:t>The app also provides information on how to report a safeguarding concern and even has a directory of safeguarding contacts for every local authority in England, searchable by region.</a:t>
            </a:r>
          </a:p>
          <a:p>
            <a:pPr algn="l" fontAlgn="base"/>
            <a:r>
              <a:rPr lang="en-GB" b="0" i="0" dirty="0">
                <a:solidFill>
                  <a:srgbClr val="202A30"/>
                </a:solidFill>
                <a:effectLst/>
                <a:highlight>
                  <a:srgbClr val="FFFFFF"/>
                </a:highlight>
                <a:latin typeface="-apple-system"/>
              </a:rPr>
              <a:t>It is accessed by over 300 users daily and has had over 100,000 downloads.</a:t>
            </a:r>
          </a:p>
          <a:p>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12</a:t>
            </a:fld>
            <a:endParaRPr lang="cy-GB" altLang="en-US"/>
          </a:p>
        </p:txBody>
      </p:sp>
    </p:spTree>
    <p:extLst>
      <p:ext uri="{BB962C8B-B14F-4D97-AF65-F5344CB8AC3E}">
        <p14:creationId xmlns:p14="http://schemas.microsoft.com/office/powerpoint/2010/main" val="673135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98F61A8-2C20-430F-A69C-E54DEC13A60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15275D05-0F7C-4E59-93A5-753A1E53D1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b="0" i="0" dirty="0">
                <a:solidFill>
                  <a:srgbClr val="000000"/>
                </a:solidFill>
                <a:effectLst/>
                <a:latin typeface="Arial" panose="020B0604020202020204" pitchFamily="34" charset="0"/>
              </a:rPr>
              <a:t>Lord Laming Report 2003 highlighted the drive to ensure better, safer, more robust and effective procedures under the New Children Act 2004</a:t>
            </a:r>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D72542C-0815-40F6-955A-C42A78A77EC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E07CA1B-2F3E-4A47-A3E2-6A60C83F008B}"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E9CDA78-106F-4613-BBAA-76D4C91320E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76F92899-F4E1-4769-9F3F-C8CE56F242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sz="1800" b="0" i="0" u="none" strike="noStrike" dirty="0">
                <a:solidFill>
                  <a:srgbClr val="000000"/>
                </a:solidFill>
                <a:effectLst/>
                <a:latin typeface="Arial" panose="020B0604020202020204" pitchFamily="34" charset="0"/>
              </a:rPr>
              <a:t>Consider using this as a tick list for your group</a:t>
            </a: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sz="1800" b="0" i="0" u="none" strike="noStrike" dirty="0">
              <a:solidFill>
                <a:srgbClr val="000000"/>
              </a:solidFill>
              <a:effectLst/>
              <a:latin typeface="Arial" panose="020B060402020202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altLang="en-US" sz="1800" b="0" i="0" u="none" strike="noStrike" dirty="0">
                <a:solidFill>
                  <a:srgbClr val="000000"/>
                </a:solidFill>
                <a:effectLst/>
                <a:latin typeface="Arial" panose="020B0604020202020204" pitchFamily="34" charset="0"/>
              </a:rPr>
              <a:t>Legislative framework that works in tandem with procedures </a:t>
            </a: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166A2A54-B96E-4375-BE4A-EF550129C8A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FED17F0-A5EC-416D-8D7C-8CA560AA2226}"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F9B4BEC1-1A1A-41E3-ABBB-67EF3261BD7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E86915C2-4F07-4283-BB37-29A94AD6ADFD}"/>
              </a:ext>
            </a:extLst>
          </p:cNvPr>
          <p:cNvSpPr>
            <a:spLocks noGrp="1"/>
          </p:cNvSpPr>
          <p:nvPr>
            <p:ph type="body" idx="1"/>
          </p:nvPr>
        </p:nvSpPr>
        <p:spPr/>
        <p:txBody>
          <a:bodyPr/>
          <a:lstStyle/>
          <a:p>
            <a:pPr algn="l" rtl="0" fontAlgn="base"/>
            <a:r>
              <a:rPr lang="en-GB" sz="1800" b="1" i="0" u="none" strike="noStrike" dirty="0">
                <a:solidFill>
                  <a:srgbClr val="000000"/>
                </a:solidFill>
                <a:effectLst/>
                <a:latin typeface="Arial" panose="020B0604020202020204" pitchFamily="34" charset="0"/>
              </a:rPr>
              <a:t>Within this section: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1" i="0" u="none" strike="noStrike" dirty="0">
                <a:solidFill>
                  <a:srgbClr val="7575D1"/>
                </a:solidFill>
                <a:effectLst/>
                <a:latin typeface="Arial" panose="020B0604020202020204" pitchFamily="34" charset="0"/>
              </a:rPr>
              <a:t>6 sections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1: Safeguarding principles and effective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2: The duty to repost a child at risk of abuse, neglect and/or harm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divides into:</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 – Part 1: Responding to a report of a child at risk of harm, abuse and/or neglect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 – Part 2: Decision making and initial child protection conferences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4: Planning and intervention for children on the child protection register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5: Safeguarding allegations/concerns about practitioners and those in positions of trust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6: All Wales Practice Guidance</a:t>
            </a:r>
            <a:endParaRPr lang="en-US" b="0" i="0" dirty="0">
              <a:solidFill>
                <a:srgbClr val="444444"/>
              </a:solidFill>
              <a:effectLst/>
              <a:latin typeface="Calibri" panose="020F0502020204030204" pitchFamily="34" charset="0"/>
            </a:endParaRPr>
          </a:p>
          <a:p>
            <a:pPr>
              <a:defRPr/>
            </a:pPr>
            <a:endParaRPr lang="en-GB" b="1" dirty="0">
              <a:cs typeface="Arial"/>
            </a:endParaRPr>
          </a:p>
        </p:txBody>
      </p:sp>
      <p:sp>
        <p:nvSpPr>
          <p:cNvPr id="38916" name="Slide Number Placeholder 3">
            <a:extLst>
              <a:ext uri="{FF2B5EF4-FFF2-40B4-BE49-F238E27FC236}">
                <a16:creationId xmlns:a16="http://schemas.microsoft.com/office/drawing/2014/main" id="{743EDB16-D2D4-4D1E-A21A-2B2BDB9756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EF4197-B175-47F6-B0FE-41BE21FE292F}"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000000"/>
                </a:solidFill>
                <a:effectLst/>
                <a:latin typeface="Arial" panose="020B0604020202020204" pitchFamily="34" charset="0"/>
              </a:rPr>
              <a:t>The 22 Local Safeguarding Children's Boards that were established under the Children Act 2004, now reduced to just 6 Regional Safeguarding Boards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Arial" panose="020B0604020202020204" pitchFamily="34" charset="0"/>
              </a:rPr>
              <a:t>Caridff</a:t>
            </a:r>
            <a:r>
              <a:rPr lang="en-GB" sz="1800" b="0" i="0" u="none" strike="noStrike" dirty="0">
                <a:solidFill>
                  <a:srgbClr val="000000"/>
                </a:solidFill>
                <a:effectLst/>
                <a:latin typeface="Arial" panose="020B0604020202020204" pitchFamily="34" charset="0"/>
              </a:rPr>
              <a:t> and Vale</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Cwm </a:t>
            </a:r>
            <a:r>
              <a:rPr lang="en-GB" sz="1800" b="0" i="0" u="none" strike="noStrike" dirty="0" err="1">
                <a:solidFill>
                  <a:srgbClr val="000000"/>
                </a:solidFill>
                <a:effectLst/>
                <a:latin typeface="Arial" panose="020B0604020202020204" pitchFamily="34" charset="0"/>
              </a:rPr>
              <a:t>Taf</a:t>
            </a:r>
            <a:r>
              <a:rPr lang="en-GB" sz="1800" b="0" i="0" u="none" strike="noStrike" dirty="0">
                <a:solidFill>
                  <a:srgbClr val="000000"/>
                </a:solidFill>
                <a:effectLst/>
                <a:latin typeface="Arial" panose="020B0604020202020204" pitchFamily="34" charset="0"/>
              </a:rPr>
              <a:t> Morgannwg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Gwent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Mid and West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North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Western Bay (West Glamorgan/ Swansea</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r>
              <a:rPr lang="en-US" sz="1800" dirty="0">
                <a:solidFill>
                  <a:srgbClr val="444444"/>
                </a:solidFill>
                <a:latin typeface="Arial"/>
                <a:ea typeface="MS PGothic"/>
                <a:cs typeface="Arial"/>
              </a:rPr>
              <a:t>All info on the App</a:t>
            </a:r>
          </a:p>
          <a:p>
            <a:pPr algn="l" rtl="0" fontAlgn="base"/>
            <a:r>
              <a:rPr lang="en-GB" sz="1800" b="0" i="0" u="none" strike="noStrike" dirty="0">
                <a:solidFill>
                  <a:srgbClr val="000000"/>
                </a:solidFill>
                <a:effectLst/>
                <a:latin typeface="Arial" panose="020B0604020202020204" pitchFamily="34" charset="0"/>
              </a:rPr>
              <a:t>Contact numbers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r>
              <a:rPr lang="en-GB" sz="1800" b="0" i="0" u="none" strike="noStrike" dirty="0">
                <a:solidFill>
                  <a:srgbClr val="000000"/>
                </a:solidFill>
                <a:effectLst/>
                <a:latin typeface="Arial"/>
                <a:ea typeface="MS PGothic"/>
                <a:cs typeface="Arial"/>
              </a:rPr>
              <a:t>The person on the other end of the phone will always be the DUTY SO</a:t>
            </a:r>
            <a:r>
              <a:rPr lang="en-GB" sz="1800" dirty="0">
                <a:solidFill>
                  <a:srgbClr val="000000"/>
                </a:solidFill>
                <a:latin typeface="Arial"/>
                <a:ea typeface="MS PGothic"/>
                <a:cs typeface="Arial"/>
              </a:rPr>
              <a:t> call</a:t>
            </a:r>
            <a:endParaRPr lang="en-GB" b="0" i="0" dirty="0">
              <a:solidFill>
                <a:srgbClr val="444444"/>
              </a:solidFill>
              <a:effectLst/>
              <a:latin typeface="Calibri" panose="020F0502020204030204" pitchFamily="34" charset="0"/>
            </a:endParaRPr>
          </a:p>
          <a:p>
            <a:endParaRPr lang="en-GB" dirty="0">
              <a:cs typeface="Arial"/>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16</a:t>
            </a:fld>
            <a:endParaRPr lang="cy-GB" altLang="en-US"/>
          </a:p>
        </p:txBody>
      </p:sp>
    </p:spTree>
    <p:extLst>
      <p:ext uri="{BB962C8B-B14F-4D97-AF65-F5344CB8AC3E}">
        <p14:creationId xmlns:p14="http://schemas.microsoft.com/office/powerpoint/2010/main" val="1152353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Really useful little resource. We use a great deal of jargon still, this offers a library of definitions and terms explained</a:t>
            </a:r>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18</a:t>
            </a:fld>
            <a:endParaRPr lang="cy-GB" altLang="en-US"/>
          </a:p>
        </p:txBody>
      </p:sp>
    </p:spTree>
    <p:extLst>
      <p:ext uri="{BB962C8B-B14F-4D97-AF65-F5344CB8AC3E}">
        <p14:creationId xmlns:p14="http://schemas.microsoft.com/office/powerpoint/2010/main" val="2015348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007DA83-2B02-4A01-914D-9E432D296A81}"/>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A25356EC-EB8A-4284-B809-9406DA3A94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Consider this process as a set of traffic lights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Green – no concerns for a child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Amber – You are beginning to ask questions about some aspects of what you see, for example the child in your scenario. These concerns build and require careful attention and discussions with senior professionals such as the DSO – Designated Safeguarding Officer.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Red – When something occurs which crosses that threshold, takes you over the line in terms of suspicion of harm and concern for the child – this is identifying SIGNIFICANT HARM.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So in your scenario, significant harm has been identified by the key worker and leader/manager of the setting which justifies contact with the Regional Safeguarding Board, namely the duty social worker, or your local social services department.</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1F9F2C6A-259D-46EA-AE3D-5BA4DBEEFB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4247E64-7BBB-42D8-ADC6-662F97A6C6FB}"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8AC71E7D-3BBD-4A3B-A47E-0102B21B110D}"/>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B8E72E5A-FF0C-4C60-8940-7C7613FDE5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Following advice form the Duty Social Worker to submit a referral, a team of social workers will carefully consider whether they believe this is a case of significant harm. If so, this triggers the process referred to as Section 47, first introduced as part of the Children Act 1989.</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decision to instigate the section 47 enquiries must be made within 24 hours of the receipt of the referral.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 section 47 means the referral will be investigated.</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47108" name="Slide Number Placeholder 3">
            <a:extLst>
              <a:ext uri="{FF2B5EF4-FFF2-40B4-BE49-F238E27FC236}">
                <a16:creationId xmlns:a16="http://schemas.microsoft.com/office/drawing/2014/main" id="{6CDB79B2-5D62-4032-BA11-0C54F03FF33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81AEA23-4249-445C-BA21-55AA1FA93E7F}"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11446018-A6B2-4806-86C0-A468A5956B4D}"/>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E6B15B1B-CF2F-4236-BBA8-7C283D244B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If, after section 47 enquiries have taken place, the child is deemed as being at risk of significant harm, an INITIAL CHILD PROTECTION CONFERENCE is held.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In Wales this must happen within 15 days.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Relevant professionals share information and make decisions.</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50180" name="Slide Number Placeholder 3">
            <a:extLst>
              <a:ext uri="{FF2B5EF4-FFF2-40B4-BE49-F238E27FC236}">
                <a16:creationId xmlns:a16="http://schemas.microsoft.com/office/drawing/2014/main" id="{0AC187D3-7E40-4DC5-9092-E8DDB2AD68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7B0D90-5F81-481A-B2AE-1383259AE678}"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7794019-352F-414F-8901-E35632CFBA75}"/>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77B5A78C-F09A-4FC7-9180-05E1D1DE42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565DD62D-E88C-4A50-A8FC-4ACE3D630D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18BEC4E-7546-4430-B8B1-9B52D71BD454}"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384ABB2-C489-4C9F-BF2E-8639464041C1}"/>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FCFA43F4-8692-4B58-9A2C-9E02C3CBEAA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altLang="en-US" dirty="0">
                <a:latin typeface="Arial" panose="020B0604020202020204" pitchFamily="34" charset="0"/>
              </a:rPr>
              <a:t>This list is not exhaustive</a:t>
            </a:r>
          </a:p>
        </p:txBody>
      </p:sp>
      <p:sp>
        <p:nvSpPr>
          <p:cNvPr id="54276" name="Slide Number Placeholder 3">
            <a:extLst>
              <a:ext uri="{FF2B5EF4-FFF2-40B4-BE49-F238E27FC236}">
                <a16:creationId xmlns:a16="http://schemas.microsoft.com/office/drawing/2014/main" id="{7BD048D4-3BA6-4C28-9380-DFB1C83D14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FA5E480-53BE-4D12-B8E6-4A7E87790950}"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Assessment framework is used by professionals to assess and understand individuals needs and to plan and work collaboratively to support children and vulnerable adults. A good assessment will consider all 3 of these.</a:t>
            </a: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24</a:t>
            </a:fld>
            <a:endParaRPr lang="cy-GB" altLang="en-US"/>
          </a:p>
        </p:txBody>
      </p:sp>
    </p:spTree>
    <p:extLst>
      <p:ext uri="{BB962C8B-B14F-4D97-AF65-F5344CB8AC3E}">
        <p14:creationId xmlns:p14="http://schemas.microsoft.com/office/powerpoint/2010/main" val="2041003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a:ea typeface="MS PGothic"/>
                <a:cs typeface="Arial"/>
              </a:rPr>
              <a:t>The 22 Local Safeguarding Children's Boards that were established under the Children Act 2004, now reduced to just 6 Regional Safeguarding Boards</a:t>
            </a:r>
            <a:r>
              <a:rPr lang="en-US" dirty="0">
                <a:latin typeface="Arial"/>
                <a:ea typeface="MS PGothic"/>
                <a:cs typeface="Arial"/>
              </a:rPr>
              <a:t> </a:t>
            </a:r>
          </a:p>
          <a:p>
            <a:r>
              <a:rPr lang="en-GB" dirty="0" err="1">
                <a:latin typeface="Arial"/>
                <a:ea typeface="MS PGothic"/>
                <a:cs typeface="Arial"/>
              </a:rPr>
              <a:t>Caridff</a:t>
            </a:r>
            <a:r>
              <a:rPr lang="en-GB" dirty="0">
                <a:latin typeface="Arial"/>
                <a:ea typeface="MS PGothic"/>
                <a:cs typeface="Arial"/>
              </a:rPr>
              <a:t> and Vale </a:t>
            </a:r>
          </a:p>
          <a:p>
            <a:r>
              <a:rPr lang="en-GB" dirty="0">
                <a:latin typeface="Arial"/>
                <a:ea typeface="MS PGothic"/>
                <a:cs typeface="Arial"/>
              </a:rPr>
              <a:t>Cwm </a:t>
            </a:r>
            <a:r>
              <a:rPr lang="en-GB" dirty="0" err="1">
                <a:latin typeface="Arial"/>
                <a:ea typeface="MS PGothic"/>
                <a:cs typeface="Arial"/>
              </a:rPr>
              <a:t>Taf</a:t>
            </a:r>
            <a:r>
              <a:rPr lang="en-GB" dirty="0">
                <a:latin typeface="Arial"/>
                <a:ea typeface="MS PGothic"/>
                <a:cs typeface="Arial"/>
              </a:rPr>
              <a:t> Morgannwg</a:t>
            </a:r>
            <a:r>
              <a:rPr lang="en-US" dirty="0">
                <a:latin typeface="Arial"/>
                <a:ea typeface="MS PGothic"/>
                <a:cs typeface="Arial"/>
              </a:rPr>
              <a:t> </a:t>
            </a:r>
          </a:p>
          <a:p>
            <a:r>
              <a:rPr lang="en-GB" dirty="0">
                <a:latin typeface="Arial"/>
                <a:ea typeface="MS PGothic"/>
                <a:cs typeface="Arial"/>
              </a:rPr>
              <a:t>Gwent</a:t>
            </a:r>
            <a:r>
              <a:rPr lang="en-US" dirty="0">
                <a:latin typeface="Arial"/>
                <a:ea typeface="MS PGothic"/>
                <a:cs typeface="Arial"/>
              </a:rPr>
              <a:t> </a:t>
            </a:r>
          </a:p>
          <a:p>
            <a:r>
              <a:rPr lang="en-GB" dirty="0">
                <a:latin typeface="Arial"/>
                <a:ea typeface="MS PGothic"/>
                <a:cs typeface="Arial"/>
              </a:rPr>
              <a:t>Mid and West Wales</a:t>
            </a:r>
            <a:r>
              <a:rPr lang="en-US" dirty="0">
                <a:latin typeface="Arial"/>
                <a:ea typeface="MS PGothic"/>
                <a:cs typeface="Arial"/>
              </a:rPr>
              <a:t> </a:t>
            </a:r>
          </a:p>
          <a:p>
            <a:r>
              <a:rPr lang="en-GB" dirty="0">
                <a:latin typeface="Arial"/>
                <a:ea typeface="MS PGothic"/>
                <a:cs typeface="Arial"/>
              </a:rPr>
              <a:t>North Wales</a:t>
            </a:r>
            <a:r>
              <a:rPr lang="en-US" dirty="0">
                <a:latin typeface="Arial"/>
                <a:ea typeface="MS PGothic"/>
                <a:cs typeface="Arial"/>
              </a:rPr>
              <a:t> </a:t>
            </a:r>
          </a:p>
          <a:p>
            <a:r>
              <a:rPr lang="en-GB" dirty="0">
                <a:latin typeface="Arial"/>
                <a:ea typeface="MS PGothic"/>
                <a:cs typeface="Arial"/>
              </a:rPr>
              <a:t>Western Bay (West Glamorgan/ Swansea</a:t>
            </a:r>
            <a:r>
              <a:rPr lang="en-US" dirty="0">
                <a:latin typeface="Arial"/>
                <a:ea typeface="MS PGothic"/>
                <a:cs typeface="Arial"/>
              </a:rPr>
              <a:t> </a:t>
            </a:r>
          </a:p>
          <a:p>
            <a:r>
              <a:rPr lang="en-US" dirty="0">
                <a:latin typeface="Arial"/>
                <a:ea typeface="MS PGothic"/>
                <a:cs typeface="Arial"/>
              </a:rPr>
              <a:t>All info on the App</a:t>
            </a:r>
          </a:p>
          <a:p>
            <a:r>
              <a:rPr lang="en-GB" dirty="0">
                <a:latin typeface="Arial"/>
                <a:ea typeface="MS PGothic"/>
                <a:cs typeface="Arial"/>
              </a:rPr>
              <a:t>Contact numbers</a:t>
            </a:r>
            <a:r>
              <a:rPr lang="en-US" dirty="0">
                <a:latin typeface="Arial"/>
                <a:ea typeface="MS PGothic"/>
                <a:cs typeface="Arial"/>
              </a:rPr>
              <a:t> </a:t>
            </a:r>
          </a:p>
          <a:p>
            <a:r>
              <a:rPr lang="en-GB" dirty="0">
                <a:latin typeface="Arial"/>
                <a:ea typeface="MS PGothic"/>
                <a:cs typeface="Arial"/>
              </a:rPr>
              <a:t>The person on the other end of the phone will always be the DUTY SO call</a:t>
            </a: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a:pPr>
                <a:defRPr/>
              </a:pPr>
              <a:t>25</a:t>
            </a:fld>
            <a:endParaRPr lang="cy-GB" altLang="en-US"/>
          </a:p>
        </p:txBody>
      </p:sp>
    </p:spTree>
    <p:extLst>
      <p:ext uri="{BB962C8B-B14F-4D97-AF65-F5344CB8AC3E}">
        <p14:creationId xmlns:p14="http://schemas.microsoft.com/office/powerpoint/2010/main" val="4193942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01F1E"/>
                </a:solidFill>
                <a:effectLst/>
                <a:latin typeface="Arial" panose="020B0604020202020204" pitchFamily="34" charset="0"/>
              </a:rPr>
              <a:t>Roles and responsibilities of a multi-agency team in child protection and in a range of safeguarding meetings</a:t>
            </a:r>
          </a:p>
          <a:p>
            <a:pPr marL="171450" indent="-171450">
              <a:buFont typeface="Arial" panose="020B0604020202020204" pitchFamily="34" charset="0"/>
              <a:buChar char="•"/>
            </a:pPr>
            <a:r>
              <a:rPr lang="en-GB" dirty="0"/>
              <a:t>A collaborative and joint approach is vital to ensure safeguarding responsibilities are met and everyone involved is working to the same agenda</a:t>
            </a:r>
          </a:p>
          <a:p>
            <a:pPr marL="171450" indent="-171450">
              <a:buFont typeface="Arial" panose="020B0604020202020204" pitchFamily="34" charset="0"/>
              <a:buChar char="•"/>
            </a:pPr>
            <a:r>
              <a:rPr lang="en-GB" dirty="0"/>
              <a:t>The need to be open and honest ensures that approaches can be made specific for the needs of the child and family</a:t>
            </a:r>
          </a:p>
          <a:p>
            <a:pPr marL="171450" indent="-171450">
              <a:buFont typeface="Arial" panose="020B0604020202020204" pitchFamily="34" charset="0"/>
              <a:buChar char="•"/>
            </a:pPr>
            <a:r>
              <a:rPr lang="en-GB" dirty="0"/>
              <a:t>The effectiveness and approaches to protecting and promoting a child’s welfare is dependent on accurate and effective communication and also on the recording and sharing of information.</a:t>
            </a:r>
          </a:p>
          <a:p>
            <a:pPr marL="171450" indent="-171450">
              <a:buFont typeface="Arial" panose="020B0604020202020204" pitchFamily="34" charset="0"/>
              <a:buChar char="•"/>
            </a:pPr>
            <a:r>
              <a:rPr lang="en-GB" dirty="0"/>
              <a:t>The need to follow up is essential, by doing this it ensures that processes are met and objectives can achieved. </a:t>
            </a:r>
          </a:p>
          <a:p>
            <a:pPr marL="171450" indent="-171450">
              <a:buFont typeface="Arial" panose="020B0604020202020204" pitchFamily="34" charset="0"/>
              <a:buChar char="•"/>
            </a:pPr>
            <a:r>
              <a:rPr lang="en-GB" dirty="0"/>
              <a:t>There is a need to consider the language that is used in communication to allow everyone to have a thorough understanding, so avoiding abbreviations and acronyms that may not be universally recognised, avoid jargon, use plain English.</a:t>
            </a:r>
          </a:p>
          <a:p>
            <a:pPr marL="171450" indent="-171450">
              <a:buFont typeface="Arial" panose="020B0604020202020204" pitchFamily="34" charset="0"/>
              <a:buChar char="•"/>
            </a:pPr>
            <a:r>
              <a:rPr lang="en-GB" dirty="0"/>
              <a:t>Remember you have the ability to challenge decisions and choices, this ensures a robust approach to protecting children, if something doesn’t feel right, raise this and take further if necessary. </a:t>
            </a:r>
          </a:p>
          <a:p>
            <a:pPr marL="171450" indent="-171450">
              <a:buFont typeface="Arial" panose="020B0604020202020204" pitchFamily="34" charset="0"/>
              <a:buChar char="•"/>
            </a:pPr>
            <a:r>
              <a:rPr lang="en-GB" dirty="0"/>
              <a:t>The ability to prioritise is important, again because it is the best to ensure that children’s safety needs are put first and the policies and procedures in place are robust.</a:t>
            </a:r>
          </a:p>
        </p:txBody>
      </p:sp>
      <p:sp>
        <p:nvSpPr>
          <p:cNvPr id="4" name="Slide Number Placeholder 3"/>
          <p:cNvSpPr>
            <a:spLocks noGrp="1"/>
          </p:cNvSpPr>
          <p:nvPr>
            <p:ph type="sldNum" sz="quarter" idx="5"/>
          </p:nvPr>
        </p:nvSpPr>
        <p:spPr/>
        <p:txBody>
          <a:bodyPr/>
          <a:lstStyle/>
          <a:p>
            <a:fld id="{D9399B2C-7B7B-4923-858F-7136BA3138C5}" type="slidenum">
              <a:rPr lang="en-GB" smtClean="0"/>
              <a:t>26</a:t>
            </a:fld>
            <a:endParaRPr lang="en-GB"/>
          </a:p>
        </p:txBody>
      </p:sp>
    </p:spTree>
    <p:extLst>
      <p:ext uri="{BB962C8B-B14F-4D97-AF65-F5344CB8AC3E}">
        <p14:creationId xmlns:p14="http://schemas.microsoft.com/office/powerpoint/2010/main" val="19602773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1033E04-908F-4D73-A2C0-0A4B1B09F298}"/>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F4D58F5F-7DF1-4504-856C-70FBA3D0BCF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b="0" i="0" u="none" strike="noStrike" dirty="0">
                <a:solidFill>
                  <a:srgbClr val="000000"/>
                </a:solidFill>
                <a:effectLst/>
                <a:latin typeface="Times New Roman" panose="02020603050405020304" pitchFamily="18" charset="0"/>
              </a:rPr>
              <a:t>In England schools and settings are required to have Safeguarding policies in place. This must be a working document which is familiar to each stakeholder. This is a statutory requirement. The DSO for the setting must be named on the policy and must be on display.</a:t>
            </a:r>
            <a:endParaRPr lang="en-US" altLang="en-US" dirty="0">
              <a:latin typeface="Times New Roman" panose="02020603050405020304" pitchFamily="18" charset="0"/>
            </a:endParaRPr>
          </a:p>
        </p:txBody>
      </p:sp>
      <p:sp>
        <p:nvSpPr>
          <p:cNvPr id="56324" name="Slide Number Placeholder 3">
            <a:extLst>
              <a:ext uri="{FF2B5EF4-FFF2-40B4-BE49-F238E27FC236}">
                <a16:creationId xmlns:a16="http://schemas.microsoft.com/office/drawing/2014/main" id="{EFB10FE5-8C56-41B7-8A0E-F83E16021BA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1F7AC061-7ECB-4E98-8006-685ACCF47661}" type="slidenum">
              <a:rPr lang="cy-GB" altLang="en-US" smtClean="0">
                <a:solidFill>
                  <a:srgbClr val="000000"/>
                </a:solidFill>
              </a:rPr>
              <a:pPr>
                <a:spcBef>
                  <a:spcPct val="0"/>
                </a:spcBef>
              </a:pPr>
              <a:t>27</a:t>
            </a:fld>
            <a:endParaRPr lang="cy-GB" altLang="en-US">
              <a:solidFill>
                <a:srgbClr val="000000"/>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only when the jigsaw pieces come together that we get the real picture, meaning we must have all of the available information to understand what is happening.</a:t>
            </a:r>
          </a:p>
        </p:txBody>
      </p:sp>
      <p:sp>
        <p:nvSpPr>
          <p:cNvPr id="4" name="Slide Number Placeholder 3"/>
          <p:cNvSpPr>
            <a:spLocks noGrp="1"/>
          </p:cNvSpPr>
          <p:nvPr>
            <p:ph type="sldNum" sz="quarter" idx="5"/>
          </p:nvPr>
        </p:nvSpPr>
        <p:spPr/>
        <p:txBody>
          <a:bodyPr/>
          <a:lstStyle/>
          <a:p>
            <a:fld id="{D9399B2C-7B7B-4923-858F-7136BA3138C5}" type="slidenum">
              <a:rPr lang="en-GB" smtClean="0"/>
              <a:t>28</a:t>
            </a:fld>
            <a:endParaRPr lang="en-GB"/>
          </a:p>
        </p:txBody>
      </p:sp>
    </p:spTree>
    <p:extLst>
      <p:ext uri="{BB962C8B-B14F-4D97-AF65-F5344CB8AC3E}">
        <p14:creationId xmlns:p14="http://schemas.microsoft.com/office/powerpoint/2010/main" val="9246767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5654BADB-FA7D-47C6-8AF6-B2FA7C12EE40}"/>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E0D09BA3-4F65-4148-9C0D-8BA0ADF6D0A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Whenever possible, it is considered good practice to inform parents when a referral is being made. However seek advice on this issue from the duty social worker as to whether it is appropriate and/or safe to do so.</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Ensure that if you are ever in a position where you are speaking with parents/carers about a referral or a safeguarding issue, protect yourself by having a witness.</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C2CC9674-74BB-427D-A7E9-AAA28C89C1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5F5ACD4-4709-4207-8E7E-3A2CA538B3AB}"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66609B7-BDEF-438E-B81A-6F6B8ABC57F3}"/>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D84F77AB-0248-4D3E-8A87-211D2F1BB5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This is why recognising signs and symptoms and changes in behaviour is important.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That is why training and awareness is important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Staff training – Safeguarding training now forms part of the mandatory training requirements for ESTYN and CIW.</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This ensures a consistent, effective approach to recognising signs and symptoms and knowing the procedures.</a:t>
            </a:r>
            <a:endParaRPr lang="en-US"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60420" name="Slide Number Placeholder 3">
            <a:extLst>
              <a:ext uri="{FF2B5EF4-FFF2-40B4-BE49-F238E27FC236}">
                <a16:creationId xmlns:a16="http://schemas.microsoft.com/office/drawing/2014/main" id="{9FD14BF7-D186-4C3B-8176-3DCCC39AD1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A00A75-941B-4E37-AD7B-2D73A69265AA}"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7203CB13-1049-4A23-B4CB-994DA5B8513D}"/>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E9A19F18-36B4-408A-B311-9483CF8D86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Remember to consider GDPR 2018 and other statutory policies and requirements under Estyn and CIW which will require complete confidentiality of all information.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Carefully written/concisely written/ correctly written notes.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Storage of documents is paramount. </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My concern – software that many schools use now, it is secure, easy to use, builds reports, GDPR compliant, supports multiagency working with external agencies.</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B29ECDBE-1F47-4A4E-9391-024B706997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CB0A9F2-BD90-4A66-AC00-57B98349999E}"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Calibri" panose="020F0502020204030204" pitchFamily="34" charset="0"/>
              </a:rPr>
              <a:t>Operation compass is an initiative that ensures </a:t>
            </a:r>
            <a:r>
              <a:rPr lang="en-US" sz="1800" b="0" i="0" u="none" strike="noStrike" dirty="0">
                <a:solidFill>
                  <a:srgbClr val="000000"/>
                </a:solidFill>
                <a:effectLst/>
                <a:latin typeface="Arial" panose="020B0604020202020204" pitchFamily="34" charset="0"/>
              </a:rPr>
              <a:t>that schools have timely information about all police-attended incidents of domestic abuse, no matter where in the world the child lives.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This enables staff in every school to understand how to support children who are experiencing domestic abuse, no matter where in the world the child lives.</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32</a:t>
            </a:fld>
            <a:endParaRPr lang="cy-GB" altLang="en-US"/>
          </a:p>
        </p:txBody>
      </p:sp>
    </p:spTree>
    <p:extLst>
      <p:ext uri="{BB962C8B-B14F-4D97-AF65-F5344CB8AC3E}">
        <p14:creationId xmlns:p14="http://schemas.microsoft.com/office/powerpoint/2010/main" val="13011295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32AB054-0219-4B6B-ACF5-37C87165C588}"/>
              </a:ext>
            </a:extLst>
          </p:cNvPr>
          <p:cNvSpPr>
            <a:spLocks noGrp="1" noRot="1" noChangeAspect="1" noChangeArrowheads="1" noTextEdit="1"/>
          </p:cNvSpPr>
          <p:nvPr>
            <p:ph type="sldImg"/>
          </p:nvPr>
        </p:nvSpPr>
        <p:spPr>
          <a:ln/>
        </p:spPr>
      </p:sp>
      <p:sp>
        <p:nvSpPr>
          <p:cNvPr id="64515" name="Notes Placeholder 2">
            <a:extLst>
              <a:ext uri="{FF2B5EF4-FFF2-40B4-BE49-F238E27FC236}">
                <a16:creationId xmlns:a16="http://schemas.microsoft.com/office/drawing/2014/main" id="{8EB1C364-5396-4BB2-9E7F-215C02329AB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5CF36E33-E019-455C-878C-A9DBBB8C6B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87EC80-7C06-412B-BBAD-789B3901CD8A}"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Demonstrating an excellent understanding of knowledge will support you in achieving high marks.</a:t>
            </a:r>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34</a:t>
            </a:fld>
            <a:endParaRPr lang="cy-GB" altLang="en-US"/>
          </a:p>
        </p:txBody>
      </p:sp>
    </p:spTree>
    <p:extLst>
      <p:ext uri="{BB962C8B-B14F-4D97-AF65-F5344CB8AC3E}">
        <p14:creationId xmlns:p14="http://schemas.microsoft.com/office/powerpoint/2010/main" val="28246795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3FE13C8C-6C08-4218-B0B7-E295F9BB6A90}"/>
              </a:ext>
            </a:extLst>
          </p:cNvPr>
          <p:cNvSpPr>
            <a:spLocks noGrp="1" noRot="1" noChangeAspect="1" noChangeArrowheads="1" noTextEdit="1"/>
          </p:cNvSpPr>
          <p:nvPr>
            <p:ph type="sldImg"/>
          </p:nvPr>
        </p:nvSpPr>
        <p:spPr>
          <a:ln/>
        </p:spPr>
      </p:sp>
      <p:sp>
        <p:nvSpPr>
          <p:cNvPr id="67587" name="Notes Placeholder 2">
            <a:extLst>
              <a:ext uri="{FF2B5EF4-FFF2-40B4-BE49-F238E27FC236}">
                <a16:creationId xmlns:a16="http://schemas.microsoft.com/office/drawing/2014/main" id="{BAC4A327-F0F7-44FB-826B-6095DF168A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8F1E3366-F8A6-4380-B0E4-BD868EC1059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3CE6F48-C400-4A55-B90B-E6AFEC4D5793}"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9413EBE1-D4F8-43AF-85BF-ECCB612FCFAD}"/>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04C85A04-B5A2-4FD3-A5B4-3343A399B5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69636" name="Slide Number Placeholder 3">
            <a:extLst>
              <a:ext uri="{FF2B5EF4-FFF2-40B4-BE49-F238E27FC236}">
                <a16:creationId xmlns:a16="http://schemas.microsoft.com/office/drawing/2014/main" id="{5B3E5319-06FC-4A48-9966-9EF2A8B920B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6787C643-685F-490F-A2B3-B87FA5B32608}" type="slidenum">
              <a:rPr lang="cy-GB" altLang="en-US" smtClean="0">
                <a:solidFill>
                  <a:srgbClr val="000000"/>
                </a:solidFill>
              </a:rPr>
              <a:pPr>
                <a:spcBef>
                  <a:spcPct val="0"/>
                </a:spcBef>
              </a:pPr>
              <a:t>37</a:t>
            </a:fld>
            <a:endParaRPr lang="cy-GB"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1494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2C0ECDB-DB1D-46DE-BD74-0C957722FC4C}" type="datetimeFigureOut">
              <a:rPr lang="en-GB" smtClean="0"/>
              <a:pPr>
                <a:defRPr/>
              </a:pPr>
              <a:t>28/06/2024</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4056490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C5D46906-ACA7-47E6-9801-94950784BD64}" type="datetimeFigureOut">
              <a:rPr lang="en-GB" smtClean="0"/>
              <a:pPr>
                <a:defRPr/>
              </a:pPr>
              <a:t>28/06/2024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DE29F454-87CC-49AD-B415-A173991E88F6}" type="slidenum">
              <a:rPr lang="en-GB" altLang="en-US" smtClean="0"/>
              <a:pPr>
                <a:defRPr/>
              </a:pPr>
              <a:t>‹#›</a:t>
            </a:fld>
            <a:endParaRPr lang="en-GB" altLang="en-US"/>
          </a:p>
        </p:txBody>
      </p:sp>
    </p:spTree>
    <p:extLst>
      <p:ext uri="{BB962C8B-B14F-4D97-AF65-F5344CB8AC3E}">
        <p14:creationId xmlns:p14="http://schemas.microsoft.com/office/powerpoint/2010/main" val="734048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2C0ECDB-DB1D-46DE-BD74-0C957722FC4C}" type="datetimeFigureOut">
              <a:rPr lang="en-GB" smtClean="0"/>
              <a:pPr>
                <a:defRPr/>
              </a:pPr>
              <a:t>28/06/2024</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154616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979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08120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56429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04813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54654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5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43813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60342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99782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07208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2942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4523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975397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43616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32402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130275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080427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152042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273197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11561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2225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720234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42297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51701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660525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10706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683275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43086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617460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3851988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079548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4635098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747730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692076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556318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0561769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3220033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925415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571975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63228980"/>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74512973"/>
      </p:ext>
    </p:extLst>
  </p:cSld>
  <p:clrMap bg1="lt1" tx1="dk1" bg2="lt2" tx2="dk2" accent1="accent1" accent2="accent2" accent3="accent3" accent4="accent4" accent5="accent5" accent6="accent6" hlink="hlink" folHlink="folHlink"/>
  <p:sldLayoutIdLst>
    <p:sldLayoutId id="214748419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63137830"/>
      </p:ext>
    </p:extLst>
  </p:cSld>
  <p:clrMap bg1="lt1" tx1="dk1" bg2="lt2" tx2="dk2" accent1="accent1" accent2="accent2" accent3="accent3" accent4="accent4" accent5="accent5" accent6="accent6" hlink="hlink" folHlink="folHlink"/>
  <p:sldLayoutIdLst>
    <p:sldLayoutId id="21474841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83422511"/>
      </p:ext>
    </p:extLst>
  </p:cSld>
  <p:clrMap bg1="lt1" tx1="dk1" bg2="lt2" tx2="dk2" accent1="accent1" accent2="accent2" accent3="accent3" accent4="accent4" accent5="accent5" accent6="accent6" hlink="hlink" folHlink="folHlink"/>
  <p:sldLayoutIdLst>
    <p:sldLayoutId id="21474841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72536599"/>
      </p:ext>
    </p:extLst>
  </p:cSld>
  <p:clrMap bg1="lt1" tx1="dk1" bg2="lt2" tx2="dk2" accent1="accent1" accent2="accent2" accent3="accent3" accent4="accent4" accent5="accent5" accent6="accent6" hlink="hlink" folHlink="folHlink"/>
  <p:sldLayoutIdLst>
    <p:sldLayoutId id="21474841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277602824"/>
      </p:ext>
    </p:extLst>
  </p:cSld>
  <p:clrMap bg1="lt1" tx1="dk1" bg2="lt2" tx2="dk2" accent1="accent1" accent2="accent2" accent3="accent3" accent4="accent4" accent5="accent5" accent6="accent6" hlink="hlink" folHlink="folHlink"/>
  <p:sldLayoutIdLst>
    <p:sldLayoutId id="2147484199" r:id="rId1"/>
    <p:sldLayoutId id="214748420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6/28/2024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84828392"/>
      </p:ext>
    </p:extLst>
  </p:cSld>
  <p:clrMap bg1="lt1" tx1="dk1" bg2="lt2" tx2="dk2" accent1="accent1" accent2="accent2" accent3="accent3" accent4="accent4" accent5="accent5" accent6="accent6" hlink="hlink" folHlink="folHlink"/>
  <p:sldLayoutIdLst>
    <p:sldLayoutId id="2147484202" r:id="rId1"/>
    <p:sldLayoutId id="214748420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6/28/2024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66491250"/>
      </p:ext>
    </p:extLst>
  </p:cSld>
  <p:clrMap bg1="lt1" tx1="dk1" bg2="lt2" tx2="dk2" accent1="accent1" accent2="accent2" accent3="accent3" accent4="accent4" accent5="accent5" accent6="accent6" hlink="hlink" folHlink="folHlink"/>
  <p:sldLayoutIdLst>
    <p:sldLayoutId id="2147484205" r:id="rId1"/>
    <p:sldLayoutId id="2147484206" r:id="rId2"/>
    <p:sldLayoutId id="2147484207" r:id="rId3"/>
    <p:sldLayoutId id="2147484208" r:id="rId4"/>
    <p:sldLayoutId id="2147484209" r:id="rId5"/>
    <p:sldLayoutId id="214748421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6/28/2024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433818293"/>
      </p:ext>
    </p:extLst>
  </p:cSld>
  <p:clrMap bg1="lt1" tx1="dk1" bg2="lt2" tx2="dk2" accent1="accent1" accent2="accent2" accent3="accent3" accent4="accent4" accent5="accent5" accent6="accent6" hlink="hlink" folHlink="folHlink"/>
  <p:sldLayoutIdLst>
    <p:sldLayoutId id="2147484212" r:id="rId1"/>
    <p:sldLayoutId id="2147484213" r:id="rId2"/>
    <p:sldLayoutId id="2147484214" r:id="rId3"/>
    <p:sldLayoutId id="2147484215" r:id="rId4"/>
    <p:sldLayoutId id="214748421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6/28/2024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131164"/>
      </p:ext>
    </p:extLst>
  </p:cSld>
  <p:clrMap bg1="lt1" tx1="dk1" bg2="lt2" tx2="dk2" accent1="accent1" accent2="accent2" accent3="accent3" accent4="accent4" accent5="accent5" accent6="accent6" hlink="hlink" folHlink="folHlink"/>
  <p:sldLayoutIdLst>
    <p:sldLayoutId id="2147484218" r:id="rId1"/>
    <p:sldLayoutId id="2147484219" r:id="rId2"/>
    <p:sldLayoutId id="2147484220" r:id="rId3"/>
    <p:sldLayoutId id="214748422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44043672"/>
      </p:ext>
    </p:extLst>
  </p:cSld>
  <p:clrMap bg1="lt1" tx1="dk1" bg2="lt2" tx2="dk2" accent1="accent1" accent2="accent2" accent3="accent3" accent4="accent4" accent5="accent5" accent6="accent6" hlink="hlink" folHlink="folHlink"/>
  <p:sldLayoutIdLst>
    <p:sldLayoutId id="21474842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2770545"/>
      </p:ext>
    </p:extLst>
  </p:cSld>
  <p:clrMap bg1="lt1" tx1="dk1" bg2="lt2" tx2="dk2" accent1="accent1" accent2="accent2" accent3="accent3" accent4="accent4" accent5="accent5" accent6="accent6" hlink="hlink" folHlink="folHlink"/>
  <p:sldLayoutIdLst>
    <p:sldLayoutId id="21474842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9494256"/>
      </p:ext>
    </p:extLst>
  </p:cSld>
  <p:clrMap bg1="lt1" tx1="dk1" bg2="lt2" tx2="dk2" accent1="accent1" accent2="accent2" accent3="accent3" accent4="accent4" accent5="accent5" accent6="accent6" hlink="hlink" folHlink="folHlink"/>
  <p:sldLayoutIdLst>
    <p:sldLayoutId id="21474842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99657734"/>
      </p:ext>
    </p:extLst>
  </p:cSld>
  <p:clrMap bg1="lt1" tx1="dk1" bg2="lt2" tx2="dk2" accent1="accent1" accent2="accent2" accent3="accent3" accent4="accent4" accent5="accent5" accent6="accent6" hlink="hlink" folHlink="folHlink"/>
  <p:sldLayoutIdLst>
    <p:sldLayoutId id="21474842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27693648"/>
      </p:ext>
    </p:extLst>
  </p:cSld>
  <p:clrMap bg1="lt1" tx1="dk1" bg2="lt2" tx2="dk2" accent1="accent1" accent2="accent2" accent3="accent3" accent4="accent4" accent5="accent5" accent6="accent6" hlink="hlink" folHlink="folHlink"/>
  <p:sldLayoutIdLst>
    <p:sldLayoutId id="21474842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29241648"/>
      </p:ext>
    </p:extLst>
  </p:cSld>
  <p:clrMap bg1="lt1" tx1="dk1" bg2="lt2" tx2="dk2" accent1="accent1" accent2="accent2" accent3="accent3" accent4="accent4" accent5="accent5" accent6="accent6" hlink="hlink" folHlink="folHlink"/>
  <p:sldLayoutIdLst>
    <p:sldLayoutId id="21474842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25591605"/>
      </p:ext>
    </p:extLst>
  </p:cSld>
  <p:clrMap bg1="lt1" tx1="dk1" bg2="lt2" tx2="dk2" accent1="accent1" accent2="accent2" accent3="accent3" accent4="accent4" accent5="accent5" accent6="accent6" hlink="hlink" folHlink="folHlink"/>
  <p:sldLayoutIdLst>
    <p:sldLayoutId id="21474842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85832823"/>
      </p:ext>
    </p:extLst>
  </p:cSld>
  <p:clrMap bg1="lt1" tx1="dk1" bg2="lt2" tx2="dk2" accent1="accent1" accent2="accent2" accent3="accent3" accent4="accent4" accent5="accent5" accent6="accent6" hlink="hlink" folHlink="folHlink"/>
  <p:sldLayoutIdLst>
    <p:sldLayoutId id="21474842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625612"/>
      </p:ext>
    </p:extLst>
  </p:cSld>
  <p:clrMap bg1="lt1" tx1="dk1" bg2="lt2" tx2="dk2" accent1="accent1" accent2="accent2" accent3="accent3" accent4="accent4" accent5="accent5" accent6="accent6" hlink="hlink" folHlink="folHlink"/>
  <p:sldLayoutIdLst>
    <p:sldLayoutId id="2147484239" r:id="rId1"/>
    <p:sldLayoutId id="2147484240" r:id="rId2"/>
    <p:sldLayoutId id="2147484241" r:id="rId3"/>
    <p:sldLayoutId id="2147484242" r:id="rId4"/>
    <p:sldLayoutId id="2147484243" r:id="rId5"/>
    <p:sldLayoutId id="2147484244" r:id="rId6"/>
    <p:sldLayoutId id="2147484245" r:id="rId7"/>
    <p:sldLayoutId id="214748424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www.birminghamchildrenstrust.co.uk/report-a-concern" TargetMode="External"/><Relationship Id="rId2" Type="http://schemas.openxmlformats.org/officeDocument/2006/relationships/hyperlink" Target="https://lscpbirmingham.org.uk/" TargetMode="Externa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hyperlink" Target="https://www.operationencompass.org/why-was-operation-encompass-created" TargetMode="External"/><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hyperlink" Target="https://www.youtube.com/watch?v=3Q11zm-L-hQ"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8" Type="http://schemas.openxmlformats.org/officeDocument/2006/relationships/hyperlink" Target="https://webarchive.nationalarchives.gov.uk/ukgwa/20130123124929/http:/www.education.gov.uk/publications/eOrderingDownload/WT2006%20Working_together.pdf" TargetMode="External"/><Relationship Id="rId13" Type="http://schemas.openxmlformats.org/officeDocument/2006/relationships/hyperlink" Target="https://webarchive.nationalarchives.gov.uk/20130403204422/https:/www.education.gov.uk/publications/eOrderingDownload/Working%20Together%202013.pdf" TargetMode="External"/><Relationship Id="rId3" Type="http://schemas.openxmlformats.org/officeDocument/2006/relationships/hyperlink" Target="http://webarchive.nationalarchives.gov.uk/20130124064742/http:/www.dh.gov.uk/prod_consum_dh/groups/dh_digitalassets/documents/digitalasset/dh_110711.pdf" TargetMode="External"/><Relationship Id="rId7" Type="http://schemas.openxmlformats.org/officeDocument/2006/relationships/hyperlink" Target="https://web.archive.org/web/20130207055308/www.scotland.gov.uk/Resource/Doc/113343/0027458.pdf" TargetMode="External"/><Relationship Id="rId12" Type="http://schemas.openxmlformats.org/officeDocument/2006/relationships/hyperlink" Target="https://www.health-ni.gov.uk/sites/default/files/publications/dhssps/unocini-guidance.pdf" TargetMode="External"/><Relationship Id="rId2" Type="http://schemas.openxmlformats.org/officeDocument/2006/relationships/hyperlink" Target="https://webarchive.nationalarchives.gov.uk/ukgwa/20130107105354/http:/dh.gov.uk/prod_consum_dh/groups/dh_digitalassets/@dh/@en/documents/digitalasset/dh_4075824.pdf" TargetMode="External"/><Relationship Id="rId1" Type="http://schemas.openxmlformats.org/officeDocument/2006/relationships/slideLayout" Target="../slideLayouts/slideLayout14.xml"/><Relationship Id="rId6" Type="http://schemas.openxmlformats.org/officeDocument/2006/relationships/hyperlink" Target="https://gov.wales/childrens-rights-in-wales#section-30766" TargetMode="External"/><Relationship Id="rId11" Type="http://schemas.openxmlformats.org/officeDocument/2006/relationships/hyperlink" Target="https://assets.publishing.service.gov.uk/government/uploads/system/uploads/attachment_data/file/175391/Munro-Review.pdf" TargetMode="External"/><Relationship Id="rId5" Type="http://schemas.openxmlformats.org/officeDocument/2006/relationships/hyperlink" Target="https://www.health-ni.gov.uk/sites/default/files/publications/dhssps/co-operating-safeguard-children-may2003.PDF" TargetMode="External"/><Relationship Id="rId10" Type="http://schemas.openxmlformats.org/officeDocument/2006/relationships/hyperlink" Target="https://webarchive.nationalarchives.gov.uk/ukgwa/20100709213610/http:/www.eastamb.nhs.uk/safeguarding/reference-documents/Working-Together-2010-2.pdf" TargetMode="External"/><Relationship Id="rId4" Type="http://schemas.openxmlformats.org/officeDocument/2006/relationships/hyperlink" Target="https://webarchive.nrscotland.gov.uk/3000/https:/www.gov.scot/Publications/2002/11/15820/14013" TargetMode="External"/><Relationship Id="rId9" Type="http://schemas.openxmlformats.org/officeDocument/2006/relationships/hyperlink" Target="https://www.gov.uk/government/publications/the-protection-of-children-in-england-a-progress-report"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ebarchive.nationalarchives.gov.uk/ukgwa/20220420031532/https:/assets.publishing.service.gov.uk/government/uploads/system/uploads/attachment_data/file/942454/Working_together_to_safeguard_children_inter_agency_guidance.pdf" TargetMode="External"/><Relationship Id="rId13" Type="http://schemas.openxmlformats.org/officeDocument/2006/relationships/hyperlink" Target="https://www.gov.uk/government/publications/review-of-sexual-abuse-in-schools-and-colleges" TargetMode="External"/><Relationship Id="rId18" Type="http://schemas.openxmlformats.org/officeDocument/2006/relationships/hyperlink" Target="https://assets.publishing.service.gov.uk/government/uploads/system/uploads/attachment_data/file/1147317/Children_s_social_care_stable_homes_consultation_February_2023.pdf" TargetMode="External"/><Relationship Id="rId3" Type="http://schemas.openxmlformats.org/officeDocument/2006/relationships/hyperlink" Target="https://www.iicsa.org.uk/" TargetMode="External"/><Relationship Id="rId21" Type="http://schemas.openxmlformats.org/officeDocument/2006/relationships/hyperlink" Target="https://www.gov.uk/government/publications/working-together-to-safeguard-children--2" TargetMode="External"/><Relationship Id="rId7" Type="http://schemas.openxmlformats.org/officeDocument/2006/relationships/hyperlink" Target="https://www.hiainquiry.org/historical-institutional-abuse-inquiry-report-chapters" TargetMode="External"/><Relationship Id="rId12" Type="http://schemas.openxmlformats.org/officeDocument/2006/relationships/hyperlink" Target="https://hub.careinspectorate.com/media/4577/national-guidance-for-child-protection-in-scotland-2021.pdf" TargetMode="External"/><Relationship Id="rId17" Type="http://schemas.openxmlformats.org/officeDocument/2006/relationships/hyperlink" Target="https://www.gov.uk/government/publications/national-review-into-the-murders-of-arthur-labinjo-hughes-and-star-hobson" TargetMode="External"/><Relationship Id="rId2" Type="http://schemas.openxmlformats.org/officeDocument/2006/relationships/hyperlink" Target="https://www.gov.scot/publications/national-guidance-child-protection-scotland-2021-updated-2023/documents/" TargetMode="External"/><Relationship Id="rId16" Type="http://schemas.openxmlformats.org/officeDocument/2006/relationships/hyperlink" Target="https://www.gov.uk/government/publications/childrens-social-care-national-implementation-board" TargetMode="External"/><Relationship Id="rId20" Type="http://schemas.openxmlformats.org/officeDocument/2006/relationships/hyperlink" Target="https://www.gov.uk/government/publications/response-to-the-final-report-of-the-independent-inquiry-into-child-sexual-abuse" TargetMode="External"/><Relationship Id="rId1" Type="http://schemas.openxmlformats.org/officeDocument/2006/relationships/slideLayout" Target="../slideLayouts/slideLayout14.xml"/><Relationship Id="rId6" Type="http://schemas.openxmlformats.org/officeDocument/2006/relationships/hyperlink" Target="https://www.health-ni.gov.uk/publications/co-operating-safeguard-children-and-young-people-northern-ireland" TargetMode="External"/><Relationship Id="rId11" Type="http://schemas.openxmlformats.org/officeDocument/2006/relationships/hyperlink" Target="https://www.gov.scot/news/strengthening-childrens-rights/" TargetMode="External"/><Relationship Id="rId5" Type="http://schemas.openxmlformats.org/officeDocument/2006/relationships/hyperlink" Target="https://www.scottishfa.co.uk/media/4028/independent-review-of-sexual-abuse-in-scottish-football_interim-report.pdf" TargetMode="External"/><Relationship Id="rId15" Type="http://schemas.openxmlformats.org/officeDocument/2006/relationships/hyperlink" Target="https://www.gov.uk/government/publications/independent-review-of-childrens-social-care-final-report" TargetMode="External"/><Relationship Id="rId10" Type="http://schemas.openxmlformats.org/officeDocument/2006/relationships/hyperlink" Target="https://www.cps.gov.uk/legal-guidance/so-called-honour-based-abuse-and-forced-marriage" TargetMode="External"/><Relationship Id="rId19" Type="http://schemas.openxmlformats.org/officeDocument/2006/relationships/hyperlink" Target="https://www.gov.wales/welsh-government-response-independent-inquiry-child-sexual-abuse" TargetMode="External"/><Relationship Id="rId4" Type="http://schemas.openxmlformats.org/officeDocument/2006/relationships/hyperlink" Target="https://www.thefa.com/news/2017/nov/13/keep-football-safe-and-enjoyable-document-131117" TargetMode="External"/><Relationship Id="rId9" Type="http://schemas.openxmlformats.org/officeDocument/2006/relationships/hyperlink" Target="https://www.safeguarding.wales/" TargetMode="External"/><Relationship Id="rId14" Type="http://schemas.openxmlformats.org/officeDocument/2006/relationships/hyperlink" Target="https://www.estyn.gov.wales/system/files/2021-12/Experiences%20of%20peer-on-peer%20sexual%20harassment%20among%20secondary%20school%20pupils%20in%20Wales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807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16F9B8-E314-1130-D934-3F1B5CF901C1}"/>
              </a:ext>
            </a:extLst>
          </p:cNvPr>
          <p:cNvSpPr>
            <a:spLocks noGrp="1"/>
          </p:cNvSpPr>
          <p:nvPr>
            <p:ph idx="1"/>
          </p:nvPr>
        </p:nvSpPr>
        <p:spPr>
          <a:xfrm>
            <a:off x="628650" y="620689"/>
            <a:ext cx="7886700" cy="4845834"/>
          </a:xfrm>
        </p:spPr>
        <p:txBody>
          <a:bodyPr>
            <a:normAutofit/>
          </a:bodyPr>
          <a:lstStyle/>
          <a:p>
            <a:pPr marL="0" indent="0">
              <a:buNone/>
            </a:pPr>
            <a:r>
              <a:rPr lang="en-GB" sz="4400" b="1" dirty="0">
                <a:solidFill>
                  <a:schemeClr val="accent5">
                    <a:lumMod val="50000"/>
                  </a:schemeClr>
                </a:solidFill>
              </a:rPr>
              <a:t>Safeguarding: practice, legislation and the multi-disciplinary team </a:t>
            </a:r>
          </a:p>
          <a:p>
            <a:pPr marL="0" indent="0">
              <a:buNone/>
            </a:pPr>
            <a:endParaRPr lang="en-GB" sz="4400" b="1" dirty="0">
              <a:solidFill>
                <a:schemeClr val="accent5">
                  <a:lumMod val="50000"/>
                </a:schemeClr>
              </a:solidFill>
            </a:endParaRPr>
          </a:p>
          <a:p>
            <a:pPr marL="0" indent="0">
              <a:buNone/>
            </a:pPr>
            <a:r>
              <a:rPr lang="en-GB" sz="4400" b="1" dirty="0">
                <a:solidFill>
                  <a:schemeClr val="accent5">
                    <a:lumMod val="50000"/>
                  </a:schemeClr>
                </a:solidFill>
              </a:rPr>
              <a:t>Following Procedures </a:t>
            </a:r>
          </a:p>
          <a:p>
            <a:pPr marL="0" indent="0">
              <a:buNone/>
            </a:pPr>
            <a:endParaRPr lang="en-GB" sz="4400" b="1" dirty="0">
              <a:solidFill>
                <a:schemeClr val="accent5">
                  <a:lumMod val="50000"/>
                </a:schemeClr>
              </a:solidFill>
            </a:endParaRPr>
          </a:p>
          <a:p>
            <a:pPr marL="0" indent="0">
              <a:buNone/>
            </a:pPr>
            <a:r>
              <a:rPr lang="en-GB" sz="4400" b="1" dirty="0">
                <a:solidFill>
                  <a:schemeClr val="accent5">
                    <a:lumMod val="50000"/>
                  </a:schemeClr>
                </a:solidFill>
              </a:rPr>
              <a:t>Lecture 4 </a:t>
            </a:r>
          </a:p>
        </p:txBody>
      </p:sp>
    </p:spTree>
    <p:extLst>
      <p:ext uri="{BB962C8B-B14F-4D97-AF65-F5344CB8AC3E}">
        <p14:creationId xmlns:p14="http://schemas.microsoft.com/office/powerpoint/2010/main" val="2164499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375E2-E87C-5FE7-59A0-1099A6419084}"/>
              </a:ext>
            </a:extLst>
          </p:cNvPr>
          <p:cNvSpPr>
            <a:spLocks noGrp="1"/>
          </p:cNvSpPr>
          <p:nvPr>
            <p:ph type="title"/>
          </p:nvPr>
        </p:nvSpPr>
        <p:spPr/>
        <p:txBody>
          <a:bodyPr/>
          <a:lstStyle/>
          <a:p>
            <a:r>
              <a:rPr lang="en-GB" dirty="0"/>
              <a:t>Structure of evening: </a:t>
            </a:r>
          </a:p>
        </p:txBody>
      </p:sp>
      <p:sp>
        <p:nvSpPr>
          <p:cNvPr id="3" name="Content Placeholder 2">
            <a:extLst>
              <a:ext uri="{FF2B5EF4-FFF2-40B4-BE49-F238E27FC236}">
                <a16:creationId xmlns:a16="http://schemas.microsoft.com/office/drawing/2014/main" id="{A2AD8928-C298-6843-766B-B516C51B0896}"/>
              </a:ext>
            </a:extLst>
          </p:cNvPr>
          <p:cNvSpPr>
            <a:spLocks noGrp="1"/>
          </p:cNvSpPr>
          <p:nvPr>
            <p:ph idx="1"/>
          </p:nvPr>
        </p:nvSpPr>
        <p:spPr/>
        <p:txBody>
          <a:bodyPr>
            <a:normAutofit fontScale="92500" lnSpcReduction="10000"/>
          </a:bodyPr>
          <a:lstStyle/>
          <a:p>
            <a:pPr marL="0" indent="0">
              <a:buNone/>
            </a:pPr>
            <a:r>
              <a:rPr lang="en-GB" sz="3800" dirty="0"/>
              <a:t>5:30 – 6:45 (lecture 4 – following procedures)</a:t>
            </a:r>
          </a:p>
          <a:p>
            <a:pPr marL="0" indent="0">
              <a:buNone/>
            </a:pPr>
            <a:r>
              <a:rPr lang="en-GB" sz="3800" dirty="0"/>
              <a:t>6:45 – 7:00 – break </a:t>
            </a:r>
          </a:p>
          <a:p>
            <a:pPr marL="0" indent="0">
              <a:buNone/>
            </a:pPr>
            <a:r>
              <a:rPr lang="en-GB" sz="3800" dirty="0"/>
              <a:t>7:00 – 8:15 (lecture 5 – categories) </a:t>
            </a:r>
          </a:p>
          <a:p>
            <a:pPr marL="0" indent="0">
              <a:buNone/>
            </a:pPr>
            <a:r>
              <a:rPr lang="en-GB" sz="3800" dirty="0"/>
              <a:t>8:15 – group work</a:t>
            </a:r>
          </a:p>
          <a:p>
            <a:pPr marL="0" indent="0">
              <a:buNone/>
            </a:pPr>
            <a:endParaRPr lang="en-GB" dirty="0"/>
          </a:p>
          <a:p>
            <a:pPr marL="0" indent="0">
              <a:buNone/>
            </a:pPr>
            <a:r>
              <a:rPr lang="en-GB" sz="3800" i="1" dirty="0"/>
              <a:t>Group tutorials (as and when)</a:t>
            </a:r>
          </a:p>
        </p:txBody>
      </p:sp>
    </p:spTree>
    <p:extLst>
      <p:ext uri="{BB962C8B-B14F-4D97-AF65-F5344CB8AC3E}">
        <p14:creationId xmlns:p14="http://schemas.microsoft.com/office/powerpoint/2010/main" val="239120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CE7DD-6D83-46B2-8F4A-44F9AD8B2F60}"/>
              </a:ext>
            </a:extLst>
          </p:cNvPr>
          <p:cNvSpPr>
            <a:spLocks noGrp="1"/>
          </p:cNvSpPr>
          <p:nvPr>
            <p:ph type="title"/>
          </p:nvPr>
        </p:nvSpPr>
        <p:spPr>
          <a:xfrm>
            <a:off x="628650" y="836712"/>
            <a:ext cx="7886700" cy="1325563"/>
          </a:xfrm>
        </p:spPr>
        <p:txBody>
          <a:bodyPr>
            <a:noAutofit/>
          </a:bodyPr>
          <a:lstStyle/>
          <a:p>
            <a:pPr algn="ctr">
              <a:defRPr/>
            </a:pP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Employability/Transferable Skills</a:t>
            </a:r>
            <a:endParaRPr lang="en-US" sz="4400" b="1" dirty="0">
              <a:solidFill>
                <a:schemeClr val="accent1">
                  <a:lumMod val="75000"/>
                </a:schemeClr>
              </a:solidFill>
              <a:latin typeface="Arial"/>
              <a:cs typeface="Arial"/>
            </a:endParaRPr>
          </a:p>
        </p:txBody>
      </p:sp>
      <p:sp>
        <p:nvSpPr>
          <p:cNvPr id="17412" name="Content Placeholder 3">
            <a:extLst>
              <a:ext uri="{FF2B5EF4-FFF2-40B4-BE49-F238E27FC236}">
                <a16:creationId xmlns:a16="http://schemas.microsoft.com/office/drawing/2014/main" id="{FAABE094-63E0-402F-A71E-C920BA572365}"/>
              </a:ext>
            </a:extLst>
          </p:cNvPr>
          <p:cNvSpPr>
            <a:spLocks noGrp="1"/>
          </p:cNvSpPr>
          <p:nvPr>
            <p:ph sz="half" idx="2"/>
          </p:nvPr>
        </p:nvSpPr>
        <p:spPr>
          <a:xfrm>
            <a:off x="2964233" y="2842030"/>
            <a:ext cx="3374781" cy="3809862"/>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Knowledge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928D-8CE7-4A11-A841-592B91C02909}"/>
              </a:ext>
            </a:extLst>
          </p:cNvPr>
          <p:cNvSpPr>
            <a:spLocks noGrp="1"/>
          </p:cNvSpPr>
          <p:nvPr>
            <p:ph type="title"/>
          </p:nvPr>
        </p:nvSpPr>
        <p:spPr>
          <a:xfrm>
            <a:off x="628650" y="692696"/>
            <a:ext cx="7886700" cy="1325563"/>
          </a:xfrm>
        </p:spPr>
        <p:txBody>
          <a:bodyPr>
            <a:noAutofit/>
          </a:bodyPr>
          <a:lstStyle/>
          <a:p>
            <a:pPr algn="ctr">
              <a:defRPr/>
            </a:pPr>
            <a:r>
              <a:rPr lang="en-GB" sz="4400" b="1" dirty="0">
                <a:solidFill>
                  <a:schemeClr val="accent1">
                    <a:lumMod val="75000"/>
                  </a:schemeClr>
                </a:solidFill>
                <a:latin typeface="Arial"/>
                <a:cs typeface="Arial"/>
              </a:rPr>
              <a:t>Early Years Practitioner </a:t>
            </a:r>
            <a:r>
              <a:rPr lang="en-GB" sz="4400" dirty="0">
                <a:solidFill>
                  <a:schemeClr val="accent1">
                    <a:lumMod val="75000"/>
                  </a:schemeClr>
                </a:solidFill>
                <a:latin typeface="Arial"/>
                <a:cs typeface="Arial"/>
              </a:rPr>
              <a:t>programme</a:t>
            </a:r>
            <a:endParaRPr lang="en-US" sz="4400" dirty="0">
              <a:solidFill>
                <a:schemeClr val="accent1">
                  <a:lumMod val="75000"/>
                </a:schemeClr>
              </a:solidFill>
              <a:latin typeface="Arial"/>
              <a:cs typeface="Arial"/>
            </a:endParaRPr>
          </a:p>
        </p:txBody>
      </p:sp>
      <p:sp>
        <p:nvSpPr>
          <p:cNvPr id="19460" name="Content Placeholder 3">
            <a:extLst>
              <a:ext uri="{FF2B5EF4-FFF2-40B4-BE49-F238E27FC236}">
                <a16:creationId xmlns:a16="http://schemas.microsoft.com/office/drawing/2014/main" id="{68DA0C88-C794-4921-BD98-44C697F1D8E2}"/>
              </a:ext>
            </a:extLst>
          </p:cNvPr>
          <p:cNvSpPr>
            <a:spLocks noGrp="1"/>
          </p:cNvSpPr>
          <p:nvPr>
            <p:ph sz="half" idx="2"/>
          </p:nvPr>
        </p:nvSpPr>
        <p:spPr>
          <a:xfrm>
            <a:off x="2638509" y="2534743"/>
            <a:ext cx="3867150" cy="3809862"/>
          </a:xfrm>
        </p:spPr>
        <p:txBody>
          <a:bodyPr/>
          <a:lstStyle/>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Core – </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K35, K37, K38, K39, K43</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CCLD 0408 – K74</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HSC 0044 – K54, K58, K59</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3D3C8BD6-B393-498D-B4C9-5529EEF8198D}"/>
              </a:ext>
            </a:extLst>
          </p:cNvPr>
          <p:cNvSpPr>
            <a:spLocks noGrp="1"/>
          </p:cNvSpPr>
          <p:nvPr>
            <p:ph type="title"/>
          </p:nvPr>
        </p:nvSpPr>
        <p:spPr/>
        <p:txBody>
          <a:bodyPr>
            <a:normAutofit fontScale="90000"/>
          </a:bodyPr>
          <a:lstStyle/>
          <a:p>
            <a:pPr algn="ctr"/>
            <a:br>
              <a:rPr lang="cy-GB" altLang="en-US" sz="4900" b="1" dirty="0">
                <a:latin typeface="Arial"/>
                <a:cs typeface="Arial"/>
              </a:rPr>
            </a:br>
            <a:r>
              <a:rPr lang="cy-GB" altLang="en-US" sz="4900" b="1" dirty="0" err="1">
                <a:solidFill>
                  <a:schemeClr val="accent1">
                    <a:lumMod val="75000"/>
                  </a:schemeClr>
                </a:solidFill>
                <a:latin typeface="Arial"/>
                <a:cs typeface="Arial"/>
              </a:rPr>
              <a:t>Contents</a:t>
            </a:r>
            <a:br>
              <a:rPr lang="cy-GB" altLang="en-US" dirty="0">
                <a:latin typeface="Lucida Sans" panose="020B0602030504020204" pitchFamily="34" charset="0"/>
              </a:rPr>
            </a:br>
            <a:endParaRPr lang="en-GB" altLang="en-US" dirty="0"/>
          </a:p>
        </p:txBody>
      </p:sp>
      <p:sp>
        <p:nvSpPr>
          <p:cNvPr id="21508" name="Content Placeholder 5">
            <a:extLst>
              <a:ext uri="{FF2B5EF4-FFF2-40B4-BE49-F238E27FC236}">
                <a16:creationId xmlns:a16="http://schemas.microsoft.com/office/drawing/2014/main" id="{0596ACF8-649C-4300-ADF0-B59574F48407}"/>
              </a:ext>
            </a:extLst>
          </p:cNvPr>
          <p:cNvSpPr>
            <a:spLocks noGrp="1"/>
          </p:cNvSpPr>
          <p:nvPr>
            <p:ph sz="half" idx="2"/>
          </p:nvPr>
        </p:nvSpPr>
        <p:spPr>
          <a:xfrm>
            <a:off x="2895600" y="1890102"/>
            <a:ext cx="3867150" cy="3809862"/>
          </a:xfrm>
        </p:spPr>
        <p:txBody>
          <a:bodyPr>
            <a:normAutofit fontScale="85000" lnSpcReduction="20000"/>
          </a:bodyPr>
          <a:lstStyle/>
          <a:p>
            <a:pPr>
              <a:spcBef>
                <a:spcPts val="700"/>
              </a:spcBef>
              <a:buClr>
                <a:srgbClr val="0000FF"/>
              </a:buClr>
              <a:buFont typeface="Arial Unicode MS" pitchFamily="34" charset="-128"/>
              <a:buChar char="•"/>
            </a:pPr>
            <a:r>
              <a:rPr lang="cy-GB" altLang="en-US" sz="2800" dirty="0">
                <a:solidFill>
                  <a:schemeClr val="accent1">
                    <a:lumMod val="75000"/>
                  </a:schemeClr>
                </a:solidFill>
                <a:latin typeface="Arial Unicode MS" pitchFamily="34" charset="-128"/>
              </a:rPr>
              <a:t>Acts – Children’s Act (1989, 2004)</a:t>
            </a:r>
          </a:p>
          <a:p>
            <a:pPr>
              <a:spcBef>
                <a:spcPts val="700"/>
              </a:spcBef>
              <a:buClr>
                <a:srgbClr val="0000FF"/>
              </a:buClr>
              <a:buFont typeface="Arial Unicode MS" pitchFamily="34" charset="-128"/>
              <a:buChar char="•"/>
            </a:pPr>
            <a:r>
              <a:rPr lang="cy-GB" altLang="en-US" sz="2800" dirty="0">
                <a:solidFill>
                  <a:schemeClr val="accent1">
                    <a:lumMod val="75000"/>
                  </a:schemeClr>
                </a:solidFill>
                <a:latin typeface="Arial Unicode MS" pitchFamily="34" charset="-128"/>
              </a:rPr>
              <a:t>Children and Young Person Act (2008)</a:t>
            </a:r>
          </a:p>
          <a:p>
            <a:pPr>
              <a:spcBef>
                <a:spcPts val="700"/>
              </a:spcBef>
              <a:buClr>
                <a:srgbClr val="0000FF"/>
              </a:buClr>
              <a:buFont typeface="Arial Unicode MS" pitchFamily="34" charset="-128"/>
              <a:buChar char="•"/>
            </a:pPr>
            <a:r>
              <a:rPr lang="cy-GB" altLang="en-US" sz="2800" dirty="0">
                <a:solidFill>
                  <a:schemeClr val="accent1">
                    <a:lumMod val="75000"/>
                  </a:schemeClr>
                </a:solidFill>
                <a:latin typeface="Arial Unicode MS" pitchFamily="34" charset="-128"/>
              </a:rPr>
              <a:t>Working Together to Safeguard Children (2018)</a:t>
            </a:r>
          </a:p>
          <a:p>
            <a:pPr>
              <a:spcBef>
                <a:spcPts val="700"/>
              </a:spcBef>
              <a:buClr>
                <a:srgbClr val="0000FF"/>
              </a:buClr>
              <a:buFont typeface="Arial Unicode MS" pitchFamily="34" charset="-128"/>
              <a:buChar char="•"/>
            </a:pPr>
            <a:r>
              <a:rPr lang="cy-GB" altLang="en-US" sz="2800" dirty="0">
                <a:solidFill>
                  <a:schemeClr val="accent1">
                    <a:lumMod val="75000"/>
                  </a:schemeClr>
                </a:solidFill>
                <a:latin typeface="Arial Unicode MS" pitchFamily="34" charset="-128"/>
              </a:rPr>
              <a:t>Keeping Children Safe in Education (2022)</a:t>
            </a:r>
          </a:p>
          <a:p>
            <a:pPr>
              <a:spcBef>
                <a:spcPts val="700"/>
              </a:spcBef>
              <a:buClr>
                <a:srgbClr val="0000FF"/>
              </a:buClr>
              <a:buFont typeface="Arial Unicode MS" pitchFamily="34" charset="-128"/>
              <a:buChar char="•"/>
            </a:pPr>
            <a:r>
              <a:rPr lang="cy-GB" altLang="en-US" sz="2800" dirty="0">
                <a:solidFill>
                  <a:schemeClr val="accent1">
                    <a:lumMod val="75000"/>
                  </a:schemeClr>
                </a:solidFill>
                <a:latin typeface="Arial Unicode MS" pitchFamily="34" charset="-128"/>
              </a:rPr>
              <a:t>Legislative Procedures</a:t>
            </a:r>
          </a:p>
          <a:p>
            <a:pPr>
              <a:spcBef>
                <a:spcPts val="700"/>
              </a:spcBef>
              <a:buClr>
                <a:srgbClr val="0000FF"/>
              </a:buClr>
              <a:buFont typeface="Arial Unicode MS" pitchFamily="34" charset="-128"/>
              <a:buChar char="•"/>
            </a:pPr>
            <a:r>
              <a:rPr lang="cy-GB" altLang="en-US" sz="2800" dirty="0" err="1">
                <a:solidFill>
                  <a:schemeClr val="accent1">
                    <a:lumMod val="75000"/>
                  </a:schemeClr>
                </a:solidFill>
                <a:latin typeface="Arial Unicode MS" pitchFamily="34" charset="-128"/>
              </a:rPr>
              <a:t>Procedures</a:t>
            </a:r>
            <a:endParaRPr lang="cy-GB" altLang="en-US" sz="2800" dirty="0">
              <a:solidFill>
                <a:schemeClr val="accent1">
                  <a:lumMod val="75000"/>
                </a:schemeClr>
              </a:solidFill>
              <a:latin typeface="Arial Unicode MS" pitchFamily="34" charset="-128"/>
            </a:endParaRPr>
          </a:p>
          <a:p>
            <a:pPr>
              <a:spcBef>
                <a:spcPts val="700"/>
              </a:spcBef>
              <a:buClr>
                <a:srgbClr val="0000FF"/>
              </a:buClr>
              <a:buFont typeface="Arial Unicode MS" pitchFamily="34" charset="-128"/>
              <a:buChar char="•"/>
            </a:pPr>
            <a:r>
              <a:rPr lang="cy-GB" altLang="en-US" sz="2800" dirty="0" err="1">
                <a:solidFill>
                  <a:schemeClr val="accent1">
                    <a:lumMod val="75000"/>
                  </a:schemeClr>
                </a:solidFill>
                <a:latin typeface="Arial Unicode MS" pitchFamily="34" charset="-128"/>
              </a:rPr>
              <a:t>Responsibilities</a:t>
            </a:r>
            <a:endParaRPr lang="cy-GB" altLang="en-US" sz="2800" dirty="0">
              <a:solidFill>
                <a:schemeClr val="accent1">
                  <a:lumMod val="75000"/>
                </a:schemeClr>
              </a:solidFill>
              <a:latin typeface="Arial Unicode MS" pitchFamily="34" charset="-128"/>
            </a:endParaRPr>
          </a:p>
          <a:p>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67ED95C9-2452-4738-8832-7D09D5B20B5E}"/>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Purpose of Procedures?</a:t>
            </a:r>
            <a:br>
              <a:rPr lang="en-US" altLang="en-US" dirty="0">
                <a:solidFill>
                  <a:srgbClr val="0000FF"/>
                </a:solidFill>
              </a:rPr>
            </a:br>
            <a:endParaRPr lang="en-GB" altLang="en-US" dirty="0"/>
          </a:p>
        </p:txBody>
      </p:sp>
      <p:sp>
        <p:nvSpPr>
          <p:cNvPr id="23556" name="Content Placeholder 3">
            <a:extLst>
              <a:ext uri="{FF2B5EF4-FFF2-40B4-BE49-F238E27FC236}">
                <a16:creationId xmlns:a16="http://schemas.microsoft.com/office/drawing/2014/main" id="{CA2D9983-3802-48A1-9BFC-9AA62B54C958}"/>
              </a:ext>
            </a:extLst>
          </p:cNvPr>
          <p:cNvSpPr>
            <a:spLocks noGrp="1"/>
          </p:cNvSpPr>
          <p:nvPr>
            <p:ph sz="half" idx="2"/>
          </p:nvPr>
        </p:nvSpPr>
        <p:spPr>
          <a:xfrm>
            <a:off x="1230924" y="1825625"/>
            <a:ext cx="7284426" cy="3809862"/>
          </a:xfrm>
        </p:spPr>
        <p:txBody>
          <a:bodyPr>
            <a:normAutofit fontScale="92500"/>
          </a:bodyPr>
          <a:lstStyle/>
          <a:p>
            <a:pPr marL="0" indent="0">
              <a:spcBef>
                <a:spcPts val="700"/>
              </a:spcBef>
              <a:buClr>
                <a:srgbClr val="0000FF"/>
              </a:buClr>
              <a:buFont typeface="Arial" panose="020B0604020202020204" pitchFamily="34" charset="0"/>
              <a:buNone/>
              <a:defRPr/>
            </a:pPr>
            <a:r>
              <a:rPr lang="en-US" altLang="en-US" sz="2400" b="1" dirty="0">
                <a:solidFill>
                  <a:schemeClr val="accent1">
                    <a:lumMod val="75000"/>
                  </a:schemeClr>
                </a:solidFill>
                <a:latin typeface="Arial" panose="020B0604020202020204" pitchFamily="34" charset="0"/>
                <a:cs typeface="Arial" panose="020B0604020202020204" pitchFamily="34" charset="0"/>
              </a:rPr>
              <a:t>Child Protection Procedures – “Working Together” </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First published in 1988</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Guidance and recommendations on procedures for care and protection of abused children and children at risk</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Reviewed following Children Act (1989; devolution (1999); Victoria Climbié and Lord Laming Report (2003) </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Regular updates</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To provide one framework – updated version (2018)</a:t>
            </a:r>
          </a:p>
          <a:p>
            <a:pPr>
              <a:defRPr/>
            </a:pPr>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36A2904-7596-4CC0-96DC-52037A9590E8}"/>
              </a:ext>
            </a:extLst>
          </p:cNvPr>
          <p:cNvSpPr>
            <a:spLocks noGrp="1"/>
          </p:cNvSpPr>
          <p:nvPr>
            <p:ph type="title"/>
          </p:nvPr>
        </p:nvSpPr>
        <p:spPr>
          <a:xfrm>
            <a:off x="179512" y="365125"/>
            <a:ext cx="8712968" cy="1325563"/>
          </a:xfrm>
        </p:spPr>
        <p:txBody>
          <a:bodyPr vert="horz" lIns="91440" tIns="45720" rIns="91440" bIns="45720" rtlCol="0" anchor="ctr">
            <a:normAutofit/>
          </a:bodyPr>
          <a:lstStyle/>
          <a:p>
            <a:pPr algn="ctr"/>
            <a:r>
              <a:rPr lang="en-US" altLang="en-US" b="1" kern="1200" dirty="0">
                <a:solidFill>
                  <a:schemeClr val="accent1">
                    <a:lumMod val="75000"/>
                  </a:schemeClr>
                </a:solidFill>
                <a:latin typeface="Arial"/>
                <a:cs typeface="Arial"/>
              </a:rPr>
              <a:t>Children’s commissioner for Wales</a:t>
            </a:r>
          </a:p>
        </p:txBody>
      </p:sp>
      <p:pic>
        <p:nvPicPr>
          <p:cNvPr id="27653" name="Picture 5">
            <a:extLst>
              <a:ext uri="{FF2B5EF4-FFF2-40B4-BE49-F238E27FC236}">
                <a16:creationId xmlns:a16="http://schemas.microsoft.com/office/drawing/2014/main" id="{AEB41B83-3B86-44EE-BCE0-6DFE43FA0EB4}"/>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628650" y="2439895"/>
            <a:ext cx="3867150" cy="2581322"/>
          </a:xfrm>
          <a:prstGeom prst="rect">
            <a:avLst/>
          </a:prstGeom>
          <a:solidFill>
            <a:srgbClr val="FFFFFF"/>
          </a:solidFill>
        </p:spPr>
      </p:pic>
      <p:sp>
        <p:nvSpPr>
          <p:cNvPr id="2" name="TextBox 1">
            <a:extLst>
              <a:ext uri="{FF2B5EF4-FFF2-40B4-BE49-F238E27FC236}">
                <a16:creationId xmlns:a16="http://schemas.microsoft.com/office/drawing/2014/main" id="{CE44F6D3-099F-4557-8A29-C1BE096FEE33}"/>
              </a:ext>
            </a:extLst>
          </p:cNvPr>
          <p:cNvSpPr txBox="1"/>
          <p:nvPr/>
        </p:nvSpPr>
        <p:spPr>
          <a:xfrm>
            <a:off x="4648200" y="1825625"/>
            <a:ext cx="3867150" cy="3809862"/>
          </a:xfrm>
          <a:prstGeom prst="rect">
            <a:avLst/>
          </a:prstGeom>
        </p:spPr>
        <p:txBody>
          <a:bodyPr vert="horz" lIns="91440" tIns="45720" rIns="91440" bIns="45720" rtlCol="0" anchor="t">
            <a:normAutofit/>
          </a:bodyPr>
          <a:lstStyle/>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 Children’s commissioner for Wales Act 2001</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Peter Clark 2001-2007</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Keith </a:t>
            </a:r>
            <a:r>
              <a:rPr lang="en-US" sz="2600" dirty="0" err="1">
                <a:solidFill>
                  <a:schemeClr val="accent1">
                    <a:lumMod val="75000"/>
                  </a:schemeClr>
                </a:solidFill>
                <a:latin typeface="Arial"/>
                <a:cs typeface="Arial"/>
              </a:rPr>
              <a:t>Towler</a:t>
            </a:r>
            <a:r>
              <a:rPr lang="en-US" sz="2600" dirty="0">
                <a:solidFill>
                  <a:schemeClr val="accent1">
                    <a:lumMod val="75000"/>
                  </a:schemeClr>
                </a:solidFill>
                <a:latin typeface="Arial"/>
                <a:cs typeface="Arial"/>
              </a:rPr>
              <a:t> 2008-2015</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Sally Holland 2015-2022</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Rocio Cifuentes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B41F3-C94F-402B-BD28-D3E3A80E6338}"/>
              </a:ext>
            </a:extLst>
          </p:cNvPr>
          <p:cNvSpPr>
            <a:spLocks noGrp="1"/>
          </p:cNvSpPr>
          <p:nvPr>
            <p:ph type="title"/>
          </p:nvPr>
        </p:nvSpPr>
        <p:spPr>
          <a:xfrm>
            <a:off x="628650" y="908720"/>
            <a:ext cx="7886700" cy="1325563"/>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Working Together to Safeguard Children </a:t>
            </a:r>
            <a:r>
              <a:rPr lang="en-GB" sz="4400" b="1" dirty="0">
                <a:solidFill>
                  <a:schemeClr val="accent1">
                    <a:lumMod val="75000"/>
                  </a:schemeClr>
                </a:solidFill>
                <a:latin typeface="Arial"/>
                <a:cs typeface="Arial"/>
              </a:rPr>
              <a:t>2018</a:t>
            </a:r>
          </a:p>
        </p:txBody>
      </p:sp>
      <p:sp>
        <p:nvSpPr>
          <p:cNvPr id="4" name="Content Placeholder 3">
            <a:extLst>
              <a:ext uri="{FF2B5EF4-FFF2-40B4-BE49-F238E27FC236}">
                <a16:creationId xmlns:a16="http://schemas.microsoft.com/office/drawing/2014/main" id="{ABE2E47D-19E4-402A-8C1C-F03678394D7E}"/>
              </a:ext>
            </a:extLst>
          </p:cNvPr>
          <p:cNvSpPr>
            <a:spLocks noGrp="1"/>
          </p:cNvSpPr>
          <p:nvPr>
            <p:ph sz="half" idx="4294967295"/>
          </p:nvPr>
        </p:nvSpPr>
        <p:spPr>
          <a:xfrm>
            <a:off x="5257800" y="3284538"/>
            <a:ext cx="3886200" cy="2160587"/>
          </a:xfrm>
        </p:spPr>
        <p:txBody>
          <a:bodyPr vert="horz" lIns="91440" tIns="45720" rIns="91440" bIns="45720" rtlCol="0" anchor="t">
            <a:normAutofit/>
          </a:bodyPr>
          <a:lstStyle/>
          <a:p>
            <a:r>
              <a:rPr lang="en-GB" sz="2800" dirty="0">
                <a:latin typeface="Arial"/>
                <a:cs typeface="Arial"/>
              </a:rPr>
              <a:t> </a:t>
            </a:r>
            <a:r>
              <a:rPr lang="en-GB" sz="2800" dirty="0">
                <a:solidFill>
                  <a:schemeClr val="accent1">
                    <a:lumMod val="75000"/>
                  </a:schemeClr>
                </a:solidFill>
                <a:latin typeface="Arial"/>
                <a:cs typeface="Arial"/>
              </a:rPr>
              <a:t>Everyone’s responsibility</a:t>
            </a:r>
          </a:p>
          <a:p>
            <a:r>
              <a:rPr lang="en-GB" sz="2800" dirty="0">
                <a:solidFill>
                  <a:schemeClr val="accent1">
                    <a:lumMod val="75000"/>
                  </a:schemeClr>
                </a:solidFill>
                <a:latin typeface="Arial"/>
                <a:cs typeface="Arial"/>
              </a:rPr>
              <a:t>Clear, concise and comprehensive</a:t>
            </a:r>
          </a:p>
          <a:p>
            <a:endParaRPr lang="en-GB" dirty="0"/>
          </a:p>
        </p:txBody>
      </p:sp>
      <p:pic>
        <p:nvPicPr>
          <p:cNvPr id="10" name="Picture 9">
            <a:extLst>
              <a:ext uri="{FF2B5EF4-FFF2-40B4-BE49-F238E27FC236}">
                <a16:creationId xmlns:a16="http://schemas.microsoft.com/office/drawing/2014/main" id="{A085E933-4FCB-DCEA-7983-27A1822B7F3C}"/>
              </a:ext>
            </a:extLst>
          </p:cNvPr>
          <p:cNvPicPr>
            <a:picLocks noChangeAspect="1"/>
          </p:cNvPicPr>
          <p:nvPr/>
        </p:nvPicPr>
        <p:blipFill>
          <a:blip r:embed="rId3"/>
          <a:stretch>
            <a:fillRect/>
          </a:stretch>
        </p:blipFill>
        <p:spPr>
          <a:xfrm>
            <a:off x="1043608" y="2245392"/>
            <a:ext cx="3384376" cy="3578220"/>
          </a:xfrm>
          <a:prstGeom prst="rect">
            <a:avLst/>
          </a:prstGeom>
        </p:spPr>
      </p:pic>
    </p:spTree>
    <p:extLst>
      <p:ext uri="{BB962C8B-B14F-4D97-AF65-F5344CB8AC3E}">
        <p14:creationId xmlns:p14="http://schemas.microsoft.com/office/powerpoint/2010/main" val="2552456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5505FFA9-F2DA-4C47-BDE2-B5D029C8337E}"/>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Who for?</a:t>
            </a:r>
            <a:br>
              <a:rPr lang="en-US" altLang="en-US" dirty="0">
                <a:solidFill>
                  <a:srgbClr val="0000FF"/>
                </a:solidFill>
              </a:rPr>
            </a:br>
            <a:endParaRPr lang="en-GB" altLang="en-US" dirty="0"/>
          </a:p>
        </p:txBody>
      </p:sp>
      <p:sp>
        <p:nvSpPr>
          <p:cNvPr id="32772" name="Content Placeholder 3">
            <a:extLst>
              <a:ext uri="{FF2B5EF4-FFF2-40B4-BE49-F238E27FC236}">
                <a16:creationId xmlns:a16="http://schemas.microsoft.com/office/drawing/2014/main" id="{A1856B0E-9537-4DB4-B374-B2A2852E3273}"/>
              </a:ext>
            </a:extLst>
          </p:cNvPr>
          <p:cNvSpPr>
            <a:spLocks noGrp="1"/>
          </p:cNvSpPr>
          <p:nvPr>
            <p:ph sz="half" idx="2"/>
          </p:nvPr>
        </p:nvSpPr>
        <p:spPr>
          <a:xfrm>
            <a:off x="2866292" y="1966302"/>
            <a:ext cx="3867150" cy="3809862"/>
          </a:xfrm>
        </p:spPr>
        <p:txBody>
          <a:bodyPr/>
          <a:lstStyle/>
          <a:p>
            <a:pPr>
              <a:spcBef>
                <a:spcPts val="700"/>
              </a:spcBef>
              <a:buClr>
                <a:srgbClr val="0000FF"/>
              </a:buClr>
            </a:pPr>
            <a:r>
              <a:rPr lang="en-US" altLang="en-US" sz="2800" dirty="0">
                <a:solidFill>
                  <a:schemeClr val="accent1">
                    <a:lumMod val="75000"/>
                  </a:schemeClr>
                </a:solidFill>
                <a:latin typeface="Arial" panose="020B0604020202020204" pitchFamily="34" charset="0"/>
                <a:cs typeface="Arial" panose="020B0604020202020204" pitchFamily="34" charset="0"/>
              </a:rPr>
              <a:t>Any individual who…</a:t>
            </a:r>
          </a:p>
          <a:p>
            <a:pPr>
              <a:spcBef>
                <a:spcPts val="700"/>
              </a:spcBef>
              <a:buClr>
                <a:srgbClr val="0000FF"/>
              </a:buClr>
            </a:pPr>
            <a:r>
              <a:rPr lang="en-US" altLang="en-US" sz="2800" dirty="0">
                <a:solidFill>
                  <a:schemeClr val="accent1">
                    <a:lumMod val="75000"/>
                  </a:schemeClr>
                </a:solidFill>
                <a:latin typeface="Arial" panose="020B0604020202020204" pitchFamily="34" charset="0"/>
                <a:cs typeface="Arial" panose="020B0604020202020204" pitchFamily="34" charset="0"/>
              </a:rPr>
              <a:t>Any agency who…</a:t>
            </a:r>
          </a:p>
          <a:p>
            <a:pPr>
              <a:spcBef>
                <a:spcPts val="700"/>
              </a:spcBef>
              <a:buClr>
                <a:srgbClr val="0000FF"/>
              </a:buClr>
              <a:buFont typeface="Arial" panose="020B0604020202020204" pitchFamily="34" charset="0"/>
              <a:buNone/>
            </a:pPr>
            <a:endParaRPr lang="en-US" altLang="en-US" sz="2800" dirty="0">
              <a:solidFill>
                <a:schemeClr val="accent1">
                  <a:lumMod val="75000"/>
                </a:schemeClr>
              </a:solidFill>
              <a:latin typeface="Arial" panose="020B0604020202020204" pitchFamily="34" charset="0"/>
              <a:cs typeface="Arial" panose="020B0604020202020204" pitchFamily="34" charset="0"/>
            </a:endParaRPr>
          </a:p>
          <a:p>
            <a:pPr>
              <a:spcBef>
                <a:spcPts val="700"/>
              </a:spcBef>
              <a:buFontTx/>
              <a:buNone/>
            </a:pPr>
            <a:r>
              <a:rPr lang="en-US" altLang="en-US" sz="2800" dirty="0">
                <a:solidFill>
                  <a:schemeClr val="accent1">
                    <a:lumMod val="75000"/>
                  </a:schemeClr>
                </a:solidFill>
                <a:latin typeface="Arial" panose="020B0604020202020204" pitchFamily="34" charset="0"/>
                <a:cs typeface="Arial" panose="020B0604020202020204" pitchFamily="34" charset="0"/>
              </a:rPr>
              <a:t>…works with children, families or with adults who may be a risk to children</a:t>
            </a:r>
          </a:p>
          <a:p>
            <a:pPr marL="0" indent="0">
              <a:buNone/>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B41F3-C94F-402B-BD28-D3E3A80E6338}"/>
              </a:ext>
            </a:extLst>
          </p:cNvPr>
          <p:cNvSpPr>
            <a:spLocks noGrp="1"/>
          </p:cNvSpPr>
          <p:nvPr>
            <p:ph type="title"/>
          </p:nvPr>
        </p:nvSpPr>
        <p:spPr>
          <a:xfrm>
            <a:off x="628650" y="908720"/>
            <a:ext cx="7886700" cy="1325563"/>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Regular amendments: Working Together to Safeguard Children </a:t>
            </a:r>
            <a:r>
              <a:rPr lang="en-GB" sz="4400" b="1" dirty="0">
                <a:solidFill>
                  <a:schemeClr val="accent1">
                    <a:lumMod val="75000"/>
                  </a:schemeClr>
                </a:solidFill>
                <a:latin typeface="Arial"/>
                <a:cs typeface="Arial"/>
              </a:rPr>
              <a:t>2023</a:t>
            </a:r>
          </a:p>
        </p:txBody>
      </p:sp>
      <p:pic>
        <p:nvPicPr>
          <p:cNvPr id="6" name="Picture 5">
            <a:extLst>
              <a:ext uri="{FF2B5EF4-FFF2-40B4-BE49-F238E27FC236}">
                <a16:creationId xmlns:a16="http://schemas.microsoft.com/office/drawing/2014/main" id="{D4D55E56-EB83-EA17-F66D-D1F9D1F402C8}"/>
              </a:ext>
            </a:extLst>
          </p:cNvPr>
          <p:cNvPicPr>
            <a:picLocks noChangeAspect="1"/>
          </p:cNvPicPr>
          <p:nvPr/>
        </p:nvPicPr>
        <p:blipFill>
          <a:blip r:embed="rId3"/>
          <a:stretch>
            <a:fillRect/>
          </a:stretch>
        </p:blipFill>
        <p:spPr>
          <a:xfrm>
            <a:off x="1317758" y="2564904"/>
            <a:ext cx="2352419" cy="3414330"/>
          </a:xfrm>
          <a:prstGeom prst="rect">
            <a:avLst/>
          </a:prstGeom>
        </p:spPr>
      </p:pic>
    </p:spTree>
    <p:extLst>
      <p:ext uri="{BB962C8B-B14F-4D97-AF65-F5344CB8AC3E}">
        <p14:creationId xmlns:p14="http://schemas.microsoft.com/office/powerpoint/2010/main" val="1525734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81BC7-A3A8-2404-7AC2-E07C446121A0}"/>
              </a:ext>
            </a:extLst>
          </p:cNvPr>
          <p:cNvSpPr>
            <a:spLocks noGrp="1"/>
          </p:cNvSpPr>
          <p:nvPr>
            <p:ph type="title"/>
          </p:nvPr>
        </p:nvSpPr>
        <p:spPr/>
        <p:txBody>
          <a:bodyPr/>
          <a:lstStyle/>
          <a:p>
            <a:r>
              <a:rPr lang="en-GB" dirty="0"/>
              <a:t>NHS England safeguarding app</a:t>
            </a:r>
          </a:p>
        </p:txBody>
      </p:sp>
      <p:sp>
        <p:nvSpPr>
          <p:cNvPr id="4" name="Content Placeholder 3">
            <a:extLst>
              <a:ext uri="{FF2B5EF4-FFF2-40B4-BE49-F238E27FC236}">
                <a16:creationId xmlns:a16="http://schemas.microsoft.com/office/drawing/2014/main" id="{4EE2F695-34FF-6997-B7D1-0A6D9C9FBACF}"/>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1EFDA8BD-85AC-99D4-B22A-11801E8F326E}"/>
              </a:ext>
            </a:extLst>
          </p:cNvPr>
          <p:cNvPicPr>
            <a:picLocks noChangeAspect="1"/>
          </p:cNvPicPr>
          <p:nvPr/>
        </p:nvPicPr>
        <p:blipFill>
          <a:blip r:embed="rId3"/>
          <a:stretch>
            <a:fillRect/>
          </a:stretch>
        </p:blipFill>
        <p:spPr>
          <a:xfrm>
            <a:off x="2195736" y="1766276"/>
            <a:ext cx="5036790" cy="3886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E508073-7300-4DE3-8EEE-B4D404D2320C}"/>
              </a:ext>
            </a:extLst>
          </p:cNvPr>
          <p:cNvSpPr>
            <a:spLocks noGrp="1"/>
          </p:cNvSpPr>
          <p:nvPr>
            <p:ph type="title"/>
          </p:nvPr>
        </p:nvSpPr>
        <p:spPr/>
        <p:txBody>
          <a:bodyPr>
            <a:normAutofit fontScale="90000"/>
          </a:bodyPr>
          <a:lstStyle/>
          <a:p>
            <a:pPr algn="ctr"/>
            <a:br>
              <a:rPr lang="en-US" altLang="en-US" dirty="0"/>
            </a:br>
            <a:r>
              <a:rPr lang="en-US" altLang="en-US" sz="4900" b="1" dirty="0">
                <a:latin typeface="Arial" panose="020B0604020202020204" pitchFamily="34" charset="0"/>
                <a:cs typeface="Arial" panose="020B0604020202020204" pitchFamily="34" charset="0"/>
              </a:rPr>
              <a:t>Lord Laming</a:t>
            </a:r>
            <a:br>
              <a:rPr lang="en-US" altLang="en-US" dirty="0"/>
            </a:br>
            <a:endParaRPr lang="en-GB" altLang="en-US" dirty="0"/>
          </a:p>
        </p:txBody>
      </p:sp>
      <p:sp>
        <p:nvSpPr>
          <p:cNvPr id="5" name="Content Placeholder 4">
            <a:extLst>
              <a:ext uri="{FF2B5EF4-FFF2-40B4-BE49-F238E27FC236}">
                <a16:creationId xmlns:a16="http://schemas.microsoft.com/office/drawing/2014/main" id="{534B2515-EB45-44A8-8962-32F2D986EB84}"/>
              </a:ext>
            </a:extLst>
          </p:cNvPr>
          <p:cNvSpPr>
            <a:spLocks noGrp="1"/>
          </p:cNvSpPr>
          <p:nvPr>
            <p:ph idx="1"/>
          </p:nvPr>
        </p:nvSpPr>
        <p:spPr/>
        <p:txBody>
          <a:bodyPr/>
          <a:lstStyle/>
          <a:p>
            <a:pPr>
              <a:defRPr/>
            </a:pPr>
            <a:endParaRPr lang="en-GB" dirty="0"/>
          </a:p>
          <a:p>
            <a:pPr marL="0" indent="0">
              <a:buFont typeface="Arial" panose="020B0604020202020204" pitchFamily="34" charset="0"/>
              <a:buNone/>
              <a:defRPr/>
            </a:pPr>
            <a:r>
              <a:rPr lang="en-US" altLang="en-US" dirty="0">
                <a:solidFill>
                  <a:schemeClr val="accent1">
                    <a:lumMod val="75000"/>
                  </a:schemeClr>
                </a:solidFill>
              </a:rPr>
              <a:t>‘</a:t>
            </a:r>
            <a:r>
              <a:rPr lang="en-US" altLang="en-US" sz="3600" dirty="0">
                <a:solidFill>
                  <a:schemeClr val="accent1">
                    <a:lumMod val="75000"/>
                  </a:schemeClr>
                </a:solidFill>
              </a:rPr>
              <a:t>Doing the basic things well keeps children safe.’</a:t>
            </a:r>
          </a:p>
          <a:p>
            <a:pPr marL="0" indent="0">
              <a:buFont typeface="Arial" panose="020B0604020202020204" pitchFamily="34" charset="0"/>
              <a:buNone/>
              <a:defRPr/>
            </a:pPr>
            <a:endParaRPr lang="en-US" altLang="en-US" sz="3600" dirty="0">
              <a:solidFill>
                <a:schemeClr val="accent1">
                  <a:lumMod val="75000"/>
                </a:schemeClr>
              </a:solidFill>
            </a:endParaRPr>
          </a:p>
          <a:p>
            <a:pPr marL="0" indent="0" algn="r">
              <a:buFont typeface="Arial" panose="020B0604020202020204" pitchFamily="34" charset="0"/>
              <a:buNone/>
              <a:defRPr/>
            </a:pPr>
            <a:r>
              <a:rPr lang="en-US" altLang="en-US" sz="3600" dirty="0">
                <a:solidFill>
                  <a:schemeClr val="accent1">
                    <a:lumMod val="75000"/>
                  </a:schemeClr>
                </a:solidFill>
              </a:rPr>
              <a:t>Lord Laming, The Victoria </a:t>
            </a:r>
            <a:r>
              <a:rPr lang="en-US" altLang="en-US" sz="3600" dirty="0" err="1">
                <a:solidFill>
                  <a:schemeClr val="accent1">
                    <a:lumMod val="75000"/>
                  </a:schemeClr>
                </a:solidFill>
              </a:rPr>
              <a:t>Climbi</a:t>
            </a:r>
            <a:r>
              <a:rPr lang="en-US" altLang="en-US" sz="3600" dirty="0" err="1">
                <a:solidFill>
                  <a:schemeClr val="accent1">
                    <a:lumMod val="75000"/>
                  </a:schemeClr>
                </a:solidFill>
                <a:cs typeface="Arial" pitchFamily="34" charset="0"/>
              </a:rPr>
              <a:t>é</a:t>
            </a:r>
            <a:r>
              <a:rPr lang="en-US" altLang="en-US" sz="3600" dirty="0">
                <a:solidFill>
                  <a:schemeClr val="accent1">
                    <a:lumMod val="75000"/>
                  </a:schemeClr>
                </a:solidFill>
              </a:rPr>
              <a:t> Inquiry, 2003:190 </a:t>
            </a:r>
          </a:p>
          <a:p>
            <a:pPr marL="0" indent="0">
              <a:buFont typeface="Arial" panose="020B0604020202020204" pitchFamily="34" charset="0"/>
              <a:buNone/>
              <a:defRPr/>
            </a:pPr>
            <a:endParaRPr lang="en-US" altLang="en-US" dirty="0"/>
          </a:p>
          <a:p>
            <a:pPr marL="0" indent="0">
              <a:buFont typeface="Arial" panose="020B0604020202020204" pitchFamily="34" charset="0"/>
              <a:buNone/>
              <a:defRPr/>
            </a:pPr>
            <a:endParaRPr lang="en-US" altLang="en-US" dirty="0"/>
          </a:p>
          <a:p>
            <a:pPr>
              <a:defRPr/>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D78AD86-06DD-4DBE-9E06-2013ACCF42B7}"/>
              </a:ext>
            </a:extLst>
          </p:cNvPr>
          <p:cNvSpPr>
            <a:spLocks noGrp="1"/>
          </p:cNvSpPr>
          <p:nvPr>
            <p:ph type="title"/>
          </p:nvPr>
        </p:nvSpPr>
        <p:spPr/>
        <p:txBody>
          <a:bodyPr>
            <a:normAutofit fontScale="90000"/>
          </a:bodyPr>
          <a:lstStyle/>
          <a:p>
            <a:pPr algn="ctr"/>
            <a:br>
              <a:rPr lang="en-US" altLang="en-US" dirty="0"/>
            </a:br>
            <a:r>
              <a:rPr lang="en-US" altLang="en-US" sz="4900" b="1" dirty="0">
                <a:solidFill>
                  <a:schemeClr val="accent1">
                    <a:lumMod val="75000"/>
                  </a:schemeClr>
                </a:solidFill>
                <a:latin typeface="Arial"/>
                <a:cs typeface="Arial"/>
              </a:rPr>
              <a:t>Legislative Framework</a:t>
            </a:r>
            <a:br>
              <a:rPr lang="en-US" altLang="en-US" dirty="0">
                <a:solidFill>
                  <a:srgbClr val="0000FF"/>
                </a:solidFill>
              </a:rPr>
            </a:br>
            <a:endParaRPr lang="en-GB" altLang="en-US" dirty="0"/>
          </a:p>
        </p:txBody>
      </p:sp>
      <p:sp>
        <p:nvSpPr>
          <p:cNvPr id="30724" name="Content Placeholder 3">
            <a:extLst>
              <a:ext uri="{FF2B5EF4-FFF2-40B4-BE49-F238E27FC236}">
                <a16:creationId xmlns:a16="http://schemas.microsoft.com/office/drawing/2014/main" id="{27F4CF47-3DC2-4629-A5C5-B5B96B6E40FD}"/>
              </a:ext>
            </a:extLst>
          </p:cNvPr>
          <p:cNvSpPr>
            <a:spLocks noGrp="1"/>
          </p:cNvSpPr>
          <p:nvPr>
            <p:ph sz="half" idx="2"/>
          </p:nvPr>
        </p:nvSpPr>
        <p:spPr>
          <a:xfrm>
            <a:off x="2637692" y="1849071"/>
            <a:ext cx="3867150" cy="3809862"/>
          </a:xfrm>
        </p:spPr>
        <p:txBody>
          <a:bodyPr vert="horz" lIns="91440" tIns="45720" rIns="91440" bIns="45720" rtlCol="0" anchor="t">
            <a:normAutofit fontScale="92500" lnSpcReduction="20000"/>
          </a:bodyPr>
          <a:lstStyle/>
          <a:p>
            <a:pPr>
              <a:spcBef>
                <a:spcPts val="500"/>
              </a:spcBef>
              <a:buClr>
                <a:srgbClr val="0000FF"/>
              </a:buClr>
            </a:pPr>
            <a:r>
              <a:rPr lang="en-US" sz="2400" b="1" dirty="0">
                <a:solidFill>
                  <a:schemeClr val="accent1">
                    <a:lumMod val="75000"/>
                  </a:schemeClr>
                </a:solidFill>
                <a:ea typeface="+mn-lt"/>
                <a:cs typeface="+mn-lt"/>
              </a:rPr>
              <a:t>Children Act 1989</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UNCRC</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The Human Rights Act 1998</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Care Standards Act 2000</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cs typeface="Calibri"/>
              </a:rPr>
              <a:t>GDPR 2018</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Children’s Commissioner for Wales Act 2001</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The Bichard Report 2004 </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Children Act 2004</a:t>
            </a:r>
          </a:p>
          <a:p>
            <a:pPr>
              <a:spcBef>
                <a:spcPts val="500"/>
              </a:spcBef>
            </a:pPr>
            <a:r>
              <a:rPr lang="en-US" sz="2400" b="1" dirty="0">
                <a:solidFill>
                  <a:schemeClr val="accent1">
                    <a:lumMod val="75000"/>
                  </a:schemeClr>
                </a:solidFill>
                <a:cs typeface="Calibri"/>
              </a:rPr>
              <a:t>Protection of Children Act 1999</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cs typeface="Calibri"/>
              </a:rPr>
              <a:t>Education Act 2002</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Childcare Act 2006</a:t>
            </a:r>
            <a:endParaRPr lang="en-US" sz="2400" dirty="0">
              <a:solidFill>
                <a:schemeClr val="accent1">
                  <a:lumMod val="75000"/>
                </a:schemeClr>
              </a:solidFill>
              <a:ea typeface="+mn-lt"/>
              <a:cs typeface="+mn-lt"/>
            </a:endParaRPr>
          </a:p>
          <a:p>
            <a:pPr>
              <a:spcBef>
                <a:spcPts val="500"/>
              </a:spcBef>
            </a:pPr>
            <a:endParaRPr lang="en-US" sz="2400" dirty="0">
              <a:solidFill>
                <a:schemeClr val="accent1">
                  <a:lumMod val="75000"/>
                </a:schemeClr>
              </a:solidFill>
              <a:ea typeface="+mn-lt"/>
              <a:cs typeface="+mn-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AD481CA-B22D-451F-87FC-567B1C1A0FB1}"/>
              </a:ext>
            </a:extLst>
          </p:cNvPr>
          <p:cNvSpPr>
            <a:spLocks noGrp="1"/>
          </p:cNvSpPr>
          <p:nvPr>
            <p:ph type="title"/>
          </p:nvPr>
        </p:nvSpPr>
        <p:spPr/>
        <p:txBody>
          <a:bodyPr>
            <a:normAutofit/>
          </a:bodyPr>
          <a:lstStyle/>
          <a:p>
            <a:pPr algn="ct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a:cs typeface="Arial"/>
              </a:rPr>
              <a:t>Tile 2</a:t>
            </a:r>
          </a:p>
        </p:txBody>
      </p:sp>
      <p:sp>
        <p:nvSpPr>
          <p:cNvPr id="37891" name="Content Placeholder 2">
            <a:extLst>
              <a:ext uri="{FF2B5EF4-FFF2-40B4-BE49-F238E27FC236}">
                <a16:creationId xmlns:a16="http://schemas.microsoft.com/office/drawing/2014/main" id="{7FD14537-FCB8-4FE5-B0A0-2AADF7663402}"/>
              </a:ext>
            </a:extLst>
          </p:cNvPr>
          <p:cNvSpPr>
            <a:spLocks noGrp="1"/>
          </p:cNvSpPr>
          <p:nvPr>
            <p:ph idx="1"/>
          </p:nvPr>
        </p:nvSpPr>
        <p:spPr>
          <a:xfrm>
            <a:off x="628650" y="1995609"/>
            <a:ext cx="7886700" cy="2093451"/>
          </a:xfrm>
          <a:solidFill>
            <a:srgbClr val="009999"/>
          </a:solidFill>
        </p:spPr>
        <p:txBody>
          <a:bodyPr vert="horz" lIns="91440" tIns="45720" rIns="91440" bIns="45720" rtlCol="0" anchor="t">
            <a:normAutofit/>
          </a:bodyPr>
          <a:lstStyle/>
          <a:p>
            <a:pPr marL="0" indent="0">
              <a:buFont typeface="Arial" panose="020B0604020202020204" pitchFamily="34" charset="0"/>
              <a:buNone/>
            </a:pPr>
            <a:endParaRPr lang="en-GB" altLang="en-US" sz="3600" dirty="0">
              <a:solidFill>
                <a:srgbClr val="000000"/>
              </a:solidFill>
              <a:cs typeface="Calibri" panose="020F0502020204030204"/>
            </a:endParaRPr>
          </a:p>
          <a:p>
            <a:pPr marL="0" indent="0">
              <a:buFont typeface="Arial" panose="020B0604020202020204" pitchFamily="34" charset="0"/>
              <a:buNone/>
            </a:pPr>
            <a:endParaRPr lang="en-GB" altLang="en-US" sz="3600" dirty="0"/>
          </a:p>
        </p:txBody>
      </p:sp>
      <p:sp>
        <p:nvSpPr>
          <p:cNvPr id="4" name="Rectangle 3">
            <a:extLst>
              <a:ext uri="{FF2B5EF4-FFF2-40B4-BE49-F238E27FC236}">
                <a16:creationId xmlns:a16="http://schemas.microsoft.com/office/drawing/2014/main" id="{4CA8EC9E-DEF6-4012-A57A-DB934E596C5C}"/>
              </a:ext>
            </a:extLst>
          </p:cNvPr>
          <p:cNvSpPr/>
          <p:nvPr/>
        </p:nvSpPr>
        <p:spPr>
          <a:xfrm>
            <a:off x="1322476" y="2306071"/>
            <a:ext cx="7201024" cy="1368425"/>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4000" b="1" dirty="0"/>
              <a:t>Children and young people at risk of harm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68BF31C1-873E-44DC-858A-AC66BD51F0F6}"/>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Tile 4</a:t>
            </a:r>
          </a:p>
        </p:txBody>
      </p:sp>
      <p:sp>
        <p:nvSpPr>
          <p:cNvPr id="39939" name="Content Placeholder 2">
            <a:extLst>
              <a:ext uri="{FF2B5EF4-FFF2-40B4-BE49-F238E27FC236}">
                <a16:creationId xmlns:a16="http://schemas.microsoft.com/office/drawing/2014/main" id="{A2A5526B-FA91-4572-B974-771C603A7F6F}"/>
              </a:ext>
            </a:extLst>
          </p:cNvPr>
          <p:cNvSpPr>
            <a:spLocks noGrp="1"/>
          </p:cNvSpPr>
          <p:nvPr>
            <p:ph idx="1"/>
          </p:nvPr>
        </p:nvSpPr>
        <p:spPr>
          <a:xfrm>
            <a:off x="628650" y="1784594"/>
            <a:ext cx="7886700" cy="2028974"/>
          </a:xfrm>
          <a:solidFill>
            <a:srgbClr val="009999"/>
          </a:solidFill>
        </p:spPr>
        <p:txBody>
          <a:bodyPr vert="horz" lIns="91440" tIns="45720" rIns="91440" bIns="45720" rtlCol="0" anchor="t">
            <a:normAutofit/>
          </a:bodyPr>
          <a:lstStyle/>
          <a:p>
            <a:pPr marL="0" indent="0">
              <a:buFont typeface="Arial" panose="020B0604020202020204" pitchFamily="34" charset="0"/>
              <a:buNone/>
            </a:pPr>
            <a:endParaRPr lang="en-GB" altLang="en-US" sz="3600" dirty="0">
              <a:solidFill>
                <a:srgbClr val="000000"/>
              </a:solidFill>
              <a:cs typeface="Calibri" panose="020F0502020204030204"/>
            </a:endParaRPr>
          </a:p>
        </p:txBody>
      </p:sp>
      <p:sp>
        <p:nvSpPr>
          <p:cNvPr id="4" name="Rectangle 3">
            <a:extLst>
              <a:ext uri="{FF2B5EF4-FFF2-40B4-BE49-F238E27FC236}">
                <a16:creationId xmlns:a16="http://schemas.microsoft.com/office/drawing/2014/main" id="{A2F8D7BA-9B8A-44AB-ADBC-704175B213BB}"/>
              </a:ext>
            </a:extLst>
          </p:cNvPr>
          <p:cNvSpPr/>
          <p:nvPr/>
        </p:nvSpPr>
        <p:spPr>
          <a:xfrm>
            <a:off x="654241" y="1784594"/>
            <a:ext cx="7200900" cy="1566862"/>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4000" b="1" dirty="0"/>
              <a:t>Regional Safeguarding Boards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170B3EC-59E6-4C18-BF01-D1A1371E4A95}"/>
              </a:ext>
            </a:extLst>
          </p:cNvPr>
          <p:cNvSpPr>
            <a:spLocks noGrp="1"/>
          </p:cNvSpPr>
          <p:nvPr>
            <p:ph type="title"/>
          </p:nvPr>
        </p:nvSpPr>
        <p:spPr>
          <a:xfrm>
            <a:off x="628650" y="620688"/>
            <a:ext cx="7886700" cy="1325563"/>
          </a:xfrm>
        </p:spPr>
        <p:txBody>
          <a:bodyPr>
            <a:noAutofit/>
          </a:bodyPr>
          <a:lstStyle/>
          <a:p>
            <a:pPr algn="ctr"/>
            <a:r>
              <a:rPr lang="en-GB" altLang="en-US" b="1" dirty="0">
                <a:solidFill>
                  <a:schemeClr val="accent1">
                    <a:lumMod val="75000"/>
                  </a:schemeClr>
                </a:solidFill>
                <a:latin typeface="Arial"/>
                <a:cs typeface="Arial"/>
              </a:rPr>
              <a:t>Example</a:t>
            </a:r>
            <a:r>
              <a:rPr lang="en-GB" altLang="en-US" sz="4400" b="1" dirty="0">
                <a:solidFill>
                  <a:schemeClr val="accent1">
                    <a:lumMod val="75000"/>
                  </a:schemeClr>
                </a:solidFill>
                <a:latin typeface="Arial"/>
                <a:cs typeface="Arial"/>
              </a:rPr>
              <a:t> of Local Safeguarding Board</a:t>
            </a:r>
          </a:p>
        </p:txBody>
      </p:sp>
      <p:sp>
        <p:nvSpPr>
          <p:cNvPr id="40963" name="Content Placeholder 2">
            <a:extLst>
              <a:ext uri="{FF2B5EF4-FFF2-40B4-BE49-F238E27FC236}">
                <a16:creationId xmlns:a16="http://schemas.microsoft.com/office/drawing/2014/main" id="{D00F5815-9B92-42EE-BBD8-52C430B47591}"/>
              </a:ext>
            </a:extLst>
          </p:cNvPr>
          <p:cNvSpPr>
            <a:spLocks noGrp="1"/>
          </p:cNvSpPr>
          <p:nvPr>
            <p:ph idx="1"/>
          </p:nvPr>
        </p:nvSpPr>
        <p:spPr>
          <a:xfrm>
            <a:off x="635724" y="2348880"/>
            <a:ext cx="7886700" cy="3640897"/>
          </a:xfrm>
        </p:spPr>
        <p:txBody>
          <a:bodyPr>
            <a:normAutofit fontScale="92500" lnSpcReduction="10000"/>
          </a:bodyPr>
          <a:lstStyle/>
          <a:p>
            <a:pPr marL="0" indent="0" algn="ct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Birmingham Safeguarding Children Partnership</a:t>
            </a:r>
          </a:p>
          <a:p>
            <a:pPr marL="0" indent="0" algn="ctr">
              <a:buFont typeface="Arial" panose="020B0604020202020204" pitchFamily="34" charset="0"/>
              <a:buNone/>
            </a:pPr>
            <a:r>
              <a:rPr lang="en-GB" dirty="0">
                <a:hlinkClick r:id="rId2"/>
              </a:rPr>
              <a:t>Home - Birmingham Safeguarding Children Partnership (lscpbirmingham.org.uk)</a:t>
            </a:r>
            <a:endParaRPr lang="en-GB" dirty="0"/>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Link to a Referral form:</a:t>
            </a:r>
          </a:p>
          <a:p>
            <a:pPr marL="0" indent="0" algn="ctr">
              <a:buFont typeface="Arial" panose="020B0604020202020204" pitchFamily="34" charset="0"/>
              <a:buNone/>
            </a:pPr>
            <a:r>
              <a:rPr lang="en-GB" b="1" i="0" u="sng" dirty="0">
                <a:solidFill>
                  <a:srgbClr val="446200"/>
                </a:solidFill>
                <a:effectLst/>
                <a:highlight>
                  <a:srgbClr val="FFFFFF"/>
                </a:highlight>
                <a:latin typeface="Open Sans" panose="020B0606030504020204" pitchFamily="34" charset="0"/>
                <a:hlinkClick r:id="rId3"/>
              </a:rPr>
              <a:t>report your concerns immediately to the Children’s Advice &amp; Support Service (CASS).</a:t>
            </a:r>
            <a:endParaRPr lang="en-GB" b="1" i="0" u="sng" dirty="0">
              <a:solidFill>
                <a:srgbClr val="446200"/>
              </a:solidFill>
              <a:effectLst/>
              <a:highlight>
                <a:srgbClr val="FFFFFF"/>
              </a:highlight>
              <a:latin typeface="Open Sans" panose="020B0606030504020204" pitchFamily="34" charset="0"/>
            </a:endParaRPr>
          </a:p>
          <a:p>
            <a:pPr marL="0" indent="0" algn="ctr">
              <a:buFont typeface="Arial" panose="020B0604020202020204" pitchFamily="34" charset="0"/>
              <a:buNone/>
            </a:pPr>
            <a:endParaRPr lang="en-GB" altLang="en-US" sz="2400" i="1" dirty="0">
              <a:solidFill>
                <a:schemeClr val="accent1">
                  <a:lumMod val="75000"/>
                </a:schemeClr>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altLang="en-US" sz="2400" b="1" i="1" dirty="0">
                <a:solidFill>
                  <a:schemeClr val="accent1">
                    <a:lumMod val="75000"/>
                  </a:schemeClr>
                </a:solidFill>
                <a:latin typeface="Arial" panose="020B0604020202020204" pitchFamily="34" charset="0"/>
                <a:cs typeface="Arial" panose="020B0604020202020204" pitchFamily="34" charset="0"/>
              </a:rPr>
              <a:t>Right Help; Right Time</a:t>
            </a:r>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09C1764-0A10-41D8-8022-087163647E07}"/>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Tile 5</a:t>
            </a:r>
          </a:p>
        </p:txBody>
      </p:sp>
      <p:sp>
        <p:nvSpPr>
          <p:cNvPr id="41987" name="Content Placeholder 2">
            <a:extLst>
              <a:ext uri="{FF2B5EF4-FFF2-40B4-BE49-F238E27FC236}">
                <a16:creationId xmlns:a16="http://schemas.microsoft.com/office/drawing/2014/main" id="{C9603771-DA35-451E-97D3-4C5D8ACE6803}"/>
              </a:ext>
            </a:extLst>
          </p:cNvPr>
          <p:cNvSpPr>
            <a:spLocks noGrp="1"/>
          </p:cNvSpPr>
          <p:nvPr>
            <p:ph idx="1"/>
          </p:nvPr>
        </p:nvSpPr>
        <p:spPr>
          <a:xfrm>
            <a:off x="628650" y="2200763"/>
            <a:ext cx="7886700" cy="1730036"/>
          </a:xfrm>
          <a:solidFill>
            <a:srgbClr val="009999"/>
          </a:solidFill>
        </p:spPr>
        <p:txBody>
          <a:bodyPr vert="horz" lIns="91440" tIns="45720" rIns="91440" bIns="45720" rtlCol="0" anchor="t">
            <a:normAutofit/>
          </a:bodyPr>
          <a:lstStyle/>
          <a:p>
            <a:pPr marL="0" indent="0">
              <a:buFont typeface="Arial" panose="020B0604020202020204" pitchFamily="34" charset="0"/>
              <a:buNone/>
            </a:pPr>
            <a:r>
              <a:rPr lang="en-GB" altLang="en-US" sz="3600" dirty="0">
                <a:solidFill>
                  <a:schemeClr val="bg1"/>
                </a:solidFill>
              </a:rPr>
              <a:t> </a:t>
            </a:r>
          </a:p>
          <a:p>
            <a:pPr marL="0" indent="0">
              <a:buFont typeface="Arial" panose="020B0604020202020204" pitchFamily="34" charset="0"/>
              <a:buNone/>
            </a:pPr>
            <a:endParaRPr lang="en-GB" altLang="en-US" sz="3600" dirty="0"/>
          </a:p>
          <a:p>
            <a:pPr marL="0" indent="0">
              <a:buFont typeface="Arial" panose="020B0604020202020204" pitchFamily="34" charset="0"/>
              <a:buNone/>
            </a:pPr>
            <a:endParaRPr lang="en-GB" altLang="en-US" sz="3600" dirty="0"/>
          </a:p>
        </p:txBody>
      </p:sp>
      <p:sp>
        <p:nvSpPr>
          <p:cNvPr id="4" name="Rectangle 3">
            <a:extLst>
              <a:ext uri="{FF2B5EF4-FFF2-40B4-BE49-F238E27FC236}">
                <a16:creationId xmlns:a16="http://schemas.microsoft.com/office/drawing/2014/main" id="{D1B47522-D046-4CB7-881D-CFEE3D655CCF}"/>
              </a:ext>
            </a:extLst>
          </p:cNvPr>
          <p:cNvSpPr/>
          <p:nvPr/>
        </p:nvSpPr>
        <p:spPr>
          <a:xfrm>
            <a:off x="1149116" y="2280102"/>
            <a:ext cx="6985000" cy="1366838"/>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600" dirty="0"/>
              <a:t> </a:t>
            </a:r>
            <a:r>
              <a:rPr lang="en-GB" sz="4400" b="1" dirty="0"/>
              <a:t>Glossary</a:t>
            </a:r>
          </a:p>
        </p:txBody>
      </p:sp>
      <p:sp>
        <p:nvSpPr>
          <p:cNvPr id="5" name="Rectangle 4">
            <a:extLst>
              <a:ext uri="{FF2B5EF4-FFF2-40B4-BE49-F238E27FC236}">
                <a16:creationId xmlns:a16="http://schemas.microsoft.com/office/drawing/2014/main" id="{6FAA5264-FD9D-4B0E-AFEE-3B82DA9403FD}"/>
              </a:ext>
            </a:extLst>
          </p:cNvPr>
          <p:cNvSpPr/>
          <p:nvPr/>
        </p:nvSpPr>
        <p:spPr>
          <a:xfrm>
            <a:off x="460375" y="503238"/>
            <a:ext cx="8435975" cy="914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1EA2A824-3BF8-4ED8-AE60-C0412B4FB7D4}"/>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dirty="0">
                <a:solidFill>
                  <a:schemeClr val="accent1">
                    <a:lumMod val="75000"/>
                  </a:schemeClr>
                </a:solidFill>
                <a:latin typeface="Arial"/>
                <a:cs typeface="Arial"/>
              </a:rPr>
              <a:t>What are the procedures: Identifying </a:t>
            </a:r>
            <a:r>
              <a:rPr lang="en-US" altLang="en-US" sz="4900" b="1" dirty="0">
                <a:solidFill>
                  <a:schemeClr val="accent1">
                    <a:lumMod val="75000"/>
                  </a:schemeClr>
                </a:solidFill>
                <a:latin typeface="Arial"/>
                <a:cs typeface="Arial"/>
              </a:rPr>
              <a:t>Significant Harm</a:t>
            </a:r>
            <a:br>
              <a:rPr lang="en-US" altLang="en-US" b="1" dirty="0">
                <a:solidFill>
                  <a:srgbClr val="0000FF"/>
                </a:solidFill>
              </a:rPr>
            </a:br>
            <a:endParaRPr lang="en-GB" altLang="en-US" dirty="0"/>
          </a:p>
        </p:txBody>
      </p:sp>
      <p:sp>
        <p:nvSpPr>
          <p:cNvPr id="43012" name="Content Placeholder 3">
            <a:extLst>
              <a:ext uri="{FF2B5EF4-FFF2-40B4-BE49-F238E27FC236}">
                <a16:creationId xmlns:a16="http://schemas.microsoft.com/office/drawing/2014/main" id="{1B86D8B0-DA31-474E-BDE7-8CF6E252500A}"/>
              </a:ext>
            </a:extLst>
          </p:cNvPr>
          <p:cNvSpPr>
            <a:spLocks noGrp="1"/>
          </p:cNvSpPr>
          <p:nvPr>
            <p:ph sz="half" idx="2"/>
          </p:nvPr>
        </p:nvSpPr>
        <p:spPr>
          <a:xfrm>
            <a:off x="832339" y="1825625"/>
            <a:ext cx="7683011" cy="3809862"/>
          </a:xfrm>
        </p:spPr>
        <p:txBody>
          <a:bodyPr vert="horz" lIns="91440" tIns="45720" rIns="91440" bIns="45720" rtlCol="0" anchor="t">
            <a:normAutofit/>
          </a:bodyPr>
          <a:lstStyle/>
          <a:p>
            <a:pPr>
              <a:spcBef>
                <a:spcPts val="700"/>
              </a:spcBef>
              <a:buClr>
                <a:srgbClr val="0000FF"/>
              </a:buClr>
            </a:pPr>
            <a:r>
              <a:rPr lang="en-US" altLang="en-US" sz="2400" dirty="0">
                <a:solidFill>
                  <a:schemeClr val="accent1">
                    <a:lumMod val="75000"/>
                  </a:schemeClr>
                </a:solidFill>
                <a:latin typeface="Arial"/>
                <a:cs typeface="Arial"/>
              </a:rPr>
              <a:t>First introduced in the Children Act 1989</a:t>
            </a:r>
          </a:p>
          <a:p>
            <a:pPr>
              <a:spcBef>
                <a:spcPts val="700"/>
              </a:spcBef>
              <a:buClr>
                <a:srgbClr val="0000FF"/>
              </a:buClr>
            </a:pPr>
            <a:r>
              <a:rPr lang="en-US" altLang="en-US" sz="2400" dirty="0">
                <a:solidFill>
                  <a:schemeClr val="accent1">
                    <a:lumMod val="75000"/>
                  </a:schemeClr>
                </a:solidFill>
                <a:latin typeface="Arial"/>
                <a:cs typeface="Arial"/>
              </a:rPr>
              <a:t>The threshold which justifies intervention</a:t>
            </a:r>
          </a:p>
          <a:p>
            <a:pPr>
              <a:spcBef>
                <a:spcPts val="700"/>
              </a:spcBef>
              <a:buClr>
                <a:srgbClr val="0000FF"/>
              </a:buClr>
            </a:pPr>
            <a:r>
              <a:rPr lang="en-US" altLang="en-US" sz="2400" dirty="0">
                <a:solidFill>
                  <a:schemeClr val="accent1">
                    <a:lumMod val="75000"/>
                  </a:schemeClr>
                </a:solidFill>
                <a:latin typeface="Arial"/>
                <a:cs typeface="Arial"/>
              </a:rPr>
              <a:t>Defined as ‘ill-treatment’ or ‘impairment’ </a:t>
            </a:r>
            <a:endParaRPr lang="en-US" altLang="en-US" dirty="0">
              <a:solidFill>
                <a:schemeClr val="accent1">
                  <a:lumMod val="75000"/>
                </a:schemeClr>
              </a:solidFill>
              <a:cs typeface="Calibri"/>
            </a:endParaRPr>
          </a:p>
          <a:p>
            <a:pPr algn="r">
              <a:spcBef>
                <a:spcPts val="300"/>
              </a:spcBef>
              <a:buFontTx/>
              <a:buNone/>
            </a:pPr>
            <a:endParaRPr lang="en-US" altLang="en-US" sz="1200" dirty="0">
              <a:solidFill>
                <a:schemeClr val="accent1">
                  <a:lumMod val="75000"/>
                </a:schemeClr>
              </a:solidFill>
              <a:cs typeface="Calibri"/>
            </a:endParaRPr>
          </a:p>
          <a:p>
            <a:pPr algn="r">
              <a:spcBef>
                <a:spcPts val="300"/>
              </a:spcBef>
              <a:buFontTx/>
              <a:buNone/>
            </a:pPr>
            <a:endParaRPr lang="en-US" altLang="en-US" sz="1200" dirty="0">
              <a:solidFill>
                <a:schemeClr val="accent1">
                  <a:lumMod val="75000"/>
                </a:schemeClr>
              </a:solidFill>
              <a:cs typeface="Calibri"/>
            </a:endParaRPr>
          </a:p>
          <a:p>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D59F15C7-8FA3-4A47-AD58-7204ACBB0D84}"/>
              </a:ext>
            </a:extLst>
          </p:cNvPr>
          <p:cNvSpPr>
            <a:spLocks noGrp="1"/>
          </p:cNvSpPr>
          <p:nvPr>
            <p:ph type="title"/>
          </p:nvPr>
        </p:nvSpPr>
        <p:spPr/>
        <p:txBody>
          <a:bodyPr>
            <a:normAutofit fontScale="90000"/>
          </a:bodyPr>
          <a:lstStyle/>
          <a:p>
            <a:pPr algn="ctr"/>
            <a:br>
              <a:rPr lang="en-US" altLang="en-US" dirty="0"/>
            </a:br>
            <a:r>
              <a:rPr lang="en-US" altLang="en-US" sz="4900" b="1" dirty="0">
                <a:solidFill>
                  <a:schemeClr val="accent1">
                    <a:lumMod val="75000"/>
                  </a:schemeClr>
                </a:solidFill>
                <a:latin typeface="Arial"/>
                <a:cs typeface="Arial"/>
              </a:rPr>
              <a:t>Section 47</a:t>
            </a:r>
            <a:br>
              <a:rPr lang="en-US" altLang="en-US" dirty="0">
                <a:solidFill>
                  <a:srgbClr val="0000FF"/>
                </a:solidFill>
              </a:rPr>
            </a:br>
            <a:endParaRPr lang="en-GB" altLang="en-US" dirty="0"/>
          </a:p>
        </p:txBody>
      </p:sp>
      <p:sp>
        <p:nvSpPr>
          <p:cNvPr id="46084" name="Content Placeholder 3">
            <a:extLst>
              <a:ext uri="{FF2B5EF4-FFF2-40B4-BE49-F238E27FC236}">
                <a16:creationId xmlns:a16="http://schemas.microsoft.com/office/drawing/2014/main" id="{6623C9D5-BACD-486E-B3B6-99852728076C}"/>
              </a:ext>
            </a:extLst>
          </p:cNvPr>
          <p:cNvSpPr>
            <a:spLocks noGrp="1"/>
          </p:cNvSpPr>
          <p:nvPr>
            <p:ph sz="half" idx="2"/>
          </p:nvPr>
        </p:nvSpPr>
        <p:spPr>
          <a:xfrm>
            <a:off x="3036277" y="1878379"/>
            <a:ext cx="3867150" cy="3809862"/>
          </a:xfrm>
        </p:spPr>
        <p:txBody>
          <a:bodyPr vert="horz" lIns="91440" tIns="45720" rIns="91440" bIns="45720" rtlCol="0" anchor="t">
            <a:normAutofit/>
          </a:bodyPr>
          <a:lstStyle/>
          <a:p>
            <a:pPr>
              <a:spcBef>
                <a:spcPts val="700"/>
              </a:spcBef>
              <a:buClr>
                <a:srgbClr val="0000FF"/>
              </a:buClr>
            </a:pPr>
            <a:endParaRPr lang="en-US" altLang="en-US" dirty="0">
              <a:solidFill>
                <a:srgbClr val="0000FF"/>
              </a:solidFill>
            </a:endParaRPr>
          </a:p>
          <a:p>
            <a:pPr>
              <a:spcBef>
                <a:spcPts val="700"/>
              </a:spcBef>
              <a:buClr>
                <a:srgbClr val="0000FF"/>
              </a:buClr>
            </a:pPr>
            <a:r>
              <a:rPr lang="en-US" altLang="en-US" sz="2400" dirty="0">
                <a:solidFill>
                  <a:schemeClr val="accent1">
                    <a:lumMod val="75000"/>
                  </a:schemeClr>
                </a:solidFill>
                <a:latin typeface="Arial"/>
                <a:cs typeface="Arial"/>
              </a:rPr>
              <a:t>What is this?</a:t>
            </a:r>
          </a:p>
          <a:p>
            <a:pPr>
              <a:spcBef>
                <a:spcPts val="700"/>
              </a:spcBef>
              <a:buClr>
                <a:srgbClr val="0000FF"/>
              </a:buClr>
            </a:pPr>
            <a:r>
              <a:rPr lang="en-US" altLang="en-US" sz="2400" dirty="0">
                <a:solidFill>
                  <a:schemeClr val="accent1">
                    <a:lumMod val="75000"/>
                  </a:schemeClr>
                </a:solidFill>
                <a:latin typeface="Arial"/>
                <a:cs typeface="Arial"/>
              </a:rPr>
              <a:t>Who begins the process?</a:t>
            </a:r>
          </a:p>
          <a:p>
            <a:pPr>
              <a:spcBef>
                <a:spcPts val="700"/>
              </a:spcBef>
              <a:buClr>
                <a:srgbClr val="0000FF"/>
              </a:buClr>
            </a:pPr>
            <a:r>
              <a:rPr lang="en-US" altLang="en-US" sz="2400" dirty="0">
                <a:solidFill>
                  <a:schemeClr val="accent1">
                    <a:lumMod val="75000"/>
                  </a:schemeClr>
                </a:solidFill>
                <a:latin typeface="Arial"/>
                <a:cs typeface="Arial"/>
              </a:rPr>
              <a:t>Within 24 hours</a:t>
            </a:r>
          </a:p>
          <a:p>
            <a:pPr>
              <a:spcBef>
                <a:spcPts val="700"/>
              </a:spcBef>
              <a:buClr>
                <a:srgbClr val="0000FF"/>
              </a:buClr>
            </a:pPr>
            <a:endParaRPr lang="en-US" altLang="en-US" dirty="0">
              <a:solidFill>
                <a:srgbClr val="0000FF"/>
              </a:solidFill>
            </a:endParaRPr>
          </a:p>
          <a:p>
            <a:pPr>
              <a:spcBef>
                <a:spcPts val="700"/>
              </a:spcBef>
              <a:buClr>
                <a:srgbClr val="0000FF"/>
              </a:buClr>
            </a:pPr>
            <a:endParaRPr lang="en-US" altLang="en-US" dirty="0">
              <a:solidFill>
                <a:srgbClr val="0000FF"/>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E9DA270F-D304-4004-8C5A-2DB6A38FCEF6}"/>
              </a:ext>
            </a:extLst>
          </p:cNvPr>
          <p:cNvSpPr>
            <a:spLocks noGrp="1"/>
          </p:cNvSpPr>
          <p:nvPr>
            <p:ph type="title"/>
          </p:nvPr>
        </p:nvSpPr>
        <p:spPr/>
        <p:txBody>
          <a:bodyPr>
            <a:noAutofit/>
          </a:bodyPr>
          <a:lstStyle/>
          <a:p>
            <a:pPr algn="ctr"/>
            <a:r>
              <a:rPr lang="en-GB" altLang="en-US" sz="3600" b="1" dirty="0">
                <a:solidFill>
                  <a:schemeClr val="accent1">
                    <a:lumMod val="75000"/>
                  </a:schemeClr>
                </a:solidFill>
                <a:latin typeface="Arial"/>
                <a:cs typeface="Arial"/>
              </a:rPr>
              <a:t>Initial Child Protection Conference (ICPC)</a:t>
            </a:r>
          </a:p>
        </p:txBody>
      </p:sp>
      <p:sp>
        <p:nvSpPr>
          <p:cNvPr id="49156" name="Content Placeholder 3">
            <a:extLst>
              <a:ext uri="{FF2B5EF4-FFF2-40B4-BE49-F238E27FC236}">
                <a16:creationId xmlns:a16="http://schemas.microsoft.com/office/drawing/2014/main" id="{7858DDFB-F330-4F9B-8A50-F7F38725A5CE}"/>
              </a:ext>
            </a:extLst>
          </p:cNvPr>
          <p:cNvSpPr>
            <a:spLocks noGrp="1"/>
          </p:cNvSpPr>
          <p:nvPr>
            <p:ph sz="half" idx="2"/>
          </p:nvPr>
        </p:nvSpPr>
        <p:spPr>
          <a:xfrm>
            <a:off x="373433" y="2060848"/>
            <a:ext cx="8497765" cy="3809862"/>
          </a:xfrm>
        </p:spPr>
        <p:txBody>
          <a:bodyPr vert="horz" lIns="91440" tIns="45720" rIns="91440" bIns="45720" rtlCol="0" anchor="t">
            <a:normAutofit/>
          </a:bodyPr>
          <a:lstStyle/>
          <a:p>
            <a:r>
              <a:rPr lang="en-GB" altLang="en-US" sz="2200" dirty="0">
                <a:solidFill>
                  <a:schemeClr val="accent1">
                    <a:lumMod val="75000"/>
                  </a:schemeClr>
                </a:solidFill>
                <a:latin typeface="Arial" panose="020B0604020202020204" pitchFamily="34" charset="0"/>
                <a:cs typeface="Arial" panose="020B0604020202020204" pitchFamily="34" charset="0"/>
              </a:rPr>
              <a:t>An Initial Child Protection Conference is held if the child is at risk of </a:t>
            </a:r>
            <a:r>
              <a:rPr lang="en-GB" altLang="en-US" sz="2200" b="1" dirty="0">
                <a:solidFill>
                  <a:schemeClr val="accent1">
                    <a:lumMod val="75000"/>
                  </a:schemeClr>
                </a:solidFill>
                <a:latin typeface="Arial" panose="020B0604020202020204" pitchFamily="34" charset="0"/>
                <a:cs typeface="Arial" panose="020B0604020202020204" pitchFamily="34" charset="0"/>
              </a:rPr>
              <a:t>significant harm (after section 47 enquiries)</a:t>
            </a:r>
            <a:r>
              <a:rPr lang="en-GB" altLang="en-US" sz="2200" dirty="0">
                <a:solidFill>
                  <a:schemeClr val="accent1">
                    <a:lumMod val="75000"/>
                  </a:schemeClr>
                </a:solidFill>
                <a:latin typeface="Arial" panose="020B0604020202020204" pitchFamily="34" charset="0"/>
                <a:cs typeface="Arial" panose="020B0604020202020204" pitchFamily="34" charset="0"/>
              </a:rPr>
              <a:t>. </a:t>
            </a:r>
          </a:p>
          <a:p>
            <a:r>
              <a:rPr lang="en-GB" altLang="en-US" sz="2200" dirty="0">
                <a:solidFill>
                  <a:schemeClr val="accent1">
                    <a:lumMod val="75000"/>
                  </a:schemeClr>
                </a:solidFill>
                <a:latin typeface="Arial" panose="020B0604020202020204" pitchFamily="34" charset="0"/>
                <a:cs typeface="Arial" panose="020B0604020202020204" pitchFamily="34" charset="0"/>
              </a:rPr>
              <a:t>At the case conference relevant professionals share information, identify risks and outline what needs to be done to protect the child.</a:t>
            </a:r>
          </a:p>
          <a:p>
            <a:r>
              <a:rPr lang="en-GB" altLang="en-US" sz="2200" dirty="0">
                <a:solidFill>
                  <a:schemeClr val="accent1">
                    <a:lumMod val="75000"/>
                  </a:schemeClr>
                </a:solidFill>
                <a:latin typeface="Arial"/>
                <a:cs typeface="Arial"/>
              </a:rPr>
              <a:t>In England, this must happen within </a:t>
            </a:r>
            <a:r>
              <a:rPr lang="en-GB" altLang="en-US" sz="2200" b="1" dirty="0">
                <a:solidFill>
                  <a:schemeClr val="accent1">
                    <a:lumMod val="75000"/>
                  </a:schemeClr>
                </a:solidFill>
                <a:latin typeface="Arial"/>
                <a:cs typeface="Arial"/>
              </a:rPr>
              <a:t>15 working days of the conclusion of section 47 enquiries . </a:t>
            </a:r>
            <a:endParaRPr lang="en-GB" altLang="en-US" sz="2200" dirty="0">
              <a:solidFill>
                <a:schemeClr val="accent1">
                  <a:lumMod val="75000"/>
                </a:schemeClr>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8180E342-24BA-4FA2-9EAB-3E44B050BACB}"/>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Outcome of an ICCP</a:t>
            </a:r>
          </a:p>
        </p:txBody>
      </p:sp>
      <p:sp>
        <p:nvSpPr>
          <p:cNvPr id="51204" name="Content Placeholder 3">
            <a:extLst>
              <a:ext uri="{FF2B5EF4-FFF2-40B4-BE49-F238E27FC236}">
                <a16:creationId xmlns:a16="http://schemas.microsoft.com/office/drawing/2014/main" id="{0D0F9781-9650-4EF8-9B51-AAFADE012BF2}"/>
              </a:ext>
            </a:extLst>
          </p:cNvPr>
          <p:cNvSpPr>
            <a:spLocks noGrp="1"/>
          </p:cNvSpPr>
          <p:nvPr>
            <p:ph sz="half" idx="2"/>
          </p:nvPr>
        </p:nvSpPr>
        <p:spPr>
          <a:xfrm>
            <a:off x="521677" y="1825625"/>
            <a:ext cx="7993673" cy="3809862"/>
          </a:xfrm>
        </p:spPr>
        <p:txBody>
          <a:bodyPr>
            <a:normAutofit/>
          </a:bodyPr>
          <a:lstStyle/>
          <a:p>
            <a:r>
              <a:rPr lang="en-GB" altLang="en-US" sz="2200" dirty="0">
                <a:solidFill>
                  <a:schemeClr val="accent1">
                    <a:lumMod val="75000"/>
                  </a:schemeClr>
                </a:solidFill>
                <a:latin typeface="Arial" panose="020B0604020202020204" pitchFamily="34" charset="0"/>
                <a:cs typeface="Arial" panose="020B0604020202020204" pitchFamily="34" charset="0"/>
              </a:rPr>
              <a:t>If professionals at the initial case conference decide a child is at risk of </a:t>
            </a:r>
            <a:r>
              <a:rPr lang="en-GB" altLang="en-US" sz="2200" b="1" dirty="0">
                <a:solidFill>
                  <a:schemeClr val="accent1">
                    <a:lumMod val="75000"/>
                  </a:schemeClr>
                </a:solidFill>
                <a:latin typeface="Arial" panose="020B0604020202020204" pitchFamily="34" charset="0"/>
                <a:cs typeface="Arial" panose="020B0604020202020204" pitchFamily="34" charset="0"/>
              </a:rPr>
              <a:t>significant harm </a:t>
            </a:r>
            <a:r>
              <a:rPr lang="en-GB" altLang="en-US" sz="2200" dirty="0">
                <a:solidFill>
                  <a:schemeClr val="accent1">
                    <a:lumMod val="75000"/>
                  </a:schemeClr>
                </a:solidFill>
                <a:latin typeface="Arial" panose="020B0604020202020204" pitchFamily="34" charset="0"/>
                <a:cs typeface="Arial" panose="020B0604020202020204" pitchFamily="34" charset="0"/>
              </a:rPr>
              <a:t>they will add the child to the </a:t>
            </a:r>
            <a:r>
              <a:rPr lang="en-GB" altLang="en-US" sz="2200" b="1" dirty="0">
                <a:solidFill>
                  <a:schemeClr val="accent1">
                    <a:lumMod val="75000"/>
                  </a:schemeClr>
                </a:solidFill>
                <a:latin typeface="Arial" panose="020B0604020202020204" pitchFamily="34" charset="0"/>
                <a:cs typeface="Arial" panose="020B0604020202020204" pitchFamily="34" charset="0"/>
              </a:rPr>
              <a:t>Child Protection Register </a:t>
            </a:r>
            <a:r>
              <a:rPr lang="en-GB" altLang="en-US" sz="2200" dirty="0">
                <a:solidFill>
                  <a:schemeClr val="accent1">
                    <a:lumMod val="75000"/>
                  </a:schemeClr>
                </a:solidFill>
                <a:latin typeface="Arial" panose="020B0604020202020204" pitchFamily="34" charset="0"/>
                <a:cs typeface="Arial" panose="020B0604020202020204" pitchFamily="34" charset="0"/>
              </a:rPr>
              <a:t>and/or a </a:t>
            </a:r>
            <a:r>
              <a:rPr lang="en-GB" altLang="en-US" sz="2200" b="1" dirty="0">
                <a:solidFill>
                  <a:schemeClr val="accent1">
                    <a:lumMod val="75000"/>
                  </a:schemeClr>
                </a:solidFill>
                <a:latin typeface="Arial" panose="020B0604020202020204" pitchFamily="34" charset="0"/>
                <a:cs typeface="Arial" panose="020B0604020202020204" pitchFamily="34" charset="0"/>
              </a:rPr>
              <a:t>Child Protection Plan </a:t>
            </a:r>
            <a:r>
              <a:rPr lang="en-GB" altLang="en-US" sz="2200" dirty="0">
                <a:solidFill>
                  <a:schemeClr val="accent1">
                    <a:lumMod val="75000"/>
                  </a:schemeClr>
                </a:solidFill>
                <a:latin typeface="Arial" panose="020B0604020202020204" pitchFamily="34" charset="0"/>
                <a:cs typeface="Arial" panose="020B0604020202020204" pitchFamily="34" charset="0"/>
              </a:rPr>
              <a:t>is drawn up. </a:t>
            </a:r>
          </a:p>
          <a:p>
            <a:r>
              <a:rPr lang="en-GB" altLang="en-US" sz="2200" dirty="0">
                <a:solidFill>
                  <a:schemeClr val="accent1">
                    <a:lumMod val="75000"/>
                  </a:schemeClr>
                </a:solidFill>
                <a:latin typeface="Arial" panose="020B0604020202020204" pitchFamily="34" charset="0"/>
                <a:cs typeface="Arial" panose="020B0604020202020204" pitchFamily="34" charset="0"/>
              </a:rPr>
              <a:t>Case conferences will continue at regular intervals until the child is no longer considered at risk of significant harm or until they are taken into care.</a:t>
            </a:r>
          </a:p>
          <a:p>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6B445FD4-5FA5-4798-96A5-44FBD5A4D238}"/>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Professionals working together</a:t>
            </a:r>
            <a:br>
              <a:rPr lang="en-US" altLang="en-US" b="1" dirty="0">
                <a:solidFill>
                  <a:srgbClr val="0000FF"/>
                </a:solidFill>
              </a:rPr>
            </a:br>
            <a:endParaRPr lang="en-GB" altLang="en-US" dirty="0"/>
          </a:p>
        </p:txBody>
      </p:sp>
      <p:sp>
        <p:nvSpPr>
          <p:cNvPr id="53252" name="Content Placeholder 3">
            <a:extLst>
              <a:ext uri="{FF2B5EF4-FFF2-40B4-BE49-F238E27FC236}">
                <a16:creationId xmlns:a16="http://schemas.microsoft.com/office/drawing/2014/main" id="{AE6F3039-83DD-41CE-80D3-E1EEA12FB72C}"/>
              </a:ext>
            </a:extLst>
          </p:cNvPr>
          <p:cNvSpPr>
            <a:spLocks noGrp="1"/>
          </p:cNvSpPr>
          <p:nvPr>
            <p:ph sz="half" idx="2"/>
          </p:nvPr>
        </p:nvSpPr>
        <p:spPr>
          <a:xfrm>
            <a:off x="2842810" y="2079249"/>
            <a:ext cx="3867150" cy="3809862"/>
          </a:xfrm>
        </p:spPr>
        <p:txBody>
          <a:bodyPr>
            <a:normAutofit fontScale="92500" lnSpcReduction="10000"/>
          </a:bodyPr>
          <a:lstStyle/>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Regional Safeguarding Boards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Social Services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Police</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Health Authority</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Education Authority</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Probation</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CAFCAS - Cymru</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NSPCC – Cymru</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MASH – Multi Agency Safeguarding Hub</a:t>
            </a:r>
          </a:p>
          <a:p>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F0C6C-7127-F280-15AF-EFB9176004A0}"/>
              </a:ext>
            </a:extLst>
          </p:cNvPr>
          <p:cNvSpPr>
            <a:spLocks noGrp="1"/>
          </p:cNvSpPr>
          <p:nvPr>
            <p:ph type="title"/>
          </p:nvPr>
        </p:nvSpPr>
        <p:spPr/>
        <p:txBody>
          <a:bodyPr/>
          <a:lstStyle/>
          <a:p>
            <a:pPr algn="ctr"/>
            <a:r>
              <a:rPr lang="en-GB" b="1" dirty="0">
                <a:latin typeface="Arial"/>
                <a:cs typeface="Arial"/>
              </a:rPr>
              <a:t> </a:t>
            </a:r>
            <a:r>
              <a:rPr lang="en-GB" b="1" dirty="0">
                <a:solidFill>
                  <a:schemeClr val="accent1">
                    <a:lumMod val="75000"/>
                  </a:schemeClr>
                </a:solidFill>
                <a:latin typeface="Arial"/>
                <a:cs typeface="Arial"/>
              </a:rPr>
              <a:t>Assessment Framework</a:t>
            </a:r>
          </a:p>
        </p:txBody>
      </p:sp>
      <p:pic>
        <p:nvPicPr>
          <p:cNvPr id="1026" name="Picture 2">
            <a:extLst>
              <a:ext uri="{FF2B5EF4-FFF2-40B4-BE49-F238E27FC236}">
                <a16:creationId xmlns:a16="http://schemas.microsoft.com/office/drawing/2014/main" id="{D8F3DF11-0FDC-1182-27E9-47EFAA72EF3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15626" y="1772816"/>
            <a:ext cx="5112747" cy="4195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82067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FC64-C9C1-3273-8DD9-AD713F08DE4B}"/>
              </a:ext>
            </a:extLst>
          </p:cNvPr>
          <p:cNvSpPr>
            <a:spLocks noGrp="1"/>
          </p:cNvSpPr>
          <p:nvPr>
            <p:ph type="title"/>
          </p:nvPr>
        </p:nvSpPr>
        <p:spPr>
          <a:xfrm>
            <a:off x="638699" y="836712"/>
            <a:ext cx="7886700" cy="1325563"/>
          </a:xfrm>
        </p:spPr>
        <p:txBody>
          <a:bodyPr>
            <a:normAutofit fontScale="90000"/>
          </a:bodyPr>
          <a:lstStyle/>
          <a:p>
            <a:pPr algn="ct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Regional Safeguarding Boards</a:t>
            </a:r>
            <a:br>
              <a:rPr lang="en-GB" dirty="0"/>
            </a:br>
            <a:endParaRPr lang="en-GB" dirty="0">
              <a:cs typeface="Arial" panose="020B0604020202020204"/>
            </a:endParaRPr>
          </a:p>
        </p:txBody>
      </p:sp>
      <p:sp>
        <p:nvSpPr>
          <p:cNvPr id="4" name="Content Placeholder 3">
            <a:extLst>
              <a:ext uri="{FF2B5EF4-FFF2-40B4-BE49-F238E27FC236}">
                <a16:creationId xmlns:a16="http://schemas.microsoft.com/office/drawing/2014/main" id="{94508209-5D82-6F8B-420C-0B4F7470B6F8}"/>
              </a:ext>
            </a:extLst>
          </p:cNvPr>
          <p:cNvSpPr>
            <a:spLocks noGrp="1"/>
          </p:cNvSpPr>
          <p:nvPr>
            <p:ph sz="half" idx="2"/>
          </p:nvPr>
        </p:nvSpPr>
        <p:spPr>
          <a:xfrm>
            <a:off x="773231" y="2431370"/>
            <a:ext cx="7753350" cy="3809862"/>
          </a:xfrm>
        </p:spPr>
        <p:txBody>
          <a:bodyPr vert="horz" lIns="91440" tIns="45720" rIns="91440" bIns="45720" rtlCol="0" anchor="t">
            <a:noAutofit/>
          </a:bodyPr>
          <a:lstStyle/>
          <a:p>
            <a:pPr>
              <a:lnSpc>
                <a:spcPct val="100000"/>
              </a:lnSpc>
              <a:spcBef>
                <a:spcPct val="30000"/>
              </a:spcBef>
              <a:spcAft>
                <a:spcPct val="0"/>
              </a:spcAft>
            </a:pPr>
            <a:r>
              <a:rPr lang="en-GB" sz="2400" dirty="0">
                <a:solidFill>
                  <a:schemeClr val="accent1">
                    <a:lumMod val="75000"/>
                  </a:schemeClr>
                </a:solidFill>
                <a:latin typeface="Arial" panose="020B0604020202020204" pitchFamily="34" charset="0"/>
                <a:cs typeface="Arial" panose="020B0604020202020204" pitchFamily="34" charset="0"/>
              </a:rPr>
              <a:t>Previously 22 Local Safeguarding Children's Boards that were established under the Children Act 2004</a:t>
            </a:r>
            <a:endParaRPr lang="en-US"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ct val="30000"/>
              </a:spcBef>
              <a:spcAft>
                <a:spcPct val="0"/>
              </a:spcAft>
            </a:pPr>
            <a:r>
              <a:rPr lang="en-GB" sz="2400" dirty="0">
                <a:solidFill>
                  <a:schemeClr val="accent1">
                    <a:lumMod val="75000"/>
                  </a:schemeClr>
                </a:solidFill>
                <a:latin typeface="Arial" panose="020B0604020202020204" pitchFamily="34" charset="0"/>
                <a:cs typeface="Arial" panose="020B0604020202020204" pitchFamily="34" charset="0"/>
              </a:rPr>
              <a:t>Now reduced to just 6 Regional Safeguarding Boards</a:t>
            </a:r>
            <a:r>
              <a:rPr lang="en-US" sz="2400" dirty="0">
                <a:solidFill>
                  <a:schemeClr val="accent1">
                    <a:lumMod val="75000"/>
                  </a:schemeClr>
                </a:solidFill>
                <a:latin typeface="Arial" panose="020B0604020202020204" pitchFamily="34" charset="0"/>
                <a:cs typeface="Arial" panose="020B0604020202020204" pitchFamily="34" charset="0"/>
              </a:rPr>
              <a:t> </a:t>
            </a:r>
          </a:p>
          <a:p>
            <a:pPr>
              <a:lnSpc>
                <a:spcPct val="100000"/>
              </a:lnSpc>
              <a:spcBef>
                <a:spcPct val="30000"/>
              </a:spcBef>
              <a:spcAft>
                <a:spcPct val="0"/>
              </a:spcAft>
            </a:pPr>
            <a:endParaRPr lang="en-GB" sz="1800" dirty="0">
              <a:solidFill>
                <a:srgbClr val="444444"/>
              </a:solidFill>
              <a:cs typeface="Arial"/>
            </a:endParaRPr>
          </a:p>
          <a:p>
            <a:pPr>
              <a:lnSpc>
                <a:spcPct val="100000"/>
              </a:lnSpc>
              <a:spcBef>
                <a:spcPct val="30000"/>
              </a:spcBef>
              <a:spcAft>
                <a:spcPct val="0"/>
              </a:spcAft>
            </a:pPr>
            <a:endParaRPr lang="en-GB" sz="1800" dirty="0">
              <a:cs typeface="Arial"/>
            </a:endParaRPr>
          </a:p>
        </p:txBody>
      </p:sp>
    </p:spTree>
    <p:extLst>
      <p:ext uri="{BB962C8B-B14F-4D97-AF65-F5344CB8AC3E}">
        <p14:creationId xmlns:p14="http://schemas.microsoft.com/office/powerpoint/2010/main" val="34687887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ECB0EED-90D0-EBA2-D5EF-A071CFFDFC43}"/>
              </a:ext>
            </a:extLst>
          </p:cNvPr>
          <p:cNvSpPr>
            <a:spLocks noGrp="1"/>
          </p:cNvSpPr>
          <p:nvPr>
            <p:ph sz="half" idx="2"/>
          </p:nvPr>
        </p:nvSpPr>
        <p:spPr>
          <a:xfrm>
            <a:off x="627185" y="1825625"/>
            <a:ext cx="7888165" cy="3809862"/>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Collaborative approaches</a:t>
            </a:r>
          </a:p>
          <a:p>
            <a:r>
              <a:rPr lang="en-GB" dirty="0">
                <a:solidFill>
                  <a:schemeClr val="accent1">
                    <a:lumMod val="75000"/>
                  </a:schemeClr>
                </a:solidFill>
                <a:latin typeface="Arial" panose="020B0604020202020204" pitchFamily="34" charset="0"/>
                <a:cs typeface="Arial" panose="020B0604020202020204" pitchFamily="34" charset="0"/>
              </a:rPr>
              <a:t>Open and honest</a:t>
            </a:r>
          </a:p>
          <a:p>
            <a:r>
              <a:rPr lang="en-GB" dirty="0">
                <a:solidFill>
                  <a:schemeClr val="accent1">
                    <a:lumMod val="75000"/>
                  </a:schemeClr>
                </a:solidFill>
                <a:latin typeface="Arial" panose="020B0604020202020204" pitchFamily="34" charset="0"/>
                <a:cs typeface="Arial" panose="020B0604020202020204" pitchFamily="34" charset="0"/>
              </a:rPr>
              <a:t>Accurate and Effective communication</a:t>
            </a:r>
          </a:p>
          <a:p>
            <a:r>
              <a:rPr lang="en-GB" dirty="0">
                <a:solidFill>
                  <a:schemeClr val="accent1">
                    <a:lumMod val="75000"/>
                  </a:schemeClr>
                </a:solidFill>
                <a:latin typeface="Arial" panose="020B0604020202020204" pitchFamily="34" charset="0"/>
                <a:cs typeface="Arial" panose="020B0604020202020204" pitchFamily="34" charset="0"/>
              </a:rPr>
              <a:t>Effective sharing and recording of information</a:t>
            </a:r>
          </a:p>
          <a:p>
            <a:r>
              <a:rPr lang="en-GB" dirty="0">
                <a:solidFill>
                  <a:schemeClr val="accent1">
                    <a:lumMod val="75000"/>
                  </a:schemeClr>
                </a:solidFill>
                <a:latin typeface="Arial" panose="020B0604020202020204" pitchFamily="34" charset="0"/>
                <a:cs typeface="Arial" panose="020B0604020202020204" pitchFamily="34" charset="0"/>
              </a:rPr>
              <a:t>Follow up</a:t>
            </a:r>
          </a:p>
          <a:p>
            <a:r>
              <a:rPr lang="en-GB" dirty="0">
                <a:solidFill>
                  <a:schemeClr val="accent1">
                    <a:lumMod val="75000"/>
                  </a:schemeClr>
                </a:solidFill>
                <a:latin typeface="Arial" panose="020B0604020202020204" pitchFamily="34" charset="0"/>
                <a:cs typeface="Arial" panose="020B0604020202020204" pitchFamily="34" charset="0"/>
              </a:rPr>
              <a:t>Specific language</a:t>
            </a:r>
          </a:p>
          <a:p>
            <a:r>
              <a:rPr lang="en-GB" dirty="0">
                <a:solidFill>
                  <a:schemeClr val="accent1">
                    <a:lumMod val="75000"/>
                  </a:schemeClr>
                </a:solidFill>
                <a:latin typeface="Arial" panose="020B0604020202020204" pitchFamily="34" charset="0"/>
                <a:cs typeface="Arial" panose="020B0604020202020204" pitchFamily="34" charset="0"/>
              </a:rPr>
              <a:t>Challenge</a:t>
            </a:r>
          </a:p>
          <a:p>
            <a:r>
              <a:rPr lang="en-GB" dirty="0">
                <a:solidFill>
                  <a:schemeClr val="accent1">
                    <a:lumMod val="75000"/>
                  </a:schemeClr>
                </a:solidFill>
                <a:latin typeface="Arial" panose="020B0604020202020204" pitchFamily="34" charset="0"/>
                <a:cs typeface="Arial" panose="020B0604020202020204" pitchFamily="34" charset="0"/>
              </a:rPr>
              <a:t>Prioritise</a:t>
            </a:r>
          </a:p>
          <a:p>
            <a:pPr marL="0" indent="0">
              <a:buNone/>
            </a:pPr>
            <a:endParaRPr lang="en-GB" sz="1800" dirty="0"/>
          </a:p>
          <a:p>
            <a:endParaRPr lang="en-GB" sz="1500" dirty="0"/>
          </a:p>
        </p:txBody>
      </p:sp>
      <p:sp>
        <p:nvSpPr>
          <p:cNvPr id="5" name="TextBox 4">
            <a:extLst>
              <a:ext uri="{FF2B5EF4-FFF2-40B4-BE49-F238E27FC236}">
                <a16:creationId xmlns:a16="http://schemas.microsoft.com/office/drawing/2014/main" id="{E14D3302-2CC9-B1D7-3A66-B91AC8EEFF4A}"/>
              </a:ext>
            </a:extLst>
          </p:cNvPr>
          <p:cNvSpPr txBox="1"/>
          <p:nvPr/>
        </p:nvSpPr>
        <p:spPr>
          <a:xfrm>
            <a:off x="-189976" y="130172"/>
            <a:ext cx="9523952" cy="1138773"/>
          </a:xfrm>
          <a:prstGeom prst="rect">
            <a:avLst/>
          </a:prstGeom>
          <a:noFill/>
        </p:spPr>
        <p:txBody>
          <a:bodyPr wrap="square" lIns="91440" tIns="45720" rIns="91440" bIns="45720" rtlCol="0" anchor="t">
            <a:spAutoFit/>
          </a:bodyPr>
          <a:lstStyle/>
          <a:p>
            <a:pPr algn="ctr"/>
            <a:r>
              <a:rPr lang="en-GB" sz="3400" b="1" dirty="0">
                <a:solidFill>
                  <a:schemeClr val="accent1">
                    <a:lumMod val="75000"/>
                  </a:schemeClr>
                </a:solidFill>
                <a:latin typeface="Arial"/>
                <a:cs typeface="Arial"/>
              </a:rPr>
              <a:t>Roles and responsibilities of a multi-agency team</a:t>
            </a:r>
          </a:p>
        </p:txBody>
      </p:sp>
    </p:spTree>
    <p:extLst>
      <p:ext uri="{BB962C8B-B14F-4D97-AF65-F5344CB8AC3E}">
        <p14:creationId xmlns:p14="http://schemas.microsoft.com/office/powerpoint/2010/main" val="42585955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48ED1283-503E-496A-8CAE-24407FDF5260}"/>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Safeguarding Policy</a:t>
            </a:r>
          </a:p>
        </p:txBody>
      </p:sp>
      <p:sp>
        <p:nvSpPr>
          <p:cNvPr id="2" name="Content Placeholder 1">
            <a:extLst>
              <a:ext uri="{FF2B5EF4-FFF2-40B4-BE49-F238E27FC236}">
                <a16:creationId xmlns:a16="http://schemas.microsoft.com/office/drawing/2014/main" id="{82798A99-0342-4AD0-8ACD-EC70326558C3}"/>
              </a:ext>
            </a:extLst>
          </p:cNvPr>
          <p:cNvSpPr>
            <a:spLocks noGrp="1"/>
          </p:cNvSpPr>
          <p:nvPr>
            <p:ph sz="half" idx="2"/>
          </p:nvPr>
        </p:nvSpPr>
        <p:spPr>
          <a:xfrm>
            <a:off x="832339" y="1825625"/>
            <a:ext cx="7683011" cy="3809862"/>
          </a:xfrm>
        </p:spPr>
        <p:txBody>
          <a:bodyPr>
            <a:normAutofit/>
          </a:bodyPr>
          <a:lstStyle/>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 Non-maintained</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 Maintained</a:t>
            </a:r>
          </a:p>
          <a:p>
            <a:pPr marL="0" indent="0">
              <a:defRPr/>
            </a:pPr>
            <a:r>
              <a:rPr lang="en-US" altLang="en-US" sz="2000" b="1" dirty="0">
                <a:solidFill>
                  <a:schemeClr val="accent1">
                    <a:lumMod val="75000"/>
                  </a:schemeClr>
                </a:solidFill>
                <a:latin typeface="Arial" panose="020B0604020202020204" pitchFamily="34" charset="0"/>
                <a:cs typeface="Arial" panose="020B0604020202020204" pitchFamily="34" charset="0"/>
              </a:rPr>
              <a:t> Statutory/Legal</a:t>
            </a:r>
            <a:r>
              <a:rPr lang="en-US" altLang="en-US" sz="2000" dirty="0">
                <a:solidFill>
                  <a:schemeClr val="accent1">
                    <a:lumMod val="75000"/>
                  </a:schemeClr>
                </a:solidFill>
                <a:latin typeface="Arial" panose="020B0604020202020204" pitchFamily="34" charset="0"/>
                <a:cs typeface="Arial" panose="020B0604020202020204" pitchFamily="34" charset="0"/>
              </a:rPr>
              <a:t> Safeguarding documents (For example: Standard 20 NMS)</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Everyone’s document</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Working document  </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A document which is regularly reviewed </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Recognising the role of the </a:t>
            </a:r>
            <a:r>
              <a:rPr lang="en-US" altLang="en-US" sz="2000" b="1" dirty="0">
                <a:solidFill>
                  <a:schemeClr val="accent1">
                    <a:lumMod val="75000"/>
                  </a:schemeClr>
                </a:solidFill>
                <a:latin typeface="Arial" panose="020B0604020202020204" pitchFamily="34" charset="0"/>
                <a:cs typeface="Arial" panose="020B0604020202020204" pitchFamily="34" charset="0"/>
              </a:rPr>
              <a:t>Designated Safeguarding Officer(s) at the setting</a:t>
            </a:r>
          </a:p>
          <a:p>
            <a:pPr>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2B8371-18D2-E6F2-0B66-87D682B01BE9}"/>
              </a:ext>
            </a:extLst>
          </p:cNvPr>
          <p:cNvSpPr>
            <a:spLocks noGrp="1"/>
          </p:cNvSpPr>
          <p:nvPr>
            <p:ph idx="1"/>
          </p:nvPr>
        </p:nvSpPr>
        <p:spPr>
          <a:xfrm>
            <a:off x="683568" y="188640"/>
            <a:ext cx="7886700" cy="3640897"/>
          </a:xfrm>
        </p:spPr>
        <p:txBody>
          <a:bodyPr vert="horz" lIns="91440" tIns="45720" rIns="91440" bIns="45720" rtlCol="0" anchor="t">
            <a:normAutofit/>
          </a:bodyPr>
          <a:lstStyle/>
          <a:p>
            <a:pPr marL="0" indent="0" algn="ctr">
              <a:buNone/>
            </a:pPr>
            <a:endParaRPr lang="cy-GB" sz="3600" b="1" dirty="0">
              <a:latin typeface="Arial"/>
              <a:cs typeface="Arial"/>
            </a:endParaRPr>
          </a:p>
          <a:p>
            <a:pPr marL="0" indent="0" algn="ctr">
              <a:buNone/>
            </a:pPr>
            <a:r>
              <a:rPr lang="en-GB" sz="3600" b="1" dirty="0">
                <a:solidFill>
                  <a:schemeClr val="accent1">
                    <a:lumMod val="75000"/>
                  </a:schemeClr>
                </a:solidFill>
                <a:latin typeface="Arial"/>
                <a:cs typeface="Arial"/>
              </a:rPr>
              <a:t>Roles and responsibilities of a multi-agency team in child protection</a:t>
            </a:r>
            <a:endParaRPr lang="en-GB" b="1" dirty="0">
              <a:latin typeface="Arial"/>
              <a:cs typeface="Arial"/>
            </a:endParaRPr>
          </a:p>
        </p:txBody>
      </p:sp>
      <p:pic>
        <p:nvPicPr>
          <p:cNvPr id="1026" name="Picture 2" descr="Free Puzzle Cliparts, Download Free Puzzle Cliparts png images, Free  ClipArts on Clipart Library">
            <a:extLst>
              <a:ext uri="{FF2B5EF4-FFF2-40B4-BE49-F238E27FC236}">
                <a16:creationId xmlns:a16="http://schemas.microsoft.com/office/drawing/2014/main" id="{73AA12E7-6957-5772-023F-B364E293FD84}"/>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3380730" y="3208214"/>
            <a:ext cx="249237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1546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D5D5DB2-AA2C-4A55-86FF-B0E9F24F5C06}"/>
              </a:ext>
            </a:extLst>
          </p:cNvPr>
          <p:cNvSpPr>
            <a:spLocks noGrp="1"/>
          </p:cNvSpPr>
          <p:nvPr>
            <p:ph type="title"/>
          </p:nvPr>
        </p:nvSpPr>
        <p:spPr/>
        <p:txBody>
          <a:bodyPr>
            <a:normAutofit fontScale="90000"/>
          </a:bodyPr>
          <a:lstStyle/>
          <a:p>
            <a:pPr algn="ctr"/>
            <a:br>
              <a:rPr lang="en-US" altLang="en-US" dirty="0"/>
            </a:br>
            <a:r>
              <a:rPr lang="en-US" altLang="en-US" sz="4900" b="1" dirty="0">
                <a:solidFill>
                  <a:schemeClr val="accent1">
                    <a:lumMod val="75000"/>
                  </a:schemeClr>
                </a:solidFill>
                <a:latin typeface="Arial"/>
                <a:cs typeface="Arial"/>
              </a:rPr>
              <a:t>Parental Consent</a:t>
            </a:r>
            <a:br>
              <a:rPr lang="en-US" altLang="en-US" dirty="0">
                <a:solidFill>
                  <a:srgbClr val="0000FF"/>
                </a:solidFill>
              </a:rPr>
            </a:br>
            <a:endParaRPr lang="en-GB" altLang="en-US" dirty="0"/>
          </a:p>
        </p:txBody>
      </p:sp>
      <p:sp>
        <p:nvSpPr>
          <p:cNvPr id="57348" name="Content Placeholder 3">
            <a:extLst>
              <a:ext uri="{FF2B5EF4-FFF2-40B4-BE49-F238E27FC236}">
                <a16:creationId xmlns:a16="http://schemas.microsoft.com/office/drawing/2014/main" id="{698DC8BF-2773-4071-80A7-B1B36C0FC6C6}"/>
              </a:ext>
            </a:extLst>
          </p:cNvPr>
          <p:cNvSpPr>
            <a:spLocks noGrp="1"/>
          </p:cNvSpPr>
          <p:nvPr>
            <p:ph sz="half" idx="2"/>
          </p:nvPr>
        </p:nvSpPr>
        <p:spPr>
          <a:xfrm>
            <a:off x="2637692" y="1784594"/>
            <a:ext cx="3867150" cy="3809862"/>
          </a:xfrm>
        </p:spPr>
        <p:txBody>
          <a:bodyPr>
            <a:normAutofit lnSpcReduction="10000"/>
          </a:bodyPr>
          <a:lstStyle/>
          <a:p>
            <a:pPr>
              <a:lnSpc>
                <a:spcPct val="9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Priority is to safeguard child</a:t>
            </a:r>
          </a:p>
          <a:p>
            <a:pPr>
              <a:lnSpc>
                <a:spcPct val="90000"/>
              </a:lnSpc>
              <a:spcBef>
                <a:spcPts val="600"/>
              </a:spcBef>
              <a:buClr>
                <a:srgbClr val="0000FF"/>
              </a:buClr>
            </a:pPr>
            <a:r>
              <a:rPr lang="en-US" altLang="en-US" sz="2400" b="1" dirty="0">
                <a:solidFill>
                  <a:schemeClr val="accent1">
                    <a:lumMod val="75000"/>
                  </a:schemeClr>
                </a:solidFill>
                <a:latin typeface="Arial" panose="020B0604020202020204" pitchFamily="34" charset="0"/>
                <a:cs typeface="Arial" panose="020B0604020202020204" pitchFamily="34" charset="0"/>
              </a:rPr>
              <a:t>Good Practice to inform, however…</a:t>
            </a:r>
          </a:p>
          <a:p>
            <a:pPr>
              <a:lnSpc>
                <a:spcPct val="9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Social Services decide…</a:t>
            </a:r>
          </a:p>
          <a:p>
            <a:pPr>
              <a:lnSpc>
                <a:spcPct val="9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Where abuse is suspected…enquiries can be/are often carried out without the knowledge of parents/caregivers</a:t>
            </a:r>
          </a:p>
          <a:p>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FE05F30-0F92-4418-8F9B-A35A41CD0FA1}"/>
              </a:ext>
            </a:extLst>
          </p:cNvPr>
          <p:cNvSpPr>
            <a:spLocks noGrp="1"/>
          </p:cNvSpPr>
          <p:nvPr>
            <p:ph type="title"/>
          </p:nvPr>
        </p:nvSpPr>
        <p:spPr/>
        <p:txBody>
          <a:bodyPr>
            <a:normAutofit fontScale="90000"/>
          </a:bodyPr>
          <a:lstStyle/>
          <a:p>
            <a:pPr algn="ctr"/>
            <a:r>
              <a:rPr lang="en-US" altLang="en-US" sz="4900" b="1" dirty="0">
                <a:solidFill>
                  <a:schemeClr val="accent1">
                    <a:lumMod val="75000"/>
                  </a:schemeClr>
                </a:solidFill>
                <a:latin typeface="Arial"/>
                <a:cs typeface="Arial"/>
              </a:rPr>
              <a:t>Recognition a Referral</a:t>
            </a:r>
            <a:br>
              <a:rPr lang="en-US" altLang="en-US" dirty="0">
                <a:solidFill>
                  <a:srgbClr val="0000FF"/>
                </a:solidFill>
              </a:rPr>
            </a:br>
            <a:endParaRPr lang="en-GB" altLang="en-US" dirty="0"/>
          </a:p>
        </p:txBody>
      </p:sp>
      <p:sp>
        <p:nvSpPr>
          <p:cNvPr id="59396" name="Content Placeholder 3">
            <a:extLst>
              <a:ext uri="{FF2B5EF4-FFF2-40B4-BE49-F238E27FC236}">
                <a16:creationId xmlns:a16="http://schemas.microsoft.com/office/drawing/2014/main" id="{F1EB90BA-EE65-4C2F-ADF0-1871075D2096}"/>
              </a:ext>
            </a:extLst>
          </p:cNvPr>
          <p:cNvSpPr>
            <a:spLocks noGrp="1"/>
          </p:cNvSpPr>
          <p:nvPr>
            <p:ph sz="half" idx="2"/>
          </p:nvPr>
        </p:nvSpPr>
        <p:spPr>
          <a:xfrm>
            <a:off x="1002323" y="1901825"/>
            <a:ext cx="7143750" cy="3809862"/>
          </a:xfrm>
        </p:spPr>
        <p:txBody>
          <a:bodyPr/>
          <a:lstStyle/>
          <a:p>
            <a:r>
              <a:rPr lang="en-US" altLang="en-US" sz="2400" dirty="0">
                <a:solidFill>
                  <a:schemeClr val="accent1">
                    <a:lumMod val="75000"/>
                  </a:schemeClr>
                </a:solidFill>
                <a:latin typeface="Arial" panose="020B0604020202020204" pitchFamily="34" charset="0"/>
                <a:cs typeface="Arial" panose="020B0604020202020204" pitchFamily="34" charset="0"/>
              </a:rPr>
              <a:t>Local authorities must ensure that they have effective systems in place which allow individuals and agencies to recognize and respond</a:t>
            </a:r>
          </a:p>
          <a:p>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EC088981-BC91-4689-AC0E-45FC3A259FF8}"/>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Record Keeping</a:t>
            </a:r>
            <a:br>
              <a:rPr lang="en-US" altLang="en-US" dirty="0">
                <a:solidFill>
                  <a:srgbClr val="0000FF"/>
                </a:solidFill>
              </a:rPr>
            </a:br>
            <a:endParaRPr lang="en-GB" altLang="en-US" dirty="0"/>
          </a:p>
        </p:txBody>
      </p:sp>
      <p:sp>
        <p:nvSpPr>
          <p:cNvPr id="61444" name="Content Placeholder 3">
            <a:extLst>
              <a:ext uri="{FF2B5EF4-FFF2-40B4-BE49-F238E27FC236}">
                <a16:creationId xmlns:a16="http://schemas.microsoft.com/office/drawing/2014/main" id="{030E797D-3B5A-4EC6-A5F3-CA13B72D33F6}"/>
              </a:ext>
            </a:extLst>
          </p:cNvPr>
          <p:cNvSpPr>
            <a:spLocks noGrp="1"/>
          </p:cNvSpPr>
          <p:nvPr>
            <p:ph sz="half" idx="2"/>
          </p:nvPr>
        </p:nvSpPr>
        <p:spPr>
          <a:xfrm>
            <a:off x="3141785" y="1837348"/>
            <a:ext cx="3867150" cy="3809862"/>
          </a:xfrm>
        </p:spPr>
        <p:txBody>
          <a:bodyPr/>
          <a:lstStyle/>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Correct</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Concise</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Clear</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Signature and date</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Clear, simple language – which is factual</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Keeping, storing and destroying </a:t>
            </a:r>
          </a:p>
          <a:p>
            <a:endParaRPr lang="en-GB"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47311-F4C1-A8E8-42F2-A3159C231AF4}"/>
              </a:ext>
            </a:extLst>
          </p:cNvPr>
          <p:cNvSpPr>
            <a:spLocks noGrp="1"/>
          </p:cNvSpPr>
          <p:nvPr>
            <p:ph type="title"/>
          </p:nvPr>
        </p:nvSpPr>
        <p:spPr/>
        <p:txBody>
          <a:bodyPr>
            <a:normAutofit/>
          </a:bodyPr>
          <a:lstStyle/>
          <a:p>
            <a:pPr algn="ctr"/>
            <a:r>
              <a:rPr lang="en-GB" sz="4800" b="1" dirty="0">
                <a:latin typeface="Arial" panose="020B0604020202020204" pitchFamily="34" charset="0"/>
                <a:ea typeface="+mj-lt"/>
                <a:cs typeface="Arial" panose="020B0604020202020204" pitchFamily="34" charset="0"/>
              </a:rPr>
              <a:t>Operation Encompass</a:t>
            </a:r>
            <a:endParaRPr lang="en-US" sz="4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85E9195-706A-EED0-3DB8-7C4A9434FC7C}"/>
              </a:ext>
            </a:extLst>
          </p:cNvPr>
          <p:cNvSpPr>
            <a:spLocks noGrp="1"/>
          </p:cNvSpPr>
          <p:nvPr>
            <p:ph idx="1"/>
          </p:nvPr>
        </p:nvSpPr>
        <p:spPr/>
        <p:txBody>
          <a:bodyPr vert="horz" lIns="91440" tIns="45720" rIns="91440" bIns="45720" rtlCol="0" anchor="t">
            <a:normAutofit/>
          </a:bodyPr>
          <a:lstStyle/>
          <a:p>
            <a:r>
              <a:rPr lang="en-GB" sz="2800" dirty="0">
                <a:cs typeface="Calibri"/>
                <a:hlinkClick r:id="rId3"/>
              </a:rPr>
              <a:t>https://www.operationencompass.org/why-was-operation-encompass-created</a:t>
            </a:r>
          </a:p>
          <a:p>
            <a:r>
              <a:rPr lang="en-GB" sz="2800" dirty="0">
                <a:solidFill>
                  <a:schemeClr val="accent1">
                    <a:lumMod val="75000"/>
                  </a:schemeClr>
                </a:solidFill>
                <a:ea typeface="+mn-lt"/>
                <a:cs typeface="+mn-lt"/>
              </a:rPr>
              <a:t>'</a:t>
            </a:r>
            <a:r>
              <a:rPr lang="en-GB" sz="2800" dirty="0">
                <a:solidFill>
                  <a:schemeClr val="accent1">
                    <a:lumMod val="75000"/>
                  </a:schemeClr>
                </a:solidFill>
                <a:cs typeface="Calibri"/>
              </a:rPr>
              <a:t>Operation Encompass is a police and education early information safeguarding partnership enabling schools to offer immediate support to children experiencing domestic abuse' </a:t>
            </a:r>
            <a:endParaRPr lang="en-US" sz="2800" dirty="0">
              <a:solidFill>
                <a:schemeClr val="accent1">
                  <a:lumMod val="75000"/>
                </a:schemeClr>
              </a:solidFill>
              <a:ea typeface="+mn-lt"/>
              <a:cs typeface="+mn-lt"/>
            </a:endParaRPr>
          </a:p>
          <a:p>
            <a:pPr marL="0" indent="0">
              <a:buNone/>
            </a:pPr>
            <a:r>
              <a:rPr lang="en-GB" sz="2800" dirty="0">
                <a:solidFill>
                  <a:schemeClr val="accent1">
                    <a:lumMod val="75000"/>
                  </a:schemeClr>
                </a:solidFill>
                <a:ea typeface="+mn-lt"/>
                <a:cs typeface="+mn-lt"/>
              </a:rPr>
              <a:t>    Operation Encompass (no date)</a:t>
            </a:r>
            <a:endParaRPr lang="en-GB" sz="2800" dirty="0">
              <a:solidFill>
                <a:schemeClr val="accent1">
                  <a:lumMod val="75000"/>
                </a:schemeClr>
              </a:solidFill>
              <a:cs typeface="Calibri" panose="020F0502020204030204"/>
            </a:endParaRPr>
          </a:p>
        </p:txBody>
      </p:sp>
    </p:spTree>
    <p:extLst>
      <p:ext uri="{BB962C8B-B14F-4D97-AF65-F5344CB8AC3E}">
        <p14:creationId xmlns:p14="http://schemas.microsoft.com/office/powerpoint/2010/main" val="37911342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7199E01F-11E7-4FA3-A1FF-7FC5039206D9}"/>
              </a:ext>
            </a:extLst>
          </p:cNvPr>
          <p:cNvSpPr>
            <a:spLocks noGrp="1"/>
          </p:cNvSpPr>
          <p:nvPr>
            <p:ph type="title"/>
          </p:nvPr>
        </p:nvSpPr>
        <p:spPr>
          <a:xfrm>
            <a:off x="539552" y="836712"/>
            <a:ext cx="7886700" cy="1325563"/>
          </a:xfrm>
        </p:spPr>
        <p:txBody>
          <a:bodyPr>
            <a:noAutofit/>
          </a:bodyPr>
          <a:lstStyle/>
          <a:p>
            <a:pPr algn="ctr"/>
            <a:r>
              <a:rPr lang="en-GB" altLang="en-US" sz="4000" b="1" dirty="0">
                <a:solidFill>
                  <a:schemeClr val="accent1">
                    <a:lumMod val="75000"/>
                  </a:schemeClr>
                </a:solidFill>
                <a:latin typeface="Arial"/>
                <a:cs typeface="Arial"/>
              </a:rPr>
              <a:t>Initial Child Protection Conference</a:t>
            </a:r>
          </a:p>
        </p:txBody>
      </p:sp>
      <p:sp>
        <p:nvSpPr>
          <p:cNvPr id="63491" name="Content Placeholder 4">
            <a:extLst>
              <a:ext uri="{FF2B5EF4-FFF2-40B4-BE49-F238E27FC236}">
                <a16:creationId xmlns:a16="http://schemas.microsoft.com/office/drawing/2014/main" id="{E18B0991-2E27-4614-BB1F-0EB0B0FB6778}"/>
              </a:ext>
            </a:extLst>
          </p:cNvPr>
          <p:cNvSpPr>
            <a:spLocks noGrp="1"/>
          </p:cNvSpPr>
          <p:nvPr>
            <p:ph idx="1"/>
          </p:nvPr>
        </p:nvSpPr>
        <p:spPr>
          <a:xfrm>
            <a:off x="624355" y="2996952"/>
            <a:ext cx="7886700" cy="3640897"/>
          </a:xfrm>
        </p:spPr>
        <p:txBody>
          <a:bodyPr/>
          <a:lstStyle/>
          <a:p>
            <a:pPr marL="0" indent="0">
              <a:buFont typeface="Arial" panose="020B0604020202020204" pitchFamily="34" charset="0"/>
              <a:buNone/>
            </a:pPr>
            <a:r>
              <a:rPr lang="en-GB" altLang="en-US" b="1" dirty="0">
                <a:hlinkClick r:id="rId3">
                  <a:extLst>
                    <a:ext uri="{A12FA001-AC4F-418D-AE19-62706E023703}">
                      <ahyp:hlinkClr xmlns:ahyp="http://schemas.microsoft.com/office/drawing/2018/hyperlinkcolor" val="tx"/>
                    </a:ext>
                  </a:extLst>
                </a:hlinkClick>
              </a:rPr>
              <a:t>Background:</a:t>
            </a:r>
          </a:p>
          <a:p>
            <a:pPr marL="0" indent="0">
              <a:buFont typeface="Arial" panose="020B0604020202020204" pitchFamily="34" charset="0"/>
              <a:buNone/>
            </a:pPr>
            <a:r>
              <a:rPr lang="en-GB" altLang="en-US" dirty="0">
                <a:solidFill>
                  <a:srgbClr val="0563C1"/>
                </a:solidFill>
                <a:hlinkClick r:id="rId3">
                  <a:extLst>
                    <a:ext uri="{A12FA001-AC4F-418D-AE19-62706E023703}">
                      <ahyp:hlinkClr xmlns:ahyp="http://schemas.microsoft.com/office/drawing/2018/hyperlinkcolor" val="tx"/>
                    </a:ext>
                  </a:extLst>
                </a:hlinkClick>
              </a:rPr>
              <a:t>Anne and Terry's story (Part 1) - child protection conference – YouTube</a:t>
            </a: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b="1" u="sng" dirty="0"/>
              <a:t>Initial Child Protection Conference:</a:t>
            </a:r>
          </a:p>
          <a:p>
            <a:pPr marL="0" indent="0">
              <a:buFont typeface="Arial" panose="020B0604020202020204" pitchFamily="34" charset="0"/>
              <a:buNone/>
            </a:pPr>
            <a:r>
              <a:rPr lang="en-GB" altLang="en-US" dirty="0">
                <a:hlinkClick r:id="rId4"/>
              </a:rPr>
              <a:t>https://www.youtube.com/watch?v=3Q11zm-L-hQ</a:t>
            </a:r>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EEB64763-6895-4250-9B86-9076E8EF13B0}"/>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Relevancy to assignment</a:t>
            </a:r>
          </a:p>
        </p:txBody>
      </p:sp>
      <p:sp>
        <p:nvSpPr>
          <p:cNvPr id="3" name="TextBox 2">
            <a:extLst>
              <a:ext uri="{FF2B5EF4-FFF2-40B4-BE49-F238E27FC236}">
                <a16:creationId xmlns:a16="http://schemas.microsoft.com/office/drawing/2014/main" id="{58D659D1-EEA8-CEAC-F7CD-F5A8EE81F01C}"/>
              </a:ext>
            </a:extLst>
          </p:cNvPr>
          <p:cNvSpPr txBox="1"/>
          <p:nvPr/>
        </p:nvSpPr>
        <p:spPr>
          <a:xfrm>
            <a:off x="628650" y="1772816"/>
            <a:ext cx="8047806" cy="3785652"/>
          </a:xfrm>
          <a:prstGeom prst="rect">
            <a:avLst/>
          </a:prstGeom>
          <a:noFill/>
        </p:spPr>
        <p:txBody>
          <a:bodyPr wrap="square" rtlCol="0">
            <a:spAutoFit/>
          </a:bodyPr>
          <a:lstStyle/>
          <a:p>
            <a:r>
              <a:rPr lang="en-GB" sz="4800" dirty="0"/>
              <a:t>Now research: </a:t>
            </a:r>
          </a:p>
          <a:p>
            <a:r>
              <a:rPr lang="en-GB" sz="4800" dirty="0"/>
              <a:t>. National and local safeguarding Procedures </a:t>
            </a:r>
          </a:p>
          <a:p>
            <a:r>
              <a:rPr lang="en-GB" sz="4800" dirty="0"/>
              <a:t>. Decision making and initial child protection conferences</a:t>
            </a:r>
          </a:p>
        </p:txBody>
      </p:sp>
      <p:sp>
        <p:nvSpPr>
          <p:cNvPr id="8" name="Content Placeholder 7">
            <a:extLst>
              <a:ext uri="{FF2B5EF4-FFF2-40B4-BE49-F238E27FC236}">
                <a16:creationId xmlns:a16="http://schemas.microsoft.com/office/drawing/2014/main" id="{A918C81D-EC0C-D014-B56B-A2DD0F8BB3A2}"/>
              </a:ext>
            </a:extLst>
          </p:cNvPr>
          <p:cNvSpPr>
            <a:spLocks noGrp="1"/>
          </p:cNvSpPr>
          <p:nvPr>
            <p:ph sz="half" idx="2"/>
          </p:nvPr>
        </p:nvSpPr>
        <p:spPr/>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370D2C35-9327-443E-A8BE-2326272F5307}"/>
              </a:ext>
            </a:extLst>
          </p:cNvPr>
          <p:cNvSpPr>
            <a:spLocks noGrp="1"/>
          </p:cNvSpPr>
          <p:nvPr>
            <p:ph type="title"/>
          </p:nvPr>
        </p:nvSpPr>
        <p:spPr/>
        <p:txBody>
          <a:bodyPr>
            <a:normAutofit fontScale="90000"/>
          </a:bodyPr>
          <a:lstStyle/>
          <a:p>
            <a:pPr algn="ctr"/>
            <a:br>
              <a:rPr lang="en-US" altLang="en-US" sz="4900" dirty="0"/>
            </a:br>
            <a:r>
              <a:rPr lang="en-US" altLang="en-US" sz="4900" b="1" dirty="0">
                <a:solidFill>
                  <a:schemeClr val="accent1">
                    <a:lumMod val="75000"/>
                  </a:schemeClr>
                </a:solidFill>
                <a:latin typeface="Arial"/>
                <a:cs typeface="Arial"/>
              </a:rPr>
              <a:t>Immediate protection of a child</a:t>
            </a:r>
            <a:br>
              <a:rPr lang="en-US" altLang="en-US" dirty="0">
                <a:solidFill>
                  <a:srgbClr val="0000FF"/>
                </a:solidFill>
              </a:rPr>
            </a:br>
            <a:endParaRPr lang="en-GB" altLang="en-US" dirty="0"/>
          </a:p>
        </p:txBody>
      </p:sp>
      <p:sp>
        <p:nvSpPr>
          <p:cNvPr id="66564" name="Content Placeholder 3">
            <a:extLst>
              <a:ext uri="{FF2B5EF4-FFF2-40B4-BE49-F238E27FC236}">
                <a16:creationId xmlns:a16="http://schemas.microsoft.com/office/drawing/2014/main" id="{0E27761E-7780-4E0F-8187-1A9D6A16D989}"/>
              </a:ext>
            </a:extLst>
          </p:cNvPr>
          <p:cNvSpPr>
            <a:spLocks noGrp="1"/>
          </p:cNvSpPr>
          <p:nvPr>
            <p:ph sz="half" idx="2"/>
          </p:nvPr>
        </p:nvSpPr>
        <p:spPr>
          <a:xfrm>
            <a:off x="1251308" y="2276872"/>
            <a:ext cx="7266842" cy="3809862"/>
          </a:xfrm>
        </p:spPr>
        <p:txBody>
          <a:bodyPr/>
          <a:lstStyle/>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Serious matters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Complex matters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Powers by authorities to remove children immediately from the situation</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The medical process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The care process</a:t>
            </a:r>
          </a:p>
          <a:p>
            <a:endParaRPr lang="en-GB"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AFEE4-B9E2-0773-B1E5-DDE89AF53BE8}"/>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ea typeface="Calibri Light"/>
                <a:cs typeface="Arial"/>
              </a:rPr>
              <a:t>Everyone's Responsibility</a:t>
            </a:r>
          </a:p>
        </p:txBody>
      </p:sp>
      <p:sp>
        <p:nvSpPr>
          <p:cNvPr id="4" name="Content Placeholder 3">
            <a:extLst>
              <a:ext uri="{FF2B5EF4-FFF2-40B4-BE49-F238E27FC236}">
                <a16:creationId xmlns:a16="http://schemas.microsoft.com/office/drawing/2014/main" id="{6F5A05D7-FCC0-70FC-9720-86B60251A838}"/>
              </a:ext>
            </a:extLst>
          </p:cNvPr>
          <p:cNvSpPr>
            <a:spLocks noGrp="1"/>
          </p:cNvSpPr>
          <p:nvPr>
            <p:ph sz="half" idx="2"/>
          </p:nvPr>
        </p:nvSpPr>
        <p:spPr>
          <a:xfrm>
            <a:off x="844062" y="1825625"/>
            <a:ext cx="7671288" cy="3809862"/>
          </a:xfrm>
        </p:spPr>
        <p:txBody>
          <a:bodyPr vert="horz" lIns="91440" tIns="45720" rIns="91440" bIns="45720" rtlCol="0" anchor="t">
            <a:normAutofit/>
          </a:bodyPr>
          <a:lstStyle/>
          <a:p>
            <a:pPr marL="0" indent="0">
              <a:buNone/>
            </a:pPr>
            <a:r>
              <a:rPr lang="en-GB" sz="2400" dirty="0">
                <a:solidFill>
                  <a:schemeClr val="accent1">
                    <a:lumMod val="75000"/>
                  </a:schemeClr>
                </a:solidFill>
                <a:ea typeface="Calibri"/>
                <a:cs typeface="Calibri"/>
              </a:rPr>
              <a:t>'The effective protection of Children cannot be achieved by a single agency acting on its own'</a:t>
            </a:r>
          </a:p>
          <a:p>
            <a:pPr marL="0" indent="0">
              <a:buNone/>
            </a:pPr>
            <a:endParaRPr lang="en-GB" sz="2400" dirty="0">
              <a:solidFill>
                <a:schemeClr val="accent1">
                  <a:lumMod val="75000"/>
                </a:schemeClr>
              </a:solidFill>
              <a:ea typeface="Calibri"/>
              <a:cs typeface="Calibri"/>
            </a:endParaRPr>
          </a:p>
        </p:txBody>
      </p:sp>
    </p:spTree>
    <p:extLst>
      <p:ext uri="{BB962C8B-B14F-4D97-AF65-F5344CB8AC3E}">
        <p14:creationId xmlns:p14="http://schemas.microsoft.com/office/powerpoint/2010/main" val="39990450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AE53329E-3FBF-4E88-9C7B-D71873D7574F}"/>
              </a:ext>
            </a:extLst>
          </p:cNvPr>
          <p:cNvSpPr>
            <a:spLocks noGrp="1"/>
          </p:cNvSpPr>
          <p:nvPr>
            <p:ph type="title"/>
          </p:nvPr>
        </p:nvSpPr>
        <p:spPr>
          <a:xfrm>
            <a:off x="628650" y="18437"/>
            <a:ext cx="7886700" cy="1325563"/>
          </a:xfrm>
        </p:spPr>
        <p:txBody>
          <a:bodyPr>
            <a:noAutofit/>
          </a:bodyPr>
          <a:lstStyle/>
          <a:p>
            <a:pPr algn="ctr"/>
            <a:r>
              <a:rPr lang="en-GB" altLang="en-US" sz="4400" b="1" dirty="0">
                <a:solidFill>
                  <a:schemeClr val="accent1">
                    <a:lumMod val="75000"/>
                  </a:schemeClr>
                </a:solidFill>
                <a:latin typeface="Arial"/>
                <a:cs typeface="Arial"/>
              </a:rPr>
              <a:t>To summarise…</a:t>
            </a:r>
          </a:p>
        </p:txBody>
      </p:sp>
      <p:sp>
        <p:nvSpPr>
          <p:cNvPr id="2" name="Content Placeholder 1">
            <a:extLst>
              <a:ext uri="{FF2B5EF4-FFF2-40B4-BE49-F238E27FC236}">
                <a16:creationId xmlns:a16="http://schemas.microsoft.com/office/drawing/2014/main" id="{4943F2F2-A1AE-4F9F-924D-0C2400F71F92}"/>
              </a:ext>
            </a:extLst>
          </p:cNvPr>
          <p:cNvSpPr>
            <a:spLocks noGrp="1"/>
          </p:cNvSpPr>
          <p:nvPr>
            <p:ph sz="half" idx="2"/>
          </p:nvPr>
        </p:nvSpPr>
        <p:spPr>
          <a:xfrm>
            <a:off x="373188" y="1295545"/>
            <a:ext cx="8844734" cy="4752528"/>
          </a:xfrm>
        </p:spPr>
        <p:txBody>
          <a:bodyPr>
            <a:normAutofit/>
          </a:bodyPr>
          <a:lstStyle/>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Training/Courses</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Knowledge and understanding = confidence</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Knowing the children in your care</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Knowing the families of children (understanding backgrounds)</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Recognising signs, indicators and changes to behaviour</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Cooperation</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Communication</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Consistency</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Confidentiality</a:t>
            </a:r>
          </a:p>
          <a:p>
            <a:pPr marL="0" indent="0">
              <a:defRPr/>
            </a:pPr>
            <a:r>
              <a:rPr lang="en-GB" altLang="en-US" sz="2100" b="1" dirty="0">
                <a:solidFill>
                  <a:schemeClr val="accent1">
                    <a:lumMod val="75000"/>
                  </a:schemeClr>
                </a:solidFill>
                <a:latin typeface="Arial" panose="020B0604020202020204" pitchFamily="34" charset="0"/>
                <a:cs typeface="Arial" panose="020B0604020202020204" pitchFamily="34" charset="0"/>
              </a:rPr>
              <a:t>Personal responsibility  </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Action…every time …</a:t>
            </a:r>
          </a:p>
          <a:p>
            <a:pPr>
              <a:defRPr/>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51EB6-D76A-484E-A6DF-B185DEEFB142}"/>
              </a:ext>
            </a:extLst>
          </p:cNvPr>
          <p:cNvSpPr>
            <a:spLocks noGrp="1"/>
          </p:cNvSpPr>
          <p:nvPr>
            <p:ph type="title"/>
          </p:nvPr>
        </p:nvSpPr>
        <p:spPr/>
        <p:txBody>
          <a:bodyPr>
            <a:normAutofit/>
          </a:bodyPr>
          <a:lstStyle/>
          <a:p>
            <a:pPr algn="ctr"/>
            <a:r>
              <a:rPr lang="en-GB" sz="4400" b="1">
                <a:solidFill>
                  <a:schemeClr val="accent1">
                    <a:lumMod val="75000"/>
                  </a:schemeClr>
                </a:solidFill>
                <a:latin typeface="Arial"/>
                <a:cs typeface="Arial"/>
              </a:rPr>
              <a:t>References</a:t>
            </a:r>
          </a:p>
        </p:txBody>
      </p:sp>
      <p:sp>
        <p:nvSpPr>
          <p:cNvPr id="3" name="Content Placeholder 2">
            <a:extLst>
              <a:ext uri="{FF2B5EF4-FFF2-40B4-BE49-F238E27FC236}">
                <a16:creationId xmlns:a16="http://schemas.microsoft.com/office/drawing/2014/main" id="{4D6D0B93-C5C2-1097-8C4A-CF64BE96FCF3}"/>
              </a:ext>
            </a:extLst>
          </p:cNvPr>
          <p:cNvSpPr>
            <a:spLocks noGrp="1"/>
          </p:cNvSpPr>
          <p:nvPr>
            <p:ph idx="1"/>
          </p:nvPr>
        </p:nvSpPr>
        <p:spPr/>
        <p:txBody>
          <a:bodyPr vert="horz" lIns="91440" tIns="45720" rIns="91440" bIns="45720" rtlCol="0" anchor="t">
            <a:normAutofit fontScale="25000" lnSpcReduction="20000"/>
          </a:bodyPr>
          <a:lstStyle/>
          <a:p>
            <a:pPr algn="l"/>
            <a:r>
              <a:rPr lang="en-GB" b="0" i="0" dirty="0">
                <a:solidFill>
                  <a:srgbClr val="525455"/>
                </a:solidFill>
                <a:effectLst/>
                <a:highlight>
                  <a:srgbClr val="EEF4D8"/>
                </a:highlight>
                <a:latin typeface="NSPCC-Regular"/>
              </a:rPr>
              <a:t>1. Department of Health and Social Security (DHSS) and Welsh Office (1988) Working together: a guide to arrangements for inter-agency co-operation for the protection of children from abuse. London: Her Majesty's Stationery Office (HMSO)</a:t>
            </a:r>
          </a:p>
          <a:p>
            <a:pPr algn="l"/>
            <a:r>
              <a:rPr lang="en-GB" b="0" i="0" dirty="0">
                <a:solidFill>
                  <a:srgbClr val="525455"/>
                </a:solidFill>
                <a:effectLst/>
                <a:highlight>
                  <a:srgbClr val="EEF4D8"/>
                </a:highlight>
                <a:latin typeface="NSPCC-Regular"/>
              </a:rPr>
              <a:t>2. Home Office and Department of Health (DH) (1991) Working together under the Children Act 1989: a guide to arrangements for inter-agency co-operation for the protection of children from abuse. London: Her Majesty's Stationery Office (HMSO).</a:t>
            </a:r>
          </a:p>
          <a:p>
            <a:pPr algn="l"/>
            <a:r>
              <a:rPr lang="en-GB" b="0" i="0" dirty="0">
                <a:solidFill>
                  <a:srgbClr val="525455"/>
                </a:solidFill>
                <a:effectLst/>
                <a:highlight>
                  <a:srgbClr val="EEF4D8"/>
                </a:highlight>
                <a:latin typeface="NSPCC-Regular"/>
              </a:rPr>
              <a:t>3. Department of Health and Home Office (1999) </a:t>
            </a:r>
            <a:r>
              <a:rPr lang="en-GB" b="0" i="0" u="none" strike="noStrike" dirty="0">
                <a:solidFill>
                  <a:srgbClr val="108633"/>
                </a:solidFill>
                <a:effectLst/>
                <a:highlight>
                  <a:srgbClr val="EEF4D8"/>
                </a:highlight>
                <a:latin typeface="NSPCC-Regular"/>
                <a:hlinkClick r:id="rId2" tooltip="Working together to safeguard children (PDF)."/>
              </a:rPr>
              <a:t>Working together to safeguard children (PDF).</a:t>
            </a:r>
            <a:r>
              <a:rPr lang="en-GB" b="0" i="0" dirty="0">
                <a:solidFill>
                  <a:srgbClr val="525455"/>
                </a:solidFill>
                <a:effectLst/>
                <a:highlight>
                  <a:srgbClr val="EEF4D8"/>
                </a:highlight>
                <a:latin typeface="NSPCC-Regular"/>
              </a:rPr>
              <a:t> London: The Stationery Office (TSO).</a:t>
            </a:r>
          </a:p>
          <a:p>
            <a:pPr algn="l"/>
            <a:r>
              <a:rPr lang="en-GB" b="0" i="0" dirty="0">
                <a:solidFill>
                  <a:srgbClr val="525455"/>
                </a:solidFill>
                <a:effectLst/>
                <a:highlight>
                  <a:srgbClr val="EEF4D8"/>
                </a:highlight>
                <a:latin typeface="NSPCC-Regular"/>
              </a:rPr>
              <a:t>4. Laming, L (2003) </a:t>
            </a:r>
            <a:r>
              <a:rPr lang="en-GB" b="0" i="0" u="none" strike="noStrike" dirty="0">
                <a:solidFill>
                  <a:srgbClr val="108633"/>
                </a:solidFill>
                <a:effectLst/>
                <a:highlight>
                  <a:srgbClr val="EEF4D8"/>
                </a:highlight>
                <a:latin typeface="NSPCC-Regular"/>
                <a:hlinkClick r:id="rId3" tooltip="The Victoria Climbie inquiry: report of an inquiry by Lord Laming (PDF)."/>
              </a:rPr>
              <a:t>The Victoria Climbie inquiry: report of an inquiry by Lord Laming (PDF).</a:t>
            </a:r>
            <a:r>
              <a:rPr lang="en-GB" b="0" i="0" dirty="0">
                <a:solidFill>
                  <a:srgbClr val="525455"/>
                </a:solidFill>
                <a:effectLst/>
                <a:highlight>
                  <a:srgbClr val="EEF4D8"/>
                </a:highlight>
                <a:latin typeface="NSPCC-Regular"/>
              </a:rPr>
              <a:t> Norwich: The Stationery Office (TSO).</a:t>
            </a:r>
          </a:p>
          <a:p>
            <a:pPr algn="l"/>
            <a:r>
              <a:rPr lang="en-GB" b="0" i="0" dirty="0">
                <a:solidFill>
                  <a:srgbClr val="525455"/>
                </a:solidFill>
                <a:effectLst/>
                <a:highlight>
                  <a:srgbClr val="EEF4D8"/>
                </a:highlight>
                <a:latin typeface="NSPCC-Regular"/>
              </a:rPr>
              <a:t>5. Scottish Executive (2002) </a:t>
            </a:r>
            <a:r>
              <a:rPr lang="en-GB" b="0" i="0" u="none" strike="noStrike" dirty="0">
                <a:solidFill>
                  <a:srgbClr val="108633"/>
                </a:solidFill>
                <a:effectLst/>
                <a:highlight>
                  <a:srgbClr val="EEF4D8"/>
                </a:highlight>
                <a:latin typeface="NSPCC-Regular"/>
                <a:hlinkClick r:id="rId4" tooltip="It's everyone's job to make sure I'm alright: report of the Child Protection Audit and Review."/>
              </a:rPr>
              <a:t>It's everyone's job to make sure I'm alright: report of the Child Protection Audit and Review.</a:t>
            </a:r>
            <a:r>
              <a:rPr lang="en-GB" b="0" i="0" dirty="0">
                <a:solidFill>
                  <a:srgbClr val="525455"/>
                </a:solidFill>
                <a:effectLst/>
                <a:highlight>
                  <a:srgbClr val="EEF4D8"/>
                </a:highlight>
                <a:latin typeface="NSPCC-Regular"/>
              </a:rPr>
              <a:t> Edinburgh: Scottish Government.</a:t>
            </a:r>
          </a:p>
          <a:p>
            <a:pPr algn="l"/>
            <a:r>
              <a:rPr lang="en-GB" b="0" i="0" dirty="0">
                <a:solidFill>
                  <a:srgbClr val="525455"/>
                </a:solidFill>
                <a:effectLst/>
                <a:highlight>
                  <a:srgbClr val="EEF4D8"/>
                </a:highlight>
                <a:latin typeface="NSPCC-Regular"/>
              </a:rPr>
              <a:t>6. Department of Health, Social Services and Public Safety (2002) </a:t>
            </a:r>
            <a:r>
              <a:rPr lang="en-GB" b="0" i="0" u="none" strike="noStrike" dirty="0">
                <a:solidFill>
                  <a:srgbClr val="108633"/>
                </a:solidFill>
                <a:effectLst/>
                <a:highlight>
                  <a:srgbClr val="EEF4D8"/>
                </a:highlight>
                <a:latin typeface="NSPCC-Regular"/>
                <a:hlinkClick r:id="rId5" tooltip="Co-operating to safeguard children (PDF)."/>
              </a:rPr>
              <a:t>Co-operating to safeguard children (PDF).</a:t>
            </a:r>
            <a:r>
              <a:rPr lang="en-GB" b="0" i="0" dirty="0">
                <a:solidFill>
                  <a:srgbClr val="525455"/>
                </a:solidFill>
                <a:effectLst/>
                <a:highlight>
                  <a:srgbClr val="EEF4D8"/>
                </a:highlight>
                <a:latin typeface="NSPCC-Regular"/>
              </a:rPr>
              <a:t> Belfast: Department of Health, Social Services and Public Safety.</a:t>
            </a:r>
          </a:p>
          <a:p>
            <a:pPr algn="l"/>
            <a:r>
              <a:rPr lang="en-GB" b="0" i="0" dirty="0">
                <a:solidFill>
                  <a:srgbClr val="525455"/>
                </a:solidFill>
                <a:effectLst/>
                <a:highlight>
                  <a:srgbClr val="EEF4D8"/>
                </a:highlight>
                <a:latin typeface="NSPCC-Regular"/>
              </a:rPr>
              <a:t>7. Welsh Government (2019) </a:t>
            </a:r>
            <a:r>
              <a:rPr lang="en-GB" b="0" i="0" u="none" strike="noStrike" dirty="0">
                <a:solidFill>
                  <a:srgbClr val="108633"/>
                </a:solidFill>
                <a:effectLst/>
                <a:highlight>
                  <a:srgbClr val="EEF4D8"/>
                </a:highlight>
                <a:latin typeface="NSPCC-Regular"/>
                <a:hlinkClick r:id="rId6" tooltip="Children's rights in Wales."/>
              </a:rPr>
              <a:t>Children's rights in Wales.</a:t>
            </a:r>
            <a:r>
              <a:rPr lang="en-GB" b="0" i="0" dirty="0">
                <a:solidFill>
                  <a:srgbClr val="525455"/>
                </a:solidFill>
                <a:effectLst/>
                <a:highlight>
                  <a:srgbClr val="EEF4D8"/>
                </a:highlight>
                <a:latin typeface="NSPCC-Regular"/>
              </a:rPr>
              <a:t> [Accessed: 05/07/2021].</a:t>
            </a:r>
          </a:p>
          <a:p>
            <a:pPr algn="l"/>
            <a:r>
              <a:rPr lang="en-GB" b="0" i="0" dirty="0">
                <a:solidFill>
                  <a:srgbClr val="525455"/>
                </a:solidFill>
                <a:effectLst/>
                <a:highlight>
                  <a:srgbClr val="EEF4D8"/>
                </a:highlight>
                <a:latin typeface="NSPCC-Regular"/>
              </a:rPr>
              <a:t>8. </a:t>
            </a:r>
            <a:r>
              <a:rPr lang="en-GB" b="0" i="0" dirty="0" err="1">
                <a:solidFill>
                  <a:srgbClr val="525455"/>
                </a:solidFill>
                <a:effectLst/>
                <a:highlight>
                  <a:srgbClr val="EEF4D8"/>
                </a:highlight>
                <a:latin typeface="NSPCC-Regular"/>
              </a:rPr>
              <a:t>Creegan</a:t>
            </a:r>
            <a:r>
              <a:rPr lang="en-GB" b="0" i="0" dirty="0">
                <a:solidFill>
                  <a:srgbClr val="525455"/>
                </a:solidFill>
                <a:effectLst/>
                <a:highlight>
                  <a:srgbClr val="EEF4D8"/>
                </a:highlight>
                <a:latin typeface="NSPCC-Regular"/>
              </a:rPr>
              <a:t>, C., Henderson, G., and King, C. (2006) </a:t>
            </a:r>
            <a:r>
              <a:rPr lang="en-GB" b="0" i="0" u="none" strike="noStrike" dirty="0">
                <a:solidFill>
                  <a:srgbClr val="108633"/>
                </a:solidFill>
                <a:effectLst/>
                <a:highlight>
                  <a:srgbClr val="EEF4D8"/>
                </a:highlight>
                <a:latin typeface="NSPCC-Regular"/>
                <a:hlinkClick r:id="rId7" tooltip="Getting it right for every child: children and young people's experiences of advocacy support and participation in children's hearings system (PDF)."/>
              </a:rPr>
              <a:t>Getting it right for every child: children and young people's experiences of advocacy support and participation in children's hearings system (PDF).</a:t>
            </a:r>
            <a:r>
              <a:rPr lang="en-GB" b="0" i="0" dirty="0">
                <a:solidFill>
                  <a:srgbClr val="525455"/>
                </a:solidFill>
                <a:effectLst/>
                <a:highlight>
                  <a:srgbClr val="EEF4D8"/>
                </a:highlight>
                <a:latin typeface="NSPCC-Regular"/>
              </a:rPr>
              <a:t> Edinburgh: Scottish Government.</a:t>
            </a:r>
          </a:p>
          <a:p>
            <a:pPr algn="l"/>
            <a:r>
              <a:rPr lang="en-GB" b="0" i="0" dirty="0">
                <a:solidFill>
                  <a:srgbClr val="525455"/>
                </a:solidFill>
                <a:effectLst/>
                <a:highlight>
                  <a:srgbClr val="EEF4D8"/>
                </a:highlight>
                <a:latin typeface="NSPCC-Regular"/>
              </a:rPr>
              <a:t>9. Department for Education and Skills (2006) </a:t>
            </a:r>
            <a:r>
              <a:rPr lang="en-GB" b="0" i="0" u="none" strike="noStrike" dirty="0">
                <a:solidFill>
                  <a:srgbClr val="108633"/>
                </a:solidFill>
                <a:effectLst/>
                <a:highlight>
                  <a:srgbClr val="EEF4D8"/>
                </a:highlight>
                <a:latin typeface="NSPCC-Regular"/>
                <a:hlinkClick r:id="rId8" tooltip="Working Together to Safeguard Children: a guide to inter-agency working to safeguard and promote the welfare of children (PDF). "/>
              </a:rPr>
              <a:t>Working Together to Safeguard Children: a guide to inter-agency working to safeguard and promote the welfare of children (PDF). </a:t>
            </a:r>
            <a:r>
              <a:rPr lang="en-GB" b="0" i="0" dirty="0">
                <a:solidFill>
                  <a:srgbClr val="525455"/>
                </a:solidFill>
                <a:effectLst/>
                <a:highlight>
                  <a:srgbClr val="EEF4D8"/>
                </a:highlight>
                <a:latin typeface="NSPCC-Regular"/>
              </a:rPr>
              <a:t>London: The Stationary Office (TSO).</a:t>
            </a:r>
          </a:p>
          <a:p>
            <a:pPr algn="l"/>
            <a:r>
              <a:rPr lang="en-GB" b="0" i="0" dirty="0">
                <a:solidFill>
                  <a:srgbClr val="525455"/>
                </a:solidFill>
                <a:effectLst/>
                <a:highlight>
                  <a:srgbClr val="EEF4D8"/>
                </a:highlight>
                <a:latin typeface="NSPCC-Regular"/>
              </a:rPr>
              <a:t>10. Laming, L (2009) </a:t>
            </a:r>
            <a:r>
              <a:rPr lang="en-GB" b="0" i="0" u="none" strike="noStrike" dirty="0">
                <a:solidFill>
                  <a:srgbClr val="108633"/>
                </a:solidFill>
                <a:effectLst/>
                <a:highlight>
                  <a:srgbClr val="EEF4D8"/>
                </a:highlight>
                <a:latin typeface="NSPCC-Regular"/>
                <a:hlinkClick r:id="rId9" tooltip="The protection of children in England: a progress report (PDF)."/>
              </a:rPr>
              <a:t>The protection of children in England: a progress report (PDF).</a:t>
            </a:r>
            <a:r>
              <a:rPr lang="en-GB" b="0" i="0" dirty="0">
                <a:solidFill>
                  <a:srgbClr val="525455"/>
                </a:solidFill>
                <a:effectLst/>
                <a:highlight>
                  <a:srgbClr val="EEF4D8"/>
                </a:highlight>
                <a:latin typeface="NSPCC-Regular"/>
              </a:rPr>
              <a:t> London: The Stationery Office (TSO).</a:t>
            </a:r>
          </a:p>
          <a:p>
            <a:pPr algn="l"/>
            <a:r>
              <a:rPr lang="en-GB" b="0" i="0" dirty="0">
                <a:solidFill>
                  <a:srgbClr val="525455"/>
                </a:solidFill>
                <a:effectLst/>
                <a:highlight>
                  <a:srgbClr val="EEF4D8"/>
                </a:highlight>
                <a:latin typeface="NSPCC-Regular"/>
              </a:rPr>
              <a:t>11. Department for Children, Schools and Families (2010) </a:t>
            </a:r>
            <a:r>
              <a:rPr lang="en-GB" b="0" i="0" u="none" strike="noStrike" dirty="0">
                <a:solidFill>
                  <a:srgbClr val="108633"/>
                </a:solidFill>
                <a:effectLst/>
                <a:highlight>
                  <a:srgbClr val="EEF4D8"/>
                </a:highlight>
                <a:latin typeface="NSPCC-Regular"/>
                <a:hlinkClick r:id="rId10" tooltip="Working together to safeguard children: a guide to inter-agency working to safeguard and promote the welfare of children (PDF) "/>
              </a:rPr>
              <a:t>Working together to safeguard children: a guide to inter-agency working to safeguard and promote the welfare of children (PDF) </a:t>
            </a:r>
            <a:r>
              <a:rPr lang="en-GB" b="0" i="0" dirty="0">
                <a:solidFill>
                  <a:srgbClr val="525455"/>
                </a:solidFill>
                <a:effectLst/>
                <a:highlight>
                  <a:srgbClr val="EEF4D8"/>
                </a:highlight>
                <a:latin typeface="NSPCC-Regular"/>
              </a:rPr>
              <a:t>[London]: Department for Children, Schools and Families.</a:t>
            </a:r>
          </a:p>
          <a:p>
            <a:pPr algn="l"/>
            <a:r>
              <a:rPr lang="en-GB" b="0" i="0" dirty="0">
                <a:solidFill>
                  <a:srgbClr val="525455"/>
                </a:solidFill>
                <a:effectLst/>
                <a:highlight>
                  <a:srgbClr val="EEF4D8"/>
                </a:highlight>
                <a:latin typeface="NSPCC-Regular"/>
              </a:rPr>
              <a:t>12. Munro, E. (2011) </a:t>
            </a:r>
            <a:r>
              <a:rPr lang="en-GB" b="0" i="0" u="none" strike="noStrike" dirty="0">
                <a:solidFill>
                  <a:srgbClr val="108633"/>
                </a:solidFill>
                <a:effectLst/>
                <a:highlight>
                  <a:srgbClr val="EEF4D8"/>
                </a:highlight>
                <a:latin typeface="NSPCC-Regular"/>
                <a:hlinkClick r:id="rId11" tooltip="A child-centred system (PDF)."/>
              </a:rPr>
              <a:t>A child-centred system (PDF).</a:t>
            </a:r>
            <a:r>
              <a:rPr lang="en-GB" b="0" i="0" dirty="0">
                <a:solidFill>
                  <a:srgbClr val="525455"/>
                </a:solidFill>
                <a:effectLst/>
                <a:highlight>
                  <a:srgbClr val="EEF4D8"/>
                </a:highlight>
                <a:latin typeface="NSPCC-Regular"/>
              </a:rPr>
              <a:t> [London]: Department for Education (DfE).</a:t>
            </a:r>
          </a:p>
          <a:p>
            <a:pPr algn="l"/>
            <a:r>
              <a:rPr lang="en-GB" b="0" i="0" dirty="0">
                <a:solidFill>
                  <a:srgbClr val="525455"/>
                </a:solidFill>
                <a:effectLst/>
                <a:highlight>
                  <a:srgbClr val="EEF4D8"/>
                </a:highlight>
                <a:latin typeface="NSPCC-Regular"/>
              </a:rPr>
              <a:t>13. Department of Health (2011) </a:t>
            </a:r>
            <a:r>
              <a:rPr lang="en-GB" b="0" i="0" u="none" strike="noStrike" dirty="0">
                <a:solidFill>
                  <a:srgbClr val="108633"/>
                </a:solidFill>
                <a:effectLst/>
                <a:highlight>
                  <a:srgbClr val="EEF4D8"/>
                </a:highlight>
                <a:latin typeface="NSPCC-Regular"/>
                <a:hlinkClick r:id="rId12" tooltip="UNOCINI guidance: understanding the needs of children in Northern Ireland (PDF)."/>
              </a:rPr>
              <a:t>UNOCINI guidance: understanding the needs of children in Northern Ireland (PDF).</a:t>
            </a:r>
            <a:r>
              <a:rPr lang="en-GB" b="0" i="0" dirty="0">
                <a:solidFill>
                  <a:srgbClr val="525455"/>
                </a:solidFill>
                <a:effectLst/>
                <a:highlight>
                  <a:srgbClr val="EEF4D8"/>
                </a:highlight>
                <a:latin typeface="NSPCC-Regular"/>
              </a:rPr>
              <a:t> [Belfast]: Department of Health.</a:t>
            </a:r>
          </a:p>
          <a:p>
            <a:pPr algn="l"/>
            <a:r>
              <a:rPr lang="en-GB" b="0" i="0" dirty="0">
                <a:solidFill>
                  <a:srgbClr val="525455"/>
                </a:solidFill>
                <a:effectLst/>
                <a:highlight>
                  <a:srgbClr val="EEF4D8"/>
                </a:highlight>
                <a:latin typeface="NSPCC-Regular"/>
              </a:rPr>
              <a:t>14. </a:t>
            </a:r>
            <a:r>
              <a:rPr lang="en-GB" b="0" i="0" dirty="0" err="1">
                <a:solidFill>
                  <a:srgbClr val="525455"/>
                </a:solidFill>
                <a:effectLst/>
                <a:highlight>
                  <a:srgbClr val="EEF4D8"/>
                </a:highlight>
                <a:latin typeface="NSPCC-Regular"/>
              </a:rPr>
              <a:t>Klonowski</a:t>
            </a:r>
            <a:r>
              <a:rPr lang="en-GB" b="0" i="0" dirty="0">
                <a:solidFill>
                  <a:srgbClr val="525455"/>
                </a:solidFill>
                <a:effectLst/>
                <a:highlight>
                  <a:srgbClr val="EEF4D8"/>
                </a:highlight>
                <a:latin typeface="NSPCC-Regular"/>
              </a:rPr>
              <a:t>, A (2013) Report of the Independent Reviewing Officer in relation to child sexual exploitation issues in Rochdale Metropolitan Borough Council during the period 2006 to 2013. [Rochdale]: Rochdale Metropolitan Borough Council (no longer available).</a:t>
            </a:r>
          </a:p>
          <a:p>
            <a:pPr algn="l"/>
            <a:r>
              <a:rPr lang="en-GB" b="0" i="0" dirty="0">
                <a:solidFill>
                  <a:srgbClr val="525455"/>
                </a:solidFill>
                <a:effectLst/>
                <a:highlight>
                  <a:srgbClr val="EEF4D8"/>
                </a:highlight>
                <a:latin typeface="NSPCC-Regular"/>
              </a:rPr>
              <a:t>15. Department for Education (2013) </a:t>
            </a:r>
            <a:r>
              <a:rPr lang="en-GB" b="0" i="0" u="none" strike="noStrike" dirty="0">
                <a:solidFill>
                  <a:srgbClr val="108633"/>
                </a:solidFill>
                <a:effectLst/>
                <a:highlight>
                  <a:srgbClr val="EEF4D8"/>
                </a:highlight>
                <a:latin typeface="NSPCC-Regular"/>
                <a:hlinkClick r:id="rId13" tooltip="Working together to safeguard children: a guide to inter-agency working to safeguard and promote the welfare of children (PDF)."/>
              </a:rPr>
              <a:t>Working together to safeguard children: a guide to inter-agency working to safeguard and promote the welfare of children (PDF).</a:t>
            </a:r>
            <a:r>
              <a:rPr lang="en-GB" b="0" i="0" dirty="0">
                <a:solidFill>
                  <a:srgbClr val="525455"/>
                </a:solidFill>
                <a:effectLst/>
                <a:highlight>
                  <a:srgbClr val="EEF4D8"/>
                </a:highlight>
                <a:latin typeface="NSPCC-Regular"/>
              </a:rPr>
              <a:t> [London]: Department for Education (DfE).</a:t>
            </a:r>
          </a:p>
          <a:p>
            <a:pPr marL="0" indent="0">
              <a:buNone/>
            </a:pPr>
            <a:endParaRPr lang="en-GB" dirty="0">
              <a:ea typeface="+mn-lt"/>
              <a:cs typeface="+mn-lt"/>
            </a:endParaRPr>
          </a:p>
        </p:txBody>
      </p:sp>
    </p:spTree>
    <p:extLst>
      <p:ext uri="{BB962C8B-B14F-4D97-AF65-F5344CB8AC3E}">
        <p14:creationId xmlns:p14="http://schemas.microsoft.com/office/powerpoint/2010/main" val="32260984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2F1ABE-EEC4-5F7C-2ED3-E46F7F4B827D}"/>
              </a:ext>
            </a:extLst>
          </p:cNvPr>
          <p:cNvSpPr>
            <a:spLocks noGrp="1"/>
          </p:cNvSpPr>
          <p:nvPr>
            <p:ph idx="1"/>
          </p:nvPr>
        </p:nvSpPr>
        <p:spPr>
          <a:xfrm>
            <a:off x="628650" y="116633"/>
            <a:ext cx="7886700" cy="5349890"/>
          </a:xfrm>
        </p:spPr>
        <p:txBody>
          <a:bodyPr>
            <a:normAutofit fontScale="32500" lnSpcReduction="20000"/>
          </a:bodyPr>
          <a:lstStyle/>
          <a:p>
            <a:pPr algn="l"/>
            <a:r>
              <a:rPr lang="en-GB" b="0" i="0" dirty="0">
                <a:solidFill>
                  <a:srgbClr val="525455"/>
                </a:solidFill>
                <a:effectLst/>
                <a:highlight>
                  <a:srgbClr val="EEF4D8"/>
                </a:highlight>
                <a:latin typeface="NSPCC-Regular"/>
              </a:rPr>
              <a:t>16. Scottish Government (2023) </a:t>
            </a:r>
            <a:r>
              <a:rPr lang="en-GB" b="0" i="0" u="none" strike="noStrike" dirty="0">
                <a:solidFill>
                  <a:srgbClr val="108633"/>
                </a:solidFill>
                <a:effectLst/>
                <a:highlight>
                  <a:srgbClr val="EEF4D8"/>
                </a:highlight>
                <a:latin typeface="NSPCC-Regular"/>
                <a:hlinkClick r:id="rId2" tooltip="National guidance for child protection in Scotland - updated 2023."/>
              </a:rPr>
              <a:t>National guidance for child protection in Scotland - updated 2023.</a:t>
            </a:r>
            <a:r>
              <a:rPr lang="en-GB" b="0" i="0" dirty="0">
                <a:solidFill>
                  <a:srgbClr val="525455"/>
                </a:solidFill>
                <a:effectLst/>
                <a:highlight>
                  <a:srgbClr val="EEF4D8"/>
                </a:highlight>
                <a:latin typeface="NSPCC-Regular"/>
              </a:rPr>
              <a:t> [Accessed 20/11/2023].</a:t>
            </a:r>
          </a:p>
          <a:p>
            <a:pPr algn="l"/>
            <a:r>
              <a:rPr lang="en-GB" b="0" i="0" dirty="0">
                <a:solidFill>
                  <a:srgbClr val="525455"/>
                </a:solidFill>
                <a:effectLst/>
                <a:highlight>
                  <a:srgbClr val="EEF4D8"/>
                </a:highlight>
                <a:latin typeface="NSPCC-Regular"/>
              </a:rPr>
              <a:t>17. Independent Inquiry into Child Sexual Abuse in England and Wales (IICSA) (2018) </a:t>
            </a:r>
            <a:r>
              <a:rPr lang="en-GB" b="0" i="0" u="none" strike="noStrike" dirty="0">
                <a:solidFill>
                  <a:srgbClr val="108633"/>
                </a:solidFill>
                <a:effectLst/>
                <a:highlight>
                  <a:srgbClr val="EEF4D8"/>
                </a:highlight>
                <a:latin typeface="NSPCC-Regular"/>
                <a:hlinkClick r:id="rId3" tooltip="Independent inquiry into child sexual abuse."/>
              </a:rPr>
              <a:t>Independent inquiry into child sexual abuse.</a:t>
            </a:r>
            <a:r>
              <a:rPr lang="en-GB" b="0" i="0" dirty="0">
                <a:solidFill>
                  <a:srgbClr val="525455"/>
                </a:solidFill>
                <a:effectLst/>
                <a:highlight>
                  <a:srgbClr val="EEF4D8"/>
                </a:highlight>
                <a:latin typeface="NSPCC-Regular"/>
              </a:rPr>
              <a:t> [Accessed 22/08/2018].</a:t>
            </a:r>
          </a:p>
          <a:p>
            <a:pPr algn="l"/>
            <a:r>
              <a:rPr lang="en-GB" b="0" i="0" dirty="0">
                <a:solidFill>
                  <a:srgbClr val="525455"/>
                </a:solidFill>
                <a:effectLst/>
                <a:highlight>
                  <a:srgbClr val="EEF4D8"/>
                </a:highlight>
                <a:latin typeface="NSPCC-Regular"/>
              </a:rPr>
              <a:t>18. Football Association (FA) (2017) </a:t>
            </a:r>
            <a:r>
              <a:rPr lang="en-GB" b="0" i="0" u="none" strike="noStrike" dirty="0">
                <a:solidFill>
                  <a:srgbClr val="108633"/>
                </a:solidFill>
                <a:effectLst/>
                <a:highlight>
                  <a:srgbClr val="EEF4D8"/>
                </a:highlight>
                <a:latin typeface="NSPCC-Regular"/>
                <a:hlinkClick r:id="rId4" tooltip="Keeping football safe and enjoyable."/>
              </a:rPr>
              <a:t>Keeping football safe and enjoyable.</a:t>
            </a:r>
            <a:r>
              <a:rPr lang="en-GB" b="0" i="0" dirty="0">
                <a:solidFill>
                  <a:srgbClr val="525455"/>
                </a:solidFill>
                <a:effectLst/>
                <a:highlight>
                  <a:srgbClr val="EEF4D8"/>
                </a:highlight>
                <a:latin typeface="NSPCC-Regular"/>
              </a:rPr>
              <a:t> London: Football Association.</a:t>
            </a:r>
          </a:p>
          <a:p>
            <a:pPr algn="l"/>
            <a:r>
              <a:rPr lang="en-GB" b="0" i="0" dirty="0">
                <a:solidFill>
                  <a:srgbClr val="525455"/>
                </a:solidFill>
                <a:effectLst/>
                <a:highlight>
                  <a:srgbClr val="EEF4D8"/>
                </a:highlight>
                <a:latin typeface="NSPCC-Regular"/>
              </a:rPr>
              <a:t>19. Scottish Football Association (2018) </a:t>
            </a:r>
            <a:r>
              <a:rPr lang="en-GB" b="0" i="0" u="none" strike="noStrike" dirty="0">
                <a:solidFill>
                  <a:srgbClr val="108633"/>
                </a:solidFill>
                <a:effectLst/>
                <a:highlight>
                  <a:srgbClr val="EEF4D8"/>
                </a:highlight>
                <a:latin typeface="NSPCC-Regular"/>
                <a:hlinkClick r:id="rId5" tooltip="The interim report of the Independent Review of Sexual Abuse in Scottish football (PDF)."/>
              </a:rPr>
              <a:t>The interim report of the Independent Review of Sexual Abuse in Scottish football (PDF).</a:t>
            </a:r>
            <a:r>
              <a:rPr lang="en-GB" b="0" i="0" dirty="0">
                <a:solidFill>
                  <a:srgbClr val="525455"/>
                </a:solidFill>
                <a:effectLst/>
                <a:highlight>
                  <a:srgbClr val="EEF4D8"/>
                </a:highlight>
                <a:latin typeface="NSPCC-Regular"/>
              </a:rPr>
              <a:t> London: Scottish Football Association.</a:t>
            </a:r>
          </a:p>
          <a:p>
            <a:pPr algn="l"/>
            <a:r>
              <a:rPr lang="en-GB" b="0" i="0" dirty="0">
                <a:solidFill>
                  <a:srgbClr val="525455"/>
                </a:solidFill>
                <a:effectLst/>
                <a:highlight>
                  <a:srgbClr val="EEF4D8"/>
                </a:highlight>
                <a:latin typeface="NSPCC-Regular"/>
              </a:rPr>
              <a:t>20. Department of Health (2017) </a:t>
            </a:r>
            <a:r>
              <a:rPr lang="en-GB" b="0" i="0" u="none" strike="noStrike" dirty="0">
                <a:solidFill>
                  <a:srgbClr val="108633"/>
                </a:solidFill>
                <a:effectLst/>
                <a:highlight>
                  <a:srgbClr val="EEF4D8"/>
                </a:highlight>
                <a:latin typeface="NSPCC-Regular"/>
                <a:hlinkClick r:id="rId6" tooltip="Co-operating to safeguard children and young people in Northern Ireland."/>
              </a:rPr>
              <a:t>Co-operating to safeguard children and young people in Northern Ireland.</a:t>
            </a:r>
            <a:r>
              <a:rPr lang="en-GB" b="0" i="0" dirty="0">
                <a:solidFill>
                  <a:srgbClr val="525455"/>
                </a:solidFill>
                <a:effectLst/>
                <a:highlight>
                  <a:srgbClr val="EEF4D8"/>
                </a:highlight>
                <a:latin typeface="NSPCC-Regular"/>
              </a:rPr>
              <a:t> [Belfast]: Northern Ireland Executive government.</a:t>
            </a:r>
          </a:p>
          <a:p>
            <a:pPr algn="l"/>
            <a:r>
              <a:rPr lang="en-GB" b="0" i="0" dirty="0">
                <a:solidFill>
                  <a:srgbClr val="525455"/>
                </a:solidFill>
                <a:effectLst/>
                <a:highlight>
                  <a:srgbClr val="EEF4D8"/>
                </a:highlight>
                <a:latin typeface="NSPCC-Regular"/>
              </a:rPr>
              <a:t>21. Historical Institutional Abuse Inquiry (HIA) (2017) </a:t>
            </a:r>
            <a:r>
              <a:rPr lang="en-GB" b="0" i="0" u="none" strike="noStrike" dirty="0">
                <a:solidFill>
                  <a:srgbClr val="108633"/>
                </a:solidFill>
                <a:effectLst/>
                <a:highlight>
                  <a:srgbClr val="EEF4D8"/>
                </a:highlight>
                <a:latin typeface="NSPCC-Regular"/>
                <a:hlinkClick r:id="rId7" tooltip="Historical Institutional Abuse Inquiry – report chapters."/>
              </a:rPr>
              <a:t>Historical Institutional Abuse Inquiry – report chapters.</a:t>
            </a:r>
            <a:r>
              <a:rPr lang="en-GB" b="0" i="0" dirty="0">
                <a:solidFill>
                  <a:srgbClr val="525455"/>
                </a:solidFill>
                <a:effectLst/>
                <a:highlight>
                  <a:srgbClr val="EEF4D8"/>
                </a:highlight>
                <a:latin typeface="NSPCC-Regular"/>
              </a:rPr>
              <a:t> [Accessed 23/08/2019].</a:t>
            </a:r>
          </a:p>
          <a:p>
            <a:pPr algn="l"/>
            <a:r>
              <a:rPr lang="en-GB" b="0" i="0" dirty="0">
                <a:solidFill>
                  <a:srgbClr val="525455"/>
                </a:solidFill>
                <a:effectLst/>
                <a:highlight>
                  <a:srgbClr val="EEF4D8"/>
                </a:highlight>
                <a:latin typeface="NSPCC-Regular"/>
              </a:rPr>
              <a:t>22. Department for Education (DfE) (2018) </a:t>
            </a:r>
            <a:r>
              <a:rPr lang="en-GB" b="0" i="0" u="none" strike="noStrike" dirty="0">
                <a:solidFill>
                  <a:srgbClr val="108633"/>
                </a:solidFill>
                <a:effectLst/>
                <a:highlight>
                  <a:srgbClr val="EEF4D8"/>
                </a:highlight>
                <a:latin typeface="NSPCC-Regular"/>
                <a:hlinkClick r:id="rId8" tooltip="Working together to safeguard children: a guide to inter-agency working to safeguard and promote the welfare of children (PDF)."/>
              </a:rPr>
              <a:t>Working together to safeguard children: a guide to inter-agency working to safeguard and promote the welfare of children (PDF).</a:t>
            </a:r>
            <a:r>
              <a:rPr lang="en-GB" b="0" i="0" dirty="0">
                <a:solidFill>
                  <a:srgbClr val="525455"/>
                </a:solidFill>
                <a:effectLst/>
                <a:highlight>
                  <a:srgbClr val="EEF4D8"/>
                </a:highlight>
                <a:latin typeface="NSPCC-Regular"/>
              </a:rPr>
              <a:t> [London]: Department for Education (DfE).</a:t>
            </a:r>
          </a:p>
          <a:p>
            <a:pPr algn="l"/>
            <a:r>
              <a:rPr lang="en-GB" b="0" i="0" dirty="0">
                <a:solidFill>
                  <a:srgbClr val="525455"/>
                </a:solidFill>
                <a:effectLst/>
                <a:highlight>
                  <a:srgbClr val="EEF4D8"/>
                </a:highlight>
                <a:latin typeface="NSPCC-Regular"/>
              </a:rPr>
              <a:t>23. Wales Safeguarding Procedures Project Board (2020) </a:t>
            </a:r>
            <a:r>
              <a:rPr lang="en-GB" b="0" i="0" u="none" strike="noStrike" dirty="0">
                <a:solidFill>
                  <a:srgbClr val="108633"/>
                </a:solidFill>
                <a:effectLst/>
                <a:highlight>
                  <a:srgbClr val="EEF4D8"/>
                </a:highlight>
                <a:latin typeface="NSPCC-Regular"/>
                <a:hlinkClick r:id="rId9" tooltip="Wales Safeguarding Procedures."/>
              </a:rPr>
              <a:t>Wales Safeguarding Procedures.</a:t>
            </a:r>
            <a:r>
              <a:rPr lang="en-GB" b="0" i="0" dirty="0">
                <a:solidFill>
                  <a:srgbClr val="525455"/>
                </a:solidFill>
                <a:effectLst/>
                <a:highlight>
                  <a:srgbClr val="EEF4D8"/>
                </a:highlight>
                <a:latin typeface="NSPCC-Regular"/>
              </a:rPr>
              <a:t> [Accessed 01/06/2021].</a:t>
            </a:r>
          </a:p>
          <a:p>
            <a:pPr algn="l"/>
            <a:r>
              <a:rPr lang="en-GB" b="0" i="0" dirty="0">
                <a:solidFill>
                  <a:srgbClr val="525455"/>
                </a:solidFill>
                <a:effectLst/>
                <a:highlight>
                  <a:srgbClr val="EEF4D8"/>
                </a:highlight>
                <a:latin typeface="NSPCC-Regular"/>
              </a:rPr>
              <a:t>24. Crown Prosecution Service (CPS) (2019) </a:t>
            </a:r>
            <a:r>
              <a:rPr lang="en-GB" b="0" i="0" u="none" strike="noStrike" dirty="0">
                <a:solidFill>
                  <a:srgbClr val="108633"/>
                </a:solidFill>
                <a:effectLst/>
                <a:highlight>
                  <a:srgbClr val="EEF4D8"/>
                </a:highlight>
                <a:latin typeface="NSPCC-Regular"/>
                <a:hlinkClick r:id="rId10" tooltip="So-called honour based abuse and forced marriage."/>
              </a:rPr>
              <a:t>So-called honour based abuse and forced marriage.</a:t>
            </a:r>
            <a:r>
              <a:rPr lang="en-GB" b="0" i="0" dirty="0">
                <a:solidFill>
                  <a:srgbClr val="525455"/>
                </a:solidFill>
                <a:effectLst/>
                <a:highlight>
                  <a:srgbClr val="EEF4D8"/>
                </a:highlight>
                <a:latin typeface="NSPCC-Regular"/>
              </a:rPr>
              <a:t> [Accessed 13/08/2019].</a:t>
            </a:r>
          </a:p>
          <a:p>
            <a:pPr algn="l"/>
            <a:r>
              <a:rPr lang="en-GB" b="0" i="0" dirty="0">
                <a:solidFill>
                  <a:srgbClr val="525455"/>
                </a:solidFill>
                <a:effectLst/>
                <a:highlight>
                  <a:srgbClr val="EEF4D8"/>
                </a:highlight>
                <a:latin typeface="NSPCC-Regular"/>
              </a:rPr>
              <a:t>25. Scottish Government (2019) </a:t>
            </a:r>
            <a:r>
              <a:rPr lang="en-GB" b="0" i="0" u="none" strike="noStrike" dirty="0">
                <a:solidFill>
                  <a:srgbClr val="108633"/>
                </a:solidFill>
                <a:effectLst/>
                <a:highlight>
                  <a:srgbClr val="EEF4D8"/>
                </a:highlight>
                <a:latin typeface="NSPCC-Regular"/>
                <a:hlinkClick r:id="rId11" tooltip="Strengthening children’s rights."/>
              </a:rPr>
              <a:t>Strengthening children’s rights.</a:t>
            </a:r>
            <a:r>
              <a:rPr lang="en-GB" b="0" i="0" dirty="0">
                <a:solidFill>
                  <a:srgbClr val="525455"/>
                </a:solidFill>
                <a:effectLst/>
                <a:highlight>
                  <a:srgbClr val="EEF4D8"/>
                </a:highlight>
                <a:latin typeface="NSPCC-Regular"/>
              </a:rPr>
              <a:t> [Accessed 26/11/2019].</a:t>
            </a:r>
          </a:p>
          <a:p>
            <a:pPr algn="l"/>
            <a:r>
              <a:rPr lang="en-GB" b="0" i="0" dirty="0">
                <a:solidFill>
                  <a:srgbClr val="525455"/>
                </a:solidFill>
                <a:effectLst/>
                <a:highlight>
                  <a:srgbClr val="EEF4D8"/>
                </a:highlight>
                <a:latin typeface="NSPCC-Regular"/>
              </a:rPr>
              <a:t>26. Scottish Government (2021) </a:t>
            </a:r>
            <a:r>
              <a:rPr lang="en-GB" b="0" i="0" u="none" strike="noStrike" dirty="0">
                <a:solidFill>
                  <a:srgbClr val="108633"/>
                </a:solidFill>
                <a:effectLst/>
                <a:highlight>
                  <a:srgbClr val="EEF4D8"/>
                </a:highlight>
                <a:latin typeface="NSPCC-Regular"/>
                <a:hlinkClick r:id="rId12" tooltip="National guidance for child protection in Scotland 2021"/>
              </a:rPr>
              <a:t>National guidance for child protection in Scotland 2021</a:t>
            </a:r>
            <a:r>
              <a:rPr lang="en-GB" b="0" i="0" dirty="0">
                <a:solidFill>
                  <a:srgbClr val="525455"/>
                </a:solidFill>
                <a:effectLst/>
                <a:highlight>
                  <a:srgbClr val="EEF4D8"/>
                </a:highlight>
                <a:latin typeface="NSPCC-Regular"/>
              </a:rPr>
              <a:t> [Accessed 20/11/2023].</a:t>
            </a:r>
          </a:p>
          <a:p>
            <a:pPr algn="l"/>
            <a:r>
              <a:rPr lang="en-GB" b="0" i="0" dirty="0">
                <a:solidFill>
                  <a:srgbClr val="525455"/>
                </a:solidFill>
                <a:effectLst/>
                <a:highlight>
                  <a:srgbClr val="EEF4D8"/>
                </a:highlight>
                <a:latin typeface="NSPCC-Regular"/>
              </a:rPr>
              <a:t>27. Scottish Government (2023) </a:t>
            </a:r>
            <a:r>
              <a:rPr lang="en-GB" b="0" i="0" u="none" strike="noStrike" dirty="0">
                <a:solidFill>
                  <a:srgbClr val="108633"/>
                </a:solidFill>
                <a:effectLst/>
                <a:highlight>
                  <a:srgbClr val="EEF4D8"/>
                </a:highlight>
                <a:latin typeface="NSPCC-Regular"/>
                <a:hlinkClick r:id="rId2" tooltip="National guidance for child protection in Scotland - updated 2023."/>
              </a:rPr>
              <a:t>National guidance for child protection in Scotland - updated 2023.</a:t>
            </a:r>
            <a:r>
              <a:rPr lang="en-GB" b="0" i="0" dirty="0">
                <a:solidFill>
                  <a:srgbClr val="525455"/>
                </a:solidFill>
                <a:effectLst/>
                <a:highlight>
                  <a:srgbClr val="EEF4D8"/>
                </a:highlight>
                <a:latin typeface="NSPCC-Regular"/>
              </a:rPr>
              <a:t> [Accessed 20/11/2023].</a:t>
            </a:r>
          </a:p>
          <a:p>
            <a:pPr algn="l"/>
            <a:r>
              <a:rPr lang="en-GB" b="0" i="0" dirty="0">
                <a:solidFill>
                  <a:srgbClr val="525455"/>
                </a:solidFill>
                <a:effectLst/>
                <a:highlight>
                  <a:srgbClr val="EEF4D8"/>
                </a:highlight>
                <a:latin typeface="NSPCC-Regular"/>
              </a:rPr>
              <a:t>28. Ofsted (2021) </a:t>
            </a:r>
            <a:r>
              <a:rPr lang="en-GB" b="0" i="0" u="none" strike="noStrike" dirty="0">
                <a:solidFill>
                  <a:srgbClr val="108633"/>
                </a:solidFill>
                <a:effectLst/>
                <a:highlight>
                  <a:srgbClr val="EEF4D8"/>
                </a:highlight>
                <a:latin typeface="NSPCC-Regular"/>
                <a:hlinkClick r:id="rId13" tooltip="Review of sexual abuse in schools and colleges."/>
              </a:rPr>
              <a:t>Review of sexual abuse in schools and colleges.</a:t>
            </a:r>
            <a:r>
              <a:rPr lang="en-GB" b="0" i="0" dirty="0">
                <a:solidFill>
                  <a:srgbClr val="525455"/>
                </a:solidFill>
                <a:effectLst/>
                <a:highlight>
                  <a:srgbClr val="EEF4D8"/>
                </a:highlight>
                <a:latin typeface="NSPCC-Regular"/>
              </a:rPr>
              <a:t> [Accessed 03/11/2022].</a:t>
            </a:r>
          </a:p>
          <a:p>
            <a:pPr algn="l"/>
            <a:r>
              <a:rPr lang="en-GB" b="0" i="0" dirty="0">
                <a:solidFill>
                  <a:srgbClr val="525455"/>
                </a:solidFill>
                <a:effectLst/>
                <a:highlight>
                  <a:srgbClr val="EEF4D8"/>
                </a:highlight>
                <a:latin typeface="NSPCC-Regular"/>
              </a:rPr>
              <a:t>29. Estyn (2021) </a:t>
            </a:r>
            <a:r>
              <a:rPr lang="en-GB" b="0" i="0" u="none" strike="noStrike" dirty="0">
                <a:solidFill>
                  <a:srgbClr val="108633"/>
                </a:solidFill>
                <a:effectLst/>
                <a:highlight>
                  <a:srgbClr val="EEF4D8"/>
                </a:highlight>
                <a:latin typeface="NSPCC-Regular"/>
                <a:hlinkClick r:id="rId14"/>
              </a:rPr>
              <a:t>"We don't tell our teachers": experiences of peer-on-peer sexual harassment among secondary school pupils in Wales (PDF).</a:t>
            </a:r>
            <a:r>
              <a:rPr lang="en-GB" b="0" i="0" dirty="0">
                <a:solidFill>
                  <a:srgbClr val="525455"/>
                </a:solidFill>
                <a:effectLst/>
                <a:highlight>
                  <a:srgbClr val="EEF4D8"/>
                </a:highlight>
                <a:latin typeface="NSPCC-Regular"/>
              </a:rPr>
              <a:t> Cardiff: Estyn.</a:t>
            </a:r>
          </a:p>
          <a:p>
            <a:pPr algn="l"/>
            <a:r>
              <a:rPr lang="en-GB" b="0" i="0" dirty="0">
                <a:solidFill>
                  <a:srgbClr val="525455"/>
                </a:solidFill>
                <a:effectLst/>
                <a:highlight>
                  <a:srgbClr val="EEF4D8"/>
                </a:highlight>
                <a:latin typeface="NSPCC-Regular"/>
              </a:rPr>
              <a:t>30. MacAlister, J. (2022) </a:t>
            </a:r>
            <a:r>
              <a:rPr lang="en-GB" b="0" i="0" u="none" strike="noStrike" dirty="0">
                <a:solidFill>
                  <a:srgbClr val="108633"/>
                </a:solidFill>
                <a:effectLst/>
                <a:highlight>
                  <a:srgbClr val="EEF4D8"/>
                </a:highlight>
                <a:latin typeface="NSPCC-Regular"/>
                <a:hlinkClick r:id="rId15" tooltip="The independent review of children's social care: final report."/>
              </a:rPr>
              <a:t>The independent review of children's social care: final report.</a:t>
            </a:r>
            <a:r>
              <a:rPr lang="en-GB" b="0" i="0" dirty="0">
                <a:solidFill>
                  <a:srgbClr val="525455"/>
                </a:solidFill>
                <a:effectLst/>
                <a:highlight>
                  <a:srgbClr val="EEF4D8"/>
                </a:highlight>
                <a:latin typeface="NSPCC-Regular"/>
              </a:rPr>
              <a:t> [Accessed 16/08/2023].</a:t>
            </a:r>
          </a:p>
          <a:p>
            <a:pPr algn="l"/>
            <a:r>
              <a:rPr lang="en-GB" b="0" i="0" dirty="0">
                <a:solidFill>
                  <a:srgbClr val="525455"/>
                </a:solidFill>
                <a:effectLst/>
                <a:highlight>
                  <a:srgbClr val="EEF4D8"/>
                </a:highlight>
                <a:latin typeface="NSPCC-Regular"/>
              </a:rPr>
              <a:t>31. Department for Education (2022) </a:t>
            </a:r>
            <a:r>
              <a:rPr lang="en-GB" b="0" i="0" u="none" strike="noStrike" dirty="0">
                <a:solidFill>
                  <a:srgbClr val="108633"/>
                </a:solidFill>
                <a:effectLst/>
                <a:highlight>
                  <a:srgbClr val="EEF4D8"/>
                </a:highlight>
                <a:latin typeface="NSPCC-Regular"/>
                <a:hlinkClick r:id="rId16" tooltip="Children's Social Care National Implementation Board"/>
              </a:rPr>
              <a:t>Children's Social Care National Implementation Board</a:t>
            </a:r>
            <a:r>
              <a:rPr lang="en-GB" b="0" i="0" dirty="0">
                <a:solidFill>
                  <a:srgbClr val="525455"/>
                </a:solidFill>
                <a:effectLst/>
                <a:highlight>
                  <a:srgbClr val="EEF4D8"/>
                </a:highlight>
                <a:latin typeface="NSPCC-Regular"/>
              </a:rPr>
              <a:t> [Accessed 03/11/2022]</a:t>
            </a:r>
          </a:p>
          <a:p>
            <a:pPr algn="l"/>
            <a:r>
              <a:rPr lang="en-GB" b="0" i="0" dirty="0">
                <a:solidFill>
                  <a:srgbClr val="525455"/>
                </a:solidFill>
                <a:effectLst/>
                <a:highlight>
                  <a:srgbClr val="EEF4D8"/>
                </a:highlight>
                <a:latin typeface="NSPCC-Regular"/>
              </a:rPr>
              <a:t>32. Child Safeguarding Practice Review Panel (2022) </a:t>
            </a:r>
            <a:r>
              <a:rPr lang="en-GB" b="0" i="0" u="none" strike="noStrike" dirty="0">
                <a:solidFill>
                  <a:srgbClr val="108633"/>
                </a:solidFill>
                <a:effectLst/>
                <a:highlight>
                  <a:srgbClr val="EEF4D8"/>
                </a:highlight>
                <a:latin typeface="NSPCC-Regular"/>
                <a:hlinkClick r:id="rId17" tooltip="National review into the murders of Arthur Labinjo-Hughes and Star Hobson."/>
              </a:rPr>
              <a:t>National review into the murders of Arthur </a:t>
            </a:r>
            <a:r>
              <a:rPr lang="en-GB" b="0" i="0" u="none" strike="noStrike" dirty="0" err="1">
                <a:solidFill>
                  <a:srgbClr val="108633"/>
                </a:solidFill>
                <a:effectLst/>
                <a:highlight>
                  <a:srgbClr val="EEF4D8"/>
                </a:highlight>
                <a:latin typeface="NSPCC-Regular"/>
                <a:hlinkClick r:id="rId17" tooltip="National review into the murders of Arthur Labinjo-Hughes and Star Hobson."/>
              </a:rPr>
              <a:t>Labinjo</a:t>
            </a:r>
            <a:r>
              <a:rPr lang="en-GB" b="0" i="0" u="none" strike="noStrike" dirty="0">
                <a:solidFill>
                  <a:srgbClr val="108633"/>
                </a:solidFill>
                <a:effectLst/>
                <a:highlight>
                  <a:srgbClr val="EEF4D8"/>
                </a:highlight>
                <a:latin typeface="NSPCC-Regular"/>
                <a:hlinkClick r:id="rId17" tooltip="National review into the murders of Arthur Labinjo-Hughes and Star Hobson."/>
              </a:rPr>
              <a:t>-Hughes and Star Hobson.</a:t>
            </a:r>
            <a:r>
              <a:rPr lang="en-GB" b="0" i="0" dirty="0">
                <a:solidFill>
                  <a:srgbClr val="525455"/>
                </a:solidFill>
                <a:effectLst/>
                <a:highlight>
                  <a:srgbClr val="EEF4D8"/>
                </a:highlight>
                <a:latin typeface="NSPCC-Regular"/>
              </a:rPr>
              <a:t> [Accessed 03/02/2023].</a:t>
            </a:r>
          </a:p>
          <a:p>
            <a:pPr algn="l"/>
            <a:r>
              <a:rPr lang="en-GB" b="0" i="0" dirty="0">
                <a:solidFill>
                  <a:srgbClr val="525455"/>
                </a:solidFill>
                <a:effectLst/>
                <a:highlight>
                  <a:srgbClr val="EEF4D8"/>
                </a:highlight>
                <a:latin typeface="NSPCC-Regular"/>
              </a:rPr>
              <a:t>33. Department of Education (2023) </a:t>
            </a:r>
            <a:r>
              <a:rPr lang="en-GB" b="0" i="0" u="none" strike="noStrike" dirty="0">
                <a:solidFill>
                  <a:srgbClr val="108633"/>
                </a:solidFill>
                <a:effectLst/>
                <a:highlight>
                  <a:srgbClr val="EEF4D8"/>
                </a:highlight>
                <a:latin typeface="NSPCC-Regular"/>
                <a:hlinkClick r:id="rId18" tooltip="Stable homes, built on love: implementation strategy and consultation: children’s social care reform (PDF)."/>
              </a:rPr>
              <a:t>Stable homes, built on love: implementation strategy and consultation: children’s social care reform (PDF).</a:t>
            </a:r>
            <a:r>
              <a:rPr lang="en-GB" b="0" i="0" dirty="0">
                <a:solidFill>
                  <a:srgbClr val="525455"/>
                </a:solidFill>
                <a:effectLst/>
                <a:highlight>
                  <a:srgbClr val="EEF4D8"/>
                </a:highlight>
                <a:latin typeface="NSPCC-Regular"/>
              </a:rPr>
              <a:t> [Accessed 03/02/2023].</a:t>
            </a:r>
          </a:p>
          <a:p>
            <a:pPr algn="l"/>
            <a:r>
              <a:rPr lang="en-GB" b="0" i="0" dirty="0">
                <a:solidFill>
                  <a:srgbClr val="525455"/>
                </a:solidFill>
                <a:effectLst/>
                <a:highlight>
                  <a:srgbClr val="EEF4D8"/>
                </a:highlight>
                <a:latin typeface="NSPCC-Regular"/>
              </a:rPr>
              <a:t>34. Welsh Government (2023) </a:t>
            </a:r>
            <a:r>
              <a:rPr lang="en-GB" b="0" i="0" u="none" strike="noStrike" dirty="0">
                <a:solidFill>
                  <a:srgbClr val="108633"/>
                </a:solidFill>
                <a:effectLst/>
                <a:highlight>
                  <a:srgbClr val="EEF4D8"/>
                </a:highlight>
                <a:latin typeface="NSPCC-Regular"/>
                <a:hlinkClick r:id="rId19" tooltip="Welsh Government response to the independent inquiry into child sexual abuse. "/>
              </a:rPr>
              <a:t>Welsh Government response to the independent inquiry into child sexual abuse. </a:t>
            </a:r>
            <a:r>
              <a:rPr lang="en-GB" b="0" i="0" dirty="0">
                <a:solidFill>
                  <a:srgbClr val="525455"/>
                </a:solidFill>
                <a:effectLst/>
                <a:highlight>
                  <a:srgbClr val="EEF4D8"/>
                </a:highlight>
                <a:latin typeface="NSPCC-Regular"/>
              </a:rPr>
              <a:t>[Accessed 23/05/2023].</a:t>
            </a:r>
          </a:p>
          <a:p>
            <a:pPr algn="l"/>
            <a:r>
              <a:rPr lang="en-GB" b="0" i="0" dirty="0">
                <a:solidFill>
                  <a:srgbClr val="525455"/>
                </a:solidFill>
                <a:effectLst/>
                <a:highlight>
                  <a:srgbClr val="EEF4D8"/>
                </a:highlight>
                <a:latin typeface="NSPCC-Regular"/>
              </a:rPr>
              <a:t>35. Home Office (2023) </a:t>
            </a:r>
            <a:r>
              <a:rPr lang="en-GB" b="0" i="0" u="none" strike="noStrike" dirty="0">
                <a:solidFill>
                  <a:srgbClr val="108633"/>
                </a:solidFill>
                <a:effectLst/>
                <a:highlight>
                  <a:srgbClr val="EEF4D8"/>
                </a:highlight>
                <a:latin typeface="NSPCC-Regular"/>
                <a:hlinkClick r:id="rId20" tooltip="Response to the final report of the Independent Inquiry into Child Sexual Abuse. "/>
              </a:rPr>
              <a:t>Response to the final report of the Independent Inquiry into Child Sexual Abuse. </a:t>
            </a:r>
            <a:r>
              <a:rPr lang="en-GB" b="0" i="0" dirty="0">
                <a:solidFill>
                  <a:srgbClr val="525455"/>
                </a:solidFill>
                <a:effectLst/>
                <a:highlight>
                  <a:srgbClr val="EEF4D8"/>
                </a:highlight>
                <a:latin typeface="NSPCC-Regular"/>
              </a:rPr>
              <a:t>[Accessed 23/05/2023].</a:t>
            </a:r>
          </a:p>
          <a:p>
            <a:pPr algn="l"/>
            <a:r>
              <a:rPr lang="en-GB" b="0" i="0" dirty="0">
                <a:solidFill>
                  <a:srgbClr val="525455"/>
                </a:solidFill>
                <a:effectLst/>
                <a:highlight>
                  <a:srgbClr val="EEF4D8"/>
                </a:highlight>
                <a:latin typeface="NSPCC-Regular"/>
              </a:rPr>
              <a:t>36. Department for Education (DfE) (2023) </a:t>
            </a:r>
            <a:r>
              <a:rPr lang="en-GB" b="0" i="0" u="none" strike="noStrike" dirty="0">
                <a:solidFill>
                  <a:srgbClr val="108633"/>
                </a:solidFill>
                <a:effectLst/>
                <a:highlight>
                  <a:srgbClr val="EEF4D8"/>
                </a:highlight>
                <a:latin typeface="NSPCC-Regular"/>
                <a:hlinkClick r:id="rId21" tooltip="Working together to safeguard children 2023: a guide to multi-agency working to help, protect and promote the welfare of children."/>
              </a:rPr>
              <a:t>Working together to safeguard children 2023: a guide to multi-agency working to help, protect and promote the welfare of children.</a:t>
            </a:r>
            <a:r>
              <a:rPr lang="en-GB" b="0" i="0" dirty="0">
                <a:solidFill>
                  <a:srgbClr val="525455"/>
                </a:solidFill>
                <a:effectLst/>
                <a:highlight>
                  <a:srgbClr val="EEF4D8"/>
                </a:highlight>
                <a:latin typeface="NSPCC-Regular"/>
              </a:rPr>
              <a:t> [Accessed 15/12/2023].</a:t>
            </a:r>
          </a:p>
          <a:p>
            <a:endParaRPr lang="en-GB" dirty="0"/>
          </a:p>
        </p:txBody>
      </p:sp>
    </p:spTree>
    <p:extLst>
      <p:ext uri="{BB962C8B-B14F-4D97-AF65-F5344CB8AC3E}">
        <p14:creationId xmlns:p14="http://schemas.microsoft.com/office/powerpoint/2010/main" val="300382969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8A97DA8-6482-4756-B57A-2744D002C064}">
  <ds:schemaRefs>
    <ds:schemaRef ds:uri="http://schemas.microsoft.com/sharepoint/v3/contenttype/forms"/>
  </ds:schemaRefs>
</ds:datastoreItem>
</file>

<file path=customXml/itemProps2.xml><?xml version="1.0" encoding="utf-8"?>
<ds:datastoreItem xmlns:ds="http://schemas.openxmlformats.org/officeDocument/2006/customXml" ds:itemID="{271321C7-D73E-4267-AAD2-EFFDA900BDF9}">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EEE68885-3ACD-4BF5-AADD-684A66FDE5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107</TotalTime>
  <Words>4127</Words>
  <Application>Microsoft Office PowerPoint</Application>
  <PresentationFormat>On-screen Show (4:3)</PresentationFormat>
  <Paragraphs>351</Paragraphs>
  <Slides>39</Slides>
  <Notes>32</Notes>
  <HiddenSlides>0</HiddenSlides>
  <MMClips>0</MMClips>
  <ScaleCrop>false</ScaleCrop>
  <HeadingPairs>
    <vt:vector size="6" baseType="variant">
      <vt:variant>
        <vt:lpstr>Fonts Used</vt:lpstr>
      </vt:variant>
      <vt:variant>
        <vt:i4>11</vt:i4>
      </vt:variant>
      <vt:variant>
        <vt:lpstr>Theme</vt:lpstr>
      </vt:variant>
      <vt:variant>
        <vt:i4>19</vt:i4>
      </vt:variant>
      <vt:variant>
        <vt:lpstr>Slide Titles</vt:lpstr>
      </vt:variant>
      <vt:variant>
        <vt:i4>39</vt:i4>
      </vt:variant>
    </vt:vector>
  </HeadingPairs>
  <TitlesOfParts>
    <vt:vector size="69" baseType="lpstr">
      <vt:lpstr>-apple-system</vt:lpstr>
      <vt:lpstr>Arial</vt:lpstr>
      <vt:lpstr>Arial Unicode MS</vt:lpstr>
      <vt:lpstr>Calibri</vt:lpstr>
      <vt:lpstr>Calibri Light</vt:lpstr>
      <vt:lpstr>Lucida Sans</vt:lpstr>
      <vt:lpstr>NSPCC-Bold</vt:lpstr>
      <vt:lpstr>NSPCC-Regular</vt:lpstr>
      <vt:lpstr>NSPCC-Semibold</vt:lpstr>
      <vt:lpstr>Open Sans</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Structure of evening: </vt:lpstr>
      <vt:lpstr> Employability/Transferable Skills</vt:lpstr>
      <vt:lpstr>Early Years Practitioner programme</vt:lpstr>
      <vt:lpstr> Contents </vt:lpstr>
      <vt:lpstr> Purpose of Procedures? </vt:lpstr>
      <vt:lpstr>Children’s commissioner for Wales</vt:lpstr>
      <vt:lpstr>Working Together to Safeguard Children 2018</vt:lpstr>
      <vt:lpstr> Who for? </vt:lpstr>
      <vt:lpstr>Regular amendments: Working Together to Safeguard Children 2023</vt:lpstr>
      <vt:lpstr>NHS England safeguarding app</vt:lpstr>
      <vt:lpstr> Lord Laming </vt:lpstr>
      <vt:lpstr> Legislative Framework </vt:lpstr>
      <vt:lpstr> Tile 2</vt:lpstr>
      <vt:lpstr>Tile 4</vt:lpstr>
      <vt:lpstr>Example of Local Safeguarding Board</vt:lpstr>
      <vt:lpstr>Tile 5</vt:lpstr>
      <vt:lpstr> What are the procedures: Identifying Significant Harm </vt:lpstr>
      <vt:lpstr> Section 47 </vt:lpstr>
      <vt:lpstr>Initial Child Protection Conference (ICPC)</vt:lpstr>
      <vt:lpstr>Outcome of an ICCP</vt:lpstr>
      <vt:lpstr> Professionals working together </vt:lpstr>
      <vt:lpstr> Assessment Framework</vt:lpstr>
      <vt:lpstr> Regional Safeguarding Boards </vt:lpstr>
      <vt:lpstr>PowerPoint Presentation</vt:lpstr>
      <vt:lpstr>Safeguarding Policy</vt:lpstr>
      <vt:lpstr>PowerPoint Presentation</vt:lpstr>
      <vt:lpstr> Parental Consent </vt:lpstr>
      <vt:lpstr>Recognition a Referral </vt:lpstr>
      <vt:lpstr> Record Keeping </vt:lpstr>
      <vt:lpstr>Operation Encompass</vt:lpstr>
      <vt:lpstr>Initial Child Protection Conference</vt:lpstr>
      <vt:lpstr>Relevancy to assignment</vt:lpstr>
      <vt:lpstr> Immediate protection of a child </vt:lpstr>
      <vt:lpstr>Everyone's Responsibility</vt:lpstr>
      <vt:lpstr>To summarise…</vt:lpstr>
      <vt:lpstr>References</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Kumar P</cp:lastModifiedBy>
  <cp:revision>404</cp:revision>
  <cp:lastPrinted>2019-09-26T07:22:30Z</cp:lastPrinted>
  <dcterms:created xsi:type="dcterms:W3CDTF">2004-04-06T15:50:52Z</dcterms:created>
  <dcterms:modified xsi:type="dcterms:W3CDTF">2024-06-28T09:24:20Z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