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9"/>
  </p:notesMasterIdLst>
  <p:handoutMasterIdLst>
    <p:handoutMasterId r:id="rId20"/>
  </p:handoutMasterIdLst>
  <p:sldIdLst>
    <p:sldId id="273" r:id="rId5"/>
    <p:sldId id="274" r:id="rId6"/>
    <p:sldId id="282" r:id="rId7"/>
    <p:sldId id="280" r:id="rId8"/>
    <p:sldId id="277" r:id="rId9"/>
    <p:sldId id="278" r:id="rId10"/>
    <p:sldId id="272" r:id="rId11"/>
    <p:sldId id="270" r:id="rId12"/>
    <p:sldId id="267" r:id="rId13"/>
    <p:sldId id="263" r:id="rId14"/>
    <p:sldId id="262" r:id="rId15"/>
    <p:sldId id="271" r:id="rId16"/>
    <p:sldId id="275"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4912" autoAdjust="0"/>
  </p:normalViewPr>
  <p:slideViewPr>
    <p:cSldViewPr snapToGrid="0">
      <p:cViewPr varScale="1">
        <p:scale>
          <a:sx n="43" d="100"/>
          <a:sy n="43" d="100"/>
        </p:scale>
        <p:origin x="1500" y="48"/>
      </p:cViewPr>
      <p:guideLst/>
    </p:cSldViewPr>
  </p:slideViewPr>
  <p:notesTextViewPr>
    <p:cViewPr>
      <p:scale>
        <a:sx n="1" d="1"/>
        <a:sy n="1" d="1"/>
      </p:scale>
      <p:origin x="0" y="-392"/>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2.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3C54F4-6581-45DD-BE91-BBBCAAE6F17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F7C9F2-FEF8-4CFF-BA22-EB776EDB47A2}">
      <dgm:prSet/>
      <dgm:spPr/>
      <dgm:t>
        <a:bodyPr/>
        <a:lstStyle/>
        <a:p>
          <a:pPr>
            <a:lnSpc>
              <a:spcPct val="100000"/>
            </a:lnSpc>
          </a:pPr>
          <a:r>
            <a:rPr lang="en-US" dirty="0">
              <a:solidFill>
                <a:schemeClr val="tx1"/>
              </a:solidFill>
            </a:rPr>
            <a:t>Written</a:t>
          </a:r>
        </a:p>
      </dgm:t>
    </dgm:pt>
    <dgm:pt modelId="{B5BDA49B-55B7-47B3-96B9-CAA14C1C432F}" type="parTrans" cxnId="{00A7046F-839C-47A0-96CD-450DA04500E3}">
      <dgm:prSet/>
      <dgm:spPr/>
      <dgm:t>
        <a:bodyPr/>
        <a:lstStyle/>
        <a:p>
          <a:endParaRPr lang="en-US"/>
        </a:p>
      </dgm:t>
    </dgm:pt>
    <dgm:pt modelId="{68E95310-D459-49B8-8EF1-77975DB26CE9}" type="sibTrans" cxnId="{00A7046F-839C-47A0-96CD-450DA04500E3}">
      <dgm:prSet/>
      <dgm:spPr/>
      <dgm:t>
        <a:bodyPr/>
        <a:lstStyle/>
        <a:p>
          <a:endParaRPr lang="en-US"/>
        </a:p>
      </dgm:t>
    </dgm:pt>
    <dgm:pt modelId="{46BA51B8-FA12-4C9A-A0D6-AC1E82BE38AE}">
      <dgm:prSet/>
      <dgm:spPr/>
      <dgm:t>
        <a:bodyPr/>
        <a:lstStyle/>
        <a:p>
          <a:pPr>
            <a:lnSpc>
              <a:spcPct val="100000"/>
            </a:lnSpc>
          </a:pPr>
          <a:r>
            <a:rPr lang="en-US" dirty="0">
              <a:solidFill>
                <a:schemeClr val="tx1"/>
              </a:solidFill>
            </a:rPr>
            <a:t>Oral</a:t>
          </a:r>
        </a:p>
      </dgm:t>
    </dgm:pt>
    <dgm:pt modelId="{57ACA6DC-A97F-471A-B207-19B814E128B1}" type="parTrans" cxnId="{0567CDAE-B943-49C8-8702-5F9CD810669E}">
      <dgm:prSet/>
      <dgm:spPr/>
      <dgm:t>
        <a:bodyPr/>
        <a:lstStyle/>
        <a:p>
          <a:endParaRPr lang="en-US"/>
        </a:p>
      </dgm:t>
    </dgm:pt>
    <dgm:pt modelId="{5809CEE4-D682-4E6C-B65B-5623E6BA14B0}" type="sibTrans" cxnId="{0567CDAE-B943-49C8-8702-5F9CD810669E}">
      <dgm:prSet/>
      <dgm:spPr/>
      <dgm:t>
        <a:bodyPr/>
        <a:lstStyle/>
        <a:p>
          <a:endParaRPr lang="en-US"/>
        </a:p>
      </dgm:t>
    </dgm:pt>
    <dgm:pt modelId="{0EB0A4C4-A106-4795-8377-0BCDA7D9B76B}">
      <dgm:prSet/>
      <dgm:spPr/>
      <dgm:t>
        <a:bodyPr/>
        <a:lstStyle/>
        <a:p>
          <a:pPr>
            <a:lnSpc>
              <a:spcPct val="100000"/>
            </a:lnSpc>
          </a:pPr>
          <a:r>
            <a:rPr lang="en-US" dirty="0">
              <a:solidFill>
                <a:schemeClr val="tx1"/>
              </a:solidFill>
            </a:rPr>
            <a:t>Visual</a:t>
          </a:r>
        </a:p>
      </dgm:t>
    </dgm:pt>
    <dgm:pt modelId="{2B4A66C3-2D5A-4166-97BC-A8A2F83156BB}" type="parTrans" cxnId="{4AB5DB2E-68E3-4F77-8191-214AD08F7E39}">
      <dgm:prSet/>
      <dgm:spPr/>
      <dgm:t>
        <a:bodyPr/>
        <a:lstStyle/>
        <a:p>
          <a:endParaRPr lang="en-US"/>
        </a:p>
      </dgm:t>
    </dgm:pt>
    <dgm:pt modelId="{417FFD08-3A26-44A9-A750-83831DD049BB}" type="sibTrans" cxnId="{4AB5DB2E-68E3-4F77-8191-214AD08F7E39}">
      <dgm:prSet/>
      <dgm:spPr/>
      <dgm:t>
        <a:bodyPr/>
        <a:lstStyle/>
        <a:p>
          <a:endParaRPr lang="en-US"/>
        </a:p>
      </dgm:t>
    </dgm:pt>
    <dgm:pt modelId="{7C0A85D7-B006-461D-9220-E689F2DF2AD3}">
      <dgm:prSet/>
      <dgm:spPr/>
      <dgm:t>
        <a:bodyPr/>
        <a:lstStyle/>
        <a:p>
          <a:pPr>
            <a:lnSpc>
              <a:spcPct val="100000"/>
            </a:lnSpc>
          </a:pPr>
          <a:r>
            <a:rPr lang="en-US" dirty="0">
              <a:solidFill>
                <a:schemeClr val="tx1"/>
              </a:solidFill>
            </a:rPr>
            <a:t>Electronic</a:t>
          </a:r>
        </a:p>
      </dgm:t>
    </dgm:pt>
    <dgm:pt modelId="{01A99CA3-1695-4678-B487-D15E7D70B4F3}" type="parTrans" cxnId="{DCBA5E4E-02BB-47F5-8D20-B16806AEF373}">
      <dgm:prSet/>
      <dgm:spPr/>
      <dgm:t>
        <a:bodyPr/>
        <a:lstStyle/>
        <a:p>
          <a:endParaRPr lang="en-US"/>
        </a:p>
      </dgm:t>
    </dgm:pt>
    <dgm:pt modelId="{37084616-39A1-46C7-871A-B519C5A3DD4E}" type="sibTrans" cxnId="{DCBA5E4E-02BB-47F5-8D20-B16806AEF373}">
      <dgm:prSet/>
      <dgm:spPr/>
      <dgm:t>
        <a:bodyPr/>
        <a:lstStyle/>
        <a:p>
          <a:endParaRPr lang="en-US"/>
        </a:p>
      </dgm:t>
    </dgm:pt>
    <dgm:pt modelId="{7195FE57-2F1A-41A8-959E-4DD4C137D1E6}">
      <dgm:prSet/>
      <dgm:spPr/>
      <dgm:t>
        <a:bodyPr/>
        <a:lstStyle/>
        <a:p>
          <a:pPr>
            <a:lnSpc>
              <a:spcPct val="100000"/>
            </a:lnSpc>
          </a:pPr>
          <a:r>
            <a:rPr lang="en-US" dirty="0">
              <a:solidFill>
                <a:schemeClr val="tx1"/>
              </a:solidFill>
            </a:rPr>
            <a:t>Non-verba</a:t>
          </a:r>
          <a:r>
            <a:rPr lang="en-US" dirty="0"/>
            <a:t>l </a:t>
          </a:r>
        </a:p>
      </dgm:t>
    </dgm:pt>
    <dgm:pt modelId="{EC42B84C-73A9-46FF-9D08-7B13AEE48304}" type="parTrans" cxnId="{B7A12E09-7FEA-4C92-AEB5-C4690F4DFEA6}">
      <dgm:prSet/>
      <dgm:spPr/>
      <dgm:t>
        <a:bodyPr/>
        <a:lstStyle/>
        <a:p>
          <a:endParaRPr lang="en-US"/>
        </a:p>
      </dgm:t>
    </dgm:pt>
    <dgm:pt modelId="{944BFE1A-C5B1-4FE5-BB61-DC78ABC0AA1C}" type="sibTrans" cxnId="{B7A12E09-7FEA-4C92-AEB5-C4690F4DFEA6}">
      <dgm:prSet/>
      <dgm:spPr/>
      <dgm:t>
        <a:bodyPr/>
        <a:lstStyle/>
        <a:p>
          <a:endParaRPr lang="en-US"/>
        </a:p>
      </dgm:t>
    </dgm:pt>
    <dgm:pt modelId="{8307A9AA-DC2F-437F-A577-11B70B4D66A6}" type="pres">
      <dgm:prSet presAssocID="{F53C54F4-6581-45DD-BE91-BBBCAAE6F17E}" presName="root" presStyleCnt="0">
        <dgm:presLayoutVars>
          <dgm:dir/>
          <dgm:resizeHandles val="exact"/>
        </dgm:presLayoutVars>
      </dgm:prSet>
      <dgm:spPr/>
    </dgm:pt>
    <dgm:pt modelId="{9A77F908-C914-4C8F-8DC2-8445DBCFCA51}" type="pres">
      <dgm:prSet presAssocID="{B9F7C9F2-FEF8-4CFF-BA22-EB776EDB47A2}" presName="compNode" presStyleCnt="0"/>
      <dgm:spPr/>
    </dgm:pt>
    <dgm:pt modelId="{92477311-D100-4431-86C7-7E78CBE1595D}" type="pres">
      <dgm:prSet presAssocID="{B9F7C9F2-FEF8-4CFF-BA22-EB776EDB47A2}" presName="bgRect" presStyleLbl="bgShp" presStyleIdx="0" presStyleCnt="5"/>
      <dgm:spPr/>
    </dgm:pt>
    <dgm:pt modelId="{1B8FE563-62D2-44FF-8DFF-9F012F6B44D2}" type="pres">
      <dgm:prSet presAssocID="{B9F7C9F2-FEF8-4CFF-BA22-EB776EDB47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21D18EEE-A9C4-49DC-ABCD-D435EDCC4520}" type="pres">
      <dgm:prSet presAssocID="{B9F7C9F2-FEF8-4CFF-BA22-EB776EDB47A2}" presName="spaceRect" presStyleCnt="0"/>
      <dgm:spPr/>
    </dgm:pt>
    <dgm:pt modelId="{D2553B4F-2E7F-4934-8ADB-38CFC0A9CBAA}" type="pres">
      <dgm:prSet presAssocID="{B9F7C9F2-FEF8-4CFF-BA22-EB776EDB47A2}" presName="parTx" presStyleLbl="revTx" presStyleIdx="0" presStyleCnt="5">
        <dgm:presLayoutVars>
          <dgm:chMax val="0"/>
          <dgm:chPref val="0"/>
        </dgm:presLayoutVars>
      </dgm:prSet>
      <dgm:spPr/>
    </dgm:pt>
    <dgm:pt modelId="{B73EFC69-9AAB-48A3-86E5-E9EB4172B219}" type="pres">
      <dgm:prSet presAssocID="{68E95310-D459-49B8-8EF1-77975DB26CE9}" presName="sibTrans" presStyleCnt="0"/>
      <dgm:spPr/>
    </dgm:pt>
    <dgm:pt modelId="{81A6F0F5-DD8B-4190-8797-8E9B4705840E}" type="pres">
      <dgm:prSet presAssocID="{46BA51B8-FA12-4C9A-A0D6-AC1E82BE38AE}" presName="compNode" presStyleCnt="0"/>
      <dgm:spPr/>
    </dgm:pt>
    <dgm:pt modelId="{8E682961-31FB-4FD8-A474-C376A315B414}" type="pres">
      <dgm:prSet presAssocID="{46BA51B8-FA12-4C9A-A0D6-AC1E82BE38AE}" presName="bgRect" presStyleLbl="bgShp" presStyleIdx="1" presStyleCnt="5" custLinFactNeighborY="7294"/>
      <dgm:spPr/>
    </dgm:pt>
    <dgm:pt modelId="{3FBDE4A1-32CE-44F1-91CC-7BA3A5E58D32}" type="pres">
      <dgm:prSet presAssocID="{46BA51B8-FA12-4C9A-A0D6-AC1E82BE38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thpaste"/>
        </a:ext>
      </dgm:extLst>
    </dgm:pt>
    <dgm:pt modelId="{A689B041-8F2C-496F-AE47-A9EB90F6EA81}" type="pres">
      <dgm:prSet presAssocID="{46BA51B8-FA12-4C9A-A0D6-AC1E82BE38AE}" presName="spaceRect" presStyleCnt="0"/>
      <dgm:spPr/>
    </dgm:pt>
    <dgm:pt modelId="{45DA597D-0C5C-4A8B-A0E7-38D0063CA882}" type="pres">
      <dgm:prSet presAssocID="{46BA51B8-FA12-4C9A-A0D6-AC1E82BE38AE}" presName="parTx" presStyleLbl="revTx" presStyleIdx="1" presStyleCnt="5">
        <dgm:presLayoutVars>
          <dgm:chMax val="0"/>
          <dgm:chPref val="0"/>
        </dgm:presLayoutVars>
      </dgm:prSet>
      <dgm:spPr/>
    </dgm:pt>
    <dgm:pt modelId="{3147FA81-DA05-40ED-9CD6-AC551AF5C6F0}" type="pres">
      <dgm:prSet presAssocID="{5809CEE4-D682-4E6C-B65B-5623E6BA14B0}" presName="sibTrans" presStyleCnt="0"/>
      <dgm:spPr/>
    </dgm:pt>
    <dgm:pt modelId="{0E25723B-B235-4B2F-8366-57C52342924D}" type="pres">
      <dgm:prSet presAssocID="{0EB0A4C4-A106-4795-8377-0BCDA7D9B76B}" presName="compNode" presStyleCnt="0"/>
      <dgm:spPr/>
    </dgm:pt>
    <dgm:pt modelId="{18499EB3-8CFB-4156-B634-E2CFFB80F2FE}" type="pres">
      <dgm:prSet presAssocID="{0EB0A4C4-A106-4795-8377-0BCDA7D9B76B}" presName="bgRect" presStyleLbl="bgShp" presStyleIdx="2" presStyleCnt="5"/>
      <dgm:spPr/>
    </dgm:pt>
    <dgm:pt modelId="{460D9CBD-AC1A-4F2D-95A1-E97153F2F640}" type="pres">
      <dgm:prSet presAssocID="{0EB0A4C4-A106-4795-8377-0BCDA7D9B76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lasses"/>
        </a:ext>
      </dgm:extLst>
    </dgm:pt>
    <dgm:pt modelId="{664F1273-B2C1-46DB-9F4F-4E00FAABA9CD}" type="pres">
      <dgm:prSet presAssocID="{0EB0A4C4-A106-4795-8377-0BCDA7D9B76B}" presName="spaceRect" presStyleCnt="0"/>
      <dgm:spPr/>
    </dgm:pt>
    <dgm:pt modelId="{6E8208BC-B712-4A9F-8349-383B439A34F9}" type="pres">
      <dgm:prSet presAssocID="{0EB0A4C4-A106-4795-8377-0BCDA7D9B76B}" presName="parTx" presStyleLbl="revTx" presStyleIdx="2" presStyleCnt="5">
        <dgm:presLayoutVars>
          <dgm:chMax val="0"/>
          <dgm:chPref val="0"/>
        </dgm:presLayoutVars>
      </dgm:prSet>
      <dgm:spPr/>
    </dgm:pt>
    <dgm:pt modelId="{3FAA42CC-EA34-477D-B26C-39DEBB3CF28F}" type="pres">
      <dgm:prSet presAssocID="{417FFD08-3A26-44A9-A750-83831DD049BB}" presName="sibTrans" presStyleCnt="0"/>
      <dgm:spPr/>
    </dgm:pt>
    <dgm:pt modelId="{C1B5811D-6F6E-4EB0-986B-5E1E4988F19C}" type="pres">
      <dgm:prSet presAssocID="{7C0A85D7-B006-461D-9220-E689F2DF2AD3}" presName="compNode" presStyleCnt="0"/>
      <dgm:spPr/>
    </dgm:pt>
    <dgm:pt modelId="{25D67FE6-56AD-43F4-AB7D-ED8C184800DB}" type="pres">
      <dgm:prSet presAssocID="{7C0A85D7-B006-461D-9220-E689F2DF2AD3}" presName="bgRect" presStyleLbl="bgShp" presStyleIdx="3" presStyleCnt="5"/>
      <dgm:spPr/>
    </dgm:pt>
    <dgm:pt modelId="{B33047BC-DABA-4066-9579-FFC94563C4E1}" type="pres">
      <dgm:prSet presAssocID="{7C0A85D7-B006-461D-9220-E689F2DF2AD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B4C97EC4-F2C7-4CC3-83F4-0107087EF505}" type="pres">
      <dgm:prSet presAssocID="{7C0A85D7-B006-461D-9220-E689F2DF2AD3}" presName="spaceRect" presStyleCnt="0"/>
      <dgm:spPr/>
    </dgm:pt>
    <dgm:pt modelId="{05F4943C-92DC-4399-9B8C-778A49441504}" type="pres">
      <dgm:prSet presAssocID="{7C0A85D7-B006-461D-9220-E689F2DF2AD3}" presName="parTx" presStyleLbl="revTx" presStyleIdx="3" presStyleCnt="5">
        <dgm:presLayoutVars>
          <dgm:chMax val="0"/>
          <dgm:chPref val="0"/>
        </dgm:presLayoutVars>
      </dgm:prSet>
      <dgm:spPr/>
    </dgm:pt>
    <dgm:pt modelId="{CA0334F2-A8C9-47B3-9103-0D1D2499A910}" type="pres">
      <dgm:prSet presAssocID="{37084616-39A1-46C7-871A-B519C5A3DD4E}" presName="sibTrans" presStyleCnt="0"/>
      <dgm:spPr/>
    </dgm:pt>
    <dgm:pt modelId="{03D42019-E10A-4995-A3E4-7BE069CFD870}" type="pres">
      <dgm:prSet presAssocID="{7195FE57-2F1A-41A8-959E-4DD4C137D1E6}" presName="compNode" presStyleCnt="0"/>
      <dgm:spPr/>
    </dgm:pt>
    <dgm:pt modelId="{0F412746-8373-4D56-9098-E7847062AD99}" type="pres">
      <dgm:prSet presAssocID="{7195FE57-2F1A-41A8-959E-4DD4C137D1E6}" presName="bgRect" presStyleLbl="bgShp" presStyleIdx="4" presStyleCnt="5"/>
      <dgm:spPr/>
    </dgm:pt>
    <dgm:pt modelId="{86316997-F51D-4EED-B7FA-695DC57782FC}" type="pres">
      <dgm:prSet presAssocID="{7195FE57-2F1A-41A8-959E-4DD4C137D1E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521FD40E-8ABC-4E9E-BE82-E273358820CB}" type="pres">
      <dgm:prSet presAssocID="{7195FE57-2F1A-41A8-959E-4DD4C137D1E6}" presName="spaceRect" presStyleCnt="0"/>
      <dgm:spPr/>
    </dgm:pt>
    <dgm:pt modelId="{37557739-376C-445F-A27D-9F299CD628C4}" type="pres">
      <dgm:prSet presAssocID="{7195FE57-2F1A-41A8-959E-4DD4C137D1E6}" presName="parTx" presStyleLbl="revTx" presStyleIdx="4" presStyleCnt="5">
        <dgm:presLayoutVars>
          <dgm:chMax val="0"/>
          <dgm:chPref val="0"/>
        </dgm:presLayoutVars>
      </dgm:prSet>
      <dgm:spPr/>
    </dgm:pt>
  </dgm:ptLst>
  <dgm:cxnLst>
    <dgm:cxn modelId="{6A29AB00-08DD-4532-9981-B563EC48D19E}" type="presOf" srcId="{7C0A85D7-B006-461D-9220-E689F2DF2AD3}" destId="{05F4943C-92DC-4399-9B8C-778A49441504}" srcOrd="0" destOrd="0" presId="urn:microsoft.com/office/officeart/2018/2/layout/IconVerticalSolidList"/>
    <dgm:cxn modelId="{B7A12E09-7FEA-4C92-AEB5-C4690F4DFEA6}" srcId="{F53C54F4-6581-45DD-BE91-BBBCAAE6F17E}" destId="{7195FE57-2F1A-41A8-959E-4DD4C137D1E6}" srcOrd="4" destOrd="0" parTransId="{EC42B84C-73A9-46FF-9D08-7B13AEE48304}" sibTransId="{944BFE1A-C5B1-4FE5-BB61-DC78ABC0AA1C}"/>
    <dgm:cxn modelId="{00529C09-51C1-45C7-8F8A-33222D267277}" type="presOf" srcId="{0EB0A4C4-A106-4795-8377-0BCDA7D9B76B}" destId="{6E8208BC-B712-4A9F-8349-383B439A34F9}" srcOrd="0" destOrd="0" presId="urn:microsoft.com/office/officeart/2018/2/layout/IconVerticalSolidList"/>
    <dgm:cxn modelId="{4AB5DB2E-68E3-4F77-8191-214AD08F7E39}" srcId="{F53C54F4-6581-45DD-BE91-BBBCAAE6F17E}" destId="{0EB0A4C4-A106-4795-8377-0BCDA7D9B76B}" srcOrd="2" destOrd="0" parTransId="{2B4A66C3-2D5A-4166-97BC-A8A2F83156BB}" sibTransId="{417FFD08-3A26-44A9-A750-83831DD049BB}"/>
    <dgm:cxn modelId="{DCBA5E4E-02BB-47F5-8D20-B16806AEF373}" srcId="{F53C54F4-6581-45DD-BE91-BBBCAAE6F17E}" destId="{7C0A85D7-B006-461D-9220-E689F2DF2AD3}" srcOrd="3" destOrd="0" parTransId="{01A99CA3-1695-4678-B487-D15E7D70B4F3}" sibTransId="{37084616-39A1-46C7-871A-B519C5A3DD4E}"/>
    <dgm:cxn modelId="{00A7046F-839C-47A0-96CD-450DA04500E3}" srcId="{F53C54F4-6581-45DD-BE91-BBBCAAE6F17E}" destId="{B9F7C9F2-FEF8-4CFF-BA22-EB776EDB47A2}" srcOrd="0" destOrd="0" parTransId="{B5BDA49B-55B7-47B3-96B9-CAA14C1C432F}" sibTransId="{68E95310-D459-49B8-8EF1-77975DB26CE9}"/>
    <dgm:cxn modelId="{AFC0D750-7D99-4B32-A730-A95F1E81D027}" type="presOf" srcId="{B9F7C9F2-FEF8-4CFF-BA22-EB776EDB47A2}" destId="{D2553B4F-2E7F-4934-8ADB-38CFC0A9CBAA}" srcOrd="0" destOrd="0" presId="urn:microsoft.com/office/officeart/2018/2/layout/IconVerticalSolidList"/>
    <dgm:cxn modelId="{7E56E0AA-E3A8-47D0-9BBA-C5B903A78E1C}" type="presOf" srcId="{46BA51B8-FA12-4C9A-A0D6-AC1E82BE38AE}" destId="{45DA597D-0C5C-4A8B-A0E7-38D0063CA882}" srcOrd="0" destOrd="0" presId="urn:microsoft.com/office/officeart/2018/2/layout/IconVerticalSolidList"/>
    <dgm:cxn modelId="{3F7763AB-85DB-4EA4-AE24-DEA877F7B200}" type="presOf" srcId="{F53C54F4-6581-45DD-BE91-BBBCAAE6F17E}" destId="{8307A9AA-DC2F-437F-A577-11B70B4D66A6}" srcOrd="0" destOrd="0" presId="urn:microsoft.com/office/officeart/2018/2/layout/IconVerticalSolidList"/>
    <dgm:cxn modelId="{0567CDAE-B943-49C8-8702-5F9CD810669E}" srcId="{F53C54F4-6581-45DD-BE91-BBBCAAE6F17E}" destId="{46BA51B8-FA12-4C9A-A0D6-AC1E82BE38AE}" srcOrd="1" destOrd="0" parTransId="{57ACA6DC-A97F-471A-B207-19B814E128B1}" sibTransId="{5809CEE4-D682-4E6C-B65B-5623E6BA14B0}"/>
    <dgm:cxn modelId="{336299DC-6F00-41F3-AFE3-C9AEBDA08C70}" type="presOf" srcId="{7195FE57-2F1A-41A8-959E-4DD4C137D1E6}" destId="{37557739-376C-445F-A27D-9F299CD628C4}" srcOrd="0" destOrd="0" presId="urn:microsoft.com/office/officeart/2018/2/layout/IconVerticalSolidList"/>
    <dgm:cxn modelId="{C14E980F-93F5-4431-9553-A38A439A920A}" type="presParOf" srcId="{8307A9AA-DC2F-437F-A577-11B70B4D66A6}" destId="{9A77F908-C914-4C8F-8DC2-8445DBCFCA51}" srcOrd="0" destOrd="0" presId="urn:microsoft.com/office/officeart/2018/2/layout/IconVerticalSolidList"/>
    <dgm:cxn modelId="{246465DF-7CE6-4B72-9199-61DDF773155E}" type="presParOf" srcId="{9A77F908-C914-4C8F-8DC2-8445DBCFCA51}" destId="{92477311-D100-4431-86C7-7E78CBE1595D}" srcOrd="0" destOrd="0" presId="urn:microsoft.com/office/officeart/2018/2/layout/IconVerticalSolidList"/>
    <dgm:cxn modelId="{FB1FFEF9-F4D1-48BD-84AC-950A8B01EEA4}" type="presParOf" srcId="{9A77F908-C914-4C8F-8DC2-8445DBCFCA51}" destId="{1B8FE563-62D2-44FF-8DFF-9F012F6B44D2}" srcOrd="1" destOrd="0" presId="urn:microsoft.com/office/officeart/2018/2/layout/IconVerticalSolidList"/>
    <dgm:cxn modelId="{405788E4-0183-4C0E-B5A4-067808D57563}" type="presParOf" srcId="{9A77F908-C914-4C8F-8DC2-8445DBCFCA51}" destId="{21D18EEE-A9C4-49DC-ABCD-D435EDCC4520}" srcOrd="2" destOrd="0" presId="urn:microsoft.com/office/officeart/2018/2/layout/IconVerticalSolidList"/>
    <dgm:cxn modelId="{7860330F-1063-4AD6-A959-05A95BB6A57F}" type="presParOf" srcId="{9A77F908-C914-4C8F-8DC2-8445DBCFCA51}" destId="{D2553B4F-2E7F-4934-8ADB-38CFC0A9CBAA}" srcOrd="3" destOrd="0" presId="urn:microsoft.com/office/officeart/2018/2/layout/IconVerticalSolidList"/>
    <dgm:cxn modelId="{6850C7CC-4671-4420-AAA5-1BDF2152FACA}" type="presParOf" srcId="{8307A9AA-DC2F-437F-A577-11B70B4D66A6}" destId="{B73EFC69-9AAB-48A3-86E5-E9EB4172B219}" srcOrd="1" destOrd="0" presId="urn:microsoft.com/office/officeart/2018/2/layout/IconVerticalSolidList"/>
    <dgm:cxn modelId="{1EE86B48-3CD3-490F-84CC-306B504543A0}" type="presParOf" srcId="{8307A9AA-DC2F-437F-A577-11B70B4D66A6}" destId="{81A6F0F5-DD8B-4190-8797-8E9B4705840E}" srcOrd="2" destOrd="0" presId="urn:microsoft.com/office/officeart/2018/2/layout/IconVerticalSolidList"/>
    <dgm:cxn modelId="{1AD4D856-E417-433F-A837-2C4398022DB0}" type="presParOf" srcId="{81A6F0F5-DD8B-4190-8797-8E9B4705840E}" destId="{8E682961-31FB-4FD8-A474-C376A315B414}" srcOrd="0" destOrd="0" presId="urn:microsoft.com/office/officeart/2018/2/layout/IconVerticalSolidList"/>
    <dgm:cxn modelId="{B4ACD4CC-9E8F-4819-AC79-517F57097330}" type="presParOf" srcId="{81A6F0F5-DD8B-4190-8797-8E9B4705840E}" destId="{3FBDE4A1-32CE-44F1-91CC-7BA3A5E58D32}" srcOrd="1" destOrd="0" presId="urn:microsoft.com/office/officeart/2018/2/layout/IconVerticalSolidList"/>
    <dgm:cxn modelId="{08B296B3-0566-46FB-AA6B-59874AA32613}" type="presParOf" srcId="{81A6F0F5-DD8B-4190-8797-8E9B4705840E}" destId="{A689B041-8F2C-496F-AE47-A9EB90F6EA81}" srcOrd="2" destOrd="0" presId="urn:microsoft.com/office/officeart/2018/2/layout/IconVerticalSolidList"/>
    <dgm:cxn modelId="{765EE953-E768-496C-B22A-E790084ED95B}" type="presParOf" srcId="{81A6F0F5-DD8B-4190-8797-8E9B4705840E}" destId="{45DA597D-0C5C-4A8B-A0E7-38D0063CA882}" srcOrd="3" destOrd="0" presId="urn:microsoft.com/office/officeart/2018/2/layout/IconVerticalSolidList"/>
    <dgm:cxn modelId="{082B1D79-2EED-4030-BBCE-A9AC8EFD0986}" type="presParOf" srcId="{8307A9AA-DC2F-437F-A577-11B70B4D66A6}" destId="{3147FA81-DA05-40ED-9CD6-AC551AF5C6F0}" srcOrd="3" destOrd="0" presId="urn:microsoft.com/office/officeart/2018/2/layout/IconVerticalSolidList"/>
    <dgm:cxn modelId="{6E539C12-AD3C-47E1-849A-A46C726F9B2A}" type="presParOf" srcId="{8307A9AA-DC2F-437F-A577-11B70B4D66A6}" destId="{0E25723B-B235-4B2F-8366-57C52342924D}" srcOrd="4" destOrd="0" presId="urn:microsoft.com/office/officeart/2018/2/layout/IconVerticalSolidList"/>
    <dgm:cxn modelId="{754204A6-D912-46DE-B21C-94D902CA5750}" type="presParOf" srcId="{0E25723B-B235-4B2F-8366-57C52342924D}" destId="{18499EB3-8CFB-4156-B634-E2CFFB80F2FE}" srcOrd="0" destOrd="0" presId="urn:microsoft.com/office/officeart/2018/2/layout/IconVerticalSolidList"/>
    <dgm:cxn modelId="{AF6D9734-5CEF-477D-AB79-E89177A3E6AB}" type="presParOf" srcId="{0E25723B-B235-4B2F-8366-57C52342924D}" destId="{460D9CBD-AC1A-4F2D-95A1-E97153F2F640}" srcOrd="1" destOrd="0" presId="urn:microsoft.com/office/officeart/2018/2/layout/IconVerticalSolidList"/>
    <dgm:cxn modelId="{AE2954F0-4F96-4389-B70F-E8B20D788275}" type="presParOf" srcId="{0E25723B-B235-4B2F-8366-57C52342924D}" destId="{664F1273-B2C1-46DB-9F4F-4E00FAABA9CD}" srcOrd="2" destOrd="0" presId="urn:microsoft.com/office/officeart/2018/2/layout/IconVerticalSolidList"/>
    <dgm:cxn modelId="{7CB50DC5-00AA-4264-B091-2EC6E2010A15}" type="presParOf" srcId="{0E25723B-B235-4B2F-8366-57C52342924D}" destId="{6E8208BC-B712-4A9F-8349-383B439A34F9}" srcOrd="3" destOrd="0" presId="urn:microsoft.com/office/officeart/2018/2/layout/IconVerticalSolidList"/>
    <dgm:cxn modelId="{4E490865-F1E6-415B-94F4-E8F863FC25D3}" type="presParOf" srcId="{8307A9AA-DC2F-437F-A577-11B70B4D66A6}" destId="{3FAA42CC-EA34-477D-B26C-39DEBB3CF28F}" srcOrd="5" destOrd="0" presId="urn:microsoft.com/office/officeart/2018/2/layout/IconVerticalSolidList"/>
    <dgm:cxn modelId="{8F3F3BB9-EF21-46B0-A828-C4DBFA261838}" type="presParOf" srcId="{8307A9AA-DC2F-437F-A577-11B70B4D66A6}" destId="{C1B5811D-6F6E-4EB0-986B-5E1E4988F19C}" srcOrd="6" destOrd="0" presId="urn:microsoft.com/office/officeart/2018/2/layout/IconVerticalSolidList"/>
    <dgm:cxn modelId="{04CCCEA8-85D3-4F14-B4C4-EED7A40C4156}" type="presParOf" srcId="{C1B5811D-6F6E-4EB0-986B-5E1E4988F19C}" destId="{25D67FE6-56AD-43F4-AB7D-ED8C184800DB}" srcOrd="0" destOrd="0" presId="urn:microsoft.com/office/officeart/2018/2/layout/IconVerticalSolidList"/>
    <dgm:cxn modelId="{F48B3B2A-C6C8-4C38-A9B0-93BD1614AAEF}" type="presParOf" srcId="{C1B5811D-6F6E-4EB0-986B-5E1E4988F19C}" destId="{B33047BC-DABA-4066-9579-FFC94563C4E1}" srcOrd="1" destOrd="0" presId="urn:microsoft.com/office/officeart/2018/2/layout/IconVerticalSolidList"/>
    <dgm:cxn modelId="{65C4A32A-069B-4FF9-9780-3F5987446D8B}" type="presParOf" srcId="{C1B5811D-6F6E-4EB0-986B-5E1E4988F19C}" destId="{B4C97EC4-F2C7-4CC3-83F4-0107087EF505}" srcOrd="2" destOrd="0" presId="urn:microsoft.com/office/officeart/2018/2/layout/IconVerticalSolidList"/>
    <dgm:cxn modelId="{D8430CDA-0B51-435C-AC4F-980170C2731A}" type="presParOf" srcId="{C1B5811D-6F6E-4EB0-986B-5E1E4988F19C}" destId="{05F4943C-92DC-4399-9B8C-778A49441504}" srcOrd="3" destOrd="0" presId="urn:microsoft.com/office/officeart/2018/2/layout/IconVerticalSolidList"/>
    <dgm:cxn modelId="{2A23ECE0-C2DC-42C0-A238-E148495CE9EA}" type="presParOf" srcId="{8307A9AA-DC2F-437F-A577-11B70B4D66A6}" destId="{CA0334F2-A8C9-47B3-9103-0D1D2499A910}" srcOrd="7" destOrd="0" presId="urn:microsoft.com/office/officeart/2018/2/layout/IconVerticalSolidList"/>
    <dgm:cxn modelId="{1A982C8A-8E39-4645-8E7F-D0355A9876F0}" type="presParOf" srcId="{8307A9AA-DC2F-437F-A577-11B70B4D66A6}" destId="{03D42019-E10A-4995-A3E4-7BE069CFD870}" srcOrd="8" destOrd="0" presId="urn:microsoft.com/office/officeart/2018/2/layout/IconVerticalSolidList"/>
    <dgm:cxn modelId="{C3210649-1EEC-4B7C-BCE5-4611EB494783}" type="presParOf" srcId="{03D42019-E10A-4995-A3E4-7BE069CFD870}" destId="{0F412746-8373-4D56-9098-E7847062AD99}" srcOrd="0" destOrd="0" presId="urn:microsoft.com/office/officeart/2018/2/layout/IconVerticalSolidList"/>
    <dgm:cxn modelId="{8D642FB8-C2CF-4F76-820B-7153F38EB4A2}" type="presParOf" srcId="{03D42019-E10A-4995-A3E4-7BE069CFD870}" destId="{86316997-F51D-4EED-B7FA-695DC57782FC}" srcOrd="1" destOrd="0" presId="urn:microsoft.com/office/officeart/2018/2/layout/IconVerticalSolidList"/>
    <dgm:cxn modelId="{C06D53C0-F55E-4354-9856-5AB64ED1EDF5}" type="presParOf" srcId="{03D42019-E10A-4995-A3E4-7BE069CFD870}" destId="{521FD40E-8ABC-4E9E-BE82-E273358820CB}" srcOrd="2" destOrd="0" presId="urn:microsoft.com/office/officeart/2018/2/layout/IconVerticalSolidList"/>
    <dgm:cxn modelId="{EEC0C678-44E8-4061-B964-E3D98E728CB4}" type="presParOf" srcId="{03D42019-E10A-4995-A3E4-7BE069CFD870}" destId="{37557739-376C-445F-A27D-9F299CD628C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3C54F4-6581-45DD-BE91-BBBCAAE6F17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9F7C9F2-FEF8-4CFF-BA22-EB776EDB47A2}">
      <dgm:prSet/>
      <dgm:spPr/>
      <dgm:t>
        <a:bodyPr/>
        <a:lstStyle/>
        <a:p>
          <a:pPr>
            <a:lnSpc>
              <a:spcPct val="100000"/>
            </a:lnSpc>
            <a:defRPr cap="all"/>
          </a:pPr>
          <a:r>
            <a:rPr lang="en-US"/>
            <a:t>Communication</a:t>
          </a:r>
        </a:p>
      </dgm:t>
    </dgm:pt>
    <dgm:pt modelId="{B5BDA49B-55B7-47B3-96B9-CAA14C1C432F}" type="parTrans" cxnId="{00A7046F-839C-47A0-96CD-450DA04500E3}">
      <dgm:prSet/>
      <dgm:spPr/>
      <dgm:t>
        <a:bodyPr/>
        <a:lstStyle/>
        <a:p>
          <a:endParaRPr lang="en-US"/>
        </a:p>
      </dgm:t>
    </dgm:pt>
    <dgm:pt modelId="{68E95310-D459-49B8-8EF1-77975DB26CE9}" type="sibTrans" cxnId="{00A7046F-839C-47A0-96CD-450DA04500E3}">
      <dgm:prSet/>
      <dgm:spPr/>
      <dgm:t>
        <a:bodyPr/>
        <a:lstStyle/>
        <a:p>
          <a:endParaRPr lang="en-US"/>
        </a:p>
      </dgm:t>
    </dgm:pt>
    <dgm:pt modelId="{46BA51B8-FA12-4C9A-A0D6-AC1E82BE38AE}">
      <dgm:prSet/>
      <dgm:spPr/>
      <dgm:t>
        <a:bodyPr/>
        <a:lstStyle/>
        <a:p>
          <a:pPr>
            <a:lnSpc>
              <a:spcPct val="100000"/>
            </a:lnSpc>
            <a:defRPr cap="all"/>
          </a:pPr>
          <a:r>
            <a:rPr lang="en-US"/>
            <a:t>Networking</a:t>
          </a:r>
        </a:p>
      </dgm:t>
    </dgm:pt>
    <dgm:pt modelId="{57ACA6DC-A97F-471A-B207-19B814E128B1}" type="parTrans" cxnId="{0567CDAE-B943-49C8-8702-5F9CD810669E}">
      <dgm:prSet/>
      <dgm:spPr/>
      <dgm:t>
        <a:bodyPr/>
        <a:lstStyle/>
        <a:p>
          <a:endParaRPr lang="en-US"/>
        </a:p>
      </dgm:t>
    </dgm:pt>
    <dgm:pt modelId="{5809CEE4-D682-4E6C-B65B-5623E6BA14B0}" type="sibTrans" cxnId="{0567CDAE-B943-49C8-8702-5F9CD810669E}">
      <dgm:prSet/>
      <dgm:spPr/>
      <dgm:t>
        <a:bodyPr/>
        <a:lstStyle/>
        <a:p>
          <a:endParaRPr lang="en-US"/>
        </a:p>
      </dgm:t>
    </dgm:pt>
    <dgm:pt modelId="{0EB0A4C4-A106-4795-8377-0BCDA7D9B76B}">
      <dgm:prSet/>
      <dgm:spPr/>
      <dgm:t>
        <a:bodyPr/>
        <a:lstStyle/>
        <a:p>
          <a:pPr>
            <a:lnSpc>
              <a:spcPct val="100000"/>
            </a:lnSpc>
            <a:defRPr cap="all"/>
          </a:pPr>
          <a:r>
            <a:rPr lang="en-GB"/>
            <a:t>Shannon-Weaver model </a:t>
          </a:r>
        </a:p>
      </dgm:t>
    </dgm:pt>
    <dgm:pt modelId="{2B4A66C3-2D5A-4166-97BC-A8A2F83156BB}" type="parTrans" cxnId="{4AB5DB2E-68E3-4F77-8191-214AD08F7E39}">
      <dgm:prSet/>
      <dgm:spPr/>
      <dgm:t>
        <a:bodyPr/>
        <a:lstStyle/>
        <a:p>
          <a:endParaRPr lang="en-US"/>
        </a:p>
      </dgm:t>
    </dgm:pt>
    <dgm:pt modelId="{417FFD08-3A26-44A9-A750-83831DD049BB}" type="sibTrans" cxnId="{4AB5DB2E-68E3-4F77-8191-214AD08F7E39}">
      <dgm:prSet/>
      <dgm:spPr/>
      <dgm:t>
        <a:bodyPr/>
        <a:lstStyle/>
        <a:p>
          <a:endParaRPr lang="en-US"/>
        </a:p>
      </dgm:t>
    </dgm:pt>
    <dgm:pt modelId="{7C0A85D7-B006-461D-9220-E689F2DF2AD3}">
      <dgm:prSet/>
      <dgm:spPr/>
      <dgm:t>
        <a:bodyPr/>
        <a:lstStyle/>
        <a:p>
          <a:pPr>
            <a:lnSpc>
              <a:spcPct val="100000"/>
            </a:lnSpc>
            <a:defRPr cap="all"/>
          </a:pPr>
          <a:r>
            <a:rPr lang="en-US" dirty="0"/>
            <a:t>Activities</a:t>
          </a:r>
        </a:p>
      </dgm:t>
    </dgm:pt>
    <dgm:pt modelId="{01A99CA3-1695-4678-B487-D15E7D70B4F3}" type="parTrans" cxnId="{DCBA5E4E-02BB-47F5-8D20-B16806AEF373}">
      <dgm:prSet/>
      <dgm:spPr/>
      <dgm:t>
        <a:bodyPr/>
        <a:lstStyle/>
        <a:p>
          <a:endParaRPr lang="en-US"/>
        </a:p>
      </dgm:t>
    </dgm:pt>
    <dgm:pt modelId="{37084616-39A1-46C7-871A-B519C5A3DD4E}" type="sibTrans" cxnId="{DCBA5E4E-02BB-47F5-8D20-B16806AEF373}">
      <dgm:prSet/>
      <dgm:spPr/>
      <dgm:t>
        <a:bodyPr/>
        <a:lstStyle/>
        <a:p>
          <a:endParaRPr lang="en-US"/>
        </a:p>
      </dgm:t>
    </dgm:pt>
    <dgm:pt modelId="{F7A3D917-511D-49A4-B1BE-653A98128B24}" type="pres">
      <dgm:prSet presAssocID="{F53C54F4-6581-45DD-BE91-BBBCAAE6F17E}" presName="root" presStyleCnt="0">
        <dgm:presLayoutVars>
          <dgm:dir/>
          <dgm:resizeHandles val="exact"/>
        </dgm:presLayoutVars>
      </dgm:prSet>
      <dgm:spPr/>
    </dgm:pt>
    <dgm:pt modelId="{5FF0A9DC-5759-4A0C-9460-B4F79CAFD054}" type="pres">
      <dgm:prSet presAssocID="{B9F7C9F2-FEF8-4CFF-BA22-EB776EDB47A2}" presName="compNode" presStyleCnt="0"/>
      <dgm:spPr/>
    </dgm:pt>
    <dgm:pt modelId="{828D0A07-0CD9-4A81-A5EA-0F784281C691}" type="pres">
      <dgm:prSet presAssocID="{B9F7C9F2-FEF8-4CFF-BA22-EB776EDB47A2}" presName="iconBgRect" presStyleLbl="bgShp" presStyleIdx="0" presStyleCnt="4"/>
      <dgm:spPr/>
    </dgm:pt>
    <dgm:pt modelId="{93D27B4D-96D1-454B-80AA-5EA8AB0B81B4}" type="pres">
      <dgm:prSet presAssocID="{B9F7C9F2-FEF8-4CFF-BA22-EB776EDB47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all center"/>
        </a:ext>
      </dgm:extLst>
    </dgm:pt>
    <dgm:pt modelId="{5F58F970-52D1-4AFE-BB83-C345580B4005}" type="pres">
      <dgm:prSet presAssocID="{B9F7C9F2-FEF8-4CFF-BA22-EB776EDB47A2}" presName="spaceRect" presStyleCnt="0"/>
      <dgm:spPr/>
    </dgm:pt>
    <dgm:pt modelId="{E04850C7-86D8-4F1A-B8E1-96AB12833A02}" type="pres">
      <dgm:prSet presAssocID="{B9F7C9F2-FEF8-4CFF-BA22-EB776EDB47A2}" presName="textRect" presStyleLbl="revTx" presStyleIdx="0" presStyleCnt="4">
        <dgm:presLayoutVars>
          <dgm:chMax val="1"/>
          <dgm:chPref val="1"/>
        </dgm:presLayoutVars>
      </dgm:prSet>
      <dgm:spPr/>
    </dgm:pt>
    <dgm:pt modelId="{8059758F-B13D-4B10-B470-A8A6042638FB}" type="pres">
      <dgm:prSet presAssocID="{68E95310-D459-49B8-8EF1-77975DB26CE9}" presName="sibTrans" presStyleCnt="0"/>
      <dgm:spPr/>
    </dgm:pt>
    <dgm:pt modelId="{B3CC1351-6F41-4C5E-85A2-2DF232F583B6}" type="pres">
      <dgm:prSet presAssocID="{46BA51B8-FA12-4C9A-A0D6-AC1E82BE38AE}" presName="compNode" presStyleCnt="0"/>
      <dgm:spPr/>
    </dgm:pt>
    <dgm:pt modelId="{610692EE-1108-47BA-9221-619564176535}" type="pres">
      <dgm:prSet presAssocID="{46BA51B8-FA12-4C9A-A0D6-AC1E82BE38AE}" presName="iconBgRect" presStyleLbl="bgShp" presStyleIdx="1" presStyleCnt="4"/>
      <dgm:spPr/>
    </dgm:pt>
    <dgm:pt modelId="{AD60AD74-6A57-4F52-B246-AA660681AD65}" type="pres">
      <dgm:prSet presAssocID="{46BA51B8-FA12-4C9A-A0D6-AC1E82BE38A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9762BD27-7F09-40A8-811D-3C47C4E5A564}" type="pres">
      <dgm:prSet presAssocID="{46BA51B8-FA12-4C9A-A0D6-AC1E82BE38AE}" presName="spaceRect" presStyleCnt="0"/>
      <dgm:spPr/>
    </dgm:pt>
    <dgm:pt modelId="{3E807413-7875-4118-A380-A3FE621351B3}" type="pres">
      <dgm:prSet presAssocID="{46BA51B8-FA12-4C9A-A0D6-AC1E82BE38AE}" presName="textRect" presStyleLbl="revTx" presStyleIdx="1" presStyleCnt="4">
        <dgm:presLayoutVars>
          <dgm:chMax val="1"/>
          <dgm:chPref val="1"/>
        </dgm:presLayoutVars>
      </dgm:prSet>
      <dgm:spPr/>
    </dgm:pt>
    <dgm:pt modelId="{9DD38503-94FA-41DF-A76A-114FD7045E68}" type="pres">
      <dgm:prSet presAssocID="{5809CEE4-D682-4E6C-B65B-5623E6BA14B0}" presName="sibTrans" presStyleCnt="0"/>
      <dgm:spPr/>
    </dgm:pt>
    <dgm:pt modelId="{B1E52BDC-4F0E-4565-8141-E70EFF1CD98E}" type="pres">
      <dgm:prSet presAssocID="{0EB0A4C4-A106-4795-8377-0BCDA7D9B76B}" presName="compNode" presStyleCnt="0"/>
      <dgm:spPr/>
    </dgm:pt>
    <dgm:pt modelId="{C15B19BA-D201-416C-BBE9-D53BBDD7FBB5}" type="pres">
      <dgm:prSet presAssocID="{0EB0A4C4-A106-4795-8377-0BCDA7D9B76B}" presName="iconBgRect" presStyleLbl="bgShp" presStyleIdx="2" presStyleCnt="4"/>
      <dgm:spPr/>
    </dgm:pt>
    <dgm:pt modelId="{DD2A0921-CDD7-4438-B8BD-7224CF79353B}" type="pres">
      <dgm:prSet presAssocID="{0EB0A4C4-A106-4795-8377-0BCDA7D9B7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Diagram"/>
        </a:ext>
      </dgm:extLst>
    </dgm:pt>
    <dgm:pt modelId="{48AB5D71-4C33-461F-BC23-5071F4888D37}" type="pres">
      <dgm:prSet presAssocID="{0EB0A4C4-A106-4795-8377-0BCDA7D9B76B}" presName="spaceRect" presStyleCnt="0"/>
      <dgm:spPr/>
    </dgm:pt>
    <dgm:pt modelId="{3D9AC537-F7C3-4718-B3D3-3B6891F5EC55}" type="pres">
      <dgm:prSet presAssocID="{0EB0A4C4-A106-4795-8377-0BCDA7D9B76B}" presName="textRect" presStyleLbl="revTx" presStyleIdx="2" presStyleCnt="4">
        <dgm:presLayoutVars>
          <dgm:chMax val="1"/>
          <dgm:chPref val="1"/>
        </dgm:presLayoutVars>
      </dgm:prSet>
      <dgm:spPr/>
    </dgm:pt>
    <dgm:pt modelId="{BC248738-0012-4F0F-93DF-F1510818F447}" type="pres">
      <dgm:prSet presAssocID="{417FFD08-3A26-44A9-A750-83831DD049BB}" presName="sibTrans" presStyleCnt="0"/>
      <dgm:spPr/>
    </dgm:pt>
    <dgm:pt modelId="{D7E31AF8-1EFC-4933-B95A-4F4EB0BD5F52}" type="pres">
      <dgm:prSet presAssocID="{7C0A85D7-B006-461D-9220-E689F2DF2AD3}" presName="compNode" presStyleCnt="0"/>
      <dgm:spPr/>
    </dgm:pt>
    <dgm:pt modelId="{CFFB3C52-AD10-447F-9940-1C7084E46F33}" type="pres">
      <dgm:prSet presAssocID="{7C0A85D7-B006-461D-9220-E689F2DF2AD3}" presName="iconBgRect" presStyleLbl="bgShp" presStyleIdx="3" presStyleCnt="4"/>
      <dgm:spPr/>
    </dgm:pt>
    <dgm:pt modelId="{A011515E-78B1-47E7-819C-A8EE9F8F353E}" type="pres">
      <dgm:prSet presAssocID="{7C0A85D7-B006-461D-9220-E689F2DF2A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Game controller"/>
        </a:ext>
      </dgm:extLst>
    </dgm:pt>
    <dgm:pt modelId="{4530E608-9390-4A0E-A731-AA465D994D40}" type="pres">
      <dgm:prSet presAssocID="{7C0A85D7-B006-461D-9220-E689F2DF2AD3}" presName="spaceRect" presStyleCnt="0"/>
      <dgm:spPr/>
    </dgm:pt>
    <dgm:pt modelId="{94772E2B-0E70-4B7B-B002-C19A0C0FE87E}" type="pres">
      <dgm:prSet presAssocID="{7C0A85D7-B006-461D-9220-E689F2DF2AD3}" presName="textRect" presStyleLbl="revTx" presStyleIdx="3" presStyleCnt="4">
        <dgm:presLayoutVars>
          <dgm:chMax val="1"/>
          <dgm:chPref val="1"/>
        </dgm:presLayoutVars>
      </dgm:prSet>
      <dgm:spPr/>
    </dgm:pt>
  </dgm:ptLst>
  <dgm:cxnLst>
    <dgm:cxn modelId="{4AB5DB2E-68E3-4F77-8191-214AD08F7E39}" srcId="{F53C54F4-6581-45DD-BE91-BBBCAAE6F17E}" destId="{0EB0A4C4-A106-4795-8377-0BCDA7D9B76B}" srcOrd="2" destOrd="0" parTransId="{2B4A66C3-2D5A-4166-97BC-A8A2F83156BB}" sibTransId="{417FFD08-3A26-44A9-A750-83831DD049BB}"/>
    <dgm:cxn modelId="{95CE625E-8581-46DB-83C5-BCFC59866851}" type="presOf" srcId="{7C0A85D7-B006-461D-9220-E689F2DF2AD3}" destId="{94772E2B-0E70-4B7B-B002-C19A0C0FE87E}" srcOrd="0" destOrd="0" presId="urn:microsoft.com/office/officeart/2018/5/layout/IconCircleLabelList"/>
    <dgm:cxn modelId="{DEEC3F67-4EE4-4E85-A792-D52515DBA7E2}" type="presOf" srcId="{B9F7C9F2-FEF8-4CFF-BA22-EB776EDB47A2}" destId="{E04850C7-86D8-4F1A-B8E1-96AB12833A02}" srcOrd="0" destOrd="0" presId="urn:microsoft.com/office/officeart/2018/5/layout/IconCircleLabelList"/>
    <dgm:cxn modelId="{DCBA5E4E-02BB-47F5-8D20-B16806AEF373}" srcId="{F53C54F4-6581-45DD-BE91-BBBCAAE6F17E}" destId="{7C0A85D7-B006-461D-9220-E689F2DF2AD3}" srcOrd="3" destOrd="0" parTransId="{01A99CA3-1695-4678-B487-D15E7D70B4F3}" sibTransId="{37084616-39A1-46C7-871A-B519C5A3DD4E}"/>
    <dgm:cxn modelId="{00A7046F-839C-47A0-96CD-450DA04500E3}" srcId="{F53C54F4-6581-45DD-BE91-BBBCAAE6F17E}" destId="{B9F7C9F2-FEF8-4CFF-BA22-EB776EDB47A2}" srcOrd="0" destOrd="0" parTransId="{B5BDA49B-55B7-47B3-96B9-CAA14C1C432F}" sibTransId="{68E95310-D459-49B8-8EF1-77975DB26CE9}"/>
    <dgm:cxn modelId="{2DE4D8A2-6BA4-4ADC-B653-E29AAFCE8D22}" type="presOf" srcId="{46BA51B8-FA12-4C9A-A0D6-AC1E82BE38AE}" destId="{3E807413-7875-4118-A380-A3FE621351B3}" srcOrd="0" destOrd="0" presId="urn:microsoft.com/office/officeart/2018/5/layout/IconCircleLabelList"/>
    <dgm:cxn modelId="{0567CDAE-B943-49C8-8702-5F9CD810669E}" srcId="{F53C54F4-6581-45DD-BE91-BBBCAAE6F17E}" destId="{46BA51B8-FA12-4C9A-A0D6-AC1E82BE38AE}" srcOrd="1" destOrd="0" parTransId="{57ACA6DC-A97F-471A-B207-19B814E128B1}" sibTransId="{5809CEE4-D682-4E6C-B65B-5623E6BA14B0}"/>
    <dgm:cxn modelId="{5C470FB5-399A-4551-9ECC-693AC2288AC8}" type="presOf" srcId="{0EB0A4C4-A106-4795-8377-0BCDA7D9B76B}" destId="{3D9AC537-F7C3-4718-B3D3-3B6891F5EC55}" srcOrd="0" destOrd="0" presId="urn:microsoft.com/office/officeart/2018/5/layout/IconCircleLabelList"/>
    <dgm:cxn modelId="{A22E80BD-2922-4948-99A6-972B01D24D73}" type="presOf" srcId="{F53C54F4-6581-45DD-BE91-BBBCAAE6F17E}" destId="{F7A3D917-511D-49A4-B1BE-653A98128B24}" srcOrd="0" destOrd="0" presId="urn:microsoft.com/office/officeart/2018/5/layout/IconCircleLabelList"/>
    <dgm:cxn modelId="{A883DCE7-F823-485D-8B89-D1CCAE9EFFFD}" type="presParOf" srcId="{F7A3D917-511D-49A4-B1BE-653A98128B24}" destId="{5FF0A9DC-5759-4A0C-9460-B4F79CAFD054}" srcOrd="0" destOrd="0" presId="urn:microsoft.com/office/officeart/2018/5/layout/IconCircleLabelList"/>
    <dgm:cxn modelId="{9FC53AC2-925D-482D-9155-FD259DD42FC4}" type="presParOf" srcId="{5FF0A9DC-5759-4A0C-9460-B4F79CAFD054}" destId="{828D0A07-0CD9-4A81-A5EA-0F784281C691}" srcOrd="0" destOrd="0" presId="urn:microsoft.com/office/officeart/2018/5/layout/IconCircleLabelList"/>
    <dgm:cxn modelId="{567A878F-96B8-4A51-B7B2-B57AC978443E}" type="presParOf" srcId="{5FF0A9DC-5759-4A0C-9460-B4F79CAFD054}" destId="{93D27B4D-96D1-454B-80AA-5EA8AB0B81B4}" srcOrd="1" destOrd="0" presId="urn:microsoft.com/office/officeart/2018/5/layout/IconCircleLabelList"/>
    <dgm:cxn modelId="{FE7D03D6-7479-4595-AF3D-15B3D5B77B9E}" type="presParOf" srcId="{5FF0A9DC-5759-4A0C-9460-B4F79CAFD054}" destId="{5F58F970-52D1-4AFE-BB83-C345580B4005}" srcOrd="2" destOrd="0" presId="urn:microsoft.com/office/officeart/2018/5/layout/IconCircleLabelList"/>
    <dgm:cxn modelId="{82EA0ABB-D98A-4E62-A106-F41B7BB7944E}" type="presParOf" srcId="{5FF0A9DC-5759-4A0C-9460-B4F79CAFD054}" destId="{E04850C7-86D8-4F1A-B8E1-96AB12833A02}" srcOrd="3" destOrd="0" presId="urn:microsoft.com/office/officeart/2018/5/layout/IconCircleLabelList"/>
    <dgm:cxn modelId="{9D5DDCBE-AA35-49C4-B9E8-8E2494486617}" type="presParOf" srcId="{F7A3D917-511D-49A4-B1BE-653A98128B24}" destId="{8059758F-B13D-4B10-B470-A8A6042638FB}" srcOrd="1" destOrd="0" presId="urn:microsoft.com/office/officeart/2018/5/layout/IconCircleLabelList"/>
    <dgm:cxn modelId="{10BD7886-EB9A-4539-A6E5-DC9084DE1235}" type="presParOf" srcId="{F7A3D917-511D-49A4-B1BE-653A98128B24}" destId="{B3CC1351-6F41-4C5E-85A2-2DF232F583B6}" srcOrd="2" destOrd="0" presId="urn:microsoft.com/office/officeart/2018/5/layout/IconCircleLabelList"/>
    <dgm:cxn modelId="{1AAE37A0-8EAD-4CCC-A8C0-096E77B49258}" type="presParOf" srcId="{B3CC1351-6F41-4C5E-85A2-2DF232F583B6}" destId="{610692EE-1108-47BA-9221-619564176535}" srcOrd="0" destOrd="0" presId="urn:microsoft.com/office/officeart/2018/5/layout/IconCircleLabelList"/>
    <dgm:cxn modelId="{F4E95E15-BBE7-4014-AD13-29693EF98276}" type="presParOf" srcId="{B3CC1351-6F41-4C5E-85A2-2DF232F583B6}" destId="{AD60AD74-6A57-4F52-B246-AA660681AD65}" srcOrd="1" destOrd="0" presId="urn:microsoft.com/office/officeart/2018/5/layout/IconCircleLabelList"/>
    <dgm:cxn modelId="{D9DAAFFC-F4BE-4C6B-A64A-7B648D292871}" type="presParOf" srcId="{B3CC1351-6F41-4C5E-85A2-2DF232F583B6}" destId="{9762BD27-7F09-40A8-811D-3C47C4E5A564}" srcOrd="2" destOrd="0" presId="urn:microsoft.com/office/officeart/2018/5/layout/IconCircleLabelList"/>
    <dgm:cxn modelId="{495F42A4-A640-4172-97C6-E32FEE1BA7D0}" type="presParOf" srcId="{B3CC1351-6F41-4C5E-85A2-2DF232F583B6}" destId="{3E807413-7875-4118-A380-A3FE621351B3}" srcOrd="3" destOrd="0" presId="urn:microsoft.com/office/officeart/2018/5/layout/IconCircleLabelList"/>
    <dgm:cxn modelId="{F058E1EA-BA5D-4348-920D-8AC2008B0825}" type="presParOf" srcId="{F7A3D917-511D-49A4-B1BE-653A98128B24}" destId="{9DD38503-94FA-41DF-A76A-114FD7045E68}" srcOrd="3" destOrd="0" presId="urn:microsoft.com/office/officeart/2018/5/layout/IconCircleLabelList"/>
    <dgm:cxn modelId="{78144183-E0DD-4126-BD4A-04AA80F8E1DB}" type="presParOf" srcId="{F7A3D917-511D-49A4-B1BE-653A98128B24}" destId="{B1E52BDC-4F0E-4565-8141-E70EFF1CD98E}" srcOrd="4" destOrd="0" presId="urn:microsoft.com/office/officeart/2018/5/layout/IconCircleLabelList"/>
    <dgm:cxn modelId="{402E4998-AD0C-4F68-8EB2-9C132DF872C2}" type="presParOf" srcId="{B1E52BDC-4F0E-4565-8141-E70EFF1CD98E}" destId="{C15B19BA-D201-416C-BBE9-D53BBDD7FBB5}" srcOrd="0" destOrd="0" presId="urn:microsoft.com/office/officeart/2018/5/layout/IconCircleLabelList"/>
    <dgm:cxn modelId="{C434AE0C-BA23-46C2-9F73-3AAAD76D5803}" type="presParOf" srcId="{B1E52BDC-4F0E-4565-8141-E70EFF1CD98E}" destId="{DD2A0921-CDD7-4438-B8BD-7224CF79353B}" srcOrd="1" destOrd="0" presId="urn:microsoft.com/office/officeart/2018/5/layout/IconCircleLabelList"/>
    <dgm:cxn modelId="{09BB1DEE-3BD4-47DC-8A9B-AA2374A6E161}" type="presParOf" srcId="{B1E52BDC-4F0E-4565-8141-E70EFF1CD98E}" destId="{48AB5D71-4C33-461F-BC23-5071F4888D37}" srcOrd="2" destOrd="0" presId="urn:microsoft.com/office/officeart/2018/5/layout/IconCircleLabelList"/>
    <dgm:cxn modelId="{E986FD93-1A3E-4572-AA2A-A4B4C97B0DF3}" type="presParOf" srcId="{B1E52BDC-4F0E-4565-8141-E70EFF1CD98E}" destId="{3D9AC537-F7C3-4718-B3D3-3B6891F5EC55}" srcOrd="3" destOrd="0" presId="urn:microsoft.com/office/officeart/2018/5/layout/IconCircleLabelList"/>
    <dgm:cxn modelId="{01C3B878-3783-485C-A3D8-09467F4C7D30}" type="presParOf" srcId="{F7A3D917-511D-49A4-B1BE-653A98128B24}" destId="{BC248738-0012-4F0F-93DF-F1510818F447}" srcOrd="5" destOrd="0" presId="urn:microsoft.com/office/officeart/2018/5/layout/IconCircleLabelList"/>
    <dgm:cxn modelId="{11C551A0-1E81-454E-82C8-4BB22A415C8B}" type="presParOf" srcId="{F7A3D917-511D-49A4-B1BE-653A98128B24}" destId="{D7E31AF8-1EFC-4933-B95A-4F4EB0BD5F52}" srcOrd="6" destOrd="0" presId="urn:microsoft.com/office/officeart/2018/5/layout/IconCircleLabelList"/>
    <dgm:cxn modelId="{AF7F6085-BFFF-4A66-89D0-08CEBC985382}" type="presParOf" srcId="{D7E31AF8-1EFC-4933-B95A-4F4EB0BD5F52}" destId="{CFFB3C52-AD10-447F-9940-1C7084E46F33}" srcOrd="0" destOrd="0" presId="urn:microsoft.com/office/officeart/2018/5/layout/IconCircleLabelList"/>
    <dgm:cxn modelId="{4153A817-399E-4DD3-B023-CDA7ACB841EF}" type="presParOf" srcId="{D7E31AF8-1EFC-4933-B95A-4F4EB0BD5F52}" destId="{A011515E-78B1-47E7-819C-A8EE9F8F353E}" srcOrd="1" destOrd="0" presId="urn:microsoft.com/office/officeart/2018/5/layout/IconCircleLabelList"/>
    <dgm:cxn modelId="{38474494-1E79-47F8-AA54-D288AE79640D}" type="presParOf" srcId="{D7E31AF8-1EFC-4933-B95A-4F4EB0BD5F52}" destId="{4530E608-9390-4A0E-A731-AA465D994D40}" srcOrd="2" destOrd="0" presId="urn:microsoft.com/office/officeart/2018/5/layout/IconCircleLabelList"/>
    <dgm:cxn modelId="{78E80E1F-AE55-4DB7-A3B6-8836FA9C3815}" type="presParOf" srcId="{D7E31AF8-1EFC-4933-B95A-4F4EB0BD5F52}" destId="{94772E2B-0E70-4B7B-B002-C19A0C0FE87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77311-D100-4431-86C7-7E78CBE1595D}">
      <dsp:nvSpPr>
        <dsp:cNvPr id="0" name=""/>
        <dsp:cNvSpPr/>
      </dsp:nvSpPr>
      <dsp:spPr>
        <a:xfrm>
          <a:off x="0" y="459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FE563-62D2-44FF-8DFF-9F012F6B44D2}">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553B4F-2E7F-4934-8ADB-38CFC0A9CBAA}">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Written</a:t>
          </a:r>
        </a:p>
      </dsp:txBody>
      <dsp:txXfrm>
        <a:off x="1131174" y="4597"/>
        <a:ext cx="5382429" cy="979371"/>
      </dsp:txXfrm>
    </dsp:sp>
    <dsp:sp modelId="{8E682961-31FB-4FD8-A474-C376A315B414}">
      <dsp:nvSpPr>
        <dsp:cNvPr id="0" name=""/>
        <dsp:cNvSpPr/>
      </dsp:nvSpPr>
      <dsp:spPr>
        <a:xfrm>
          <a:off x="0" y="130024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BDE4A1-32CE-44F1-91CC-7BA3A5E58D32}">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DA597D-0C5C-4A8B-A0E7-38D0063CA882}">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Oral</a:t>
          </a:r>
        </a:p>
      </dsp:txBody>
      <dsp:txXfrm>
        <a:off x="1131174" y="1228812"/>
        <a:ext cx="5382429" cy="979371"/>
      </dsp:txXfrm>
    </dsp:sp>
    <dsp:sp modelId="{18499EB3-8CFB-4156-B634-E2CFFB80F2FE}">
      <dsp:nvSpPr>
        <dsp:cNvPr id="0" name=""/>
        <dsp:cNvSpPr/>
      </dsp:nvSpPr>
      <dsp:spPr>
        <a:xfrm>
          <a:off x="0" y="245302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0D9CBD-AC1A-4F2D-95A1-E97153F2F640}">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8208BC-B712-4A9F-8349-383B439A34F9}">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Visual</a:t>
          </a:r>
        </a:p>
      </dsp:txBody>
      <dsp:txXfrm>
        <a:off x="1131174" y="2453027"/>
        <a:ext cx="5382429" cy="979371"/>
      </dsp:txXfrm>
    </dsp:sp>
    <dsp:sp modelId="{25D67FE6-56AD-43F4-AB7D-ED8C184800DB}">
      <dsp:nvSpPr>
        <dsp:cNvPr id="0" name=""/>
        <dsp:cNvSpPr/>
      </dsp:nvSpPr>
      <dsp:spPr>
        <a:xfrm>
          <a:off x="0" y="3677241"/>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047BC-DABA-4066-9579-FFC94563C4E1}">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F4943C-92DC-4399-9B8C-778A49441504}">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Electronic</a:t>
          </a:r>
        </a:p>
      </dsp:txBody>
      <dsp:txXfrm>
        <a:off x="1131174" y="3677241"/>
        <a:ext cx="5382429" cy="979371"/>
      </dsp:txXfrm>
    </dsp:sp>
    <dsp:sp modelId="{0F412746-8373-4D56-9098-E7847062AD99}">
      <dsp:nvSpPr>
        <dsp:cNvPr id="0" name=""/>
        <dsp:cNvSpPr/>
      </dsp:nvSpPr>
      <dsp:spPr>
        <a:xfrm>
          <a:off x="0" y="4901456"/>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316997-F51D-4EED-B7FA-695DC57782FC}">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557739-376C-445F-A27D-9F299CD628C4}">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100000"/>
            </a:lnSpc>
            <a:spcBef>
              <a:spcPct val="0"/>
            </a:spcBef>
            <a:spcAft>
              <a:spcPct val="35000"/>
            </a:spcAft>
            <a:buNone/>
          </a:pPr>
          <a:r>
            <a:rPr lang="en-US" sz="1900" kern="1200" dirty="0">
              <a:solidFill>
                <a:schemeClr val="tx1"/>
              </a:solidFill>
            </a:rPr>
            <a:t>Non-verba</a:t>
          </a:r>
          <a:r>
            <a:rPr lang="en-US" sz="1900" kern="1200" dirty="0"/>
            <a:t>l </a:t>
          </a:r>
        </a:p>
      </dsp:txBody>
      <dsp:txXfrm>
        <a:off x="1131174" y="4901456"/>
        <a:ext cx="5382429" cy="9793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D0A07-0CD9-4A81-A5EA-0F784281C691}">
      <dsp:nvSpPr>
        <dsp:cNvPr id="0" name=""/>
        <dsp:cNvSpPr/>
      </dsp:nvSpPr>
      <dsp:spPr>
        <a:xfrm>
          <a:off x="555386" y="739774"/>
          <a:ext cx="1445223" cy="144522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D27B4D-96D1-454B-80AA-5EA8AB0B81B4}">
      <dsp:nvSpPr>
        <dsp:cNvPr id="0" name=""/>
        <dsp:cNvSpPr/>
      </dsp:nvSpPr>
      <dsp:spPr>
        <a:xfrm>
          <a:off x="863384" y="1047772"/>
          <a:ext cx="829226" cy="8292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4850C7-86D8-4F1A-B8E1-96AB12833A02}">
      <dsp:nvSpPr>
        <dsp:cNvPr id="0" name=""/>
        <dsp:cNvSpPr/>
      </dsp:nvSpPr>
      <dsp:spPr>
        <a:xfrm>
          <a:off x="93388" y="2635148"/>
          <a:ext cx="23692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Communication</a:t>
          </a:r>
        </a:p>
      </dsp:txBody>
      <dsp:txXfrm>
        <a:off x="93388" y="2635148"/>
        <a:ext cx="2369218" cy="720000"/>
      </dsp:txXfrm>
    </dsp:sp>
    <dsp:sp modelId="{610692EE-1108-47BA-9221-619564176535}">
      <dsp:nvSpPr>
        <dsp:cNvPr id="0" name=""/>
        <dsp:cNvSpPr/>
      </dsp:nvSpPr>
      <dsp:spPr>
        <a:xfrm>
          <a:off x="3339217" y="739774"/>
          <a:ext cx="1445223" cy="144522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0AD74-6A57-4F52-B246-AA660681AD65}">
      <dsp:nvSpPr>
        <dsp:cNvPr id="0" name=""/>
        <dsp:cNvSpPr/>
      </dsp:nvSpPr>
      <dsp:spPr>
        <a:xfrm>
          <a:off x="3647216" y="1047772"/>
          <a:ext cx="829226" cy="8292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807413-7875-4118-A380-A3FE621351B3}">
      <dsp:nvSpPr>
        <dsp:cNvPr id="0" name=""/>
        <dsp:cNvSpPr/>
      </dsp:nvSpPr>
      <dsp:spPr>
        <a:xfrm>
          <a:off x="2877220" y="2635148"/>
          <a:ext cx="23692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Networking</a:t>
          </a:r>
        </a:p>
      </dsp:txBody>
      <dsp:txXfrm>
        <a:off x="2877220" y="2635148"/>
        <a:ext cx="2369218" cy="720000"/>
      </dsp:txXfrm>
    </dsp:sp>
    <dsp:sp modelId="{C15B19BA-D201-416C-BBE9-D53BBDD7FBB5}">
      <dsp:nvSpPr>
        <dsp:cNvPr id="0" name=""/>
        <dsp:cNvSpPr/>
      </dsp:nvSpPr>
      <dsp:spPr>
        <a:xfrm>
          <a:off x="6123049" y="739774"/>
          <a:ext cx="1445223" cy="144522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A0921-CDD7-4438-B8BD-7224CF79353B}">
      <dsp:nvSpPr>
        <dsp:cNvPr id="0" name=""/>
        <dsp:cNvSpPr/>
      </dsp:nvSpPr>
      <dsp:spPr>
        <a:xfrm>
          <a:off x="6431047" y="1047772"/>
          <a:ext cx="829226" cy="8292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9AC537-F7C3-4718-B3D3-3B6891F5EC55}">
      <dsp:nvSpPr>
        <dsp:cNvPr id="0" name=""/>
        <dsp:cNvSpPr/>
      </dsp:nvSpPr>
      <dsp:spPr>
        <a:xfrm>
          <a:off x="5661051" y="2635148"/>
          <a:ext cx="23692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Shannon-Weaver model </a:t>
          </a:r>
        </a:p>
      </dsp:txBody>
      <dsp:txXfrm>
        <a:off x="5661051" y="2635148"/>
        <a:ext cx="2369218" cy="720000"/>
      </dsp:txXfrm>
    </dsp:sp>
    <dsp:sp modelId="{CFFB3C52-AD10-447F-9940-1C7084E46F33}">
      <dsp:nvSpPr>
        <dsp:cNvPr id="0" name=""/>
        <dsp:cNvSpPr/>
      </dsp:nvSpPr>
      <dsp:spPr>
        <a:xfrm>
          <a:off x="8906880" y="739774"/>
          <a:ext cx="1445223" cy="144522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11515E-78B1-47E7-819C-A8EE9F8F353E}">
      <dsp:nvSpPr>
        <dsp:cNvPr id="0" name=""/>
        <dsp:cNvSpPr/>
      </dsp:nvSpPr>
      <dsp:spPr>
        <a:xfrm>
          <a:off x="9214878" y="1047772"/>
          <a:ext cx="829226" cy="8292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772E2B-0E70-4B7B-B002-C19A0C0FE87E}">
      <dsp:nvSpPr>
        <dsp:cNvPr id="0" name=""/>
        <dsp:cNvSpPr/>
      </dsp:nvSpPr>
      <dsp:spPr>
        <a:xfrm>
          <a:off x="8444882" y="2635148"/>
          <a:ext cx="23692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Activities</a:t>
          </a:r>
        </a:p>
      </dsp:txBody>
      <dsp:txXfrm>
        <a:off x="8444882" y="2635148"/>
        <a:ext cx="2369218"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5/26/2020</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5/26/2020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Hi everyone, we are Phil, James and Cai from the University of Wales Trinity Saint David.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session is going to last approximately 30 minutes and we will be expecting that everyone will engage with the activities and have fun. If anyone has any question please feel free to ask thought the session, but there will be a chance to ask questions at the end of the session. </a:t>
            </a:r>
          </a:p>
          <a:p>
            <a:endParaRPr lang="en-GB" dirty="0"/>
          </a:p>
        </p:txBody>
      </p:sp>
      <p:sp>
        <p:nvSpPr>
          <p:cNvPr id="4" name="Slide Number Placeholder 3"/>
          <p:cNvSpPr>
            <a:spLocks noGrp="1"/>
          </p:cNvSpPr>
          <p:nvPr>
            <p:ph type="sldNum" sz="quarter" idx="5"/>
          </p:nvPr>
        </p:nvSpPr>
        <p:spPr/>
        <p:txBody>
          <a:bodyPr/>
          <a:lstStyle/>
          <a:p>
            <a:fld id="{BC849E9A-41F7-4779-A581-48A7C374A227}" type="slidenum">
              <a:rPr lang="en-US" smtClean="0"/>
              <a:t>1</a:t>
            </a:fld>
            <a:endParaRPr lang="en-US" dirty="0"/>
          </a:p>
        </p:txBody>
      </p:sp>
    </p:spTree>
    <p:extLst>
      <p:ext uri="{BB962C8B-B14F-4D97-AF65-F5344CB8AC3E}">
        <p14:creationId xmlns:p14="http://schemas.microsoft.com/office/powerpoint/2010/main" val="13321282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kern="1200" dirty="0">
                <a:solidFill>
                  <a:schemeClr val="tx1"/>
                </a:solidFill>
                <a:effectLst/>
                <a:latin typeface="Arial" panose="020B0604020202020204" pitchFamily="34" charset="0"/>
                <a:ea typeface="+mn-ea"/>
                <a:cs typeface="Arial" panose="020B0604020202020204" pitchFamily="34" charset="0"/>
              </a:rPr>
              <a:t>The aim of this lesson is to educate the audience on the importance of Communication and</a:t>
            </a:r>
          </a:p>
          <a:p>
            <a:pPr rtl="0" fontAlgn="base"/>
            <a:r>
              <a:rPr lang="en-US" sz="1200" b="0" i="0" kern="1200" dirty="0">
                <a:solidFill>
                  <a:schemeClr val="tx1"/>
                </a:solidFill>
                <a:effectLst/>
                <a:latin typeface="Arial" panose="020B0604020202020204" pitchFamily="34" charset="0"/>
                <a:ea typeface="+mn-ea"/>
                <a:cs typeface="Arial" panose="020B0604020202020204" pitchFamily="34" charset="0"/>
              </a:rPr>
              <a:t>Networking, using relevant theory to underpin information.</a:t>
            </a:r>
          </a:p>
          <a:p>
            <a:pPr rtl="0" fontAlgn="base"/>
            <a:endParaRPr lang="en-US" sz="1200" b="0" i="0" kern="1200" dirty="0">
              <a:solidFill>
                <a:schemeClr val="tx1"/>
              </a:solidFill>
              <a:effectLst/>
              <a:latin typeface="Arial" panose="020B0604020202020204" pitchFamily="34" charset="0"/>
              <a:ea typeface="+mn-ea"/>
              <a:cs typeface="Arial" panose="020B0604020202020204" pitchFamily="34" charset="0"/>
            </a:endParaRPr>
          </a:p>
          <a:p>
            <a:pPr rtl="0" fontAlgn="base"/>
            <a:r>
              <a:rPr lang="en-US" sz="1200" b="0" i="0" kern="1200" dirty="0">
                <a:solidFill>
                  <a:schemeClr val="tx1"/>
                </a:solidFill>
                <a:effectLst/>
                <a:latin typeface="Arial" panose="020B0604020202020204" pitchFamily="34" charset="0"/>
                <a:ea typeface="+mn-ea"/>
                <a:cs typeface="Arial" panose="020B0604020202020204" pitchFamily="34" charset="0"/>
              </a:rPr>
              <a:t>Throughout the session we plan to do so by developing their networking perspective, informing them how to </a:t>
            </a:r>
            <a:r>
              <a:rPr lang="en-US" sz="1200" b="0" i="0" kern="1200" dirty="0" err="1">
                <a:solidFill>
                  <a:schemeClr val="tx1"/>
                </a:solidFill>
                <a:effectLst/>
                <a:latin typeface="Arial" panose="020B0604020202020204" pitchFamily="34" charset="0"/>
                <a:ea typeface="+mn-ea"/>
                <a:cs typeface="Arial" panose="020B0604020202020204" pitchFamily="34" charset="0"/>
              </a:rPr>
              <a:t>analyse</a:t>
            </a:r>
            <a:r>
              <a:rPr lang="en-US" sz="1200" b="0" i="0" kern="1200" dirty="0">
                <a:solidFill>
                  <a:schemeClr val="tx1"/>
                </a:solidFill>
                <a:effectLst/>
                <a:latin typeface="Arial" panose="020B0604020202020204" pitchFamily="34" charset="0"/>
                <a:ea typeface="+mn-ea"/>
                <a:cs typeface="Arial" panose="020B0604020202020204" pitchFamily="34" charset="0"/>
              </a:rPr>
              <a:t> and interpret networks. Before introducing the theories, we are going to quickly introduce the types of communication and then do an activity.</a:t>
            </a:r>
          </a:p>
          <a:p>
            <a:pPr rtl="0" fontAlgn="base"/>
            <a:endParaRPr lang="en-US" sz="1200" b="0" i="0" kern="1200" dirty="0">
              <a:solidFill>
                <a:schemeClr val="tx1"/>
              </a:solidFill>
              <a:effectLst/>
              <a:latin typeface="Arial" panose="020B0604020202020204" pitchFamily="34" charset="0"/>
              <a:ea typeface="+mn-ea"/>
              <a:cs typeface="Arial" panose="020B0604020202020204" pitchFamily="34" charset="0"/>
            </a:endParaRPr>
          </a:p>
          <a:p>
            <a:pPr rtl="0" fontAlgn="base"/>
            <a:r>
              <a:rPr lang="en-US" sz="1200" b="0" i="0" kern="1200" dirty="0">
                <a:solidFill>
                  <a:schemeClr val="tx1"/>
                </a:solidFill>
                <a:effectLst/>
                <a:latin typeface="Arial" panose="020B0604020202020204" pitchFamily="34" charset="0"/>
                <a:ea typeface="+mn-ea"/>
                <a:cs typeface="Arial" panose="020B0604020202020204" pitchFamily="34" charset="0"/>
              </a:rPr>
              <a:t>At the end of this session learners should be able to:</a:t>
            </a:r>
          </a:p>
          <a:p>
            <a:pPr marL="171450" indent="-171450" rtl="0" fontAlgn="base">
              <a:buFont typeface="Arial" panose="020B0604020202020204" pitchFamily="34" charset="0"/>
              <a:buChar char="•"/>
            </a:pPr>
            <a:r>
              <a:rPr lang="en-US" sz="1200" b="0" i="0" kern="1200" dirty="0">
                <a:solidFill>
                  <a:schemeClr val="tx1"/>
                </a:solidFill>
                <a:effectLst/>
                <a:latin typeface="Arial" panose="020B0604020202020204" pitchFamily="34" charset="0"/>
                <a:ea typeface="+mn-ea"/>
                <a:cs typeface="Arial" panose="020B0604020202020204" pitchFamily="34" charset="0"/>
              </a:rPr>
              <a:t>Differentiate between forms of communication (WOVEN)</a:t>
            </a:r>
          </a:p>
          <a:p>
            <a:pPr marL="171450" indent="-171450" rtl="0" fontAlgn="base">
              <a:buFont typeface="Arial" panose="020B0604020202020204" pitchFamily="34" charset="0"/>
              <a:buChar char="•"/>
            </a:pPr>
            <a:r>
              <a:rPr lang="en-US" sz="1200" b="0" i="0" kern="1200" dirty="0">
                <a:solidFill>
                  <a:schemeClr val="tx1"/>
                </a:solidFill>
                <a:effectLst/>
                <a:latin typeface="Arial" panose="020B0604020202020204" pitchFamily="34" charset="0"/>
                <a:ea typeface="+mn-ea"/>
                <a:cs typeface="Arial" panose="020B0604020202020204" pitchFamily="34" charset="0"/>
              </a:rPr>
              <a:t>Have the ability to define Networking</a:t>
            </a:r>
          </a:p>
          <a:p>
            <a:pPr marL="171450" indent="-171450" rtl="0" fontAlgn="base">
              <a:buFont typeface="Arial" panose="020B0604020202020204" pitchFamily="34" charset="0"/>
              <a:buChar char="•"/>
            </a:pPr>
            <a:r>
              <a:rPr lang="en-US" sz="1200" b="0" i="0" kern="1200" dirty="0">
                <a:solidFill>
                  <a:schemeClr val="tx1"/>
                </a:solidFill>
                <a:effectLst/>
                <a:latin typeface="Arial" panose="020B0604020202020204" pitchFamily="34" charset="0"/>
                <a:ea typeface="+mn-ea"/>
                <a:cs typeface="Arial" panose="020B0604020202020204" pitchFamily="34" charset="0"/>
              </a:rPr>
              <a:t> Explain the benefits of clear communication</a:t>
            </a:r>
          </a:p>
          <a:p>
            <a:pPr marL="171450" indent="-171450" rtl="0" fontAlgn="base">
              <a:buFont typeface="Arial" panose="020B0604020202020204" pitchFamily="34" charset="0"/>
              <a:buChar char="•"/>
            </a:pPr>
            <a:endParaRPr lang="en-US" sz="1200" b="0" i="0" kern="1200" dirty="0">
              <a:solidFill>
                <a:schemeClr val="tx1"/>
              </a:solidFill>
              <a:effectLst/>
              <a:latin typeface="Arial" panose="020B0604020202020204" pitchFamily="34" charset="0"/>
              <a:ea typeface="+mn-ea"/>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151755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Communication and Networking are essential elements of communication due to the fact that companies need to operate efficiently. Communication can be defined as the act of transporting information from a place, a person or group of people to another (Stevens, 1950).</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According to Campbell and Campbell (1998) Communication could be also defined as the exchange of information, thoughts, ideas and messages among people or large groups.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As reported by Stevens (1950), communication has different meanings to people and there might not be an accurate definition for this term. He stated that “communication is the discriminatory response of an organism to a stimulus”. In other words, communication takes place when some environmental instabilities (the stimulus) interrupts an organism; the organism tries to fix it (feedback). When the stimulus is ignored it means the communication is has never taking place. So if there is no communication if there no response (Stevens, 1950).</a:t>
            </a:r>
          </a:p>
          <a:p>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Ask the learners if they know any type of communication</a:t>
            </a:r>
          </a:p>
        </p:txBody>
      </p:sp>
      <p:sp>
        <p:nvSpPr>
          <p:cNvPr id="4" name="Slide Number Placeholder 3"/>
          <p:cNvSpPr>
            <a:spLocks noGrp="1"/>
          </p:cNvSpPr>
          <p:nvPr>
            <p:ph type="sldNum" sz="quarter" idx="5"/>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1593272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panose="020B0604020202020204" pitchFamily="34" charset="0"/>
                <a:ea typeface="+mn-ea"/>
                <a:cs typeface="Arial" panose="020B0604020202020204" pitchFamily="34" charset="0"/>
              </a:rPr>
              <a:t>Communication can be achieved </a:t>
            </a:r>
            <a:r>
              <a:rPr lang="en-US" sz="1200" b="1" kern="1200" dirty="0">
                <a:solidFill>
                  <a:schemeClr val="tx1"/>
                </a:solidFill>
                <a:effectLst/>
                <a:latin typeface="Arial" panose="020B0604020202020204" pitchFamily="34" charset="0"/>
                <a:ea typeface="+mn-ea"/>
                <a:cs typeface="Arial" panose="020B0604020202020204" pitchFamily="34" charset="0"/>
              </a:rPr>
              <a:t>orally (</a:t>
            </a:r>
            <a:r>
              <a:rPr lang="en-US" sz="1200" kern="1200" dirty="0">
                <a:solidFill>
                  <a:schemeClr val="tx1"/>
                </a:solidFill>
                <a:effectLst/>
                <a:latin typeface="Arial" panose="020B0604020202020204" pitchFamily="34" charset="0"/>
                <a:ea typeface="+mn-ea"/>
                <a:cs typeface="Arial" panose="020B0604020202020204" pitchFamily="34" charset="0"/>
              </a:rPr>
              <a:t>E.g. speeches or phone calls) and </a:t>
            </a:r>
            <a:r>
              <a:rPr lang="en-US" sz="1200" b="1" i="0" kern="1200" dirty="0">
                <a:solidFill>
                  <a:schemeClr val="tx1"/>
                </a:solidFill>
                <a:effectLst/>
                <a:latin typeface="Arial" panose="020B0604020202020204" pitchFamily="34" charset="0"/>
                <a:ea typeface="+mn-ea"/>
                <a:cs typeface="Arial" panose="020B0604020202020204" pitchFamily="34" charset="0"/>
              </a:rPr>
              <a:t>written</a:t>
            </a:r>
            <a:r>
              <a:rPr lang="en-US" sz="1200" kern="1200" dirty="0">
                <a:solidFill>
                  <a:schemeClr val="tx1"/>
                </a:solidFill>
                <a:effectLst/>
                <a:latin typeface="Arial" panose="020B0604020202020204" pitchFamily="34" charset="0"/>
                <a:ea typeface="+mn-ea"/>
                <a:cs typeface="Arial" panose="020B0604020202020204" pitchFamily="34" charset="0"/>
              </a:rPr>
              <a:t> (E.g. writing emails or telegrams). </a:t>
            </a:r>
          </a:p>
          <a:p>
            <a:r>
              <a:rPr lang="en-US" sz="1200" kern="1200" dirty="0">
                <a:solidFill>
                  <a:schemeClr val="tx1"/>
                </a:solidFill>
                <a:effectLst/>
                <a:latin typeface="Arial" panose="020B0604020202020204" pitchFamily="34" charset="0"/>
                <a:ea typeface="+mn-ea"/>
                <a:cs typeface="Arial" panose="020B0604020202020204" pitchFamily="34" charset="0"/>
              </a:rPr>
              <a:t>Another form of communication is the </a:t>
            </a:r>
            <a:r>
              <a:rPr lang="en-US" sz="1200" b="1" kern="1200" dirty="0">
                <a:solidFill>
                  <a:schemeClr val="tx1"/>
                </a:solidFill>
                <a:effectLst/>
                <a:latin typeface="Arial" panose="020B0604020202020204" pitchFamily="34" charset="0"/>
                <a:ea typeface="+mn-ea"/>
                <a:cs typeface="Arial" panose="020B0604020202020204" pitchFamily="34" charset="0"/>
              </a:rPr>
              <a:t>visua</a:t>
            </a:r>
            <a:r>
              <a:rPr lang="en-US" sz="1200" kern="1200" dirty="0">
                <a:solidFill>
                  <a:schemeClr val="tx1"/>
                </a:solidFill>
                <a:effectLst/>
                <a:latin typeface="Arial" panose="020B0604020202020204" pitchFamily="34" charset="0"/>
                <a:ea typeface="+mn-ea"/>
                <a:cs typeface="Arial" panose="020B0604020202020204" pitchFamily="34" charset="0"/>
              </a:rPr>
              <a:t>l form which focuses more on information on pages or screen (E.g. images, fonts, graphics). In the modern world, communication can be done </a:t>
            </a:r>
            <a:r>
              <a:rPr lang="en-US" sz="1200" b="1" kern="1200" dirty="0">
                <a:solidFill>
                  <a:schemeClr val="tx1"/>
                </a:solidFill>
                <a:effectLst/>
                <a:latin typeface="Arial" panose="020B0604020202020204" pitchFamily="34" charset="0"/>
                <a:ea typeface="+mn-ea"/>
                <a:cs typeface="Arial" panose="020B0604020202020204" pitchFamily="34" charset="0"/>
              </a:rPr>
              <a:t>electronically</a:t>
            </a:r>
            <a:r>
              <a:rPr lang="en-US" sz="1200" kern="1200" dirty="0">
                <a:solidFill>
                  <a:schemeClr val="tx1"/>
                </a:solidFill>
                <a:effectLst/>
                <a:latin typeface="Arial" panose="020B0604020202020204" pitchFamily="34" charset="0"/>
                <a:ea typeface="+mn-ea"/>
                <a:cs typeface="Arial" panose="020B0604020202020204" pitchFamily="34" charset="0"/>
              </a:rPr>
              <a:t> through the access of the internet which is called Communication and Networking.</a:t>
            </a:r>
          </a:p>
          <a:p>
            <a:r>
              <a:rPr lang="en-US" sz="1200" b="1" kern="1200" dirty="0">
                <a:solidFill>
                  <a:schemeClr val="tx1"/>
                </a:solidFill>
                <a:effectLst/>
                <a:latin typeface="Arial" panose="020B0604020202020204" pitchFamily="34" charset="0"/>
                <a:ea typeface="+mn-ea"/>
                <a:cs typeface="Arial" panose="020B0604020202020204" pitchFamily="34" charset="0"/>
              </a:rPr>
              <a:t>Non-verbal </a:t>
            </a:r>
            <a:r>
              <a:rPr lang="en-US" sz="1200" kern="1200" dirty="0">
                <a:solidFill>
                  <a:schemeClr val="tx1"/>
                </a:solidFill>
                <a:effectLst/>
                <a:latin typeface="Arial" panose="020B0604020202020204" pitchFamily="34" charset="0"/>
                <a:ea typeface="+mn-ea"/>
                <a:cs typeface="Arial" panose="020B0604020202020204" pitchFamily="34" charset="0"/>
              </a:rPr>
              <a:t>communication could include body language, voice, eye contact). Communication is made in order to allow messages to be sent from one part to another (</a:t>
            </a:r>
            <a:r>
              <a:rPr lang="en-GB" sz="1200" kern="1200" dirty="0">
                <a:solidFill>
                  <a:schemeClr val="tx1"/>
                </a:solidFill>
                <a:effectLst/>
                <a:latin typeface="Arial" panose="020B0604020202020204" pitchFamily="34" charset="0"/>
                <a:ea typeface="+mn-ea"/>
                <a:cs typeface="Arial" panose="020B0604020202020204" pitchFamily="34" charset="0"/>
              </a:rPr>
              <a:t>Georgia Tech., 2020)</a:t>
            </a:r>
            <a:r>
              <a:rPr lang="en-US" sz="1200" kern="1200" dirty="0">
                <a:solidFill>
                  <a:schemeClr val="tx1"/>
                </a:solidFill>
                <a:effectLst/>
                <a:latin typeface="Arial" panose="020B0604020202020204" pitchFamily="34" charset="0"/>
                <a:ea typeface="+mn-ea"/>
                <a:cs typeface="Arial" panose="020B0604020202020204" pitchFamily="34" charset="0"/>
              </a:rPr>
              <a:t>.</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849E9A-41F7-4779-A581-48A7C374A22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0974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panose="020B0604020202020204" pitchFamily="34" charset="0"/>
                <a:ea typeface="+mn-ea"/>
                <a:cs typeface="Arial" panose="020B0604020202020204" pitchFamily="34" charset="0"/>
              </a:rPr>
              <a:t>According to Griffin (2006), networking is beneficial to increase assets and resources by making new connections which leads to receiving new information and knowledge.</a:t>
            </a:r>
          </a:p>
          <a:p>
            <a:endParaRPr lang="en-US" sz="1200" kern="1200" dirty="0">
              <a:solidFill>
                <a:schemeClr val="tx1"/>
              </a:solidFill>
              <a:effectLst/>
              <a:latin typeface="Arial" panose="020B0604020202020204" pitchFamily="34" charset="0"/>
              <a:ea typeface="+mn-ea"/>
              <a:cs typeface="Arial" panose="020B0604020202020204" pitchFamily="34" charset="0"/>
            </a:endParaRPr>
          </a:p>
          <a:p>
            <a:r>
              <a:rPr lang="en-US" sz="1200" kern="1200" dirty="0">
                <a:solidFill>
                  <a:schemeClr val="tx1"/>
                </a:solidFill>
                <a:effectLst/>
                <a:latin typeface="Arial" panose="020B0604020202020204" pitchFamily="34" charset="0"/>
                <a:ea typeface="+mn-ea"/>
                <a:cs typeface="Arial" panose="020B0604020202020204" pitchFamily="34" charset="0"/>
              </a:rPr>
              <a:t>Networking is perhaps one of the most important skills for a businessperson or people that want to improve their networking skills. Networking involves creating and maintaining relationships and contacts with people (</a:t>
            </a:r>
            <a:r>
              <a:rPr lang="en-GB" dirty="0">
                <a:latin typeface="Arial" panose="020B0604020202020204" pitchFamily="34" charset="0"/>
                <a:cs typeface="Arial" panose="020B0604020202020204" pitchFamily="34" charset="0"/>
              </a:rPr>
              <a:t>Damico and </a:t>
            </a:r>
            <a:r>
              <a:rPr lang="en-GB" dirty="0" err="1">
                <a:latin typeface="Arial" panose="020B0604020202020204" pitchFamily="34" charset="0"/>
                <a:cs typeface="Arial" panose="020B0604020202020204" pitchFamily="34" charset="0"/>
              </a:rPr>
              <a:t>Krutka</a:t>
            </a:r>
            <a:r>
              <a:rPr lang="en-GB" dirty="0">
                <a:latin typeface="Arial" panose="020B0604020202020204" pitchFamily="34" charset="0"/>
                <a:cs typeface="Arial" panose="020B0604020202020204" pitchFamily="34" charset="0"/>
              </a:rPr>
              <a:t>, 2015)</a:t>
            </a:r>
            <a:r>
              <a:rPr lang="en-US" sz="1200" kern="1200" dirty="0">
                <a:solidFill>
                  <a:schemeClr val="tx1"/>
                </a:solidFill>
                <a:effectLst/>
                <a:latin typeface="Arial" panose="020B0604020202020204" pitchFamily="34" charset="0"/>
                <a:ea typeface="+mn-ea"/>
                <a:cs typeface="Arial" panose="020B0604020202020204" pitchFamily="34" charset="0"/>
              </a:rPr>
              <a:t>. The networks that people gather over the years, the professional and the social ones could be a vital resource (Rajagopal, 2012).</a:t>
            </a:r>
          </a:p>
          <a:p>
            <a:endParaRPr lang="en-US" sz="1200" kern="1200" dirty="0">
              <a:solidFill>
                <a:schemeClr val="tx1"/>
              </a:solidFill>
              <a:effectLst/>
              <a:latin typeface="Arial" panose="020B0604020202020204" pitchFamily="34" charset="0"/>
              <a:ea typeface="+mn-ea"/>
              <a:cs typeface="Arial" panose="020B0604020202020204" pitchFamily="34" charset="0"/>
            </a:endParaRPr>
          </a:p>
          <a:p>
            <a:r>
              <a:rPr lang="en-GB" dirty="0">
                <a:latin typeface="Arial" panose="020B0604020202020204" pitchFamily="34" charset="0"/>
                <a:cs typeface="Arial" panose="020B0604020202020204" pitchFamily="34" charset="0"/>
              </a:rPr>
              <a:t>This applies to entrepreneurs that are planning to start or grow their own business, people seeking for job or working on important projects where ideas and contribution from other people could help (</a:t>
            </a:r>
            <a:r>
              <a:rPr lang="en-GB" dirty="0" err="1">
                <a:latin typeface="Arial" panose="020B0604020202020204" pitchFamily="34" charset="0"/>
                <a:cs typeface="Arial" panose="020B0604020202020204" pitchFamily="34" charset="0"/>
              </a:rPr>
              <a:t>Klyver</a:t>
            </a:r>
            <a:r>
              <a:rPr lang="en-GB" dirty="0">
                <a:latin typeface="Arial" panose="020B0604020202020204" pitchFamily="34" charset="0"/>
                <a:cs typeface="Arial" panose="020B0604020202020204" pitchFamily="34" charset="0"/>
              </a:rPr>
              <a:t> and Foley, 2012).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For business-people, a contact made at an event could eventually help them to get some inputs for their business (</a:t>
            </a:r>
            <a:r>
              <a:rPr lang="en-GB" dirty="0" err="1">
                <a:latin typeface="Arial" panose="020B0604020202020204" pitchFamily="34" charset="0"/>
                <a:cs typeface="Arial" panose="020B0604020202020204" pitchFamily="34" charset="0"/>
              </a:rPr>
              <a:t>Kokkonen</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Almonkari</a:t>
            </a:r>
            <a:r>
              <a:rPr lang="en-GB" dirty="0">
                <a:latin typeface="Arial" panose="020B0604020202020204" pitchFamily="34" charset="0"/>
                <a:cs typeface="Arial" panose="020B0604020202020204" pitchFamily="34" charset="0"/>
              </a:rPr>
              <a:t>, 2015). For people looking for a job or working on a project, having new contacts could be very beneficial and could help them to get a job or get new ideas for their project (</a:t>
            </a:r>
            <a:r>
              <a:rPr lang="en-GB" sz="1200" kern="1200" dirty="0">
                <a:solidFill>
                  <a:schemeClr val="tx1"/>
                </a:solidFill>
                <a:effectLst/>
                <a:latin typeface="Arial" panose="020B0604020202020204" pitchFamily="34" charset="0"/>
                <a:ea typeface="+mn-ea"/>
                <a:cs typeface="Arial" panose="020B0604020202020204" pitchFamily="34" charset="0"/>
              </a:rPr>
              <a:t>de </a:t>
            </a:r>
            <a:r>
              <a:rPr lang="en-GB" sz="1200" kern="1200" dirty="0" err="1">
                <a:solidFill>
                  <a:schemeClr val="tx1"/>
                </a:solidFill>
                <a:effectLst/>
                <a:latin typeface="Arial" panose="020B0604020202020204" pitchFamily="34" charset="0"/>
                <a:ea typeface="+mn-ea"/>
                <a:cs typeface="Arial" panose="020B0604020202020204" pitchFamily="34" charset="0"/>
              </a:rPr>
              <a:t>Janasz</a:t>
            </a:r>
            <a:r>
              <a:rPr lang="en-GB" sz="1200" kern="1200" dirty="0">
                <a:solidFill>
                  <a:schemeClr val="tx1"/>
                </a:solidFill>
                <a:effectLst/>
                <a:latin typeface="Arial" panose="020B0604020202020204" pitchFamily="34" charset="0"/>
                <a:ea typeface="+mn-ea"/>
                <a:cs typeface="Arial" panose="020B0604020202020204" pitchFamily="34" charset="0"/>
              </a:rPr>
              <a:t>, and </a:t>
            </a:r>
            <a:r>
              <a:rPr lang="en-GB" sz="1200" kern="1200" dirty="0" err="1">
                <a:solidFill>
                  <a:schemeClr val="tx1"/>
                </a:solidFill>
                <a:effectLst/>
                <a:latin typeface="Arial" panose="020B0604020202020204" pitchFamily="34" charset="0"/>
                <a:ea typeface="+mn-ea"/>
                <a:cs typeface="Arial" panose="020B0604020202020204" pitchFamily="34" charset="0"/>
              </a:rPr>
              <a:t>Forret</a:t>
            </a:r>
            <a:r>
              <a:rPr lang="en-GB" sz="1200" kern="1200" dirty="0">
                <a:solidFill>
                  <a:schemeClr val="tx1"/>
                </a:solidFill>
                <a:effectLst/>
                <a:latin typeface="Arial" panose="020B0604020202020204" pitchFamily="34" charset="0"/>
                <a:ea typeface="+mn-ea"/>
                <a:cs typeface="Arial" panose="020B0604020202020204" pitchFamily="34" charset="0"/>
              </a:rPr>
              <a:t>, 2008).</a:t>
            </a:r>
          </a:p>
          <a:p>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There are different types of networking approaches:</a:t>
            </a:r>
          </a:p>
          <a:p>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b="1" kern="1200" dirty="0">
                <a:solidFill>
                  <a:schemeClr val="tx1"/>
                </a:solidFill>
                <a:effectLst/>
                <a:latin typeface="Arial" panose="020B0604020202020204" pitchFamily="34" charset="0"/>
                <a:ea typeface="+mn-ea"/>
                <a:cs typeface="Arial" panose="020B0604020202020204" pitchFamily="34" charset="0"/>
              </a:rPr>
              <a:t>Social network</a:t>
            </a:r>
          </a:p>
          <a:p>
            <a:r>
              <a:rPr lang="en-GB" sz="1200" kern="1200" dirty="0">
                <a:solidFill>
                  <a:schemeClr val="tx1"/>
                </a:solidFill>
                <a:effectLst/>
                <a:latin typeface="Arial" panose="020B0604020202020204" pitchFamily="34" charset="0"/>
                <a:ea typeface="+mn-ea"/>
                <a:cs typeface="Arial" panose="020B0604020202020204" pitchFamily="34" charset="0"/>
              </a:rPr>
              <a:t>These are referred to the personal contacts made through non-business and social activities. These contacts might include friends, co-workers, family (</a:t>
            </a:r>
            <a:r>
              <a:rPr lang="en-US" sz="1200" kern="1200" dirty="0">
                <a:solidFill>
                  <a:schemeClr val="tx1"/>
                </a:solidFill>
                <a:effectLst/>
                <a:latin typeface="Arial" panose="020B0604020202020204" pitchFamily="34" charset="0"/>
                <a:ea typeface="+mn-ea"/>
                <a:cs typeface="Arial" panose="020B0604020202020204" pitchFamily="34" charset="0"/>
              </a:rPr>
              <a:t>Damico and </a:t>
            </a:r>
            <a:r>
              <a:rPr lang="en-US" sz="1200" kern="1200" dirty="0" err="1">
                <a:solidFill>
                  <a:schemeClr val="tx1"/>
                </a:solidFill>
                <a:effectLst/>
                <a:latin typeface="Arial" panose="020B0604020202020204" pitchFamily="34" charset="0"/>
                <a:ea typeface="+mn-ea"/>
                <a:cs typeface="Arial" panose="020B0604020202020204" pitchFamily="34" charset="0"/>
              </a:rPr>
              <a:t>Krutka</a:t>
            </a:r>
            <a:r>
              <a:rPr lang="en-US" sz="1200" kern="1200" dirty="0">
                <a:solidFill>
                  <a:schemeClr val="tx1"/>
                </a:solidFill>
                <a:effectLst/>
                <a:latin typeface="Arial" panose="020B0604020202020204" pitchFamily="34" charset="0"/>
                <a:ea typeface="+mn-ea"/>
                <a:cs typeface="Arial" panose="020B0604020202020204" pitchFamily="34" charset="0"/>
              </a:rPr>
              <a:t>, 2019).</a:t>
            </a: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b="1" kern="1200" dirty="0">
                <a:solidFill>
                  <a:schemeClr val="tx1"/>
                </a:solidFill>
                <a:effectLst/>
                <a:latin typeface="Arial" panose="020B0604020202020204" pitchFamily="34" charset="0"/>
                <a:ea typeface="+mn-ea"/>
                <a:cs typeface="Arial" panose="020B0604020202020204" pitchFamily="34" charset="0"/>
              </a:rPr>
              <a:t>Professional network</a:t>
            </a:r>
          </a:p>
          <a:p>
            <a:r>
              <a:rPr lang="en-GB" sz="1200" kern="1200" dirty="0">
                <a:solidFill>
                  <a:schemeClr val="tx1"/>
                </a:solidFill>
                <a:effectLst/>
                <a:latin typeface="Arial" panose="020B0604020202020204" pitchFamily="34" charset="0"/>
                <a:ea typeface="+mn-ea"/>
                <a:cs typeface="Arial" panose="020B0604020202020204" pitchFamily="34" charset="0"/>
              </a:rPr>
              <a:t>These are contacts which are made through companies or business networking events including lawyers, managers, accountants and more (</a:t>
            </a:r>
            <a:r>
              <a:rPr lang="en-US" sz="1200" kern="1200" dirty="0">
                <a:solidFill>
                  <a:schemeClr val="tx1"/>
                </a:solidFill>
                <a:effectLst/>
                <a:latin typeface="Arial" panose="020B0604020202020204" pitchFamily="34" charset="0"/>
                <a:ea typeface="+mn-ea"/>
                <a:cs typeface="Arial" panose="020B0604020202020204" pitchFamily="34" charset="0"/>
              </a:rPr>
              <a:t>Damico and </a:t>
            </a:r>
            <a:r>
              <a:rPr lang="en-US" sz="1200" kern="1200" dirty="0" err="1">
                <a:solidFill>
                  <a:schemeClr val="tx1"/>
                </a:solidFill>
                <a:effectLst/>
                <a:latin typeface="Arial" panose="020B0604020202020204" pitchFamily="34" charset="0"/>
                <a:ea typeface="+mn-ea"/>
                <a:cs typeface="Arial" panose="020B0604020202020204" pitchFamily="34" charset="0"/>
              </a:rPr>
              <a:t>Krutka</a:t>
            </a:r>
            <a:r>
              <a:rPr lang="en-US" sz="1200" kern="1200" dirty="0">
                <a:solidFill>
                  <a:schemeClr val="tx1"/>
                </a:solidFill>
                <a:effectLst/>
                <a:latin typeface="Arial" panose="020B0604020202020204" pitchFamily="34" charset="0"/>
                <a:ea typeface="+mn-ea"/>
                <a:cs typeface="Arial" panose="020B0604020202020204" pitchFamily="34" charset="0"/>
              </a:rPr>
              <a:t>, 2019)</a:t>
            </a:r>
            <a:r>
              <a:rPr lang="en-GB" sz="1200" kern="1200" dirty="0">
                <a:solidFill>
                  <a:schemeClr val="tx1"/>
                </a:solidFill>
                <a:effectLst/>
                <a:latin typeface="Arial" panose="020B0604020202020204" pitchFamily="34" charset="0"/>
                <a:ea typeface="+mn-ea"/>
                <a:cs typeface="Arial" panose="020B0604020202020204" pitchFamily="34" charset="0"/>
              </a:rPr>
              <a:t>.</a:t>
            </a:r>
          </a:p>
          <a:p>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b="1" kern="1200" dirty="0">
                <a:solidFill>
                  <a:schemeClr val="tx1"/>
                </a:solidFill>
                <a:effectLst/>
                <a:latin typeface="Arial" panose="020B0604020202020204" pitchFamily="34" charset="0"/>
                <a:ea typeface="+mn-ea"/>
                <a:cs typeface="Arial" panose="020B0604020202020204" pitchFamily="34" charset="0"/>
              </a:rPr>
              <a:t>Artificial network</a:t>
            </a:r>
          </a:p>
          <a:p>
            <a:r>
              <a:rPr lang="en-GB" sz="1200" b="0" kern="1200" dirty="0">
                <a:solidFill>
                  <a:schemeClr val="tx1"/>
                </a:solidFill>
                <a:effectLst/>
                <a:latin typeface="Arial" panose="020B0604020202020204" pitchFamily="34" charset="0"/>
                <a:ea typeface="+mn-ea"/>
                <a:cs typeface="Arial" panose="020B0604020202020204" pitchFamily="34" charset="0"/>
              </a:rPr>
              <a:t>These types of networks are found within business communities which could be accessible to new members, professional institutions and others. Sites like LinkedIn, Twitter, Facebook are used to get people’s contacts (Okoro et al, 2012).</a:t>
            </a:r>
            <a:endParaRPr lang="en-GB" sz="1200" b="1"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766082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Networking events are useful to meet new people and it is important not to take over the conversation but let the people feel interesting when they are talking. The best way to show you are listening is to say something to shows that you were listening (Rajagopal et al, 2012).</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Initiating handshakes and smiles make it easier to connect with other people because it shows that you are welcoming and friendly which helps the people to remember you (Damico and </a:t>
            </a:r>
            <a:r>
              <a:rPr lang="en-GB" dirty="0" err="1">
                <a:latin typeface="Arial" panose="020B0604020202020204" pitchFamily="34" charset="0"/>
                <a:cs typeface="Arial" panose="020B0604020202020204" pitchFamily="34" charset="0"/>
              </a:rPr>
              <a:t>Krutka</a:t>
            </a:r>
            <a:r>
              <a:rPr lang="en-GB" dirty="0">
                <a:latin typeface="Arial" panose="020B0604020202020204" pitchFamily="34" charset="0"/>
                <a:cs typeface="Arial" panose="020B0604020202020204" pitchFamily="34" charset="0"/>
              </a:rPr>
              <a:t>, 2015).</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Acting as if you know someone is one of the most used ways to start a conversation with a stranger and it helps to eliminate any type of anxiety. With this technique, people feel more confident, positive and their mindset thinks differently (Okoro et al, 2012). </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Asking quality questions help people to make a good first impression (</a:t>
            </a:r>
            <a:r>
              <a:rPr lang="en-GB" dirty="0" err="1">
                <a:latin typeface="Arial" panose="020B0604020202020204" pitchFamily="34" charset="0"/>
                <a:cs typeface="Arial" panose="020B0604020202020204" pitchFamily="34" charset="0"/>
              </a:rPr>
              <a:t>Kokkonen</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Almonkari</a:t>
            </a:r>
            <a:r>
              <a:rPr lang="en-GB" dirty="0">
                <a:latin typeface="Arial" panose="020B0604020202020204" pitchFamily="34" charset="0"/>
                <a:cs typeface="Arial" panose="020B0604020202020204" pitchFamily="34" charset="0"/>
              </a:rPr>
              <a:t>, 2015).</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People love talking about themselves, but it is important to talk to people without showing off (Okoro et al, 2012).</a:t>
            </a:r>
          </a:p>
          <a:p>
            <a:pPr marL="171450" indent="-171450">
              <a:buFont typeface="Arial" panose="020B0604020202020204" pitchFamily="34" charset="0"/>
              <a:buChar char="•"/>
            </a:pPr>
            <a:r>
              <a:rPr lang="en-GB" dirty="0">
                <a:latin typeface="Arial" panose="020B0604020202020204" pitchFamily="34" charset="0"/>
                <a:cs typeface="Arial" panose="020B0604020202020204" pitchFamily="34" charset="0"/>
              </a:rPr>
              <a:t>There are various ways of getting contacts. Emails and LinkedIn are professional and not intrusive. Asking for people’s LinkedIn is an easy way to stay in contact in the future (Forbes, 2018).</a:t>
            </a:r>
          </a:p>
          <a:p>
            <a:pPr marL="171450" indent="-1714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3188936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solidFill>
                <a:latin typeface="Arial" panose="020B0604020202020204" pitchFamily="34" charset="0"/>
                <a:cs typeface="Arial" panose="020B0604020202020204" pitchFamily="34" charset="0"/>
              </a:rPr>
              <a:t>Activity:</a:t>
            </a:r>
          </a:p>
          <a:p>
            <a:r>
              <a:rPr lang="en-US" dirty="0">
                <a:solidFill>
                  <a:schemeClr val="tx1"/>
                </a:solidFill>
                <a:latin typeface="Arial" panose="020B0604020202020204" pitchFamily="34" charset="0"/>
                <a:cs typeface="Arial" panose="020B0604020202020204" pitchFamily="34" charset="0"/>
              </a:rPr>
              <a:t>The following activity is an experiment related to the importance of effective communication and how different interpretations could change the meaning of the message </a:t>
            </a:r>
          </a:p>
          <a:p>
            <a:endParaRPr lang="en-US" dirty="0">
              <a:solidFill>
                <a:schemeClr val="tx1"/>
              </a:solidFill>
              <a:latin typeface="Arial" panose="020B0604020202020204" pitchFamily="34" charset="0"/>
              <a:cs typeface="Arial" panose="020B0604020202020204" pitchFamily="34" charset="0"/>
            </a:endParaRPr>
          </a:p>
          <a:p>
            <a:r>
              <a:rPr lang="en-US" u="none" dirty="0">
                <a:solidFill>
                  <a:schemeClr val="tx1"/>
                </a:solidFill>
                <a:highlight>
                  <a:srgbClr val="FF0000"/>
                </a:highlight>
                <a:latin typeface="Arial" panose="020B0604020202020204" pitchFamily="34" charset="0"/>
                <a:cs typeface="Arial" panose="020B0604020202020204" pitchFamily="34" charset="0"/>
              </a:rPr>
              <a:t>The students will need to decide if they want to sit in a circle or stand in a straight line. As the message keeps spreading through the whispers and people need to wait until the last person gets the message and declare what was the message (Jose, 1995). Most of the times people end up laughing just because the message has been misinterpreted and they have to remember what the initial message was (</a:t>
            </a:r>
            <a:r>
              <a:rPr lang="en-US" u="none" dirty="0" err="1">
                <a:solidFill>
                  <a:schemeClr val="tx1"/>
                </a:solidFill>
                <a:latin typeface="Arial" panose="020B0604020202020204" pitchFamily="34" charset="0"/>
                <a:cs typeface="Arial" panose="020B0604020202020204" pitchFamily="34" charset="0"/>
              </a:rPr>
              <a:t>Lindström</a:t>
            </a:r>
            <a:r>
              <a:rPr lang="en-US" u="none" dirty="0">
                <a:solidFill>
                  <a:schemeClr val="tx1"/>
                </a:solidFill>
                <a:latin typeface="Arial" panose="020B0604020202020204" pitchFamily="34" charset="0"/>
                <a:cs typeface="Arial" panose="020B0604020202020204" pitchFamily="34" charset="0"/>
              </a:rPr>
              <a:t> and </a:t>
            </a:r>
            <a:r>
              <a:rPr lang="en-US" u="none" dirty="0" err="1">
                <a:solidFill>
                  <a:schemeClr val="tx1"/>
                </a:solidFill>
                <a:latin typeface="Arial" panose="020B0604020202020204" pitchFamily="34" charset="0"/>
                <a:cs typeface="Arial" panose="020B0604020202020204" pitchFamily="34" charset="0"/>
              </a:rPr>
              <a:t>Ståhl</a:t>
            </a:r>
            <a:r>
              <a:rPr lang="en-US" u="none" dirty="0">
                <a:solidFill>
                  <a:schemeClr val="tx1"/>
                </a:solidFill>
                <a:latin typeface="Arial" panose="020B0604020202020204" pitchFamily="34" charset="0"/>
                <a:cs typeface="Arial" panose="020B0604020202020204" pitchFamily="34" charset="0"/>
              </a:rPr>
              <a:t>, 2005).</a:t>
            </a:r>
            <a:endParaRPr lang="en-US" u="none" dirty="0">
              <a:solidFill>
                <a:schemeClr val="tx1"/>
              </a:solidFill>
              <a:highlight>
                <a:srgbClr val="FF0000"/>
              </a:highlight>
              <a:latin typeface="Arial" panose="020B0604020202020204" pitchFamily="34" charset="0"/>
              <a:cs typeface="Arial" panose="020B0604020202020204" pitchFamily="34" charset="0"/>
            </a:endParaRPr>
          </a:p>
          <a:p>
            <a:endParaRPr lang="en-US" u="none" dirty="0">
              <a:solidFill>
                <a:schemeClr val="tx1"/>
              </a:solidFill>
              <a:highlight>
                <a:srgbClr val="FF0000"/>
              </a:highlight>
              <a:latin typeface="Arial" panose="020B0604020202020204" pitchFamily="34" charset="0"/>
              <a:cs typeface="Arial" panose="020B0604020202020204" pitchFamily="34" charset="0"/>
            </a:endParaRPr>
          </a:p>
          <a:p>
            <a:r>
              <a:rPr lang="en-US" u="none"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The aim of the game is to educate people to speak clearly and listen carefully before communicating information to other people. Over the years this game has been used to demonstrate the importance of clear communication and seeking for reactions of whether the message has been received and understood by the receiver (feedback) (Campbell and Campbell, 1998; Burleson and </a:t>
            </a:r>
            <a:r>
              <a:rPr lang="en-US" dirty="0" err="1">
                <a:solidFill>
                  <a:schemeClr val="tx1"/>
                </a:solidFill>
                <a:latin typeface="Arial" panose="020B0604020202020204" pitchFamily="34" charset="0"/>
                <a:cs typeface="Arial" panose="020B0604020202020204" pitchFamily="34" charset="0"/>
              </a:rPr>
              <a:t>Samter</a:t>
            </a:r>
            <a:r>
              <a:rPr lang="en-US" dirty="0">
                <a:solidFill>
                  <a:schemeClr val="tx1"/>
                </a:solidFill>
                <a:latin typeface="Arial" panose="020B0604020202020204" pitchFamily="34" charset="0"/>
                <a:cs typeface="Arial" panose="020B0604020202020204" pitchFamily="34" charset="0"/>
              </a:rPr>
              <a:t>, 1990).</a:t>
            </a:r>
          </a:p>
          <a:p>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According to </a:t>
            </a:r>
            <a:r>
              <a:rPr lang="en-US" dirty="0" err="1">
                <a:solidFill>
                  <a:schemeClr val="tx1"/>
                </a:solidFill>
                <a:latin typeface="Arial" panose="020B0604020202020204" pitchFamily="34" charset="0"/>
                <a:cs typeface="Arial" panose="020B0604020202020204" pitchFamily="34" charset="0"/>
              </a:rPr>
              <a:t>Eğeci</a:t>
            </a:r>
            <a:r>
              <a:rPr lang="en-US" dirty="0">
                <a:solidFill>
                  <a:schemeClr val="tx1"/>
                </a:solidFill>
                <a:latin typeface="Arial" panose="020B0604020202020204" pitchFamily="34" charset="0"/>
                <a:cs typeface="Arial" panose="020B0604020202020204" pitchFamily="34" charset="0"/>
              </a:rPr>
              <a:t> and </a:t>
            </a:r>
            <a:r>
              <a:rPr lang="en-US" dirty="0" err="1">
                <a:solidFill>
                  <a:schemeClr val="tx1"/>
                </a:solidFill>
                <a:latin typeface="Arial" panose="020B0604020202020204" pitchFamily="34" charset="0"/>
                <a:cs typeface="Arial" panose="020B0604020202020204" pitchFamily="34" charset="0"/>
              </a:rPr>
              <a:t>Gençöz</a:t>
            </a:r>
            <a:r>
              <a:rPr lang="en-US" dirty="0">
                <a:solidFill>
                  <a:schemeClr val="tx1"/>
                </a:solidFill>
                <a:latin typeface="Arial" panose="020B0604020202020204" pitchFamily="34" charset="0"/>
                <a:cs typeface="Arial" panose="020B0604020202020204" pitchFamily="34" charset="0"/>
              </a:rPr>
              <a:t> (2006), clear communication needs continuous reactions and cross-verification. As reported by Broome (1991), empathy helps to communicate people’s ideas in a way that is understandable to other people and it also helps to understand when people are trying to communicate back.  Effective communication is also about understanding the intentions and emotions behind the message. It is important to be able to clearly communicate a message, to listen in a way that makes sense what was said and make the person feel understood and heard (App et al, 2011).</a:t>
            </a:r>
          </a:p>
          <a:p>
            <a:endParaRPr lang="en-US"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In a workplace, information being transferred between people needs to be more concise, strong and accurate. Whenever two or more employees exchange information carelessly in rush, it could cause confusion and it might cause more problems for the employees or company (Thompson, 2018; </a:t>
            </a:r>
            <a:r>
              <a:rPr lang="en-US" dirty="0">
                <a:solidFill>
                  <a:schemeClr val="tx1"/>
                </a:solidFill>
                <a:latin typeface="Arial" panose="020B0604020202020204" pitchFamily="34" charset="0"/>
                <a:cs typeface="Arial" panose="020B0604020202020204" pitchFamily="34" charset="0"/>
              </a:rPr>
              <a:t>Nayak and </a:t>
            </a:r>
            <a:r>
              <a:rPr lang="en-US" dirty="0" err="1">
                <a:solidFill>
                  <a:schemeClr val="tx1"/>
                </a:solidFill>
                <a:latin typeface="Arial" panose="020B0604020202020204" pitchFamily="34" charset="0"/>
                <a:cs typeface="Arial" panose="020B0604020202020204" pitchFamily="34" charset="0"/>
              </a:rPr>
              <a:t>Rath</a:t>
            </a:r>
            <a:r>
              <a:rPr lang="en-US" dirty="0">
                <a:solidFill>
                  <a:schemeClr val="tx1"/>
                </a:solidFill>
                <a:latin typeface="Arial" panose="020B0604020202020204" pitchFamily="34" charset="0"/>
                <a:cs typeface="Arial" panose="020B0604020202020204" pitchFamily="34" charset="0"/>
              </a:rPr>
              <a:t>, 2019). </a:t>
            </a:r>
            <a:r>
              <a:rPr lang="en-GB" dirty="0">
                <a:solidFill>
                  <a:schemeClr val="tx1"/>
                </a:solidFill>
                <a:latin typeface="Arial" panose="020B0604020202020204" pitchFamily="34" charset="0"/>
                <a:cs typeface="Arial" panose="020B0604020202020204" pitchFamily="34" charset="0"/>
              </a:rPr>
              <a:t>It is vital to ask for clarification; it works in both ways. If an employer is giving a task to that employee, it is easy to ask if the employee has understood the task or state “if you have any query let me know” (Eriksen and Eriksen, 1979).</a:t>
            </a:r>
          </a:p>
          <a:p>
            <a:r>
              <a:rPr lang="en-GB" dirty="0">
                <a:solidFill>
                  <a:schemeClr val="tx1"/>
                </a:solidFill>
                <a:latin typeface="Arial" panose="020B0604020202020204" pitchFamily="34" charset="0"/>
                <a:cs typeface="Arial" panose="020B0604020202020204" pitchFamily="34" charset="0"/>
              </a:rPr>
              <a:t>Chinese whispers is a game which can be utilised improve communication and networking skills (</a:t>
            </a:r>
            <a:r>
              <a:rPr lang="en-GB" dirty="0" err="1">
                <a:solidFill>
                  <a:schemeClr val="tx1"/>
                </a:solidFill>
                <a:latin typeface="Arial" panose="020B0604020202020204" pitchFamily="34" charset="0"/>
                <a:cs typeface="Arial" panose="020B0604020202020204" pitchFamily="34" charset="0"/>
              </a:rPr>
              <a:t>Utami</a:t>
            </a:r>
            <a:r>
              <a:rPr lang="en-GB" dirty="0">
                <a:solidFill>
                  <a:schemeClr val="tx1"/>
                </a:solidFill>
                <a:latin typeface="Arial" panose="020B0604020202020204" pitchFamily="34" charset="0"/>
                <a:cs typeface="Arial" panose="020B0604020202020204" pitchFamily="34" charset="0"/>
              </a:rPr>
              <a:t> and </a:t>
            </a:r>
            <a:r>
              <a:rPr lang="en-GB" dirty="0" err="1">
                <a:solidFill>
                  <a:schemeClr val="tx1"/>
                </a:solidFill>
                <a:latin typeface="Arial" panose="020B0604020202020204" pitchFamily="34" charset="0"/>
                <a:cs typeface="Arial" panose="020B0604020202020204" pitchFamily="34" charset="0"/>
              </a:rPr>
              <a:t>Rahmawati</a:t>
            </a:r>
            <a:r>
              <a:rPr lang="en-GB" dirty="0">
                <a:solidFill>
                  <a:schemeClr val="tx1"/>
                </a:solidFill>
                <a:latin typeface="Arial" panose="020B0604020202020204" pitchFamily="34" charset="0"/>
                <a:cs typeface="Arial" panose="020B0604020202020204" pitchFamily="34" charset="0"/>
              </a:rPr>
              <a:t>, 2018).</a:t>
            </a:r>
          </a:p>
        </p:txBody>
      </p:sp>
      <p:sp>
        <p:nvSpPr>
          <p:cNvPr id="4" name="Slide Number Placeholder 3"/>
          <p:cNvSpPr>
            <a:spLocks noGrp="1"/>
          </p:cNvSpPr>
          <p:nvPr>
            <p:ph type="sldNum" sz="quarter" idx="5"/>
          </p:nvPr>
        </p:nvSpPr>
        <p:spPr/>
        <p:txBody>
          <a:bodyPr/>
          <a:lstStyle/>
          <a:p>
            <a:fld id="{BC849E9A-41F7-4779-A581-48A7C374A227}" type="slidenum">
              <a:rPr lang="en-US" smtClean="0"/>
              <a:t>7</a:t>
            </a:fld>
            <a:endParaRPr lang="en-US" dirty="0"/>
          </a:p>
        </p:txBody>
      </p:sp>
    </p:spTree>
    <p:extLst>
      <p:ext uri="{BB962C8B-B14F-4D97-AF65-F5344CB8AC3E}">
        <p14:creationId xmlns:p14="http://schemas.microsoft.com/office/powerpoint/2010/main" val="3781566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0" u="none" dirty="0">
                <a:latin typeface="Arial" panose="020B0604020202020204" pitchFamily="34" charset="0"/>
                <a:cs typeface="Arial" panose="020B0604020202020204" pitchFamily="34" charset="0"/>
              </a:rPr>
              <a:t>Shannon-Weaver model of communication was designed in 1948. </a:t>
            </a:r>
            <a:r>
              <a:rPr lang="en-US" sz="1200" i="0" u="none" dirty="0">
                <a:highlight>
                  <a:srgbClr val="FF0000"/>
                </a:highlight>
                <a:latin typeface="Arial" panose="020B0604020202020204" pitchFamily="34" charset="0"/>
                <a:cs typeface="Arial" panose="020B0604020202020204" pitchFamily="34" charset="0"/>
              </a:rPr>
              <a:t>This model is considered more technological than other models (</a:t>
            </a:r>
            <a:r>
              <a:rPr lang="en-US" sz="1200" i="0" u="none" dirty="0">
                <a:latin typeface="Arial" panose="020B0604020202020204" pitchFamily="34" charset="0"/>
                <a:cs typeface="Arial" panose="020B0604020202020204" pitchFamily="34" charset="0"/>
              </a:rPr>
              <a:t>Shannon and Weaver, 1949).</a:t>
            </a:r>
            <a:endParaRPr lang="en-US" sz="1200" i="0" u="none" dirty="0">
              <a:highlight>
                <a:srgbClr val="FF0000"/>
              </a:highlight>
              <a:latin typeface="Arial" panose="020B0604020202020204" pitchFamily="34" charset="0"/>
              <a:cs typeface="Arial" panose="020B0604020202020204" pitchFamily="34" charset="0"/>
            </a:endParaRPr>
          </a:p>
          <a:p>
            <a:endParaRPr lang="en-US" sz="1200" b="1" i="0" u="none" dirty="0">
              <a:highlight>
                <a:srgbClr val="FF0000"/>
              </a:highlight>
              <a:latin typeface="Arial" panose="020B0604020202020204" pitchFamily="34" charset="0"/>
              <a:cs typeface="Arial" panose="020B0604020202020204" pitchFamily="34" charset="0"/>
            </a:endParaRPr>
          </a:p>
          <a:p>
            <a:r>
              <a:rPr lang="en-US" sz="1200" b="1" i="0" u="sng" dirty="0">
                <a:solidFill>
                  <a:srgbClr val="FF0000"/>
                </a:solidFill>
                <a:highlight>
                  <a:srgbClr val="FF0000"/>
                </a:highlight>
                <a:latin typeface="Arial" panose="020B0604020202020204" pitchFamily="34" charset="0"/>
                <a:cs typeface="Arial" panose="020B0604020202020204" pitchFamily="34" charset="0"/>
              </a:rPr>
              <a:t>Concept of the model:</a:t>
            </a:r>
          </a:p>
          <a:p>
            <a:endParaRPr lang="en-US" sz="1200" b="1" i="0" u="sng" dirty="0">
              <a:highlight>
                <a:srgbClr val="FF0000"/>
              </a:highlight>
              <a:latin typeface="Arial" panose="020B0604020202020204" pitchFamily="34" charset="0"/>
              <a:cs typeface="Arial" panose="020B0604020202020204" pitchFamily="34" charset="0"/>
            </a:endParaRPr>
          </a:p>
          <a:p>
            <a:pPr>
              <a:lnSpc>
                <a:spcPct val="100000"/>
              </a:lnSpc>
            </a:pPr>
            <a:r>
              <a:rPr lang="en-US" sz="1200" b="1" i="0" u="none" dirty="0">
                <a:highlight>
                  <a:srgbClr val="FF0000"/>
                </a:highlight>
                <a:latin typeface="Arial" panose="020B0604020202020204" pitchFamily="34" charset="0"/>
                <a:cs typeface="Arial" panose="020B0604020202020204" pitchFamily="34" charset="0"/>
              </a:rPr>
              <a:t>Information Source </a:t>
            </a:r>
            <a:r>
              <a:rPr lang="en-US" sz="1200" b="0" i="0" u="none" dirty="0">
                <a:highlight>
                  <a:srgbClr val="FF0000"/>
                </a:highlight>
                <a:latin typeface="Arial" panose="020B0604020202020204" pitchFamily="34" charset="0"/>
                <a:cs typeface="Arial" panose="020B0604020202020204" pitchFamily="34" charset="0"/>
              </a:rPr>
              <a:t>(Sender) – It is the person that makes the message and selects the channel and then send the message.</a:t>
            </a:r>
          </a:p>
          <a:p>
            <a:pPr>
              <a:lnSpc>
                <a:spcPct val="100000"/>
              </a:lnSpc>
            </a:pPr>
            <a:r>
              <a:rPr lang="en-US" sz="1200" b="1" i="0" u="none" dirty="0">
                <a:highlight>
                  <a:srgbClr val="FF0000"/>
                </a:highlight>
                <a:latin typeface="Arial" panose="020B0604020202020204" pitchFamily="34" charset="0"/>
                <a:cs typeface="Arial" panose="020B0604020202020204" pitchFamily="34" charset="0"/>
              </a:rPr>
              <a:t>Transmitter</a:t>
            </a:r>
            <a:r>
              <a:rPr lang="en-US" sz="1200" b="0" i="0" u="none" dirty="0">
                <a:highlight>
                  <a:srgbClr val="FF0000"/>
                </a:highlight>
                <a:latin typeface="Arial" panose="020B0604020202020204" pitchFamily="34" charset="0"/>
                <a:cs typeface="Arial" panose="020B0604020202020204" pitchFamily="34" charset="0"/>
              </a:rPr>
              <a:t> (Encoder)- It is the person that sends the message using a machine, the encoder changes the messages into binary data or signals.</a:t>
            </a:r>
          </a:p>
          <a:p>
            <a:pPr>
              <a:lnSpc>
                <a:spcPct val="100000"/>
              </a:lnSpc>
            </a:pPr>
            <a:r>
              <a:rPr lang="en-US" sz="1200" b="1" i="0" u="none" dirty="0">
                <a:highlight>
                  <a:srgbClr val="FF0000"/>
                </a:highlight>
                <a:latin typeface="Arial" panose="020B0604020202020204" pitchFamily="34" charset="0"/>
                <a:cs typeface="Arial" panose="020B0604020202020204" pitchFamily="34" charset="0"/>
              </a:rPr>
              <a:t>Channel</a:t>
            </a:r>
            <a:r>
              <a:rPr lang="en-US" sz="1200" b="0" i="0" u="none" dirty="0">
                <a:highlight>
                  <a:srgbClr val="FF0000"/>
                </a:highlight>
                <a:latin typeface="Arial" panose="020B0604020202020204" pitchFamily="34" charset="0"/>
                <a:cs typeface="Arial" panose="020B0604020202020204" pitchFamily="34" charset="0"/>
              </a:rPr>
              <a:t>- This element of the model is the tool used to send messages.</a:t>
            </a:r>
          </a:p>
          <a:p>
            <a:pPr>
              <a:lnSpc>
                <a:spcPct val="100000"/>
              </a:lnSpc>
            </a:pPr>
            <a:r>
              <a:rPr lang="en-US" sz="1200" b="1" i="0" u="none" dirty="0">
                <a:highlight>
                  <a:srgbClr val="FF0000"/>
                </a:highlight>
                <a:latin typeface="Arial" panose="020B0604020202020204" pitchFamily="34" charset="0"/>
                <a:cs typeface="Arial" panose="020B0604020202020204" pitchFamily="34" charset="0"/>
              </a:rPr>
              <a:t>Receiver </a:t>
            </a:r>
            <a:r>
              <a:rPr lang="en-US" sz="1200" b="0" i="0" u="none" dirty="0">
                <a:highlight>
                  <a:srgbClr val="FF0000"/>
                </a:highlight>
                <a:latin typeface="Arial" panose="020B0604020202020204" pitchFamily="34" charset="0"/>
                <a:cs typeface="Arial" panose="020B0604020202020204" pitchFamily="34" charset="0"/>
              </a:rPr>
              <a:t>(Decoder)- It refers to the machine </a:t>
            </a:r>
            <a:r>
              <a:rPr lang="en-US" sz="1200" b="0" i="0" u="none" dirty="0" err="1">
                <a:highlight>
                  <a:srgbClr val="FF0000"/>
                </a:highlight>
                <a:latin typeface="Arial" panose="020B0604020202020204" pitchFamily="34" charset="0"/>
                <a:cs typeface="Arial" panose="020B0604020202020204" pitchFamily="34" charset="0"/>
              </a:rPr>
              <a:t>utilised</a:t>
            </a:r>
            <a:r>
              <a:rPr lang="en-US" sz="1200" b="0" i="0" u="none" dirty="0">
                <a:highlight>
                  <a:srgbClr val="FF0000"/>
                </a:highlight>
                <a:latin typeface="Arial" panose="020B0604020202020204" pitchFamily="34" charset="0"/>
                <a:cs typeface="Arial" panose="020B0604020202020204" pitchFamily="34" charset="0"/>
              </a:rPr>
              <a:t> to convert the binary data or signals into messages; it could also refer to when the receiver translates the signals into messages. In other words, it is when the coded message is decoded by the receiver in order to understand the message.</a:t>
            </a:r>
          </a:p>
          <a:p>
            <a:pPr>
              <a:lnSpc>
                <a:spcPct val="100000"/>
              </a:lnSpc>
            </a:pPr>
            <a:r>
              <a:rPr lang="en-US" sz="1200" b="1" i="0" u="none" dirty="0">
                <a:highlight>
                  <a:srgbClr val="FF0000"/>
                </a:highlight>
                <a:latin typeface="Arial" panose="020B0604020202020204" pitchFamily="34" charset="0"/>
                <a:cs typeface="Arial" panose="020B0604020202020204" pitchFamily="34" charset="0"/>
              </a:rPr>
              <a:t>Destination</a:t>
            </a:r>
            <a:r>
              <a:rPr lang="en-US" sz="1200" b="0" i="0" u="none" dirty="0">
                <a:highlight>
                  <a:srgbClr val="FF0000"/>
                </a:highlight>
                <a:latin typeface="Arial" panose="020B0604020202020204" pitchFamily="34" charset="0"/>
                <a:cs typeface="Arial" panose="020B0604020202020204" pitchFamily="34" charset="0"/>
              </a:rPr>
              <a:t> (Receiver)- It refers to the place where the message has to be delivered or the person that will receive the message.</a:t>
            </a:r>
          </a:p>
          <a:p>
            <a:pPr>
              <a:lnSpc>
                <a:spcPct val="100000"/>
              </a:lnSpc>
            </a:pPr>
            <a:r>
              <a:rPr lang="en-US" sz="1200" b="1" i="0" u="none" dirty="0">
                <a:highlight>
                  <a:srgbClr val="FF0000"/>
                </a:highlight>
                <a:latin typeface="Arial" panose="020B0604020202020204" pitchFamily="34" charset="0"/>
                <a:cs typeface="Arial" panose="020B0604020202020204" pitchFamily="34" charset="0"/>
              </a:rPr>
              <a:t>Noise</a:t>
            </a:r>
            <a:r>
              <a:rPr lang="en-US" sz="1200" b="0" i="0" u="none" dirty="0">
                <a:highlight>
                  <a:srgbClr val="FF0000"/>
                </a:highlight>
                <a:latin typeface="Arial" panose="020B0604020202020204" pitchFamily="34" charset="0"/>
                <a:cs typeface="Arial" panose="020B0604020202020204" pitchFamily="34" charset="0"/>
              </a:rPr>
              <a:t>- The message is sent through a channel which could be disturbed by external noise. These external noises are physical disturbance such as people or the environment which could lead the receiver to get inaccurate messages. Additionally, noise could also disturb the decoding of the message by the receiver.</a:t>
            </a:r>
          </a:p>
          <a:p>
            <a:pPr>
              <a:lnSpc>
                <a:spcPct val="100000"/>
              </a:lnSpc>
            </a:pPr>
            <a:r>
              <a:rPr lang="en-US" sz="1200" b="1" i="0" u="none" dirty="0">
                <a:highlight>
                  <a:srgbClr val="FF0000"/>
                </a:highlight>
                <a:latin typeface="Arial" panose="020B0604020202020204" pitchFamily="34" charset="0"/>
                <a:cs typeface="Arial" panose="020B0604020202020204" pitchFamily="34" charset="0"/>
              </a:rPr>
              <a:t>Feedback</a:t>
            </a:r>
            <a:r>
              <a:rPr lang="en-US" sz="1200" b="0" i="0" u="none" dirty="0">
                <a:highlight>
                  <a:srgbClr val="FF0000"/>
                </a:highlight>
                <a:latin typeface="Arial" panose="020B0604020202020204" pitchFamily="34" charset="0"/>
                <a:cs typeface="Arial" panose="020B0604020202020204" pitchFamily="34" charset="0"/>
              </a:rPr>
              <a:t>- It is when the receiver requests for some explanations or when the receiver tells the sender that the message was properly received (</a:t>
            </a:r>
            <a:r>
              <a:rPr lang="en-US" sz="1200" b="0" i="0" u="none" dirty="0">
                <a:latin typeface="Arial" panose="020B0604020202020204" pitchFamily="34" charset="0"/>
                <a:cs typeface="Arial" panose="020B0604020202020204" pitchFamily="34" charset="0"/>
              </a:rPr>
              <a:t>Weaver, 1953).</a:t>
            </a:r>
            <a:endParaRPr lang="en-US" sz="1200" b="0" i="0" u="none" dirty="0">
              <a:highlight>
                <a:srgbClr val="FF0000"/>
              </a:highlight>
              <a:latin typeface="Arial" panose="020B0604020202020204" pitchFamily="34" charset="0"/>
              <a:cs typeface="Arial" panose="020B0604020202020204" pitchFamily="34" charset="0"/>
            </a:endParaRPr>
          </a:p>
          <a:p>
            <a:endParaRPr lang="en-US" b="0" i="0" u="none" dirty="0">
              <a:highlight>
                <a:srgbClr val="FF0000"/>
              </a:highlight>
              <a:latin typeface="Segoe UI" panose="020B0502040204020203" pitchFamily="34" charset="0"/>
              <a:cs typeface="Segoe UI" panose="020B0502040204020203" pitchFamily="34" charset="0"/>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8</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200" dirty="0">
                <a:latin typeface="Arial" panose="020B0604020202020204" pitchFamily="34" charset="0"/>
                <a:cs typeface="Arial" panose="020B0604020202020204" pitchFamily="34" charset="0"/>
              </a:rPr>
              <a:t>According to Shannon and Weaver (1949), the communication process introduces problems at three different levels:</a:t>
            </a:r>
          </a:p>
          <a:p>
            <a:pPr marL="228600" indent="-228600">
              <a:buFont typeface="Arial" panose="020B0604020202020204" pitchFamily="34" charset="0"/>
              <a:buChar char="•"/>
            </a:pPr>
            <a:r>
              <a:rPr lang="en-US" sz="1200" b="1" u="sng" dirty="0">
                <a:latin typeface="Arial" panose="020B0604020202020204" pitchFamily="34" charset="0"/>
                <a:cs typeface="Arial" panose="020B0604020202020204" pitchFamily="34" charset="0"/>
              </a:rPr>
              <a:t>Technical problem </a:t>
            </a:r>
          </a:p>
          <a:p>
            <a:pPr marL="0" indent="0">
              <a:buFont typeface="+mj-lt"/>
              <a:buNone/>
            </a:pPr>
            <a:r>
              <a:rPr lang="en-US" sz="1200" b="0" u="none" dirty="0">
                <a:latin typeface="Arial" panose="020B0604020202020204" pitchFamily="34" charset="0"/>
                <a:cs typeface="Arial" panose="020B0604020202020204" pitchFamily="34" charset="0"/>
              </a:rPr>
              <a:t>It is concerned with the accurateness of transmission of symbols in communication from the sender to the receiver. The accuracy of communication depends on the technical efficiency of the tool (e.g. telephone) and of the channel (e.g. telephone cable). The first level is about how a channel could cause a problem.</a:t>
            </a:r>
          </a:p>
          <a:p>
            <a:pPr marL="228600" indent="-228600">
              <a:buFont typeface="Arial" panose="020B0604020202020204" pitchFamily="34" charset="0"/>
              <a:buChar char="•"/>
            </a:pPr>
            <a:r>
              <a:rPr lang="en-US" sz="1200" b="1" u="sng" dirty="0">
                <a:latin typeface="Arial" panose="020B0604020202020204" pitchFamily="34" charset="0"/>
                <a:cs typeface="Arial" panose="020B0604020202020204" pitchFamily="34" charset="0"/>
              </a:rPr>
              <a:t>Semantic Problem</a:t>
            </a:r>
          </a:p>
          <a:p>
            <a:pPr marL="0" indent="0">
              <a:buFont typeface="Arial" panose="020B0604020202020204" pitchFamily="34" charset="0"/>
              <a:buNone/>
            </a:pPr>
            <a:r>
              <a:rPr lang="en-US" sz="1200" b="0" u="none" dirty="0">
                <a:latin typeface="Arial" panose="020B0604020202020204" pitchFamily="34" charset="0"/>
                <a:cs typeface="Arial" panose="020B0604020202020204" pitchFamily="34" charset="0"/>
              </a:rPr>
              <a:t>It relates to the problem of how spoken words are understood and how people extract the information from a combination of sounds. In order words, it is concerned with the intended meaning of sender and the interpretation of the message by the receiver (e.g. Chinese whispers).</a:t>
            </a:r>
            <a:endParaRPr lang="en-US" sz="1200" b="1"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1" u="sng" dirty="0">
                <a:latin typeface="Arial" panose="020B0604020202020204" pitchFamily="34" charset="0"/>
                <a:cs typeface="Arial" panose="020B0604020202020204" pitchFamily="34" charset="0"/>
              </a:rPr>
              <a:t>Effectiveness problem</a:t>
            </a:r>
          </a:p>
          <a:p>
            <a:pPr marL="0" indent="0">
              <a:buFont typeface="Arial" panose="020B0604020202020204" pitchFamily="34" charset="0"/>
              <a:buNone/>
            </a:pPr>
            <a:r>
              <a:rPr lang="en-US" sz="1200" b="0" u="none" dirty="0">
                <a:latin typeface="Arial" panose="020B0604020202020204" pitchFamily="34" charset="0"/>
                <a:cs typeface="Arial" panose="020B0604020202020204" pitchFamily="34" charset="0"/>
              </a:rPr>
              <a:t>This level describes how messages can generate a response or a reaction from the receiver.</a:t>
            </a:r>
          </a:p>
          <a:p>
            <a:pPr marL="0" indent="0">
              <a:buFont typeface="Arial" panose="020B0604020202020204" pitchFamily="34" charset="0"/>
              <a:buNone/>
            </a:pPr>
            <a:endParaRPr lang="en-US" sz="1200" b="0" u="none"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1200" b="1" u="none" dirty="0">
                <a:latin typeface="Arial" panose="020B0604020202020204" pitchFamily="34" charset="0"/>
                <a:cs typeface="Arial" panose="020B0604020202020204" pitchFamily="34" charset="0"/>
              </a:rPr>
              <a:t>Advantages of the Shannon-Weaver model of communication </a:t>
            </a:r>
          </a:p>
          <a:p>
            <a:pPr marL="285750" indent="-285750">
              <a:buFont typeface="Arial" panose="020B0604020202020204" pitchFamily="34" charset="0"/>
              <a:buChar char="•"/>
            </a:pPr>
            <a:r>
              <a:rPr lang="en-US" sz="1200" b="0" u="none" dirty="0">
                <a:latin typeface="Arial" panose="020B0604020202020204" pitchFamily="34" charset="0"/>
                <a:cs typeface="Arial" panose="020B0604020202020204" pitchFamily="34" charset="0"/>
              </a:rPr>
              <a:t>Shannon-Weaver’s model takes communication as a bilateral process which makes the model suitable in general communication.</a:t>
            </a:r>
          </a:p>
          <a:p>
            <a:pPr marL="285750" indent="-285750">
              <a:buFont typeface="Arial" panose="020B0604020202020204" pitchFamily="34" charset="0"/>
              <a:buChar char="•"/>
            </a:pPr>
            <a:r>
              <a:rPr lang="en-US" sz="1200" b="0" u="none" dirty="0">
                <a:latin typeface="Arial" panose="020B0604020202020204" pitchFamily="34" charset="0"/>
                <a:cs typeface="Arial" panose="020B0604020202020204" pitchFamily="34" charset="0"/>
              </a:rPr>
              <a:t>Communication is considered measurable in the model. </a:t>
            </a:r>
          </a:p>
          <a:p>
            <a:pPr marL="285750" indent="-285750">
              <a:buFont typeface="Arial" panose="020B0604020202020204" pitchFamily="34" charset="0"/>
              <a:buChar char="•"/>
            </a:pPr>
            <a:r>
              <a:rPr lang="en-US" sz="1200" b="0" u="none" dirty="0">
                <a:latin typeface="Arial" panose="020B0604020202020204" pitchFamily="34" charset="0"/>
                <a:cs typeface="Arial" panose="020B0604020202020204" pitchFamily="34" charset="0"/>
              </a:rPr>
              <a:t>The idea of noise helps the communication to be more effective by eliminating noises or things that causes noise.</a:t>
            </a:r>
          </a:p>
          <a:p>
            <a:pPr marL="285750" indent="-285750">
              <a:buFont typeface="Arial" panose="020B0604020202020204" pitchFamily="34" charset="0"/>
              <a:buChar char="•"/>
            </a:pPr>
            <a:endParaRPr lang="en-US" sz="1200" b="0" u="none"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sz="1200" b="1" i="0" u="sng" dirty="0">
                <a:latin typeface="Arial" panose="020B0604020202020204" pitchFamily="34" charset="0"/>
                <a:cs typeface="Arial" panose="020B0604020202020204" pitchFamily="34" charset="0"/>
              </a:rPr>
              <a:t>Disadvantages of the Shannon-Weaver model of communication</a:t>
            </a:r>
          </a:p>
          <a:p>
            <a:pPr marL="285750" indent="-285750">
              <a:buFont typeface="Arial" panose="020B0604020202020204" pitchFamily="34" charset="0"/>
              <a:buChar char="•"/>
            </a:pPr>
            <a:r>
              <a:rPr lang="en-US" sz="1200" b="0" i="0" u="none" dirty="0">
                <a:latin typeface="Arial" panose="020B0604020202020204" pitchFamily="34" charset="0"/>
                <a:cs typeface="Arial" panose="020B0604020202020204" pitchFamily="34" charset="0"/>
              </a:rPr>
              <a:t>One of the problems of this model is that it can be applied for personal communication rather group/ mass communication.</a:t>
            </a:r>
          </a:p>
          <a:p>
            <a:pPr marL="285750" indent="-285750">
              <a:buFont typeface="Arial" panose="020B0604020202020204" pitchFamily="34" charset="0"/>
              <a:buChar char="•"/>
            </a:pPr>
            <a:r>
              <a:rPr lang="en-US" sz="1200" b="0" i="0" u="none" dirty="0">
                <a:latin typeface="Arial" panose="020B0604020202020204" pitchFamily="34" charset="0"/>
                <a:cs typeface="Arial" panose="020B0604020202020204" pitchFamily="34" charset="0"/>
              </a:rPr>
              <a:t>The model is based on sender and receiver relationship. The sender plays a primary role in the communication process, while the receiver plays a secondary role in the communication process.</a:t>
            </a:r>
          </a:p>
          <a:p>
            <a:pPr marL="285750" indent="-285750">
              <a:buFont typeface="Arial" panose="020B0604020202020204" pitchFamily="34" charset="0"/>
              <a:buChar char="•"/>
            </a:pPr>
            <a:r>
              <a:rPr lang="en-US" sz="1200" b="0" i="0" u="none" dirty="0">
                <a:latin typeface="Arial" panose="020B0604020202020204" pitchFamily="34" charset="0"/>
                <a:cs typeface="Arial" panose="020B0604020202020204" pitchFamily="34" charset="0"/>
              </a:rPr>
              <a:t>Feedback is not considered as essential in comparison to the message sent by the sender. Communication behaves like a one-way process which might weaken the strength of the communication. When a receiver or a large audience who listens to a radio channel or watches television is considered a one-way communication because of the lack of feedback.</a:t>
            </a:r>
          </a:p>
          <a:p>
            <a:pPr marL="285750" indent="-285750">
              <a:buFont typeface="Arial" panose="020B0604020202020204" pitchFamily="34" charset="0"/>
              <a:buChar char="•"/>
            </a:pPr>
            <a:r>
              <a:rPr lang="en-US" sz="1200" b="0" i="0" u="none" dirty="0">
                <a:latin typeface="Arial" panose="020B0604020202020204" pitchFamily="34" charset="0"/>
                <a:cs typeface="Arial" panose="020B0604020202020204" pitchFamily="34" charset="0"/>
              </a:rPr>
              <a:t>The model attracted theorists of Human communication and Information scholars to make further research in communication, it was believed by the academics that this model might be misleading and inaccurate.</a:t>
            </a:r>
          </a:p>
          <a:p>
            <a:pPr marL="285750" indent="-285750">
              <a:buFont typeface="Arial" panose="020B0604020202020204" pitchFamily="34" charset="0"/>
              <a:buChar char="•"/>
            </a:pPr>
            <a:endParaRPr lang="en-US" sz="1400" b="0" i="0" u="none" dirty="0"/>
          </a:p>
        </p:txBody>
      </p:sp>
      <p:sp>
        <p:nvSpPr>
          <p:cNvPr id="4" name="Slide Number Placeholder 3"/>
          <p:cNvSpPr>
            <a:spLocks noGrp="1"/>
          </p:cNvSpPr>
          <p:nvPr>
            <p:ph type="sldNum" sz="quarter" idx="10"/>
          </p:nvPr>
        </p:nvSpPr>
        <p:spPr/>
        <p:txBody>
          <a:bodyPr/>
          <a:lstStyle/>
          <a:p>
            <a:fld id="{BC849E9A-41F7-4779-A581-48A7C374A227}" type="slidenum">
              <a:rPr lang="en-US" smtClean="0"/>
              <a:t>9</a:t>
            </a:fld>
            <a:endParaRPr lang="en-US" dirty="0"/>
          </a:p>
        </p:txBody>
      </p:sp>
    </p:spTree>
    <p:extLst>
      <p:ext uri="{BB962C8B-B14F-4D97-AF65-F5344CB8AC3E}">
        <p14:creationId xmlns:p14="http://schemas.microsoft.com/office/powerpoint/2010/main" val="4224310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dirty="0">
                <a:latin typeface="Arial" panose="020B0604020202020204" pitchFamily="34" charset="0"/>
                <a:cs typeface="Arial" panose="020B0604020202020204" pitchFamily="34" charset="0"/>
              </a:rPr>
              <a:t>Human Bingo is usually </a:t>
            </a:r>
            <a:r>
              <a:rPr lang="en-US" dirty="0" err="1">
                <a:latin typeface="Arial" panose="020B0604020202020204" pitchFamily="34" charset="0"/>
                <a:cs typeface="Arial" panose="020B0604020202020204" pitchFamily="34" charset="0"/>
              </a:rPr>
              <a:t>utilised</a:t>
            </a:r>
            <a:r>
              <a:rPr lang="en-US" dirty="0">
                <a:latin typeface="Arial" panose="020B0604020202020204" pitchFamily="34" charset="0"/>
                <a:cs typeface="Arial" panose="020B0604020202020204" pitchFamily="34" charset="0"/>
              </a:rPr>
              <a:t> as an icebreaker which helps people to learn interesting facts about each other. People will walk around in the room and </a:t>
            </a:r>
            <a:r>
              <a:rPr lang="en-US" dirty="0" err="1">
                <a:latin typeface="Arial" panose="020B0604020202020204" pitchFamily="34" charset="0"/>
                <a:cs typeface="Arial" panose="020B0604020202020204" pitchFamily="34" charset="0"/>
              </a:rPr>
              <a:t>socialise</a:t>
            </a:r>
            <a:r>
              <a:rPr lang="en-US" dirty="0">
                <a:latin typeface="Arial" panose="020B0604020202020204" pitchFamily="34" charset="0"/>
                <a:cs typeface="Arial" panose="020B0604020202020204" pitchFamily="34" charset="0"/>
              </a:rPr>
              <a:t> until they find people that have facts in common with them (Walker, 2010). Human Bingo works better with a large group of 24-25 people. It can be played indoors or outdoors, and the only things required to play the game are printed bingo sheets and pens (</a:t>
            </a:r>
            <a:r>
              <a:rPr lang="en-US" dirty="0" err="1">
                <a:latin typeface="Arial" panose="020B0604020202020204" pitchFamily="34" charset="0"/>
                <a:cs typeface="Arial" panose="020B0604020202020204" pitchFamily="34" charset="0"/>
              </a:rPr>
              <a:t>Clukey</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Stacchini</a:t>
            </a:r>
            <a:r>
              <a:rPr lang="en-US" dirty="0">
                <a:latin typeface="Arial" panose="020B0604020202020204" pitchFamily="34" charset="0"/>
                <a:cs typeface="Arial" panose="020B0604020202020204" pitchFamily="34" charset="0"/>
              </a:rPr>
              <a:t>, 2018).</a:t>
            </a:r>
          </a:p>
          <a:p>
            <a:pPr>
              <a:lnSpc>
                <a:spcPct val="100000"/>
              </a:lnSpc>
            </a:pPr>
            <a:endParaRPr lang="en-US" dirty="0">
              <a:latin typeface="Arial" panose="020B0604020202020204" pitchFamily="34" charset="0"/>
              <a:cs typeface="Arial" panose="020B0604020202020204" pitchFamily="34" charset="0"/>
            </a:endParaRPr>
          </a:p>
          <a:p>
            <a:pPr>
              <a:lnSpc>
                <a:spcPct val="100000"/>
              </a:lnSpc>
            </a:pPr>
            <a:r>
              <a:rPr lang="en-US" dirty="0">
                <a:latin typeface="Arial" panose="020B0604020202020204" pitchFamily="34" charset="0"/>
                <a:cs typeface="Arial" panose="020B0604020202020204" pitchFamily="34" charset="0"/>
              </a:rPr>
              <a:t>The aim of this game is for people to walk around the room and to get signatures of people that had the facts listed on the bingo sheet. When someone gets a full row, the person shouts “Bingo” and wins the game. </a:t>
            </a:r>
          </a:p>
          <a:p>
            <a:pPr>
              <a:lnSpc>
                <a:spcPct val="100000"/>
              </a:lnSpc>
            </a:pPr>
            <a:endParaRPr lang="en-US" dirty="0">
              <a:latin typeface="Arial" panose="020B0604020202020204" pitchFamily="34" charset="0"/>
              <a:cs typeface="Arial" panose="020B0604020202020204" pitchFamily="34" charset="0"/>
            </a:endParaRPr>
          </a:p>
          <a:p>
            <a:pPr>
              <a:lnSpc>
                <a:spcPct val="100000"/>
              </a:lnSpc>
            </a:pPr>
            <a:r>
              <a:rPr lang="en-US" dirty="0">
                <a:latin typeface="Arial" panose="020B0604020202020204" pitchFamily="34" charset="0"/>
                <a:cs typeface="Arial" panose="020B0604020202020204" pitchFamily="34" charset="0"/>
              </a:rPr>
              <a:t>This game helps people to share what they have learnt about someone else or they could describe how they feel after knowing the people around them better (Jones et al, 2013). When people take their time to know each other, obstacles are overcome, they </a:t>
            </a:r>
            <a:r>
              <a:rPr lang="en-US" dirty="0" err="1">
                <a:latin typeface="Arial" panose="020B0604020202020204" pitchFamily="34" charset="0"/>
                <a:cs typeface="Arial" panose="020B0604020202020204" pitchFamily="34" charset="0"/>
              </a:rPr>
              <a:t>socialise</a:t>
            </a:r>
            <a:r>
              <a:rPr lang="en-US" dirty="0">
                <a:latin typeface="Arial" panose="020B0604020202020204" pitchFamily="34" charset="0"/>
                <a:cs typeface="Arial" panose="020B0604020202020204" pitchFamily="34" charset="0"/>
              </a:rPr>
              <a:t>, learn more and networking skills are improved (Walker, 2010).</a:t>
            </a:r>
          </a:p>
        </p:txBody>
      </p:sp>
      <p:sp>
        <p:nvSpPr>
          <p:cNvPr id="4" name="Slide Number Placeholder 3"/>
          <p:cNvSpPr>
            <a:spLocks noGrp="1"/>
          </p:cNvSpPr>
          <p:nvPr>
            <p:ph type="sldNum" sz="quarter" idx="10"/>
          </p:nvPr>
        </p:nvSpPr>
        <p:spPr/>
        <p:txBody>
          <a:bodyPr/>
          <a:lstStyle/>
          <a:p>
            <a:fld id="{BC849E9A-41F7-4779-A581-48A7C374A227}" type="slidenum">
              <a:rPr lang="en-US" smtClean="0"/>
              <a:t>10</a:t>
            </a:fld>
            <a:endParaRPr lang="en-US" dirty="0"/>
          </a:p>
        </p:txBody>
      </p:sp>
    </p:spTree>
    <p:extLst>
      <p:ext uri="{BB962C8B-B14F-4D97-AF65-F5344CB8AC3E}">
        <p14:creationId xmlns:p14="http://schemas.microsoft.com/office/powerpoint/2010/main" val="1825341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US" dirty="0">
                <a:solidFill>
                  <a:schemeClr val="tx1"/>
                </a:solidFill>
                <a:latin typeface="Arial" panose="020B0604020202020204" pitchFamily="34" charset="0"/>
                <a:cs typeface="Arial" panose="020B0604020202020204" pitchFamily="34" charset="0"/>
              </a:rPr>
              <a:t>Has anyone ever played Kahoot before?</a:t>
            </a:r>
          </a:p>
          <a:p>
            <a:pPr marL="228600" indent="-228600">
              <a:buFont typeface="+mj-lt"/>
              <a:buAutoNum type="arabicPeriod"/>
            </a:pPr>
            <a:r>
              <a:rPr lang="en-US" dirty="0">
                <a:solidFill>
                  <a:schemeClr val="tx1"/>
                </a:solidFill>
                <a:latin typeface="Arial" panose="020B0604020202020204" pitchFamily="34" charset="0"/>
                <a:cs typeface="Arial" panose="020B0604020202020204" pitchFamily="34" charset="0"/>
              </a:rPr>
              <a:t>Did you enjoy playing this game?</a:t>
            </a:r>
          </a:p>
          <a:p>
            <a:pPr marL="228600" indent="-228600">
              <a:buFont typeface="+mj-lt"/>
              <a:buAutoNum type="arabicPeriod"/>
            </a:pPr>
            <a:r>
              <a:rPr lang="en-US" dirty="0">
                <a:solidFill>
                  <a:schemeClr val="tx1"/>
                </a:solidFill>
                <a:latin typeface="Arial" panose="020B0604020202020204" pitchFamily="34" charset="0"/>
                <a:cs typeface="Arial" panose="020B0604020202020204" pitchFamily="34" charset="0"/>
              </a:rPr>
              <a:t>You will be asked some multiple-choice questions using Kahoot to test what you have learnt about communication and networking today. Bring out your phones, laptops or tablets. </a:t>
            </a:r>
          </a:p>
          <a:p>
            <a:pPr marL="0" indent="0">
              <a:buFont typeface="+mj-lt"/>
              <a:buNone/>
            </a:pPr>
            <a:endParaRPr lang="en-US" i="1" u="sng" dirty="0">
              <a:solidFill>
                <a:schemeClr val="tx1"/>
              </a:solidFill>
              <a:latin typeface="Arial" panose="020B0604020202020204" pitchFamily="34" charset="0"/>
              <a:cs typeface="Arial" panose="020B0604020202020204" pitchFamily="34" charset="0"/>
            </a:endParaRPr>
          </a:p>
          <a:p>
            <a:pPr marL="0" indent="0">
              <a:buFont typeface="+mj-lt"/>
              <a:buNone/>
            </a:pPr>
            <a:r>
              <a:rPr lang="en-US" i="1" u="none" dirty="0">
                <a:solidFill>
                  <a:schemeClr val="tx1"/>
                </a:solidFill>
                <a:latin typeface="Arial" panose="020B0604020202020204" pitchFamily="34" charset="0"/>
                <a:cs typeface="Arial" panose="020B0604020202020204" pitchFamily="34" charset="0"/>
              </a:rPr>
              <a:t>Link to </a:t>
            </a:r>
            <a:r>
              <a:rPr lang="en-US" sz="1200" i="1" u="none" kern="1200" dirty="0">
                <a:solidFill>
                  <a:schemeClr val="tx1"/>
                </a:solidFill>
                <a:latin typeface="Arial" panose="020B0604020202020204" pitchFamily="34" charset="0"/>
                <a:ea typeface="+mn-ea"/>
                <a:cs typeface="Arial" panose="020B0604020202020204" pitchFamily="34" charset="0"/>
              </a:rPr>
              <a:t>the</a:t>
            </a:r>
            <a:r>
              <a:rPr lang="en-US" i="1" u="none" dirty="0">
                <a:solidFill>
                  <a:schemeClr val="tx1"/>
                </a:solidFill>
                <a:latin typeface="Arial" panose="020B0604020202020204" pitchFamily="34" charset="0"/>
                <a:cs typeface="Arial" panose="020B0604020202020204" pitchFamily="34" charset="0"/>
              </a:rPr>
              <a:t> quiz: https://create.kahoot.it/share/communication-networking/8246f7de-9048-4751-bffb-9d0cf39fad16 </a:t>
            </a:r>
            <a:r>
              <a:rPr lang="en-US" b="1" i="0" u="none" dirty="0">
                <a:solidFill>
                  <a:schemeClr val="tx1"/>
                </a:solidFill>
                <a:latin typeface="Arial" panose="020B0604020202020204" pitchFamily="34" charset="0"/>
                <a:cs typeface="Arial" panose="020B0604020202020204" pitchFamily="34" charset="0"/>
              </a:rPr>
              <a:t>(click on the image)</a:t>
            </a:r>
          </a:p>
          <a:p>
            <a:pPr marL="0" indent="0">
              <a:buFont typeface="+mj-lt"/>
              <a:buNone/>
            </a:pPr>
            <a:endParaRPr lang="en-US" i="0" u="none"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Kahoot is an online quiz used to evaluate learners, and it also brings engagement and an enjoyable way of learning (Cameron and </a:t>
            </a:r>
            <a:r>
              <a:rPr lang="en-US" dirty="0" err="1">
                <a:solidFill>
                  <a:schemeClr val="tx1"/>
                </a:solidFill>
                <a:latin typeface="Arial" panose="020B0604020202020204" pitchFamily="34" charset="0"/>
                <a:cs typeface="Arial" panose="020B0604020202020204" pitchFamily="34" charset="0"/>
              </a:rPr>
              <a:t>Bizo</a:t>
            </a:r>
            <a:r>
              <a:rPr lang="en-US" dirty="0">
                <a:solidFill>
                  <a:schemeClr val="tx1"/>
                </a:solidFill>
                <a:latin typeface="Arial" panose="020B0604020202020204" pitchFamily="34" charset="0"/>
                <a:cs typeface="Arial" panose="020B0604020202020204" pitchFamily="34" charset="0"/>
              </a:rPr>
              <a:t>, 2019; Hoffmann and Ramirez, 2018). This learning approach could also develop collaborative learning and it had several positive effects on learner's performance (</a:t>
            </a:r>
            <a:r>
              <a:rPr lang="pt-BR" dirty="0">
                <a:solidFill>
                  <a:schemeClr val="tx1"/>
                </a:solidFill>
                <a:latin typeface="Arial" panose="020B0604020202020204" pitchFamily="34" charset="0"/>
                <a:cs typeface="Arial" panose="020B0604020202020204" pitchFamily="34" charset="0"/>
              </a:rPr>
              <a:t>Correia and Santos, 2017;</a:t>
            </a:r>
            <a:r>
              <a:rPr lang="en-US" dirty="0">
                <a:solidFill>
                  <a:schemeClr val="tx1"/>
                </a:solidFill>
                <a:latin typeface="Arial" panose="020B0604020202020204" pitchFamily="34" charset="0"/>
                <a:cs typeface="Arial" panose="020B0604020202020204" pitchFamily="34" charset="0"/>
              </a:rPr>
              <a:t> </a:t>
            </a:r>
            <a:r>
              <a:rPr lang="en-US" dirty="0" err="1">
                <a:solidFill>
                  <a:schemeClr val="tx1"/>
                </a:solidFill>
                <a:latin typeface="Arial" panose="020B0604020202020204" pitchFamily="34" charset="0"/>
                <a:cs typeface="Arial" panose="020B0604020202020204" pitchFamily="34" charset="0"/>
              </a:rPr>
              <a:t>Licorish</a:t>
            </a:r>
            <a:r>
              <a:rPr lang="en-US" dirty="0">
                <a:solidFill>
                  <a:schemeClr val="tx1"/>
                </a:solidFill>
                <a:latin typeface="Arial" panose="020B0604020202020204" pitchFamily="34" charset="0"/>
                <a:cs typeface="Arial" panose="020B0604020202020204" pitchFamily="34" charset="0"/>
              </a:rPr>
              <a:t> et al, 2018).</a:t>
            </a:r>
          </a:p>
        </p:txBody>
      </p:sp>
      <p:sp>
        <p:nvSpPr>
          <p:cNvPr id="4" name="Slide Number Placeholder 3"/>
          <p:cNvSpPr>
            <a:spLocks noGrp="1"/>
          </p:cNvSpPr>
          <p:nvPr>
            <p:ph type="sldNum" sz="quarter" idx="10"/>
          </p:nvPr>
        </p:nvSpPr>
        <p:spPr/>
        <p:txBody>
          <a:bodyPr/>
          <a:lstStyle/>
          <a:p>
            <a:fld id="{BC849E9A-41F7-4779-A581-48A7C374A227}" type="slidenum">
              <a:rPr lang="en-US" smtClean="0"/>
              <a:t>11</a:t>
            </a:fld>
            <a:endParaRPr lang="en-US" dirty="0"/>
          </a:p>
        </p:txBody>
      </p:sp>
    </p:spTree>
    <p:extLst>
      <p:ext uri="{BB962C8B-B14F-4D97-AF65-F5344CB8AC3E}">
        <p14:creationId xmlns:p14="http://schemas.microsoft.com/office/powerpoint/2010/main" val="1335805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Arial" panose="020B0604020202020204" pitchFamily="34" charset="0"/>
                <a:cs typeface="Arial" panose="020B0604020202020204" pitchFamily="34" charset="0"/>
              </a:rPr>
              <a:t>In summary</a:t>
            </a:r>
            <a:r>
              <a:rPr lang="en-GB" b="1" dirty="0">
                <a:latin typeface="Arial" panose="020B0604020202020204" pitchFamily="34" charset="0"/>
                <a:cs typeface="Arial" panose="020B0604020202020204" pitchFamily="34" charset="0"/>
              </a:rPr>
              <a:t>, </a:t>
            </a:r>
            <a:r>
              <a:rPr lang="en-GB" sz="1200" kern="1200" dirty="0">
                <a:solidFill>
                  <a:schemeClr val="tx1"/>
                </a:solidFill>
                <a:effectLst/>
                <a:latin typeface="Arial" panose="020B0604020202020204" pitchFamily="34" charset="0"/>
                <a:ea typeface="+mn-ea"/>
                <a:cs typeface="Arial" panose="020B0604020202020204" pitchFamily="34" charset="0"/>
              </a:rPr>
              <a:t>Understanding more about communication is the first step to improve communication skills. Having a good knowledge of the process and how it operates will help people to improve at encoding and decoding messages (Thompson, 2018). </a:t>
            </a:r>
            <a:r>
              <a:rPr lang="en-US" sz="1200" kern="1200" dirty="0">
                <a:solidFill>
                  <a:schemeClr val="tx1"/>
                </a:solidFill>
                <a:effectLst/>
                <a:latin typeface="Arial" panose="020B0604020202020204" pitchFamily="34" charset="0"/>
                <a:ea typeface="+mn-ea"/>
                <a:cs typeface="Arial" panose="020B0604020202020204" pitchFamily="34" charset="0"/>
              </a:rPr>
              <a:t>Networking includes building and retaining connections and contacts with people (Damico and </a:t>
            </a:r>
            <a:r>
              <a:rPr lang="en-US" sz="1200" kern="1200" dirty="0" err="1">
                <a:solidFill>
                  <a:schemeClr val="tx1"/>
                </a:solidFill>
                <a:effectLst/>
                <a:latin typeface="Arial" panose="020B0604020202020204" pitchFamily="34" charset="0"/>
                <a:ea typeface="+mn-ea"/>
                <a:cs typeface="Arial" panose="020B0604020202020204" pitchFamily="34" charset="0"/>
              </a:rPr>
              <a:t>Krutka</a:t>
            </a:r>
            <a:r>
              <a:rPr lang="en-US" sz="1200" kern="1200" dirty="0">
                <a:solidFill>
                  <a:schemeClr val="tx1"/>
                </a:solidFill>
                <a:effectLst/>
                <a:latin typeface="Arial" panose="020B0604020202020204" pitchFamily="34" charset="0"/>
                <a:ea typeface="+mn-ea"/>
                <a:cs typeface="Arial" panose="020B0604020202020204" pitchFamily="34" charset="0"/>
              </a:rPr>
              <a:t>, 2015).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Arial" panose="020B0604020202020204" pitchFamily="34" charset="0"/>
                <a:ea typeface="+mn-ea"/>
                <a:cs typeface="Arial" panose="020B0604020202020204" pitchFamily="34" charset="0"/>
              </a:rPr>
              <a:t>There are various ways to have a clear communication and improve networking skills (Forbes, 2018; Eriksen and Eriksen,1979; </a:t>
            </a:r>
            <a:r>
              <a:rPr lang="en-US" sz="1200" kern="1200" dirty="0" err="1">
                <a:solidFill>
                  <a:schemeClr val="tx1"/>
                </a:solidFill>
                <a:effectLst/>
                <a:latin typeface="Arial" panose="020B0604020202020204" pitchFamily="34" charset="0"/>
                <a:ea typeface="+mn-ea"/>
                <a:cs typeface="Arial" panose="020B0604020202020204" pitchFamily="34" charset="0"/>
              </a:rPr>
              <a:t>Eğeci</a:t>
            </a:r>
            <a:r>
              <a:rPr lang="en-US" sz="1200" kern="1200" dirty="0">
                <a:solidFill>
                  <a:schemeClr val="tx1"/>
                </a:solidFill>
                <a:effectLst/>
                <a:latin typeface="Arial" panose="020B0604020202020204" pitchFamily="34" charset="0"/>
                <a:ea typeface="+mn-ea"/>
                <a:cs typeface="Arial" panose="020B0604020202020204" pitchFamily="34" charset="0"/>
              </a:rPr>
              <a:t> and </a:t>
            </a:r>
            <a:r>
              <a:rPr lang="en-US" sz="1200" kern="1200" dirty="0" err="1">
                <a:solidFill>
                  <a:schemeClr val="tx1"/>
                </a:solidFill>
                <a:effectLst/>
                <a:latin typeface="Arial" panose="020B0604020202020204" pitchFamily="34" charset="0"/>
                <a:ea typeface="+mn-ea"/>
                <a:cs typeface="Arial" panose="020B0604020202020204" pitchFamily="34" charset="0"/>
              </a:rPr>
              <a:t>Gençöz</a:t>
            </a:r>
            <a:r>
              <a:rPr lang="en-US" sz="1200" kern="1200" dirty="0">
                <a:solidFill>
                  <a:schemeClr val="tx1"/>
                </a:solidFill>
                <a:effectLst/>
                <a:latin typeface="Arial" panose="020B0604020202020204" pitchFamily="34" charset="0"/>
                <a:ea typeface="+mn-ea"/>
                <a:cs typeface="Arial" panose="020B0604020202020204" pitchFamily="34" charset="0"/>
              </a:rPr>
              <a:t>, 2006).</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Listening.</a:t>
            </a:r>
            <a:r>
              <a:rPr lang="en-GB" sz="1200" kern="1200" dirty="0">
                <a:solidFill>
                  <a:schemeClr val="tx1"/>
                </a:solidFill>
                <a:effectLst/>
                <a:latin typeface="Arial" panose="020B0604020202020204" pitchFamily="34" charset="0"/>
                <a:ea typeface="+mn-ea"/>
                <a:cs typeface="Arial" panose="020B0604020202020204" pitchFamily="34" charset="0"/>
              </a:rPr>
              <a:t> It is an important element to understand when someone is speaking, and it leads to clear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Speaking clearly. </a:t>
            </a:r>
            <a:r>
              <a:rPr lang="en-GB" sz="1200" b="0" kern="1200" dirty="0">
                <a:solidFill>
                  <a:schemeClr val="tx1"/>
                </a:solidFill>
                <a:effectLst/>
                <a:latin typeface="Arial" panose="020B0604020202020204" pitchFamily="34" charset="0"/>
                <a:ea typeface="+mn-ea"/>
                <a:cs typeface="Arial" panose="020B0604020202020204" pitchFamily="34" charset="0"/>
              </a:rPr>
              <a:t>This might sound obvious but utilising the right tone, words and time could play a vital part of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Empathy. </a:t>
            </a:r>
            <a:r>
              <a:rPr lang="en-GB" sz="1200" b="0" kern="1200" dirty="0">
                <a:solidFill>
                  <a:schemeClr val="tx1"/>
                </a:solidFill>
                <a:effectLst/>
                <a:latin typeface="Arial" panose="020B0604020202020204" pitchFamily="34" charset="0"/>
                <a:ea typeface="+mn-ea"/>
                <a:cs typeface="Arial" panose="020B0604020202020204" pitchFamily="34" charset="0"/>
              </a:rPr>
              <a:t>This is sometimes ignored but it helps to communicate in a way that it would be understood by everyone. It is necessary to feel for other people and see things from their perspective.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Feedback. </a:t>
            </a:r>
            <a:r>
              <a:rPr lang="en-GB" sz="1200" b="0" kern="1200" dirty="0">
                <a:solidFill>
                  <a:schemeClr val="tx1"/>
                </a:solidFill>
                <a:effectLst/>
                <a:latin typeface="Arial" panose="020B0604020202020204" pitchFamily="34" charset="0"/>
                <a:ea typeface="+mn-ea"/>
                <a:cs typeface="Arial" panose="020B0604020202020204" pitchFamily="34" charset="0"/>
              </a:rPr>
              <a:t>As mentioned throughout the session, giving feedback will provide a significant benefit from the sender and receiver. It helps to complete the communication process and it always brings a productive outcome.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C849E9A-41F7-4779-A581-48A7C374A227}" type="slidenum">
              <a:rPr lang="en-US" smtClean="0"/>
              <a:t>12</a:t>
            </a:fld>
            <a:endParaRPr lang="en-US" dirty="0"/>
          </a:p>
        </p:txBody>
      </p:sp>
    </p:spTree>
    <p:extLst>
      <p:ext uri="{BB962C8B-B14F-4D97-AF65-F5344CB8AC3E}">
        <p14:creationId xmlns:p14="http://schemas.microsoft.com/office/powerpoint/2010/main" val="3940974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We would like to thank everyone for participating. </a:t>
            </a:r>
          </a:p>
          <a:p>
            <a:r>
              <a:rPr lang="en-GB" dirty="0">
                <a:latin typeface="Arial" panose="020B0604020202020204" pitchFamily="34" charset="0"/>
                <a:cs typeface="Arial" panose="020B0604020202020204" pitchFamily="34" charset="0"/>
              </a:rPr>
              <a:t>Does anyone have any question?</a:t>
            </a:r>
          </a:p>
          <a:p>
            <a:r>
              <a:rPr lang="en-GB" dirty="0">
                <a:latin typeface="Arial" panose="020B0604020202020204" pitchFamily="34" charset="0"/>
                <a:cs typeface="Arial" panose="020B0604020202020204" pitchFamily="34" charset="0"/>
              </a:rPr>
              <a:t>We would be happy if you could fill the evaluation form provided and let us your thoughts on our session today. </a:t>
            </a:r>
          </a:p>
        </p:txBody>
      </p:sp>
      <p:sp>
        <p:nvSpPr>
          <p:cNvPr id="4" name="Slide Number Placeholder 3"/>
          <p:cNvSpPr>
            <a:spLocks noGrp="1"/>
          </p:cNvSpPr>
          <p:nvPr>
            <p:ph type="sldNum" sz="quarter" idx="5"/>
          </p:nvPr>
        </p:nvSpPr>
        <p:spPr/>
        <p:txBody>
          <a:bodyPr/>
          <a:lstStyle/>
          <a:p>
            <a:fld id="{BC849E9A-41F7-4779-A581-48A7C374A227}" type="slidenum">
              <a:rPr lang="en-US" smtClean="0"/>
              <a:t>13</a:t>
            </a:fld>
            <a:endParaRPr lang="en-US" dirty="0"/>
          </a:p>
        </p:txBody>
      </p:sp>
    </p:spTree>
    <p:extLst>
      <p:ext uri="{BB962C8B-B14F-4D97-AF65-F5344CB8AC3E}">
        <p14:creationId xmlns:p14="http://schemas.microsoft.com/office/powerpoint/2010/main" val="31769939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Font typeface="+mj-lt"/>
              <a:buNone/>
            </a:pPr>
            <a:r>
              <a:rPr lang="en-US" dirty="0">
                <a:latin typeface="Arial" panose="020B0604020202020204" pitchFamily="34" charset="0"/>
                <a:cs typeface="Arial" panose="020B0604020202020204" pitchFamily="34" charset="0"/>
              </a:rPr>
              <a:t>App, B., McIntosh, D.N., Reed, C.L. and </a:t>
            </a:r>
            <a:r>
              <a:rPr lang="en-US" dirty="0" err="1">
                <a:latin typeface="Arial" panose="020B0604020202020204" pitchFamily="34" charset="0"/>
                <a:cs typeface="Arial" panose="020B0604020202020204" pitchFamily="34" charset="0"/>
              </a:rPr>
              <a:t>Hertenstein</a:t>
            </a:r>
            <a:r>
              <a:rPr lang="en-US" dirty="0">
                <a:latin typeface="Arial" panose="020B0604020202020204" pitchFamily="34" charset="0"/>
                <a:cs typeface="Arial" panose="020B0604020202020204" pitchFamily="34" charset="0"/>
              </a:rPr>
              <a:t>, M.J., (2011). Nonverbal channel use in communication of emotion: How may depend on why. Emotion, 11(3), p.603.</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Broome, B.J., (1991). Building shared meaning: Implications of a relational approach to empathy for teaching intercultural communication. Communication education, 40(3), pp.235-249.</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Burleson, B.R. and </a:t>
            </a:r>
            <a:r>
              <a:rPr lang="en-US" dirty="0" err="1">
                <a:latin typeface="Arial" panose="020B0604020202020204" pitchFamily="34" charset="0"/>
                <a:cs typeface="Arial" panose="020B0604020202020204" pitchFamily="34" charset="0"/>
              </a:rPr>
              <a:t>Samter</a:t>
            </a:r>
            <a:r>
              <a:rPr lang="en-US" dirty="0">
                <a:latin typeface="Arial" panose="020B0604020202020204" pitchFamily="34" charset="0"/>
                <a:cs typeface="Arial" panose="020B0604020202020204" pitchFamily="34" charset="0"/>
              </a:rPr>
              <a:t>, W., (1990). Effects of cognitive complexity on the perceived importance of communication skills in friends. Communication Research, 17(2), pp.165-182.</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Cameron, K. and </a:t>
            </a:r>
            <a:r>
              <a:rPr lang="en-US" dirty="0" err="1">
                <a:latin typeface="Arial" panose="020B0604020202020204" pitchFamily="34" charset="0"/>
                <a:cs typeface="Arial" panose="020B0604020202020204" pitchFamily="34" charset="0"/>
              </a:rPr>
              <a:t>Bizo</a:t>
            </a:r>
            <a:r>
              <a:rPr lang="en-US" dirty="0">
                <a:latin typeface="Arial" panose="020B0604020202020204" pitchFamily="34" charset="0"/>
                <a:cs typeface="Arial" panose="020B0604020202020204" pitchFamily="34" charset="0"/>
              </a:rPr>
              <a:t>, L.A., (2019). Use of the game-based learning platform KAHOOT! to facilitate learner engagement in Animal Science students.</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Campbell, N. and Campbell, N.J., (1998). Writing effective policies and procedures: a step-by-step resource for clear communication. </a:t>
            </a:r>
            <a:r>
              <a:rPr lang="en-US" dirty="0" err="1">
                <a:latin typeface="Arial" panose="020B0604020202020204" pitchFamily="34" charset="0"/>
                <a:cs typeface="Arial" panose="020B0604020202020204" pitchFamily="34" charset="0"/>
              </a:rPr>
              <a:t>Amacom</a:t>
            </a:r>
            <a:r>
              <a:rPr lang="en-US" dirty="0">
                <a:latin typeface="Arial" panose="020B0604020202020204" pitchFamily="34" charset="0"/>
                <a:cs typeface="Arial" panose="020B0604020202020204" pitchFamily="34" charset="0"/>
              </a:rPr>
              <a:t> Books.</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err="1">
                <a:latin typeface="Arial" panose="020B0604020202020204" pitchFamily="34" charset="0"/>
                <a:cs typeface="Arial" panose="020B0604020202020204" pitchFamily="34" charset="0"/>
              </a:rPr>
              <a:t>Clukey</a:t>
            </a:r>
            <a:r>
              <a:rPr lang="en-US" dirty="0">
                <a:latin typeface="Arial" panose="020B0604020202020204" pitchFamily="34" charset="0"/>
                <a:cs typeface="Arial" panose="020B0604020202020204" pitchFamily="34" charset="0"/>
              </a:rPr>
              <a:t>, R. and </a:t>
            </a:r>
            <a:r>
              <a:rPr lang="en-US" dirty="0" err="1">
                <a:latin typeface="Arial" panose="020B0604020202020204" pitchFamily="34" charset="0"/>
                <a:cs typeface="Arial" panose="020B0604020202020204" pitchFamily="34" charset="0"/>
              </a:rPr>
              <a:t>Stacchini</a:t>
            </a:r>
            <a:r>
              <a:rPr lang="en-US" dirty="0">
                <a:latin typeface="Arial" panose="020B0604020202020204" pitchFamily="34" charset="0"/>
                <a:cs typeface="Arial" panose="020B0604020202020204" pitchFamily="34" charset="0"/>
              </a:rPr>
              <a:t>, P., (2018). Orientation Committee Progress Report.</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Correia, M. and Santos, R., (2017), November. Game-based learning: The use of Kahoot in teacher education. In 2017 International Symposium on Computers </a:t>
            </a:r>
          </a:p>
          <a:p>
            <a:pPr marL="0" indent="0">
              <a:lnSpc>
                <a:spcPct val="150000"/>
              </a:lnSpc>
              <a:buFont typeface="+mj-lt"/>
              <a:buNone/>
            </a:pPr>
            <a:r>
              <a:rPr lang="en-US" dirty="0">
                <a:latin typeface="Arial" panose="020B0604020202020204" pitchFamily="34" charset="0"/>
                <a:cs typeface="Arial" panose="020B0604020202020204" pitchFamily="34" charset="0"/>
              </a:rPr>
              <a:t>in Education (SIIE) (pp. 1-4). IEEE.</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Damico, N. and </a:t>
            </a:r>
            <a:r>
              <a:rPr lang="en-US" dirty="0" err="1">
                <a:latin typeface="Arial" panose="020B0604020202020204" pitchFamily="34" charset="0"/>
                <a:cs typeface="Arial" panose="020B0604020202020204" pitchFamily="34" charset="0"/>
              </a:rPr>
              <a:t>Krutka</a:t>
            </a:r>
            <a:r>
              <a:rPr lang="en-US" dirty="0">
                <a:latin typeface="Arial" panose="020B0604020202020204" pitchFamily="34" charset="0"/>
                <a:cs typeface="Arial" panose="020B0604020202020204" pitchFamily="34" charset="0"/>
              </a:rPr>
              <a:t>, D.G., (2019). Social Networking Skills. The International Encyclopedia of Media Literacy, pp.1-7.</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de </a:t>
            </a:r>
            <a:r>
              <a:rPr lang="en-US" dirty="0" err="1">
                <a:latin typeface="Arial" panose="020B0604020202020204" pitchFamily="34" charset="0"/>
                <a:cs typeface="Arial" panose="020B0604020202020204" pitchFamily="34" charset="0"/>
              </a:rPr>
              <a:t>Janasz</a:t>
            </a:r>
            <a:r>
              <a:rPr lang="en-US" dirty="0">
                <a:latin typeface="Arial" panose="020B0604020202020204" pitchFamily="34" charset="0"/>
                <a:cs typeface="Arial" panose="020B0604020202020204" pitchFamily="34" charset="0"/>
              </a:rPr>
              <a:t>, S.C. and </a:t>
            </a:r>
            <a:r>
              <a:rPr lang="en-US" dirty="0" err="1">
                <a:latin typeface="Arial" panose="020B0604020202020204" pitchFamily="34" charset="0"/>
                <a:cs typeface="Arial" panose="020B0604020202020204" pitchFamily="34" charset="0"/>
              </a:rPr>
              <a:t>Forret</a:t>
            </a:r>
            <a:r>
              <a:rPr lang="en-US" dirty="0">
                <a:latin typeface="Arial" panose="020B0604020202020204" pitchFamily="34" charset="0"/>
                <a:cs typeface="Arial" panose="020B0604020202020204" pitchFamily="34" charset="0"/>
              </a:rPr>
              <a:t>, M.L., (2008). Learning the art of networking: A critical skill for enhancing social capital and career success. Journal of Management </a:t>
            </a:r>
          </a:p>
          <a:p>
            <a:pPr marL="0" indent="0">
              <a:lnSpc>
                <a:spcPct val="150000"/>
              </a:lnSpc>
              <a:buFont typeface="+mj-lt"/>
              <a:buNone/>
            </a:pPr>
            <a:r>
              <a:rPr lang="en-US" dirty="0">
                <a:latin typeface="Arial" panose="020B0604020202020204" pitchFamily="34" charset="0"/>
                <a:cs typeface="Arial" panose="020B0604020202020204" pitchFamily="34" charset="0"/>
              </a:rPr>
              <a:t>Education, 32(5), pp.629-650.</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err="1">
                <a:latin typeface="Arial" panose="020B0604020202020204" pitchFamily="34" charset="0"/>
                <a:cs typeface="Arial" panose="020B0604020202020204" pitchFamily="34" charset="0"/>
              </a:rPr>
              <a:t>Eğeci</a:t>
            </a:r>
            <a:r>
              <a:rPr lang="en-US" dirty="0">
                <a:latin typeface="Arial" panose="020B0604020202020204" pitchFamily="34" charset="0"/>
                <a:cs typeface="Arial" panose="020B0604020202020204" pitchFamily="34" charset="0"/>
              </a:rPr>
              <a:t>, İ.S. and </a:t>
            </a:r>
            <a:r>
              <a:rPr lang="en-US" dirty="0" err="1">
                <a:latin typeface="Arial" panose="020B0604020202020204" pitchFamily="34" charset="0"/>
                <a:cs typeface="Arial" panose="020B0604020202020204" pitchFamily="34" charset="0"/>
              </a:rPr>
              <a:t>Gençöz</a:t>
            </a:r>
            <a:r>
              <a:rPr lang="en-US" dirty="0">
                <a:latin typeface="Arial" panose="020B0604020202020204" pitchFamily="34" charset="0"/>
                <a:cs typeface="Arial" panose="020B0604020202020204" pitchFamily="34" charset="0"/>
              </a:rPr>
              <a:t>, T., (2006). Factors associated with relationship satisfaction: Importance of communication skills. Contemporary family therapy, 28(3), pp.383-391.</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Eriksen, K. and Eriksen, K., (1979). Communications skills for the human services. Reston Publishing Company.</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Forbes. (2018). Council Post: 10 Networking Tips To Help You Make A Great First Impression At An Event. [online] Available at: &lt;https://www.forbes.com/sites/forbescommunicationscouncil/2018/04/23/10-networking-tips-to-help-you-make-a-great-first-impression-at-an-event/#244ef028301b&gt; [Accessed 20 May 2020].</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Georgia Tech. (2020). Guiding Principles | Writing And Communication Program. [Online] Available at: https://wcprogram.lmc.gatech.edu/guiding-principles. [Accessed 11 May 2020].</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Griffin, E.M., (2006). A first look at communication theory. </a:t>
            </a:r>
            <a:r>
              <a:rPr lang="en-US" dirty="0" err="1">
                <a:latin typeface="Arial" panose="020B0604020202020204" pitchFamily="34" charset="0"/>
                <a:cs typeface="Arial" panose="020B0604020202020204" pitchFamily="34" charset="0"/>
              </a:rPr>
              <a:t>McGraw-hill</a:t>
            </a:r>
            <a:r>
              <a:rPr lang="en-US" dirty="0">
                <a:latin typeface="Arial" panose="020B0604020202020204" pitchFamily="34" charset="0"/>
                <a:cs typeface="Arial" panose="020B0604020202020204" pitchFamily="34" charset="0"/>
              </a:rPr>
              <a:t>.</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Hoffmann, M.M. and Ramirez, A.Y., (2018). Students' Attitudes toward Teacher Use of Technology in Classrooms. Multicultural Education, 25(2), pp.51-56.</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Jones, R., Peters, K. and Shields, E., (2013). Transform your training the sequel: return of the interactive IL trainers.</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Jose, N., (1995). Chinese whispers: Cultural essays. Wakefield Press.</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Keeler, H.R. and Shaw, M.K., (2018). Communication and Teamwork: An Introduction for Support Staff. Rowman &amp; Littlefield.</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err="1">
                <a:latin typeface="Arial" panose="020B0604020202020204" pitchFamily="34" charset="0"/>
                <a:cs typeface="Arial" panose="020B0604020202020204" pitchFamily="34" charset="0"/>
              </a:rPr>
              <a:t>Klyver</a:t>
            </a:r>
            <a:r>
              <a:rPr lang="en-US" dirty="0">
                <a:latin typeface="Arial" panose="020B0604020202020204" pitchFamily="34" charset="0"/>
                <a:cs typeface="Arial" panose="020B0604020202020204" pitchFamily="34" charset="0"/>
              </a:rPr>
              <a:t>, K. and Foley, D., (2012). Networking and culture in entrepreneurship. Entrepreneurship &amp; Regional Development, 24(7-8), pp.561-588.</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err="1">
                <a:latin typeface="Arial" panose="020B0604020202020204" pitchFamily="34" charset="0"/>
                <a:cs typeface="Arial" panose="020B0604020202020204" pitchFamily="34" charset="0"/>
              </a:rPr>
              <a:t>Kokkonen</a:t>
            </a:r>
            <a:r>
              <a:rPr lang="en-US" dirty="0">
                <a:latin typeface="Arial" panose="020B0604020202020204" pitchFamily="34" charset="0"/>
                <a:cs typeface="Arial" panose="020B0604020202020204" pitchFamily="34" charset="0"/>
              </a:rPr>
              <a:t>, L. and </a:t>
            </a:r>
            <a:r>
              <a:rPr lang="en-US" dirty="0" err="1">
                <a:latin typeface="Arial" panose="020B0604020202020204" pitchFamily="34" charset="0"/>
                <a:cs typeface="Arial" panose="020B0604020202020204" pitchFamily="34" charset="0"/>
              </a:rPr>
              <a:t>Almonkari</a:t>
            </a:r>
            <a:r>
              <a:rPr lang="en-US" dirty="0">
                <a:latin typeface="Arial" panose="020B0604020202020204" pitchFamily="34" charset="0"/>
                <a:cs typeface="Arial" panose="020B0604020202020204" pitchFamily="34" charset="0"/>
              </a:rPr>
              <a:t>, M., (2015). Teaching networking: an interpersonal communication competence perspective. Voices of pedagogical development–Expanding, enhancing and exploring higher education language learning, pp.31-56.</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err="1">
                <a:latin typeface="Arial" panose="020B0604020202020204" pitchFamily="34" charset="0"/>
                <a:cs typeface="Arial" panose="020B0604020202020204" pitchFamily="34" charset="0"/>
              </a:rPr>
              <a:t>Licorish</a:t>
            </a:r>
            <a:r>
              <a:rPr lang="en-US" dirty="0">
                <a:latin typeface="Arial" panose="020B0604020202020204" pitchFamily="34" charset="0"/>
                <a:cs typeface="Arial" panose="020B0604020202020204" pitchFamily="34" charset="0"/>
              </a:rPr>
              <a:t>, S.A., Owen, H.E., Daniel, B. and George, J.L., (2018). Students’ perception of </a:t>
            </a:r>
            <a:r>
              <a:rPr lang="en-US" dirty="0" err="1">
                <a:latin typeface="Arial" panose="020B0604020202020204" pitchFamily="34" charset="0"/>
                <a:cs typeface="Arial" panose="020B0604020202020204" pitchFamily="34" charset="0"/>
              </a:rPr>
              <a:t>Kahoot!’s</a:t>
            </a:r>
            <a:r>
              <a:rPr lang="en-US" dirty="0">
                <a:latin typeface="Arial" panose="020B0604020202020204" pitchFamily="34" charset="0"/>
                <a:cs typeface="Arial" panose="020B0604020202020204" pitchFamily="34" charset="0"/>
              </a:rPr>
              <a:t> influence on teaching and learning. Research and Practice in Technology Enhanced Learning, 13(1), p.9.</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Lin, N., (1973). The study of human communication. </a:t>
            </a:r>
            <a:r>
              <a:rPr lang="en-US" dirty="0" err="1">
                <a:latin typeface="Arial" panose="020B0604020202020204" pitchFamily="34" charset="0"/>
                <a:cs typeface="Arial" panose="020B0604020202020204" pitchFamily="34" charset="0"/>
              </a:rPr>
              <a:t>Bobbs</a:t>
            </a:r>
            <a:r>
              <a:rPr lang="en-US" dirty="0">
                <a:latin typeface="Arial" panose="020B0604020202020204" pitchFamily="34" charset="0"/>
                <a:cs typeface="Arial" panose="020B0604020202020204" pitchFamily="34" charset="0"/>
              </a:rPr>
              <a:t>-Merrill.</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err="1">
                <a:latin typeface="Arial" panose="020B0604020202020204" pitchFamily="34" charset="0"/>
                <a:cs typeface="Arial" panose="020B0604020202020204" pitchFamily="34" charset="0"/>
              </a:rPr>
              <a:t>Lindström</a:t>
            </a:r>
            <a:r>
              <a:rPr lang="en-US" dirty="0">
                <a:latin typeface="Arial" panose="020B0604020202020204" pitchFamily="34" charset="0"/>
                <a:cs typeface="Arial" panose="020B0604020202020204" pitchFamily="34" charset="0"/>
              </a:rPr>
              <a:t>, K. and </a:t>
            </a:r>
            <a:r>
              <a:rPr lang="en-US" dirty="0" err="1">
                <a:latin typeface="Arial" panose="020B0604020202020204" pitchFamily="34" charset="0"/>
                <a:cs typeface="Arial" panose="020B0604020202020204" pitchFamily="34" charset="0"/>
              </a:rPr>
              <a:t>Ståhl</a:t>
            </a:r>
            <a:r>
              <a:rPr lang="en-US" dirty="0">
                <a:latin typeface="Arial" panose="020B0604020202020204" pitchFamily="34" charset="0"/>
                <a:cs typeface="Arial" panose="020B0604020202020204" pitchFamily="34" charset="0"/>
              </a:rPr>
              <a:t>, Å., (2005). [</a:t>
            </a:r>
            <a:r>
              <a:rPr lang="en-US" dirty="0" err="1">
                <a:latin typeface="Arial" panose="020B0604020202020204" pitchFamily="34" charset="0"/>
                <a:cs typeface="Arial" panose="020B0604020202020204" pitchFamily="34" charset="0"/>
              </a:rPr>
              <a:t>visklek</a:t>
            </a:r>
            <a:r>
              <a:rPr lang="en-US" dirty="0">
                <a:latin typeface="Arial" panose="020B0604020202020204" pitchFamily="34" charset="0"/>
                <a:cs typeface="Arial" panose="020B0604020202020204" pitchFamily="34" charset="0"/>
              </a:rPr>
              <a:t>]–Playing with Games. </a:t>
            </a:r>
            <a:r>
              <a:rPr lang="en-US" dirty="0" err="1">
                <a:latin typeface="Arial" panose="020B0604020202020204" pitchFamily="34" charset="0"/>
                <a:cs typeface="Arial" panose="020B0604020202020204" pitchFamily="34" charset="0"/>
              </a:rPr>
              <a:t>Nordes</a:t>
            </a:r>
            <a:r>
              <a:rPr lang="en-US" dirty="0">
                <a:latin typeface="Arial" panose="020B0604020202020204" pitchFamily="34" charset="0"/>
                <a:cs typeface="Arial" panose="020B0604020202020204" pitchFamily="34" charset="0"/>
              </a:rPr>
              <a:t>, (1).</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Nayak, A.S. and </a:t>
            </a:r>
            <a:r>
              <a:rPr lang="en-US" dirty="0" err="1">
                <a:latin typeface="Arial" panose="020B0604020202020204" pitchFamily="34" charset="0"/>
                <a:cs typeface="Arial" panose="020B0604020202020204" pitchFamily="34" charset="0"/>
              </a:rPr>
              <a:t>Rath</a:t>
            </a:r>
            <a:r>
              <a:rPr lang="en-US" dirty="0">
                <a:latin typeface="Arial" panose="020B0604020202020204" pitchFamily="34" charset="0"/>
                <a:cs typeface="Arial" panose="020B0604020202020204" pitchFamily="34" charset="0"/>
              </a:rPr>
              <a:t>, P.K., (2019). Non-verbal Feedback and Communication. Prowess Publishing.</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Okoro, E.A., Hausman, A. and Washington, M.C., (2012). Social media and networking technologies: An analysis of collaborative work and team communication. Contemporary Issues in Education Research, 5(4), pp.295-300.</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Rajagopal, K., Joosten-ten </a:t>
            </a:r>
            <a:r>
              <a:rPr lang="en-US" dirty="0" err="1">
                <a:latin typeface="Arial" panose="020B0604020202020204" pitchFamily="34" charset="0"/>
                <a:cs typeface="Arial" panose="020B0604020202020204" pitchFamily="34" charset="0"/>
              </a:rPr>
              <a:t>Brinke</a:t>
            </a:r>
            <a:r>
              <a:rPr lang="en-US" dirty="0">
                <a:latin typeface="Arial" panose="020B0604020202020204" pitchFamily="34" charset="0"/>
                <a:cs typeface="Arial" panose="020B0604020202020204" pitchFamily="34" charset="0"/>
              </a:rPr>
              <a:t>, D., Van </a:t>
            </a:r>
            <a:r>
              <a:rPr lang="en-US" dirty="0" err="1">
                <a:latin typeface="Arial" panose="020B0604020202020204" pitchFamily="34" charset="0"/>
                <a:cs typeface="Arial" panose="020B0604020202020204" pitchFamily="34" charset="0"/>
              </a:rPr>
              <a:t>Bruggen</a:t>
            </a:r>
            <a:r>
              <a:rPr lang="en-US" dirty="0">
                <a:latin typeface="Arial" panose="020B0604020202020204" pitchFamily="34" charset="0"/>
                <a:cs typeface="Arial" panose="020B0604020202020204" pitchFamily="34" charset="0"/>
              </a:rPr>
              <a:t>, J. and </a:t>
            </a:r>
            <a:r>
              <a:rPr lang="en-US" dirty="0" err="1">
                <a:latin typeface="Arial" panose="020B0604020202020204" pitchFamily="34" charset="0"/>
                <a:cs typeface="Arial" panose="020B0604020202020204" pitchFamily="34" charset="0"/>
              </a:rPr>
              <a:t>Sloep</a:t>
            </a:r>
            <a:r>
              <a:rPr lang="en-US" dirty="0">
                <a:latin typeface="Arial" panose="020B0604020202020204" pitchFamily="34" charset="0"/>
                <a:cs typeface="Arial" panose="020B0604020202020204" pitchFamily="34" charset="0"/>
              </a:rPr>
              <a:t>, P.B., (2012). Understanding personal learning networks: Their structure, content and the networking skills needed to optimally use them. First Monday, 17(1).</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Shannon, C.E. and Weaver, W., (1949). The mathematical theory of information. Urbana: University of Illinois Press, 97.</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Stevens, S.S., (1950). Introduction: A definition of communication. The Journal of the Acoustical Society of America, 22(6), pp.689-690.</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Thompson, N., (2018). Effective communication: A guide for the people professions. Macmillan International Higher Education.</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err="1">
                <a:latin typeface="Arial" panose="020B0604020202020204" pitchFamily="34" charset="0"/>
                <a:cs typeface="Arial" panose="020B0604020202020204" pitchFamily="34" charset="0"/>
              </a:rPr>
              <a:t>Utami</a:t>
            </a:r>
            <a:r>
              <a:rPr lang="en-US" dirty="0">
                <a:latin typeface="Arial" panose="020B0604020202020204" pitchFamily="34" charset="0"/>
                <a:cs typeface="Arial" panose="020B0604020202020204" pitchFamily="34" charset="0"/>
              </a:rPr>
              <a:t>, P. and </a:t>
            </a:r>
            <a:r>
              <a:rPr lang="en-US" dirty="0" err="1">
                <a:latin typeface="Arial" panose="020B0604020202020204" pitchFamily="34" charset="0"/>
                <a:cs typeface="Arial" panose="020B0604020202020204" pitchFamily="34" charset="0"/>
              </a:rPr>
              <a:t>Rahmawati</a:t>
            </a:r>
            <a:r>
              <a:rPr lang="en-US" dirty="0">
                <a:latin typeface="Arial" panose="020B0604020202020204" pitchFamily="34" charset="0"/>
                <a:cs typeface="Arial" panose="020B0604020202020204" pitchFamily="34" charset="0"/>
              </a:rPr>
              <a:t>, I.N., (2018). Chinese Whisper Game as one alternative technique to teach speaking. English Education: </a:t>
            </a:r>
            <a:r>
              <a:rPr lang="en-US" dirty="0" err="1">
                <a:latin typeface="Arial" panose="020B0604020202020204" pitchFamily="34" charset="0"/>
                <a:cs typeface="Arial" panose="020B0604020202020204" pitchFamily="34" charset="0"/>
              </a:rPr>
              <a:t>Jurnal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Tadris</a:t>
            </a:r>
            <a:r>
              <a:rPr lang="en-US" dirty="0">
                <a:latin typeface="Arial" panose="020B0604020202020204" pitchFamily="34" charset="0"/>
                <a:cs typeface="Arial" panose="020B0604020202020204" pitchFamily="34" charset="0"/>
              </a:rPr>
              <a:t> Bahasa </a:t>
            </a:r>
            <a:r>
              <a:rPr lang="en-US" dirty="0" err="1">
                <a:latin typeface="Arial" panose="020B0604020202020204" pitchFamily="34" charset="0"/>
                <a:cs typeface="Arial" panose="020B0604020202020204" pitchFamily="34" charset="0"/>
              </a:rPr>
              <a:t>Inggris</a:t>
            </a:r>
            <a:r>
              <a:rPr lang="en-US" dirty="0">
                <a:latin typeface="Arial" panose="020B0604020202020204" pitchFamily="34" charset="0"/>
                <a:cs typeface="Arial" panose="020B0604020202020204" pitchFamily="34" charset="0"/>
              </a:rPr>
              <a:t>, 11(2), pp.99-112.</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Walker, P., (2010). Breaking the ice. the environmentalist, 6(103), p.12.</a:t>
            </a:r>
          </a:p>
          <a:p>
            <a:pPr marL="0" indent="0">
              <a:lnSpc>
                <a:spcPct val="150000"/>
              </a:lnSpc>
              <a:buFont typeface="+mj-lt"/>
              <a:buNone/>
            </a:pPr>
            <a:endParaRPr lang="en-US" dirty="0">
              <a:latin typeface="Arial" panose="020B0604020202020204" pitchFamily="34" charset="0"/>
              <a:cs typeface="Arial" panose="020B0604020202020204" pitchFamily="34" charset="0"/>
            </a:endParaRPr>
          </a:p>
          <a:p>
            <a:pPr marL="0" indent="0">
              <a:lnSpc>
                <a:spcPct val="150000"/>
              </a:lnSpc>
              <a:buFont typeface="+mj-lt"/>
              <a:buNone/>
            </a:pPr>
            <a:r>
              <a:rPr lang="en-US" dirty="0">
                <a:latin typeface="Arial" panose="020B0604020202020204" pitchFamily="34" charset="0"/>
                <a:cs typeface="Arial" panose="020B0604020202020204" pitchFamily="34" charset="0"/>
              </a:rPr>
              <a:t>Weaver, W., (1953). Recent contributions to the mathematical theory of communication. ETC: a review of general semantics, pp.261-281.</a:t>
            </a:r>
          </a:p>
          <a:p>
            <a:endParaRPr lang="en-GB" dirty="0"/>
          </a:p>
        </p:txBody>
      </p:sp>
      <p:sp>
        <p:nvSpPr>
          <p:cNvPr id="4" name="Slide Number Placeholder 3"/>
          <p:cNvSpPr>
            <a:spLocks noGrp="1"/>
          </p:cNvSpPr>
          <p:nvPr>
            <p:ph type="sldNum" sz="quarter" idx="5"/>
          </p:nvPr>
        </p:nvSpPr>
        <p:spPr/>
        <p:txBody>
          <a:bodyPr/>
          <a:lstStyle/>
          <a:p>
            <a:fld id="{BC849E9A-41F7-4779-A581-48A7C374A227}" type="slidenum">
              <a:rPr lang="en-US" smtClean="0"/>
              <a:t>14</a:t>
            </a:fld>
            <a:endParaRPr lang="en-US" dirty="0"/>
          </a:p>
        </p:txBody>
      </p:sp>
    </p:spTree>
    <p:extLst>
      <p:ext uri="{BB962C8B-B14F-4D97-AF65-F5344CB8AC3E}">
        <p14:creationId xmlns:p14="http://schemas.microsoft.com/office/powerpoint/2010/main" val="1650954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5/26/2020</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5/26/2020</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esheninger.blogspot.com/2013/11/pillars-of-digital-leadership-series.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peoplematters.in/article/2013/08/26/leadership/good-leaders-never-stop-learning/3470"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4.jpg"/><Relationship Id="rId5" Type="http://schemas.openxmlformats.org/officeDocument/2006/relationships/hyperlink" Target="http://lans-soapbox.com/2013/05/23/ffrp-what-kind-of-player-do-you-want-to-be/"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pixabay.com/en/question-mark-question-response-1019820/"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readwriteanalyze.wordpress.com/2014/02/20/four-networking-tip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www.solvibrations.org/6-best-networking-tips-for-introverts/" TargetMode="External"/><Relationship Id="rId5" Type="http://schemas.openxmlformats.org/officeDocument/2006/relationships/image" Target="../media/image19.jpg"/><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id.wikipedia.org/wiki/Berkas:Shannon-WeaverModel.gif"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fleneso.blogspot.com/2010/01/allo-voila-quelques-situations-au.html" TargetMode="External"/><Relationship Id="rId4" Type="http://schemas.openxmlformats.org/officeDocument/2006/relationships/image" Target="../media/image23.jp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www.imlabs.org/providing-a-safe-place-for-lgbt-refugees-queer-cafe-international-nurnber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reate.kahoot.it/share/communication-networking/8246f7de-9048-4751-bffb-9d0cf39fad16"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www.ayudaparamaestros.com/2016/11/como-crear-un-kahoot-para-usar-en-clase.html" TargetMode="Externa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hashtags.org/how-to/etiquette-how-to/how-to-say-thank-you-to-your-social-media-fan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CF2F7-26AB-4D23-BFDA-C5B0E47720AA}"/>
              </a:ext>
            </a:extLst>
          </p:cNvPr>
          <p:cNvSpPr>
            <a:spLocks noGrp="1"/>
          </p:cNvSpPr>
          <p:nvPr>
            <p:ph type="title"/>
          </p:nvPr>
        </p:nvSpPr>
        <p:spPr>
          <a:xfrm>
            <a:off x="261257" y="640081"/>
            <a:ext cx="4033157" cy="3654334"/>
          </a:xfrm>
          <a:noFill/>
        </p:spPr>
        <p:txBody>
          <a:bodyPr vert="horz" lIns="91440" tIns="45720" rIns="91440" bIns="45720" rtlCol="0" anchor="b">
            <a:normAutofit/>
          </a:bodyPr>
          <a:lstStyle/>
          <a:p>
            <a:r>
              <a:rPr lang="en-US" dirty="0">
                <a:solidFill>
                  <a:schemeClr val="bg1"/>
                </a:solidFill>
              </a:rPr>
              <a:t>Communication and Networking</a:t>
            </a:r>
          </a:p>
        </p:txBody>
      </p:sp>
      <p:pic>
        <p:nvPicPr>
          <p:cNvPr id="5" name="Content Placeholder 4" descr="A picture containing map, text&#10;&#10;Description automatically generated">
            <a:extLst>
              <a:ext uri="{FF2B5EF4-FFF2-40B4-BE49-F238E27FC236}">
                <a16:creationId xmlns:a16="http://schemas.microsoft.com/office/drawing/2014/main" id="{652C6C1E-436B-499B-B781-8694C5A6F650}"/>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257" r="4968"/>
          <a:stretch/>
        </p:blipFill>
        <p:spPr>
          <a:xfrm>
            <a:off x="4654297" y="10"/>
            <a:ext cx="7537704" cy="6857990"/>
          </a:xfrm>
          <a:prstGeom prst="rect">
            <a:avLst/>
          </a:prstGeom>
        </p:spPr>
      </p:pic>
    </p:spTree>
    <p:extLst>
      <p:ext uri="{BB962C8B-B14F-4D97-AF65-F5344CB8AC3E}">
        <p14:creationId xmlns:p14="http://schemas.microsoft.com/office/powerpoint/2010/main" val="4094204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4">
            <a:extLst>
              <a:ext uri="{FF2B5EF4-FFF2-40B4-BE49-F238E27FC236}">
                <a16:creationId xmlns:a16="http://schemas.microsoft.com/office/drawing/2014/main" id="{5434194B-EB56-4062-98C6-CB72F287E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022124"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26">
            <a:extLst>
              <a:ext uri="{FF2B5EF4-FFF2-40B4-BE49-F238E27FC236}">
                <a16:creationId xmlns:a16="http://schemas.microsoft.com/office/drawing/2014/main" id="{B3746DB1-35A8-422F-9955-4F8E75DBB0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itle 6">
            <a:extLst>
              <a:ext uri="{FF2B5EF4-FFF2-40B4-BE49-F238E27FC236}">
                <a16:creationId xmlns:a16="http://schemas.microsoft.com/office/drawing/2014/main" id="{40391266-9D75-44D1-B41D-187562217A6F}"/>
              </a:ext>
            </a:extLst>
          </p:cNvPr>
          <p:cNvSpPr>
            <a:spLocks noGrp="1"/>
          </p:cNvSpPr>
          <p:nvPr>
            <p:ph type="title"/>
          </p:nvPr>
        </p:nvSpPr>
        <p:spPr>
          <a:xfrm>
            <a:off x="5445299" y="4592325"/>
            <a:ext cx="5946579" cy="1514185"/>
          </a:xfrm>
        </p:spPr>
        <p:txBody>
          <a:bodyPr vert="horz" lIns="91440" tIns="45720" rIns="91440" bIns="45720" rtlCol="0" anchor="t">
            <a:normAutofit/>
          </a:bodyPr>
          <a:lstStyle/>
          <a:p>
            <a:pPr algn="r"/>
            <a:r>
              <a:rPr lang="en-US" sz="4000" dirty="0">
                <a:solidFill>
                  <a:srgbClr val="000000"/>
                </a:solidFill>
              </a:rPr>
              <a:t>Aims and objectives </a:t>
            </a:r>
          </a:p>
        </p:txBody>
      </p:sp>
      <p:sp>
        <p:nvSpPr>
          <p:cNvPr id="34" name="Freeform 57">
            <a:extLst>
              <a:ext uri="{FF2B5EF4-FFF2-40B4-BE49-F238E27FC236}">
                <a16:creationId xmlns:a16="http://schemas.microsoft.com/office/drawing/2014/main" id="{B817D9AD-5E85-4E85-AC3E-43E24FA91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80219"/>
            <a:ext cx="4383459" cy="5287256"/>
          </a:xfrm>
          <a:custGeom>
            <a:avLst/>
            <a:gdLst>
              <a:gd name="connsiteX0" fmla="*/ 1504462 w 4383459"/>
              <a:gd name="connsiteY0" fmla="*/ 0 h 5287256"/>
              <a:gd name="connsiteX1" fmla="*/ 4383459 w 4383459"/>
              <a:gd name="connsiteY1" fmla="*/ 2878997 h 5287256"/>
              <a:gd name="connsiteX2" fmla="*/ 3114137 w 4383459"/>
              <a:gd name="connsiteY2" fmla="*/ 5266307 h 5287256"/>
              <a:gd name="connsiteX3" fmla="*/ 3079653 w 4383459"/>
              <a:gd name="connsiteY3" fmla="*/ 5287256 h 5287256"/>
              <a:gd name="connsiteX4" fmla="*/ 0 w 4383459"/>
              <a:gd name="connsiteY4" fmla="*/ 5287256 h 5287256"/>
              <a:gd name="connsiteX5" fmla="*/ 0 w 4383459"/>
              <a:gd name="connsiteY5" fmla="*/ 427769 h 5287256"/>
              <a:gd name="connsiteX6" fmla="*/ 132161 w 4383459"/>
              <a:gd name="connsiteY6" fmla="*/ 347480 h 5287256"/>
              <a:gd name="connsiteX7" fmla="*/ 1504462 w 4383459"/>
              <a:gd name="connsiteY7" fmla="*/ 0 h 5287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3459" h="5287256">
                <a:moveTo>
                  <a:pt x="1504462" y="0"/>
                </a:moveTo>
                <a:cubicBezTo>
                  <a:pt x="3094488" y="0"/>
                  <a:pt x="4383459" y="1288971"/>
                  <a:pt x="4383459" y="2878997"/>
                </a:cubicBezTo>
                <a:cubicBezTo>
                  <a:pt x="4383459" y="3872763"/>
                  <a:pt x="3879955" y="4748930"/>
                  <a:pt x="3114137" y="5266307"/>
                </a:cubicBezTo>
                <a:lnTo>
                  <a:pt x="3079653" y="5287256"/>
                </a:lnTo>
                <a:lnTo>
                  <a:pt x="0" y="5287256"/>
                </a:lnTo>
                <a:lnTo>
                  <a:pt x="0" y="427769"/>
                </a:lnTo>
                <a:lnTo>
                  <a:pt x="132161" y="347480"/>
                </a:lnTo>
                <a:cubicBezTo>
                  <a:pt x="540096" y="125876"/>
                  <a:pt x="1007579" y="0"/>
                  <a:pt x="1504462"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F0810290-E788-4DE3-B716-DBE58CC6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2946" y="0"/>
            <a:ext cx="4185112" cy="3170097"/>
          </a:xfrm>
          <a:custGeom>
            <a:avLst/>
            <a:gdLst>
              <a:gd name="connsiteX0" fmla="*/ 301225 w 4185112"/>
              <a:gd name="connsiteY0" fmla="*/ 0 h 3170097"/>
              <a:gd name="connsiteX1" fmla="*/ 3883887 w 4185112"/>
              <a:gd name="connsiteY1" fmla="*/ 0 h 3170097"/>
              <a:gd name="connsiteX2" fmla="*/ 3932552 w 4185112"/>
              <a:gd name="connsiteY2" fmla="*/ 80105 h 3170097"/>
              <a:gd name="connsiteX3" fmla="*/ 4185112 w 4185112"/>
              <a:gd name="connsiteY3" fmla="*/ 1077541 h 3170097"/>
              <a:gd name="connsiteX4" fmla="*/ 2092556 w 4185112"/>
              <a:gd name="connsiteY4" fmla="*/ 3170097 h 3170097"/>
              <a:gd name="connsiteX5" fmla="*/ 0 w 4185112"/>
              <a:gd name="connsiteY5" fmla="*/ 1077541 h 3170097"/>
              <a:gd name="connsiteX6" fmla="*/ 252561 w 4185112"/>
              <a:gd name="connsiteY6" fmla="*/ 80105 h 3170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5112" h="3170097">
                <a:moveTo>
                  <a:pt x="301225" y="0"/>
                </a:moveTo>
                <a:lnTo>
                  <a:pt x="3883887" y="0"/>
                </a:lnTo>
                <a:lnTo>
                  <a:pt x="3932552" y="80105"/>
                </a:lnTo>
                <a:cubicBezTo>
                  <a:pt x="4093621" y="376606"/>
                  <a:pt x="4185112" y="716389"/>
                  <a:pt x="4185112" y="1077541"/>
                </a:cubicBezTo>
                <a:cubicBezTo>
                  <a:pt x="4185112" y="2233228"/>
                  <a:pt x="3248243" y="3170097"/>
                  <a:pt x="2092556" y="3170097"/>
                </a:cubicBezTo>
                <a:cubicBezTo>
                  <a:pt x="936869" y="3170097"/>
                  <a:pt x="0" y="2233228"/>
                  <a:pt x="0" y="1077541"/>
                </a:cubicBezTo>
                <a:cubicBezTo>
                  <a:pt x="0" y="716389"/>
                  <a:pt x="91491" y="376606"/>
                  <a:pt x="252561" y="80105"/>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picture containing drawing&#10;&#10;Description automatically generated">
            <a:extLst>
              <a:ext uri="{FF2B5EF4-FFF2-40B4-BE49-F238E27FC236}">
                <a16:creationId xmlns:a16="http://schemas.microsoft.com/office/drawing/2014/main" id="{6B2F3B48-C616-4A82-A1E4-A2DE2F556A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0800000" flipV="1">
            <a:off x="5418595" y="647242"/>
            <a:ext cx="2754249" cy="1229575"/>
          </a:xfrm>
          <a:prstGeom prst="rect">
            <a:avLst/>
          </a:prstGeom>
        </p:spPr>
      </p:pic>
      <p:pic>
        <p:nvPicPr>
          <p:cNvPr id="5" name="Picture 4" descr="A picture containing drawing, table&#10;&#10;Description automatically generated">
            <a:extLst>
              <a:ext uri="{FF2B5EF4-FFF2-40B4-BE49-F238E27FC236}">
                <a16:creationId xmlns:a16="http://schemas.microsoft.com/office/drawing/2014/main" id="{FEA38BD5-CDCD-478A-880E-9AB4D670DAD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23181" y="3531033"/>
            <a:ext cx="3163437" cy="1779433"/>
          </a:xfrm>
          <a:prstGeom prst="rect">
            <a:avLst/>
          </a:prstGeom>
        </p:spPr>
      </p:pic>
    </p:spTree>
    <p:extLst>
      <p:ext uri="{BB962C8B-B14F-4D97-AF65-F5344CB8AC3E}">
        <p14:creationId xmlns:p14="http://schemas.microsoft.com/office/powerpoint/2010/main" val="3576413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drawing&#10;&#10;Description automatically generated">
            <a:extLst>
              <a:ext uri="{FF2B5EF4-FFF2-40B4-BE49-F238E27FC236}">
                <a16:creationId xmlns:a16="http://schemas.microsoft.com/office/drawing/2014/main" id="{FFB3EFB7-14A8-416C-854E-D711345B4893}"/>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194" b="36556"/>
          <a:stretch/>
        </p:blipFill>
        <p:spPr>
          <a:xfrm>
            <a:off x="20" y="1"/>
            <a:ext cx="12191980" cy="6857999"/>
          </a:xfrm>
          <a:prstGeom prst="rect">
            <a:avLst/>
          </a:prstGeom>
        </p:spPr>
      </p:pic>
      <p:sp>
        <p:nvSpPr>
          <p:cNvPr id="2" name="Title 1">
            <a:extLst>
              <a:ext uri="{FF2B5EF4-FFF2-40B4-BE49-F238E27FC236}">
                <a16:creationId xmlns:a16="http://schemas.microsoft.com/office/drawing/2014/main" id="{2865772A-B04F-4450-9B23-CE9DF1737F81}"/>
              </a:ext>
            </a:extLst>
          </p:cNvPr>
          <p:cNvSpPr>
            <a:spLocks noGrp="1"/>
          </p:cNvSpPr>
          <p:nvPr>
            <p:ph type="ctrTitle"/>
          </p:nvPr>
        </p:nvSpPr>
        <p:spPr>
          <a:xfrm>
            <a:off x="1524000" y="1122362"/>
            <a:ext cx="9144000" cy="2900518"/>
          </a:xfrm>
        </p:spPr>
        <p:txBody>
          <a:bodyPr>
            <a:normAutofit/>
          </a:bodyPr>
          <a:lstStyle/>
          <a:p>
            <a:r>
              <a:rPr lang="en-GB">
                <a:solidFill>
                  <a:srgbClr val="FFFFFF"/>
                </a:solidFill>
              </a:rPr>
              <a:t>What is communication?</a:t>
            </a:r>
          </a:p>
        </p:txBody>
      </p:sp>
    </p:spTree>
    <p:extLst>
      <p:ext uri="{BB962C8B-B14F-4D97-AF65-F5344CB8AC3E}">
        <p14:creationId xmlns:p14="http://schemas.microsoft.com/office/powerpoint/2010/main" val="36211083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43274D-20C3-4AA7-96EF-C5E248CE4FC5}"/>
              </a:ext>
            </a:extLst>
          </p:cNvPr>
          <p:cNvSpPr>
            <a:spLocks noGrp="1"/>
          </p:cNvSpPr>
          <p:nvPr>
            <p:ph type="title"/>
          </p:nvPr>
        </p:nvSpPr>
        <p:spPr>
          <a:xfrm>
            <a:off x="863029" y="1012004"/>
            <a:ext cx="3416158" cy="4795408"/>
          </a:xfrm>
        </p:spPr>
        <p:txBody>
          <a:bodyPr>
            <a:normAutofit/>
          </a:bodyPr>
          <a:lstStyle/>
          <a:p>
            <a:r>
              <a:rPr lang="en-US" sz="3700" dirty="0">
                <a:solidFill>
                  <a:srgbClr val="FFFFFF"/>
                </a:solidFill>
              </a:rPr>
              <a:t>Types of communication</a:t>
            </a:r>
            <a:br>
              <a:rPr lang="en-US" sz="3700" dirty="0">
                <a:solidFill>
                  <a:srgbClr val="FFFFFF"/>
                </a:solidFill>
              </a:rPr>
            </a:br>
            <a:r>
              <a:rPr lang="en-US" sz="3700" dirty="0">
                <a:solidFill>
                  <a:srgbClr val="FFFFFF"/>
                </a:solidFill>
              </a:rPr>
              <a:t>(WOVEN)</a:t>
            </a:r>
            <a:br>
              <a:rPr lang="en-US" sz="3700" dirty="0">
                <a:solidFill>
                  <a:srgbClr val="FFFFFF"/>
                </a:solidFill>
              </a:rPr>
            </a:br>
            <a:endParaRPr lang="en-GB" sz="3700" dirty="0">
              <a:solidFill>
                <a:srgbClr val="FFFFFF"/>
              </a:solidFill>
            </a:endParaRPr>
          </a:p>
        </p:txBody>
      </p:sp>
      <p:graphicFrame>
        <p:nvGraphicFramePr>
          <p:cNvPr id="9" name="Content Placeholder 6">
            <a:extLst>
              <a:ext uri="{FF2B5EF4-FFF2-40B4-BE49-F238E27FC236}">
                <a16:creationId xmlns:a16="http://schemas.microsoft.com/office/drawing/2014/main" id="{6C8B74BB-A4EB-405E-8E39-3CB68085DC15}"/>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2344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2" descr="A close up of a piece of paper&#10;&#10;Description automatically generated">
            <a:extLst>
              <a:ext uri="{FF2B5EF4-FFF2-40B4-BE49-F238E27FC236}">
                <a16:creationId xmlns:a16="http://schemas.microsoft.com/office/drawing/2014/main" id="{3A006EB0-8820-4101-B1B3-B9CBDCE89BA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001" r="-1" b="7853"/>
          <a:stretch/>
        </p:blipFill>
        <p:spPr>
          <a:xfrm>
            <a:off x="321733" y="321733"/>
            <a:ext cx="11548534" cy="6214534"/>
          </a:xfrm>
          <a:prstGeom prst="rect">
            <a:avLst/>
          </a:prstGeom>
        </p:spPr>
      </p:pic>
    </p:spTree>
    <p:extLst>
      <p:ext uri="{BB962C8B-B14F-4D97-AF65-F5344CB8AC3E}">
        <p14:creationId xmlns:p14="http://schemas.microsoft.com/office/powerpoint/2010/main" val="174909966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itle 8">
            <a:extLst>
              <a:ext uri="{FF2B5EF4-FFF2-40B4-BE49-F238E27FC236}">
                <a16:creationId xmlns:a16="http://schemas.microsoft.com/office/drawing/2014/main" id="{E76458EE-B045-4249-89A4-9E4D323CED56}"/>
              </a:ext>
            </a:extLst>
          </p:cNvPr>
          <p:cNvSpPr>
            <a:spLocks noGrp="1"/>
          </p:cNvSpPr>
          <p:nvPr>
            <p:ph type="ctrTitle"/>
          </p:nvPr>
        </p:nvSpPr>
        <p:spPr>
          <a:xfrm>
            <a:off x="730155" y="730155"/>
            <a:ext cx="6090743" cy="1422871"/>
          </a:xfrm>
        </p:spPr>
        <p:txBody>
          <a:bodyPr vert="horz" lIns="91440" tIns="45720" rIns="91440" bIns="45720" rtlCol="0" anchor="ctr">
            <a:normAutofit/>
          </a:bodyPr>
          <a:lstStyle/>
          <a:p>
            <a:pPr algn="l"/>
            <a:r>
              <a:rPr lang="en-US" sz="4100" kern="1200" dirty="0">
                <a:solidFill>
                  <a:srgbClr val="FFFFFF"/>
                </a:solidFill>
                <a:latin typeface="+mj-lt"/>
                <a:ea typeface="+mj-ea"/>
                <a:cs typeface="+mj-cs"/>
              </a:rPr>
              <a:t>Some important technique to improve networking skills</a:t>
            </a:r>
          </a:p>
        </p:txBody>
      </p:sp>
      <p:sp>
        <p:nvSpPr>
          <p:cNvPr id="24" name="Rectangle 2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10" name="Subtitle 9">
            <a:extLst>
              <a:ext uri="{FF2B5EF4-FFF2-40B4-BE49-F238E27FC236}">
                <a16:creationId xmlns:a16="http://schemas.microsoft.com/office/drawing/2014/main" id="{2158A5D4-F44D-4263-9C85-22C274ED0BA9}"/>
              </a:ext>
            </a:extLst>
          </p:cNvPr>
          <p:cNvSpPr>
            <a:spLocks noGrp="1"/>
          </p:cNvSpPr>
          <p:nvPr>
            <p:ph type="subTitle" idx="1"/>
          </p:nvPr>
        </p:nvSpPr>
        <p:spPr>
          <a:xfrm>
            <a:off x="786384" y="2717021"/>
            <a:ext cx="6034514" cy="3410824"/>
          </a:xfrm>
        </p:spPr>
        <p:txBody>
          <a:bodyPr vert="horz" lIns="91440" tIns="45720" rIns="91440" bIns="45720" rtlCol="0" anchor="ctr">
            <a:normAutofit/>
          </a:bodyPr>
          <a:lstStyle/>
          <a:p>
            <a:pPr marL="342900" indent="-228600" algn="l">
              <a:buFont typeface="Arial" panose="020B0604020202020204" pitchFamily="34" charset="0"/>
              <a:buChar char="•"/>
            </a:pPr>
            <a:r>
              <a:rPr lang="en-US" sz="2000" dirty="0"/>
              <a:t>Join or open a conversation and also show your listening skills</a:t>
            </a:r>
          </a:p>
          <a:p>
            <a:pPr marL="342900" indent="-228600" algn="l">
              <a:buFont typeface="Arial" panose="020B0604020202020204" pitchFamily="34" charset="0"/>
              <a:buChar char="•"/>
            </a:pPr>
            <a:r>
              <a:rPr lang="en-US" sz="2000" dirty="0"/>
              <a:t>Smile or give a handshake </a:t>
            </a:r>
          </a:p>
          <a:p>
            <a:pPr marL="342900" indent="-228600" algn="l">
              <a:buFont typeface="Arial" panose="020B0604020202020204" pitchFamily="34" charset="0"/>
              <a:buChar char="•"/>
            </a:pPr>
            <a:r>
              <a:rPr lang="en-US" sz="2000" dirty="0"/>
              <a:t>Behave as if you know the people around you and be curious to know them</a:t>
            </a:r>
          </a:p>
          <a:p>
            <a:pPr marL="342900" indent="-228600" algn="l">
              <a:buFont typeface="Arial" panose="020B0604020202020204" pitchFamily="34" charset="0"/>
              <a:buChar char="•"/>
            </a:pPr>
            <a:r>
              <a:rPr lang="en-US" sz="2000" dirty="0"/>
              <a:t>Ask remarkable questions</a:t>
            </a:r>
          </a:p>
          <a:p>
            <a:pPr marL="342900" indent="-228600" algn="l">
              <a:buFont typeface="Arial" panose="020B0604020202020204" pitchFamily="34" charset="0"/>
              <a:buChar char="•"/>
            </a:pPr>
            <a:r>
              <a:rPr lang="en-US" sz="2000" dirty="0" err="1"/>
              <a:t>Socialise</a:t>
            </a:r>
            <a:r>
              <a:rPr lang="en-US" sz="2000" dirty="0"/>
              <a:t> with the people being yourself</a:t>
            </a:r>
          </a:p>
          <a:p>
            <a:pPr marL="342900" indent="-228600" algn="l">
              <a:buFont typeface="Arial" panose="020B0604020202020204" pitchFamily="34" charset="0"/>
              <a:buChar char="•"/>
            </a:pPr>
            <a:r>
              <a:rPr lang="en-US" sz="2000" dirty="0"/>
              <a:t>Before ending the conversation try and get their contacts </a:t>
            </a:r>
          </a:p>
          <a:p>
            <a:pPr marL="342900" indent="-228600" algn="l">
              <a:buFont typeface="Arial" panose="020B0604020202020204" pitchFamily="34" charset="0"/>
              <a:buChar char="•"/>
            </a:pPr>
            <a:endParaRPr lang="en-US" sz="2000" dirty="0"/>
          </a:p>
        </p:txBody>
      </p:sp>
      <p:sp>
        <p:nvSpPr>
          <p:cNvPr id="30" name="Rectangle 29">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4" name="Graphic 13" descr="Person with Idea">
            <a:extLst>
              <a:ext uri="{FF2B5EF4-FFF2-40B4-BE49-F238E27FC236}">
                <a16:creationId xmlns:a16="http://schemas.microsoft.com/office/drawing/2014/main" id="{0A650B08-D57D-41A3-AE19-C04022FA36D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60011" y="2697448"/>
            <a:ext cx="3493008" cy="3493008"/>
          </a:xfrm>
          <a:prstGeom prst="rect">
            <a:avLst/>
          </a:prstGeom>
        </p:spPr>
      </p:pic>
      <p:pic>
        <p:nvPicPr>
          <p:cNvPr id="12" name="Picture 11" descr="A picture containing person, clothing, man, holding&#10;&#10;Description automatically generated">
            <a:extLst>
              <a:ext uri="{FF2B5EF4-FFF2-40B4-BE49-F238E27FC236}">
                <a16:creationId xmlns:a16="http://schemas.microsoft.com/office/drawing/2014/main" id="{A00D4AFD-E0F9-4820-AB09-028C8485C13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279951" y="457697"/>
            <a:ext cx="4526577" cy="1960301"/>
          </a:xfrm>
          <a:prstGeom prst="rect">
            <a:avLst/>
          </a:prstGeom>
        </p:spPr>
      </p:pic>
    </p:spTree>
    <p:extLst>
      <p:ext uri="{BB962C8B-B14F-4D97-AF65-F5344CB8AC3E}">
        <p14:creationId xmlns:p14="http://schemas.microsoft.com/office/powerpoint/2010/main" val="3578930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3747B-E0B7-41BB-9BAD-39E9DA0535C7}"/>
              </a:ext>
            </a:extLst>
          </p:cNvPr>
          <p:cNvSpPr>
            <a:spLocks noGrp="1"/>
          </p:cNvSpPr>
          <p:nvPr>
            <p:ph type="title"/>
          </p:nvPr>
        </p:nvSpPr>
        <p:spPr>
          <a:xfrm>
            <a:off x="483436" y="517960"/>
            <a:ext cx="3200400" cy="3475578"/>
          </a:xfrm>
        </p:spPr>
        <p:txBody>
          <a:bodyPr>
            <a:normAutofit/>
          </a:bodyPr>
          <a:lstStyle/>
          <a:p>
            <a:r>
              <a:rPr lang="en-US" dirty="0">
                <a:solidFill>
                  <a:srgbClr val="FFFFFF"/>
                </a:solidFill>
              </a:rPr>
              <a:t>How to play Chinese whispers </a:t>
            </a:r>
            <a:endParaRPr lang="en-GB" dirty="0">
              <a:solidFill>
                <a:srgbClr val="FFFFFF"/>
              </a:solidFill>
            </a:endParaRPr>
          </a:p>
        </p:txBody>
      </p:sp>
      <p:sp>
        <p:nvSpPr>
          <p:cNvPr id="41"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Content Placeholder 2">
            <a:extLst>
              <a:ext uri="{FF2B5EF4-FFF2-40B4-BE49-F238E27FC236}">
                <a16:creationId xmlns:a16="http://schemas.microsoft.com/office/drawing/2014/main" id="{26834964-269E-4A7D-9352-3F95B4DA257C}"/>
              </a:ext>
            </a:extLst>
          </p:cNvPr>
          <p:cNvSpPr>
            <a:spLocks noGrp="1"/>
          </p:cNvSpPr>
          <p:nvPr>
            <p:ph idx="1"/>
          </p:nvPr>
        </p:nvSpPr>
        <p:spPr>
          <a:xfrm>
            <a:off x="4447308" y="591344"/>
            <a:ext cx="6906491" cy="5585619"/>
          </a:xfrm>
        </p:spPr>
        <p:txBody>
          <a:bodyPr anchor="ctr">
            <a:normAutofit/>
          </a:bodyPr>
          <a:lstStyle/>
          <a:p>
            <a:pPr marL="514350" indent="-514350">
              <a:buFont typeface="+mj-lt"/>
              <a:buAutoNum type="arabicPeriod"/>
            </a:pPr>
            <a:r>
              <a:rPr lang="en-US" b="1" dirty="0"/>
              <a:t>Getting started. </a:t>
            </a:r>
            <a:r>
              <a:rPr lang="en-US" dirty="0"/>
              <a:t>Learners have to sit in a circle or stand in a straight line.</a:t>
            </a:r>
          </a:p>
          <a:p>
            <a:pPr marL="514350" indent="-514350">
              <a:buFont typeface="+mj-lt"/>
              <a:buAutoNum type="arabicPeriod"/>
            </a:pPr>
            <a:r>
              <a:rPr lang="en-US" b="1" dirty="0"/>
              <a:t>Start the game. </a:t>
            </a:r>
            <a:r>
              <a:rPr lang="en-US" dirty="0"/>
              <a:t>The first person in the circle or line will be given a folded sheet to whisper into the hear of the person next to them.</a:t>
            </a:r>
          </a:p>
          <a:p>
            <a:pPr marL="514350" indent="-514350">
              <a:buFont typeface="+mj-lt"/>
              <a:buAutoNum type="arabicPeriod"/>
            </a:pPr>
            <a:r>
              <a:rPr lang="en-US" b="1" dirty="0"/>
              <a:t>As the game continues. </a:t>
            </a:r>
            <a:r>
              <a:rPr lang="en-US" dirty="0"/>
              <a:t>The players need to whisper the phrase until it reaches the last player in line</a:t>
            </a:r>
            <a:r>
              <a:rPr lang="en-US" b="1" dirty="0"/>
              <a:t>.</a:t>
            </a:r>
          </a:p>
          <a:p>
            <a:pPr marL="514350" indent="-514350">
              <a:buFont typeface="+mj-lt"/>
              <a:buAutoNum type="arabicPeriod"/>
            </a:pPr>
            <a:r>
              <a:rPr lang="en-US" b="1" dirty="0"/>
              <a:t>At the end of the game. </a:t>
            </a:r>
            <a:r>
              <a:rPr lang="en-US" dirty="0"/>
              <a:t>The last player says the phrase out loud so that everyone can hear how the phrase changed from the first whisper of the circle or line.</a:t>
            </a:r>
            <a:endParaRPr lang="en-GB" b="1" dirty="0"/>
          </a:p>
        </p:txBody>
      </p:sp>
      <p:pic>
        <p:nvPicPr>
          <p:cNvPr id="6" name="Picture 5" descr="A picture containing toy, doll&#10;&#10;Description automatically generated">
            <a:extLst>
              <a:ext uri="{FF2B5EF4-FFF2-40B4-BE49-F238E27FC236}">
                <a16:creationId xmlns:a16="http://schemas.microsoft.com/office/drawing/2014/main" id="{6BEC849E-9E17-40CD-B299-6C46BABEF9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192" y="3563397"/>
            <a:ext cx="4846452" cy="3475578"/>
          </a:xfrm>
          <a:prstGeom prst="rect">
            <a:avLst/>
          </a:prstGeom>
        </p:spPr>
      </p:pic>
    </p:spTree>
    <p:extLst>
      <p:ext uri="{BB962C8B-B14F-4D97-AF65-F5344CB8AC3E}">
        <p14:creationId xmlns:p14="http://schemas.microsoft.com/office/powerpoint/2010/main" val="873878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itle 5">
            <a:extLst>
              <a:ext uri="{FF2B5EF4-FFF2-40B4-BE49-F238E27FC236}">
                <a16:creationId xmlns:a16="http://schemas.microsoft.com/office/drawing/2014/main" id="{BC1AD327-E32D-453B-ADA2-712E73D80A21}"/>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The Shannon-Weaver Model of communication</a:t>
            </a:r>
          </a:p>
        </p:txBody>
      </p:sp>
      <p:pic>
        <p:nvPicPr>
          <p:cNvPr id="12" name="Picture 11" descr="A screenshot of a cell phone&#10;&#10;Description automatically generated">
            <a:extLst>
              <a:ext uri="{FF2B5EF4-FFF2-40B4-BE49-F238E27FC236}">
                <a16:creationId xmlns:a16="http://schemas.microsoft.com/office/drawing/2014/main" id="{58279BA6-768E-4BB4-AA08-61871D61B73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345" b="2845"/>
          <a:stretch/>
        </p:blipFill>
        <p:spPr>
          <a:xfrm>
            <a:off x="643467" y="1758224"/>
            <a:ext cx="10905066" cy="4228204"/>
          </a:xfrm>
          <a:prstGeom prst="rect">
            <a:avLst/>
          </a:prstGeom>
        </p:spPr>
      </p:pic>
    </p:spTree>
    <p:extLst>
      <p:ext uri="{BB962C8B-B14F-4D97-AF65-F5344CB8AC3E}">
        <p14:creationId xmlns:p14="http://schemas.microsoft.com/office/powerpoint/2010/main" val="882630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3">
            <a:extLst>
              <a:ext uri="{FF2B5EF4-FFF2-40B4-BE49-F238E27FC236}">
                <a16:creationId xmlns:a16="http://schemas.microsoft.com/office/drawing/2014/main" id="{523E859E-BCBF-4E66-BDB2-B45C40789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2741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5">
            <a:extLst>
              <a:ext uri="{FF2B5EF4-FFF2-40B4-BE49-F238E27FC236}">
                <a16:creationId xmlns:a16="http://schemas.microsoft.com/office/drawing/2014/main" id="{3A9AEE7E-B925-446D-8A61-75BFE40B8B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6" name="Title 5">
            <a:extLst>
              <a:ext uri="{FF2B5EF4-FFF2-40B4-BE49-F238E27FC236}">
                <a16:creationId xmlns:a16="http://schemas.microsoft.com/office/drawing/2014/main" id="{DC9BC8E2-988D-4A52-B8DD-BA4E588AB982}"/>
              </a:ext>
            </a:extLst>
          </p:cNvPr>
          <p:cNvSpPr>
            <a:spLocks noGrp="1"/>
          </p:cNvSpPr>
          <p:nvPr>
            <p:ph type="title"/>
          </p:nvPr>
        </p:nvSpPr>
        <p:spPr>
          <a:xfrm>
            <a:off x="804672" y="457200"/>
            <a:ext cx="10579398" cy="1299411"/>
          </a:xfrm>
        </p:spPr>
        <p:txBody>
          <a:bodyPr vert="horz" lIns="91440" tIns="45720" rIns="91440" bIns="45720" rtlCol="0" anchor="ctr">
            <a:normAutofit/>
          </a:bodyPr>
          <a:lstStyle/>
          <a:p>
            <a:r>
              <a:rPr lang="en-US" kern="1200" dirty="0">
                <a:solidFill>
                  <a:srgbClr val="FFFFFF"/>
                </a:solidFill>
                <a:latin typeface="+mj-lt"/>
                <a:ea typeface="+mj-ea"/>
                <a:cs typeface="+mj-cs"/>
              </a:rPr>
              <a:t>Example of Shannon-Weaver model of communication</a:t>
            </a:r>
          </a:p>
        </p:txBody>
      </p:sp>
      <p:sp>
        <p:nvSpPr>
          <p:cNvPr id="27" name="Rectangle 27">
            <a:extLst>
              <a:ext uri="{FF2B5EF4-FFF2-40B4-BE49-F238E27FC236}">
                <a16:creationId xmlns:a16="http://schemas.microsoft.com/office/drawing/2014/main" id="{B45D527E-542C-44E0-8FC2-F03B24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icture containing drawing&#10;&#10;Description automatically generated">
            <a:extLst>
              <a:ext uri="{FF2B5EF4-FFF2-40B4-BE49-F238E27FC236}">
                <a16:creationId xmlns:a16="http://schemas.microsoft.com/office/drawing/2014/main" id="{3D633983-9C34-46C7-801D-8DBA9A3484C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725" r="7473" b="-1"/>
          <a:stretch/>
        </p:blipFill>
        <p:spPr>
          <a:xfrm>
            <a:off x="8472488" y="3623004"/>
            <a:ext cx="3447363" cy="3234995"/>
          </a:xfrm>
          <a:prstGeom prst="rect">
            <a:avLst/>
          </a:prstGeom>
        </p:spPr>
      </p:pic>
      <p:sp>
        <p:nvSpPr>
          <p:cNvPr id="16" name="TextBox 15">
            <a:extLst>
              <a:ext uri="{FF2B5EF4-FFF2-40B4-BE49-F238E27FC236}">
                <a16:creationId xmlns:a16="http://schemas.microsoft.com/office/drawing/2014/main" id="{B5A813B8-430E-4751-A6A7-8E05B0CE2936}"/>
              </a:ext>
            </a:extLst>
          </p:cNvPr>
          <p:cNvSpPr txBox="1"/>
          <p:nvPr/>
        </p:nvSpPr>
        <p:spPr>
          <a:xfrm>
            <a:off x="46983" y="1321890"/>
            <a:ext cx="13226105" cy="2610849"/>
          </a:xfrm>
          <a:prstGeom prst="rect">
            <a:avLst/>
          </a:prstGeom>
        </p:spPr>
        <p:txBody>
          <a:bodyPr vert="horz" lIns="91440" tIns="45720" rIns="91440" bIns="45720" rtlCol="0" anchor="ctr">
            <a:normAutofit/>
          </a:bodyPr>
          <a:lstStyle/>
          <a:p>
            <a:pPr>
              <a:spcAft>
                <a:spcPts val="600"/>
              </a:spcAft>
            </a:pPr>
            <a:endParaRPr lang="en-US" sz="2400" dirty="0">
              <a:solidFill>
                <a:srgbClr val="000000"/>
              </a:solidFill>
              <a:latin typeface="Arial" panose="020B0604020202020204" pitchFamily="34" charset="0"/>
              <a:cs typeface="Arial" panose="020B0604020202020204" pitchFamily="34" charset="0"/>
            </a:endParaRPr>
          </a:p>
          <a:p>
            <a:pPr>
              <a:spcAft>
                <a:spcPts val="600"/>
              </a:spcAft>
            </a:pPr>
            <a:r>
              <a:rPr lang="en-US" sz="2400" dirty="0">
                <a:solidFill>
                  <a:srgbClr val="000000"/>
                </a:solidFill>
                <a:latin typeface="Arial" panose="020B0604020202020204" pitchFamily="34" charset="0"/>
                <a:cs typeface="Arial" panose="020B0604020202020204" pitchFamily="34" charset="0"/>
              </a:rPr>
              <a:t>Kevin made a call to his assistant Elvis “come here I need your help with some paper-work”. During the call there was an external noise (transmission error) and Elvis received “I some work”. The assistant asked Kevin again (feedback) “what do you need Kevin?”</a:t>
            </a:r>
          </a:p>
        </p:txBody>
      </p:sp>
      <p:sp>
        <p:nvSpPr>
          <p:cNvPr id="19" name="TextBox 18">
            <a:extLst>
              <a:ext uri="{FF2B5EF4-FFF2-40B4-BE49-F238E27FC236}">
                <a16:creationId xmlns:a16="http://schemas.microsoft.com/office/drawing/2014/main" id="{DDF70A1E-7461-4B34-9DA9-0A8F9670E07B}"/>
              </a:ext>
            </a:extLst>
          </p:cNvPr>
          <p:cNvSpPr txBox="1"/>
          <p:nvPr/>
        </p:nvSpPr>
        <p:spPr>
          <a:xfrm>
            <a:off x="46983" y="3587792"/>
            <a:ext cx="11872868" cy="3154710"/>
          </a:xfrm>
          <a:prstGeom prst="rect">
            <a:avLst/>
          </a:prstGeom>
          <a:noFill/>
        </p:spPr>
        <p:txBody>
          <a:bodyPr wrap="square" rtlCol="0">
            <a:spAutoFit/>
          </a:bodyPr>
          <a:lstStyle/>
          <a:p>
            <a:pPr>
              <a:spcAft>
                <a:spcPts val="600"/>
              </a:spcAft>
            </a:pPr>
            <a:r>
              <a:rPr lang="en-GB" sz="2000" b="1" dirty="0">
                <a:latin typeface="Arial" panose="020B0604020202020204" pitchFamily="34" charset="0"/>
                <a:cs typeface="Arial" panose="020B0604020202020204" pitchFamily="34" charset="0"/>
              </a:rPr>
              <a:t>Sender</a:t>
            </a:r>
            <a:r>
              <a:rPr lang="en-GB" sz="2000" dirty="0">
                <a:latin typeface="Arial" panose="020B0604020202020204" pitchFamily="34" charset="0"/>
                <a:cs typeface="Arial" panose="020B0604020202020204" pitchFamily="34" charset="0"/>
              </a:rPr>
              <a:t>: Kevin</a:t>
            </a:r>
          </a:p>
          <a:p>
            <a:pPr>
              <a:spcAft>
                <a:spcPts val="600"/>
              </a:spcAft>
            </a:pPr>
            <a:r>
              <a:rPr lang="en-GB" sz="2000" b="1" dirty="0">
                <a:latin typeface="Arial" panose="020B0604020202020204" pitchFamily="34" charset="0"/>
                <a:cs typeface="Arial" panose="020B0604020202020204" pitchFamily="34" charset="0"/>
              </a:rPr>
              <a:t>Encoder: </a:t>
            </a:r>
            <a:r>
              <a:rPr lang="en-GB" sz="2000" dirty="0">
                <a:latin typeface="Arial" panose="020B0604020202020204" pitchFamily="34" charset="0"/>
                <a:cs typeface="Arial" panose="020B0604020202020204" pitchFamily="34" charset="0"/>
              </a:rPr>
              <a:t>Telephone (Kevin)</a:t>
            </a:r>
          </a:p>
          <a:p>
            <a:pPr>
              <a:spcAft>
                <a:spcPts val="600"/>
              </a:spcAft>
            </a:pPr>
            <a:r>
              <a:rPr lang="en-GB" sz="2000" b="1" dirty="0">
                <a:latin typeface="Arial" panose="020B0604020202020204" pitchFamily="34" charset="0"/>
                <a:cs typeface="Arial" panose="020B0604020202020204" pitchFamily="34" charset="0"/>
              </a:rPr>
              <a:t>Channel</a:t>
            </a:r>
            <a:r>
              <a:rPr lang="en-GB" sz="2000" dirty="0">
                <a:latin typeface="Arial" panose="020B0604020202020204" pitchFamily="34" charset="0"/>
                <a:cs typeface="Arial" panose="020B0604020202020204" pitchFamily="34" charset="0"/>
              </a:rPr>
              <a:t>: Cable</a:t>
            </a:r>
          </a:p>
          <a:p>
            <a:pPr>
              <a:spcAft>
                <a:spcPts val="600"/>
              </a:spcAft>
            </a:pPr>
            <a:r>
              <a:rPr lang="en-GB" sz="2000" b="1" dirty="0">
                <a:latin typeface="Arial" panose="020B0604020202020204" pitchFamily="34" charset="0"/>
                <a:cs typeface="Arial" panose="020B0604020202020204" pitchFamily="34" charset="0"/>
              </a:rPr>
              <a:t>Noise</a:t>
            </a:r>
            <a:r>
              <a:rPr lang="en-GB" sz="2000" dirty="0">
                <a:latin typeface="Arial" panose="020B0604020202020204" pitchFamily="34" charset="0"/>
                <a:cs typeface="Arial" panose="020B0604020202020204" pitchFamily="34" charset="0"/>
              </a:rPr>
              <a:t>: Transmission error</a:t>
            </a:r>
          </a:p>
          <a:p>
            <a:pPr>
              <a:spcAft>
                <a:spcPts val="600"/>
              </a:spcAft>
            </a:pPr>
            <a:r>
              <a:rPr lang="en-GB" sz="2000" b="1" dirty="0">
                <a:latin typeface="Arial" panose="020B0604020202020204" pitchFamily="34" charset="0"/>
                <a:cs typeface="Arial" panose="020B0604020202020204" pitchFamily="34" charset="0"/>
              </a:rPr>
              <a:t>Reception</a:t>
            </a:r>
            <a:r>
              <a:rPr lang="en-GB" sz="2000" dirty="0">
                <a:latin typeface="Arial" panose="020B0604020202020204" pitchFamily="34" charset="0"/>
                <a:cs typeface="Arial" panose="020B0604020202020204" pitchFamily="34" charset="0"/>
              </a:rPr>
              <a:t>: Telephone (Elvis)</a:t>
            </a:r>
          </a:p>
          <a:p>
            <a:pPr>
              <a:spcAft>
                <a:spcPts val="600"/>
              </a:spcAft>
            </a:pPr>
            <a:r>
              <a:rPr lang="en-GB" sz="2000" b="1" dirty="0">
                <a:latin typeface="Arial" panose="020B0604020202020204" pitchFamily="34" charset="0"/>
                <a:cs typeface="Arial" panose="020B0604020202020204" pitchFamily="34" charset="0"/>
              </a:rPr>
              <a:t>Receiver</a:t>
            </a:r>
            <a:r>
              <a:rPr lang="en-GB" sz="2000" dirty="0">
                <a:latin typeface="Arial" panose="020B0604020202020204" pitchFamily="34" charset="0"/>
                <a:cs typeface="Arial" panose="020B0604020202020204" pitchFamily="34" charset="0"/>
              </a:rPr>
              <a:t>: Elvis</a:t>
            </a:r>
          </a:p>
          <a:p>
            <a:pPr>
              <a:spcAft>
                <a:spcPts val="600"/>
              </a:spcAft>
            </a:pPr>
            <a:endParaRPr lang="en-GB" sz="2000" dirty="0">
              <a:latin typeface="Arial" panose="020B0604020202020204" pitchFamily="34" charset="0"/>
              <a:cs typeface="Arial" panose="020B0604020202020204" pitchFamily="34" charset="0"/>
            </a:endParaRPr>
          </a:p>
          <a:p>
            <a:pPr>
              <a:spcAft>
                <a:spcPts val="600"/>
              </a:spcAft>
            </a:pPr>
            <a:r>
              <a:rPr lang="en-GB" sz="2000" dirty="0">
                <a:latin typeface="Arial" panose="020B0604020202020204" pitchFamily="34" charset="0"/>
                <a:cs typeface="Arial" panose="020B0604020202020204" pitchFamily="34" charset="0"/>
              </a:rPr>
              <a:t>Due to external noise, Elvis was not able to understand Kevin’s message</a:t>
            </a:r>
            <a:r>
              <a:rPr lang="en-GB" sz="2400" dirty="0"/>
              <a:t>.</a:t>
            </a:r>
          </a:p>
        </p:txBody>
      </p:sp>
    </p:spTree>
    <p:extLst>
      <p:ext uri="{BB962C8B-B14F-4D97-AF65-F5344CB8AC3E}">
        <p14:creationId xmlns:p14="http://schemas.microsoft.com/office/powerpoint/2010/main" val="397072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silhouette of a person&#10;&#10;Description automatically generated">
            <a:extLst>
              <a:ext uri="{FF2B5EF4-FFF2-40B4-BE49-F238E27FC236}">
                <a16:creationId xmlns:a16="http://schemas.microsoft.com/office/drawing/2014/main" id="{B450EE46-067E-46A3-B8F9-CC9D9CE5DC4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2" t="1639" r="21841"/>
          <a:stretch/>
        </p:blipFill>
        <p:spPr>
          <a:xfrm>
            <a:off x="3523488" y="10"/>
            <a:ext cx="8668512" cy="6857990"/>
          </a:xfrm>
          <a:prstGeom prst="rect">
            <a:avLst/>
          </a:prstGeom>
        </p:spPr>
      </p:pic>
      <p:sp>
        <p:nvSpPr>
          <p:cNvPr id="28"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648CF1-C72A-4313-8FC7-BF6DD4642AF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Human Bingo</a:t>
            </a:r>
          </a:p>
        </p:txBody>
      </p:sp>
      <p:sp>
        <p:nvSpPr>
          <p:cNvPr id="29"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489288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54E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icture containing room, computer, drawing&#10;&#10;Description automatically generated">
            <a:hlinkClick r:id="rId3"/>
            <a:extLst>
              <a:ext uri="{FF2B5EF4-FFF2-40B4-BE49-F238E27FC236}">
                <a16:creationId xmlns:a16="http://schemas.microsoft.com/office/drawing/2014/main" id="{1C7C4CA7-729A-4998-B0CD-D0A1C613115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36" b="7342"/>
          <a:stretch/>
        </p:blipFill>
        <p:spPr>
          <a:xfrm>
            <a:off x="643467" y="838679"/>
            <a:ext cx="10905066" cy="5180642"/>
          </a:xfrm>
          <a:prstGeom prst="rect">
            <a:avLst/>
          </a:prstGeom>
        </p:spPr>
      </p:pic>
    </p:spTree>
    <p:extLst>
      <p:ext uri="{BB962C8B-B14F-4D97-AF65-F5344CB8AC3E}">
        <p14:creationId xmlns:p14="http://schemas.microsoft.com/office/powerpoint/2010/main" val="2880909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122F9423-F4B1-45D4-8445-E9991ECCB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3274D-20C3-4AA7-96EF-C5E248CE4FC5}"/>
              </a:ext>
            </a:extLst>
          </p:cNvPr>
          <p:cNvSpPr>
            <a:spLocks noGrp="1"/>
          </p:cNvSpPr>
          <p:nvPr>
            <p:ph type="title"/>
          </p:nvPr>
        </p:nvSpPr>
        <p:spPr>
          <a:xfrm>
            <a:off x="1812897" y="518649"/>
            <a:ext cx="9882278" cy="1067634"/>
          </a:xfrm>
        </p:spPr>
        <p:txBody>
          <a:bodyPr anchor="ctr">
            <a:normAutofit/>
          </a:bodyPr>
          <a:lstStyle/>
          <a:p>
            <a:r>
              <a:rPr lang="en-US" sz="3400" b="1" dirty="0">
                <a:latin typeface="Arial" panose="020B0604020202020204" pitchFamily="34" charset="0"/>
                <a:cs typeface="Arial" panose="020B0604020202020204" pitchFamily="34" charset="0"/>
              </a:rPr>
              <a:t>Recap of today’s session</a:t>
            </a:r>
            <a:br>
              <a:rPr lang="en-US" sz="3400" dirty="0"/>
            </a:br>
            <a:endParaRPr lang="en-GB" sz="3400" dirty="0"/>
          </a:p>
        </p:txBody>
      </p:sp>
      <p:grpSp>
        <p:nvGrpSpPr>
          <p:cNvPr id="26" name="Group 20">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628863"/>
            <a:ext cx="1128382" cy="847206"/>
            <a:chOff x="8183879" y="1000124"/>
            <a:chExt cx="1562267" cy="1172973"/>
          </a:xfrm>
        </p:grpSpPr>
        <p:sp>
          <p:nvSpPr>
            <p:cNvPr id="27"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8"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9" name="Content Placeholder 6">
            <a:extLst>
              <a:ext uri="{FF2B5EF4-FFF2-40B4-BE49-F238E27FC236}">
                <a16:creationId xmlns:a16="http://schemas.microsoft.com/office/drawing/2014/main" id="{6C8B74BB-A4EB-405E-8E39-3CB68085DC15}"/>
              </a:ext>
            </a:extLst>
          </p:cNvPr>
          <p:cNvGraphicFramePr>
            <a:graphicFrameLocks noGrp="1"/>
          </p:cNvGraphicFramePr>
          <p:nvPr>
            <p:ph idx="1"/>
            <p:extLst>
              <p:ext uri="{D42A27DB-BD31-4B8C-83A1-F6EECF244321}">
                <p14:modId xmlns:p14="http://schemas.microsoft.com/office/powerpoint/2010/main" val="1257576055"/>
              </p:ext>
            </p:extLst>
          </p:nvPr>
        </p:nvGraphicFramePr>
        <p:xfrm>
          <a:off x="629854" y="1860604"/>
          <a:ext cx="10907490" cy="4094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6475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logo&#10;&#10;Description automatically generated">
            <a:extLst>
              <a:ext uri="{FF2B5EF4-FFF2-40B4-BE49-F238E27FC236}">
                <a16:creationId xmlns:a16="http://schemas.microsoft.com/office/drawing/2014/main" id="{0F5D1CE1-9D67-48AF-A7F1-2915E3B0929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000"/>
          <a:stretch/>
        </p:blipFill>
        <p:spPr>
          <a:xfrm>
            <a:off x="1143943" y="643467"/>
            <a:ext cx="9904113"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4832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BC3F04E-CFF7-45AD-9BE6-FAE9A7CA8FF5}"/>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kern="1200" dirty="0">
                <a:solidFill>
                  <a:srgbClr val="000000"/>
                </a:solidFill>
                <a:latin typeface="+mj-lt"/>
                <a:ea typeface="+mj-ea"/>
                <a:cs typeface="+mj-cs"/>
              </a:rPr>
              <a:t>Reference list</a:t>
            </a:r>
          </a:p>
        </p:txBody>
      </p:sp>
      <p:sp>
        <p:nvSpPr>
          <p:cNvPr id="13"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List">
            <a:extLst>
              <a:ext uri="{FF2B5EF4-FFF2-40B4-BE49-F238E27FC236}">
                <a16:creationId xmlns:a16="http://schemas.microsoft.com/office/drawing/2014/main" id="{E3E46742-4546-4A8D-827F-6385285DFA1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20525164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e5b087ed-fd45-4b48-bae7-5ede8327259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8" ma:contentTypeDescription="Create a new document." ma:contentTypeScope="" ma:versionID="dfeef5c8248fced45361c43c4e91336a">
  <xsd:schema xmlns:xsd="http://www.w3.org/2001/XMLSchema" xmlns:xs="http://www.w3.org/2001/XMLSchema" xmlns:p="http://schemas.microsoft.com/office/2006/metadata/properties" xmlns:ns3="e5b087ed-fd45-4b48-bae7-5ede8327259a" targetNamespace="http://schemas.microsoft.com/office/2006/metadata/properties" ma:root="true" ma:fieldsID="412385746e1bbfc2c3a4362590e94485" ns3:_="">
    <xsd:import namespace="e5b087ed-fd45-4b48-bae7-5ede8327259a"/>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C7D9E6-B0D9-433E-BD46-EB60F64F4DA8}">
  <ds:schemaRefs>
    <ds:schemaRef ds:uri="http://schemas.microsoft.com/office/2006/metadata/properties"/>
    <ds:schemaRef ds:uri="http://www.w3.org/XML/1998/namespace"/>
    <ds:schemaRef ds:uri="http://schemas.microsoft.com/office/2006/documentManagement/types"/>
    <ds:schemaRef ds:uri="http://purl.org/dc/terms/"/>
    <ds:schemaRef ds:uri="http://purl.org/dc/dcmitype/"/>
    <ds:schemaRef ds:uri="http://schemas.openxmlformats.org/package/2006/metadata/core-properties"/>
    <ds:schemaRef ds:uri="http://schemas.microsoft.com/office/infopath/2007/PartnerControls"/>
    <ds:schemaRef ds:uri="e5b087ed-fd45-4b48-bae7-5ede8327259a"/>
    <ds:schemaRef ds:uri="http://purl.org/dc/elements/1.1/"/>
  </ds:schemaRefs>
</ds:datastoreItem>
</file>

<file path=customXml/itemProps2.xml><?xml version="1.0" encoding="utf-8"?>
<ds:datastoreItem xmlns:ds="http://schemas.openxmlformats.org/officeDocument/2006/customXml" ds:itemID="{567C4A31-97C4-4E2E-9D2F-DDA4F3B6F4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A875DA-F9FD-4F83-A049-3B1027B542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3975</Words>
  <Application>Microsoft Office PowerPoint</Application>
  <PresentationFormat>Widescreen</PresentationFormat>
  <Paragraphs>232</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Segoe UI</vt:lpstr>
      <vt:lpstr>Office Theme</vt:lpstr>
      <vt:lpstr>Communication and Networking</vt:lpstr>
      <vt:lpstr>Aims and objectives </vt:lpstr>
      <vt:lpstr>What is communication?</vt:lpstr>
      <vt:lpstr>Types of communication (WOVEN) </vt:lpstr>
      <vt:lpstr>PowerPoint Presentation</vt:lpstr>
      <vt:lpstr>Some important technique to improve networking skills</vt:lpstr>
      <vt:lpstr>How to play Chinese whispers </vt:lpstr>
      <vt:lpstr>The Shannon-Weaver Model of communication</vt:lpstr>
      <vt:lpstr>Example of Shannon-Weaver model of communication</vt:lpstr>
      <vt:lpstr>Human Bingo</vt:lpstr>
      <vt:lpstr>PowerPoint Presentation</vt:lpstr>
      <vt:lpstr>Recap of today’s session </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2020-05-26T17:05:42Z</dcterms:created>
  <dcterms:modified xsi:type="dcterms:W3CDTF">2020-05-26T17:23:17Z</dcterms:modified>
</cp:coreProperties>
</file>