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158" r:id="rId4"/>
  </p:sldMasterIdLst>
  <p:notesMasterIdLst>
    <p:notesMasterId r:id="rId21"/>
  </p:notesMasterIdLst>
  <p:sldIdLst>
    <p:sldId id="256" r:id="rId5"/>
    <p:sldId id="257" r:id="rId6"/>
    <p:sldId id="267" r:id="rId7"/>
    <p:sldId id="258" r:id="rId8"/>
    <p:sldId id="268" r:id="rId9"/>
    <p:sldId id="266" r:id="rId10"/>
    <p:sldId id="262" r:id="rId11"/>
    <p:sldId id="270" r:id="rId12"/>
    <p:sldId id="272" r:id="rId13"/>
    <p:sldId id="271" r:id="rId14"/>
    <p:sldId id="259" r:id="rId15"/>
    <p:sldId id="260" r:id="rId16"/>
    <p:sldId id="261" r:id="rId17"/>
    <p:sldId id="263" r:id="rId18"/>
    <p:sldId id="264" r:id="rId19"/>
    <p:sldId id="265" r:id="rId2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88A6D8"/>
    <a:srgbClr val="5F87C9"/>
    <a:srgbClr val="E692D4"/>
    <a:srgbClr val="B313AB"/>
    <a:srgbClr val="2B488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143374F-07CD-4E16-9AF5-35901FC41BFE}" v="1" dt="2025-10-03T08:50:21.422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DBED569-4797-4DF1-A0F4-6AAB3CD982D8}" styleName="Light Style 3 - Accent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561" autoAdjust="0"/>
    <p:restoredTop sz="80882"/>
  </p:normalViewPr>
  <p:slideViewPr>
    <p:cSldViewPr snapToGrid="0">
      <p:cViewPr varScale="1">
        <p:scale>
          <a:sx n="58" d="100"/>
          <a:sy n="58" d="100"/>
        </p:scale>
        <p:origin x="1531" y="274"/>
      </p:cViewPr>
      <p:guideLst/>
    </p:cSldViewPr>
  </p:slideViewPr>
  <p:notesTextViewPr>
    <p:cViewPr>
      <p:scale>
        <a:sx n="3" d="2"/>
        <a:sy n="3" d="2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microsoft.com/office/2016/11/relationships/changesInfo" Target="changesInfos/changesInfo1.xml"/><Relationship Id="rId3" Type="http://schemas.openxmlformats.org/officeDocument/2006/relationships/customXml" Target="../customXml/item3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presProps" Target="presProps.xml"/><Relationship Id="rId27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anam Asghar (2220567)" userId="e48ed5b8-0823-40aa-b0a3-a1dbddff6a39" providerId="ADAL" clId="{A200C2F7-3CF6-46F3-BE82-2A647388C97F}"/>
    <pc:docChg chg="custSel modSld">
      <pc:chgData name="Sanam Asghar (2220567)" userId="e48ed5b8-0823-40aa-b0a3-a1dbddff6a39" providerId="ADAL" clId="{A200C2F7-3CF6-46F3-BE82-2A647388C97F}" dt="2025-10-03T09:07:03.629" v="111" actId="20577"/>
      <pc:docMkLst>
        <pc:docMk/>
      </pc:docMkLst>
      <pc:sldChg chg="modNotesTx">
        <pc:chgData name="Sanam Asghar (2220567)" userId="e48ed5b8-0823-40aa-b0a3-a1dbddff6a39" providerId="ADAL" clId="{A200C2F7-3CF6-46F3-BE82-2A647388C97F}" dt="2025-10-03T09:05:51.661" v="99" actId="20577"/>
        <pc:sldMkLst>
          <pc:docMk/>
          <pc:sldMk cId="3553036144" sldId="256"/>
        </pc:sldMkLst>
      </pc:sldChg>
      <pc:sldChg chg="modSp mod">
        <pc:chgData name="Sanam Asghar (2220567)" userId="e48ed5b8-0823-40aa-b0a3-a1dbddff6a39" providerId="ADAL" clId="{A200C2F7-3CF6-46F3-BE82-2A647388C97F}" dt="2025-10-03T08:32:03.325" v="78" actId="113"/>
        <pc:sldMkLst>
          <pc:docMk/>
          <pc:sldMk cId="3154387185" sldId="257"/>
        </pc:sldMkLst>
        <pc:spChg chg="mod">
          <ac:chgData name="Sanam Asghar (2220567)" userId="e48ed5b8-0823-40aa-b0a3-a1dbddff6a39" providerId="ADAL" clId="{A200C2F7-3CF6-46F3-BE82-2A647388C97F}" dt="2025-10-03T08:32:03.325" v="78" actId="113"/>
          <ac:spMkLst>
            <pc:docMk/>
            <pc:sldMk cId="3154387185" sldId="257"/>
            <ac:spMk id="3" creationId="{58CEAFC5-C45B-4CA5-B8CA-B28C51504AEF}"/>
          </ac:spMkLst>
        </pc:spChg>
      </pc:sldChg>
      <pc:sldChg chg="modSp mod modNotesTx">
        <pc:chgData name="Sanam Asghar (2220567)" userId="e48ed5b8-0823-40aa-b0a3-a1dbddff6a39" providerId="ADAL" clId="{A200C2F7-3CF6-46F3-BE82-2A647388C97F}" dt="2025-10-03T09:06:04.886" v="101" actId="20577"/>
        <pc:sldMkLst>
          <pc:docMk/>
          <pc:sldMk cId="157410132" sldId="258"/>
        </pc:sldMkLst>
        <pc:spChg chg="mod">
          <ac:chgData name="Sanam Asghar (2220567)" userId="e48ed5b8-0823-40aa-b0a3-a1dbddff6a39" providerId="ADAL" clId="{A200C2F7-3CF6-46F3-BE82-2A647388C97F}" dt="2025-10-03T08:47:16.707" v="83" actId="20577"/>
          <ac:spMkLst>
            <pc:docMk/>
            <pc:sldMk cId="157410132" sldId="258"/>
            <ac:spMk id="3" creationId="{E21D3A74-ACCC-4AC1-9278-3576E42F8092}"/>
          </ac:spMkLst>
        </pc:spChg>
      </pc:sldChg>
      <pc:sldChg chg="modSp mod modNotesTx">
        <pc:chgData name="Sanam Asghar (2220567)" userId="e48ed5b8-0823-40aa-b0a3-a1dbddff6a39" providerId="ADAL" clId="{A200C2F7-3CF6-46F3-BE82-2A647388C97F}" dt="2025-10-03T09:06:51.319" v="108" actId="20577"/>
        <pc:sldMkLst>
          <pc:docMk/>
          <pc:sldMk cId="623454537" sldId="259"/>
        </pc:sldMkLst>
        <pc:spChg chg="mod">
          <ac:chgData name="Sanam Asghar (2220567)" userId="e48ed5b8-0823-40aa-b0a3-a1dbddff6a39" providerId="ADAL" clId="{A200C2F7-3CF6-46F3-BE82-2A647388C97F}" dt="2025-10-03T08:50:21.419" v="97" actId="33524"/>
          <ac:spMkLst>
            <pc:docMk/>
            <pc:sldMk cId="623454537" sldId="259"/>
            <ac:spMk id="6" creationId="{D6E36B6F-FFFB-4C4B-9E89-D29818DD0020}"/>
          </ac:spMkLst>
        </pc:spChg>
        <pc:graphicFrameChg chg="modGraphic">
          <ac:chgData name="Sanam Asghar (2220567)" userId="e48ed5b8-0823-40aa-b0a3-a1dbddff6a39" providerId="ADAL" clId="{A200C2F7-3CF6-46F3-BE82-2A647388C97F}" dt="2025-10-03T08:50:12.745" v="96" actId="207"/>
          <ac:graphicFrameMkLst>
            <pc:docMk/>
            <pc:sldMk cId="623454537" sldId="259"/>
            <ac:graphicFrameMk id="5" creationId="{018F2327-E4FE-4E2F-A5D3-D162A35F0524}"/>
          </ac:graphicFrameMkLst>
        </pc:graphicFrameChg>
      </pc:sldChg>
      <pc:sldChg chg="modNotesTx">
        <pc:chgData name="Sanam Asghar (2220567)" userId="e48ed5b8-0823-40aa-b0a3-a1dbddff6a39" providerId="ADAL" clId="{A200C2F7-3CF6-46F3-BE82-2A647388C97F}" dt="2025-10-03T09:06:55.618" v="109" actId="20577"/>
        <pc:sldMkLst>
          <pc:docMk/>
          <pc:sldMk cId="4074630470" sldId="260"/>
        </pc:sldMkLst>
      </pc:sldChg>
      <pc:sldChg chg="modNotesTx">
        <pc:chgData name="Sanam Asghar (2220567)" userId="e48ed5b8-0823-40aa-b0a3-a1dbddff6a39" providerId="ADAL" clId="{A200C2F7-3CF6-46F3-BE82-2A647388C97F}" dt="2025-10-03T09:07:00.382" v="110" actId="20577"/>
        <pc:sldMkLst>
          <pc:docMk/>
          <pc:sldMk cId="462042293" sldId="261"/>
        </pc:sldMkLst>
      </pc:sldChg>
      <pc:sldChg chg="modNotesTx">
        <pc:chgData name="Sanam Asghar (2220567)" userId="e48ed5b8-0823-40aa-b0a3-a1dbddff6a39" providerId="ADAL" clId="{A200C2F7-3CF6-46F3-BE82-2A647388C97F}" dt="2025-10-03T09:06:29.050" v="104" actId="20577"/>
        <pc:sldMkLst>
          <pc:docMk/>
          <pc:sldMk cId="4045447291" sldId="262"/>
        </pc:sldMkLst>
      </pc:sldChg>
      <pc:sldChg chg="modNotesTx">
        <pc:chgData name="Sanam Asghar (2220567)" userId="e48ed5b8-0823-40aa-b0a3-a1dbddff6a39" providerId="ADAL" clId="{A200C2F7-3CF6-46F3-BE82-2A647388C97F}" dt="2025-10-03T09:07:03.629" v="111" actId="20577"/>
        <pc:sldMkLst>
          <pc:docMk/>
          <pc:sldMk cId="1449973856" sldId="263"/>
        </pc:sldMkLst>
      </pc:sldChg>
      <pc:sldChg chg="modSp mod">
        <pc:chgData name="Sanam Asghar (2220567)" userId="e48ed5b8-0823-40aa-b0a3-a1dbddff6a39" providerId="ADAL" clId="{A200C2F7-3CF6-46F3-BE82-2A647388C97F}" dt="2025-10-03T08:51:37.741" v="98" actId="20577"/>
        <pc:sldMkLst>
          <pc:docMk/>
          <pc:sldMk cId="4067958708" sldId="264"/>
        </pc:sldMkLst>
        <pc:spChg chg="mod">
          <ac:chgData name="Sanam Asghar (2220567)" userId="e48ed5b8-0823-40aa-b0a3-a1dbddff6a39" providerId="ADAL" clId="{A200C2F7-3CF6-46F3-BE82-2A647388C97F}" dt="2025-10-03T08:51:37.741" v="98" actId="20577"/>
          <ac:spMkLst>
            <pc:docMk/>
            <pc:sldMk cId="4067958708" sldId="264"/>
            <ac:spMk id="3" creationId="{A3657FFA-619C-444C-9027-418F8EA2EB73}"/>
          </ac:spMkLst>
        </pc:spChg>
      </pc:sldChg>
      <pc:sldChg chg="modNotesTx">
        <pc:chgData name="Sanam Asghar (2220567)" userId="e48ed5b8-0823-40aa-b0a3-a1dbddff6a39" providerId="ADAL" clId="{A200C2F7-3CF6-46F3-BE82-2A647388C97F}" dt="2025-10-03T09:06:23.653" v="103" actId="20577"/>
        <pc:sldMkLst>
          <pc:docMk/>
          <pc:sldMk cId="3430015913" sldId="266"/>
        </pc:sldMkLst>
      </pc:sldChg>
      <pc:sldChg chg="modNotesTx">
        <pc:chgData name="Sanam Asghar (2220567)" userId="e48ed5b8-0823-40aa-b0a3-a1dbddff6a39" providerId="ADAL" clId="{A200C2F7-3CF6-46F3-BE82-2A647388C97F}" dt="2025-10-03T09:05:59.126" v="100" actId="20577"/>
        <pc:sldMkLst>
          <pc:docMk/>
          <pc:sldMk cId="773569128" sldId="267"/>
        </pc:sldMkLst>
      </pc:sldChg>
      <pc:sldChg chg="modSp mod modNotesTx">
        <pc:chgData name="Sanam Asghar (2220567)" userId="e48ed5b8-0823-40aa-b0a3-a1dbddff6a39" providerId="ADAL" clId="{A200C2F7-3CF6-46F3-BE82-2A647388C97F}" dt="2025-10-03T09:06:17.876" v="102" actId="20577"/>
        <pc:sldMkLst>
          <pc:docMk/>
          <pc:sldMk cId="795828370" sldId="268"/>
        </pc:sldMkLst>
        <pc:spChg chg="mod">
          <ac:chgData name="Sanam Asghar (2220567)" userId="e48ed5b8-0823-40aa-b0a3-a1dbddff6a39" providerId="ADAL" clId="{A200C2F7-3CF6-46F3-BE82-2A647388C97F}" dt="2025-10-03T08:47:33.782" v="84" actId="313"/>
          <ac:spMkLst>
            <pc:docMk/>
            <pc:sldMk cId="795828370" sldId="268"/>
            <ac:spMk id="28" creationId="{C034F61C-3939-6408-0537-40BCDDE2EAF4}"/>
          </ac:spMkLst>
        </pc:spChg>
      </pc:sldChg>
      <pc:sldChg chg="modNotesTx">
        <pc:chgData name="Sanam Asghar (2220567)" userId="e48ed5b8-0823-40aa-b0a3-a1dbddff6a39" providerId="ADAL" clId="{A200C2F7-3CF6-46F3-BE82-2A647388C97F}" dt="2025-10-03T09:06:33.939" v="105" actId="20577"/>
        <pc:sldMkLst>
          <pc:docMk/>
          <pc:sldMk cId="3209432945" sldId="270"/>
        </pc:sldMkLst>
      </pc:sldChg>
      <pc:sldChg chg="modNotesTx">
        <pc:chgData name="Sanam Asghar (2220567)" userId="e48ed5b8-0823-40aa-b0a3-a1dbddff6a39" providerId="ADAL" clId="{A200C2F7-3CF6-46F3-BE82-2A647388C97F}" dt="2025-10-03T09:06:46.382" v="107" actId="20577"/>
        <pc:sldMkLst>
          <pc:docMk/>
          <pc:sldMk cId="814679604" sldId="271"/>
        </pc:sldMkLst>
      </pc:sldChg>
      <pc:sldChg chg="modNotesTx">
        <pc:chgData name="Sanam Asghar (2220567)" userId="e48ed5b8-0823-40aa-b0a3-a1dbddff6a39" providerId="ADAL" clId="{A200C2F7-3CF6-46F3-BE82-2A647388C97F}" dt="2025-10-03T09:06:39.165" v="106" actId="20577"/>
        <pc:sldMkLst>
          <pc:docMk/>
          <pc:sldMk cId="574585530" sldId="272"/>
        </pc:sldMkLst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9319097-1044-4E90-8617-00AB39A8873A}" type="doc">
      <dgm:prSet loTypeId="urn:microsoft.com/office/officeart/2005/8/layout/radial6" loCatId="cycle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1A3E4AFC-2E58-4353-94CF-6436D0715968}">
      <dgm:prSet phldrT="[Text]"/>
      <dgm:spPr/>
      <dgm:t>
        <a:bodyPr/>
        <a:lstStyle/>
        <a:p>
          <a:r>
            <a:rPr lang="en-GB" dirty="0">
              <a:latin typeface="Amasis MT Pro" panose="02040504050005020304" pitchFamily="18" charset="0"/>
            </a:rPr>
            <a:t>ISOC Reservations Roles</a:t>
          </a:r>
        </a:p>
      </dgm:t>
    </dgm:pt>
    <dgm:pt modelId="{56335788-73D1-4D80-8406-6C36496608EE}" type="parTrans" cxnId="{A3A280BA-FA81-43C1-8BE1-2EC0481A7BE7}">
      <dgm:prSet/>
      <dgm:spPr/>
      <dgm:t>
        <a:bodyPr/>
        <a:lstStyle/>
        <a:p>
          <a:endParaRPr lang="en-GB"/>
        </a:p>
      </dgm:t>
    </dgm:pt>
    <dgm:pt modelId="{464F12D9-94CF-4B22-9B96-682361B0EE01}" type="sibTrans" cxnId="{A3A280BA-FA81-43C1-8BE1-2EC0481A7BE7}">
      <dgm:prSet/>
      <dgm:spPr/>
      <dgm:t>
        <a:bodyPr/>
        <a:lstStyle/>
        <a:p>
          <a:endParaRPr lang="en-GB"/>
        </a:p>
      </dgm:t>
    </dgm:pt>
    <dgm:pt modelId="{A4F93CA5-6C3C-4883-8AA3-5E3CB9B404BF}">
      <dgm:prSet phldrT="[Text]"/>
      <dgm:spPr/>
      <dgm:t>
        <a:bodyPr/>
        <a:lstStyle/>
        <a:p>
          <a:r>
            <a:rPr lang="en-GB" dirty="0">
              <a:latin typeface="Amasis MT Pro" panose="02040504050005020304" pitchFamily="18" charset="0"/>
            </a:rPr>
            <a:t>Multi-input data logging</a:t>
          </a:r>
        </a:p>
      </dgm:t>
    </dgm:pt>
    <dgm:pt modelId="{B120686F-CB72-47AD-8E1F-0564940D608D}" type="parTrans" cxnId="{CEAC3F14-A768-40A3-B4F3-147959E376D1}">
      <dgm:prSet/>
      <dgm:spPr/>
      <dgm:t>
        <a:bodyPr/>
        <a:lstStyle/>
        <a:p>
          <a:endParaRPr lang="en-GB"/>
        </a:p>
      </dgm:t>
    </dgm:pt>
    <dgm:pt modelId="{C6829446-2258-4805-A793-DEA91CAC57E4}" type="sibTrans" cxnId="{CEAC3F14-A768-40A3-B4F3-147959E376D1}">
      <dgm:prSet/>
      <dgm:spPr/>
      <dgm:t>
        <a:bodyPr/>
        <a:lstStyle/>
        <a:p>
          <a:endParaRPr lang="en-GB"/>
        </a:p>
      </dgm:t>
    </dgm:pt>
    <dgm:pt modelId="{F13EFAD1-94C1-4599-A26F-658305B11ACE}">
      <dgm:prSet phldrT="[Text]"/>
      <dgm:spPr/>
      <dgm:t>
        <a:bodyPr/>
        <a:lstStyle/>
        <a:p>
          <a:r>
            <a:rPr lang="en-GB" dirty="0">
              <a:latin typeface="Amasis MT Pro" panose="02040504050005020304" pitchFamily="18" charset="0"/>
            </a:rPr>
            <a:t>Calculation Engine</a:t>
          </a:r>
        </a:p>
      </dgm:t>
    </dgm:pt>
    <dgm:pt modelId="{E2603652-24E5-421E-AF50-E7C6C8341B5F}" type="parTrans" cxnId="{A994B1B3-A98D-4A61-B16B-A17A90B6AA6B}">
      <dgm:prSet/>
      <dgm:spPr/>
      <dgm:t>
        <a:bodyPr/>
        <a:lstStyle/>
        <a:p>
          <a:endParaRPr lang="en-GB"/>
        </a:p>
      </dgm:t>
    </dgm:pt>
    <dgm:pt modelId="{3E01EFC8-8F62-4463-AD52-1704E9A9AE75}" type="sibTrans" cxnId="{A994B1B3-A98D-4A61-B16B-A17A90B6AA6B}">
      <dgm:prSet/>
      <dgm:spPr/>
      <dgm:t>
        <a:bodyPr/>
        <a:lstStyle/>
        <a:p>
          <a:endParaRPr lang="en-GB"/>
        </a:p>
      </dgm:t>
    </dgm:pt>
    <dgm:pt modelId="{0D3A9D92-F33C-4D60-BE8D-92228B873977}">
      <dgm:prSet phldrT="[Text]"/>
      <dgm:spPr/>
      <dgm:t>
        <a:bodyPr/>
        <a:lstStyle/>
        <a:p>
          <a:r>
            <a:rPr lang="en-GB" dirty="0">
              <a:latin typeface="Amasis MT Pro" panose="02040504050005020304" pitchFamily="18" charset="0"/>
            </a:rPr>
            <a:t>User Management</a:t>
          </a:r>
        </a:p>
      </dgm:t>
    </dgm:pt>
    <dgm:pt modelId="{B8A60A14-D372-4DF9-AF0A-13F7086D9BAE}" type="parTrans" cxnId="{975BB77F-E91D-468A-A608-DDC1ABFE206A}">
      <dgm:prSet/>
      <dgm:spPr/>
      <dgm:t>
        <a:bodyPr/>
        <a:lstStyle/>
        <a:p>
          <a:endParaRPr lang="en-GB"/>
        </a:p>
      </dgm:t>
    </dgm:pt>
    <dgm:pt modelId="{E461B8A5-485A-4608-AC7B-D5AF92DD21ED}" type="sibTrans" cxnId="{975BB77F-E91D-468A-A608-DDC1ABFE206A}">
      <dgm:prSet/>
      <dgm:spPr/>
      <dgm:t>
        <a:bodyPr/>
        <a:lstStyle/>
        <a:p>
          <a:endParaRPr lang="en-GB"/>
        </a:p>
      </dgm:t>
    </dgm:pt>
    <dgm:pt modelId="{DF2CDA82-CEED-1A48-8EDC-8D4A09E2FB9D}">
      <dgm:prSet/>
      <dgm:spPr/>
      <dgm:t>
        <a:bodyPr/>
        <a:lstStyle/>
        <a:p>
          <a:r>
            <a:rPr lang="en-GB" dirty="0"/>
            <a:t>Machine Learning</a:t>
          </a:r>
        </a:p>
      </dgm:t>
    </dgm:pt>
    <dgm:pt modelId="{ECC7D562-7BA7-5C46-8CD0-E2B887AE2A37}" type="parTrans" cxnId="{337911AA-5EBC-FC43-BDCB-A2DDCEFF6428}">
      <dgm:prSet/>
      <dgm:spPr/>
      <dgm:t>
        <a:bodyPr/>
        <a:lstStyle/>
        <a:p>
          <a:endParaRPr lang="en-GB"/>
        </a:p>
      </dgm:t>
    </dgm:pt>
    <dgm:pt modelId="{51AB4CE3-1EF5-3148-8728-26A13F6356C5}" type="sibTrans" cxnId="{337911AA-5EBC-FC43-BDCB-A2DDCEFF6428}">
      <dgm:prSet/>
      <dgm:spPr/>
      <dgm:t>
        <a:bodyPr/>
        <a:lstStyle/>
        <a:p>
          <a:endParaRPr lang="en-GB"/>
        </a:p>
      </dgm:t>
    </dgm:pt>
    <dgm:pt modelId="{9AD5837C-81E5-6940-B81A-ED7D91F70A1F}">
      <dgm:prSet/>
      <dgm:spPr/>
      <dgm:t>
        <a:bodyPr/>
        <a:lstStyle/>
        <a:p>
          <a:r>
            <a:rPr lang="en-GB" dirty="0"/>
            <a:t>Visualization</a:t>
          </a:r>
        </a:p>
      </dgm:t>
    </dgm:pt>
    <dgm:pt modelId="{1F22F290-3E18-DE4F-ACE7-2D2C5D1D2E0B}" type="parTrans" cxnId="{A74D8064-8E8C-9147-87E5-EB9038969272}">
      <dgm:prSet/>
      <dgm:spPr/>
      <dgm:t>
        <a:bodyPr/>
        <a:lstStyle/>
        <a:p>
          <a:endParaRPr lang="en-GB"/>
        </a:p>
      </dgm:t>
    </dgm:pt>
    <dgm:pt modelId="{E036F6F8-A4A1-A644-BB39-8F1E0D2F0419}" type="sibTrans" cxnId="{A74D8064-8E8C-9147-87E5-EB9038969272}">
      <dgm:prSet/>
      <dgm:spPr/>
      <dgm:t>
        <a:bodyPr/>
        <a:lstStyle/>
        <a:p>
          <a:endParaRPr lang="en-GB"/>
        </a:p>
      </dgm:t>
    </dgm:pt>
    <dgm:pt modelId="{FC46F0A0-52E9-8C46-BD31-C47D532C02DF}">
      <dgm:prSet/>
      <dgm:spPr/>
      <dgm:t>
        <a:bodyPr/>
        <a:lstStyle/>
        <a:p>
          <a:r>
            <a:rPr lang="en-GB" dirty="0"/>
            <a:t>Gamification</a:t>
          </a:r>
        </a:p>
      </dgm:t>
    </dgm:pt>
    <dgm:pt modelId="{ADF1551B-9978-3848-A6C6-6DEF70F16094}" type="parTrans" cxnId="{A07C80B7-419B-D54F-AAA1-EF67E00F82E7}">
      <dgm:prSet/>
      <dgm:spPr/>
      <dgm:t>
        <a:bodyPr/>
        <a:lstStyle/>
        <a:p>
          <a:endParaRPr lang="en-GB"/>
        </a:p>
      </dgm:t>
    </dgm:pt>
    <dgm:pt modelId="{2D5F97A9-1A61-F244-A995-3C38C2936121}" type="sibTrans" cxnId="{A07C80B7-419B-D54F-AAA1-EF67E00F82E7}">
      <dgm:prSet/>
      <dgm:spPr/>
      <dgm:t>
        <a:bodyPr/>
        <a:lstStyle/>
        <a:p>
          <a:endParaRPr lang="en-GB"/>
        </a:p>
      </dgm:t>
    </dgm:pt>
    <dgm:pt modelId="{82232A12-079A-EF44-8C0B-73F1F93624CD}">
      <dgm:prSet/>
      <dgm:spPr/>
      <dgm:t>
        <a:bodyPr/>
        <a:lstStyle/>
        <a:p>
          <a:r>
            <a:rPr lang="en-GB" dirty="0"/>
            <a:t>Reporting </a:t>
          </a:r>
          <a:r>
            <a:rPr lang="en-GB" dirty="0" err="1"/>
            <a:t>Sysytem</a:t>
          </a:r>
          <a:endParaRPr lang="en-GB" dirty="0"/>
        </a:p>
      </dgm:t>
    </dgm:pt>
    <dgm:pt modelId="{3FCE3318-329E-0F47-ABB5-75EED3C595FF}" type="parTrans" cxnId="{E43306BC-A2E8-904C-A1E2-0F8406B22D62}">
      <dgm:prSet/>
      <dgm:spPr/>
      <dgm:t>
        <a:bodyPr/>
        <a:lstStyle/>
        <a:p>
          <a:endParaRPr lang="en-GB"/>
        </a:p>
      </dgm:t>
    </dgm:pt>
    <dgm:pt modelId="{20769C3B-2028-3948-AA1F-28DA6E32574A}" type="sibTrans" cxnId="{E43306BC-A2E8-904C-A1E2-0F8406B22D62}">
      <dgm:prSet/>
      <dgm:spPr/>
      <dgm:t>
        <a:bodyPr/>
        <a:lstStyle/>
        <a:p>
          <a:endParaRPr lang="en-GB"/>
        </a:p>
      </dgm:t>
    </dgm:pt>
    <dgm:pt modelId="{35336C49-C7FE-1449-98E8-AA1411C4BA6D}">
      <dgm:prSet/>
      <dgm:spPr/>
      <dgm:t>
        <a:bodyPr/>
        <a:lstStyle/>
        <a:p>
          <a:endParaRPr lang="en-GB" dirty="0"/>
        </a:p>
      </dgm:t>
    </dgm:pt>
    <dgm:pt modelId="{E67818F6-6627-3B48-9523-F4007DE35CAD}" type="parTrans" cxnId="{A02A1470-AB81-5045-99CC-07AE0D4A89E8}">
      <dgm:prSet/>
      <dgm:spPr/>
      <dgm:t>
        <a:bodyPr/>
        <a:lstStyle/>
        <a:p>
          <a:endParaRPr lang="en-GB"/>
        </a:p>
      </dgm:t>
    </dgm:pt>
    <dgm:pt modelId="{9279D1A7-73A9-7B41-8D79-0972ED7548D1}" type="sibTrans" cxnId="{A02A1470-AB81-5045-99CC-07AE0D4A89E8}">
      <dgm:prSet/>
      <dgm:spPr/>
      <dgm:t>
        <a:bodyPr/>
        <a:lstStyle/>
        <a:p>
          <a:endParaRPr lang="en-GB"/>
        </a:p>
      </dgm:t>
    </dgm:pt>
    <dgm:pt modelId="{FEC0FD97-D692-403C-B178-582339CAF310}" type="pres">
      <dgm:prSet presAssocID="{79319097-1044-4E90-8617-00AB39A8873A}" presName="Name0" presStyleCnt="0">
        <dgm:presLayoutVars>
          <dgm:chMax val="1"/>
          <dgm:dir/>
          <dgm:animLvl val="ctr"/>
          <dgm:resizeHandles val="exact"/>
        </dgm:presLayoutVars>
      </dgm:prSet>
      <dgm:spPr/>
    </dgm:pt>
    <dgm:pt modelId="{5F09EEFD-9D2A-4ED6-A8E7-A6AEC2E0DF41}" type="pres">
      <dgm:prSet presAssocID="{1A3E4AFC-2E58-4353-94CF-6436D0715968}" presName="centerShape" presStyleLbl="node0" presStyleIdx="0" presStyleCnt="1"/>
      <dgm:spPr/>
    </dgm:pt>
    <dgm:pt modelId="{90E63F6A-B122-4740-BCA5-27073363EDB8}" type="pres">
      <dgm:prSet presAssocID="{0D3A9D92-F33C-4D60-BE8D-92228B873977}" presName="node" presStyleLbl="node1" presStyleIdx="0" presStyleCnt="7">
        <dgm:presLayoutVars>
          <dgm:bulletEnabled val="1"/>
        </dgm:presLayoutVars>
      </dgm:prSet>
      <dgm:spPr/>
    </dgm:pt>
    <dgm:pt modelId="{DB01885F-582B-498B-B5D3-34E870A321DA}" type="pres">
      <dgm:prSet presAssocID="{0D3A9D92-F33C-4D60-BE8D-92228B873977}" presName="dummy" presStyleCnt="0"/>
      <dgm:spPr/>
    </dgm:pt>
    <dgm:pt modelId="{5D7BA318-EA7C-4B63-8949-0C44CC9731AC}" type="pres">
      <dgm:prSet presAssocID="{E461B8A5-485A-4608-AC7B-D5AF92DD21ED}" presName="sibTrans" presStyleLbl="sibTrans2D1" presStyleIdx="0" presStyleCnt="7"/>
      <dgm:spPr/>
    </dgm:pt>
    <dgm:pt modelId="{6F6F8F88-58FF-454F-93A6-E008F541164A}" type="pres">
      <dgm:prSet presAssocID="{A4F93CA5-6C3C-4883-8AA3-5E3CB9B404BF}" presName="node" presStyleLbl="node1" presStyleIdx="1" presStyleCnt="7">
        <dgm:presLayoutVars>
          <dgm:bulletEnabled val="1"/>
        </dgm:presLayoutVars>
      </dgm:prSet>
      <dgm:spPr/>
    </dgm:pt>
    <dgm:pt modelId="{0CF297ED-8B8F-4688-8AD0-7F605C977043}" type="pres">
      <dgm:prSet presAssocID="{A4F93CA5-6C3C-4883-8AA3-5E3CB9B404BF}" presName="dummy" presStyleCnt="0"/>
      <dgm:spPr/>
    </dgm:pt>
    <dgm:pt modelId="{D2841B3C-1010-47DF-9044-37C0D291C674}" type="pres">
      <dgm:prSet presAssocID="{C6829446-2258-4805-A793-DEA91CAC57E4}" presName="sibTrans" presStyleLbl="sibTrans2D1" presStyleIdx="1" presStyleCnt="7"/>
      <dgm:spPr/>
    </dgm:pt>
    <dgm:pt modelId="{1CD655E2-A691-434D-9FC3-3B093DC9BCC5}" type="pres">
      <dgm:prSet presAssocID="{F13EFAD1-94C1-4599-A26F-658305B11ACE}" presName="node" presStyleLbl="node1" presStyleIdx="2" presStyleCnt="7">
        <dgm:presLayoutVars>
          <dgm:bulletEnabled val="1"/>
        </dgm:presLayoutVars>
      </dgm:prSet>
      <dgm:spPr/>
    </dgm:pt>
    <dgm:pt modelId="{54CE1770-367C-417A-9074-8B4025AE9454}" type="pres">
      <dgm:prSet presAssocID="{F13EFAD1-94C1-4599-A26F-658305B11ACE}" presName="dummy" presStyleCnt="0"/>
      <dgm:spPr/>
    </dgm:pt>
    <dgm:pt modelId="{CC2EE89F-0684-4CBB-AE9E-B610AA456497}" type="pres">
      <dgm:prSet presAssocID="{3E01EFC8-8F62-4463-AD52-1704E9A9AE75}" presName="sibTrans" presStyleLbl="sibTrans2D1" presStyleIdx="2" presStyleCnt="7"/>
      <dgm:spPr/>
    </dgm:pt>
    <dgm:pt modelId="{E65FC002-8FD1-3340-975C-DD4F19A1FE33}" type="pres">
      <dgm:prSet presAssocID="{DF2CDA82-CEED-1A48-8EDC-8D4A09E2FB9D}" presName="node" presStyleLbl="node1" presStyleIdx="3" presStyleCnt="7">
        <dgm:presLayoutVars>
          <dgm:bulletEnabled val="1"/>
        </dgm:presLayoutVars>
      </dgm:prSet>
      <dgm:spPr/>
    </dgm:pt>
    <dgm:pt modelId="{2853CFDA-922D-2C4E-BA84-4FADA385BA39}" type="pres">
      <dgm:prSet presAssocID="{DF2CDA82-CEED-1A48-8EDC-8D4A09E2FB9D}" presName="dummy" presStyleCnt="0"/>
      <dgm:spPr/>
    </dgm:pt>
    <dgm:pt modelId="{2CEC5BFF-FF09-1B4E-80F5-44932952AF2A}" type="pres">
      <dgm:prSet presAssocID="{51AB4CE3-1EF5-3148-8728-26A13F6356C5}" presName="sibTrans" presStyleLbl="sibTrans2D1" presStyleIdx="3" presStyleCnt="7"/>
      <dgm:spPr/>
    </dgm:pt>
    <dgm:pt modelId="{EF83BCC7-8347-2141-9825-5F130BA325B3}" type="pres">
      <dgm:prSet presAssocID="{9AD5837C-81E5-6940-B81A-ED7D91F70A1F}" presName="node" presStyleLbl="node1" presStyleIdx="4" presStyleCnt="7">
        <dgm:presLayoutVars>
          <dgm:bulletEnabled val="1"/>
        </dgm:presLayoutVars>
      </dgm:prSet>
      <dgm:spPr/>
    </dgm:pt>
    <dgm:pt modelId="{80329BF3-C4EF-114C-B012-F68BC149B07E}" type="pres">
      <dgm:prSet presAssocID="{9AD5837C-81E5-6940-B81A-ED7D91F70A1F}" presName="dummy" presStyleCnt="0"/>
      <dgm:spPr/>
    </dgm:pt>
    <dgm:pt modelId="{CC5A2C2F-B923-174B-875F-55482E3C776F}" type="pres">
      <dgm:prSet presAssocID="{E036F6F8-A4A1-A644-BB39-8F1E0D2F0419}" presName="sibTrans" presStyleLbl="sibTrans2D1" presStyleIdx="4" presStyleCnt="7"/>
      <dgm:spPr/>
    </dgm:pt>
    <dgm:pt modelId="{90742989-2139-B041-963E-89E646711CE4}" type="pres">
      <dgm:prSet presAssocID="{FC46F0A0-52E9-8C46-BD31-C47D532C02DF}" presName="node" presStyleLbl="node1" presStyleIdx="5" presStyleCnt="7">
        <dgm:presLayoutVars>
          <dgm:bulletEnabled val="1"/>
        </dgm:presLayoutVars>
      </dgm:prSet>
      <dgm:spPr/>
    </dgm:pt>
    <dgm:pt modelId="{E84FAEDA-B9AA-0644-A456-13E9489A9A51}" type="pres">
      <dgm:prSet presAssocID="{FC46F0A0-52E9-8C46-BD31-C47D532C02DF}" presName="dummy" presStyleCnt="0"/>
      <dgm:spPr/>
    </dgm:pt>
    <dgm:pt modelId="{700927C1-B2F5-784C-8730-63F9BFE9D3B7}" type="pres">
      <dgm:prSet presAssocID="{2D5F97A9-1A61-F244-A995-3C38C2936121}" presName="sibTrans" presStyleLbl="sibTrans2D1" presStyleIdx="5" presStyleCnt="7"/>
      <dgm:spPr/>
    </dgm:pt>
    <dgm:pt modelId="{27A398BD-EF05-2043-B3F2-F4292A55DB70}" type="pres">
      <dgm:prSet presAssocID="{82232A12-079A-EF44-8C0B-73F1F93624CD}" presName="node" presStyleLbl="node1" presStyleIdx="6" presStyleCnt="7">
        <dgm:presLayoutVars>
          <dgm:bulletEnabled val="1"/>
        </dgm:presLayoutVars>
      </dgm:prSet>
      <dgm:spPr/>
    </dgm:pt>
    <dgm:pt modelId="{10BFDCEE-FB6E-034B-8F9B-48388A35C1FF}" type="pres">
      <dgm:prSet presAssocID="{82232A12-079A-EF44-8C0B-73F1F93624CD}" presName="dummy" presStyleCnt="0"/>
      <dgm:spPr/>
    </dgm:pt>
    <dgm:pt modelId="{43DD8110-7D2B-F14A-A035-F2497CB50D3F}" type="pres">
      <dgm:prSet presAssocID="{20769C3B-2028-3948-AA1F-28DA6E32574A}" presName="sibTrans" presStyleLbl="sibTrans2D1" presStyleIdx="6" presStyleCnt="7"/>
      <dgm:spPr/>
    </dgm:pt>
  </dgm:ptLst>
  <dgm:cxnLst>
    <dgm:cxn modelId="{39A5740F-789C-406F-B8B2-B3FF4B457ADF}" type="presOf" srcId="{A4F93CA5-6C3C-4883-8AA3-5E3CB9B404BF}" destId="{6F6F8F88-58FF-454F-93A6-E008F541164A}" srcOrd="0" destOrd="0" presId="urn:microsoft.com/office/officeart/2005/8/layout/radial6"/>
    <dgm:cxn modelId="{CEAC3F14-A768-40A3-B4F3-147959E376D1}" srcId="{1A3E4AFC-2E58-4353-94CF-6436D0715968}" destId="{A4F93CA5-6C3C-4883-8AA3-5E3CB9B404BF}" srcOrd="1" destOrd="0" parTransId="{B120686F-CB72-47AD-8E1F-0564940D608D}" sibTransId="{C6829446-2258-4805-A793-DEA91CAC57E4}"/>
    <dgm:cxn modelId="{4647B719-B4D2-CF46-8B16-2B83AF78FF9B}" type="presOf" srcId="{82232A12-079A-EF44-8C0B-73F1F93624CD}" destId="{27A398BD-EF05-2043-B3F2-F4292A55DB70}" srcOrd="0" destOrd="0" presId="urn:microsoft.com/office/officeart/2005/8/layout/radial6"/>
    <dgm:cxn modelId="{48010629-C8D5-C044-B99C-887E34868FCE}" type="presOf" srcId="{9AD5837C-81E5-6940-B81A-ED7D91F70A1F}" destId="{EF83BCC7-8347-2141-9825-5F130BA325B3}" srcOrd="0" destOrd="0" presId="urn:microsoft.com/office/officeart/2005/8/layout/radial6"/>
    <dgm:cxn modelId="{D4496933-0E53-4042-9CBD-06C508708B80}" type="presOf" srcId="{F13EFAD1-94C1-4599-A26F-658305B11ACE}" destId="{1CD655E2-A691-434D-9FC3-3B093DC9BCC5}" srcOrd="0" destOrd="0" presId="urn:microsoft.com/office/officeart/2005/8/layout/radial6"/>
    <dgm:cxn modelId="{70E4E83F-FC5B-FB46-B44A-121DE161A7E3}" type="presOf" srcId="{FC46F0A0-52E9-8C46-BD31-C47D532C02DF}" destId="{90742989-2139-B041-963E-89E646711CE4}" srcOrd="0" destOrd="0" presId="urn:microsoft.com/office/officeart/2005/8/layout/radial6"/>
    <dgm:cxn modelId="{EA7B7F43-55F7-40AB-83D6-543A6EBED070}" type="presOf" srcId="{1A3E4AFC-2E58-4353-94CF-6436D0715968}" destId="{5F09EEFD-9D2A-4ED6-A8E7-A6AEC2E0DF41}" srcOrd="0" destOrd="0" presId="urn:microsoft.com/office/officeart/2005/8/layout/radial6"/>
    <dgm:cxn modelId="{A74D8064-8E8C-9147-87E5-EB9038969272}" srcId="{1A3E4AFC-2E58-4353-94CF-6436D0715968}" destId="{9AD5837C-81E5-6940-B81A-ED7D91F70A1F}" srcOrd="4" destOrd="0" parTransId="{1F22F290-3E18-DE4F-ACE7-2D2C5D1D2E0B}" sibTransId="{E036F6F8-A4A1-A644-BB39-8F1E0D2F0419}"/>
    <dgm:cxn modelId="{A02A1470-AB81-5045-99CC-07AE0D4A89E8}" srcId="{79319097-1044-4E90-8617-00AB39A8873A}" destId="{35336C49-C7FE-1449-98E8-AA1411C4BA6D}" srcOrd="1" destOrd="0" parTransId="{E67818F6-6627-3B48-9523-F4007DE35CAD}" sibTransId="{9279D1A7-73A9-7B41-8D79-0972ED7548D1}"/>
    <dgm:cxn modelId="{B15FB770-FCF8-C542-B0F2-114F0775F6A7}" type="presOf" srcId="{2D5F97A9-1A61-F244-A995-3C38C2936121}" destId="{700927C1-B2F5-784C-8730-63F9BFE9D3B7}" srcOrd="0" destOrd="0" presId="urn:microsoft.com/office/officeart/2005/8/layout/radial6"/>
    <dgm:cxn modelId="{421E7476-DCD7-4E9D-844E-5F807E4A80FD}" type="presOf" srcId="{0D3A9D92-F33C-4D60-BE8D-92228B873977}" destId="{90E63F6A-B122-4740-BCA5-27073363EDB8}" srcOrd="0" destOrd="0" presId="urn:microsoft.com/office/officeart/2005/8/layout/radial6"/>
    <dgm:cxn modelId="{9581AD59-5F7F-104B-AFEE-ED3885CBA8F6}" type="presOf" srcId="{51AB4CE3-1EF5-3148-8728-26A13F6356C5}" destId="{2CEC5BFF-FF09-1B4E-80F5-44932952AF2A}" srcOrd="0" destOrd="0" presId="urn:microsoft.com/office/officeart/2005/8/layout/radial6"/>
    <dgm:cxn modelId="{4ADD9B7D-31EF-4E47-B25C-42AB64D1D1E2}" type="presOf" srcId="{C6829446-2258-4805-A793-DEA91CAC57E4}" destId="{D2841B3C-1010-47DF-9044-37C0D291C674}" srcOrd="0" destOrd="0" presId="urn:microsoft.com/office/officeart/2005/8/layout/radial6"/>
    <dgm:cxn modelId="{975BB77F-E91D-468A-A608-DDC1ABFE206A}" srcId="{1A3E4AFC-2E58-4353-94CF-6436D0715968}" destId="{0D3A9D92-F33C-4D60-BE8D-92228B873977}" srcOrd="0" destOrd="0" parTransId="{B8A60A14-D372-4DF9-AF0A-13F7086D9BAE}" sibTransId="{E461B8A5-485A-4608-AC7B-D5AF92DD21ED}"/>
    <dgm:cxn modelId="{60551A92-E217-5546-B69A-A1F50725A8C2}" type="presOf" srcId="{DF2CDA82-CEED-1A48-8EDC-8D4A09E2FB9D}" destId="{E65FC002-8FD1-3340-975C-DD4F19A1FE33}" srcOrd="0" destOrd="0" presId="urn:microsoft.com/office/officeart/2005/8/layout/radial6"/>
    <dgm:cxn modelId="{C89B0F95-4FB2-45FC-9FCF-97E051ACEFE7}" type="presOf" srcId="{3E01EFC8-8F62-4463-AD52-1704E9A9AE75}" destId="{CC2EE89F-0684-4CBB-AE9E-B610AA456497}" srcOrd="0" destOrd="0" presId="urn:microsoft.com/office/officeart/2005/8/layout/radial6"/>
    <dgm:cxn modelId="{337911AA-5EBC-FC43-BDCB-A2DDCEFF6428}" srcId="{1A3E4AFC-2E58-4353-94CF-6436D0715968}" destId="{DF2CDA82-CEED-1A48-8EDC-8D4A09E2FB9D}" srcOrd="3" destOrd="0" parTransId="{ECC7D562-7BA7-5C46-8CD0-E2B887AE2A37}" sibTransId="{51AB4CE3-1EF5-3148-8728-26A13F6356C5}"/>
    <dgm:cxn modelId="{A994B1B3-A98D-4A61-B16B-A17A90B6AA6B}" srcId="{1A3E4AFC-2E58-4353-94CF-6436D0715968}" destId="{F13EFAD1-94C1-4599-A26F-658305B11ACE}" srcOrd="2" destOrd="0" parTransId="{E2603652-24E5-421E-AF50-E7C6C8341B5F}" sibTransId="{3E01EFC8-8F62-4463-AD52-1704E9A9AE75}"/>
    <dgm:cxn modelId="{A07C80B7-419B-D54F-AAA1-EF67E00F82E7}" srcId="{1A3E4AFC-2E58-4353-94CF-6436D0715968}" destId="{FC46F0A0-52E9-8C46-BD31-C47D532C02DF}" srcOrd="5" destOrd="0" parTransId="{ADF1551B-9978-3848-A6C6-6DEF70F16094}" sibTransId="{2D5F97A9-1A61-F244-A995-3C38C2936121}"/>
    <dgm:cxn modelId="{34E3EDB9-4DDF-8647-BCE8-350ACD4C673E}" type="presOf" srcId="{20769C3B-2028-3948-AA1F-28DA6E32574A}" destId="{43DD8110-7D2B-F14A-A035-F2497CB50D3F}" srcOrd="0" destOrd="0" presId="urn:microsoft.com/office/officeart/2005/8/layout/radial6"/>
    <dgm:cxn modelId="{A3A280BA-FA81-43C1-8BE1-2EC0481A7BE7}" srcId="{79319097-1044-4E90-8617-00AB39A8873A}" destId="{1A3E4AFC-2E58-4353-94CF-6436D0715968}" srcOrd="0" destOrd="0" parTransId="{56335788-73D1-4D80-8406-6C36496608EE}" sibTransId="{464F12D9-94CF-4B22-9B96-682361B0EE01}"/>
    <dgm:cxn modelId="{E43306BC-A2E8-904C-A1E2-0F8406B22D62}" srcId="{1A3E4AFC-2E58-4353-94CF-6436D0715968}" destId="{82232A12-079A-EF44-8C0B-73F1F93624CD}" srcOrd="6" destOrd="0" parTransId="{3FCE3318-329E-0F47-ABB5-75EED3C595FF}" sibTransId="{20769C3B-2028-3948-AA1F-28DA6E32574A}"/>
    <dgm:cxn modelId="{B8667FCF-35CF-40BF-9406-6F1A13C63864}" type="presOf" srcId="{E461B8A5-485A-4608-AC7B-D5AF92DD21ED}" destId="{5D7BA318-EA7C-4B63-8949-0C44CC9731AC}" srcOrd="0" destOrd="0" presId="urn:microsoft.com/office/officeart/2005/8/layout/radial6"/>
    <dgm:cxn modelId="{9A1D85DF-6B2F-4011-982B-D2E6550B1E4C}" type="presOf" srcId="{79319097-1044-4E90-8617-00AB39A8873A}" destId="{FEC0FD97-D692-403C-B178-582339CAF310}" srcOrd="0" destOrd="0" presId="urn:microsoft.com/office/officeart/2005/8/layout/radial6"/>
    <dgm:cxn modelId="{37225EE8-AAA1-0245-8542-94111223ED71}" type="presOf" srcId="{E036F6F8-A4A1-A644-BB39-8F1E0D2F0419}" destId="{CC5A2C2F-B923-174B-875F-55482E3C776F}" srcOrd="0" destOrd="0" presId="urn:microsoft.com/office/officeart/2005/8/layout/radial6"/>
    <dgm:cxn modelId="{DFB0D67E-B330-4BD0-91A0-771A7D1D374B}" type="presParOf" srcId="{FEC0FD97-D692-403C-B178-582339CAF310}" destId="{5F09EEFD-9D2A-4ED6-A8E7-A6AEC2E0DF41}" srcOrd="0" destOrd="0" presId="urn:microsoft.com/office/officeart/2005/8/layout/radial6"/>
    <dgm:cxn modelId="{0472AA78-4979-4256-BA36-7E7CA279A711}" type="presParOf" srcId="{FEC0FD97-D692-403C-B178-582339CAF310}" destId="{90E63F6A-B122-4740-BCA5-27073363EDB8}" srcOrd="1" destOrd="0" presId="urn:microsoft.com/office/officeart/2005/8/layout/radial6"/>
    <dgm:cxn modelId="{5DB20B36-4623-4053-9C4F-0CA7BCBD84A9}" type="presParOf" srcId="{FEC0FD97-D692-403C-B178-582339CAF310}" destId="{DB01885F-582B-498B-B5D3-34E870A321DA}" srcOrd="2" destOrd="0" presId="urn:microsoft.com/office/officeart/2005/8/layout/radial6"/>
    <dgm:cxn modelId="{412CEB20-B072-4A86-9F86-15C5F29584C0}" type="presParOf" srcId="{FEC0FD97-D692-403C-B178-582339CAF310}" destId="{5D7BA318-EA7C-4B63-8949-0C44CC9731AC}" srcOrd="3" destOrd="0" presId="urn:microsoft.com/office/officeart/2005/8/layout/radial6"/>
    <dgm:cxn modelId="{29ACC861-82F8-49D8-853E-13F32CDA97A5}" type="presParOf" srcId="{FEC0FD97-D692-403C-B178-582339CAF310}" destId="{6F6F8F88-58FF-454F-93A6-E008F541164A}" srcOrd="4" destOrd="0" presId="urn:microsoft.com/office/officeart/2005/8/layout/radial6"/>
    <dgm:cxn modelId="{2F455BC0-F8C0-4575-92F9-32E395D0A2A1}" type="presParOf" srcId="{FEC0FD97-D692-403C-B178-582339CAF310}" destId="{0CF297ED-8B8F-4688-8AD0-7F605C977043}" srcOrd="5" destOrd="0" presId="urn:microsoft.com/office/officeart/2005/8/layout/radial6"/>
    <dgm:cxn modelId="{77A6F59F-F982-4318-AEEE-81048A57AB67}" type="presParOf" srcId="{FEC0FD97-D692-403C-B178-582339CAF310}" destId="{D2841B3C-1010-47DF-9044-37C0D291C674}" srcOrd="6" destOrd="0" presId="urn:microsoft.com/office/officeart/2005/8/layout/radial6"/>
    <dgm:cxn modelId="{B58B67C3-59A4-4FFC-9D56-E38EEB642F70}" type="presParOf" srcId="{FEC0FD97-D692-403C-B178-582339CAF310}" destId="{1CD655E2-A691-434D-9FC3-3B093DC9BCC5}" srcOrd="7" destOrd="0" presId="urn:microsoft.com/office/officeart/2005/8/layout/radial6"/>
    <dgm:cxn modelId="{5AD92E10-D579-443B-9CBF-0424148DEC60}" type="presParOf" srcId="{FEC0FD97-D692-403C-B178-582339CAF310}" destId="{54CE1770-367C-417A-9074-8B4025AE9454}" srcOrd="8" destOrd="0" presId="urn:microsoft.com/office/officeart/2005/8/layout/radial6"/>
    <dgm:cxn modelId="{94653313-3FF6-4076-9A3C-86D435B7619F}" type="presParOf" srcId="{FEC0FD97-D692-403C-B178-582339CAF310}" destId="{CC2EE89F-0684-4CBB-AE9E-B610AA456497}" srcOrd="9" destOrd="0" presId="urn:microsoft.com/office/officeart/2005/8/layout/radial6"/>
    <dgm:cxn modelId="{BA19B819-2711-0A46-A3E1-6CE7F27612E1}" type="presParOf" srcId="{FEC0FD97-D692-403C-B178-582339CAF310}" destId="{E65FC002-8FD1-3340-975C-DD4F19A1FE33}" srcOrd="10" destOrd="0" presId="urn:microsoft.com/office/officeart/2005/8/layout/radial6"/>
    <dgm:cxn modelId="{A5701F6B-FE0E-6E4A-9E5D-CC9E782681BB}" type="presParOf" srcId="{FEC0FD97-D692-403C-B178-582339CAF310}" destId="{2853CFDA-922D-2C4E-BA84-4FADA385BA39}" srcOrd="11" destOrd="0" presId="urn:microsoft.com/office/officeart/2005/8/layout/radial6"/>
    <dgm:cxn modelId="{4A477A6F-0834-FD44-81BF-AA3B5D74DAB7}" type="presParOf" srcId="{FEC0FD97-D692-403C-B178-582339CAF310}" destId="{2CEC5BFF-FF09-1B4E-80F5-44932952AF2A}" srcOrd="12" destOrd="0" presId="urn:microsoft.com/office/officeart/2005/8/layout/radial6"/>
    <dgm:cxn modelId="{34501930-F31C-4149-AF6F-E5B2F19FCA5B}" type="presParOf" srcId="{FEC0FD97-D692-403C-B178-582339CAF310}" destId="{EF83BCC7-8347-2141-9825-5F130BA325B3}" srcOrd="13" destOrd="0" presId="urn:microsoft.com/office/officeart/2005/8/layout/radial6"/>
    <dgm:cxn modelId="{F9D4B7C0-C849-2B49-A44C-E077BE9DD48B}" type="presParOf" srcId="{FEC0FD97-D692-403C-B178-582339CAF310}" destId="{80329BF3-C4EF-114C-B012-F68BC149B07E}" srcOrd="14" destOrd="0" presId="urn:microsoft.com/office/officeart/2005/8/layout/radial6"/>
    <dgm:cxn modelId="{C1B5641B-47C0-DE4E-847F-18DEEF3755FA}" type="presParOf" srcId="{FEC0FD97-D692-403C-B178-582339CAF310}" destId="{CC5A2C2F-B923-174B-875F-55482E3C776F}" srcOrd="15" destOrd="0" presId="urn:microsoft.com/office/officeart/2005/8/layout/radial6"/>
    <dgm:cxn modelId="{E8E23643-E348-F342-9E9C-2C003009E3AA}" type="presParOf" srcId="{FEC0FD97-D692-403C-B178-582339CAF310}" destId="{90742989-2139-B041-963E-89E646711CE4}" srcOrd="16" destOrd="0" presId="urn:microsoft.com/office/officeart/2005/8/layout/radial6"/>
    <dgm:cxn modelId="{0210961C-64FF-3E48-B3BF-47617F258724}" type="presParOf" srcId="{FEC0FD97-D692-403C-B178-582339CAF310}" destId="{E84FAEDA-B9AA-0644-A456-13E9489A9A51}" srcOrd="17" destOrd="0" presId="urn:microsoft.com/office/officeart/2005/8/layout/radial6"/>
    <dgm:cxn modelId="{B68E57B6-628C-6A46-984D-DA53B5E8B30E}" type="presParOf" srcId="{FEC0FD97-D692-403C-B178-582339CAF310}" destId="{700927C1-B2F5-784C-8730-63F9BFE9D3B7}" srcOrd="18" destOrd="0" presId="urn:microsoft.com/office/officeart/2005/8/layout/radial6"/>
    <dgm:cxn modelId="{52B60A0E-DF1D-044B-A05A-2F3CDF94AB39}" type="presParOf" srcId="{FEC0FD97-D692-403C-B178-582339CAF310}" destId="{27A398BD-EF05-2043-B3F2-F4292A55DB70}" srcOrd="19" destOrd="0" presId="urn:microsoft.com/office/officeart/2005/8/layout/radial6"/>
    <dgm:cxn modelId="{5D675507-A7E0-524B-9A01-FC765E33DE33}" type="presParOf" srcId="{FEC0FD97-D692-403C-B178-582339CAF310}" destId="{10BFDCEE-FB6E-034B-8F9B-48388A35C1FF}" srcOrd="20" destOrd="0" presId="urn:microsoft.com/office/officeart/2005/8/layout/radial6"/>
    <dgm:cxn modelId="{588F375E-05D0-6D4C-9708-81D46FE13D96}" type="presParOf" srcId="{FEC0FD97-D692-403C-B178-582339CAF310}" destId="{43DD8110-7D2B-F14A-A035-F2497CB50D3F}" srcOrd="21" destOrd="0" presId="urn:microsoft.com/office/officeart/2005/8/layout/radial6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3DD8110-7D2B-F14A-A035-F2497CB50D3F}">
      <dsp:nvSpPr>
        <dsp:cNvPr id="0" name=""/>
        <dsp:cNvSpPr/>
      </dsp:nvSpPr>
      <dsp:spPr>
        <a:xfrm>
          <a:off x="676990" y="398280"/>
          <a:ext cx="3168489" cy="3168489"/>
        </a:xfrm>
        <a:prstGeom prst="blockArc">
          <a:avLst>
            <a:gd name="adj1" fmla="val 13114286"/>
            <a:gd name="adj2" fmla="val 16200000"/>
            <a:gd name="adj3" fmla="val 3892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shade val="98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50800" dist="38100" dir="5400000" rotWithShape="0">
            <a:srgbClr val="000000">
              <a:alpha val="6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700927C1-B2F5-784C-8730-63F9BFE9D3B7}">
      <dsp:nvSpPr>
        <dsp:cNvPr id="0" name=""/>
        <dsp:cNvSpPr/>
      </dsp:nvSpPr>
      <dsp:spPr>
        <a:xfrm>
          <a:off x="676990" y="398280"/>
          <a:ext cx="3168489" cy="3168489"/>
        </a:xfrm>
        <a:prstGeom prst="blockArc">
          <a:avLst>
            <a:gd name="adj1" fmla="val 10028571"/>
            <a:gd name="adj2" fmla="val 13114286"/>
            <a:gd name="adj3" fmla="val 3892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shade val="98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50800" dist="38100" dir="5400000" rotWithShape="0">
            <a:srgbClr val="000000">
              <a:alpha val="6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CC5A2C2F-B923-174B-875F-55482E3C776F}">
      <dsp:nvSpPr>
        <dsp:cNvPr id="0" name=""/>
        <dsp:cNvSpPr/>
      </dsp:nvSpPr>
      <dsp:spPr>
        <a:xfrm>
          <a:off x="676990" y="398280"/>
          <a:ext cx="3168489" cy="3168489"/>
        </a:xfrm>
        <a:prstGeom prst="blockArc">
          <a:avLst>
            <a:gd name="adj1" fmla="val 6942857"/>
            <a:gd name="adj2" fmla="val 10028571"/>
            <a:gd name="adj3" fmla="val 3892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shade val="98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50800" dist="38100" dir="5400000" rotWithShape="0">
            <a:srgbClr val="000000">
              <a:alpha val="6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CEC5BFF-FF09-1B4E-80F5-44932952AF2A}">
      <dsp:nvSpPr>
        <dsp:cNvPr id="0" name=""/>
        <dsp:cNvSpPr/>
      </dsp:nvSpPr>
      <dsp:spPr>
        <a:xfrm>
          <a:off x="676990" y="398280"/>
          <a:ext cx="3168489" cy="3168489"/>
        </a:xfrm>
        <a:prstGeom prst="blockArc">
          <a:avLst>
            <a:gd name="adj1" fmla="val 3857143"/>
            <a:gd name="adj2" fmla="val 6942857"/>
            <a:gd name="adj3" fmla="val 3892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shade val="98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50800" dist="38100" dir="5400000" rotWithShape="0">
            <a:srgbClr val="000000">
              <a:alpha val="6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CC2EE89F-0684-4CBB-AE9E-B610AA456497}">
      <dsp:nvSpPr>
        <dsp:cNvPr id="0" name=""/>
        <dsp:cNvSpPr/>
      </dsp:nvSpPr>
      <dsp:spPr>
        <a:xfrm>
          <a:off x="676990" y="398280"/>
          <a:ext cx="3168489" cy="3168489"/>
        </a:xfrm>
        <a:prstGeom prst="blockArc">
          <a:avLst>
            <a:gd name="adj1" fmla="val 771429"/>
            <a:gd name="adj2" fmla="val 3857143"/>
            <a:gd name="adj3" fmla="val 3892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shade val="98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50800" dist="38100" dir="5400000" rotWithShape="0">
            <a:srgbClr val="000000">
              <a:alpha val="6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2841B3C-1010-47DF-9044-37C0D291C674}">
      <dsp:nvSpPr>
        <dsp:cNvPr id="0" name=""/>
        <dsp:cNvSpPr/>
      </dsp:nvSpPr>
      <dsp:spPr>
        <a:xfrm>
          <a:off x="676990" y="398280"/>
          <a:ext cx="3168489" cy="3168489"/>
        </a:xfrm>
        <a:prstGeom prst="blockArc">
          <a:avLst>
            <a:gd name="adj1" fmla="val 19285714"/>
            <a:gd name="adj2" fmla="val 771429"/>
            <a:gd name="adj3" fmla="val 3892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shade val="98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50800" dist="38100" dir="5400000" rotWithShape="0">
            <a:srgbClr val="000000">
              <a:alpha val="6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5D7BA318-EA7C-4B63-8949-0C44CC9731AC}">
      <dsp:nvSpPr>
        <dsp:cNvPr id="0" name=""/>
        <dsp:cNvSpPr/>
      </dsp:nvSpPr>
      <dsp:spPr>
        <a:xfrm>
          <a:off x="676990" y="398280"/>
          <a:ext cx="3168489" cy="3168489"/>
        </a:xfrm>
        <a:prstGeom prst="blockArc">
          <a:avLst>
            <a:gd name="adj1" fmla="val 16200000"/>
            <a:gd name="adj2" fmla="val 19285714"/>
            <a:gd name="adj3" fmla="val 3892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shade val="98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50800" dist="38100" dir="5400000" rotWithShape="0">
            <a:srgbClr val="000000">
              <a:alpha val="6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5F09EEFD-9D2A-4ED6-A8E7-A6AEC2E0DF41}">
      <dsp:nvSpPr>
        <dsp:cNvPr id="0" name=""/>
        <dsp:cNvSpPr/>
      </dsp:nvSpPr>
      <dsp:spPr>
        <a:xfrm>
          <a:off x="1649553" y="1370842"/>
          <a:ext cx="1223363" cy="1223363"/>
        </a:xfrm>
        <a:prstGeom prst="ellips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8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50800" dist="38100" dir="5400000" rotWithShape="0">
            <a:srgbClr val="000000">
              <a:alpha val="6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>
              <a:latin typeface="Amasis MT Pro" panose="02040504050005020304" pitchFamily="18" charset="0"/>
            </a:rPr>
            <a:t>ISOC Reservations Roles</a:t>
          </a:r>
        </a:p>
      </dsp:txBody>
      <dsp:txXfrm>
        <a:off x="1828710" y="1549999"/>
        <a:ext cx="865049" cy="865049"/>
      </dsp:txXfrm>
    </dsp:sp>
    <dsp:sp modelId="{90E63F6A-B122-4740-BCA5-27073363EDB8}">
      <dsp:nvSpPr>
        <dsp:cNvPr id="0" name=""/>
        <dsp:cNvSpPr/>
      </dsp:nvSpPr>
      <dsp:spPr>
        <a:xfrm>
          <a:off x="1833058" y="931"/>
          <a:ext cx="856354" cy="856354"/>
        </a:xfrm>
        <a:prstGeom prst="ellips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8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50800" dist="38100" dir="5400000" rotWithShape="0">
            <a:srgbClr val="000000">
              <a:alpha val="6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marL="0" lvl="0" indent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700" kern="1200" dirty="0">
              <a:latin typeface="Amasis MT Pro" panose="02040504050005020304" pitchFamily="18" charset="0"/>
            </a:rPr>
            <a:t>User Management</a:t>
          </a:r>
        </a:p>
      </dsp:txBody>
      <dsp:txXfrm>
        <a:off x="1958468" y="126341"/>
        <a:ext cx="605534" cy="605534"/>
      </dsp:txXfrm>
    </dsp:sp>
    <dsp:sp modelId="{6F6F8F88-58FF-454F-93A6-E008F541164A}">
      <dsp:nvSpPr>
        <dsp:cNvPr id="0" name=""/>
        <dsp:cNvSpPr/>
      </dsp:nvSpPr>
      <dsp:spPr>
        <a:xfrm>
          <a:off x="3047567" y="585808"/>
          <a:ext cx="856354" cy="856354"/>
        </a:xfrm>
        <a:prstGeom prst="ellips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8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50800" dist="38100" dir="5400000" rotWithShape="0">
            <a:srgbClr val="000000">
              <a:alpha val="6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marL="0" lvl="0" indent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700" kern="1200" dirty="0">
              <a:latin typeface="Amasis MT Pro" panose="02040504050005020304" pitchFamily="18" charset="0"/>
            </a:rPr>
            <a:t>Multi-input data logging</a:t>
          </a:r>
        </a:p>
      </dsp:txBody>
      <dsp:txXfrm>
        <a:off x="3172977" y="711218"/>
        <a:ext cx="605534" cy="605534"/>
      </dsp:txXfrm>
    </dsp:sp>
    <dsp:sp modelId="{1CD655E2-A691-434D-9FC3-3B093DC9BCC5}">
      <dsp:nvSpPr>
        <dsp:cNvPr id="0" name=""/>
        <dsp:cNvSpPr/>
      </dsp:nvSpPr>
      <dsp:spPr>
        <a:xfrm>
          <a:off x="3347526" y="1900014"/>
          <a:ext cx="856354" cy="856354"/>
        </a:xfrm>
        <a:prstGeom prst="ellips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8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50800" dist="38100" dir="5400000" rotWithShape="0">
            <a:srgbClr val="000000">
              <a:alpha val="6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marL="0" lvl="0" indent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700" kern="1200" dirty="0">
              <a:latin typeface="Amasis MT Pro" panose="02040504050005020304" pitchFamily="18" charset="0"/>
            </a:rPr>
            <a:t>Calculation Engine</a:t>
          </a:r>
        </a:p>
      </dsp:txBody>
      <dsp:txXfrm>
        <a:off x="3472936" y="2025424"/>
        <a:ext cx="605534" cy="605534"/>
      </dsp:txXfrm>
    </dsp:sp>
    <dsp:sp modelId="{E65FC002-8FD1-3340-975C-DD4F19A1FE33}">
      <dsp:nvSpPr>
        <dsp:cNvPr id="0" name=""/>
        <dsp:cNvSpPr/>
      </dsp:nvSpPr>
      <dsp:spPr>
        <a:xfrm>
          <a:off x="2507060" y="2953926"/>
          <a:ext cx="856354" cy="856354"/>
        </a:xfrm>
        <a:prstGeom prst="ellips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8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50800" dist="38100" dir="5400000" rotWithShape="0">
            <a:srgbClr val="000000">
              <a:alpha val="6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marL="0" lvl="0" indent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700" kern="1200" dirty="0"/>
            <a:t>Machine Learning</a:t>
          </a:r>
        </a:p>
      </dsp:txBody>
      <dsp:txXfrm>
        <a:off x="2632470" y="3079336"/>
        <a:ext cx="605534" cy="605534"/>
      </dsp:txXfrm>
    </dsp:sp>
    <dsp:sp modelId="{EF83BCC7-8347-2141-9825-5F130BA325B3}">
      <dsp:nvSpPr>
        <dsp:cNvPr id="0" name=""/>
        <dsp:cNvSpPr/>
      </dsp:nvSpPr>
      <dsp:spPr>
        <a:xfrm>
          <a:off x="1159056" y="2953926"/>
          <a:ext cx="856354" cy="856354"/>
        </a:xfrm>
        <a:prstGeom prst="ellips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8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50800" dist="38100" dir="5400000" rotWithShape="0">
            <a:srgbClr val="000000">
              <a:alpha val="6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marL="0" lvl="0" indent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700" kern="1200" dirty="0"/>
            <a:t>Visualization</a:t>
          </a:r>
        </a:p>
      </dsp:txBody>
      <dsp:txXfrm>
        <a:off x="1284466" y="3079336"/>
        <a:ext cx="605534" cy="605534"/>
      </dsp:txXfrm>
    </dsp:sp>
    <dsp:sp modelId="{90742989-2139-B041-963E-89E646711CE4}">
      <dsp:nvSpPr>
        <dsp:cNvPr id="0" name=""/>
        <dsp:cNvSpPr/>
      </dsp:nvSpPr>
      <dsp:spPr>
        <a:xfrm>
          <a:off x="318589" y="1900014"/>
          <a:ext cx="856354" cy="856354"/>
        </a:xfrm>
        <a:prstGeom prst="ellips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8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50800" dist="38100" dir="5400000" rotWithShape="0">
            <a:srgbClr val="000000">
              <a:alpha val="6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marL="0" lvl="0" indent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700" kern="1200" dirty="0"/>
            <a:t>Gamification</a:t>
          </a:r>
        </a:p>
      </dsp:txBody>
      <dsp:txXfrm>
        <a:off x="443999" y="2025424"/>
        <a:ext cx="605534" cy="605534"/>
      </dsp:txXfrm>
    </dsp:sp>
    <dsp:sp modelId="{27A398BD-EF05-2043-B3F2-F4292A55DB70}">
      <dsp:nvSpPr>
        <dsp:cNvPr id="0" name=""/>
        <dsp:cNvSpPr/>
      </dsp:nvSpPr>
      <dsp:spPr>
        <a:xfrm>
          <a:off x="618548" y="585808"/>
          <a:ext cx="856354" cy="856354"/>
        </a:xfrm>
        <a:prstGeom prst="ellips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8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50800" dist="38100" dir="5400000" rotWithShape="0">
            <a:srgbClr val="000000">
              <a:alpha val="6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marL="0" lvl="0" indent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700" kern="1200" dirty="0"/>
            <a:t>Reporting </a:t>
          </a:r>
          <a:r>
            <a:rPr lang="en-GB" sz="700" kern="1200" dirty="0" err="1"/>
            <a:t>Sysytem</a:t>
          </a:r>
          <a:endParaRPr lang="en-GB" sz="700" kern="1200" dirty="0"/>
        </a:p>
      </dsp:txBody>
      <dsp:txXfrm>
        <a:off x="743958" y="711218"/>
        <a:ext cx="605534" cy="6055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radial6">
  <dgm:title val=""/>
  <dgm:desc val=""/>
  <dgm:catLst>
    <dgm:cat type="cycle" pri="9000"/>
    <dgm:cat type="relationship" pri="2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Name0">
    <dgm:varLst>
      <dgm:chMax val="1"/>
      <dgm:dir/>
      <dgm:animLvl val="ctr"/>
      <dgm:resizeHandles val="exact"/>
    </dgm:varLst>
    <dgm:choose name="Name1">
      <dgm:if name="Name2" func="var" arg="dir" op="equ" val="norm">
        <dgm:choose name="Name3">
          <dgm:if name="Name4" axis="ch ch" ptType="node node" st="1 1" cnt="1 0" func="cnt" op="lte" val="1">
            <dgm:alg type="cycle">
              <dgm:param type="stAng" val="90"/>
              <dgm:param type="spanAng" val="360"/>
              <dgm:param type="ctrShpMap" val="fNode"/>
            </dgm:alg>
          </dgm:if>
          <dgm:else name="Name5">
            <dgm:alg type="cycle">
              <dgm:param type="stAng" val="0"/>
              <dgm:param type="spanAng" val="360"/>
              <dgm:param type="ctrShpMap" val="fNode"/>
            </dgm:alg>
          </dgm:else>
        </dgm:choose>
      </dgm:if>
      <dgm:else name="Name6">
        <dgm:choose name="Name7">
          <dgm:if name="Name8" axis="ch ch" ptType="node node" st="1 1" cnt="1 0" func="cnt" op="lte" val="1">
            <dgm:alg type="cycle">
              <dgm:param type="stAng" val="-90"/>
              <dgm:param type="spanAng" val="360"/>
              <dgm:param type="ctrShpMap" val="fNode"/>
            </dgm:alg>
          </dgm:if>
          <dgm:else name="Name9">
            <dgm:alg type="cycle">
              <dgm:param type="stAng" val="0"/>
              <dgm:param type="spanAng" val="-360"/>
              <dgm:param type="ctrShpMap" val="fNode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10">
      <dgm:if name="Name11" func="var" arg="dir" op="equ" val="norm">
        <dgm:choose name="Name12">
          <dgm:if name="Name13" axis="ch ch" ptType="node node" st="1 1" cnt="1 0" func="cnt" op="equ" val="1">
            <dgm:constrLst>
              <dgm:constr type="diam" val="170"/>
              <dgm:constr type="w" for="ch" forName="centerShape" refType="w"/>
              <dgm:constr type="w" for="ch" forName="oneComp" refType="w" refFor="ch" refForName="centerShape" op="equ" fact="0.7"/>
              <dgm:constr type="sp" refType="w" refFor="ch" refForName="oneComp" fact="0.3"/>
              <dgm:constr type="sibSp" refType="w" refFor="ch" refForName="oneComp" fact="0.3"/>
              <dgm:constr type="primFontSz" for="ch" forName="centerShape" val="65"/>
              <dgm:constr type="primFontSz" for="des" forName="oneNode" refType="primFontSz" refFor="ch" refForName="centerShape" fact="0.95"/>
              <dgm:constr type="primFontSz" for="des" forName="oneNode" refType="primFontSz" refFor="ch" refForName="centerShape" op="lte" fact="0.95"/>
              <dgm:constr type="diam" for="ch" forName="singleconn" refType="diam" op="equ" fact="-1"/>
              <dgm:constr type="h" for="ch" forName="singleconn" refType="w" refFor="ch" refForName="oneComp" fact="0.24"/>
              <dgm:constr type="w" for="ch" forName="dummya" refType="w" refFor="ch" refForName="oneComp" op="equ"/>
              <dgm:constr type="w" for="ch" forName="dummyb" refType="w" refFor="ch" refForName="oneComp" op="equ"/>
              <dgm:constr type="w" for="ch" forName="dummyc" refType="w" refFor="ch" refForName="oneComp" op="equ"/>
            </dgm:constrLst>
          </dgm:if>
          <dgm:else name="Name14">
            <dgm:constrLst>
              <dgm:constr type="diam" val="170"/>
              <dgm:constr type="w" for="ch" forName="centerShape" refType="w"/>
              <dgm:constr type="w" for="ch" forName="node" refType="w" refFor="ch" refForName="centerShape" op="equ" fact="0.7"/>
              <dgm:constr type="sp" refType="w" refFor="ch" refForName="node" fact="0.3"/>
              <dgm:constr type="sibSp" refType="w" refFor="ch" refForName="node" fact="0.3"/>
              <dgm:constr type="primFontSz" for="ch" forName="centerShape" val="65"/>
              <dgm:constr type="primFontSz" for="des" forName="node" refType="primFontSz" refFor="ch" refForName="centerShape" fact="0.78"/>
              <dgm:constr type="primFontSz" for="ch" forName="node" refType="primFontSz" refFor="ch" refForName="centerShape" op="lte" fact="0.95"/>
              <dgm:constr type="diam" for="ch" forName="sibTrans" refType="diam" op="equ"/>
              <dgm:constr type="h" for="ch" forName="sibTrans" refType="w" refFor="ch" refForName="node" fact="0.24"/>
              <dgm:constr type="w" for="ch" forName="dummy" val="1"/>
            </dgm:constrLst>
          </dgm:else>
        </dgm:choose>
      </dgm:if>
      <dgm:else name="Name15">
        <dgm:choose name="Name16">
          <dgm:if name="Name17" axis="ch ch" ptType="node node" st="1 1" cnt="1 0" func="cnt" op="equ" val="1">
            <dgm:constrLst>
              <dgm:constr type="diam" val="170"/>
              <dgm:constr type="w" for="ch" forName="centerShape" refType="w"/>
              <dgm:constr type="w" for="ch" forName="oneComp" refType="w" refFor="ch" refForName="centerShape" op="equ" fact="0.7"/>
              <dgm:constr type="sp" refType="w" refFor="ch" refForName="oneComp" fact="0.3"/>
              <dgm:constr type="sibSp" refType="w" refFor="ch" refForName="oneComp" fact="0.3"/>
              <dgm:constr type="primFontSz" for="ch" forName="centerShape" val="65"/>
              <dgm:constr type="primFontSz" for="des" forName="oneNode" refType="primFontSz" refFor="ch" refForName="centerShape" fact="0.95"/>
              <dgm:constr type="primFontSz" for="ch" forName="oneNode" refType="primFontSz" refFor="ch" refForName="centerShape" op="lte" fact="0.95"/>
              <dgm:constr type="diam" for="ch" forName="singleconn" refType="diam"/>
              <dgm:constr type="h" for="ch" forName="singleconn" refType="w" refFor="ch" refForName="oneComp" fact="0.24"/>
              <dgm:constr type="diam" for="ch" refType="diam" op="equ"/>
              <dgm:constr type="w" for="ch" forName="dummya" refType="w" refFor="ch" refForName="oneComp" op="equ"/>
              <dgm:constr type="w" for="ch" forName="dummyb" refType="w" refFor="ch" refForName="oneComp" op="equ"/>
              <dgm:constr type="w" for="ch" forName="dummyc" refType="w" refFor="ch" refForName="oneComp" op="equ"/>
            </dgm:constrLst>
          </dgm:if>
          <dgm:else name="Name18">
            <dgm:constrLst>
              <dgm:constr type="diam" val="170"/>
              <dgm:constr type="w" for="ch" forName="centerShape" refType="w"/>
              <dgm:constr type="w" for="ch" forName="node" refType="w" refFor="ch" refForName="centerShape" op="equ" fact="0.7"/>
              <dgm:constr type="sp" refType="w" refFor="ch" refForName="node" fact="0.3"/>
              <dgm:constr type="sibSp" refType="w" refFor="ch" refForName="node" fact="0.3"/>
              <dgm:constr type="primFontSz" for="ch" forName="centerShape" val="65"/>
              <dgm:constr type="primFontSz" for="des" forName="node" refType="primFontSz" refFor="ch" refForName="centerShape" fact="0.78"/>
              <dgm:constr type="primFontSz" for="ch" forName="node" refType="primFontSz" refFor="ch" refForName="centerShape" op="lte" fact="0.95"/>
              <dgm:constr type="diam" for="ch" ptType="sibTrans" refType="diam" fact="-1"/>
              <dgm:constr type="h" for="ch" forName="sibTrans" refType="w" refFor="ch" refForName="node" fact="0.24"/>
              <dgm:constr type="diam" for="ch" refType="diam" op="equ" fact="-1"/>
              <dgm:constr type="w" for="ch" forName="dummy" val="1"/>
            </dgm:constrLst>
          </dgm:else>
        </dgm:choose>
      </dgm:else>
    </dgm:choose>
    <dgm:ruleLst>
      <dgm:rule type="diam" val="INF" fact="NaN" max="NaN"/>
    </dgm:ruleLst>
    <dgm:forEach name="Name19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Name20" axis="ch">
        <dgm:forEach name="Name21" axis="self" ptType="node">
          <dgm:choose name="Name22">
            <dgm:if name="Name23" axis="par ch" ptType="node node" func="cnt" op="gt" val="1">
              <dgm:layoutNode name="node" styleLbl="node1">
                <dgm:varLst>
                  <dgm:bulletEnabled val="1"/>
                </dgm:varLst>
                <dgm:alg type="tx">
                  <dgm:param type="txAnchorVertCh" val="mid"/>
                </dgm:alg>
                <dgm:shape xmlns:r="http://schemas.openxmlformats.org/officeDocument/2006/relationships" type="ellipse" r:blip="">
                  <dgm:adjLst/>
                </dgm:shape>
                <dgm:presOf axis="desOrSelf" ptType="node"/>
                <dgm:constrLst>
                  <dgm:constr type="h" refType="w"/>
                  <dgm:constr type="tMarg" refType="primFontSz" fact="0.1"/>
                  <dgm:constr type="bMarg" refType="primFontSz" fact="0.1"/>
                  <dgm:constr type="lMarg" refType="primFontSz" fact="0.1"/>
                  <dgm:constr type="rMarg" refType="primFontSz" fact="0.1"/>
                </dgm:constrLst>
                <dgm:ruleLst>
                  <dgm:rule type="primFontSz" val="5" fact="NaN" max="NaN"/>
                </dgm:ruleLst>
              </dgm:layoutNode>
              <dgm:layoutNode name="dummy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forEach name="sibTransForEach" axis="followSib" ptType="sibTrans" hideLastTrans="0" cnt="1">
                <dgm:layoutNode name="sibTrans" styleLbl="sibTrans2D1">
                  <dgm:alg type="conn">
                    <dgm:param type="connRout" val="curve"/>
                    <dgm:param type="begPts" val="ctr"/>
                    <dgm:param type="endPts" val="ctr"/>
                    <dgm:param type="begSty" val="noArr"/>
                    <dgm:param type="endSty" val="noArr"/>
                    <dgm:param type="dstNode" val="node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</dgm:if>
            <dgm:if name="Name24" axis="par ch" ptType="node node" func="cnt" op="equ" val="1">
              <dgm:layoutNode name="oneComp">
                <dgm:alg type="composite">
                  <dgm:param type="ar" val="1"/>
                </dgm:alg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  <dgm:constr type="l" for="ch" forName="dummyConnPt" refType="w" fact="0.5"/>
                  <dgm:constr type="t" for="ch" forName="dummyConnPt" refType="w" fact="0.5"/>
                  <dgm:constr type="l" for="ch" forName="oneNode"/>
                  <dgm:constr type="t" for="ch" forName="oneNode"/>
                  <dgm:constr type="h" for="ch" forName="oneNode" refType="h"/>
                  <dgm:constr type="w" for="ch" forName="oneNode" refType="w"/>
                </dgm:constrLst>
                <dgm:ruleLst/>
                <dgm:layoutNode name="dummyConnPt" styleLbl="node1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val="1"/>
                    <dgm:constr type="h" val="1"/>
                  </dgm:constrLst>
                  <dgm:ruleLst/>
                </dgm:layoutNode>
                <dgm:layoutNode name="oneNode" styleLbl="node1">
                  <dgm:varLst>
                    <dgm:bulletEnabled val="1"/>
                  </dgm:varLst>
                  <dgm:alg type="tx">
                    <dgm:param type="txAnchorVertCh" val="mid"/>
                  </dgm:alg>
                  <dgm:shape xmlns:r="http://schemas.openxmlformats.org/officeDocument/2006/relationships" type="ellipse" r:blip="">
                    <dgm:adjLst/>
                  </dgm:shape>
                  <dgm:presOf axis="desOrSelf" ptType="node"/>
                  <dgm:constrLst>
                    <dgm:constr type="h" refType="w"/>
                    <dgm:constr type="tMarg" refType="primFontSz" fact="0.1"/>
                    <dgm:constr type="bMarg" refType="primFontSz" fact="0.1"/>
                    <dgm:constr type="lMarg" refType="primFontSz" fact="0.1"/>
                    <dgm:constr type="rMarg" refType="primFontSz" fact="0.1"/>
                  </dgm:constrLst>
                  <dgm:ruleLst>
                    <dgm:rule type="primFontSz" val="5" fact="NaN" max="NaN"/>
                  </dgm:ruleLst>
                </dgm:layoutNode>
              </dgm:layoutNode>
              <dgm:layoutNode name="dummya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layoutNode name="dummyb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layoutNode name="dummyc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forEach name="sibTransForEach1" axis="followSib" ptType="sibTrans" hideLastTrans="0" cnt="1">
                <dgm:layoutNode name="singleconn" styleLbl="sibTrans2D1">
                  <dgm:alg type="conn">
                    <dgm:param type="connRout" val="longCurve"/>
                    <dgm:param type="begPts" val="bCtr"/>
                    <dgm:param type="endPts" val="tCtr"/>
                    <dgm:param type="begSty" val="noArr"/>
                    <dgm:param type="endSty" val="noArr"/>
                    <dgm:param type="srcNode" val="dummyConnPt"/>
                    <dgm:param type="dstNode" val="dummyConnPt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</dgm:if>
            <dgm:else name="Name25"/>
          </dgm:choose>
        </dgm:forEach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PK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2B02859-F688-4D44-B7C0-D016B5512490}" type="datetimeFigureOut">
              <a:rPr lang="en-PK" smtClean="0"/>
              <a:t>10/03/2025</a:t>
            </a:fld>
            <a:endParaRPr lang="en-PK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PK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PK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PK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2A65CD1-46CB-944D-8A56-DB57579EAB9F}" type="slidenum">
              <a:rPr lang="en-PK" smtClean="0"/>
              <a:t>‹#›</a:t>
            </a:fld>
            <a:endParaRPr lang="en-PK"/>
          </a:p>
        </p:txBody>
      </p:sp>
    </p:spTree>
    <p:extLst>
      <p:ext uri="{BB962C8B-B14F-4D97-AF65-F5344CB8AC3E}">
        <p14:creationId xmlns:p14="http://schemas.microsoft.com/office/powerpoint/2010/main" val="19347234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PK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2A65CD1-46CB-944D-8A56-DB57579EAB9F}" type="slidenum">
              <a:rPr lang="en-PK" smtClean="0"/>
              <a:t>1</a:t>
            </a:fld>
            <a:endParaRPr lang="en-PK"/>
          </a:p>
        </p:txBody>
      </p:sp>
    </p:spTree>
    <p:extLst>
      <p:ext uri="{BB962C8B-B14F-4D97-AF65-F5344CB8AC3E}">
        <p14:creationId xmlns:p14="http://schemas.microsoft.com/office/powerpoint/2010/main" val="404610088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PK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2A65CD1-46CB-944D-8A56-DB57579EAB9F}" type="slidenum">
              <a:rPr lang="en-PK" smtClean="0"/>
              <a:t>2</a:t>
            </a:fld>
            <a:endParaRPr lang="en-PK"/>
          </a:p>
        </p:txBody>
      </p:sp>
    </p:spTree>
    <p:extLst>
      <p:ext uri="{BB962C8B-B14F-4D97-AF65-F5344CB8AC3E}">
        <p14:creationId xmlns:p14="http://schemas.microsoft.com/office/powerpoint/2010/main" val="14701976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PK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2A65CD1-46CB-944D-8A56-DB57579EAB9F}" type="slidenum">
              <a:rPr lang="en-PK" smtClean="0"/>
              <a:t>3</a:t>
            </a:fld>
            <a:endParaRPr lang="en-PK"/>
          </a:p>
        </p:txBody>
      </p:sp>
    </p:spTree>
    <p:extLst>
      <p:ext uri="{BB962C8B-B14F-4D97-AF65-F5344CB8AC3E}">
        <p14:creationId xmlns:p14="http://schemas.microsoft.com/office/powerpoint/2010/main" val="310822149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PK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2A65CD1-46CB-944D-8A56-DB57579EAB9F}" type="slidenum">
              <a:rPr lang="en-PK" smtClean="0"/>
              <a:t>4</a:t>
            </a:fld>
            <a:endParaRPr lang="en-PK"/>
          </a:p>
        </p:txBody>
      </p:sp>
    </p:spTree>
    <p:extLst>
      <p:ext uri="{BB962C8B-B14F-4D97-AF65-F5344CB8AC3E}">
        <p14:creationId xmlns:p14="http://schemas.microsoft.com/office/powerpoint/2010/main" val="300726959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PK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2A65CD1-46CB-944D-8A56-DB57579EAB9F}" type="slidenum">
              <a:rPr lang="en-PK" smtClean="0"/>
              <a:t>5</a:t>
            </a:fld>
            <a:endParaRPr lang="en-PK"/>
          </a:p>
        </p:txBody>
      </p:sp>
    </p:spTree>
    <p:extLst>
      <p:ext uri="{BB962C8B-B14F-4D97-AF65-F5344CB8AC3E}">
        <p14:creationId xmlns:p14="http://schemas.microsoft.com/office/powerpoint/2010/main" val="81500112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PK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2A65CD1-46CB-944D-8A56-DB57579EAB9F}" type="slidenum">
              <a:rPr lang="en-PK" smtClean="0"/>
              <a:t>6</a:t>
            </a:fld>
            <a:endParaRPr lang="en-PK"/>
          </a:p>
        </p:txBody>
      </p:sp>
    </p:spTree>
    <p:extLst>
      <p:ext uri="{BB962C8B-B14F-4D97-AF65-F5344CB8AC3E}">
        <p14:creationId xmlns:p14="http://schemas.microsoft.com/office/powerpoint/2010/main" val="160604298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PK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2A65CD1-46CB-944D-8A56-DB57579EAB9F}" type="slidenum">
              <a:rPr lang="en-PK" smtClean="0"/>
              <a:t>7</a:t>
            </a:fld>
            <a:endParaRPr lang="en-PK"/>
          </a:p>
        </p:txBody>
      </p:sp>
    </p:spTree>
    <p:extLst>
      <p:ext uri="{BB962C8B-B14F-4D97-AF65-F5344CB8AC3E}">
        <p14:creationId xmlns:p14="http://schemas.microsoft.com/office/powerpoint/2010/main" val="151893033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PK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2A65CD1-46CB-944D-8A56-DB57579EAB9F}" type="slidenum">
              <a:rPr lang="en-PK" smtClean="0"/>
              <a:t>8</a:t>
            </a:fld>
            <a:endParaRPr lang="en-PK"/>
          </a:p>
        </p:txBody>
      </p:sp>
    </p:spTree>
    <p:extLst>
      <p:ext uri="{BB962C8B-B14F-4D97-AF65-F5344CB8AC3E}">
        <p14:creationId xmlns:p14="http://schemas.microsoft.com/office/powerpoint/2010/main" val="250667331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PK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2A65CD1-46CB-944D-8A56-DB57579EAB9F}" type="slidenum">
              <a:rPr lang="en-PK" smtClean="0"/>
              <a:t>9</a:t>
            </a:fld>
            <a:endParaRPr lang="en-PK"/>
          </a:p>
        </p:txBody>
      </p:sp>
    </p:spTree>
    <p:extLst>
      <p:ext uri="{BB962C8B-B14F-4D97-AF65-F5344CB8AC3E}">
        <p14:creationId xmlns:p14="http://schemas.microsoft.com/office/powerpoint/2010/main" val="329476508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PK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2A65CD1-46CB-944D-8A56-DB57579EAB9F}" type="slidenum">
              <a:rPr lang="en-PK" smtClean="0"/>
              <a:t>10</a:t>
            </a:fld>
            <a:endParaRPr lang="en-PK"/>
          </a:p>
        </p:txBody>
      </p:sp>
    </p:spTree>
    <p:extLst>
      <p:ext uri="{BB962C8B-B14F-4D97-AF65-F5344CB8AC3E}">
        <p14:creationId xmlns:p14="http://schemas.microsoft.com/office/powerpoint/2010/main" val="332351325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PK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2A65CD1-46CB-944D-8A56-DB57579EAB9F}" type="slidenum">
              <a:rPr lang="en-PK" smtClean="0"/>
              <a:t>11</a:t>
            </a:fld>
            <a:endParaRPr lang="en-PK"/>
          </a:p>
        </p:txBody>
      </p:sp>
    </p:spTree>
    <p:extLst>
      <p:ext uri="{BB962C8B-B14F-4D97-AF65-F5344CB8AC3E}">
        <p14:creationId xmlns:p14="http://schemas.microsoft.com/office/powerpoint/2010/main" val="2742354937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PK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2A65CD1-46CB-944D-8A56-DB57579EAB9F}" type="slidenum">
              <a:rPr lang="en-PK" smtClean="0"/>
              <a:t>12</a:t>
            </a:fld>
            <a:endParaRPr lang="en-PK"/>
          </a:p>
        </p:txBody>
      </p:sp>
    </p:spTree>
    <p:extLst>
      <p:ext uri="{BB962C8B-B14F-4D97-AF65-F5344CB8AC3E}">
        <p14:creationId xmlns:p14="http://schemas.microsoft.com/office/powerpoint/2010/main" val="4021042518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2A65CD1-46CB-944D-8A56-DB57579EAB9F}" type="slidenum">
              <a:rPr lang="en-PK" smtClean="0"/>
              <a:t>13</a:t>
            </a:fld>
            <a:endParaRPr lang="en-PK"/>
          </a:p>
        </p:txBody>
      </p:sp>
    </p:spTree>
    <p:extLst>
      <p:ext uri="{BB962C8B-B14F-4D97-AF65-F5344CB8AC3E}">
        <p14:creationId xmlns:p14="http://schemas.microsoft.com/office/powerpoint/2010/main" val="2453896509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PK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2A65CD1-46CB-944D-8A56-DB57579EAB9F}" type="slidenum">
              <a:rPr lang="en-PK" smtClean="0"/>
              <a:t>14</a:t>
            </a:fld>
            <a:endParaRPr lang="en-PK"/>
          </a:p>
        </p:txBody>
      </p:sp>
    </p:spTree>
    <p:extLst>
      <p:ext uri="{BB962C8B-B14F-4D97-AF65-F5344CB8AC3E}">
        <p14:creationId xmlns:p14="http://schemas.microsoft.com/office/powerpoint/2010/main" val="220674078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86364B-5C7D-4833-98E9-1DBFE6D636D5}" type="datetimeFigureOut">
              <a:rPr lang="en-GB" smtClean="0"/>
              <a:t>03/10/2025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E95CF158-2EA5-444F-96E2-EC62E2B97A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270429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86364B-5C7D-4833-98E9-1DBFE6D636D5}" type="datetimeFigureOut">
              <a:rPr lang="en-GB" smtClean="0"/>
              <a:t>03/10/2025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5CF158-2EA5-444F-96E2-EC62E2B97A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869525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86364B-5C7D-4833-98E9-1DBFE6D636D5}" type="datetimeFigureOut">
              <a:rPr lang="en-GB" smtClean="0"/>
              <a:t>03/10/2025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E95CF158-2EA5-444F-96E2-EC62E2B97A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683330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86364B-5C7D-4833-98E9-1DBFE6D636D5}" type="datetimeFigureOut">
              <a:rPr lang="en-GB" smtClean="0"/>
              <a:t>03/10/2025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E95CF158-2EA5-444F-96E2-EC62E2B97A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548382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86364B-5C7D-4833-98E9-1DBFE6D636D5}" type="datetimeFigureOut">
              <a:rPr lang="en-GB" smtClean="0"/>
              <a:t>03/10/2025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E95CF158-2EA5-444F-96E2-EC62E2B97A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026216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86364B-5C7D-4833-98E9-1DBFE6D636D5}" type="datetimeFigureOut">
              <a:rPr lang="en-GB" smtClean="0"/>
              <a:t>03/10/2025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5CF158-2EA5-444F-96E2-EC62E2B97A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733384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86364B-5C7D-4833-98E9-1DBFE6D636D5}" type="datetimeFigureOut">
              <a:rPr lang="en-GB" smtClean="0"/>
              <a:t>03/10/2025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5CF158-2EA5-444F-96E2-EC62E2B97A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383418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86364B-5C7D-4833-98E9-1DBFE6D636D5}" type="datetimeFigureOut">
              <a:rPr lang="en-GB" smtClean="0"/>
              <a:t>03/10/2025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5CF158-2EA5-444F-96E2-EC62E2B97A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822452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86364B-5C7D-4833-98E9-1DBFE6D636D5}" type="datetimeFigureOut">
              <a:rPr lang="en-GB" smtClean="0"/>
              <a:t>03/10/2025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E95CF158-2EA5-444F-96E2-EC62E2B97A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559405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86364B-5C7D-4833-98E9-1DBFE6D636D5}" type="datetimeFigureOut">
              <a:rPr lang="en-GB" smtClean="0"/>
              <a:t>03/10/2025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E95CF158-2EA5-444F-96E2-EC62E2B97A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715824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86364B-5C7D-4833-98E9-1DBFE6D636D5}" type="datetimeFigureOut">
              <a:rPr lang="en-GB" smtClean="0"/>
              <a:t>03/10/2025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E95CF158-2EA5-444F-96E2-EC62E2B97AD7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62369475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86364B-5C7D-4833-98E9-1DBFE6D636D5}" type="datetimeFigureOut">
              <a:rPr lang="en-GB" smtClean="0"/>
              <a:t>03/10/2025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E95CF158-2EA5-444F-96E2-EC62E2B97A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00027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86364B-5C7D-4833-98E9-1DBFE6D636D5}" type="datetimeFigureOut">
              <a:rPr lang="en-GB" smtClean="0"/>
              <a:t>03/10/2025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E95CF158-2EA5-444F-96E2-EC62E2B97AD7}" type="slidenum">
              <a:rPr lang="en-GB" smtClean="0"/>
              <a:t>‹#›</a:t>
            </a:fld>
            <a:endParaRPr lang="en-GB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00563971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86364B-5C7D-4833-98E9-1DBFE6D636D5}" type="datetimeFigureOut">
              <a:rPr lang="en-GB" smtClean="0"/>
              <a:t>03/10/2025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E95CF158-2EA5-444F-96E2-EC62E2B97A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426674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86364B-5C7D-4833-98E9-1DBFE6D636D5}" type="datetimeFigureOut">
              <a:rPr lang="en-GB" smtClean="0"/>
              <a:t>03/10/2025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5CF158-2EA5-444F-96E2-EC62E2B97A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833838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86364B-5C7D-4833-98E9-1DBFE6D636D5}" type="datetimeFigureOut">
              <a:rPr lang="en-GB" smtClean="0"/>
              <a:t>03/10/2025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5CF158-2EA5-444F-96E2-EC62E2B97A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502212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C86364B-5C7D-4833-98E9-1DBFE6D636D5}" type="datetimeFigureOut">
              <a:rPr lang="en-GB" smtClean="0"/>
              <a:t>03/10/2025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E95CF158-2EA5-444F-96E2-EC62E2B97A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390768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159" r:id="rId1"/>
    <p:sldLayoutId id="2147484160" r:id="rId2"/>
    <p:sldLayoutId id="2147484161" r:id="rId3"/>
    <p:sldLayoutId id="2147484162" r:id="rId4"/>
    <p:sldLayoutId id="2147484163" r:id="rId5"/>
    <p:sldLayoutId id="2147484164" r:id="rId6"/>
    <p:sldLayoutId id="2147484165" r:id="rId7"/>
    <p:sldLayoutId id="2147484166" r:id="rId8"/>
    <p:sldLayoutId id="2147484167" r:id="rId9"/>
    <p:sldLayoutId id="2147484168" r:id="rId10"/>
    <p:sldLayoutId id="2147484169" r:id="rId11"/>
    <p:sldLayoutId id="2147484170" r:id="rId12"/>
    <p:sldLayoutId id="2147484171" r:id="rId13"/>
    <p:sldLayoutId id="2147484172" r:id="rId14"/>
    <p:sldLayoutId id="2147484173" r:id="rId15"/>
    <p:sldLayoutId id="2147484174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microsoft.com/office/2007/relationships/hdphoto" Target="../media/hdphoto1.wdp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slide" Target="slide1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svg"/><Relationship Id="rId5" Type="http://schemas.openxmlformats.org/officeDocument/2006/relationships/image" Target="../media/image5.png"/><Relationship Id="rId4" Type="http://schemas.openxmlformats.org/officeDocument/2006/relationships/image" Target="../media/image4.sv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1.xml"/><Relationship Id="rId3" Type="http://schemas.openxmlformats.org/officeDocument/2006/relationships/image" Target="../media/image2.png"/><Relationship Id="rId7" Type="http://schemas.openxmlformats.org/officeDocument/2006/relationships/diagramLayout" Target="../diagrams/layout1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diagramData" Target="../diagrams/data1.xml"/><Relationship Id="rId5" Type="http://schemas.openxmlformats.org/officeDocument/2006/relationships/image" Target="../media/image8.svg"/><Relationship Id="rId10" Type="http://schemas.microsoft.com/office/2007/relationships/diagramDrawing" Target="../diagrams/drawing1.xml"/><Relationship Id="rId4" Type="http://schemas.openxmlformats.org/officeDocument/2006/relationships/image" Target="../media/image7.png"/><Relationship Id="rId9" Type="http://schemas.openxmlformats.org/officeDocument/2006/relationships/diagramColors" Target="../diagrams/colors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.png"/><Relationship Id="rId5" Type="http://schemas.openxmlformats.org/officeDocument/2006/relationships/slide" Target="slide15.xml"/><Relationship Id="rId4" Type="http://schemas.openxmlformats.org/officeDocument/2006/relationships/image" Target="../media/image14.sv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duotone>
              <a:schemeClr val="accent5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aturation sat="0"/>
                    </a14:imgEffect>
                  </a14:imgLayer>
                </a14:imgProps>
              </a:ext>
            </a:extLst>
          </a:blip>
          <a:srcRect/>
          <a:stretch>
            <a:fillRect t="-6000" b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ectangle 20">
            <a:extLst>
              <a:ext uri="{FF2B5EF4-FFF2-40B4-BE49-F238E27FC236}">
                <a16:creationId xmlns:a16="http://schemas.microsoft.com/office/drawing/2014/main" id="{D924334C-7B82-40E2-9AB1-C707AD5F6D03}"/>
              </a:ext>
            </a:extLst>
          </p:cNvPr>
          <p:cNvSpPr/>
          <p:nvPr/>
        </p:nvSpPr>
        <p:spPr>
          <a:xfrm>
            <a:off x="0" y="1737360"/>
            <a:ext cx="12192000" cy="162496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b="1" dirty="0" err="1">
                <a:solidFill>
                  <a:schemeClr val="accent5">
                    <a:lumMod val="50000"/>
                  </a:schemeClr>
                </a:solidFill>
              </a:rPr>
              <a:t>CarbonSmart</a:t>
            </a:r>
            <a:r>
              <a:rPr lang="en-GB" sz="3200" b="1" dirty="0">
                <a:solidFill>
                  <a:schemeClr val="accent5">
                    <a:lumMod val="50000"/>
                  </a:schemeClr>
                </a:solidFill>
              </a:rPr>
              <a:t>: Intelligent Personal Carbon Footprint Tracking System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8EE4DE4-B759-4E65-9EF1-5054484CE8A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943356"/>
            <a:ext cx="9144000" cy="2052352"/>
          </a:xfrm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  <a:latin typeface="Amasis MT Pro Black" panose="02040A04050005020304" pitchFamily="18" charset="0"/>
              </a:rPr>
              <a:t>  </a:t>
            </a:r>
          </a:p>
        </p:txBody>
      </p:sp>
    </p:spTree>
    <p:extLst>
      <p:ext uri="{BB962C8B-B14F-4D97-AF65-F5344CB8AC3E}">
        <p14:creationId xmlns:p14="http://schemas.microsoft.com/office/powerpoint/2010/main" val="355303614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94D2DF-D5F9-4024-A3C1-8A6C5281E3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62880" y="494833"/>
            <a:ext cx="10515600" cy="1325563"/>
          </a:xfrm>
        </p:spPr>
        <p:txBody>
          <a:bodyPr>
            <a:normAutofit/>
          </a:bodyPr>
          <a:lstStyle/>
          <a:p>
            <a:r>
              <a:rPr lang="en-GB" b="1" dirty="0" err="1"/>
              <a:t>CarbonSmart</a:t>
            </a:r>
            <a:r>
              <a:rPr lang="en-GB" b="1" dirty="0"/>
              <a:t>: Intelligent Personal Carbon Footprint Tracking System</a:t>
            </a:r>
            <a:endParaRPr lang="en-GB" b="1" dirty="0">
              <a:latin typeface="Amasis MT Pro Medium" panose="020B06040202020202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CEAFC5-C45B-4CA5-B8CA-B28C51504AE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9625" y="2055814"/>
            <a:ext cx="10515600" cy="3764291"/>
          </a:xfrm>
        </p:spPr>
        <p:txBody>
          <a:bodyPr>
            <a:normAutofit/>
          </a:bodyPr>
          <a:lstStyle/>
          <a:p>
            <a:pPr lvl="1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dirty="0">
                <a:latin typeface="Amasis MT Pro" panose="02040504050005020304" pitchFamily="18" charset="0"/>
              </a:rPr>
              <a:t> </a:t>
            </a:r>
            <a:r>
              <a:rPr lang="en-GB" b="1" dirty="0">
                <a:latin typeface="Amasis MT Pro" panose="02040504050005020304" pitchFamily="18" charset="0"/>
              </a:rPr>
              <a:t>Sanam Asghar</a:t>
            </a:r>
            <a:endParaRPr lang="en-GB" b="1" dirty="0"/>
          </a:p>
          <a:p>
            <a:pPr lvl="1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b="1" dirty="0"/>
              <a:t> 2220567</a:t>
            </a:r>
          </a:p>
          <a:p>
            <a:pPr lvl="1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b="1" dirty="0"/>
              <a:t> Supervisor – Sana </a:t>
            </a:r>
            <a:r>
              <a:rPr lang="en-GB" b="1" dirty="0" err="1"/>
              <a:t>Jokhio</a:t>
            </a:r>
            <a:endParaRPr lang="en-GB" b="1" dirty="0">
              <a:latin typeface="Amasis MT Pro" panose="02040504050005020304" pitchFamily="18" charset="0"/>
            </a:endParaRPr>
          </a:p>
        </p:txBody>
      </p:sp>
      <p:sp>
        <p:nvSpPr>
          <p:cNvPr id="8" name="Right Triangle 7">
            <a:extLst>
              <a:ext uri="{FF2B5EF4-FFF2-40B4-BE49-F238E27FC236}">
                <a16:creationId xmlns:a16="http://schemas.microsoft.com/office/drawing/2014/main" id="{5371230D-5BF7-496D-AFD9-64D0D23723A8}"/>
              </a:ext>
            </a:extLst>
          </p:cNvPr>
          <p:cNvSpPr/>
          <p:nvPr/>
        </p:nvSpPr>
        <p:spPr>
          <a:xfrm rot="16200000">
            <a:off x="5700712" y="366713"/>
            <a:ext cx="6858001" cy="6124575"/>
          </a:xfrm>
          <a:prstGeom prst="rtTriangle">
            <a:avLst/>
          </a:prstGeom>
          <a:gradFill flip="none" rotWithShape="1">
            <a:gsLst>
              <a:gs pos="72088">
                <a:schemeClr val="accent5">
                  <a:lumMod val="75000"/>
                </a:schemeClr>
              </a:gs>
              <a:gs pos="0">
                <a:schemeClr val="accent4">
                  <a:lumMod val="60000"/>
                  <a:lumOff val="40000"/>
                </a:schemeClr>
              </a:gs>
              <a:gs pos="46000">
                <a:schemeClr val="accent4">
                  <a:lumMod val="75000"/>
                </a:schemeClr>
              </a:gs>
              <a:gs pos="88282">
                <a:schemeClr val="accent4">
                  <a:lumMod val="40000"/>
                  <a:lumOff val="60000"/>
                </a:schemeClr>
              </a:gs>
              <a:gs pos="100000">
                <a:schemeClr val="accent6">
                  <a:lumMod val="40000"/>
                  <a:lumOff val="60000"/>
                </a:scheme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438718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34F4760-D588-62EB-5082-A44A9474336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F026E9-70C5-AC5B-7A5D-750C0643C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00445" y="624361"/>
            <a:ext cx="8911687" cy="1280890"/>
          </a:xfrm>
        </p:spPr>
        <p:txBody>
          <a:bodyPr/>
          <a:lstStyle/>
          <a:p>
            <a:r>
              <a:rPr lang="en-GB" dirty="0">
                <a:latin typeface="Amasis MT Pro Medium" panose="020B0604020202020204" pitchFamily="18" charset="0"/>
              </a:rPr>
              <a:t> Agenda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CD0537-33D2-9A39-9171-C7DC5F953D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3764291"/>
          </a:xfrm>
        </p:spPr>
        <p:txBody>
          <a:bodyPr>
            <a:normAutofit fontScale="47500" lnSpcReduction="20000"/>
          </a:bodyPr>
          <a:lstStyle/>
          <a:p>
            <a:pPr lvl="1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2000" dirty="0">
                <a:latin typeface="Amasis MT Pro" panose="02040504050005020304" pitchFamily="18" charset="0"/>
              </a:rPr>
              <a:t> </a:t>
            </a:r>
            <a:r>
              <a:rPr lang="en-GB" sz="2000" b="1" dirty="0">
                <a:latin typeface="Amasis MT Pro" panose="02040504050005020304" pitchFamily="18" charset="0"/>
              </a:rPr>
              <a:t>Introduction</a:t>
            </a:r>
          </a:p>
          <a:p>
            <a:pPr lvl="2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1900" dirty="0">
                <a:latin typeface="Amasis MT Pro" panose="02040504050005020304" pitchFamily="18" charset="0"/>
              </a:rPr>
              <a:t>Project brief</a:t>
            </a:r>
          </a:p>
          <a:p>
            <a:pPr lvl="2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1900" dirty="0">
                <a:latin typeface="Amasis MT Pro" panose="02040504050005020304" pitchFamily="18" charset="0"/>
              </a:rPr>
              <a:t>Aim &amp; Objectives</a:t>
            </a:r>
          </a:p>
          <a:p>
            <a:pPr lvl="2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1900" dirty="0">
                <a:latin typeface="Amasis MT Pro" panose="02040504050005020304" pitchFamily="18" charset="0"/>
              </a:rPr>
              <a:t> Gantt Chart	</a:t>
            </a:r>
          </a:p>
          <a:p>
            <a:pPr lvl="1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2000" dirty="0">
                <a:latin typeface="Amasis MT Pro" panose="02040504050005020304" pitchFamily="18" charset="0"/>
              </a:rPr>
              <a:t> </a:t>
            </a:r>
            <a:r>
              <a:rPr lang="en-GB" sz="2000" b="1" dirty="0">
                <a:latin typeface="Amasis MT Pro" panose="02040504050005020304" pitchFamily="18" charset="0"/>
              </a:rPr>
              <a:t>Literature review</a:t>
            </a:r>
          </a:p>
          <a:p>
            <a:pPr lvl="2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2200" dirty="0">
                <a:latin typeface="Amasis MT Pro" panose="02040504050005020304" pitchFamily="18" charset="0"/>
              </a:rPr>
              <a:t>Booking systems comparison</a:t>
            </a:r>
          </a:p>
          <a:p>
            <a:pPr lvl="2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2200" dirty="0">
                <a:latin typeface="Amasis MT Pro" panose="02040504050005020304" pitchFamily="18" charset="0"/>
              </a:rPr>
              <a:t>Cloud providers comparison</a:t>
            </a:r>
          </a:p>
          <a:p>
            <a:pPr lvl="1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2600" dirty="0">
                <a:latin typeface="Amasis MT Pro" panose="02040504050005020304" pitchFamily="18" charset="0"/>
              </a:rPr>
              <a:t> </a:t>
            </a:r>
            <a:r>
              <a:rPr lang="en-GB" sz="2600" b="1" dirty="0">
                <a:latin typeface="Amasis MT Pro" panose="02040504050005020304" pitchFamily="18" charset="0"/>
              </a:rPr>
              <a:t>Methodology </a:t>
            </a:r>
          </a:p>
          <a:p>
            <a:pPr lvl="1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2000" dirty="0">
                <a:latin typeface="Amasis MT Pro" panose="02040504050005020304" pitchFamily="18" charset="0"/>
              </a:rPr>
              <a:t> </a:t>
            </a:r>
            <a:r>
              <a:rPr lang="en-GB" sz="2000" b="1" dirty="0">
                <a:latin typeface="Amasis MT Pro" panose="02040504050005020304" pitchFamily="18" charset="0"/>
              </a:rPr>
              <a:t>Design overview</a:t>
            </a:r>
          </a:p>
          <a:p>
            <a:pPr lvl="2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2200" dirty="0">
                <a:latin typeface="Amasis MT Pro" panose="02040504050005020304" pitchFamily="18" charset="0"/>
              </a:rPr>
              <a:t>System architecture</a:t>
            </a:r>
          </a:p>
          <a:p>
            <a:pPr lvl="2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2200" dirty="0">
                <a:latin typeface="Amasis MT Pro" panose="02040504050005020304" pitchFamily="18" charset="0"/>
              </a:rPr>
              <a:t>UI design mockups</a:t>
            </a:r>
          </a:p>
        </p:txBody>
      </p:sp>
      <p:pic>
        <p:nvPicPr>
          <p:cNvPr id="5" name="Pink Bar" descr="Pink line.png">
            <a:extLst>
              <a:ext uri="{FF2B5EF4-FFF2-40B4-BE49-F238E27FC236}">
                <a16:creationId xmlns:a16="http://schemas.microsoft.com/office/drawing/2014/main" id="{9F159D32-4F61-D2BB-EB8F-A6BA8730CD43}"/>
              </a:ext>
            </a:extLst>
          </p:cNvPr>
          <p:cNvPicPr>
            <a:picLocks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06970" y="1264806"/>
            <a:ext cx="1476000" cy="51047"/>
          </a:xfrm>
          <a:prstGeom prst="rect">
            <a:avLst/>
          </a:prstGeom>
        </p:spPr>
      </p:pic>
      <p:sp>
        <p:nvSpPr>
          <p:cNvPr id="4" name="Right Triangle 3">
            <a:extLst>
              <a:ext uri="{FF2B5EF4-FFF2-40B4-BE49-F238E27FC236}">
                <a16:creationId xmlns:a16="http://schemas.microsoft.com/office/drawing/2014/main" id="{CFBAD6E3-7E04-F9D6-5AB8-7AC7750BCFF5}"/>
              </a:ext>
            </a:extLst>
          </p:cNvPr>
          <p:cNvSpPr/>
          <p:nvPr/>
        </p:nvSpPr>
        <p:spPr>
          <a:xfrm rot="16200000">
            <a:off x="5700712" y="366713"/>
            <a:ext cx="6858001" cy="6124575"/>
          </a:xfrm>
          <a:prstGeom prst="rtTriangle">
            <a:avLst/>
          </a:prstGeom>
          <a:gradFill flip="none" rotWithShape="1">
            <a:gsLst>
              <a:gs pos="72088">
                <a:schemeClr val="accent5">
                  <a:lumMod val="75000"/>
                </a:schemeClr>
              </a:gs>
              <a:gs pos="0">
                <a:schemeClr val="accent4">
                  <a:lumMod val="60000"/>
                  <a:lumOff val="40000"/>
                </a:schemeClr>
              </a:gs>
              <a:gs pos="46000">
                <a:schemeClr val="accent4">
                  <a:lumMod val="75000"/>
                </a:schemeClr>
              </a:gs>
              <a:gs pos="88282">
                <a:schemeClr val="accent4">
                  <a:lumMod val="40000"/>
                  <a:lumOff val="60000"/>
                </a:schemeClr>
              </a:gs>
              <a:gs pos="100000">
                <a:schemeClr val="accent6">
                  <a:lumMod val="40000"/>
                  <a:lumOff val="60000"/>
                </a:scheme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356912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94D2DF-D5F9-4024-A3C1-8A6C5281E3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92925" y="324072"/>
            <a:ext cx="8911687" cy="1280890"/>
          </a:xfrm>
        </p:spPr>
        <p:txBody>
          <a:bodyPr/>
          <a:lstStyle/>
          <a:p>
            <a:r>
              <a:rPr lang="en-GB" dirty="0">
                <a:latin typeface="Amasis MT Pro Medium" panose="020B0604020202020204" pitchFamily="18" charset="0"/>
              </a:rPr>
              <a:t> Introduction</a:t>
            </a:r>
          </a:p>
        </p:txBody>
      </p:sp>
      <p:pic>
        <p:nvPicPr>
          <p:cNvPr id="32" name="Pink Bar" descr="Pink line.png">
            <a:extLst>
              <a:ext uri="{FF2B5EF4-FFF2-40B4-BE49-F238E27FC236}">
                <a16:creationId xmlns:a16="http://schemas.microsoft.com/office/drawing/2014/main" id="{5012783F-C6C8-4914-B680-0F205B8D7533}"/>
              </a:ext>
            </a:extLst>
          </p:cNvPr>
          <p:cNvPicPr>
            <a:picLocks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2925" y="986059"/>
            <a:ext cx="1512000" cy="51047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E21D3A74-ACCC-4AC1-9278-3576E42F8092}"/>
              </a:ext>
            </a:extLst>
          </p:cNvPr>
          <p:cNvSpPr txBox="1"/>
          <p:nvPr/>
        </p:nvSpPr>
        <p:spPr>
          <a:xfrm>
            <a:off x="1390853" y="1133356"/>
            <a:ext cx="10944022" cy="57246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err="1"/>
              <a:t>CarbonSmart</a:t>
            </a:r>
            <a:r>
              <a:rPr lang="en-GB" sz="2000" dirty="0"/>
              <a:t> is a personal carbon footprint tracking system that continuously monitors </a:t>
            </a:r>
          </a:p>
          <a:p>
            <a:r>
              <a:rPr lang="en-GB" sz="2000" dirty="0" err="1"/>
              <a:t>emissions,provides</a:t>
            </a:r>
            <a:r>
              <a:rPr lang="en-GB" sz="2000" dirty="0"/>
              <a:t> ML-driven recommendations, and uses gamification to keep users </a:t>
            </a:r>
          </a:p>
          <a:p>
            <a:r>
              <a:rPr lang="en-GB" sz="2000" dirty="0"/>
              <a:t>engaged.</a:t>
            </a:r>
          </a:p>
          <a:p>
            <a:endParaRPr lang="en-GB" b="1" dirty="0"/>
          </a:p>
          <a:p>
            <a:pPr marL="285750" indent="-285750">
              <a:buFont typeface="Wingdings" pitchFamily="2" charset="2"/>
              <a:buChar char="Ø"/>
            </a:pPr>
            <a:r>
              <a:rPr lang="en-GB" b="1" dirty="0"/>
              <a:t>Global Challenge</a:t>
            </a:r>
            <a:endParaRPr lang="en-GB" dirty="0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Climate change is one of the most pressing global issues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Carbon emissions are the </a:t>
            </a:r>
            <a:r>
              <a:rPr lang="en-GB" b="1" dirty="0"/>
              <a:t>leading driver</a:t>
            </a:r>
            <a:r>
              <a:rPr lang="en-GB" dirty="0"/>
              <a:t> of global warming </a:t>
            </a:r>
            <a:r>
              <a:rPr lang="en-GB" b="1" dirty="0">
                <a:hlinkClick r:id="rId4" action="ppaction://hlinksldjump"/>
              </a:rPr>
              <a:t>[1]</a:t>
            </a:r>
            <a:endParaRPr lang="en-GB" b="1" dirty="0"/>
          </a:p>
          <a:p>
            <a:pPr marL="742950" lvl="1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Wingdings" pitchFamily="2" charset="2"/>
              <a:buChar char="Ø"/>
            </a:pPr>
            <a:r>
              <a:rPr lang="en-GB" b="1" dirty="0"/>
              <a:t>Why Carbon Tracking Matters</a:t>
            </a:r>
            <a:endParaRPr lang="en-GB" dirty="0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Emissions from transport, energy, industry, and lifestyle trap heat in the atmosphere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Leads to extreme weather, health risks, and socio-economic impacts</a:t>
            </a:r>
          </a:p>
          <a:p>
            <a:pPr lvl="1"/>
            <a:endParaRPr lang="en-GB" dirty="0"/>
          </a:p>
          <a:p>
            <a:pPr marL="285750" indent="-285750">
              <a:buFont typeface="Wingdings" pitchFamily="2" charset="2"/>
              <a:buChar char="Ø"/>
            </a:pPr>
            <a:r>
              <a:rPr lang="en-GB" b="1" dirty="0"/>
              <a:t>Individual Role</a:t>
            </a:r>
            <a:endParaRPr lang="en-GB" dirty="0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Households contribute a significant share of emissions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Research shows individuals can reduce footprint by </a:t>
            </a:r>
            <a:r>
              <a:rPr lang="en-GB" b="1" dirty="0"/>
              <a:t>20–30%</a:t>
            </a:r>
            <a:r>
              <a:rPr lang="en-GB" dirty="0"/>
              <a:t> with informed daily decisions </a:t>
            </a:r>
          </a:p>
          <a:p>
            <a:pPr lvl="1"/>
            <a:r>
              <a:rPr lang="en-GB" b="1" dirty="0">
                <a:hlinkClick r:id="rId4" action="ppaction://hlinksldjump"/>
              </a:rPr>
              <a:t>[2]</a:t>
            </a:r>
            <a:endParaRPr lang="en-GB" b="1" dirty="0"/>
          </a:p>
          <a:p>
            <a:pPr lvl="1"/>
            <a:endParaRPr lang="en-GB" dirty="0"/>
          </a:p>
          <a:p>
            <a:pPr marL="285750" indent="-285750">
              <a:buFont typeface="Wingdings" pitchFamily="2" charset="2"/>
              <a:buChar char="Ø"/>
            </a:pPr>
            <a:r>
              <a:rPr lang="en-GB" b="1" dirty="0"/>
              <a:t>Current Gaps</a:t>
            </a:r>
            <a:endParaRPr lang="en-GB" dirty="0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Existing footprint calculators are </a:t>
            </a:r>
            <a:r>
              <a:rPr lang="en-GB" b="1" dirty="0"/>
              <a:t>static and complex</a:t>
            </a:r>
            <a:endParaRPr lang="en-GB" dirty="0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Barrier between </a:t>
            </a:r>
            <a:r>
              <a:rPr lang="en-GB" b="1" dirty="0"/>
              <a:t>awareness and sustained action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741013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79BD8D8-0D1C-9057-249E-EC5AFE3B4F6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EC431F7D-9B0C-1190-FD31-031F80062135}"/>
              </a:ext>
            </a:extLst>
          </p:cNvPr>
          <p:cNvSpPr txBox="1"/>
          <p:nvPr/>
        </p:nvSpPr>
        <p:spPr>
          <a:xfrm>
            <a:off x="2203138" y="746720"/>
            <a:ext cx="237081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accent1">
                    <a:lumMod val="75000"/>
                  </a:schemeClr>
                </a:solidFill>
                <a:latin typeface="Amasis MT Pro" panose="02040504050005020304" pitchFamily="18" charset="0"/>
              </a:rPr>
              <a:t>Project brief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139604E-A35F-93F5-A184-793CA549BBE2}"/>
              </a:ext>
            </a:extLst>
          </p:cNvPr>
          <p:cNvSpPr txBox="1"/>
          <p:nvPr/>
        </p:nvSpPr>
        <p:spPr>
          <a:xfrm>
            <a:off x="912496" y="1388956"/>
            <a:ext cx="207941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>
                <a:latin typeface="Amasis MT Pro" panose="02040504050005020304" pitchFamily="18" charset="0"/>
              </a:rPr>
              <a:t>Decision making</a:t>
            </a:r>
            <a:r>
              <a:rPr lang="en-GB" b="1" dirty="0"/>
              <a:t>: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EF1CC6C-9546-EA89-CCD7-0F3348E7ABC1}"/>
              </a:ext>
            </a:extLst>
          </p:cNvPr>
          <p:cNvSpPr txBox="1"/>
          <p:nvPr/>
        </p:nvSpPr>
        <p:spPr>
          <a:xfrm>
            <a:off x="1158992" y="2982692"/>
            <a:ext cx="493596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Aligns with both academic learning and real-world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Climate needs</a:t>
            </a:r>
            <a:endParaRPr lang="en-GB" sz="1400" dirty="0">
              <a:latin typeface="Amasis MT Pro" panose="02040504050005020304" pitchFamily="18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732E7D99-08E7-57A9-25F6-4E0424476681}"/>
              </a:ext>
            </a:extLst>
          </p:cNvPr>
          <p:cNvSpPr txBox="1"/>
          <p:nvPr/>
        </p:nvSpPr>
        <p:spPr>
          <a:xfrm>
            <a:off x="7032294" y="709956"/>
            <a:ext cx="190949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chemeClr val="accent1">
                    <a:lumMod val="75000"/>
                  </a:schemeClr>
                </a:solidFill>
                <a:latin typeface="Amasis MT Pro" panose="02040504050005020304" pitchFamily="18" charset="0"/>
              </a:rPr>
              <a:t>Aim &amp; Objectives</a:t>
            </a:r>
          </a:p>
        </p:txBody>
      </p:sp>
      <p:pic>
        <p:nvPicPr>
          <p:cNvPr id="14" name="Graphic 13" descr="Closed book outline">
            <a:extLst>
              <a:ext uri="{FF2B5EF4-FFF2-40B4-BE49-F238E27FC236}">
                <a16:creationId xmlns:a16="http://schemas.microsoft.com/office/drawing/2014/main" id="{920C6E92-9170-AAB5-7142-F369FD808CC4}"/>
              </a:ext>
            </a:extLst>
          </p:cNvPr>
          <p:cNvPicPr>
            <a:picLocks noChangeAspect="1"/>
          </p:cNvPicPr>
          <p:nvPr/>
        </p:nvPicPr>
        <p:blipFill>
          <a:blip r:embed="rId3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682317" y="731984"/>
            <a:ext cx="429876" cy="429876"/>
          </a:xfrm>
          <a:prstGeom prst="rect">
            <a:avLst/>
          </a:prstGeom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2931451D-D22A-1429-2195-5040225C577B}"/>
              </a:ext>
            </a:extLst>
          </p:cNvPr>
          <p:cNvSpPr txBox="1"/>
          <p:nvPr/>
        </p:nvSpPr>
        <p:spPr>
          <a:xfrm>
            <a:off x="1158992" y="2317932"/>
            <a:ext cx="362028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Need for a tool that makes sustainability </a:t>
            </a:r>
            <a:endParaRPr lang="en-GB" sz="1400" b="1" dirty="0"/>
          </a:p>
          <a:p>
            <a:pPr marL="320400"/>
            <a:r>
              <a:rPr lang="en-GB" sz="1400" b="1" dirty="0"/>
              <a:t>accessible and actionable</a:t>
            </a:r>
            <a:endParaRPr lang="en-GB" sz="1400" dirty="0">
              <a:latin typeface="Amasis MT Pro" panose="02040504050005020304" pitchFamily="18" charset="0"/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38F4521D-179F-587C-35D0-4B920E61ACCF}"/>
              </a:ext>
            </a:extLst>
          </p:cNvPr>
          <p:cNvSpPr txBox="1"/>
          <p:nvPr/>
        </p:nvSpPr>
        <p:spPr>
          <a:xfrm>
            <a:off x="1158992" y="1912414"/>
            <a:ext cx="452559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kumimoji="0" lang="en-PK" altLang="en-PK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Current calculators = one-time, limited, unengaging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B58D7F8C-224E-5DD2-54FB-931A775FAB87}"/>
              </a:ext>
            </a:extLst>
          </p:cNvPr>
          <p:cNvSpPr txBox="1"/>
          <p:nvPr/>
        </p:nvSpPr>
        <p:spPr>
          <a:xfrm>
            <a:off x="912496" y="3589125"/>
            <a:ext cx="20082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>
                <a:latin typeface="Amasis MT Pro" panose="02040504050005020304" pitchFamily="18" charset="0"/>
              </a:rPr>
              <a:t>Target audience:</a:t>
            </a:r>
          </a:p>
        </p:txBody>
      </p: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3301803D-5B40-BD76-AA59-C8CE5E92A183}"/>
              </a:ext>
            </a:extLst>
          </p:cNvPr>
          <p:cNvCxnSpPr>
            <a:cxnSpLocks/>
          </p:cNvCxnSpPr>
          <p:nvPr/>
        </p:nvCxnSpPr>
        <p:spPr>
          <a:xfrm>
            <a:off x="6273354" y="709956"/>
            <a:ext cx="0" cy="4754494"/>
          </a:xfrm>
          <a:prstGeom prst="line">
            <a:avLst/>
          </a:prstGeom>
          <a:ln>
            <a:solidFill>
              <a:schemeClr val="bg1">
                <a:lumMod val="65000"/>
              </a:schemeClr>
            </a:solidFill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pic>
        <p:nvPicPr>
          <p:cNvPr id="26" name="Graphic 25" descr="Clipboard Checked outline">
            <a:extLst>
              <a:ext uri="{FF2B5EF4-FFF2-40B4-BE49-F238E27FC236}">
                <a16:creationId xmlns:a16="http://schemas.microsoft.com/office/drawing/2014/main" id="{19B5442D-439A-EE9A-2E37-AD8360B8FB00}"/>
              </a:ext>
            </a:extLst>
          </p:cNvPr>
          <p:cNvPicPr>
            <a:picLocks noChangeAspect="1"/>
          </p:cNvPicPr>
          <p:nvPr/>
        </p:nvPicPr>
        <p:blipFill>
          <a:blip r:embed="rId5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6413805" y="558235"/>
            <a:ext cx="527544" cy="527545"/>
          </a:xfrm>
          <a:prstGeom prst="rect">
            <a:avLst/>
          </a:prstGeom>
        </p:spPr>
      </p:pic>
      <p:sp>
        <p:nvSpPr>
          <p:cNvPr id="27" name="TextBox 26">
            <a:extLst>
              <a:ext uri="{FF2B5EF4-FFF2-40B4-BE49-F238E27FC236}">
                <a16:creationId xmlns:a16="http://schemas.microsoft.com/office/drawing/2014/main" id="{2CE68B17-A0AD-0A00-9346-C7C40995B434}"/>
              </a:ext>
            </a:extLst>
          </p:cNvPr>
          <p:cNvSpPr txBox="1"/>
          <p:nvPr/>
        </p:nvSpPr>
        <p:spPr>
          <a:xfrm>
            <a:off x="6673599" y="1355076"/>
            <a:ext cx="4668328" cy="11695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0" i="0" dirty="0">
                <a:effectLst/>
                <a:latin typeface="Amasis MT Pro" panose="02040504050005020304" pitchFamily="18" charset="0"/>
              </a:rPr>
              <a:t>The overall </a:t>
            </a:r>
            <a:r>
              <a:rPr lang="en-GB" sz="1400" b="1" i="1" u="sng" dirty="0">
                <a:effectLst/>
                <a:latin typeface="Amasis MT Pro" panose="02040504050005020304" pitchFamily="18" charset="0"/>
              </a:rPr>
              <a:t>aim</a:t>
            </a:r>
            <a:r>
              <a:rPr lang="en-GB" sz="1400" dirty="0">
                <a:effectLst/>
                <a:latin typeface="Amasis MT Pro" panose="02040504050005020304" pitchFamily="18" charset="0"/>
              </a:rPr>
              <a:t> of this project </a:t>
            </a:r>
            <a:r>
              <a:rPr lang="en-GB" sz="1400" b="0" i="0" dirty="0">
                <a:effectLst/>
                <a:latin typeface="Amasis MT Pro" panose="02040504050005020304" pitchFamily="18" charset="0"/>
              </a:rPr>
              <a:t>is to </a:t>
            </a:r>
            <a:r>
              <a:rPr lang="en-GB" sz="1400" dirty="0"/>
              <a:t>design, develop, and evaluate an intelligent personal carbon footprint tracking system that enables individuals to monitor, understand, and reduce their impact through data-driven insights and personalized recommendations.</a:t>
            </a:r>
            <a:endParaRPr lang="en-GB" sz="1400" dirty="0">
              <a:latin typeface="Amasis MT Pro" panose="02040504050005020304" pitchFamily="18" charset="0"/>
            </a:endParaRP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C034F61C-3939-6408-0537-40BCDDE2EAF4}"/>
              </a:ext>
            </a:extLst>
          </p:cNvPr>
          <p:cNvSpPr txBox="1"/>
          <p:nvPr/>
        </p:nvSpPr>
        <p:spPr>
          <a:xfrm>
            <a:off x="5684590" y="3244302"/>
            <a:ext cx="6490879" cy="116955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1200150" lvl="2" indent="-285750">
              <a:buFont typeface="Arial" panose="020B0604020202020204" pitchFamily="34" charset="0"/>
              <a:buChar char="•"/>
            </a:pPr>
            <a:r>
              <a:rPr lang="en-GB" sz="1400" dirty="0"/>
              <a:t>To analyse existing carbon footprint tools and identify gaps</a:t>
            </a:r>
          </a:p>
          <a:p>
            <a:pPr marL="1200150" lvl="2" indent="-285750">
              <a:buFont typeface="Arial" panose="020B0604020202020204" pitchFamily="34" charset="0"/>
              <a:buChar char="•"/>
            </a:pPr>
            <a:r>
              <a:rPr lang="en-GB" sz="1400" dirty="0"/>
              <a:t>To design and develop a multi-input tracking system</a:t>
            </a:r>
          </a:p>
          <a:p>
            <a:pPr marL="1200150" lvl="2" indent="-285750">
              <a:buFont typeface="Arial" panose="020B0604020202020204" pitchFamily="34" charset="0"/>
              <a:buChar char="•"/>
            </a:pPr>
            <a:r>
              <a:rPr lang="en-GB" sz="1400" dirty="0"/>
              <a:t>To implement machine learning for predictions </a:t>
            </a:r>
          </a:p>
          <a:p>
            <a:pPr lvl="2"/>
            <a:r>
              <a:rPr lang="en-GB" sz="1400" dirty="0"/>
              <a:t>        and recommendations</a:t>
            </a:r>
          </a:p>
          <a:p>
            <a:pPr marL="1200150" lvl="2" indent="-285750">
              <a:buFont typeface="Arial" panose="020B0604020202020204" pitchFamily="34" charset="0"/>
              <a:buChar char="•"/>
            </a:pPr>
            <a:r>
              <a:rPr lang="en-GB" sz="1400" dirty="0"/>
              <a:t>To evaluate system effectiveness through user testing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B07B008A-24F8-A312-9138-5FCB064D84C7}"/>
              </a:ext>
            </a:extLst>
          </p:cNvPr>
          <p:cNvSpPr txBox="1"/>
          <p:nvPr/>
        </p:nvSpPr>
        <p:spPr>
          <a:xfrm>
            <a:off x="6635068" y="2841152"/>
            <a:ext cx="115929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>
                <a:latin typeface="Amasis MT Pro" panose="02040504050005020304" pitchFamily="18" charset="0"/>
              </a:rPr>
              <a:t>Objectives:</a:t>
            </a: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94DDD117-6E87-23D0-DB15-0009E5E10678}"/>
              </a:ext>
            </a:extLst>
          </p:cNvPr>
          <p:cNvSpPr txBox="1"/>
          <p:nvPr/>
        </p:nvSpPr>
        <p:spPr>
          <a:xfrm>
            <a:off x="1158992" y="4821286"/>
            <a:ext cx="408637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PK" altLang="en-PK" sz="1400" dirty="0">
                <a:latin typeface="Arial" panose="020B0604020202020204" pitchFamily="34" charset="0"/>
              </a:rPr>
              <a:t>Organizations running sustainability initiatives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400" dirty="0">
              <a:latin typeface="Amasis MT Pro" panose="02040504050005020304" pitchFamily="18" charset="0"/>
            </a:endParaRP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F9D6A8E5-62B9-C5BB-F68E-76DBA88C56ED}"/>
              </a:ext>
            </a:extLst>
          </p:cNvPr>
          <p:cNvSpPr txBox="1"/>
          <p:nvPr/>
        </p:nvSpPr>
        <p:spPr>
          <a:xfrm>
            <a:off x="1158992" y="4400491"/>
            <a:ext cx="316945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PK" altLang="en-PK" sz="1400" dirty="0">
                <a:latin typeface="Arial" panose="020B0604020202020204" pitchFamily="34" charset="0"/>
              </a:rPr>
              <a:t>Students and young professionals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400" dirty="0">
              <a:latin typeface="Amasis MT Pro" panose="02040504050005020304" pitchFamily="18" charset="0"/>
            </a:endParaRP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642AE22E-1C0D-CF34-93F6-2FF1C8DE0AD7}"/>
              </a:ext>
            </a:extLst>
          </p:cNvPr>
          <p:cNvSpPr txBox="1"/>
          <p:nvPr/>
        </p:nvSpPr>
        <p:spPr>
          <a:xfrm>
            <a:off x="1158992" y="3994973"/>
            <a:ext cx="348044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PK" altLang="en-PK" sz="1400" dirty="0">
                <a:latin typeface="Arial" panose="020B0604020202020204" pitchFamily="34" charset="0"/>
              </a:rPr>
              <a:t>Environmentally conscious individuals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kumimoji="0" lang="en-PK" altLang="en-PK" sz="1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9582837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94D2DF-D5F9-4024-A3C1-8A6C5281E3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87560" y="512854"/>
            <a:ext cx="10515600" cy="1325563"/>
          </a:xfrm>
        </p:spPr>
        <p:txBody>
          <a:bodyPr/>
          <a:lstStyle/>
          <a:p>
            <a:r>
              <a:rPr lang="en-GB" dirty="0">
                <a:latin typeface="Amasis MT Pro Medium" panose="020B0604020202020204" pitchFamily="18" charset="0"/>
              </a:rPr>
              <a:t> Functionalities</a:t>
            </a:r>
          </a:p>
        </p:txBody>
      </p:sp>
      <p:pic>
        <p:nvPicPr>
          <p:cNvPr id="32" name="Pink Bar" descr="Pink line.png">
            <a:extLst>
              <a:ext uri="{FF2B5EF4-FFF2-40B4-BE49-F238E27FC236}">
                <a16:creationId xmlns:a16="http://schemas.microsoft.com/office/drawing/2014/main" id="{5012783F-C6C8-4914-B680-0F205B8D7533}"/>
              </a:ext>
            </a:extLst>
          </p:cNvPr>
          <p:cNvPicPr>
            <a:picLocks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37400" y="1175636"/>
            <a:ext cx="1512000" cy="51047"/>
          </a:xfrm>
          <a:prstGeom prst="rect">
            <a:avLst/>
          </a:prstGeom>
        </p:spPr>
      </p:pic>
      <p:sp>
        <p:nvSpPr>
          <p:cNvPr id="30" name="TextBox 29">
            <a:extLst>
              <a:ext uri="{FF2B5EF4-FFF2-40B4-BE49-F238E27FC236}">
                <a16:creationId xmlns:a16="http://schemas.microsoft.com/office/drawing/2014/main" id="{5CE0FABC-FA73-409F-9509-78FF281DFFBC}"/>
              </a:ext>
            </a:extLst>
          </p:cNvPr>
          <p:cNvSpPr txBox="1"/>
          <p:nvPr/>
        </p:nvSpPr>
        <p:spPr>
          <a:xfrm>
            <a:off x="1046249" y="3696985"/>
            <a:ext cx="6988141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u="sng" dirty="0"/>
              <a:t>Advanced Features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kumimoji="0" lang="en-PK" altLang="en-PK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Machine learning module (patterns, predictions, recommendations)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kumimoji="0" lang="en-PK" altLang="en-PK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Visualization dashboard (charts, graphs, progress tracking)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kumimoji="0" lang="en-PK" altLang="en-PK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Gamification (achievements, leaderboards, challenges)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kumimoji="0" lang="en-PK" altLang="en-PK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Reporting system (analytics and exportable reports)</a:t>
            </a:r>
          </a:p>
          <a:p>
            <a:pPr marL="285750" indent="-285750">
              <a:buBlip>
                <a:blip r:embed="rId4">
                  <a:extLst>
                    <a:ext uri="{96DAC541-7B7A-43D3-8B79-37D633B846F1}">
                      <asvg:svgBlip xmlns:asvg="http://schemas.microsoft.com/office/drawing/2016/SVG/main" r:embed="rId5"/>
                    </a:ext>
                  </a:extLst>
                </a:blip>
              </a:buBlip>
            </a:pPr>
            <a:endParaRPr lang="en-GB" sz="2000" dirty="0">
              <a:latin typeface="Amasis MT Pro" panose="02040504050005020304" pitchFamily="18" charset="0"/>
            </a:endParaRP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885B49A0-06E9-4E35-A352-690ABD86C562}"/>
              </a:ext>
            </a:extLst>
          </p:cNvPr>
          <p:cNvSpPr txBox="1"/>
          <p:nvPr/>
        </p:nvSpPr>
        <p:spPr>
          <a:xfrm>
            <a:off x="1023988" y="1698567"/>
            <a:ext cx="6873412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u="sng" dirty="0"/>
              <a:t>Core System</a:t>
            </a:r>
            <a:endParaRPr lang="en-GB" sz="2000" u="sng" dirty="0"/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kumimoji="0" lang="en-PK" altLang="en-PK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User management (registration, authentication, profiles)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kumimoji="0" lang="en-PK" altLang="en-PK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Multi-input data logging (manual, file uploads, API integration)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kumimoji="0" lang="en-PK" altLang="en-PK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Calculation engine (scientific emission factors)</a:t>
            </a:r>
          </a:p>
          <a:p>
            <a:pPr marL="285750" indent="-285750">
              <a:buBlip>
                <a:blip r:embed="rId4">
                  <a:extLst>
                    <a:ext uri="{96DAC541-7B7A-43D3-8B79-37D633B846F1}">
                      <asvg:svgBlip xmlns:asvg="http://schemas.microsoft.com/office/drawing/2016/SVG/main" r:embed="rId5"/>
                    </a:ext>
                  </a:extLst>
                </a:blip>
              </a:buBlip>
            </a:pPr>
            <a:endParaRPr lang="en-GB" sz="2000" dirty="0">
              <a:latin typeface="Amasis MT Pro" panose="02040504050005020304" pitchFamily="18" charset="0"/>
            </a:endParaRPr>
          </a:p>
        </p:txBody>
      </p:sp>
      <p:graphicFrame>
        <p:nvGraphicFramePr>
          <p:cNvPr id="3" name="Diagram 2">
            <a:extLst>
              <a:ext uri="{FF2B5EF4-FFF2-40B4-BE49-F238E27FC236}">
                <a16:creationId xmlns:a16="http://schemas.microsoft.com/office/drawing/2014/main" id="{E2668CF4-7B61-6BFF-CF8B-314343F08231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196325948"/>
              </p:ext>
            </p:extLst>
          </p:nvPr>
        </p:nvGraphicFramePr>
        <p:xfrm>
          <a:off x="7330439" y="1348219"/>
          <a:ext cx="4522471" cy="38112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</p:spTree>
    <p:extLst>
      <p:ext uri="{BB962C8B-B14F-4D97-AF65-F5344CB8AC3E}">
        <p14:creationId xmlns:p14="http://schemas.microsoft.com/office/powerpoint/2010/main" val="34300159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" grpId="0"/>
      <p:bldP spid="33" grpId="0"/>
      <p:bldGraphic spid="3" grpId="0">
        <p:bldAsOne/>
      </p:bldGraphic>
      <p:bldGraphic spid="3" grpId="1">
        <p:bldAsOne/>
      </p:bldGraphic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94D2DF-D5F9-4024-A3C1-8A6C5281E3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masis MT Pro Medium" panose="020B0604020202020204" pitchFamily="18" charset="0"/>
              </a:rPr>
              <a:t> Gantt Chart</a:t>
            </a:r>
          </a:p>
        </p:txBody>
      </p:sp>
      <p:pic>
        <p:nvPicPr>
          <p:cNvPr id="7" name="Pink Bar" descr="Pink line.png">
            <a:extLst>
              <a:ext uri="{FF2B5EF4-FFF2-40B4-BE49-F238E27FC236}">
                <a16:creationId xmlns:a16="http://schemas.microsoft.com/office/drawing/2014/main" id="{8ECAA245-54E5-4DEB-AB21-84B272AD2657}"/>
              </a:ext>
            </a:extLst>
          </p:cNvPr>
          <p:cNvPicPr>
            <a:picLocks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5120" y="1239031"/>
            <a:ext cx="1476000" cy="51047"/>
          </a:xfrm>
          <a:prstGeom prst="rect">
            <a:avLst/>
          </a:prstGeom>
        </p:spPr>
      </p:pic>
      <p:pic>
        <p:nvPicPr>
          <p:cNvPr id="4" name="Picture 3" descr="A graph with blue and green squares&#10;&#10;AI-generated content may be incorrect.">
            <a:extLst>
              <a:ext uri="{FF2B5EF4-FFF2-40B4-BE49-F238E27FC236}">
                <a16:creationId xmlns:a16="http://schemas.microsoft.com/office/drawing/2014/main" id="{507CC05A-C3E7-5FA7-4B54-6134242E692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2922" y="1733548"/>
            <a:ext cx="9711690" cy="48273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4544729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7470302-0AE5-66D2-E251-06EA83FA5EB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F94BE0-D909-E80D-E5AC-1828E8859B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masis MT Pro Medium" panose="020B0604020202020204" pitchFamily="18" charset="0"/>
              </a:rPr>
              <a:t> Gantt Chart</a:t>
            </a:r>
          </a:p>
        </p:txBody>
      </p:sp>
      <p:pic>
        <p:nvPicPr>
          <p:cNvPr id="7" name="Pink Bar" descr="Pink line.png">
            <a:extLst>
              <a:ext uri="{FF2B5EF4-FFF2-40B4-BE49-F238E27FC236}">
                <a16:creationId xmlns:a16="http://schemas.microsoft.com/office/drawing/2014/main" id="{6D428E3D-8E09-F7FB-2473-882CCF26889F}"/>
              </a:ext>
            </a:extLst>
          </p:cNvPr>
          <p:cNvPicPr>
            <a:picLocks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5120" y="1239031"/>
            <a:ext cx="1476000" cy="51047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D25A1DC9-EEF3-E44D-60D4-9792DD8BB88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45" t="17653"/>
          <a:stretch>
            <a:fillRect/>
          </a:stretch>
        </p:blipFill>
        <p:spPr>
          <a:xfrm>
            <a:off x="1874519" y="1534195"/>
            <a:ext cx="8572501" cy="48796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0943294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BA35BBE-B83C-262D-CD41-2B1242DBD95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A4-B86F-1C42-B626-1A7A234389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masis MT Pro Medium" panose="020B0604020202020204" pitchFamily="18" charset="0"/>
              </a:rPr>
              <a:t> Gantt Chart</a:t>
            </a:r>
          </a:p>
        </p:txBody>
      </p:sp>
      <p:pic>
        <p:nvPicPr>
          <p:cNvPr id="7" name="Pink Bar" descr="Pink line.png">
            <a:extLst>
              <a:ext uri="{FF2B5EF4-FFF2-40B4-BE49-F238E27FC236}">
                <a16:creationId xmlns:a16="http://schemas.microsoft.com/office/drawing/2014/main" id="{3A48EFA9-9048-C559-578B-D8289DC6E79B}"/>
              </a:ext>
            </a:extLst>
          </p:cNvPr>
          <p:cNvPicPr>
            <a:picLocks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5120" y="1239031"/>
            <a:ext cx="1476000" cy="51047"/>
          </a:xfrm>
          <a:prstGeom prst="rect">
            <a:avLst/>
          </a:prstGeom>
        </p:spPr>
      </p:pic>
      <p:pic>
        <p:nvPicPr>
          <p:cNvPr id="8" name="Picture 7" descr="A screenshot of a computer&#10;&#10;AI-generated content may be incorrect.">
            <a:extLst>
              <a:ext uri="{FF2B5EF4-FFF2-40B4-BE49-F238E27FC236}">
                <a16:creationId xmlns:a16="http://schemas.microsoft.com/office/drawing/2014/main" id="{E396BC59-D536-5C57-89B2-2A69231E708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37" t="24863" r="13061" b="18209"/>
          <a:stretch>
            <a:fillRect/>
          </a:stretch>
        </p:blipFill>
        <p:spPr>
          <a:xfrm>
            <a:off x="1405889" y="1611630"/>
            <a:ext cx="9914567" cy="41894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7458553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995F2B3-0793-A45F-0519-F2ADF1055F8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ADF11F-FE88-9F28-C0F4-624BE672F0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masis MT Pro Medium" panose="020B0604020202020204" pitchFamily="18" charset="0"/>
              </a:rPr>
              <a:t> Gantt Chart</a:t>
            </a:r>
          </a:p>
        </p:txBody>
      </p:sp>
      <p:pic>
        <p:nvPicPr>
          <p:cNvPr id="7" name="Pink Bar" descr="Pink line.png">
            <a:extLst>
              <a:ext uri="{FF2B5EF4-FFF2-40B4-BE49-F238E27FC236}">
                <a16:creationId xmlns:a16="http://schemas.microsoft.com/office/drawing/2014/main" id="{A1B14310-2C81-AB55-6EB3-422E90B4A63F}"/>
              </a:ext>
            </a:extLst>
          </p:cNvPr>
          <p:cNvPicPr>
            <a:picLocks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5120" y="1239031"/>
            <a:ext cx="1476000" cy="51047"/>
          </a:xfrm>
          <a:prstGeom prst="rect">
            <a:avLst/>
          </a:prstGeom>
        </p:spPr>
      </p:pic>
      <p:pic>
        <p:nvPicPr>
          <p:cNvPr id="8" name="Picture 7" descr="A screenshot of a computer&#10;&#10;AI-generated content may be incorrect.">
            <a:extLst>
              <a:ext uri="{FF2B5EF4-FFF2-40B4-BE49-F238E27FC236}">
                <a16:creationId xmlns:a16="http://schemas.microsoft.com/office/drawing/2014/main" id="{41FC1435-E528-E9B1-B503-B4872CEA672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84" t="25237" r="-1" b="7021"/>
          <a:stretch>
            <a:fillRect/>
          </a:stretch>
        </p:blipFill>
        <p:spPr>
          <a:xfrm>
            <a:off x="1565910" y="1616957"/>
            <a:ext cx="10260040" cy="44409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1467960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94D2DF-D5F9-4024-A3C1-8A6C5281E3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masis MT Pro Medium" panose="020B0604020202020204" pitchFamily="18" charset="0"/>
              </a:rPr>
              <a:t> Literature review</a:t>
            </a:r>
          </a:p>
        </p:txBody>
      </p:sp>
      <p:graphicFrame>
        <p:nvGraphicFramePr>
          <p:cNvPr id="5" name="Table 5">
            <a:extLst>
              <a:ext uri="{FF2B5EF4-FFF2-40B4-BE49-F238E27FC236}">
                <a16:creationId xmlns:a16="http://schemas.microsoft.com/office/drawing/2014/main" id="{018F2327-E4FE-4E2F-A5D3-D162A35F052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46234094"/>
              </p:ext>
            </p:extLst>
          </p:nvPr>
        </p:nvGraphicFramePr>
        <p:xfrm>
          <a:off x="1123303" y="2034682"/>
          <a:ext cx="9773297" cy="3832718"/>
        </p:xfrm>
        <a:graphic>
          <a:graphicData uri="http://schemas.openxmlformats.org/drawingml/2006/table">
            <a:tbl>
              <a:tblPr firstRow="1" bandRow="1">
                <a:tableStyleId>{BDBED569-4797-4DF1-A0F4-6AAB3CD982D8}</a:tableStyleId>
              </a:tblPr>
              <a:tblGrid>
                <a:gridCol w="3228170">
                  <a:extLst>
                    <a:ext uri="{9D8B030D-6E8A-4147-A177-3AD203B41FA5}">
                      <a16:colId xmlns:a16="http://schemas.microsoft.com/office/drawing/2014/main" val="2745894177"/>
                    </a:ext>
                  </a:extLst>
                </a:gridCol>
                <a:gridCol w="6545127">
                  <a:extLst>
                    <a:ext uri="{9D8B030D-6E8A-4147-A177-3AD203B41FA5}">
                      <a16:colId xmlns:a16="http://schemas.microsoft.com/office/drawing/2014/main" val="2834553066"/>
                    </a:ext>
                  </a:extLst>
                </a:gridCol>
              </a:tblGrid>
              <a:tr h="274175">
                <a:tc>
                  <a:txBody>
                    <a:bodyPr/>
                    <a:lstStyle/>
                    <a:p>
                      <a:r>
                        <a:rPr lang="en-GB" sz="1200" dirty="0"/>
                        <a:t>Theme</a:t>
                      </a:r>
                      <a:endParaRPr lang="en-GB" sz="1200" dirty="0">
                        <a:latin typeface="Amasis MT Pro" panose="020405040500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Key Insights</a:t>
                      </a:r>
                      <a:endParaRPr lang="en-GB" sz="1200" dirty="0">
                        <a:latin typeface="Amasis MT Pro" panose="02040504050005020304" pitchFamily="18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84398627"/>
                  </a:ext>
                </a:extLst>
              </a:tr>
              <a:tr h="434198">
                <a:tc>
                  <a:txBody>
                    <a:bodyPr/>
                    <a:lstStyle/>
                    <a:p>
                      <a:r>
                        <a:rPr lang="en-GB" sz="1050" dirty="0"/>
                        <a:t>Climate Change &amp; Emissions</a:t>
                      </a:r>
                      <a:endParaRPr lang="en-GB" sz="1050" dirty="0">
                        <a:solidFill>
                          <a:schemeClr val="tx1"/>
                        </a:solidFill>
                        <a:latin typeface="Amasis MT Pro" panose="020405040500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171450" marR="0" lvl="0" indent="-1714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Blip>
                          <a:blip r:embed="rId3">
                            <a:extLst>
                              <a:ext uri="{96DAC541-7B7A-43D3-8B79-37D633B846F1}">
                                <asvg:svgBlip xmlns:asvg="http://schemas.microsoft.com/office/drawing/2016/SVG/main" r:embed="rId4"/>
                              </a:ext>
                            </a:extLst>
                          </a:blip>
                        </a:buBlip>
                        <a:tabLst/>
                        <a:defRPr/>
                      </a:pPr>
                      <a:r>
                        <a:rPr lang="en-GB" sz="1050" dirty="0"/>
                        <a:t>IPCC stresses urgent systemic change </a:t>
                      </a:r>
                    </a:p>
                    <a:p>
                      <a:pPr marL="171450" marR="0" lvl="0" indent="-1714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Blip>
                          <a:blip r:embed="rId3">
                            <a:extLst>
                              <a:ext uri="{96DAC541-7B7A-43D3-8B79-37D633B846F1}">
                                <asvg:svgBlip xmlns:asvg="http://schemas.microsoft.com/office/drawing/2016/SVG/main" r:embed="rId4"/>
                              </a:ext>
                            </a:extLst>
                          </a:blip>
                        </a:buBlip>
                        <a:tabLst/>
                        <a:defRPr/>
                      </a:pPr>
                      <a:r>
                        <a:rPr lang="en-GB" sz="1050" dirty="0"/>
                        <a:t>Households can cut 20–30% emissions through lifestyle shifts </a:t>
                      </a:r>
                      <a:r>
                        <a:rPr lang="en-GB" sz="1050" b="1" dirty="0">
                          <a:hlinkClick r:id="rId5" action="ppaction://hlinksldjump"/>
                        </a:rPr>
                        <a:t>[2]</a:t>
                      </a:r>
                      <a:endParaRPr lang="en-GB" sz="1050" b="1" dirty="0">
                        <a:latin typeface="Amasis MT Pro" panose="02040504050005020304" pitchFamily="18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16986192"/>
                  </a:ext>
                </a:extLst>
              </a:tr>
              <a:tr h="563880">
                <a:tc>
                  <a:txBody>
                    <a:bodyPr/>
                    <a:lstStyle/>
                    <a:p>
                      <a:r>
                        <a:rPr lang="en-GB" sz="1050" dirty="0"/>
                        <a:t>Existing Tools</a:t>
                      </a:r>
                      <a:endParaRPr lang="en-GB" sz="8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171450" marR="0" lvl="0" indent="-1714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Blip>
                          <a:blip r:embed="rId3">
                            <a:extLst>
                              <a:ext uri="{96DAC541-7B7A-43D3-8B79-37D633B846F1}">
                                <asvg:svgBlip xmlns:asvg="http://schemas.microsoft.com/office/drawing/2016/SVG/main" r:embed="rId4"/>
                              </a:ext>
                            </a:extLst>
                          </a:blip>
                        </a:buBlip>
                        <a:tabLst/>
                        <a:defRPr/>
                      </a:pPr>
                      <a:r>
                        <a:rPr lang="en-GB" sz="1050" dirty="0"/>
                        <a:t>Government/NGO calculators = one-time use </a:t>
                      </a:r>
                      <a:r>
                        <a:rPr lang="en-GB" sz="1050" b="1" dirty="0">
                          <a:hlinkClick r:id="rId5" action="ppaction://hlinksldjump"/>
                        </a:rPr>
                        <a:t>[3]</a:t>
                      </a:r>
                      <a:endParaRPr lang="en-GB" sz="1050" b="1" dirty="0"/>
                    </a:p>
                    <a:p>
                      <a:pPr marL="171450" marR="0" lvl="0" indent="-1714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Blip>
                          <a:blip r:embed="rId3">
                            <a:extLst>
                              <a:ext uri="{96DAC541-7B7A-43D3-8B79-37D633B846F1}">
                                <asvg:svgBlip xmlns:asvg="http://schemas.microsoft.com/office/drawing/2016/SVG/main" r:embed="rId4"/>
                              </a:ext>
                            </a:extLst>
                          </a:blip>
                        </a:buBlip>
                        <a:tabLst/>
                        <a:defRPr/>
                      </a:pPr>
                      <a:r>
                        <a:rPr lang="en-GB" sz="1050" dirty="0"/>
                        <a:t>Mobile apps lack rigor, continuous monitoring, and personalisation</a:t>
                      </a:r>
                      <a:r>
                        <a:rPr lang="en-GB" sz="1050" b="1" dirty="0">
                          <a:solidFill>
                            <a:srgbClr val="FF0000"/>
                          </a:solidFill>
                        </a:rPr>
                        <a:t>[4]</a:t>
                      </a:r>
                      <a:endParaRPr lang="en-GB" sz="1050" b="1" i="0" kern="1200" dirty="0">
                        <a:solidFill>
                          <a:srgbClr val="FF0000"/>
                        </a:solidFill>
                        <a:effectLst/>
                        <a:latin typeface="Amasis MT Pro" panose="02040504050005020304" pitchFamily="18" charset="0"/>
                        <a:ea typeface="+mn-ea"/>
                        <a:cs typeface="+mn-cs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34306256"/>
                  </a:ext>
                </a:extLst>
              </a:tr>
              <a:tr h="441960">
                <a:tc>
                  <a:txBody>
                    <a:bodyPr/>
                    <a:lstStyle/>
                    <a:p>
                      <a:r>
                        <a:rPr lang="en-GB" sz="1050" dirty="0"/>
                        <a:t>Gamification</a:t>
                      </a:r>
                      <a:endParaRPr lang="en-GB" sz="105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171450" marR="0" lvl="0" indent="-1714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Blip>
                          <a:blip r:embed="rId3">
                            <a:extLst>
                              <a:ext uri="{96DAC541-7B7A-43D3-8B79-37D633B846F1}">
                                <asvg:svgBlip xmlns:asvg="http://schemas.microsoft.com/office/drawing/2016/SVG/main" r:embed="rId4"/>
                              </a:ext>
                            </a:extLst>
                          </a:blip>
                        </a:buBlip>
                        <a:tabLst/>
                        <a:defRPr/>
                      </a:pPr>
                      <a:r>
                        <a:rPr lang="en-GB" sz="1050" dirty="0"/>
                        <a:t>Real-time feedback improves engagement</a:t>
                      </a:r>
                    </a:p>
                    <a:p>
                      <a:pPr marL="171450" marR="0" lvl="0" indent="-1714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Blip>
                          <a:blip r:embed="rId3">
                            <a:extLst>
                              <a:ext uri="{96DAC541-7B7A-43D3-8B79-37D633B846F1}">
                                <asvg:svgBlip xmlns:asvg="http://schemas.microsoft.com/office/drawing/2016/SVG/main" r:embed="rId4"/>
                              </a:ext>
                            </a:extLst>
                          </a:blip>
                        </a:buBlip>
                        <a:tabLst/>
                        <a:defRPr/>
                      </a:pPr>
                      <a:r>
                        <a:rPr lang="en-GB" sz="1050" dirty="0"/>
                        <a:t>Gamification boosts long-term motivation </a:t>
                      </a:r>
                      <a:r>
                        <a:rPr lang="en-GB" sz="1050" b="1" dirty="0">
                          <a:hlinkClick r:id="rId5" action="ppaction://hlinksldjump"/>
                        </a:rPr>
                        <a:t>[5]</a:t>
                      </a:r>
                      <a:endParaRPr lang="en-GB" sz="1050" b="1" i="0" kern="1200" dirty="0">
                        <a:solidFill>
                          <a:schemeClr val="dk1"/>
                        </a:solidFill>
                        <a:effectLst/>
                        <a:latin typeface="Amasis MT Pro" panose="02040504050005020304" pitchFamily="18" charset="0"/>
                        <a:ea typeface="+mn-ea"/>
                        <a:cs typeface="+mn-cs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62710411"/>
                  </a:ext>
                </a:extLst>
              </a:tr>
              <a:tr h="548640">
                <a:tc>
                  <a:txBody>
                    <a:bodyPr/>
                    <a:lstStyle/>
                    <a:p>
                      <a:r>
                        <a:rPr lang="en-GB" sz="1050" dirty="0"/>
                        <a:t>Machine Learning &amp; AI</a:t>
                      </a:r>
                      <a:endParaRPr lang="en-GB" sz="105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171450" marR="0" lvl="0" indent="-1714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Blip>
                          <a:blip r:embed="rId3">
                            <a:extLst>
                              <a:ext uri="{96DAC541-7B7A-43D3-8B79-37D633B846F1}">
                                <asvg:svgBlip xmlns:asvg="http://schemas.microsoft.com/office/drawing/2016/SVG/main" r:embed="rId4"/>
                              </a:ext>
                            </a:extLst>
                          </a:blip>
                        </a:buBlip>
                        <a:tabLst/>
                        <a:defRPr/>
                      </a:pPr>
                      <a:r>
                        <a:rPr lang="en-GB" sz="1050" dirty="0"/>
                        <a:t>Enables predictive analytics &amp; personalised recommendations </a:t>
                      </a:r>
                      <a:r>
                        <a:rPr lang="en-GB" sz="1050" b="1" dirty="0">
                          <a:hlinkClick r:id="rId5" action="ppaction://hlinksldjump"/>
                        </a:rPr>
                        <a:t>[6]</a:t>
                      </a:r>
                      <a:endParaRPr lang="en-GB" sz="1050" b="1" dirty="0"/>
                    </a:p>
                    <a:p>
                      <a:pPr marL="171450" marR="0" lvl="0" indent="-1714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Blip>
                          <a:blip r:embed="rId3">
                            <a:extLst>
                              <a:ext uri="{96DAC541-7B7A-43D3-8B79-37D633B846F1}">
                                <asvg:svgBlip xmlns:asvg="http://schemas.microsoft.com/office/drawing/2016/SVG/main" r:embed="rId4"/>
                              </a:ext>
                            </a:extLst>
                          </a:blip>
                        </a:buBlip>
                        <a:tabLst/>
                        <a:defRPr/>
                      </a:pPr>
                      <a:r>
                        <a:rPr lang="en-GB" sz="1050" dirty="0"/>
                        <a:t>Improves accuracy using contextual data (location, season, habits)</a:t>
                      </a:r>
                      <a:endParaRPr lang="en-GB" sz="1050" b="0" i="0" kern="1200" dirty="0">
                        <a:solidFill>
                          <a:schemeClr val="dk1"/>
                        </a:solidFill>
                        <a:effectLst/>
                        <a:latin typeface="Amasis MT Pro" panose="02040504050005020304" pitchFamily="18" charset="0"/>
                        <a:ea typeface="+mn-ea"/>
                        <a:cs typeface="+mn-cs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67012851"/>
                  </a:ext>
                </a:extLst>
              </a:tr>
              <a:tr h="467894">
                <a:tc>
                  <a:txBody>
                    <a:bodyPr/>
                    <a:lstStyle/>
                    <a:p>
                      <a:r>
                        <a:rPr lang="en-GB" sz="1050" dirty="0"/>
                        <a:t>IoT Integration</a:t>
                      </a:r>
                      <a:endParaRPr lang="en-GB" sz="105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171450" marR="0" lvl="0" indent="-1714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Blip>
                          <a:blip r:embed="rId3">
                            <a:extLst>
                              <a:ext uri="{96DAC541-7B7A-43D3-8B79-37D633B846F1}">
                                <asvg:svgBlip xmlns:asvg="http://schemas.microsoft.com/office/drawing/2016/SVG/main" r:embed="rId4"/>
                              </a:ext>
                            </a:extLst>
                          </a:blip>
                        </a:buBlip>
                        <a:tabLst/>
                        <a:defRPr/>
                      </a:pPr>
                      <a:r>
                        <a:rPr lang="en-GB" sz="1050" dirty="0"/>
                        <a:t>Smart devices enable automated tracking</a:t>
                      </a:r>
                    </a:p>
                    <a:p>
                      <a:pPr marL="171450" marR="0" lvl="0" indent="-1714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Blip>
                          <a:blip r:embed="rId3">
                            <a:extLst>
                              <a:ext uri="{96DAC541-7B7A-43D3-8B79-37D633B846F1}">
                                <asvg:svgBlip xmlns:asvg="http://schemas.microsoft.com/office/drawing/2016/SVG/main" r:embed="rId4"/>
                              </a:ext>
                            </a:extLst>
                          </a:blip>
                        </a:buBlip>
                        <a:tabLst/>
                        <a:defRPr/>
                      </a:pPr>
                      <a:r>
                        <a:rPr lang="en-GB" sz="1050" dirty="0"/>
                        <a:t>Privacy and security remain major challenges</a:t>
                      </a:r>
                      <a:r>
                        <a:rPr lang="en-GB" sz="1050" b="1" dirty="0">
                          <a:solidFill>
                            <a:srgbClr val="FF0000"/>
                          </a:solidFill>
                        </a:rPr>
                        <a:t>[7]</a:t>
                      </a:r>
                      <a:endParaRPr lang="en-GB" sz="1050" b="1" i="0" kern="1200" dirty="0">
                        <a:solidFill>
                          <a:srgbClr val="FF0000"/>
                        </a:solidFill>
                        <a:effectLst/>
                        <a:latin typeface="Amasis MT Pro" panose="02040504050005020304" pitchFamily="18" charset="0"/>
                        <a:ea typeface="+mn-ea"/>
                        <a:cs typeface="+mn-cs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03210514"/>
                  </a:ext>
                </a:extLst>
              </a:tr>
              <a:tr h="1101826">
                <a:tc>
                  <a:txBody>
                    <a:bodyPr/>
                    <a:lstStyle/>
                    <a:p>
                      <a:r>
                        <a:rPr lang="en-GB" sz="1050" dirty="0"/>
                        <a:t>Research Gap</a:t>
                      </a:r>
                      <a:endParaRPr lang="en-GB" sz="105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171450" marR="0" lvl="0" indent="-1714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Blip>
                          <a:blip r:embed="rId3">
                            <a:extLst>
                              <a:ext uri="{96DAC541-7B7A-43D3-8B79-37D633B846F1}">
                                <asvg:svgBlip xmlns:asvg="http://schemas.microsoft.com/office/drawing/2016/SVG/main" r:embed="rId4"/>
                              </a:ext>
                            </a:extLst>
                          </a:blip>
                        </a:buBlip>
                        <a:tabLst/>
                        <a:defRPr/>
                      </a:pPr>
                      <a:r>
                        <a:rPr lang="en-GB" sz="1050" dirty="0"/>
                        <a:t>No system combines: </a:t>
                      </a:r>
                      <a:br>
                        <a:rPr lang="en-GB" sz="1050" dirty="0"/>
                      </a:br>
                      <a:r>
                        <a:rPr lang="en-GB" sz="1050" dirty="0"/>
                        <a:t>– Continuous tracking </a:t>
                      </a:r>
                      <a:br>
                        <a:rPr lang="en-GB" sz="1050" dirty="0"/>
                      </a:br>
                      <a:r>
                        <a:rPr lang="en-GB" sz="1050" dirty="0"/>
                        <a:t>– ML-driven recommendations  </a:t>
                      </a:r>
                      <a:br>
                        <a:rPr lang="en-GB" sz="1050" dirty="0"/>
                      </a:br>
                      <a:r>
                        <a:rPr lang="en-GB" sz="1050" dirty="0"/>
                        <a:t>– Gamification </a:t>
                      </a:r>
                      <a:br>
                        <a:rPr lang="en-GB" sz="1050" dirty="0"/>
                      </a:br>
                      <a:r>
                        <a:rPr lang="en-GB" sz="1050" dirty="0"/>
                        <a:t>– IoT integration</a:t>
                      </a:r>
                      <a:endParaRPr lang="en-GB" sz="1050" b="0" i="0" kern="1200" dirty="0">
                        <a:solidFill>
                          <a:schemeClr val="dk1"/>
                        </a:solidFill>
                        <a:effectLst/>
                        <a:latin typeface="Amasis MT Pro" panose="02040504050005020304" pitchFamily="18" charset="0"/>
                        <a:ea typeface="+mn-ea"/>
                        <a:cs typeface="+mn-cs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26311994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D6E36B6F-FFFB-4C4B-9E89-D29818DD0020}"/>
              </a:ext>
            </a:extLst>
          </p:cNvPr>
          <p:cNvSpPr txBox="1"/>
          <p:nvPr/>
        </p:nvSpPr>
        <p:spPr>
          <a:xfrm>
            <a:off x="1059612" y="1532694"/>
            <a:ext cx="482356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>
                <a:solidFill>
                  <a:schemeClr val="accent1">
                    <a:lumMod val="75000"/>
                  </a:schemeClr>
                </a:solidFill>
                <a:latin typeface="Amasis MT Pro" panose="02040504050005020304" pitchFamily="18" charset="0"/>
              </a:rPr>
              <a:t>Analysis of Current Carbon Footprint Tools </a:t>
            </a:r>
          </a:p>
        </p:txBody>
      </p:sp>
      <p:pic>
        <p:nvPicPr>
          <p:cNvPr id="18" name="Pink Bar" descr="Pink line.png">
            <a:extLst>
              <a:ext uri="{FF2B5EF4-FFF2-40B4-BE49-F238E27FC236}">
                <a16:creationId xmlns:a16="http://schemas.microsoft.com/office/drawing/2014/main" id="{C2E0ED2E-C0A8-4995-A334-0837CC0A7655}"/>
              </a:ext>
            </a:extLst>
          </p:cNvPr>
          <p:cNvPicPr>
            <a:picLocks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23200" y="1264555"/>
            <a:ext cx="2196000" cy="510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234545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94D2DF-D5F9-4024-A3C1-8A6C5281E3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masis MT Pro Medium" panose="020B0604020202020204" pitchFamily="18" charset="0"/>
              </a:rPr>
              <a:t> Methodology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FCCCC93-0FEA-43DE-AA2E-574061206FBD}"/>
              </a:ext>
            </a:extLst>
          </p:cNvPr>
          <p:cNvSpPr txBox="1"/>
          <p:nvPr/>
        </p:nvSpPr>
        <p:spPr>
          <a:xfrm>
            <a:off x="757748" y="1690688"/>
            <a:ext cx="296876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2400" dirty="0">
                <a:solidFill>
                  <a:schemeClr val="accent1">
                    <a:lumMod val="75000"/>
                  </a:schemeClr>
                </a:solidFill>
                <a:latin typeface="Amasis MT Pro" panose="02040504050005020304" pitchFamily="18" charset="0"/>
              </a:rPr>
              <a:t>Agile methodology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F355DCE-3E3C-4AC5-91BB-322DBD6743B7}"/>
              </a:ext>
            </a:extLst>
          </p:cNvPr>
          <p:cNvSpPr txBox="1"/>
          <p:nvPr/>
        </p:nvSpPr>
        <p:spPr>
          <a:xfrm>
            <a:off x="6096000" y="1720216"/>
            <a:ext cx="38081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2400" dirty="0">
                <a:solidFill>
                  <a:schemeClr val="accent1">
                    <a:lumMod val="75000"/>
                  </a:schemeClr>
                </a:solidFill>
                <a:latin typeface="Amasis MT Pro" panose="02040504050005020304" pitchFamily="18" charset="0"/>
              </a:rPr>
              <a:t>Technology stack / Tools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FB30A51-362F-473A-9B9A-F9EFCBFCA826}"/>
              </a:ext>
            </a:extLst>
          </p:cNvPr>
          <p:cNvSpPr txBox="1"/>
          <p:nvPr/>
        </p:nvSpPr>
        <p:spPr>
          <a:xfrm>
            <a:off x="6294287" y="2367945"/>
            <a:ext cx="5906489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lvl="0" indent="-285750" eaLnBrk="0" fontAlgn="base" hangingPunct="0">
              <a:spcBef>
                <a:spcPct val="0"/>
              </a:spcBef>
              <a:spcAft>
                <a:spcPct val="0"/>
              </a:spcAft>
              <a:buFont typeface="Wingdings" pitchFamily="2" charset="2"/>
              <a:buChar char="v"/>
            </a:pPr>
            <a:r>
              <a:rPr kumimoji="0" lang="en-PK" altLang="en-PK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Frontend</a:t>
            </a:r>
            <a:r>
              <a:rPr kumimoji="0" lang="en-PK" altLang="en-PK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: React Native / Flutter </a:t>
            </a:r>
          </a:p>
          <a:p>
            <a:pPr marL="285750" lvl="0" indent="-285750" eaLnBrk="0" fontAlgn="base" hangingPunct="0">
              <a:spcBef>
                <a:spcPct val="0"/>
              </a:spcBef>
              <a:spcAft>
                <a:spcPct val="0"/>
              </a:spcAft>
              <a:buFont typeface="Wingdings" pitchFamily="2" charset="2"/>
              <a:buChar char="v"/>
            </a:pPr>
            <a:r>
              <a:rPr kumimoji="0" lang="en-PK" altLang="en-PK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Backend</a:t>
            </a:r>
            <a:r>
              <a:rPr kumimoji="0" lang="en-PK" altLang="en-PK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: Node.js (APIs), Express</a:t>
            </a:r>
          </a:p>
          <a:p>
            <a:pPr marL="285750" lvl="0" indent="-285750" eaLnBrk="0" fontAlgn="base" hangingPunct="0">
              <a:spcBef>
                <a:spcPct val="0"/>
              </a:spcBef>
              <a:spcAft>
                <a:spcPct val="0"/>
              </a:spcAft>
              <a:buFont typeface="Wingdings" pitchFamily="2" charset="2"/>
              <a:buChar char="v"/>
            </a:pPr>
            <a:r>
              <a:rPr kumimoji="0" lang="en-PK" altLang="en-PK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Database</a:t>
            </a:r>
            <a:r>
              <a:rPr kumimoji="0" lang="en-PK" altLang="en-PK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: MongoDB (NoSQL, scalable)</a:t>
            </a:r>
          </a:p>
          <a:p>
            <a:pPr marL="285750" lvl="0" indent="-285750" eaLnBrk="0" fontAlgn="base" hangingPunct="0">
              <a:spcBef>
                <a:spcPct val="0"/>
              </a:spcBef>
              <a:spcAft>
                <a:spcPct val="0"/>
              </a:spcAft>
              <a:buFont typeface="Wingdings" pitchFamily="2" charset="2"/>
              <a:buChar char="v"/>
            </a:pPr>
            <a:r>
              <a:rPr kumimoji="0" lang="en-PK" altLang="en-PK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Machine Learning</a:t>
            </a:r>
            <a:r>
              <a:rPr kumimoji="0" lang="en-PK" altLang="en-PK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: Python (scikit-learn, TensorFlow)</a:t>
            </a:r>
          </a:p>
          <a:p>
            <a:pPr marL="285750" lvl="0" indent="-285750" eaLnBrk="0" fontAlgn="base" hangingPunct="0">
              <a:spcBef>
                <a:spcPct val="0"/>
              </a:spcBef>
              <a:spcAft>
                <a:spcPct val="0"/>
              </a:spcAft>
              <a:buFont typeface="Wingdings" pitchFamily="2" charset="2"/>
              <a:buChar char="v"/>
            </a:pPr>
            <a:r>
              <a:rPr kumimoji="0" lang="en-PK" altLang="en-PK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Hosting/Deployment</a:t>
            </a:r>
            <a:r>
              <a:rPr kumimoji="0" lang="en-PK" altLang="en-PK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: AWS or Firebase</a:t>
            </a:r>
          </a:p>
          <a:p>
            <a:pPr marL="285750" lvl="0" indent="-285750" eaLnBrk="0" fontAlgn="base" hangingPunct="0">
              <a:spcBef>
                <a:spcPct val="0"/>
              </a:spcBef>
              <a:spcAft>
                <a:spcPct val="0"/>
              </a:spcAft>
              <a:buFont typeface="Wingdings" pitchFamily="2" charset="2"/>
              <a:buChar char="v"/>
            </a:pPr>
            <a:r>
              <a:rPr kumimoji="0" lang="en-PK" altLang="en-PK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Version Control</a:t>
            </a:r>
            <a:r>
              <a:rPr kumimoji="0" lang="en-PK" altLang="en-PK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: Git/GitHub</a:t>
            </a:r>
          </a:p>
        </p:txBody>
      </p:sp>
      <p:pic>
        <p:nvPicPr>
          <p:cNvPr id="12" name="Pink Bar" descr="Pink line.png">
            <a:extLst>
              <a:ext uri="{FF2B5EF4-FFF2-40B4-BE49-F238E27FC236}">
                <a16:creationId xmlns:a16="http://schemas.microsoft.com/office/drawing/2014/main" id="{401FD56C-2590-4E3B-8736-D21CBDEB2FB0}"/>
              </a:ext>
            </a:extLst>
          </p:cNvPr>
          <p:cNvPicPr>
            <a:picLocks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26340" y="1270133"/>
            <a:ext cx="1512000" cy="51047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26FC0AEB-E67E-9FFC-25F2-DB832A0605F9}"/>
              </a:ext>
            </a:extLst>
          </p:cNvPr>
          <p:cNvSpPr txBox="1"/>
          <p:nvPr/>
        </p:nvSpPr>
        <p:spPr>
          <a:xfrm>
            <a:off x="1219200" y="2198519"/>
            <a:ext cx="4526280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lvl="0" indent="-285750" eaLnBrk="0" fontAlgn="base" hangingPunct="0">
              <a:spcBef>
                <a:spcPct val="0"/>
              </a:spcBef>
              <a:spcAft>
                <a:spcPct val="0"/>
              </a:spcAft>
              <a:buFont typeface="Wingdings" pitchFamily="2" charset="2"/>
              <a:buChar char="Ø"/>
            </a:pPr>
            <a:r>
              <a:rPr lang="en-PK" altLang="en-PK" b="1" dirty="0">
                <a:latin typeface="Arial" panose="020B0604020202020204" pitchFamily="34" charset="0"/>
              </a:rPr>
              <a:t>Research &amp; Analysis</a:t>
            </a:r>
            <a:endParaRPr lang="en-PK" altLang="en-PK" dirty="0">
              <a:latin typeface="Arial" panose="020B0604020202020204" pitchFamily="34" charset="0"/>
            </a:endParaRPr>
          </a:p>
          <a:p>
            <a:pPr marL="742950" lvl="1" indent="-285750" eaLnBrk="0" fontAlgn="base" hangingPunct="0">
              <a:spcBef>
                <a:spcPct val="0"/>
              </a:spcBef>
              <a:spcAft>
                <a:spcPct val="0"/>
              </a:spcAft>
              <a:buFont typeface="Wingdings" pitchFamily="2" charset="2"/>
              <a:buChar char="§"/>
            </a:pPr>
            <a:r>
              <a:rPr lang="en-PK" altLang="en-PK" dirty="0">
                <a:latin typeface="Arial" panose="020B0604020202020204" pitchFamily="34" charset="0"/>
              </a:rPr>
              <a:t>Literature review &amp; gap identification</a:t>
            </a:r>
          </a:p>
          <a:p>
            <a:pPr marL="742950" lvl="1" indent="-285750" eaLnBrk="0" fontAlgn="base" hangingPunct="0">
              <a:spcBef>
                <a:spcPct val="0"/>
              </a:spcBef>
              <a:spcAft>
                <a:spcPct val="0"/>
              </a:spcAft>
              <a:buFont typeface="Wingdings" pitchFamily="2" charset="2"/>
              <a:buChar char="§"/>
            </a:pPr>
            <a:r>
              <a:rPr lang="en-PK" altLang="en-PK" dirty="0">
                <a:latin typeface="Arial" panose="020B0604020202020204" pitchFamily="34" charset="0"/>
              </a:rPr>
              <a:t>Requirement gathering</a:t>
            </a:r>
          </a:p>
          <a:p>
            <a:pPr marL="285750" lvl="0" indent="-285750" eaLnBrk="0" fontAlgn="base" hangingPunct="0">
              <a:spcBef>
                <a:spcPct val="0"/>
              </a:spcBef>
              <a:spcAft>
                <a:spcPct val="0"/>
              </a:spcAft>
              <a:buFont typeface="Wingdings" pitchFamily="2" charset="2"/>
              <a:buChar char="Ø"/>
            </a:pPr>
            <a:r>
              <a:rPr lang="en-PK" altLang="en-PK" b="1" dirty="0">
                <a:latin typeface="Arial" panose="020B0604020202020204" pitchFamily="34" charset="0"/>
              </a:rPr>
              <a:t>System Design &amp; Architecture</a:t>
            </a:r>
            <a:endParaRPr lang="en-PK" altLang="en-PK" dirty="0">
              <a:latin typeface="Arial" panose="020B0604020202020204" pitchFamily="34" charset="0"/>
            </a:endParaRPr>
          </a:p>
          <a:p>
            <a:pPr marL="742950" lvl="1" indent="-285750" eaLnBrk="0" fontAlgn="base" hangingPunct="0">
              <a:spcBef>
                <a:spcPct val="0"/>
              </a:spcBef>
              <a:spcAft>
                <a:spcPct val="0"/>
              </a:spcAft>
              <a:buFont typeface="Wingdings" pitchFamily="2" charset="2"/>
              <a:buChar char="§"/>
            </a:pPr>
            <a:r>
              <a:rPr lang="en-PK" altLang="en-PK" dirty="0">
                <a:latin typeface="Arial" panose="020B0604020202020204" pitchFamily="34" charset="0"/>
              </a:rPr>
              <a:t>Database modelling, UI/UX design</a:t>
            </a:r>
          </a:p>
          <a:p>
            <a:pPr marL="285750" lvl="0" indent="-285750" eaLnBrk="0" fontAlgn="base" hangingPunct="0">
              <a:spcBef>
                <a:spcPct val="0"/>
              </a:spcBef>
              <a:spcAft>
                <a:spcPct val="0"/>
              </a:spcAft>
              <a:buFont typeface="Wingdings" pitchFamily="2" charset="2"/>
              <a:buChar char="Ø"/>
            </a:pPr>
            <a:r>
              <a:rPr lang="en-PK" altLang="en-PK" b="1" dirty="0">
                <a:latin typeface="Arial" panose="020B0604020202020204" pitchFamily="34" charset="0"/>
              </a:rPr>
              <a:t>Development</a:t>
            </a:r>
            <a:endParaRPr lang="en-PK" altLang="en-PK" dirty="0">
              <a:latin typeface="Arial" panose="020B0604020202020204" pitchFamily="34" charset="0"/>
            </a:endParaRPr>
          </a:p>
          <a:p>
            <a:pPr marL="742950" lvl="1" indent="-285750" eaLnBrk="0" fontAlgn="base" hangingPunct="0">
              <a:spcBef>
                <a:spcPct val="0"/>
              </a:spcBef>
              <a:spcAft>
                <a:spcPct val="0"/>
              </a:spcAft>
              <a:buFont typeface="Wingdings" pitchFamily="2" charset="2"/>
              <a:buChar char="§"/>
            </a:pPr>
            <a:r>
              <a:rPr lang="en-PK" altLang="en-PK" dirty="0">
                <a:latin typeface="Arial" panose="020B0604020202020204" pitchFamily="34" charset="0"/>
              </a:rPr>
              <a:t>Backend (APIs, authentication, DB)</a:t>
            </a:r>
          </a:p>
          <a:p>
            <a:pPr marL="742950" lvl="1" indent="-285750" eaLnBrk="0" fontAlgn="base" hangingPunct="0">
              <a:spcBef>
                <a:spcPct val="0"/>
              </a:spcBef>
              <a:spcAft>
                <a:spcPct val="0"/>
              </a:spcAft>
              <a:buFont typeface="Wingdings" pitchFamily="2" charset="2"/>
              <a:buChar char="§"/>
            </a:pPr>
            <a:r>
              <a:rPr lang="en-PK" altLang="en-PK" dirty="0">
                <a:latin typeface="Arial" panose="020B0604020202020204" pitchFamily="34" charset="0"/>
              </a:rPr>
              <a:t>Frontend (UI, dashboards)</a:t>
            </a:r>
          </a:p>
          <a:p>
            <a:pPr marL="285750" lvl="0" indent="-285750" eaLnBrk="0" fontAlgn="base" hangingPunct="0">
              <a:spcBef>
                <a:spcPct val="0"/>
              </a:spcBef>
              <a:spcAft>
                <a:spcPct val="0"/>
              </a:spcAft>
              <a:buFont typeface="Wingdings" pitchFamily="2" charset="2"/>
              <a:buChar char="Ø"/>
            </a:pPr>
            <a:r>
              <a:rPr lang="en-PK" altLang="en-PK" b="1" dirty="0">
                <a:latin typeface="Arial" panose="020B0604020202020204" pitchFamily="34" charset="0"/>
              </a:rPr>
              <a:t>Machine Learning Integration</a:t>
            </a:r>
            <a:endParaRPr lang="en-PK" altLang="en-PK" dirty="0">
              <a:latin typeface="Arial" panose="020B0604020202020204" pitchFamily="34" charset="0"/>
            </a:endParaRPr>
          </a:p>
          <a:p>
            <a:pPr marL="742950" lvl="1" indent="-285750" eaLnBrk="0" fontAlgn="base" hangingPunct="0">
              <a:spcBef>
                <a:spcPct val="0"/>
              </a:spcBef>
              <a:spcAft>
                <a:spcPct val="0"/>
              </a:spcAft>
              <a:buFont typeface="Wingdings" pitchFamily="2" charset="2"/>
              <a:buChar char="§"/>
            </a:pPr>
            <a:r>
              <a:rPr lang="en-PK" altLang="en-PK" dirty="0">
                <a:latin typeface="Arial" panose="020B0604020202020204" pitchFamily="34" charset="0"/>
              </a:rPr>
              <a:t>Preprocessing, training, recommendation engine</a:t>
            </a:r>
          </a:p>
          <a:p>
            <a:pPr marL="285750" lvl="0" indent="-285750" eaLnBrk="0" fontAlgn="base" hangingPunct="0">
              <a:spcBef>
                <a:spcPct val="0"/>
              </a:spcBef>
              <a:spcAft>
                <a:spcPct val="0"/>
              </a:spcAft>
              <a:buFont typeface="Wingdings" pitchFamily="2" charset="2"/>
              <a:buChar char="Ø"/>
            </a:pPr>
            <a:r>
              <a:rPr lang="en-PK" altLang="en-PK" b="1" dirty="0">
                <a:latin typeface="Arial" panose="020B0604020202020204" pitchFamily="34" charset="0"/>
              </a:rPr>
              <a:t>Testing &amp; Evaluation</a:t>
            </a:r>
            <a:endParaRPr lang="en-PK" altLang="en-PK" dirty="0">
              <a:latin typeface="Arial" panose="020B0604020202020204" pitchFamily="34" charset="0"/>
            </a:endParaRPr>
          </a:p>
          <a:p>
            <a:pPr marL="742950" lvl="1" indent="-285750" eaLnBrk="0" fontAlgn="base" hangingPunct="0">
              <a:spcBef>
                <a:spcPct val="0"/>
              </a:spcBef>
              <a:spcAft>
                <a:spcPct val="0"/>
              </a:spcAft>
              <a:buFont typeface="Wingdings" pitchFamily="2" charset="2"/>
              <a:buChar char="§"/>
            </a:pPr>
            <a:r>
              <a:rPr lang="en-PK" altLang="en-PK" dirty="0">
                <a:latin typeface="Arial" panose="020B0604020202020204" pitchFamily="34" charset="0"/>
              </a:rPr>
              <a:t>User testing, performance refinement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endParaRPr lang="en-PK" altLang="en-PK" dirty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746304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8" grpId="0"/>
      <p:bldP spid="9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94D2DF-D5F9-4024-A3C1-8A6C5281E3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masis MT Pro Medium" panose="020B0604020202020204" pitchFamily="18" charset="0"/>
              </a:rPr>
              <a:t> Design overview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97242D8-1D85-4B34-B31F-43F2A084BFFA}"/>
              </a:ext>
            </a:extLst>
          </p:cNvPr>
          <p:cNvSpPr txBox="1"/>
          <p:nvPr/>
        </p:nvSpPr>
        <p:spPr>
          <a:xfrm>
            <a:off x="1059612" y="1729718"/>
            <a:ext cx="34666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2400" dirty="0">
                <a:solidFill>
                  <a:schemeClr val="accent1">
                    <a:lumMod val="75000"/>
                  </a:schemeClr>
                </a:solidFill>
                <a:latin typeface="Amasis MT Pro" panose="02040504050005020304" pitchFamily="18" charset="0"/>
              </a:rPr>
              <a:t>System architecture</a:t>
            </a:r>
          </a:p>
        </p:txBody>
      </p:sp>
      <p:pic>
        <p:nvPicPr>
          <p:cNvPr id="13" name="Pink Bar" descr="Pink line.png">
            <a:extLst>
              <a:ext uri="{FF2B5EF4-FFF2-40B4-BE49-F238E27FC236}">
                <a16:creationId xmlns:a16="http://schemas.microsoft.com/office/drawing/2014/main" id="{5C41F093-339C-4626-AD99-C65E0BF9D542}"/>
              </a:ext>
            </a:extLst>
          </p:cNvPr>
          <p:cNvPicPr>
            <a:picLocks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49351" y="1276424"/>
            <a:ext cx="2196000" cy="51047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BB473AB0-CD4D-AB4B-2499-E3B77130481D}"/>
              </a:ext>
            </a:extLst>
          </p:cNvPr>
          <p:cNvSpPr txBox="1"/>
          <p:nvPr/>
        </p:nvSpPr>
        <p:spPr>
          <a:xfrm>
            <a:off x="1478280" y="2358294"/>
            <a:ext cx="670560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lvl="0" indent="-285750" eaLnBrk="0" fontAlgn="base" hangingPunct="0">
              <a:spcBef>
                <a:spcPct val="0"/>
              </a:spcBef>
              <a:spcAft>
                <a:spcPct val="0"/>
              </a:spcAft>
              <a:buFont typeface="Wingdings" pitchFamily="2" charset="2"/>
              <a:buChar char="Ø"/>
            </a:pPr>
            <a:r>
              <a:rPr lang="en-PK" altLang="en-PK" b="1" dirty="0">
                <a:latin typeface="Arial" panose="020B0604020202020204" pitchFamily="34" charset="0"/>
              </a:rPr>
              <a:t>Data collection</a:t>
            </a:r>
            <a:r>
              <a:rPr lang="en-PK" altLang="en-PK" dirty="0">
                <a:latin typeface="Arial" panose="020B0604020202020204" pitchFamily="34" charset="0"/>
              </a:rPr>
              <a:t>: Collected from user inputs (transport, energy, lifestyle).</a:t>
            </a:r>
          </a:p>
          <a:p>
            <a:pPr marL="285750" lvl="0" indent="-285750" eaLnBrk="0" fontAlgn="base" hangingPunct="0">
              <a:spcBef>
                <a:spcPct val="0"/>
              </a:spcBef>
              <a:spcAft>
                <a:spcPct val="0"/>
              </a:spcAft>
              <a:buFont typeface="Wingdings" pitchFamily="2" charset="2"/>
              <a:buChar char="Ø"/>
            </a:pPr>
            <a:r>
              <a:rPr lang="en-PK" altLang="en-PK" b="1" dirty="0">
                <a:latin typeface="Arial" panose="020B0604020202020204" pitchFamily="34" charset="0"/>
              </a:rPr>
              <a:t>System workflow</a:t>
            </a:r>
            <a:r>
              <a:rPr lang="en-PK" altLang="en-PK" dirty="0">
                <a:latin typeface="Arial" panose="020B0604020202020204" pitchFamily="34" charset="0"/>
              </a:rPr>
              <a:t>:</a:t>
            </a:r>
          </a:p>
          <a:p>
            <a:pPr lvl="1" eaLnBrk="0" fontAlgn="base" hangingPunct="0">
              <a:spcBef>
                <a:spcPct val="0"/>
              </a:spcBef>
              <a:spcAft>
                <a:spcPct val="0"/>
              </a:spcAft>
              <a:buFontTx/>
              <a:buAutoNum type="arabicPeriod"/>
            </a:pPr>
            <a:r>
              <a:rPr lang="en-PK" altLang="en-PK" dirty="0">
                <a:latin typeface="Arial" panose="020B0604020202020204" pitchFamily="34" charset="0"/>
              </a:rPr>
              <a:t>User logs daily activities.</a:t>
            </a:r>
          </a:p>
          <a:p>
            <a:pPr lvl="1" eaLnBrk="0" fontAlgn="base" hangingPunct="0">
              <a:spcBef>
                <a:spcPct val="0"/>
              </a:spcBef>
              <a:spcAft>
                <a:spcPct val="0"/>
              </a:spcAft>
              <a:buFontTx/>
              <a:buAutoNum type="arabicPeriod" startAt="2"/>
            </a:pPr>
            <a:r>
              <a:rPr lang="en-PK" altLang="en-PK" dirty="0">
                <a:latin typeface="Arial" panose="020B0604020202020204" pitchFamily="34" charset="0"/>
              </a:rPr>
              <a:t>System calculates emissions.</a:t>
            </a:r>
          </a:p>
          <a:p>
            <a:pPr lvl="1" eaLnBrk="0" fontAlgn="base" hangingPunct="0">
              <a:spcBef>
                <a:spcPct val="0"/>
              </a:spcBef>
              <a:spcAft>
                <a:spcPct val="0"/>
              </a:spcAft>
              <a:buFontTx/>
              <a:buAutoNum type="arabicPeriod" startAt="3"/>
            </a:pPr>
            <a:r>
              <a:rPr lang="en-PK" altLang="en-PK" dirty="0">
                <a:latin typeface="Arial" panose="020B0604020202020204" pitchFamily="34" charset="0"/>
              </a:rPr>
              <a:t>ML recommends reduction strategies.</a:t>
            </a:r>
          </a:p>
          <a:p>
            <a:pPr lvl="1" eaLnBrk="0" fontAlgn="base" hangingPunct="0">
              <a:spcBef>
                <a:spcPct val="0"/>
              </a:spcBef>
              <a:spcAft>
                <a:spcPct val="0"/>
              </a:spcAft>
              <a:buFontTx/>
              <a:buAutoNum type="arabicPeriod" startAt="4"/>
            </a:pPr>
            <a:r>
              <a:rPr lang="en-PK" altLang="en-PK" dirty="0">
                <a:latin typeface="Arial" panose="020B0604020202020204" pitchFamily="34" charset="0"/>
              </a:rPr>
              <a:t>Gamification rewards progress.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endParaRPr lang="en-PK" altLang="en-PK" dirty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620422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94D2DF-D5F9-4024-A3C1-8A6C5281E3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04181" y="792374"/>
            <a:ext cx="8911687" cy="1280890"/>
          </a:xfrm>
        </p:spPr>
        <p:txBody>
          <a:bodyPr/>
          <a:lstStyle/>
          <a:p>
            <a:r>
              <a:rPr lang="en-GB" dirty="0">
                <a:latin typeface="Amasis MT Pro Medium" panose="020B0604020202020204" pitchFamily="18" charset="0"/>
              </a:rPr>
              <a:t> Conclusion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AC40A75-C3A0-4888-B1EA-5522D5A06593}"/>
              </a:ext>
            </a:extLst>
          </p:cNvPr>
          <p:cNvSpPr txBox="1"/>
          <p:nvPr/>
        </p:nvSpPr>
        <p:spPr>
          <a:xfrm>
            <a:off x="982692" y="2096976"/>
            <a:ext cx="235513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>
                <a:solidFill>
                  <a:schemeClr val="accent1">
                    <a:lumMod val="75000"/>
                  </a:schemeClr>
                </a:solidFill>
                <a:latin typeface="Amasis MT Pro" panose="02040504050005020304" pitchFamily="18" charset="0"/>
              </a:rPr>
              <a:t>Key areas covered: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EA14BF5-EF03-47E3-80EC-D710BA0B6D5F}"/>
              </a:ext>
            </a:extLst>
          </p:cNvPr>
          <p:cNvSpPr txBox="1"/>
          <p:nvPr/>
        </p:nvSpPr>
        <p:spPr>
          <a:xfrm>
            <a:off x="1280016" y="2644168"/>
            <a:ext cx="7885492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kumimoji="0" lang="en-PK" altLang="en-PK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CarbonSmart provides a </a:t>
            </a:r>
            <a:r>
              <a:rPr kumimoji="0" lang="en-PK" altLang="en-PK" sz="16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novel approach</a:t>
            </a:r>
            <a:r>
              <a:rPr kumimoji="0" lang="en-PK" altLang="en-PK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to personal carbon tracking.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kumimoji="0" lang="en-PK" altLang="en-PK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Continuous monitoring + ML-driven personalised recommendations = higher impact.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kumimoji="0" lang="en-PK" altLang="en-PK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Gamification ensures </a:t>
            </a:r>
            <a:r>
              <a:rPr kumimoji="0" lang="en-PK" altLang="en-PK" sz="16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long-term engagement</a:t>
            </a:r>
            <a:r>
              <a:rPr kumimoji="0" lang="en-PK" altLang="en-PK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.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kumimoji="0" lang="en-PK" altLang="en-PK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Addresses gaps in current footprint calculators (static, lack real-time insights).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kumimoji="0" lang="en-PK" altLang="en-PK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Expected outcome: a </a:t>
            </a:r>
            <a:r>
              <a:rPr kumimoji="0" lang="en-PK" altLang="en-PK" sz="16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scalable, user-friendly system</a:t>
            </a:r>
            <a:r>
              <a:rPr kumimoji="0" lang="en-PK" altLang="en-PK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that empowers individuals to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en-PK" altLang="en-PK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reduce emissions effectively.</a:t>
            </a:r>
          </a:p>
        </p:txBody>
      </p:sp>
      <p:pic>
        <p:nvPicPr>
          <p:cNvPr id="10" name="Pink Bar" descr="Pink line.png">
            <a:extLst>
              <a:ext uri="{FF2B5EF4-FFF2-40B4-BE49-F238E27FC236}">
                <a16:creationId xmlns:a16="http://schemas.microsoft.com/office/drawing/2014/main" id="{1A02C9DD-F0EF-4EA0-BB58-C383C7263E3F}"/>
              </a:ext>
            </a:extLst>
          </p:cNvPr>
          <p:cNvPicPr>
            <a:picLocks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22160" y="1432819"/>
            <a:ext cx="1512000" cy="51047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60144548-901F-9BAE-7B79-9693574CFE29}"/>
              </a:ext>
            </a:extLst>
          </p:cNvPr>
          <p:cNvSpPr txBox="1"/>
          <p:nvPr/>
        </p:nvSpPr>
        <p:spPr>
          <a:xfrm>
            <a:off x="1280016" y="4617720"/>
            <a:ext cx="7406784" cy="85318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latin typeface="ACADEMY ENGRAVED LET PLAIN:1.0" panose="02000000000000000000" pitchFamily="2" charset="0"/>
                <a:cs typeface="Fairwater Script" panose="020F0502020204030204" pitchFamily="34" charset="0"/>
              </a:rPr>
              <a:t>“</a:t>
            </a:r>
            <a:r>
              <a:rPr lang="en-GB" sz="2400" b="1" dirty="0" err="1">
                <a:latin typeface="ACADEMY ENGRAVED LET PLAIN:1.0" panose="02000000000000000000" pitchFamily="2" charset="0"/>
                <a:cs typeface="Fairwater Script" panose="020F0502020204030204" pitchFamily="34" charset="0"/>
              </a:rPr>
              <a:t>CarbonSmart</a:t>
            </a:r>
            <a:r>
              <a:rPr lang="en-GB" sz="2400" b="1" dirty="0">
                <a:latin typeface="ACADEMY ENGRAVED LET PLAIN:1.0" panose="02000000000000000000" pitchFamily="2" charset="0"/>
                <a:cs typeface="Fairwater Script" panose="020F0502020204030204" pitchFamily="34" charset="0"/>
              </a:rPr>
              <a:t> transforms individual action into measurable climate impact.”</a:t>
            </a:r>
            <a:endParaRPr lang="en-PK" sz="2400" b="1" dirty="0">
              <a:latin typeface="ACADEMY ENGRAVED LET PLAIN:1.0" panose="02000000000000000000" pitchFamily="2" charset="0"/>
              <a:cs typeface="Fairwater Script" panose="020F0502020204030204" pitchFamily="34" charset="0"/>
            </a:endParaRPr>
          </a:p>
        </p:txBody>
      </p:sp>
      <p:sp>
        <p:nvSpPr>
          <p:cNvPr id="7" name="Right Triangle 6">
            <a:extLst>
              <a:ext uri="{FF2B5EF4-FFF2-40B4-BE49-F238E27FC236}">
                <a16:creationId xmlns:a16="http://schemas.microsoft.com/office/drawing/2014/main" id="{323276ED-D71E-2720-D2F9-DB849087E0A3}"/>
              </a:ext>
            </a:extLst>
          </p:cNvPr>
          <p:cNvSpPr/>
          <p:nvPr/>
        </p:nvSpPr>
        <p:spPr>
          <a:xfrm rot="16200000">
            <a:off x="6276586" y="942586"/>
            <a:ext cx="6755908" cy="5074920"/>
          </a:xfrm>
          <a:prstGeom prst="rtTriangle">
            <a:avLst/>
          </a:prstGeom>
          <a:gradFill flip="none" rotWithShape="1">
            <a:gsLst>
              <a:gs pos="72088">
                <a:schemeClr val="accent5">
                  <a:lumMod val="75000"/>
                </a:schemeClr>
              </a:gs>
              <a:gs pos="0">
                <a:schemeClr val="accent4">
                  <a:lumMod val="60000"/>
                  <a:lumOff val="40000"/>
                </a:schemeClr>
              </a:gs>
              <a:gs pos="46000">
                <a:schemeClr val="accent4">
                  <a:lumMod val="75000"/>
                </a:schemeClr>
              </a:gs>
              <a:gs pos="88282">
                <a:schemeClr val="accent4">
                  <a:lumMod val="40000"/>
                  <a:lumOff val="60000"/>
                </a:schemeClr>
              </a:gs>
              <a:gs pos="100000">
                <a:schemeClr val="accent6">
                  <a:lumMod val="40000"/>
                  <a:lumOff val="60000"/>
                </a:scheme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997385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94D2DF-D5F9-4024-A3C1-8A6C5281E3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40156" y="649323"/>
            <a:ext cx="8911687" cy="1280890"/>
          </a:xfrm>
        </p:spPr>
        <p:txBody>
          <a:bodyPr/>
          <a:lstStyle/>
          <a:p>
            <a:r>
              <a:rPr lang="en-GB" dirty="0">
                <a:latin typeface="Amasis MT Pro Medium" panose="020B0604020202020204" pitchFamily="18" charset="0"/>
              </a:rPr>
              <a:t> References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3657FFA-619C-444C-9027-418F8EA2EB73}"/>
              </a:ext>
            </a:extLst>
          </p:cNvPr>
          <p:cNvSpPr txBox="1"/>
          <p:nvPr/>
        </p:nvSpPr>
        <p:spPr>
          <a:xfrm>
            <a:off x="976223" y="1877069"/>
            <a:ext cx="10688129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en-GB" b="0" i="0" dirty="0">
                <a:solidFill>
                  <a:srgbClr val="53565A"/>
                </a:solidFill>
                <a:effectLst/>
                <a:latin typeface="Roboto" panose="020B0604020202020204" pitchFamily="2" charset="0"/>
              </a:rPr>
              <a:t>[1] </a:t>
            </a:r>
            <a:r>
              <a:rPr lang="en-GB" dirty="0"/>
              <a:t>IPCC. (2018). Global Warming of 1.5°C. An IPCC Special Report on the impacts of global warming. Cambridge University Press.</a:t>
            </a:r>
            <a:endParaRPr lang="en-PK" dirty="0"/>
          </a:p>
          <a:p>
            <a:pPr lvl="0"/>
            <a:r>
              <a:rPr lang="en-GB" b="0" i="0" dirty="0">
                <a:solidFill>
                  <a:srgbClr val="53565A"/>
                </a:solidFill>
                <a:effectLst/>
                <a:latin typeface="Roboto" panose="020B0604020202020204" pitchFamily="2" charset="0"/>
              </a:rPr>
              <a:t>[2] </a:t>
            </a:r>
            <a:r>
              <a:rPr lang="en-GB" dirty="0"/>
              <a:t>Wynes, S., &amp; Nicholas, K. A. (2017). The climate mitigation gap: education and government recommendations miss the most effective individual actions. </a:t>
            </a:r>
          </a:p>
          <a:p>
            <a:pPr lvl="0"/>
            <a:r>
              <a:rPr lang="en-GB" b="0" i="0" dirty="0">
                <a:solidFill>
                  <a:srgbClr val="53565A"/>
                </a:solidFill>
                <a:effectLst/>
                <a:latin typeface="Roboto" panose="020B0604020202020204" pitchFamily="2" charset="0"/>
              </a:rPr>
              <a:t>[3] </a:t>
            </a:r>
            <a:r>
              <a:rPr lang="en-GB" dirty="0"/>
              <a:t>Padgett, J. P., Steinemann, A. C., Clarke, J. H., &amp; Vandenbergh, M. P. (2008). A comparison of carbon calculators. Environmental Impact Assessment Review, 28(2-3), 106-115.</a:t>
            </a:r>
            <a:endParaRPr lang="en-PK" dirty="0"/>
          </a:p>
          <a:p>
            <a:pPr lvl="0"/>
            <a:r>
              <a:rPr lang="en-GB" b="0" i="0" dirty="0">
                <a:solidFill>
                  <a:srgbClr val="53565A"/>
                </a:solidFill>
                <a:effectLst/>
                <a:latin typeface="Roboto" panose="020B0604020202020204" pitchFamily="2" charset="0"/>
              </a:rPr>
              <a:t>[4] </a:t>
            </a:r>
            <a:r>
              <a:rPr lang="en-GB" dirty="0"/>
              <a:t>Mulrow, J., </a:t>
            </a:r>
            <a:r>
              <a:rPr lang="en-GB" dirty="0" err="1"/>
              <a:t>Derrible</a:t>
            </a:r>
            <a:r>
              <a:rPr lang="en-GB" dirty="0"/>
              <a:t>, S., Ashton, W., &amp; Chopra, S. (2019). Industrial symbiosis at the facility scale. Journal of Industrial Ecology, 23(3), 559-571.</a:t>
            </a:r>
            <a:endParaRPr lang="en-PK" dirty="0"/>
          </a:p>
          <a:p>
            <a:pPr lvl="0"/>
            <a:r>
              <a:rPr lang="en-GB" b="0" i="0" dirty="0">
                <a:solidFill>
                  <a:srgbClr val="53565A"/>
                </a:solidFill>
                <a:effectLst/>
                <a:latin typeface="Roboto" panose="020B0604020202020204" pitchFamily="2" charset="0"/>
              </a:rPr>
              <a:t>[5] </a:t>
            </a:r>
            <a:r>
              <a:rPr lang="en-GB" dirty="0"/>
              <a:t>Jones, M. K., Wynn, M., Frew, A., &amp; Walkington, Z. (2021). Digital sustainability and gamification in carbon footprint applications. Computers &amp; Education, 162, 104-118.</a:t>
            </a:r>
            <a:endParaRPr lang="en-PK" dirty="0"/>
          </a:p>
          <a:p>
            <a:r>
              <a:rPr lang="en-GB" b="0" i="0" dirty="0">
                <a:solidFill>
                  <a:srgbClr val="53565A"/>
                </a:solidFill>
                <a:effectLst/>
                <a:latin typeface="Roboto" panose="020B0604020202020204" pitchFamily="2" charset="0"/>
              </a:rPr>
              <a:t>[6]</a:t>
            </a:r>
            <a:r>
              <a:rPr lang="en-GB" dirty="0"/>
              <a:t> Rolnick, D., Donti, P. L., </a:t>
            </a:r>
            <a:r>
              <a:rPr lang="en-GB" dirty="0" err="1"/>
              <a:t>Kaack</a:t>
            </a:r>
            <a:r>
              <a:rPr lang="en-GB" dirty="0"/>
              <a:t>, L. H., Kochanski, K., Lacoste, A., Sankaran, K., ... &amp; Bengio, Y. (2022). Tackling climate change with machine learning. ACM Computing Surveys, 55(2), 1-96.</a:t>
            </a:r>
            <a:endParaRPr lang="en-GB" b="0" i="0" dirty="0">
              <a:solidFill>
                <a:srgbClr val="53565A"/>
              </a:solidFill>
              <a:effectLst/>
              <a:latin typeface="Roboto" panose="020B0604020202020204" pitchFamily="2" charset="0"/>
            </a:endParaRPr>
          </a:p>
          <a:p>
            <a:pPr lvl="0"/>
            <a:r>
              <a:rPr lang="en-GB" b="0" i="0" dirty="0">
                <a:solidFill>
                  <a:srgbClr val="53565A"/>
                </a:solidFill>
                <a:effectLst/>
                <a:latin typeface="Roboto" panose="020B0604020202020204" pitchFamily="2" charset="0"/>
              </a:rPr>
              <a:t>[7] </a:t>
            </a:r>
            <a:r>
              <a:rPr lang="en-GB" dirty="0"/>
              <a:t>Ahmad, T., Zhang, D., Huang, C., Zhang, H., Dai, N., Song, Y., &amp; Chen, H. (2021). Artificial intelligence in sustainable energy industry: Status quo, challenges and opportunities. Journal of Cleaner Production, 289, 125834.</a:t>
            </a:r>
            <a:endParaRPr lang="en-PK" dirty="0"/>
          </a:p>
          <a:p>
            <a:pPr lvl="0"/>
            <a:endParaRPr lang="en-GB" dirty="0"/>
          </a:p>
        </p:txBody>
      </p:sp>
      <p:pic>
        <p:nvPicPr>
          <p:cNvPr id="5" name="Pink Bar" descr="Pink line.png">
            <a:extLst>
              <a:ext uri="{FF2B5EF4-FFF2-40B4-BE49-F238E27FC236}">
                <a16:creationId xmlns:a16="http://schemas.microsoft.com/office/drawing/2014/main" id="{02057B0E-5AB5-4154-A270-20CC2D9413A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9276" y="1289768"/>
            <a:ext cx="1822129" cy="511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6795870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FD1C5626-2203-4C97-8794-C5186E1F62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813050"/>
            <a:ext cx="10515600" cy="1325563"/>
          </a:xfrm>
        </p:spPr>
        <p:txBody>
          <a:bodyPr>
            <a:normAutofit fontScale="90000"/>
          </a:bodyPr>
          <a:lstStyle/>
          <a:p>
            <a:pPr algn="ctr"/>
            <a:r>
              <a:rPr lang="en-GB" sz="13300" b="1" dirty="0">
                <a:solidFill>
                  <a:schemeClr val="bg1"/>
                </a:solidFill>
                <a:latin typeface="Amasis MT Pro" panose="02040504050005020304" pitchFamily="18" charset="0"/>
              </a:rPr>
              <a:t>Q &amp; A</a:t>
            </a:r>
            <a:br>
              <a:rPr lang="en-GB" sz="9600" b="1" dirty="0">
                <a:solidFill>
                  <a:schemeClr val="bg1"/>
                </a:solidFill>
                <a:latin typeface="Amasis MT Pro" panose="02040504050005020304" pitchFamily="18" charset="0"/>
              </a:rPr>
            </a:br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BC77354-6724-C787-19C7-26CFC4A21329}"/>
              </a:ext>
            </a:extLst>
          </p:cNvPr>
          <p:cNvSpPr txBox="1"/>
          <p:nvPr/>
        </p:nvSpPr>
        <p:spPr>
          <a:xfrm>
            <a:off x="4301490" y="1889720"/>
            <a:ext cx="6103620" cy="184665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9600" b="1" dirty="0">
                <a:solidFill>
                  <a:schemeClr val="accent4">
                    <a:lumMod val="75000"/>
                  </a:schemeClr>
                </a:solidFill>
                <a:latin typeface="Amasis MT Pro" panose="02040504050005020304" pitchFamily="18" charset="0"/>
              </a:rPr>
              <a:t>Q &amp; A</a:t>
            </a:r>
            <a:br>
              <a:rPr lang="en-GB" sz="1800" b="1" dirty="0">
                <a:solidFill>
                  <a:schemeClr val="accent4">
                    <a:lumMod val="75000"/>
                  </a:schemeClr>
                </a:solidFill>
                <a:latin typeface="Amasis MT Pro" panose="02040504050005020304" pitchFamily="18" charset="0"/>
              </a:rPr>
            </a:br>
            <a:endParaRPr lang="en-PK" dirty="0">
              <a:solidFill>
                <a:schemeClr val="accent4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51888529"/>
      </p:ext>
    </p:extLst>
  </p:cSld>
  <p:clrMapOvr>
    <a:masterClrMapping/>
  </p:clrMapOvr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0804DBFC42F64693D899720BA9B0FE" ma:contentTypeVersion="13" ma:contentTypeDescription="Create a new document." ma:contentTypeScope="" ma:versionID="1033bdb6caf4a2cd20e2912282225185">
  <xsd:schema xmlns:xsd="http://www.w3.org/2001/XMLSchema" xmlns:xs="http://www.w3.org/2001/XMLSchema" xmlns:p="http://schemas.microsoft.com/office/2006/metadata/properties" xmlns:ns3="d8e79d84-78fb-44a9-92e9-d04bdd8f0359" xmlns:ns4="04c7059f-bde8-4ce9-bb0f-e52888740953" targetNamespace="http://schemas.microsoft.com/office/2006/metadata/properties" ma:root="true" ma:fieldsID="c829f18fa6418cbae82357c1b1958a3a" ns3:_="" ns4:_="">
    <xsd:import namespace="d8e79d84-78fb-44a9-92e9-d04bdd8f0359"/>
    <xsd:import namespace="04c7059f-bde8-4ce9-bb0f-e52888740953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_activity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ObjectDetectorVersions" minOccurs="0"/>
                <xsd:element ref="ns3:MediaServiceDateTaken" minOccurs="0"/>
                <xsd:element ref="ns3:MediaServiceSystemTags" minOccurs="0"/>
                <xsd:element ref="ns3:MediaServiceOCR" minOccurs="0"/>
                <xsd:element ref="ns3:MediaServiceGenerationTime" minOccurs="0"/>
                <xsd:element ref="ns3:MediaServiceEventHashCod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8e79d84-78fb-44a9-92e9-d04bdd8f035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1" nillable="true" ma:displayName="_activity" ma:hidden="true" ma:internalName="_activity">
      <xsd:simpleType>
        <xsd:restriction base="dms:Note"/>
      </xsd:simpleType>
    </xsd:element>
    <xsd:element name="MediaServiceObjectDetectorVersions" ma:index="15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DateTaken" ma:index="16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SystemTags" ma:index="17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OCR" ma:index="18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9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20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4c7059f-bde8-4ce9-bb0f-e52888740953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4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d8e79d84-78fb-44a9-92e9-d04bdd8f0359" xsi:nil="true"/>
  </documentManagement>
</p:properties>
</file>

<file path=customXml/itemProps1.xml><?xml version="1.0" encoding="utf-8"?>
<ds:datastoreItem xmlns:ds="http://schemas.openxmlformats.org/officeDocument/2006/customXml" ds:itemID="{797175BC-F62E-4BE6-88B7-C3475A96010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d8e79d84-78fb-44a9-92e9-d04bdd8f0359"/>
    <ds:schemaRef ds:uri="04c7059f-bde8-4ce9-bb0f-e52888740953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DE200051-F102-478D-83CB-490D5C8256B2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C7CAAC6F-B2C9-453A-970B-4B1678F7BD74}">
  <ds:schemaRefs>
    <ds:schemaRef ds:uri="http://www.w3.org/XML/1998/namespace"/>
    <ds:schemaRef ds:uri="d8e79d84-78fb-44a9-92e9-d04bdd8f0359"/>
    <ds:schemaRef ds:uri="http://purl.org/dc/terms/"/>
    <ds:schemaRef ds:uri="04c7059f-bde8-4ce9-bb0f-e52888740953"/>
    <ds:schemaRef ds:uri="http://schemas.openxmlformats.org/package/2006/metadata/core-properties"/>
    <ds:schemaRef ds:uri="http://schemas.microsoft.com/office/2006/documentManagement/types"/>
    <ds:schemaRef ds:uri="http://purl.org/dc/dcmitype/"/>
    <ds:schemaRef ds:uri="http://schemas.microsoft.com/office/infopath/2007/PartnerControls"/>
    <ds:schemaRef ds:uri="http://schemas.microsoft.com/office/2006/metadata/properties"/>
    <ds:schemaRef ds:uri="http://purl.org/dc/elements/1.1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332</TotalTime>
  <Words>1078</Words>
  <Application>Microsoft Office PowerPoint</Application>
  <PresentationFormat>Widescreen</PresentationFormat>
  <Paragraphs>163</Paragraphs>
  <Slides>16</Slides>
  <Notes>14</Notes>
  <HiddenSlides>0</HiddenSlides>
  <MMClips>0</MMClips>
  <ScaleCrop>false</ScaleCrop>
  <HeadingPairs>
    <vt:vector size="6" baseType="variant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7" baseType="lpstr">
      <vt:lpstr>ACADEMY ENGRAVED LET PLAIN:1.0</vt:lpstr>
      <vt:lpstr>Amasis MT Pro</vt:lpstr>
      <vt:lpstr>Amasis MT Pro Black</vt:lpstr>
      <vt:lpstr>Amasis MT Pro Medium</vt:lpstr>
      <vt:lpstr>Aptos</vt:lpstr>
      <vt:lpstr>Arial</vt:lpstr>
      <vt:lpstr>Century Gothic</vt:lpstr>
      <vt:lpstr>Roboto</vt:lpstr>
      <vt:lpstr>Wingdings</vt:lpstr>
      <vt:lpstr>Wingdings 3</vt:lpstr>
      <vt:lpstr>Wisp</vt:lpstr>
      <vt:lpstr>  </vt:lpstr>
      <vt:lpstr>CarbonSmart: Intelligent Personal Carbon Footprint Tracking System</vt:lpstr>
      <vt:lpstr> Agenda</vt:lpstr>
      <vt:lpstr> Introduction</vt:lpstr>
      <vt:lpstr>PowerPoint Presentation</vt:lpstr>
      <vt:lpstr> Functionalities</vt:lpstr>
      <vt:lpstr> Gantt Chart</vt:lpstr>
      <vt:lpstr> Gantt Chart</vt:lpstr>
      <vt:lpstr> Gantt Chart</vt:lpstr>
      <vt:lpstr> Gantt Chart</vt:lpstr>
      <vt:lpstr> Literature review</vt:lpstr>
      <vt:lpstr> Methodology</vt:lpstr>
      <vt:lpstr> Design overview</vt:lpstr>
      <vt:lpstr> Conclusion</vt:lpstr>
      <vt:lpstr> References</vt:lpstr>
      <vt:lpstr>Q &amp; A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ISOC App</dc:title>
  <dc:creator>Sandra Stefania Anghel (1815743)</dc:creator>
  <cp:lastModifiedBy>Sanam Asghar (2220567)</cp:lastModifiedBy>
  <cp:revision>37</cp:revision>
  <dcterms:created xsi:type="dcterms:W3CDTF">2021-10-27T15:39:01Z</dcterms:created>
  <dcterms:modified xsi:type="dcterms:W3CDTF">2025-10-03T09:07:05Z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0x010100A20804DBFC42F64693D899720BA9B0FE</vt:lpwstr>
  </property>
</Properties>
</file>