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70" r:id="rId3"/>
    <p:sldId id="274" r:id="rId4"/>
    <p:sldId id="275" r:id="rId5"/>
    <p:sldId id="272" r:id="rId6"/>
    <p:sldId id="273" r:id="rId7"/>
    <p:sldId id="276" r:id="rId8"/>
    <p:sldId id="277" r:id="rId9"/>
    <p:sldId id="266" r:id="rId10"/>
    <p:sldId id="271" r:id="rId11"/>
    <p:sldId id="269" r:id="rId12"/>
    <p:sldId id="267" r:id="rId13"/>
  </p:sldIdLst>
  <p:sldSz cx="12192000" cy="6858000"/>
  <p:notesSz cx="6858000" cy="9144000"/>
  <p:defaultTextStyle>
    <a:defPPr>
      <a:defRPr lang="es-C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36" autoAdjust="0"/>
    <p:restoredTop sz="94660"/>
  </p:normalViewPr>
  <p:slideViewPr>
    <p:cSldViewPr snapToGrid="0">
      <p:cViewPr varScale="1">
        <p:scale>
          <a:sx n="58" d="100"/>
          <a:sy n="58" d="100"/>
        </p:scale>
        <p:origin x="696" y="2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CO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490426-0EBC-47D4-A1B2-353D64BB17D2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CO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CO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990431-D1DB-4C67-9C77-402822EF6081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37324352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Example: Catalan – millions, Scottish Gaelic – tens of thousands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1CF8E-B79C-4909-959A-7D0265C1254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4009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1 Marcador de imagen de diapositiva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2 Marcador de notas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s-CO"/>
          </a:p>
        </p:txBody>
      </p:sp>
      <p:sp>
        <p:nvSpPr>
          <p:cNvPr id="17412" name="3 Marcador de número de diapositiva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A08E50E-C3BD-4CD6-93C9-951E2ED3640E}" type="slidenum">
              <a:rPr lang="es-CO" smtClean="0"/>
              <a:pPr/>
              <a:t>5</a:t>
            </a:fld>
            <a:endParaRPr lang="es-CO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Example: Catalan – millions, Scottish Gaelic – tens of thousands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1CF8E-B79C-4909-959A-7D0265C1254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5825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Example: Catalan – millions, Scottish Gaelic – tens of thousands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1CF8E-B79C-4909-959A-7D0265C1254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2302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Example: Catalan – millions, Scottish Gaelic – tens of thousands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1CF8E-B79C-4909-959A-7D0265C1254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2597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Example: Catalan – millions, Scottish Gaelic – tens of thousands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31CF8E-B79C-4909-959A-7D0265C1254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106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9B8EB11-41D7-4C44-94B4-B92C5DF4AB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98107871-9AD9-4627-9951-8C61548C78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3377D04-F73C-47A8-9D4F-5C08D4C66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98D4D-62AB-4DB8-B5C7-5C7F4ECDEB8C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9442DD25-0304-4A35-956E-6AAD090D1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61E1F7C2-A8B0-4646-9549-AE7C34479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BA452-071E-456B-A8C0-97BA0B07A169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3267426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41CF2D0-FD45-4C56-B230-D5EF65D93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A4C36D9-0C0E-43D5-980E-D317DBB345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Editar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7E57DF2-A388-4CAA-890F-F8A3BA984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98D4D-62AB-4DB8-B5C7-5C7F4ECDEB8C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C9E41646-F1A9-4692-ACE7-B8DA224AF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21338A9-6F4C-4E47-96FD-9D7B420B3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BA452-071E-456B-A8C0-97BA0B07A169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3896416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43C20D4-1679-45DD-9612-18F1061D7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023A1F78-2CE4-4FB2-A660-5B13B6F2C2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Editar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746FB03-66D6-432A-B9F3-E0F227C15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98D4D-62AB-4DB8-B5C7-5C7F4ECDEB8C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46F46FB8-DB8B-4ADE-8F4B-BB23A632D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F11F324-C38D-4CE5-B4D4-C94AF8E32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BA452-071E-456B-A8C0-97BA0B07A169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3093091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3ECB739-3B98-45E2-90EA-BBB88152F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0ACE527B-6BEC-4F16-9C00-E4CB3D428E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Editar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9DAEAF10-8773-45A7-8BA6-7847C35E09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Editar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CE6FE280-0A7C-4709-887D-AAEA31EF4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98D4D-62AB-4DB8-B5C7-5C7F4ECDEB8C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774CBB12-F7E1-4028-993D-6D954B260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D7A4EE18-7780-4E51-B12C-8D7311AD5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BA452-071E-456B-A8C0-97BA0B07A169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4179288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A327576-A58C-4D29-BA1F-F0A300468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A45A4D08-52F5-4A72-AB3C-5605B0A952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BFB82018-2045-4EA6-A101-04657E8C68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Editar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BF811A77-4BCB-4D0A-AD42-F03D0F75CA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Editar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AB348AD1-17DA-4099-8770-68847CD728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Editar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EBB0BD88-16F5-471C-A397-C1E2AB34D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98D4D-62AB-4DB8-B5C7-5C7F4ECDEB8C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F4EB2F70-C9D0-4102-BDD0-A26BA240B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2647173F-E779-4E8A-A9D0-68B639B0B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BA452-071E-456B-A8C0-97BA0B07A169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656047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AA312F9-A897-4FDF-B9CC-4D0355D9E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F67FC8CD-BD48-4BE2-AD86-CF44221EA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98D4D-62AB-4DB8-B5C7-5C7F4ECDEB8C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C44B3E4C-97E8-4F5E-841B-0E00CF2F3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8A52DC5E-62F4-47E7-997C-34DB49815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BA452-071E-456B-A8C0-97BA0B07A169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515866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8CD79D54-81C8-4046-A0E6-6D232FEF0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98D4D-62AB-4DB8-B5C7-5C7F4ECDEB8C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A8851EB7-E8AF-445A-90C7-50592B204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06E31C8F-3046-448A-A5CB-5BA7FC487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BA452-071E-456B-A8C0-97BA0B07A169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2605295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29B9E04-3CAD-4DB5-BC00-A77BF42C3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6A2E8412-38EC-4B90-8D11-3F208245C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Editar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C6CCE5B0-88F4-4AA2-AAFB-D7C5337E82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1F5A655C-EC0F-4BE1-8725-472384B5B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98D4D-62AB-4DB8-B5C7-5C7F4ECDEB8C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0CEEE693-EF72-41AB-B44D-405600829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0DEFC9F2-7F36-4FF4-A391-AAB4A0B0D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BA452-071E-456B-A8C0-97BA0B07A169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2801229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506D033-2CF4-404F-AC38-FBA03DA47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B4DDD88E-4597-48EF-BAF5-8D9BB47234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CO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24C25791-6323-44FA-92A1-431583A44C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Editar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DD671480-28E0-4CE0-96D6-A89E5E3FE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98D4D-62AB-4DB8-B5C7-5C7F4ECDEB8C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7D1A10B1-5CF3-4FA0-88E3-C3C48000B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B6AFD7E8-83BF-4ADD-A3A4-D16335D73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BA452-071E-456B-A8C0-97BA0B07A169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600633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857BE36-3AFF-45E5-B7FB-608E90848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9222CF31-0702-4FB8-9734-234340551F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Editar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C01D4E9-FA1A-4ECF-BEBE-6A6B0950A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98D4D-62AB-4DB8-B5C7-5C7F4ECDEB8C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8ECA88BD-874E-45CF-BCBE-FA62E23AE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5967F874-A414-430E-BA05-B713BC9CE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BA452-071E-456B-A8C0-97BA0B07A169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2271016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55D6DC0B-D03A-41D6-ACC9-11F415A3DF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E5A4A5CE-E91E-4520-B3A8-45F6A66BDB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Editar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D9FB14C-B34E-4AD9-B325-157F24B19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98D4D-62AB-4DB8-B5C7-5C7F4ECDEB8C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3F03F8D-8ADC-4A21-AEDD-8ADA96753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4A726788-B2D3-456B-A0B5-2AD7A8158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BA452-071E-456B-A8C0-97BA0B07A169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69546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7ECCD397-03C8-4285-970D-12BAA8233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s-CO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D8F4334B-8BB1-4228-A64E-4618CF8457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Editar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s-CO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C0EEBF87-313F-49D5-A9E3-620E32C847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698D4D-62AB-4DB8-B5C7-5C7F4ECDEB8C}" type="datetimeFigureOut">
              <a:rPr lang="es-CO" smtClean="0"/>
              <a:t>15/03/2026</a:t>
            </a:fld>
            <a:endParaRPr lang="es-CO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B946AFFD-3743-45EE-81F9-43BD903EA5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CO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3BBB3A4-6F67-4687-B871-A199BAB552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BA452-071E-456B-A8C0-97BA0B07A169}" type="slidenum">
              <a:rPr lang="es-CO" smtClean="0"/>
              <a:t>‹#›</a:t>
            </a:fld>
            <a:endParaRPr lang="es-CO"/>
          </a:p>
        </p:txBody>
      </p:sp>
    </p:spTree>
    <p:extLst>
      <p:ext uri="{BB962C8B-B14F-4D97-AF65-F5344CB8AC3E}">
        <p14:creationId xmlns:p14="http://schemas.microsoft.com/office/powerpoint/2010/main" val="1325271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C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6pZdVo836I&amp;t=19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V0uWf72ZQw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1308D-5EE6-40EE-AD39-FB6628483F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149" y="941497"/>
            <a:ext cx="9896476" cy="1657652"/>
          </a:xfrm>
        </p:spPr>
        <p:txBody>
          <a:bodyPr>
            <a:normAutofit/>
          </a:bodyPr>
          <a:lstStyle/>
          <a:p>
            <a:r>
              <a:rPr lang="en-US" sz="36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Ieithoedd</a:t>
            </a: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 </a:t>
            </a:r>
            <a:r>
              <a:rPr lang="en-US" sz="36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lleiafrifol</a:t>
            </a: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 a </a:t>
            </a:r>
            <a:r>
              <a:rPr lang="en-US" sz="36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chyfryngau</a:t>
            </a: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 </a:t>
            </a:r>
            <a:r>
              <a:rPr lang="en-US" sz="36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yn</a:t>
            </a: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 Abya Yala:</a:t>
            </a:r>
            <a:b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</a:br>
            <a:b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</a:br>
            <a:r>
              <a:rPr lang="en-US" sz="36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Gwahanol</a:t>
            </a: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, </a:t>
            </a:r>
            <a:r>
              <a:rPr lang="en-US" sz="36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Anghyfartal</a:t>
            </a: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 ac </a:t>
            </a:r>
            <a:r>
              <a:rPr lang="en-US" sz="36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Anghysylltiedig</a:t>
            </a:r>
            <a:endParaRPr lang="en-DE" sz="3600" b="1" dirty="0">
              <a:solidFill>
                <a:schemeClr val="accent1">
                  <a:lumMod val="75000"/>
                </a:schemeClr>
              </a:solidFill>
              <a:latin typeface="Franklin Gothic Medium" panose="020B0603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2517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7FB10-8BA2-4174-9849-6C9B11649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Rhywbeth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i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feddwl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</a:rPr>
              <a:t>amdano</a:t>
            </a:r>
            <a:endParaRPr lang="en-DE" sz="4000" b="1" dirty="0">
              <a:solidFill>
                <a:schemeClr val="accent1">
                  <a:lumMod val="75000"/>
                </a:schemeClr>
              </a:solidFill>
              <a:latin typeface="Franklin Gothic Medium" panose="020B0603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69AB5-F0E9-4B69-9282-65ADE15AC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819275"/>
            <a:ext cx="11258550" cy="4171950"/>
          </a:xfrm>
        </p:spPr>
        <p:txBody>
          <a:bodyPr numCol="1">
            <a:normAutofit/>
          </a:bodyPr>
          <a:lstStyle/>
          <a:p>
            <a:pPr>
              <a:lnSpc>
                <a:spcPct val="150000"/>
              </a:lnSpc>
            </a:pPr>
            <a:endParaRPr lang="en-DE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Imagen 4">
            <a:extLst>
              <a:ext uri="{FF2B5EF4-FFF2-40B4-BE49-F238E27FC236}">
                <a16:creationId xmlns:a16="http://schemas.microsoft.com/office/drawing/2014/main" id="{98BC144B-9AE6-4579-B994-111688AA8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19" y="1316477"/>
            <a:ext cx="11916381" cy="4863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75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 CuadroTexto">
            <a:extLst>
              <a:ext uri="{FF2B5EF4-FFF2-40B4-BE49-F238E27FC236}">
                <a16:creationId xmlns:a16="http://schemas.microsoft.com/office/drawing/2014/main" id="{2F2C3F45-1A06-B71C-BBE4-031ACE85435B}"/>
              </a:ext>
            </a:extLst>
          </p:cNvPr>
          <p:cNvSpPr txBox="1"/>
          <p:nvPr/>
        </p:nvSpPr>
        <p:spPr>
          <a:xfrm>
            <a:off x="2899834" y="190653"/>
            <a:ext cx="618653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Cyd-destun</a:t>
            </a:r>
            <a:r>
              <a:rPr lang="es-CO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 </a:t>
            </a: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America</a:t>
            </a:r>
            <a:r>
              <a:rPr lang="es-CO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 </a:t>
            </a: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Ladin</a:t>
            </a:r>
            <a:endParaRPr lang="es-CO" sz="4000" b="1" dirty="0">
              <a:solidFill>
                <a:schemeClr val="accent1">
                  <a:lumMod val="75000"/>
                </a:schemeClr>
              </a:solidFill>
              <a:latin typeface="Franklin Gothic Medium" panose="020B0603020102020204" pitchFamily="34" charset="0"/>
              <a:ea typeface="+mj-ea"/>
              <a:cs typeface="+mj-cs"/>
            </a:endParaRPr>
          </a:p>
        </p:txBody>
      </p:sp>
      <p:pic>
        <p:nvPicPr>
          <p:cNvPr id="5" name="Picture 2" descr="E:\Imagenes Ponencia Barcelona\mapa-diversidad-etnica3.jpg">
            <a:extLst>
              <a:ext uri="{FF2B5EF4-FFF2-40B4-BE49-F238E27FC236}">
                <a16:creationId xmlns:a16="http://schemas.microsoft.com/office/drawing/2014/main" id="{0EC1BA10-F889-480D-E804-E681BB4396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00713" y="898539"/>
            <a:ext cx="5184775" cy="590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78588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 CuadroTexto">
            <a:extLst>
              <a:ext uri="{FF2B5EF4-FFF2-40B4-BE49-F238E27FC236}">
                <a16:creationId xmlns:a16="http://schemas.microsoft.com/office/drawing/2014/main" id="{BCB69A55-A456-43BB-7168-F9E6A03E6385}"/>
              </a:ext>
            </a:extLst>
          </p:cNvPr>
          <p:cNvSpPr txBox="1"/>
          <p:nvPr/>
        </p:nvSpPr>
        <p:spPr>
          <a:xfrm>
            <a:off x="2899834" y="190653"/>
            <a:ext cx="618653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Cyd-destun</a:t>
            </a:r>
            <a:r>
              <a:rPr lang="es-CO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 </a:t>
            </a: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America</a:t>
            </a:r>
            <a:r>
              <a:rPr lang="es-CO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 </a:t>
            </a: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Ladin</a:t>
            </a:r>
            <a:endParaRPr lang="es-CO" sz="4000" b="1" dirty="0">
              <a:solidFill>
                <a:schemeClr val="accent1">
                  <a:lumMod val="75000"/>
                </a:schemeClr>
              </a:solidFill>
              <a:latin typeface="Franklin Gothic Medium" panose="020B0603020102020204" pitchFamily="34" charset="0"/>
              <a:ea typeface="+mj-ea"/>
              <a:cs typeface="+mj-cs"/>
            </a:endParaRPr>
          </a:p>
        </p:txBody>
      </p:sp>
      <p:pic>
        <p:nvPicPr>
          <p:cNvPr id="5" name="Picture 2" descr="E:\Imagenes Ponencia Barcelona\poblacion-indigena-porcentual.jpg">
            <a:extLst>
              <a:ext uri="{FF2B5EF4-FFF2-40B4-BE49-F238E27FC236}">
                <a16:creationId xmlns:a16="http://schemas.microsoft.com/office/drawing/2014/main" id="{D2EA8AC5-05B2-1932-E5F8-4B9F81B029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77208" y="898540"/>
            <a:ext cx="5163400" cy="5890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14478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2743201" y="135420"/>
            <a:ext cx="631980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defRPr/>
            </a:pP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Cymhariaeth</a:t>
            </a:r>
            <a:r>
              <a:rPr lang="es-CO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 </a:t>
            </a: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America</a:t>
            </a:r>
            <a:r>
              <a:rPr lang="es-CO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 </a:t>
            </a: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Ladin</a:t>
            </a:r>
            <a:endParaRPr lang="es-CO" sz="4000" b="1" dirty="0">
              <a:solidFill>
                <a:schemeClr val="accent1">
                  <a:lumMod val="75000"/>
                </a:schemeClr>
              </a:solidFill>
              <a:latin typeface="Franklin Gothic Medium" panose="020B0603020102020204" pitchFamily="34" charset="0"/>
              <a:ea typeface="+mj-ea"/>
              <a:cs typeface="+mj-cs"/>
            </a:endParaRPr>
          </a:p>
        </p:txBody>
      </p:sp>
      <p:graphicFrame>
        <p:nvGraphicFramePr>
          <p:cNvPr id="17" name="16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6078937"/>
              </p:ext>
            </p:extLst>
          </p:nvPr>
        </p:nvGraphicFramePr>
        <p:xfrm>
          <a:off x="613186" y="836614"/>
          <a:ext cx="10622850" cy="3754593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10437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634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437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258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371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60886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603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Gwlad</a:t>
                      </a:r>
                      <a:endParaRPr lang="es-ES" sz="12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% </a:t>
                      </a: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brodorol</a:t>
                      </a:r>
                      <a:r>
                        <a:rPr lang="es-ES" sz="12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Poblau</a:t>
                      </a:r>
                      <a:r>
                        <a:rPr lang="es-ES" sz="12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brodorol</a:t>
                      </a:r>
                      <a:endParaRPr lang="es-ES" sz="12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Cyfansoddiad</a:t>
                      </a:r>
                      <a:endParaRPr lang="es-ES" sz="12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Teipoleg</a:t>
                      </a:r>
                      <a:endParaRPr lang="es-ES" sz="12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Cyfraith</a:t>
                      </a:r>
                      <a:r>
                        <a:rPr lang="es-ES" sz="12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Iaith</a:t>
                      </a:r>
                      <a:endParaRPr lang="es-ES" sz="12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457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Colombia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3,4%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87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1991.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Art. 7:  </a:t>
                      </a:r>
                      <a:r>
                        <a:rPr lang="cy-GB" sz="1200" dirty="0"/>
                        <a:t>Wladwriaeth amlethnig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Art. 10: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Ieithoedd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brodorol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swyddogol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mewn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eu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tiriogaeth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nhw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–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ddysg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dwyieithog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Cydnabiddaeth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rannol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b="1" dirty="0">
                          <a:latin typeface="Calibri"/>
                          <a:ea typeface="Calibri"/>
                          <a:cs typeface="Times New Roman"/>
                        </a:rPr>
                        <a:t>CYFRAITH 1381, 2010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Dim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yn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egluro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pan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mae’r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ieithoedd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yn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bwysig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Dim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yn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diffinio’r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iaith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swyddogol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yr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wlad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Ieithoedd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brodorol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(Native)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Mae’n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esponio’r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rhan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o’r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cyfryngau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Addysg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dwyieithog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gorforol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618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>
                          <a:latin typeface="Calibri"/>
                          <a:ea typeface="Calibri"/>
                          <a:cs typeface="Times New Roman"/>
                        </a:rPr>
                        <a:t>Bolivia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60,75%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>
                          <a:latin typeface="Calibri"/>
                          <a:ea typeface="Calibri"/>
                          <a:cs typeface="Times New Roman"/>
                        </a:rPr>
                        <a:t>38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2008.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Art. 5: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i. Bob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iaith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yn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swyddogol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(36)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ii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. Bob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lwyoddraeth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lleol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bydd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ynd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defnyddio’r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Sbaeneg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ac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yr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iaith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brodorol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lleol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Ert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. 107: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Dylen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y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cyfryngau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bod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yn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amlieithog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/>
                        <a:t>Cydnabyddiaeth deg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9525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150" b="1" dirty="0">
                          <a:latin typeface="+mn-lt"/>
                          <a:ea typeface="Calibri"/>
                          <a:cs typeface="Times New Roman"/>
                        </a:rPr>
                        <a:t>CYFRAITH 269, 2012</a:t>
                      </a:r>
                      <a:endParaRPr lang="es-ES" sz="1150" dirty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180975" indent="-17145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 pitchFamily="2" charset="2"/>
                        <a:buChar char="ü"/>
                        <a:tabLst/>
                      </a:pPr>
                      <a:r>
                        <a:rPr lang="cy-GB" sz="1200" dirty="0"/>
                        <a:t>Dad-drefedigaethu fel targed</a:t>
                      </a:r>
                    </a:p>
                    <a:p>
                      <a:pPr marL="180975" indent="-17145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 pitchFamily="2" charset="2"/>
                        <a:buChar char="ü"/>
                        <a:tabLst/>
                      </a:pPr>
                      <a:r>
                        <a:rPr lang="cy-GB" sz="1200" dirty="0">
                          <a:latin typeface="Calibri"/>
                          <a:ea typeface="Calibri"/>
                          <a:cs typeface="Times New Roman"/>
                        </a:rPr>
                        <a:t>Adnabu, cadw a datblygu’r ieithoedd</a:t>
                      </a:r>
                    </a:p>
                    <a:p>
                      <a:pPr marL="180975" indent="-17145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 pitchFamily="2" charset="2"/>
                        <a:buChar char="ü"/>
                        <a:tabLst/>
                      </a:pPr>
                      <a:r>
                        <a:rPr lang="cy-GB" sz="1200" dirty="0"/>
                        <a:t>Adfer, bywiogi ac adfywio</a:t>
                      </a:r>
                      <a:r>
                        <a:rPr lang="cy-GB" sz="1200" dirty="0">
                          <a:latin typeface="Calibri"/>
                          <a:cs typeface="Times New Roman"/>
                        </a:rPr>
                        <a:t>’r ieithoedd 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9249" name="4 Imagen" descr="aimar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5702300"/>
            <a:ext cx="1619250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50" name="6 Imagen" descr="aimara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59363" y="5700713"/>
            <a:ext cx="1860550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51" name="7 Imagen" descr="colombia3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17864" y="5702300"/>
            <a:ext cx="1735137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52" name="10 Imagen" descr="nasa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00876" y="5710238"/>
            <a:ext cx="1762125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53" name="11 Imagen" descr="colombia2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813800" y="5700714"/>
            <a:ext cx="1835150" cy="1157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4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6101723"/>
              </p:ext>
            </p:extLst>
          </p:nvPr>
        </p:nvGraphicFramePr>
        <p:xfrm>
          <a:off x="419549" y="1354084"/>
          <a:ext cx="11209466" cy="2993471"/>
        </p:xfrm>
        <a:graphic>
          <a:graphicData uri="http://schemas.openxmlformats.org/drawingml/2006/table">
            <a:tbl>
              <a:tblPr/>
              <a:tblGrid>
                <a:gridCol w="11944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269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188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324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859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9508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5618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Venezuela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2,32%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28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1999.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Art. 9: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Ieithoedd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brodorol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yn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gyd-swyddogaeth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/>
                        <a:t>Cydnabyddiaeth cyffredinol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b="1" dirty="0">
                          <a:latin typeface="Calibri"/>
                          <a:ea typeface="Calibri"/>
                          <a:cs typeface="Times New Roman"/>
                        </a:rPr>
                        <a:t>CYFRAITH IEITHOEDD BRODOROL 2008 (</a:t>
                      </a:r>
                      <a:r>
                        <a:rPr lang="es-ES" sz="1150" b="1" dirty="0" err="1">
                          <a:latin typeface="Calibri"/>
                          <a:ea typeface="Calibri"/>
                          <a:cs typeface="Times New Roman"/>
                        </a:rPr>
                        <a:t>yn</a:t>
                      </a:r>
                      <a:r>
                        <a:rPr lang="es-ES" sz="1150" b="1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b="1" dirty="0" err="1">
                          <a:latin typeface="Calibri"/>
                          <a:ea typeface="Calibri"/>
                          <a:cs typeface="Times New Roman"/>
                        </a:rPr>
                        <a:t>Sbaeneg</a:t>
                      </a:r>
                      <a:r>
                        <a:rPr lang="es-ES" sz="1150" b="1" dirty="0">
                          <a:latin typeface="Calibri"/>
                          <a:ea typeface="Calibri"/>
                          <a:cs typeface="Times New Roman"/>
                        </a:rPr>
                        <a:t> a 17 </a:t>
                      </a:r>
                      <a:r>
                        <a:rPr lang="es-ES" sz="1150" b="1" dirty="0" err="1">
                          <a:latin typeface="Calibri"/>
                          <a:ea typeface="Calibri"/>
                          <a:cs typeface="Times New Roman"/>
                        </a:rPr>
                        <a:t>ieithoedd</a:t>
                      </a:r>
                      <a:r>
                        <a:rPr lang="es-ES" sz="1150" b="1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b="1" dirty="0" err="1">
                          <a:latin typeface="Calibri"/>
                          <a:ea typeface="Calibri"/>
                          <a:cs typeface="Times New Roman"/>
                        </a:rPr>
                        <a:t>brodorol</a:t>
                      </a:r>
                      <a:r>
                        <a:rPr lang="es-ES" sz="1150" b="1" dirty="0">
                          <a:latin typeface="Calibri"/>
                          <a:ea typeface="Calibri"/>
                          <a:cs typeface="Times New Roman"/>
                        </a:rPr>
                        <a:t>)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Wedi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egluro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pam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maen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nhw’n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bwysig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Mae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Sbaeneg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a 30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iaith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brodorol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yn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swyddogol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bobman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Wedi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creu’r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athroba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genedlaethol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o’r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ieithoedd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lleiafrifol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Esbonio’r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rhan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o’r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cyfryngau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Addysg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dwyieithog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gorfodol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316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>
                          <a:latin typeface="Calibri"/>
                          <a:ea typeface="Calibri"/>
                          <a:cs typeface="Times New Roman"/>
                        </a:rPr>
                        <a:t>México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>
                          <a:latin typeface="Calibri"/>
                          <a:ea typeface="Calibri"/>
                          <a:cs typeface="Times New Roman"/>
                        </a:rPr>
                        <a:t>9,44%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>
                          <a:latin typeface="Calibri"/>
                          <a:ea typeface="Calibri"/>
                          <a:cs typeface="Times New Roman"/>
                        </a:rPr>
                        <a:t>67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1917,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wedi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newid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2011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Ert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. 2: </a:t>
                      </a:r>
                      <a:r>
                        <a:rPr lang="cy-GB" sz="1100" dirty="0"/>
                        <a:t>Wladwriaeth amlethnig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A IV: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cadw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chyfoethogi’r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ieithoedd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B II: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addysg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dwyieithog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BVI: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cyfryngau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yn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y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llefydd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brodorol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100" dirty="0"/>
                        <a:t>Cydnabyddiaeth cyffredinol</a:t>
                      </a:r>
                      <a:endParaRPr lang="es-ES" sz="11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150" b="1" dirty="0">
                          <a:latin typeface="Calibri"/>
                          <a:ea typeface="Calibri"/>
                          <a:cs typeface="Times New Roman"/>
                        </a:rPr>
                        <a:t>CYFRAITH CYFFREDINOL O’R HAWLIAU IETHYDDOL O’R POBLAU BRODOROL 2010 (</a:t>
                      </a:r>
                      <a:r>
                        <a:rPr lang="es-ES" sz="1150" b="1" dirty="0" err="1">
                          <a:latin typeface="Calibri"/>
                          <a:ea typeface="Calibri"/>
                          <a:cs typeface="Times New Roman"/>
                        </a:rPr>
                        <a:t>esboniaeth</a:t>
                      </a:r>
                      <a:r>
                        <a:rPr lang="es-ES" sz="1150" b="1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b="1" dirty="0" err="1">
                          <a:latin typeface="Calibri"/>
                          <a:ea typeface="Calibri"/>
                          <a:cs typeface="Times New Roman"/>
                        </a:rPr>
                        <a:t>mewn</a:t>
                      </a:r>
                      <a:r>
                        <a:rPr lang="es-ES" sz="1150" b="1" dirty="0">
                          <a:latin typeface="Calibri"/>
                          <a:ea typeface="Calibri"/>
                          <a:cs typeface="Times New Roman"/>
                        </a:rPr>
                        <a:t> 65 </a:t>
                      </a:r>
                      <a:r>
                        <a:rPr lang="es-ES" sz="1150" b="1" dirty="0" err="1">
                          <a:latin typeface="Calibri"/>
                          <a:ea typeface="Calibri"/>
                          <a:cs typeface="Times New Roman"/>
                        </a:rPr>
                        <a:t>ieithoedd</a:t>
                      </a:r>
                      <a:r>
                        <a:rPr lang="es-ES" sz="1150" b="1" dirty="0">
                          <a:latin typeface="Calibri"/>
                          <a:ea typeface="Calibri"/>
                          <a:cs typeface="Times New Roman"/>
                        </a:rPr>
                        <a:t>)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/>
                        <a:buChar char=""/>
                        <a:tabLst/>
                        <a:defRPr/>
                      </a:pP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Wedi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egluro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pam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maen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nhw’n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bwysig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Yn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gael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eu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diffinio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fel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ieithoedd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genedlaethol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Wedi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creu’r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athroba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genedlaethol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o’r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ieithoedd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lleiafrifol</a:t>
                      </a:r>
                      <a:endParaRPr lang="es-ES" sz="1150" dirty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Esbonio’r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rhan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o’r</a:t>
                      </a:r>
                      <a:r>
                        <a:rPr lang="es-ES" sz="115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+mn-lt"/>
                          <a:ea typeface="Calibri"/>
                          <a:cs typeface="Times New Roman"/>
                        </a:rPr>
                        <a:t>cyfryngau</a:t>
                      </a:r>
                      <a:endParaRPr lang="es-ES" sz="1150" dirty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"/>
                      </a:pP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Addysg</a:t>
                      </a:r>
                      <a:r>
                        <a:rPr lang="es-ES" sz="115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150" dirty="0" err="1">
                          <a:latin typeface="Calibri"/>
                          <a:ea typeface="Calibri"/>
                          <a:cs typeface="Times New Roman"/>
                        </a:rPr>
                        <a:t>dwyieithog</a:t>
                      </a:r>
                      <a:endParaRPr lang="es-ES" sz="115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6" name="5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6721894"/>
              </p:ext>
            </p:extLst>
          </p:nvPr>
        </p:nvGraphicFramePr>
        <p:xfrm>
          <a:off x="419549" y="911171"/>
          <a:ext cx="11209466" cy="408305"/>
        </p:xfrm>
        <a:graphic>
          <a:graphicData uri="http://schemas.openxmlformats.org/drawingml/2006/table">
            <a:tbl>
              <a:tblPr/>
              <a:tblGrid>
                <a:gridCol w="11944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151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05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483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4799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9729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603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Gwlad</a:t>
                      </a:r>
                      <a:endParaRPr lang="es-ES" sz="12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% </a:t>
                      </a: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brodorol</a:t>
                      </a:r>
                      <a:r>
                        <a:rPr lang="es-ES" sz="12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Poblau</a:t>
                      </a:r>
                      <a:r>
                        <a:rPr lang="es-ES" sz="12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brodorol</a:t>
                      </a:r>
                      <a:endParaRPr lang="es-ES" sz="12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Cyfansoddiad</a:t>
                      </a:r>
                      <a:endParaRPr lang="es-ES" sz="12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Teipoleg</a:t>
                      </a:r>
                      <a:endParaRPr lang="es-ES" sz="12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Cyfraith</a:t>
                      </a:r>
                      <a:r>
                        <a:rPr lang="es-ES" sz="1200" b="1" dirty="0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s-ES" sz="1200" b="1" dirty="0" err="1">
                          <a:solidFill>
                            <a:schemeClr val="bg1">
                              <a:lumMod val="9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Iaith</a:t>
                      </a:r>
                      <a:endParaRPr lang="es-ES" sz="1200" b="1" dirty="0">
                        <a:solidFill>
                          <a:schemeClr val="bg1">
                            <a:lumMod val="9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299" marR="462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0282" name="6 Imagen" descr="venezuela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0825" y="5715001"/>
            <a:ext cx="1766888" cy="117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3" name="7 Imagen" descr="mexico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08364" y="5700714"/>
            <a:ext cx="1584325" cy="1157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4" name="9 Imagen" descr="mexico3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33976" y="5708650"/>
            <a:ext cx="1655763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5" name="Picture 2" descr="http://www.clarinveracruzano.com/wp-content/uploads/2010/10/Indigenas-ni%C3%B1os-de-veracruz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18325" y="5697539"/>
            <a:ext cx="1798638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6" name="11 Imagen" descr="MXICO_~1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872539" y="5715000"/>
            <a:ext cx="17922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3 CuadroTexto">
            <a:extLst>
              <a:ext uri="{FF2B5EF4-FFF2-40B4-BE49-F238E27FC236}">
                <a16:creationId xmlns:a16="http://schemas.microsoft.com/office/drawing/2014/main" id="{A63784AE-E345-4C59-88D5-FF8EE671E6CF}"/>
              </a:ext>
            </a:extLst>
          </p:cNvPr>
          <p:cNvSpPr txBox="1"/>
          <p:nvPr/>
        </p:nvSpPr>
        <p:spPr>
          <a:xfrm>
            <a:off x="2686820" y="135420"/>
            <a:ext cx="66294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defRPr/>
            </a:pP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Cymhariaeth</a:t>
            </a:r>
            <a:r>
              <a:rPr lang="es-CO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 </a:t>
            </a: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America</a:t>
            </a:r>
            <a:r>
              <a:rPr lang="es-CO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 </a:t>
            </a: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Ladin</a:t>
            </a:r>
            <a:endParaRPr lang="es-CO" sz="4000" b="1" dirty="0">
              <a:solidFill>
                <a:schemeClr val="accent1">
                  <a:lumMod val="75000"/>
                </a:schemeClr>
              </a:solidFill>
              <a:latin typeface="Franklin Gothic Medium" panose="020B0603020102020204" pitchFamily="34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0">
            <a:extLst>
              <a:ext uri="{FF2B5EF4-FFF2-40B4-BE49-F238E27FC236}">
                <a16:creationId xmlns:a16="http://schemas.microsoft.com/office/drawing/2014/main" id="{FA2CD7C6-9746-3149-9CDE-91B7EC03E15A}"/>
              </a:ext>
            </a:extLst>
          </p:cNvPr>
          <p:cNvGrpSpPr/>
          <p:nvPr/>
        </p:nvGrpSpPr>
        <p:grpSpPr>
          <a:xfrm>
            <a:off x="3852922" y="1098191"/>
            <a:ext cx="4415037" cy="5112568"/>
            <a:chOff x="1309091" y="-72008"/>
            <a:chExt cx="4991101" cy="5715001"/>
          </a:xfrm>
        </p:grpSpPr>
        <p:pic>
          <p:nvPicPr>
            <p:cNvPr id="6" name="Picture 2" descr="C:\Users\Keto\Desktop\524px-Colombia_location_map2.svg.png">
              <a:extLst>
                <a:ext uri="{FF2B5EF4-FFF2-40B4-BE49-F238E27FC236}">
                  <a16:creationId xmlns:a16="http://schemas.microsoft.com/office/drawing/2014/main" id="{226A733F-D86D-132E-95A3-BDB6A1BFC5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309091" y="-72008"/>
              <a:ext cx="4991101" cy="5715001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</p:pic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2B3CDA19-23EC-C484-0028-6E700233F865}"/>
                </a:ext>
              </a:extLst>
            </p:cNvPr>
            <p:cNvSpPr/>
            <p:nvPr/>
          </p:nvSpPr>
          <p:spPr>
            <a:xfrm>
              <a:off x="4355976" y="1052736"/>
              <a:ext cx="792088" cy="72008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CO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E5822286-6392-11BF-6905-842CB91A6A73}"/>
                </a:ext>
              </a:extLst>
            </p:cNvPr>
            <p:cNvSpPr/>
            <p:nvPr/>
          </p:nvSpPr>
          <p:spPr>
            <a:xfrm>
              <a:off x="1835696" y="692696"/>
              <a:ext cx="792088" cy="72008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CO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B099703C-5091-1DEF-F6CC-00870BB5423A}"/>
                </a:ext>
              </a:extLst>
            </p:cNvPr>
            <p:cNvSpPr/>
            <p:nvPr/>
          </p:nvSpPr>
          <p:spPr>
            <a:xfrm>
              <a:off x="3131840" y="3573016"/>
              <a:ext cx="792088" cy="72008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CO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AA93DDE-BBF1-FFE1-808D-F254ED0B0DBE}"/>
                </a:ext>
              </a:extLst>
            </p:cNvPr>
            <p:cNvSpPr txBox="1"/>
            <p:nvPr/>
          </p:nvSpPr>
          <p:spPr>
            <a:xfrm>
              <a:off x="2627784" y="692696"/>
              <a:ext cx="123482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s-CO" dirty="0"/>
                <a:t>San Andrés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DD3E1F3-C0C0-EBF2-7263-559ABDF6B5E4}"/>
                </a:ext>
              </a:extLst>
            </p:cNvPr>
            <p:cNvSpPr txBox="1"/>
            <p:nvPr/>
          </p:nvSpPr>
          <p:spPr>
            <a:xfrm>
              <a:off x="4788024" y="620688"/>
              <a:ext cx="11176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s-CO" dirty="0"/>
                <a:t>La Guajira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40F8944-FF0A-944A-1D95-EDC0691AD5AB}"/>
                </a:ext>
              </a:extLst>
            </p:cNvPr>
            <p:cNvSpPr txBox="1"/>
            <p:nvPr/>
          </p:nvSpPr>
          <p:spPr>
            <a:xfrm>
              <a:off x="2339752" y="3429000"/>
              <a:ext cx="7469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s-CO" dirty="0"/>
                <a:t>Cauca</a:t>
              </a:r>
            </a:p>
          </p:txBody>
        </p:sp>
      </p:grpSp>
      <p:sp>
        <p:nvSpPr>
          <p:cNvPr id="13" name="3 CuadroTexto">
            <a:extLst>
              <a:ext uri="{FF2B5EF4-FFF2-40B4-BE49-F238E27FC236}">
                <a16:creationId xmlns:a16="http://schemas.microsoft.com/office/drawing/2014/main" id="{1286721E-61C8-354C-3DBA-1ACD0F7A68BC}"/>
              </a:ext>
            </a:extLst>
          </p:cNvPr>
          <p:cNvSpPr txBox="1"/>
          <p:nvPr/>
        </p:nvSpPr>
        <p:spPr>
          <a:xfrm>
            <a:off x="3057881" y="135420"/>
            <a:ext cx="600512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defRPr/>
            </a:pP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Cyd-destyn</a:t>
            </a:r>
            <a:r>
              <a:rPr lang="es-CO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 Colombia</a:t>
            </a:r>
          </a:p>
        </p:txBody>
      </p:sp>
    </p:spTree>
    <p:extLst>
      <p:ext uri="{BB962C8B-B14F-4D97-AF65-F5344CB8AC3E}">
        <p14:creationId xmlns:p14="http://schemas.microsoft.com/office/powerpoint/2010/main" val="1312362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3 CuadroTexto">
            <a:extLst>
              <a:ext uri="{FF2B5EF4-FFF2-40B4-BE49-F238E27FC236}">
                <a16:creationId xmlns:a16="http://schemas.microsoft.com/office/drawing/2014/main" id="{1286721E-61C8-354C-3DBA-1ACD0F7A68BC}"/>
              </a:ext>
            </a:extLst>
          </p:cNvPr>
          <p:cNvSpPr txBox="1"/>
          <p:nvPr/>
        </p:nvSpPr>
        <p:spPr>
          <a:xfrm>
            <a:off x="3057881" y="135420"/>
            <a:ext cx="600512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defRPr/>
            </a:pPr>
            <a:r>
              <a:rPr lang="es-CO" sz="4000" b="1" dirty="0" err="1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Cyd-destyn</a:t>
            </a:r>
            <a:r>
              <a:rPr lang="es-CO" sz="4000" b="1" dirty="0">
                <a:solidFill>
                  <a:schemeClr val="accent1">
                    <a:lumMod val="75000"/>
                  </a:schemeClr>
                </a:solidFill>
                <a:latin typeface="Franklin Gothic Medium" panose="020B0603020102020204" pitchFamily="34" charset="0"/>
                <a:ea typeface="+mj-ea"/>
                <a:cs typeface="+mj-cs"/>
              </a:rPr>
              <a:t> Colombia</a:t>
            </a:r>
          </a:p>
        </p:txBody>
      </p:sp>
      <p:grpSp>
        <p:nvGrpSpPr>
          <p:cNvPr id="2" name="14 Grupo">
            <a:extLst>
              <a:ext uri="{FF2B5EF4-FFF2-40B4-BE49-F238E27FC236}">
                <a16:creationId xmlns:a16="http://schemas.microsoft.com/office/drawing/2014/main" id="{F9138FFA-0B18-00A8-CF07-61AEF5BC4C71}"/>
              </a:ext>
            </a:extLst>
          </p:cNvPr>
          <p:cNvGrpSpPr>
            <a:grpSpLocks/>
          </p:cNvGrpSpPr>
          <p:nvPr/>
        </p:nvGrpSpPr>
        <p:grpSpPr bwMode="auto">
          <a:xfrm rot="-656553">
            <a:off x="1055732" y="1370655"/>
            <a:ext cx="6641008" cy="4554811"/>
            <a:chOff x="755576" y="720613"/>
            <a:chExt cx="3757378" cy="6124087"/>
          </a:xfrm>
        </p:grpSpPr>
        <p:sp>
          <p:nvSpPr>
            <p:cNvPr id="3" name="5 CuadroTexto">
              <a:extLst>
                <a:ext uri="{FF2B5EF4-FFF2-40B4-BE49-F238E27FC236}">
                  <a16:creationId xmlns:a16="http://schemas.microsoft.com/office/drawing/2014/main" id="{C33DBD64-3EDD-EAA0-0610-337B53AD24C8}"/>
                </a:ext>
              </a:extLst>
            </p:cNvPr>
            <p:cNvSpPr txBox="1"/>
            <p:nvPr/>
          </p:nvSpPr>
          <p:spPr>
            <a:xfrm>
              <a:off x="755576" y="720613"/>
              <a:ext cx="3757378" cy="6124087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571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s-CO" sz="2800" b="1" dirty="0">
                  <a:solidFill>
                    <a:schemeClr val="accent6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haroni" pitchFamily="2" charset="-79"/>
                  <a:cs typeface="Aharoni" pitchFamily="2" charset="-79"/>
                </a:rPr>
                <a:t>RHIFAU COLOMBIA</a:t>
              </a:r>
            </a:p>
            <a:p>
              <a:pPr>
                <a:defRPr/>
              </a:pPr>
              <a:r>
                <a:rPr lang="es-CO" sz="2800" dirty="0">
                  <a:solidFill>
                    <a:srgbClr val="00B0F0"/>
                  </a:solidFill>
                  <a:latin typeface="Arial Black" pitchFamily="34" charset="0"/>
                  <a:cs typeface="Aharoni" pitchFamily="2" charset="-79"/>
                </a:rPr>
                <a:t>1.400.000</a:t>
              </a:r>
              <a:r>
                <a:rPr lang="es-CO" sz="2800" dirty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haroni" pitchFamily="2" charset="-79"/>
                  <a:cs typeface="Aharoni" pitchFamily="2" charset="-79"/>
                </a:rPr>
                <a:t> </a:t>
              </a:r>
              <a:r>
                <a:rPr lang="es-CO" sz="2800" b="1" dirty="0" err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ydy’r</a:t>
              </a:r>
              <a:r>
                <a:rPr lang="es-CO" sz="2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poblogaeth</a:t>
              </a:r>
              <a:r>
                <a:rPr lang="es-CO" sz="2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brodorol</a:t>
              </a:r>
              <a:r>
                <a:rPr lang="es-CO" sz="2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yng</a:t>
              </a:r>
              <a:r>
                <a:rPr lang="es-CO" sz="28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Ngholombia</a:t>
              </a:r>
              <a:endParaRPr lang="es-CO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endParaRPr>
            </a:p>
            <a:p>
              <a:pPr>
                <a:defRPr/>
              </a:pPr>
              <a:r>
                <a:rPr lang="es-CO" sz="2800" dirty="0">
                  <a:solidFill>
                    <a:srgbClr val="00B0F0"/>
                  </a:solidFill>
                  <a:latin typeface="Arial Black" pitchFamily="34" charset="0"/>
                  <a:cs typeface="Aharoni" pitchFamily="2" charset="-79"/>
                </a:rPr>
                <a:t>87</a:t>
              </a:r>
              <a:r>
                <a:rPr lang="es-CO" sz="2800" dirty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haroni" pitchFamily="2" charset="-79"/>
                  <a:cs typeface="Aharoni" pitchFamily="2" charset="-79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poblau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ethnyg</a:t>
              </a:r>
              <a:endParaRPr lang="es-CO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endParaRPr>
            </a:p>
            <a:p>
              <a:pPr>
                <a:defRPr/>
              </a:pPr>
              <a:r>
                <a:rPr lang="es-CO" sz="2800" dirty="0">
                  <a:solidFill>
                    <a:srgbClr val="00B0F0"/>
                  </a:solidFill>
                  <a:latin typeface="Arial Black" pitchFamily="34" charset="0"/>
                  <a:cs typeface="Aharoni" pitchFamily="2" charset="-79"/>
                </a:rPr>
                <a:t>64</a:t>
              </a:r>
              <a:r>
                <a:rPr lang="es-CO" sz="2800" dirty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haroni" pitchFamily="2" charset="-79"/>
                  <a:cs typeface="Aharoni" pitchFamily="2" charset="-79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Ieithoedd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brodorol</a:t>
              </a:r>
              <a:endParaRPr lang="es-CO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endParaRPr>
            </a:p>
            <a:p>
              <a:pPr>
                <a:defRPr/>
              </a:pPr>
              <a:r>
                <a:rPr lang="es-CO" sz="2800" dirty="0">
                  <a:solidFill>
                    <a:srgbClr val="00B0F0"/>
                  </a:solidFill>
                  <a:latin typeface="Arial Black" pitchFamily="34" charset="0"/>
                  <a:cs typeface="Aharoni" pitchFamily="2" charset="-79"/>
                </a:rPr>
                <a:t>13</a:t>
              </a:r>
              <a:r>
                <a:rPr lang="es-CO" sz="2800" dirty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haroni" pitchFamily="2" charset="-79"/>
                  <a:cs typeface="Aharoni" pitchFamily="2" charset="-79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teuluoedd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iaith</a:t>
              </a:r>
              <a:endParaRPr lang="es-CO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endParaRPr>
            </a:p>
            <a:p>
              <a:pPr>
                <a:defRPr/>
              </a:pP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Mae’r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pobl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brodorol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yn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byw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yn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dirty="0">
                  <a:solidFill>
                    <a:srgbClr val="00B0F0"/>
                  </a:solidFill>
                  <a:latin typeface="Arial Black" pitchFamily="34" charset="0"/>
                  <a:cs typeface="Aharoni" pitchFamily="2" charset="-79"/>
                </a:rPr>
                <a:t>29%</a:t>
              </a:r>
              <a:r>
                <a:rPr lang="es-CO" sz="2800" dirty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haroni" pitchFamily="2" charset="-79"/>
                  <a:cs typeface="Aharoni" pitchFamily="2" charset="-79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o’r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tiriolaeth</a:t>
              </a:r>
              <a:endParaRPr lang="es-CO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endParaRPr>
            </a:p>
            <a:p>
              <a:pPr>
                <a:defRPr/>
              </a:pP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Yn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y 19eg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Ganrif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oedd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dirty="0">
                  <a:solidFill>
                    <a:srgbClr val="00B0F0"/>
                  </a:solidFill>
                  <a:latin typeface="Arial Black" pitchFamily="34" charset="0"/>
                  <a:cs typeface="Aharoni" pitchFamily="2" charset="-79"/>
                </a:rPr>
                <a:t>25%</a:t>
              </a:r>
              <a:r>
                <a:rPr lang="es-CO" sz="2800" dirty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Aharoni" pitchFamily="2" charset="-79"/>
                  <a:cs typeface="Aharoni" pitchFamily="2" charset="-79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o’r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boblogaeth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yn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brodorol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.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Nawr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,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maen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nhw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llai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na</a:t>
              </a:r>
              <a:r>
                <a:rPr lang="es-CO" sz="28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 pitchFamily="34" charset="0"/>
                  <a:cs typeface="Calibri" pitchFamily="34" charset="0"/>
                </a:rPr>
                <a:t> </a:t>
              </a:r>
              <a:r>
                <a:rPr lang="es-CO" sz="2800" dirty="0">
                  <a:solidFill>
                    <a:srgbClr val="00B0F0"/>
                  </a:solidFill>
                  <a:latin typeface="Arial Black" pitchFamily="34" charset="0"/>
                  <a:cs typeface="Aharoni" pitchFamily="2" charset="-79"/>
                </a:rPr>
                <a:t>3,4%</a:t>
              </a:r>
            </a:p>
          </p:txBody>
        </p:sp>
        <p:cxnSp>
          <p:nvCxnSpPr>
            <p:cNvPr id="4" name="7 Conector recto">
              <a:extLst>
                <a:ext uri="{FF2B5EF4-FFF2-40B4-BE49-F238E27FC236}">
                  <a16:creationId xmlns:a16="http://schemas.microsoft.com/office/drawing/2014/main" id="{ED737C9F-DA11-1AB0-B5A4-094386E410DA}"/>
                </a:ext>
              </a:extLst>
            </p:cNvPr>
            <p:cNvCxnSpPr/>
            <p:nvPr/>
          </p:nvCxnSpPr>
          <p:spPr>
            <a:xfrm>
              <a:off x="985856" y="3084502"/>
              <a:ext cx="3240359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8 Conector recto">
              <a:extLst>
                <a:ext uri="{FF2B5EF4-FFF2-40B4-BE49-F238E27FC236}">
                  <a16:creationId xmlns:a16="http://schemas.microsoft.com/office/drawing/2014/main" id="{81570A42-3055-33FC-48C4-FAAC8E47F542}"/>
                </a:ext>
              </a:extLst>
            </p:cNvPr>
            <p:cNvCxnSpPr/>
            <p:nvPr/>
          </p:nvCxnSpPr>
          <p:spPr>
            <a:xfrm>
              <a:off x="1074330" y="3636285"/>
              <a:ext cx="3240359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9 Conector recto">
              <a:extLst>
                <a:ext uri="{FF2B5EF4-FFF2-40B4-BE49-F238E27FC236}">
                  <a16:creationId xmlns:a16="http://schemas.microsoft.com/office/drawing/2014/main" id="{F03669D1-2067-0AD5-D12F-5E8BE7C073C3}"/>
                </a:ext>
              </a:extLst>
            </p:cNvPr>
            <p:cNvCxnSpPr/>
            <p:nvPr/>
          </p:nvCxnSpPr>
          <p:spPr>
            <a:xfrm>
              <a:off x="1049091" y="4243150"/>
              <a:ext cx="3240359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10 Conector recto">
              <a:extLst>
                <a:ext uri="{FF2B5EF4-FFF2-40B4-BE49-F238E27FC236}">
                  <a16:creationId xmlns:a16="http://schemas.microsoft.com/office/drawing/2014/main" id="{6074CC5B-86E4-47AF-8D9A-1FFB609FF50F}"/>
                </a:ext>
              </a:extLst>
            </p:cNvPr>
            <p:cNvCxnSpPr/>
            <p:nvPr/>
          </p:nvCxnSpPr>
          <p:spPr>
            <a:xfrm>
              <a:off x="1077076" y="1350295"/>
              <a:ext cx="324036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11 Conector recto">
              <a:extLst>
                <a:ext uri="{FF2B5EF4-FFF2-40B4-BE49-F238E27FC236}">
                  <a16:creationId xmlns:a16="http://schemas.microsoft.com/office/drawing/2014/main" id="{761BD2F6-838B-88FE-6FFC-B4B0A7EA345F}"/>
                </a:ext>
              </a:extLst>
            </p:cNvPr>
            <p:cNvCxnSpPr/>
            <p:nvPr/>
          </p:nvCxnSpPr>
          <p:spPr>
            <a:xfrm>
              <a:off x="1087099" y="2490444"/>
              <a:ext cx="324036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" name="15 Imagen">
            <a:extLst>
              <a:ext uri="{FF2B5EF4-FFF2-40B4-BE49-F238E27FC236}">
                <a16:creationId xmlns:a16="http://schemas.microsoft.com/office/drawing/2014/main" id="{A51B57DA-DB51-64B3-9B01-6168B4F744E8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65295" y="703262"/>
            <a:ext cx="3095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16 Imagen">
            <a:extLst>
              <a:ext uri="{FF2B5EF4-FFF2-40B4-BE49-F238E27FC236}">
                <a16:creationId xmlns:a16="http://schemas.microsoft.com/office/drawing/2014/main" id="{4525ED14-678D-AE4D-E7AA-4A4169BBD67C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65295" y="2880863"/>
            <a:ext cx="3090862" cy="205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17 Imagen">
            <a:extLst>
              <a:ext uri="{FF2B5EF4-FFF2-40B4-BE49-F238E27FC236}">
                <a16:creationId xmlns:a16="http://schemas.microsoft.com/office/drawing/2014/main" id="{49DBA17A-6AF6-25BE-B458-AC9CC8DB7E8D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514595" y="5030788"/>
            <a:ext cx="2341562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5" name="9 Conector recto">
            <a:extLst>
              <a:ext uri="{FF2B5EF4-FFF2-40B4-BE49-F238E27FC236}">
                <a16:creationId xmlns:a16="http://schemas.microsoft.com/office/drawing/2014/main" id="{2DFFC067-FF48-BFFF-DDBE-FDF96378B98B}"/>
              </a:ext>
            </a:extLst>
          </p:cNvPr>
          <p:cNvCxnSpPr/>
          <p:nvPr/>
        </p:nvCxnSpPr>
        <p:spPr bwMode="auto">
          <a:xfrm rot="20943447">
            <a:off x="1855341" y="4832219"/>
            <a:ext cx="5727199" cy="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9952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7FB10-8BA2-4174-9849-6C9B11649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35072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</a:rPr>
              <a:t>Rhai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</a:rPr>
              <a:t>cysyniadau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</a:rPr>
              <a:t>diddorol</a:t>
            </a:r>
            <a:endParaRPr lang="en-DE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69AB5-F0E9-4B69-9282-65ADE15AC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819275"/>
            <a:ext cx="8782878" cy="4171950"/>
          </a:xfrm>
        </p:spPr>
        <p:txBody>
          <a:bodyPr numCol="1">
            <a:normAutofit fontScale="92500"/>
          </a:bodyPr>
          <a:lstStyle/>
          <a:p>
            <a:pPr>
              <a:lnSpc>
                <a:spcPct val="170000"/>
              </a:lnSpc>
            </a:pPr>
            <a:r>
              <a:rPr lang="en-GB" sz="2400" b="1" dirty="0" err="1">
                <a:solidFill>
                  <a:schemeClr val="accent1">
                    <a:lumMod val="75000"/>
                  </a:schemeClr>
                </a:solidFill>
              </a:rPr>
              <a:t>Abya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b="1" dirty="0" err="1">
                <a:solidFill>
                  <a:schemeClr val="accent1">
                    <a:lumMod val="75000"/>
                  </a:schemeClr>
                </a:solidFill>
              </a:rPr>
              <a:t>Yala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: 	 Y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diriogaeth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ydym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aml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ei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ddiffinio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fel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America</a:t>
            </a:r>
          </a:p>
          <a:p>
            <a:pPr marL="223838" indent="-223838">
              <a:lnSpc>
                <a:spcPct val="150000"/>
              </a:lnSpc>
            </a:pPr>
            <a:r>
              <a:rPr lang="en-GB" sz="2400" b="1" dirty="0" err="1">
                <a:solidFill>
                  <a:schemeClr val="accent1">
                    <a:lumMod val="75000"/>
                  </a:schemeClr>
                </a:solidFill>
              </a:rPr>
              <a:t>Alijuna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: 	 Gellir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ei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gyfieithu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fel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“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rhywun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sy'n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achosi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galar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” -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			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cyfeirio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at y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disgrifiad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rywun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nad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yw'n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Wayuu (neu un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o’r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		hen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bobl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o’r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mynnydd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– Kogi,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Kankuamo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, Iku,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Wiwa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). </a:t>
            </a:r>
          </a:p>
          <a:p>
            <a:pPr>
              <a:lnSpc>
                <a:spcPct val="150000"/>
              </a:lnSpc>
            </a:pPr>
            <a:r>
              <a:rPr lang="es-CO" sz="2400" b="1" dirty="0">
                <a:solidFill>
                  <a:schemeClr val="accent1">
                    <a:lumMod val="75000"/>
                  </a:schemeClr>
                </a:solidFill>
              </a:rPr>
              <a:t>Nasa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:		Y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bobl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.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Nid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yr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asiantaeth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sy’n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anfon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pobl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i’r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gofod</a:t>
            </a:r>
            <a:endParaRPr lang="es-CO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s-CO" sz="2400" b="1" dirty="0">
                <a:solidFill>
                  <a:schemeClr val="accent1">
                    <a:lumMod val="75000"/>
                  </a:schemeClr>
                </a:solidFill>
              </a:rPr>
              <a:t>Mapuche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:	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Pobl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o’r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ochr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de o Abya Yala</a:t>
            </a:r>
          </a:p>
          <a:p>
            <a:pPr>
              <a:lnSpc>
                <a:spcPct val="150000"/>
              </a:lnSpc>
            </a:pPr>
            <a:r>
              <a:rPr lang="es-CO" sz="2400" b="1" dirty="0">
                <a:solidFill>
                  <a:schemeClr val="accent1">
                    <a:lumMod val="75000"/>
                  </a:schemeClr>
                </a:solidFill>
              </a:rPr>
              <a:t>Minga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:	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Ymgynull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ar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gyfer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gweithredu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ar y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cyd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[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fel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ty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unnos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, falle?]</a:t>
            </a:r>
            <a:endParaRPr lang="en-DE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Imagen 7" descr="Un grupo de personas con instrumentos musicales y micrófonos en un escritorio&#10;&#10;Descripción generada automáticamente">
            <a:extLst>
              <a:ext uri="{FF2B5EF4-FFF2-40B4-BE49-F238E27FC236}">
                <a16:creationId xmlns:a16="http://schemas.microsoft.com/office/drawing/2014/main" id="{6F3F9990-F563-4F59-A5B8-DA7F7E47B8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6278" y="1386223"/>
            <a:ext cx="2314713" cy="1736035"/>
          </a:xfrm>
          <a:prstGeom prst="rect">
            <a:avLst/>
          </a:prstGeo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A03B6F4A-EA6D-4799-8AC1-CDC5E569CAA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7" t="12639" r="2030" b="2602"/>
          <a:stretch/>
        </p:blipFill>
        <p:spPr>
          <a:xfrm rot="5400000">
            <a:off x="9302404" y="3940344"/>
            <a:ext cx="2811881" cy="1921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104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7FB10-8BA2-4174-9849-6C9B11649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Y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</a:rPr>
              <a:t>Cyfryngau</a:t>
            </a:r>
            <a:endParaRPr lang="en-DE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69AB5-F0E9-4B69-9282-65ADE15AC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819275"/>
            <a:ext cx="8478078" cy="4171950"/>
          </a:xfrm>
        </p:spPr>
        <p:txBody>
          <a:bodyPr numCol="1">
            <a:normAutofit/>
          </a:bodyPr>
          <a:lstStyle/>
          <a:p>
            <a:pPr>
              <a:lnSpc>
                <a:spcPct val="170000"/>
              </a:lnSpc>
            </a:pP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Mae’r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Kogui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defnyddio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cyfryngau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(fideo)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fel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ffwrdd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i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gael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cysylltu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gyda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eu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“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  <a:hlinkClick r:id="rId3"/>
              </a:rPr>
              <a:t>brodyr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  <a:hlinkClick r:id="rId3"/>
              </a:rPr>
              <a:t>bach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”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nhw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Mae’r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Nasa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defnyddio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radio a fideo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fel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ymwrthedd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erby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gorthrwm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gwladol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ond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rhan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mwyaf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Sbaeneg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Mae’r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plant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Wayuu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defnyddio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eu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ffônau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symudol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nhw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i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ofyn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eu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henoed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sut i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ddweud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eiriau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i’w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ysgrifennu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lawr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endParaRPr lang="en-DE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15 Imagen">
            <a:extLst>
              <a:ext uri="{FF2B5EF4-FFF2-40B4-BE49-F238E27FC236}">
                <a16:creationId xmlns:a16="http://schemas.microsoft.com/office/drawing/2014/main" id="{446517BB-B63A-456E-9D42-C662694D81A6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457459" y="873395"/>
            <a:ext cx="2439818" cy="16140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16 Imagen">
            <a:extLst>
              <a:ext uri="{FF2B5EF4-FFF2-40B4-BE49-F238E27FC236}">
                <a16:creationId xmlns:a16="http://schemas.microsoft.com/office/drawing/2014/main" id="{A4390F10-0D38-4EA1-8894-99A43CDC93C7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457459" y="2617604"/>
            <a:ext cx="2436064" cy="1622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17 Imagen">
            <a:extLst>
              <a:ext uri="{FF2B5EF4-FFF2-40B4-BE49-F238E27FC236}">
                <a16:creationId xmlns:a16="http://schemas.microsoft.com/office/drawing/2014/main" id="{34FA689F-BFF4-4083-9B9D-C690C9DA1AC4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457459" y="4370573"/>
            <a:ext cx="2436063" cy="19009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579967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7FB10-8BA2-4174-9849-6C9B11649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</a:rPr>
              <a:t>Cyfryngau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 a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</a:rPr>
              <a:t>chyfathrebu</a:t>
            </a:r>
            <a:endParaRPr lang="en-DE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69AB5-F0E9-4B69-9282-65ADE15AC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819275"/>
            <a:ext cx="8915400" cy="4171950"/>
          </a:xfrm>
        </p:spPr>
        <p:txBody>
          <a:bodyPr numCol="1">
            <a:normAutofit/>
          </a:bodyPr>
          <a:lstStyle/>
          <a:p>
            <a:pPr>
              <a:lnSpc>
                <a:spcPct val="170000"/>
              </a:lnSpc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Rododd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y Kogi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ddim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ganiatâd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adeiladu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antena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radio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eu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tiriolaeth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nhw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en-DE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70000"/>
              </a:lnSpc>
            </a:pP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Mae’r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Nasa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siarad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am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eu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cyfryngau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nhw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(minga) ac y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cyfryngau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eu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bod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nhw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wedi’i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priodol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(radio).</a:t>
            </a:r>
          </a:p>
          <a:p>
            <a:pPr>
              <a:lnSpc>
                <a:spcPct val="170000"/>
              </a:lnSpc>
            </a:pP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Dych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chi’n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gallu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gwrando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Wayuunaiki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ffilm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“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</a:rPr>
              <a:t>Pajaros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 de Verano” (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Birds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  <a:hlinkClick r:id="rId3"/>
              </a:rPr>
              <a:t>of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 </a:t>
            </a:r>
            <a:r>
              <a:rPr lang="es-CO" sz="2400" dirty="0" err="1">
                <a:solidFill>
                  <a:schemeClr val="accent1">
                    <a:lumMod val="75000"/>
                  </a:schemeClr>
                </a:solidFill>
                <a:hlinkClick r:id="rId3"/>
              </a:rPr>
              <a:t>passage</a:t>
            </a:r>
            <a:r>
              <a:rPr lang="es-CO" sz="2400" dirty="0">
                <a:solidFill>
                  <a:schemeClr val="accent1">
                    <a:lumMod val="75000"/>
                  </a:schemeClr>
                </a:solidFill>
              </a:rPr>
              <a:t>).</a:t>
            </a:r>
          </a:p>
          <a:p>
            <a:pPr>
              <a:lnSpc>
                <a:spcPct val="170000"/>
              </a:lnSpc>
            </a:pPr>
            <a:endParaRPr lang="es-CO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15 Imagen">
            <a:extLst>
              <a:ext uri="{FF2B5EF4-FFF2-40B4-BE49-F238E27FC236}">
                <a16:creationId xmlns:a16="http://schemas.microsoft.com/office/drawing/2014/main" id="{3480D465-6466-4686-9981-62F5879C7A3C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457459" y="873395"/>
            <a:ext cx="2439818" cy="16140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16 Imagen">
            <a:extLst>
              <a:ext uri="{FF2B5EF4-FFF2-40B4-BE49-F238E27FC236}">
                <a16:creationId xmlns:a16="http://schemas.microsoft.com/office/drawing/2014/main" id="{7C147325-5FAB-4747-BB0C-BB0AEABD5DDC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457459" y="2617604"/>
            <a:ext cx="2436064" cy="1622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17 Imagen">
            <a:extLst>
              <a:ext uri="{FF2B5EF4-FFF2-40B4-BE49-F238E27FC236}">
                <a16:creationId xmlns:a16="http://schemas.microsoft.com/office/drawing/2014/main" id="{196B5F3A-5A00-48AB-B808-24F2CE2D893D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457459" y="4370573"/>
            <a:ext cx="2436063" cy="19009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17761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7FB10-8BA2-4174-9849-6C9B11649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I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</a:rPr>
              <a:t>gloi</a:t>
            </a:r>
            <a:endParaRPr lang="en-DE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69AB5-F0E9-4B69-9282-65ADE15AC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819275"/>
            <a:ext cx="11258550" cy="4171950"/>
          </a:xfrm>
        </p:spPr>
        <p:txBody>
          <a:bodyPr numCol="1">
            <a:normAutofit/>
          </a:bodyPr>
          <a:lstStyle/>
          <a:p>
            <a:pPr>
              <a:lnSpc>
                <a:spcPct val="170000"/>
              </a:lnSpc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Meddai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García-Canclini,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mae’r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pobol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brodorol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dal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wahanol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anghyfartal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ac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anghysylltiedig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Dydy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cyfryngau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ddim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golygu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tegnoleg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newydd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sbon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unig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.  </a:t>
            </a:r>
          </a:p>
          <a:p>
            <a:pPr>
              <a:lnSpc>
                <a:spcPct val="150000"/>
              </a:lnSpc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en-DE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4" descr="A black background with green text&#10;&#10;AI-generated content may be incorrect.">
            <a:extLst>
              <a:ext uri="{FF2B5EF4-FFF2-40B4-BE49-F238E27FC236}">
                <a16:creationId xmlns:a16="http://schemas.microsoft.com/office/drawing/2014/main" id="{DD6404C1-C75A-02A1-3BEF-5ED3FC44B1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982" y="4451846"/>
            <a:ext cx="10647218" cy="229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27265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1496</TotalTime>
  <Words>689</Words>
  <Application>Microsoft Office PowerPoint</Application>
  <PresentationFormat>Widescreen</PresentationFormat>
  <Paragraphs>112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Aharoni</vt:lpstr>
      <vt:lpstr>Arial</vt:lpstr>
      <vt:lpstr>Arial Black</vt:lpstr>
      <vt:lpstr>Calibri</vt:lpstr>
      <vt:lpstr>Calibri Light</vt:lpstr>
      <vt:lpstr>Franklin Gothic Medium</vt:lpstr>
      <vt:lpstr>Wingdings</vt:lpstr>
      <vt:lpstr>Tema de Office</vt:lpstr>
      <vt:lpstr>Ieithoedd lleiafrifol a chyfryngau yn Abya Yala:  Gwahanol, Anghyfartal ac Anghysylltiedig</vt:lpstr>
      <vt:lpstr>Rhywbeth i feddwl amdano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Rhai cysyniadau diddorol</vt:lpstr>
      <vt:lpstr>Y Cyfryngau</vt:lpstr>
      <vt:lpstr>Cyfryngau a chyfathrebu</vt:lpstr>
      <vt:lpstr>I gloi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Indigenous communication in Abya Yala:  Own voices and appropriated mediations in the Americas</dc:title>
  <dc:creator>ENRIQUE URIBE JONGBLOED</dc:creator>
  <cp:lastModifiedBy>Enrique Uribe Jongbloed</cp:lastModifiedBy>
  <cp:revision>20</cp:revision>
  <dcterms:created xsi:type="dcterms:W3CDTF">2018-05-25T14:33:35Z</dcterms:created>
  <dcterms:modified xsi:type="dcterms:W3CDTF">2026-03-15T19:49:52Z</dcterms:modified>
</cp:coreProperties>
</file>