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4"/>
  </p:sldMasterIdLst>
  <p:notesMasterIdLst>
    <p:notesMasterId r:id="rId24"/>
  </p:notesMasterIdLst>
  <p:sldIdLst>
    <p:sldId id="257" r:id="rId5"/>
    <p:sldId id="261" r:id="rId6"/>
    <p:sldId id="262" r:id="rId7"/>
    <p:sldId id="263" r:id="rId8"/>
    <p:sldId id="264" r:id="rId9"/>
    <p:sldId id="265" r:id="rId10"/>
    <p:sldId id="266" r:id="rId11"/>
    <p:sldId id="270" r:id="rId12"/>
    <p:sldId id="268" r:id="rId13"/>
    <p:sldId id="269" r:id="rId14"/>
    <p:sldId id="273" r:id="rId15"/>
    <p:sldId id="274" r:id="rId16"/>
    <p:sldId id="275" r:id="rId17"/>
    <p:sldId id="276" r:id="rId18"/>
    <p:sldId id="277" r:id="rId19"/>
    <p:sldId id="278" r:id="rId20"/>
    <p:sldId id="280" r:id="rId21"/>
    <p:sldId id="284" r:id="rId22"/>
    <p:sldId id="27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81" autoAdjust="0"/>
    <p:restoredTop sz="77654" autoAdjust="0"/>
  </p:normalViewPr>
  <p:slideViewPr>
    <p:cSldViewPr snapToGrid="0">
      <p:cViewPr>
        <p:scale>
          <a:sx n="71" d="100"/>
          <a:sy n="71" d="100"/>
        </p:scale>
        <p:origin x="2196" y="6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6A9E5E-30F8-448D-AA22-ADDF4F24CB23}" type="datetimeFigureOut">
              <a:rPr lang="en-GB" smtClean="0"/>
              <a:t>23/12/2022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8C5341-335F-4777-9F03-97CEE28A3205}" type="slidenum">
              <a:rPr lang="en-GB" smtClean="0"/>
              <a:t>‹#›</a:t>
            </a:fld>
            <a:endParaRPr lang="en-GB"/>
          </a:p>
        </p:txBody>
      </p:sp>
    </p:spTree>
    <p:extLst>
      <p:ext uri="{BB962C8B-B14F-4D97-AF65-F5344CB8AC3E}">
        <p14:creationId xmlns:p14="http://schemas.microsoft.com/office/powerpoint/2010/main" val="18903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is purely to attempt to demonstrate to the students how the cerebral cortex and brain stem of the adult brains begins its development very early in gestation. </a:t>
            </a:r>
            <a:r>
              <a:rPr lang="en-GB" b="1" dirty="0"/>
              <a:t>Please avoid any debate regarding terminations of pregnancies and ethics – it does not have relevance here.</a:t>
            </a:r>
          </a:p>
        </p:txBody>
      </p:sp>
      <p:sp>
        <p:nvSpPr>
          <p:cNvPr id="4" name="Slide Number Placeholder 3"/>
          <p:cNvSpPr>
            <a:spLocks noGrp="1"/>
          </p:cNvSpPr>
          <p:nvPr>
            <p:ph type="sldNum" sz="quarter" idx="5"/>
          </p:nvPr>
        </p:nvSpPr>
        <p:spPr/>
        <p:txBody>
          <a:bodyPr/>
          <a:lstStyle/>
          <a:p>
            <a:fld id="{6BA786AE-B69F-44F7-8FDE-3947E0068F62}" type="slidenum">
              <a:rPr lang="en-GB" smtClean="0"/>
              <a:t>8</a:t>
            </a:fld>
            <a:endParaRPr lang="en-GB"/>
          </a:p>
        </p:txBody>
      </p:sp>
    </p:spTree>
    <p:extLst>
      <p:ext uri="{BB962C8B-B14F-4D97-AF65-F5344CB8AC3E}">
        <p14:creationId xmlns:p14="http://schemas.microsoft.com/office/powerpoint/2010/main" val="2938567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C5341-335F-4777-9F03-97CEE28A3205}" type="slidenum">
              <a:rPr lang="en-GB" smtClean="0"/>
              <a:t>10</a:t>
            </a:fld>
            <a:endParaRPr lang="en-GB"/>
          </a:p>
        </p:txBody>
      </p:sp>
    </p:spTree>
    <p:extLst>
      <p:ext uri="{BB962C8B-B14F-4D97-AF65-F5344CB8AC3E}">
        <p14:creationId xmlns:p14="http://schemas.microsoft.com/office/powerpoint/2010/main" val="33407895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C5341-335F-4777-9F03-97CEE28A3205}" type="slidenum">
              <a:rPr lang="en-GB" smtClean="0"/>
              <a:t>14</a:t>
            </a:fld>
            <a:endParaRPr lang="en-GB"/>
          </a:p>
        </p:txBody>
      </p:sp>
    </p:spTree>
    <p:extLst>
      <p:ext uri="{BB962C8B-B14F-4D97-AF65-F5344CB8AC3E}">
        <p14:creationId xmlns:p14="http://schemas.microsoft.com/office/powerpoint/2010/main" val="2890536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1" i="0" u="none" strike="noStrike" baseline="0" dirty="0">
                <a:latin typeface="60iif,Bold"/>
              </a:rPr>
              <a:t>Why Do We Need Theories</a:t>
            </a:r>
          </a:p>
          <a:p>
            <a:pPr algn="l"/>
            <a:r>
              <a:rPr lang="en-GB" sz="1800" b="0" i="0" u="none" strike="noStrike" baseline="0" dirty="0">
                <a:latin typeface="68hod"/>
              </a:rPr>
              <a:t>Without theories, there would be no way to make sense of the data that researchers collect.</a:t>
            </a:r>
          </a:p>
          <a:p>
            <a:pPr algn="l"/>
            <a:r>
              <a:rPr lang="en-GB" sz="1800" b="0" i="0" u="none" strike="noStrike" baseline="0" dirty="0">
                <a:latin typeface="68hod"/>
              </a:rPr>
              <a:t>For example, Piaget found that if you hide a teddy under a piece of cloth, infants younger than</a:t>
            </a:r>
          </a:p>
          <a:p>
            <a:pPr algn="l"/>
            <a:r>
              <a:rPr lang="en-GB" sz="1800" b="0" i="0" u="none" strike="noStrike" baseline="0" dirty="0">
                <a:latin typeface="64mst"/>
              </a:rPr>
              <a:t>eight months will not look for the teddy. This could mean anything! But when we start applying</a:t>
            </a:r>
          </a:p>
          <a:p>
            <a:pPr algn="l"/>
            <a:r>
              <a:rPr lang="en-GB" sz="1800" b="0" i="0" u="none" strike="noStrike" baseline="0" dirty="0">
                <a:latin typeface="64mst"/>
              </a:rPr>
              <a:t>theory, meaning comes in: Piaget suggested that this meant that infants under eight months</a:t>
            </a:r>
          </a:p>
          <a:p>
            <a:pPr algn="l"/>
            <a:r>
              <a:rPr lang="en-GB" sz="1800" b="0" i="0" u="none" strike="noStrike" baseline="0" dirty="0">
                <a:latin typeface="64mst"/>
              </a:rPr>
              <a:t>have no understanding of object permanence - the infants do not know that objects exist when</a:t>
            </a:r>
          </a:p>
          <a:p>
            <a:pPr algn="l"/>
            <a:r>
              <a:rPr lang="en-GB" sz="1800" b="0" i="0" u="none" strike="noStrike" baseline="0" dirty="0">
                <a:latin typeface="64mst"/>
              </a:rPr>
              <a:t>they can't see or touch them. Suddenly, the behaviour has meaning.</a:t>
            </a:r>
          </a:p>
          <a:p>
            <a:pPr algn="l"/>
            <a:endParaRPr lang="en-GB" sz="1800" b="0" i="0" u="none" strike="noStrike" baseline="0" dirty="0">
              <a:latin typeface="64mst"/>
            </a:endParaRPr>
          </a:p>
          <a:p>
            <a:pPr algn="l"/>
            <a:r>
              <a:rPr lang="en-GB" sz="1800" b="0" i="0" u="none" strike="noStrike" baseline="0" dirty="0">
                <a:latin typeface="64mst"/>
              </a:rPr>
              <a:t>Theories can also tell us what new research to conduct in order to investigate the behaviour</a:t>
            </a:r>
          </a:p>
          <a:p>
            <a:pPr algn="l"/>
            <a:r>
              <a:rPr lang="en-GB" sz="1800" b="0" i="0" u="none" strike="noStrike" baseline="0" dirty="0">
                <a:latin typeface="64mst"/>
              </a:rPr>
              <a:t>further. If this behaviour suggests that object permanence is not present, we would predict the</a:t>
            </a:r>
          </a:p>
          <a:p>
            <a:pPr algn="l"/>
            <a:r>
              <a:rPr lang="en-GB" sz="1800" b="0" i="0" u="none" strike="noStrike" baseline="0" dirty="0">
                <a:latin typeface="64mst"/>
              </a:rPr>
              <a:t>infant to show other behaviours as well. Baillargeon (1987) tested this and found that infants</a:t>
            </a:r>
          </a:p>
          <a:p>
            <a:pPr algn="l"/>
            <a:r>
              <a:rPr lang="en-GB" sz="1800" b="0" i="0" u="none" strike="noStrike" baseline="0" dirty="0">
                <a:latin typeface="64mst"/>
              </a:rPr>
              <a:t>do have a concept of object permanence and failed Piaget's task as they cannot coordinate</a:t>
            </a:r>
          </a:p>
          <a:p>
            <a:pPr algn="l"/>
            <a:r>
              <a:rPr lang="en-GB" sz="1800" b="0" i="0" u="none" strike="noStrike" baseline="0" dirty="0">
                <a:latin typeface="64mst"/>
              </a:rPr>
              <a:t>remembering, reaching and grasping. This is new knowledge that wouldn't have been</a:t>
            </a:r>
          </a:p>
          <a:p>
            <a:pPr algn="l"/>
            <a:r>
              <a:rPr lang="en-GB" sz="1800" b="0" i="0" u="none" strike="noStrike" baseline="0" dirty="0">
                <a:latin typeface="64mst"/>
              </a:rPr>
              <a:t>investigated if Piaget's theory had not been formulated.</a:t>
            </a:r>
          </a:p>
          <a:p>
            <a:pPr algn="l"/>
            <a:endParaRPr lang="en-GB" dirty="0"/>
          </a:p>
        </p:txBody>
      </p:sp>
      <p:sp>
        <p:nvSpPr>
          <p:cNvPr id="4" name="Slide Number Placeholder 3"/>
          <p:cNvSpPr>
            <a:spLocks noGrp="1"/>
          </p:cNvSpPr>
          <p:nvPr>
            <p:ph type="sldNum" sz="quarter" idx="5"/>
          </p:nvPr>
        </p:nvSpPr>
        <p:spPr/>
        <p:txBody>
          <a:bodyPr/>
          <a:lstStyle/>
          <a:p>
            <a:fld id="{B88C5341-335F-4777-9F03-97CEE28A3205}" type="slidenum">
              <a:rPr lang="en-GB" smtClean="0"/>
              <a:t>17</a:t>
            </a:fld>
            <a:endParaRPr lang="en-GB"/>
          </a:p>
        </p:txBody>
      </p:sp>
    </p:spTree>
    <p:extLst>
      <p:ext uri="{BB962C8B-B14F-4D97-AF65-F5344CB8AC3E}">
        <p14:creationId xmlns:p14="http://schemas.microsoft.com/office/powerpoint/2010/main" val="3632744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C5341-335F-4777-9F03-97CEE28A3205}" type="slidenum">
              <a:rPr lang="en-GB" smtClean="0"/>
              <a:t>19</a:t>
            </a:fld>
            <a:endParaRPr lang="en-GB"/>
          </a:p>
        </p:txBody>
      </p:sp>
    </p:spTree>
    <p:extLst>
      <p:ext uri="{BB962C8B-B14F-4D97-AF65-F5344CB8AC3E}">
        <p14:creationId xmlns:p14="http://schemas.microsoft.com/office/powerpoint/2010/main" val="3536811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8422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102236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D9C646AA-F36E-4540-911D-FFFC0A0EF24A}" type="datetime1">
              <a:rPr lang="en-US" smtClean="0"/>
              <a:t>12/23/2022</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48505526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61534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12/23/2022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01021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00461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39156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12/23/2022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186294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12/23/2022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40924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6276720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F6FA2B21-3FCD-4721-B95C-427943F61125}" type="datetime1">
              <a:rPr lang="en-US" smtClean="0"/>
              <a:t>12/23/2022</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5484174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F6FA2B21-3FCD-4721-B95C-427943F61125}" type="datetime1">
              <a:rPr lang="en-US" smtClean="0"/>
              <a:t>12/23/2022</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618619582"/>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N6DajXvY15U"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youtube.com/watch?v=ihh1xBXwt_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duotone>
              <a:schemeClr val="bg2">
                <a:shade val="45000"/>
                <a:satMod val="135000"/>
              </a:schemeClr>
              <a:prstClr val="white"/>
            </a:duotone>
            <a:alphaModFix amt="6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FE409147-9C8A-4E37-878B-8EA26E282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365759" y="2194560"/>
            <a:ext cx="11471565" cy="1739347"/>
          </a:xfrm>
        </p:spPr>
        <p:txBody>
          <a:bodyPr>
            <a:normAutofit/>
          </a:bodyPr>
          <a:lstStyle/>
          <a:p>
            <a:r>
              <a:rPr lang="en-US" sz="5600"/>
              <a:t>Introduction to developmental psychology</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524000" y="3996250"/>
            <a:ext cx="9144000" cy="1309255"/>
          </a:xfrm>
        </p:spPr>
        <p:txBody>
          <a:bodyPr>
            <a:normAutofit/>
          </a:bodyPr>
          <a:lstStyle/>
          <a:p>
            <a:pPr>
              <a:spcAft>
                <a:spcPts val="600"/>
              </a:spcAft>
            </a:pPr>
            <a:r>
              <a:rPr lang="en-US"/>
              <a:t>Week 1</a:t>
            </a:r>
          </a:p>
        </p:txBody>
      </p:sp>
    </p:spTree>
    <p:extLst>
      <p:ext uri="{BB962C8B-B14F-4D97-AF65-F5344CB8AC3E}">
        <p14:creationId xmlns:p14="http://schemas.microsoft.com/office/powerpoint/2010/main" val="2584280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503583" y="642594"/>
            <a:ext cx="11198087" cy="1371600"/>
          </a:xfrm>
        </p:spPr>
        <p:txBody>
          <a:bodyPr>
            <a:normAutofit/>
          </a:bodyPr>
          <a:lstStyle/>
          <a:p>
            <a:pPr algn="ctr"/>
            <a:r>
              <a:rPr lang="en-GB" sz="2800" b="1" i="0" u="none" strike="noStrike" baseline="0" dirty="0">
                <a:latin typeface="Arial" panose="020B0604020202020204" pitchFamily="34" charset="0"/>
                <a:cs typeface="Arial" panose="020B0604020202020204" pitchFamily="34" charset="0"/>
              </a:rPr>
              <a:t>Introduction To Developmental Psychology </a:t>
            </a:r>
            <a:br>
              <a:rPr lang="en-GB" sz="2800" b="1" i="0" u="none" strike="noStrike" baseline="0" dirty="0">
                <a:latin typeface="Arial" panose="020B0604020202020204" pitchFamily="34" charset="0"/>
                <a:cs typeface="Arial" panose="020B0604020202020204" pitchFamily="34" charset="0"/>
              </a:rPr>
            </a:br>
            <a:r>
              <a:rPr lang="en-GB" sz="2800" b="1" i="0" u="none" strike="noStrike" baseline="0" dirty="0">
                <a:latin typeface="Arial" panose="020B0604020202020204" pitchFamily="34" charset="0"/>
                <a:cs typeface="Arial" panose="020B0604020202020204" pitchFamily="34" charset="0"/>
              </a:rPr>
              <a:t>Prenatal Development</a:t>
            </a:r>
            <a:endParaRPr lang="en-US" sz="48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3C7ED47-AEE7-4A64-8231-07D472E196B7}"/>
              </a:ext>
            </a:extLst>
          </p:cNvPr>
          <p:cNvSpPr txBox="1"/>
          <p:nvPr/>
        </p:nvSpPr>
        <p:spPr>
          <a:xfrm>
            <a:off x="1066800" y="2169144"/>
            <a:ext cx="10363200" cy="923330"/>
          </a:xfrm>
          <a:prstGeom prst="rect">
            <a:avLst/>
          </a:prstGeom>
          <a:noFill/>
        </p:spPr>
        <p:txBody>
          <a:bodyPr wrap="square" rtlCol="0">
            <a:spAutoFit/>
          </a:bodyPr>
          <a:lstStyle/>
          <a:p>
            <a:pPr algn="just"/>
            <a:r>
              <a:rPr lang="en-GB" sz="1800" b="0" i="0" u="none" strike="noStrike" baseline="0" dirty="0">
                <a:latin typeface="Arial" panose="020B0604020202020204" pitchFamily="34" charset="0"/>
                <a:cs typeface="Arial" panose="020B0604020202020204" pitchFamily="34" charset="0"/>
              </a:rPr>
              <a:t>In this session, we will gain an introduction to developmental psychology, its approaches and its</a:t>
            </a:r>
          </a:p>
          <a:p>
            <a:pPr algn="just"/>
            <a:r>
              <a:rPr lang="en-GB" sz="1800" b="0" i="0" u="none" strike="noStrike" baseline="0" dirty="0">
                <a:latin typeface="Arial" panose="020B0604020202020204" pitchFamily="34" charset="0"/>
                <a:cs typeface="Arial" panose="020B0604020202020204" pitchFamily="34" charset="0"/>
              </a:rPr>
              <a:t>methodologies. We will also explore very early development, from conception through to</a:t>
            </a:r>
          </a:p>
          <a:p>
            <a:pPr algn="just"/>
            <a:r>
              <a:rPr lang="en-GB" sz="1800" b="0" i="0" u="none" strike="noStrike" baseline="0" dirty="0">
                <a:latin typeface="Arial" panose="020B0604020202020204" pitchFamily="34" charset="0"/>
                <a:cs typeface="Arial" panose="020B0604020202020204" pitchFamily="34" charset="0"/>
              </a:rPr>
              <a:t>labour.</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D3C2165-826A-4509-8E64-211E3A05D32A}"/>
              </a:ext>
            </a:extLst>
          </p:cNvPr>
          <p:cNvSpPr txBox="1"/>
          <p:nvPr/>
        </p:nvSpPr>
        <p:spPr>
          <a:xfrm>
            <a:off x="1066799" y="3244334"/>
            <a:ext cx="8613913" cy="369332"/>
          </a:xfrm>
          <a:prstGeom prst="rect">
            <a:avLst/>
          </a:prstGeom>
          <a:noFill/>
        </p:spPr>
        <p:txBody>
          <a:bodyPr wrap="square" rtlCol="0">
            <a:spAutoFit/>
          </a:bodyPr>
          <a:lstStyle/>
          <a:p>
            <a:r>
              <a:rPr lang="en-GB" sz="1800" b="0" i="0" u="none" strike="noStrike" baseline="0" dirty="0">
                <a:latin typeface="99elq"/>
              </a:rPr>
              <a:t>On successful completion of this </a:t>
            </a:r>
            <a:r>
              <a:rPr lang="en-GB" dirty="0">
                <a:latin typeface="99elq"/>
              </a:rPr>
              <a:t>lecture</a:t>
            </a:r>
            <a:r>
              <a:rPr lang="en-GB" sz="1800" b="0" i="0" u="none" strike="noStrike" baseline="0" dirty="0">
                <a:latin typeface="99elq"/>
              </a:rPr>
              <a:t> and with further reading, you will be able to:</a:t>
            </a:r>
            <a:endParaRPr lang="en-GB" dirty="0"/>
          </a:p>
        </p:txBody>
      </p:sp>
      <p:sp>
        <p:nvSpPr>
          <p:cNvPr id="12" name="Teardrop 11">
            <a:extLst>
              <a:ext uri="{FF2B5EF4-FFF2-40B4-BE49-F238E27FC236}">
                <a16:creationId xmlns:a16="http://schemas.microsoft.com/office/drawing/2014/main" id="{185B6581-B45A-47BB-9887-2908E105AC65}"/>
              </a:ext>
            </a:extLst>
          </p:cNvPr>
          <p:cNvSpPr/>
          <p:nvPr/>
        </p:nvSpPr>
        <p:spPr>
          <a:xfrm rot="2700000">
            <a:off x="7142214" y="3749461"/>
            <a:ext cx="2438968" cy="2438968"/>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Freeform: Shape 12">
            <a:extLst>
              <a:ext uri="{FF2B5EF4-FFF2-40B4-BE49-F238E27FC236}">
                <a16:creationId xmlns:a16="http://schemas.microsoft.com/office/drawing/2014/main" id="{51FD3C4C-4BC7-46A6-81EF-F4BB7D9F6280}"/>
              </a:ext>
            </a:extLst>
          </p:cNvPr>
          <p:cNvSpPr/>
          <p:nvPr/>
        </p:nvSpPr>
        <p:spPr>
          <a:xfrm>
            <a:off x="7048721" y="3700380"/>
            <a:ext cx="2625954" cy="2710900"/>
          </a:xfrm>
          <a:custGeom>
            <a:avLst/>
            <a:gdLst>
              <a:gd name="connsiteX0" fmla="*/ 0 w 2625954"/>
              <a:gd name="connsiteY0" fmla="*/ 1355450 h 2710900"/>
              <a:gd name="connsiteX1" fmla="*/ 1312977 w 2625954"/>
              <a:gd name="connsiteY1" fmla="*/ 0 h 2710900"/>
              <a:gd name="connsiteX2" fmla="*/ 2625954 w 2625954"/>
              <a:gd name="connsiteY2" fmla="*/ 1355450 h 2710900"/>
              <a:gd name="connsiteX3" fmla="*/ 1312977 w 2625954"/>
              <a:gd name="connsiteY3" fmla="*/ 2710900 h 2710900"/>
              <a:gd name="connsiteX4" fmla="*/ 0 w 2625954"/>
              <a:gd name="connsiteY4" fmla="*/ 1355450 h 271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25954" h="2710900">
                <a:moveTo>
                  <a:pt x="0" y="1355450"/>
                </a:moveTo>
                <a:cubicBezTo>
                  <a:pt x="0" y="606856"/>
                  <a:pt x="587840" y="0"/>
                  <a:pt x="1312977" y="0"/>
                </a:cubicBezTo>
                <a:cubicBezTo>
                  <a:pt x="2038114" y="0"/>
                  <a:pt x="2625954" y="606856"/>
                  <a:pt x="2625954" y="1355450"/>
                </a:cubicBezTo>
                <a:cubicBezTo>
                  <a:pt x="2625954" y="2104044"/>
                  <a:pt x="2038114" y="2710900"/>
                  <a:pt x="1312977" y="2710900"/>
                </a:cubicBezTo>
                <a:cubicBezTo>
                  <a:pt x="587840" y="2710900"/>
                  <a:pt x="0" y="2104044"/>
                  <a:pt x="0" y="1355450"/>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9368" tIns="401315" rIns="389368" bIns="401313" numCol="1" spcCol="1270" anchor="ctr" anchorCtr="0">
            <a:noAutofit/>
          </a:bodyPr>
          <a:lstStyle/>
          <a:p>
            <a:pPr marL="0" lvl="0" indent="0" algn="ctr" defTabSz="488950">
              <a:lnSpc>
                <a:spcPct val="90000"/>
              </a:lnSpc>
              <a:spcBef>
                <a:spcPct val="0"/>
              </a:spcBef>
              <a:spcAft>
                <a:spcPct val="35000"/>
              </a:spcAft>
              <a:buNone/>
            </a:pPr>
            <a:r>
              <a:rPr lang="en-GB" sz="2000" dirty="0">
                <a:latin typeface="Arial" panose="020B0604020202020204" pitchFamily="34" charset="0"/>
                <a:cs typeface="Arial" panose="020B0604020202020204" pitchFamily="34" charset="0"/>
              </a:rPr>
              <a:t>Be aware of what a psychological theory is and that there are different types of theories. </a:t>
            </a:r>
            <a:endParaRPr lang="en-GB" sz="2000" kern="1200" dirty="0">
              <a:latin typeface="Arial" panose="020B0604020202020204" pitchFamily="34" charset="0"/>
              <a:cs typeface="Arial" panose="020B0604020202020204" pitchFamily="34" charset="0"/>
            </a:endParaRPr>
          </a:p>
        </p:txBody>
      </p:sp>
      <p:sp>
        <p:nvSpPr>
          <p:cNvPr id="14" name="Teardrop 13">
            <a:extLst>
              <a:ext uri="{FF2B5EF4-FFF2-40B4-BE49-F238E27FC236}">
                <a16:creationId xmlns:a16="http://schemas.microsoft.com/office/drawing/2014/main" id="{D767464B-2F3D-4772-A2F5-D08C51AFB02B}"/>
              </a:ext>
            </a:extLst>
          </p:cNvPr>
          <p:cNvSpPr/>
          <p:nvPr/>
        </p:nvSpPr>
        <p:spPr>
          <a:xfrm rot="2700000">
            <a:off x="1529206" y="3749462"/>
            <a:ext cx="2438968" cy="2438968"/>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5" name="Freeform: Shape 14">
            <a:extLst>
              <a:ext uri="{FF2B5EF4-FFF2-40B4-BE49-F238E27FC236}">
                <a16:creationId xmlns:a16="http://schemas.microsoft.com/office/drawing/2014/main" id="{D5BAE6E2-14F6-43A1-A51C-EE1B5E97F235}"/>
              </a:ext>
            </a:extLst>
          </p:cNvPr>
          <p:cNvSpPr/>
          <p:nvPr/>
        </p:nvSpPr>
        <p:spPr>
          <a:xfrm>
            <a:off x="1148037" y="3714669"/>
            <a:ext cx="2820848" cy="2696611"/>
          </a:xfrm>
          <a:custGeom>
            <a:avLst/>
            <a:gdLst>
              <a:gd name="connsiteX0" fmla="*/ 0 w 2563424"/>
              <a:gd name="connsiteY0" fmla="*/ 1348306 h 2696611"/>
              <a:gd name="connsiteX1" fmla="*/ 1281712 w 2563424"/>
              <a:gd name="connsiteY1" fmla="*/ 0 h 2696611"/>
              <a:gd name="connsiteX2" fmla="*/ 2563424 w 2563424"/>
              <a:gd name="connsiteY2" fmla="*/ 1348306 h 2696611"/>
              <a:gd name="connsiteX3" fmla="*/ 1281712 w 2563424"/>
              <a:gd name="connsiteY3" fmla="*/ 2696612 h 2696611"/>
              <a:gd name="connsiteX4" fmla="*/ 0 w 2563424"/>
              <a:gd name="connsiteY4" fmla="*/ 1348306 h 2696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3424" h="2696611">
                <a:moveTo>
                  <a:pt x="0" y="1348306"/>
                </a:moveTo>
                <a:cubicBezTo>
                  <a:pt x="0" y="603657"/>
                  <a:pt x="573842" y="0"/>
                  <a:pt x="1281712" y="0"/>
                </a:cubicBezTo>
                <a:cubicBezTo>
                  <a:pt x="1989582" y="0"/>
                  <a:pt x="2563424" y="603657"/>
                  <a:pt x="2563424" y="1348306"/>
                </a:cubicBezTo>
                <a:cubicBezTo>
                  <a:pt x="2563424" y="2092955"/>
                  <a:pt x="1989582" y="2696612"/>
                  <a:pt x="1281712" y="2696612"/>
                </a:cubicBezTo>
                <a:cubicBezTo>
                  <a:pt x="573842" y="2696612"/>
                  <a:pt x="0" y="2092955"/>
                  <a:pt x="0" y="1348306"/>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6779" tIns="405623" rIns="386779" bIns="405622" numCol="1" spcCol="1270" anchor="ctr" anchorCtr="0">
            <a:noAutofit/>
          </a:bodyPr>
          <a:lstStyle/>
          <a:p>
            <a:pPr marL="0" lvl="0" indent="0" algn="ctr"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Understand what developmental psychology is and why we study it.</a:t>
            </a:r>
            <a:endParaRPr lang="en-GB" sz="1600" kern="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par>
                                <p:cTn id="23" presetID="10" presetClass="entr" presetSubtype="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fade">
                                      <p:cBhvr>
                                        <p:cTn id="25" dur="500"/>
                                        <p:tgtEl>
                                          <p:spTgt spid="14"/>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par>
                                <p:cTn id="31" presetID="10" presetClass="entr" presetSubtype="0" fill="hold"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13" grpId="0" animBg="1"/>
      <p:bldP spid="1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1DDBA-8949-41BE-97F0-075165DE2EF5}"/>
              </a:ext>
            </a:extLst>
          </p:cNvPr>
          <p:cNvSpPr>
            <a:spLocks noGrp="1"/>
          </p:cNvSpPr>
          <p:nvPr>
            <p:ph type="title"/>
          </p:nvPr>
        </p:nvSpPr>
        <p:spPr>
          <a:xfrm>
            <a:off x="834887" y="483704"/>
            <a:ext cx="10058400" cy="1073290"/>
          </a:xfrm>
        </p:spPr>
        <p:txBody>
          <a:bodyPr>
            <a:normAutofit/>
          </a:bodyPr>
          <a:lstStyle/>
          <a:p>
            <a:r>
              <a:rPr lang="en-GB" b="1" i="0" u="none" strike="noStrike" baseline="0" dirty="0">
                <a:latin typeface="07cbm,Bold"/>
              </a:rPr>
              <a:t>What Is Developmental Psychology ?</a:t>
            </a:r>
            <a:endParaRPr lang="en-GB" sz="7200" dirty="0"/>
          </a:p>
        </p:txBody>
      </p:sp>
      <p:sp>
        <p:nvSpPr>
          <p:cNvPr id="3" name="Content Placeholder 2">
            <a:extLst>
              <a:ext uri="{FF2B5EF4-FFF2-40B4-BE49-F238E27FC236}">
                <a16:creationId xmlns:a16="http://schemas.microsoft.com/office/drawing/2014/main" id="{EB0E75E7-1617-4949-A654-4D9894E737FD}"/>
              </a:ext>
            </a:extLst>
          </p:cNvPr>
          <p:cNvSpPr>
            <a:spLocks noGrp="1"/>
          </p:cNvSpPr>
          <p:nvPr>
            <p:ph idx="1"/>
          </p:nvPr>
        </p:nvSpPr>
        <p:spPr>
          <a:xfrm>
            <a:off x="426720" y="1131201"/>
            <a:ext cx="10698480" cy="4257532"/>
          </a:xfrm>
        </p:spPr>
        <p:txBody>
          <a:bodyPr>
            <a:normAutofit/>
          </a:bodyPr>
          <a:lstStyle/>
          <a:p>
            <a:pPr marL="0" indent="0" algn="l">
              <a:buNone/>
            </a:pPr>
            <a:endParaRPr lang="en-GB" sz="1800" b="0" i="0" u="none" strike="noStrike" baseline="0" dirty="0">
              <a:latin typeface="99elq"/>
            </a:endParaRPr>
          </a:p>
        </p:txBody>
      </p:sp>
      <p:sp>
        <p:nvSpPr>
          <p:cNvPr id="8" name="Rectangle 7">
            <a:extLst>
              <a:ext uri="{FF2B5EF4-FFF2-40B4-BE49-F238E27FC236}">
                <a16:creationId xmlns:a16="http://schemas.microsoft.com/office/drawing/2014/main" id="{3C0F36A1-741B-4E2F-97EC-5736EDACE7CB}"/>
              </a:ext>
            </a:extLst>
          </p:cNvPr>
          <p:cNvSpPr/>
          <p:nvPr/>
        </p:nvSpPr>
        <p:spPr>
          <a:xfrm>
            <a:off x="689113" y="2875086"/>
            <a:ext cx="10204173" cy="453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F971E5CD-B658-4C1D-ACBE-790629D2A749}"/>
              </a:ext>
            </a:extLst>
          </p:cNvPr>
          <p:cNvSpPr/>
          <p:nvPr/>
        </p:nvSpPr>
        <p:spPr>
          <a:xfrm>
            <a:off x="1184374" y="1883552"/>
            <a:ext cx="9705940" cy="1257213"/>
          </a:xfrm>
          <a:custGeom>
            <a:avLst/>
            <a:gdLst>
              <a:gd name="connsiteX0" fmla="*/ 0 w 9705940"/>
              <a:gd name="connsiteY0" fmla="*/ 209540 h 1257213"/>
              <a:gd name="connsiteX1" fmla="*/ 209540 w 9705940"/>
              <a:gd name="connsiteY1" fmla="*/ 0 h 1257213"/>
              <a:gd name="connsiteX2" fmla="*/ 9496400 w 9705940"/>
              <a:gd name="connsiteY2" fmla="*/ 0 h 1257213"/>
              <a:gd name="connsiteX3" fmla="*/ 9705940 w 9705940"/>
              <a:gd name="connsiteY3" fmla="*/ 209540 h 1257213"/>
              <a:gd name="connsiteX4" fmla="*/ 9705940 w 9705940"/>
              <a:gd name="connsiteY4" fmla="*/ 1047673 h 1257213"/>
              <a:gd name="connsiteX5" fmla="*/ 9496400 w 9705940"/>
              <a:gd name="connsiteY5" fmla="*/ 1257213 h 1257213"/>
              <a:gd name="connsiteX6" fmla="*/ 209540 w 9705940"/>
              <a:gd name="connsiteY6" fmla="*/ 1257213 h 1257213"/>
              <a:gd name="connsiteX7" fmla="*/ 0 w 9705940"/>
              <a:gd name="connsiteY7" fmla="*/ 1047673 h 1257213"/>
              <a:gd name="connsiteX8" fmla="*/ 0 w 9705940"/>
              <a:gd name="connsiteY8" fmla="*/ 209540 h 1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05940" h="1257213">
                <a:moveTo>
                  <a:pt x="0" y="209540"/>
                </a:moveTo>
                <a:cubicBezTo>
                  <a:pt x="0" y="93814"/>
                  <a:pt x="93814" y="0"/>
                  <a:pt x="209540" y="0"/>
                </a:cubicBezTo>
                <a:lnTo>
                  <a:pt x="9496400" y="0"/>
                </a:lnTo>
                <a:cubicBezTo>
                  <a:pt x="9612126" y="0"/>
                  <a:pt x="9705940" y="93814"/>
                  <a:pt x="9705940" y="209540"/>
                </a:cubicBezTo>
                <a:lnTo>
                  <a:pt x="9705940" y="1047673"/>
                </a:lnTo>
                <a:cubicBezTo>
                  <a:pt x="9705940" y="1163399"/>
                  <a:pt x="9612126" y="1257213"/>
                  <a:pt x="9496400" y="1257213"/>
                </a:cubicBezTo>
                <a:lnTo>
                  <a:pt x="209540" y="1257213"/>
                </a:lnTo>
                <a:cubicBezTo>
                  <a:pt x="93814" y="1257213"/>
                  <a:pt x="0" y="1163399"/>
                  <a:pt x="0" y="1047673"/>
                </a:cubicBezTo>
                <a:lnTo>
                  <a:pt x="0" y="20954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1357" tIns="61372" rIns="331357" bIns="61372"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solidFill>
                  <a:schemeClr val="bg1"/>
                </a:solidFill>
                <a:latin typeface="Arial" panose="020B0604020202020204" pitchFamily="34" charset="0"/>
                <a:cs typeface="Arial" panose="020B0604020202020204" pitchFamily="34" charset="0"/>
              </a:rPr>
              <a:t>Since the 1700s, developmental psychology has theorised and grown. Some of the earliest interest in developmental psychology was rooted in the evolutionary perspective that suggested that evolution was a developmental process (Darwin, 1859). </a:t>
            </a:r>
          </a:p>
          <a:p>
            <a:pPr marL="0" lvl="0" indent="0" algn="l" defTabSz="800100">
              <a:lnSpc>
                <a:spcPct val="90000"/>
              </a:lnSpc>
              <a:spcBef>
                <a:spcPct val="0"/>
              </a:spcBef>
              <a:spcAft>
                <a:spcPct val="35000"/>
              </a:spcAft>
              <a:buNone/>
            </a:pPr>
            <a:endParaRPr lang="en-GB" sz="500" kern="1200" dirty="0"/>
          </a:p>
        </p:txBody>
      </p:sp>
      <p:sp>
        <p:nvSpPr>
          <p:cNvPr id="10" name="Rectangle 9">
            <a:extLst>
              <a:ext uri="{FF2B5EF4-FFF2-40B4-BE49-F238E27FC236}">
                <a16:creationId xmlns:a16="http://schemas.microsoft.com/office/drawing/2014/main" id="{E8EE1696-E23C-4732-AA90-57C56EA52D03}"/>
              </a:ext>
            </a:extLst>
          </p:cNvPr>
          <p:cNvSpPr/>
          <p:nvPr/>
        </p:nvSpPr>
        <p:spPr>
          <a:xfrm>
            <a:off x="689113" y="4666702"/>
            <a:ext cx="10204173" cy="453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C9BD280D-4B4E-48CE-9424-F0A260689B85}"/>
              </a:ext>
            </a:extLst>
          </p:cNvPr>
          <p:cNvSpPr/>
          <p:nvPr/>
        </p:nvSpPr>
        <p:spPr>
          <a:xfrm>
            <a:off x="1190353" y="3425886"/>
            <a:ext cx="9701574" cy="1506495"/>
          </a:xfrm>
          <a:custGeom>
            <a:avLst/>
            <a:gdLst>
              <a:gd name="connsiteX0" fmla="*/ 0 w 9701574"/>
              <a:gd name="connsiteY0" fmla="*/ 251088 h 1506495"/>
              <a:gd name="connsiteX1" fmla="*/ 251088 w 9701574"/>
              <a:gd name="connsiteY1" fmla="*/ 0 h 1506495"/>
              <a:gd name="connsiteX2" fmla="*/ 9450486 w 9701574"/>
              <a:gd name="connsiteY2" fmla="*/ 0 h 1506495"/>
              <a:gd name="connsiteX3" fmla="*/ 9701574 w 9701574"/>
              <a:gd name="connsiteY3" fmla="*/ 251088 h 1506495"/>
              <a:gd name="connsiteX4" fmla="*/ 9701574 w 9701574"/>
              <a:gd name="connsiteY4" fmla="*/ 1255407 h 1506495"/>
              <a:gd name="connsiteX5" fmla="*/ 9450486 w 9701574"/>
              <a:gd name="connsiteY5" fmla="*/ 1506495 h 1506495"/>
              <a:gd name="connsiteX6" fmla="*/ 251088 w 9701574"/>
              <a:gd name="connsiteY6" fmla="*/ 1506495 h 1506495"/>
              <a:gd name="connsiteX7" fmla="*/ 0 w 9701574"/>
              <a:gd name="connsiteY7" fmla="*/ 1255407 h 1506495"/>
              <a:gd name="connsiteX8" fmla="*/ 0 w 9701574"/>
              <a:gd name="connsiteY8" fmla="*/ 251088 h 1506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01574" h="1506495">
                <a:moveTo>
                  <a:pt x="0" y="251088"/>
                </a:moveTo>
                <a:cubicBezTo>
                  <a:pt x="0" y="112416"/>
                  <a:pt x="112416" y="0"/>
                  <a:pt x="251088" y="0"/>
                </a:cubicBezTo>
                <a:lnTo>
                  <a:pt x="9450486" y="0"/>
                </a:lnTo>
                <a:cubicBezTo>
                  <a:pt x="9589158" y="0"/>
                  <a:pt x="9701574" y="112416"/>
                  <a:pt x="9701574" y="251088"/>
                </a:cubicBezTo>
                <a:lnTo>
                  <a:pt x="9701574" y="1255407"/>
                </a:lnTo>
                <a:cubicBezTo>
                  <a:pt x="9701574" y="1394079"/>
                  <a:pt x="9589158" y="1506495"/>
                  <a:pt x="9450486" y="1506495"/>
                </a:cubicBezTo>
                <a:lnTo>
                  <a:pt x="251088" y="1506495"/>
                </a:lnTo>
                <a:cubicBezTo>
                  <a:pt x="112416" y="1506495"/>
                  <a:pt x="0" y="1394079"/>
                  <a:pt x="0" y="1255407"/>
                </a:cubicBezTo>
                <a:lnTo>
                  <a:pt x="0" y="2510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43526" tIns="73541" rIns="343526" bIns="73541"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solidFill>
                  <a:schemeClr val="bg1"/>
                </a:solidFill>
                <a:latin typeface="Arial" panose="020B0604020202020204" pitchFamily="34" charset="0"/>
                <a:cs typeface="Arial" panose="020B0604020202020204" pitchFamily="34" charset="0"/>
              </a:rPr>
              <a:t>The comparisons made between humans and animals led to investigating the differences between human adults and children. There was a focus placed upon what kinds of things happen during the course of</a:t>
            </a:r>
            <a:r>
              <a:rPr lang="en-GB" sz="1800" kern="1200" dirty="0">
                <a:solidFill>
                  <a:schemeClr val="bg1"/>
                </a:solidFill>
                <a:latin typeface="Arial" panose="020B0604020202020204" pitchFamily="34" charset="0"/>
                <a:cs typeface="Arial" panose="020B0604020202020204" pitchFamily="34" charset="0"/>
              </a:rPr>
              <a:t> </a:t>
            </a:r>
            <a:r>
              <a:rPr lang="en-GB" sz="1800" b="0" i="0" u="none" strike="noStrike" kern="1200" baseline="0" dirty="0">
                <a:solidFill>
                  <a:schemeClr val="bg1"/>
                </a:solidFill>
                <a:latin typeface="Arial" panose="020B0604020202020204" pitchFamily="34" charset="0"/>
                <a:cs typeface="Arial" panose="020B0604020202020204" pitchFamily="34" charset="0"/>
              </a:rPr>
              <a:t>development, when certain things happen and whether aspects of development either change or remain the same as children develop into adults. </a:t>
            </a:r>
            <a:endParaRPr lang="en-GB" sz="1800" kern="1200" dirty="0">
              <a:solidFill>
                <a:schemeClr val="bg1"/>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C5ED2936-8172-46F6-B63A-5A3069C0CB27}"/>
              </a:ext>
            </a:extLst>
          </p:cNvPr>
          <p:cNvSpPr/>
          <p:nvPr/>
        </p:nvSpPr>
        <p:spPr>
          <a:xfrm>
            <a:off x="689113" y="5884099"/>
            <a:ext cx="10204173" cy="453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B68A14D9-A827-4089-89AE-74CD8EB83067}"/>
              </a:ext>
            </a:extLst>
          </p:cNvPr>
          <p:cNvSpPr/>
          <p:nvPr/>
        </p:nvSpPr>
        <p:spPr>
          <a:xfrm>
            <a:off x="1174907" y="5217502"/>
            <a:ext cx="9715878" cy="932276"/>
          </a:xfrm>
          <a:custGeom>
            <a:avLst/>
            <a:gdLst>
              <a:gd name="connsiteX0" fmla="*/ 0 w 9715878"/>
              <a:gd name="connsiteY0" fmla="*/ 155382 h 932276"/>
              <a:gd name="connsiteX1" fmla="*/ 155382 w 9715878"/>
              <a:gd name="connsiteY1" fmla="*/ 0 h 932276"/>
              <a:gd name="connsiteX2" fmla="*/ 9560496 w 9715878"/>
              <a:gd name="connsiteY2" fmla="*/ 0 h 932276"/>
              <a:gd name="connsiteX3" fmla="*/ 9715878 w 9715878"/>
              <a:gd name="connsiteY3" fmla="*/ 155382 h 932276"/>
              <a:gd name="connsiteX4" fmla="*/ 9715878 w 9715878"/>
              <a:gd name="connsiteY4" fmla="*/ 776894 h 932276"/>
              <a:gd name="connsiteX5" fmla="*/ 9560496 w 9715878"/>
              <a:gd name="connsiteY5" fmla="*/ 932276 h 932276"/>
              <a:gd name="connsiteX6" fmla="*/ 155382 w 9715878"/>
              <a:gd name="connsiteY6" fmla="*/ 932276 h 932276"/>
              <a:gd name="connsiteX7" fmla="*/ 0 w 9715878"/>
              <a:gd name="connsiteY7" fmla="*/ 776894 h 932276"/>
              <a:gd name="connsiteX8" fmla="*/ 0 w 9715878"/>
              <a:gd name="connsiteY8" fmla="*/ 155382 h 932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15878" h="932276">
                <a:moveTo>
                  <a:pt x="0" y="155382"/>
                </a:moveTo>
                <a:cubicBezTo>
                  <a:pt x="0" y="69567"/>
                  <a:pt x="69567" y="0"/>
                  <a:pt x="155382" y="0"/>
                </a:cubicBezTo>
                <a:lnTo>
                  <a:pt x="9560496" y="0"/>
                </a:lnTo>
                <a:cubicBezTo>
                  <a:pt x="9646311" y="0"/>
                  <a:pt x="9715878" y="69567"/>
                  <a:pt x="9715878" y="155382"/>
                </a:cubicBezTo>
                <a:lnTo>
                  <a:pt x="9715878" y="776894"/>
                </a:lnTo>
                <a:cubicBezTo>
                  <a:pt x="9715878" y="862709"/>
                  <a:pt x="9646311" y="932276"/>
                  <a:pt x="9560496" y="932276"/>
                </a:cubicBezTo>
                <a:lnTo>
                  <a:pt x="155382" y="932276"/>
                </a:lnTo>
                <a:cubicBezTo>
                  <a:pt x="69567" y="932276"/>
                  <a:pt x="0" y="862709"/>
                  <a:pt x="0" y="776894"/>
                </a:cubicBezTo>
                <a:lnTo>
                  <a:pt x="0" y="1553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5495" tIns="45510" rIns="315495" bIns="45510"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solidFill>
                  <a:schemeClr val="bg1"/>
                </a:solidFill>
                <a:latin typeface="Arial" panose="020B0604020202020204" pitchFamily="34" charset="0"/>
                <a:cs typeface="Arial" panose="020B0604020202020204" pitchFamily="34" charset="0"/>
              </a:rPr>
              <a:t>This evolutionary perspective describes development as a continuous process by which organisms continually develop into newer forms.</a:t>
            </a:r>
            <a:endParaRPr lang="en-GB" sz="1800" kern="1200" dirty="0">
              <a:solidFill>
                <a:schemeClr val="bg1"/>
              </a:solidFill>
            </a:endParaRPr>
          </a:p>
        </p:txBody>
      </p:sp>
    </p:spTree>
    <p:extLst>
      <p:ext uri="{BB962C8B-B14F-4D97-AF65-F5344CB8AC3E}">
        <p14:creationId xmlns:p14="http://schemas.microsoft.com/office/powerpoint/2010/main" val="2422159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par>
                                <p:cTn id="21" presetID="10"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animBg="1"/>
      <p:bldP spid="11" grpId="0" animBg="1"/>
      <p:bldP spid="1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Arrow: Bent-Up 9">
            <a:extLst>
              <a:ext uri="{FF2B5EF4-FFF2-40B4-BE49-F238E27FC236}">
                <a16:creationId xmlns:a16="http://schemas.microsoft.com/office/drawing/2014/main" id="{96B13E62-8D7F-4D26-A05B-A3B5B3139926}"/>
              </a:ext>
            </a:extLst>
          </p:cNvPr>
          <p:cNvSpPr/>
          <p:nvPr/>
        </p:nvSpPr>
        <p:spPr>
          <a:xfrm rot="5400000">
            <a:off x="4782884" y="2590485"/>
            <a:ext cx="936331" cy="1065979"/>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1" name="Freeform: Shape 10">
            <a:extLst>
              <a:ext uri="{FF2B5EF4-FFF2-40B4-BE49-F238E27FC236}">
                <a16:creationId xmlns:a16="http://schemas.microsoft.com/office/drawing/2014/main" id="{18131521-F55E-4042-AF1A-1DF605DEE23E}"/>
              </a:ext>
            </a:extLst>
          </p:cNvPr>
          <p:cNvSpPr/>
          <p:nvPr/>
        </p:nvSpPr>
        <p:spPr>
          <a:xfrm>
            <a:off x="4207809" y="1450137"/>
            <a:ext cx="1576230" cy="1103310"/>
          </a:xfrm>
          <a:custGeom>
            <a:avLst/>
            <a:gdLst>
              <a:gd name="connsiteX0" fmla="*/ 0 w 1576230"/>
              <a:gd name="connsiteY0" fmla="*/ 183922 h 1103310"/>
              <a:gd name="connsiteX1" fmla="*/ 183922 w 1576230"/>
              <a:gd name="connsiteY1" fmla="*/ 0 h 1103310"/>
              <a:gd name="connsiteX2" fmla="*/ 1392308 w 1576230"/>
              <a:gd name="connsiteY2" fmla="*/ 0 h 1103310"/>
              <a:gd name="connsiteX3" fmla="*/ 1576230 w 1576230"/>
              <a:gd name="connsiteY3" fmla="*/ 183922 h 1103310"/>
              <a:gd name="connsiteX4" fmla="*/ 1576230 w 1576230"/>
              <a:gd name="connsiteY4" fmla="*/ 919388 h 1103310"/>
              <a:gd name="connsiteX5" fmla="*/ 1392308 w 1576230"/>
              <a:gd name="connsiteY5" fmla="*/ 1103310 h 1103310"/>
              <a:gd name="connsiteX6" fmla="*/ 183922 w 1576230"/>
              <a:gd name="connsiteY6" fmla="*/ 1103310 h 1103310"/>
              <a:gd name="connsiteX7" fmla="*/ 0 w 1576230"/>
              <a:gd name="connsiteY7" fmla="*/ 919388 h 1103310"/>
              <a:gd name="connsiteX8" fmla="*/ 0 w 1576230"/>
              <a:gd name="connsiteY8" fmla="*/ 183922 h 110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6230" h="1103310">
                <a:moveTo>
                  <a:pt x="0" y="183922"/>
                </a:moveTo>
                <a:cubicBezTo>
                  <a:pt x="0" y="82345"/>
                  <a:pt x="82345" y="0"/>
                  <a:pt x="183922" y="0"/>
                </a:cubicBezTo>
                <a:lnTo>
                  <a:pt x="1392308" y="0"/>
                </a:lnTo>
                <a:cubicBezTo>
                  <a:pt x="1493885" y="0"/>
                  <a:pt x="1576230" y="82345"/>
                  <a:pt x="1576230" y="183922"/>
                </a:cubicBezTo>
                <a:lnTo>
                  <a:pt x="1576230" y="919388"/>
                </a:lnTo>
                <a:cubicBezTo>
                  <a:pt x="1576230" y="1020965"/>
                  <a:pt x="1493885" y="1103310"/>
                  <a:pt x="1392308" y="1103310"/>
                </a:cubicBezTo>
                <a:lnTo>
                  <a:pt x="183922" y="1103310"/>
                </a:lnTo>
                <a:cubicBezTo>
                  <a:pt x="82345" y="1103310"/>
                  <a:pt x="0" y="1020965"/>
                  <a:pt x="0" y="919388"/>
                </a:cubicBezTo>
                <a:lnTo>
                  <a:pt x="0" y="1839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2449" tIns="122449" rIns="122449" bIns="122449"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latin typeface="Arial" panose="020B0604020202020204" pitchFamily="34" charset="0"/>
                <a:cs typeface="Arial" panose="020B0604020202020204" pitchFamily="34" charset="0"/>
              </a:rPr>
              <a:t>The child study</a:t>
            </a:r>
          </a:p>
          <a:p>
            <a:pPr marL="0" lvl="0" indent="0" algn="ctr" defTabSz="800100">
              <a:lnSpc>
                <a:spcPct val="90000"/>
              </a:lnSpc>
              <a:spcBef>
                <a:spcPct val="0"/>
              </a:spcBef>
              <a:spcAft>
                <a:spcPct val="35000"/>
              </a:spcAft>
              <a:buNone/>
            </a:pPr>
            <a:r>
              <a:rPr lang="en-GB" sz="1800" kern="1200" dirty="0">
                <a:solidFill>
                  <a:schemeClr val="bg1"/>
                </a:solidFill>
                <a:latin typeface="Arial" panose="020B0604020202020204" pitchFamily="34" charset="0"/>
                <a:cs typeface="Arial" panose="020B0604020202020204" pitchFamily="34" charset="0"/>
              </a:rPr>
              <a:t>movement</a:t>
            </a:r>
            <a:endParaRPr lang="en-GB" sz="1800" kern="1200" dirty="0">
              <a:solidFill>
                <a:schemeClr val="bg1"/>
              </a:solidFill>
            </a:endParaRPr>
          </a:p>
        </p:txBody>
      </p:sp>
      <p:sp>
        <p:nvSpPr>
          <p:cNvPr id="12" name="Freeform: Shape 11">
            <a:extLst>
              <a:ext uri="{FF2B5EF4-FFF2-40B4-BE49-F238E27FC236}">
                <a16:creationId xmlns:a16="http://schemas.microsoft.com/office/drawing/2014/main" id="{AC5A85AA-EF3F-4C62-9B76-B081BF9FF026}"/>
              </a:ext>
            </a:extLst>
          </p:cNvPr>
          <p:cNvSpPr/>
          <p:nvPr/>
        </p:nvSpPr>
        <p:spPr>
          <a:xfrm>
            <a:off x="5963364" y="1609971"/>
            <a:ext cx="2301775" cy="891743"/>
          </a:xfrm>
          <a:custGeom>
            <a:avLst/>
            <a:gdLst>
              <a:gd name="connsiteX0" fmla="*/ 0 w 2301775"/>
              <a:gd name="connsiteY0" fmla="*/ 0 h 891743"/>
              <a:gd name="connsiteX1" fmla="*/ 2301775 w 2301775"/>
              <a:gd name="connsiteY1" fmla="*/ 0 h 891743"/>
              <a:gd name="connsiteX2" fmla="*/ 2301775 w 2301775"/>
              <a:gd name="connsiteY2" fmla="*/ 891743 h 891743"/>
              <a:gd name="connsiteX3" fmla="*/ 0 w 2301775"/>
              <a:gd name="connsiteY3" fmla="*/ 891743 h 891743"/>
              <a:gd name="connsiteX4" fmla="*/ 0 w 2301775"/>
              <a:gd name="connsiteY4" fmla="*/ 0 h 891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1775" h="891743">
                <a:moveTo>
                  <a:pt x="0" y="0"/>
                </a:moveTo>
                <a:lnTo>
                  <a:pt x="2301775" y="0"/>
                </a:lnTo>
                <a:lnTo>
                  <a:pt x="2301775" y="891743"/>
                </a:lnTo>
                <a:lnTo>
                  <a:pt x="0" y="89174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9060" tIns="99060" rIns="99060" bIns="9906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latin typeface="Arial" panose="020B0604020202020204" pitchFamily="34" charset="0"/>
                <a:cs typeface="Arial" panose="020B0604020202020204" pitchFamily="34" charset="0"/>
              </a:rPr>
              <a:t>(</a:t>
            </a:r>
            <a:r>
              <a:rPr lang="en-GB" sz="1800" kern="1200" dirty="0">
                <a:latin typeface="Arial" panose="020B0604020202020204" pitchFamily="34" charset="0"/>
                <a:cs typeface="Arial" panose="020B0604020202020204" pitchFamily="34" charset="0"/>
              </a:rPr>
              <a:t>1894-1904</a:t>
            </a:r>
            <a:r>
              <a:rPr lang="en-GB" sz="2600" kern="1200" dirty="0">
                <a:latin typeface="Arial" panose="020B0604020202020204" pitchFamily="34" charset="0"/>
                <a:cs typeface="Arial" panose="020B0604020202020204" pitchFamily="34" charset="0"/>
              </a:rPr>
              <a:t>)</a:t>
            </a:r>
            <a:endParaRPr lang="en-GB" sz="2600" kern="1200" dirty="0"/>
          </a:p>
        </p:txBody>
      </p:sp>
      <p:sp>
        <p:nvSpPr>
          <p:cNvPr id="13" name="Arrow: Bent-Up 12">
            <a:extLst>
              <a:ext uri="{FF2B5EF4-FFF2-40B4-BE49-F238E27FC236}">
                <a16:creationId xmlns:a16="http://schemas.microsoft.com/office/drawing/2014/main" id="{15ADC15B-7AF1-4944-97A8-3B643BDC8098}"/>
              </a:ext>
            </a:extLst>
          </p:cNvPr>
          <p:cNvSpPr/>
          <p:nvPr/>
        </p:nvSpPr>
        <p:spPr>
          <a:xfrm rot="5400000">
            <a:off x="6568265" y="4207138"/>
            <a:ext cx="936331" cy="1065979"/>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4" name="Freeform: Shape 13">
            <a:extLst>
              <a:ext uri="{FF2B5EF4-FFF2-40B4-BE49-F238E27FC236}">
                <a16:creationId xmlns:a16="http://schemas.microsoft.com/office/drawing/2014/main" id="{16479637-3FDF-4F00-AB8F-2714AED14C26}"/>
              </a:ext>
            </a:extLst>
          </p:cNvPr>
          <p:cNvSpPr/>
          <p:nvPr/>
        </p:nvSpPr>
        <p:spPr>
          <a:xfrm>
            <a:off x="5686047" y="3123475"/>
            <a:ext cx="1576230" cy="1103310"/>
          </a:xfrm>
          <a:custGeom>
            <a:avLst/>
            <a:gdLst>
              <a:gd name="connsiteX0" fmla="*/ 0 w 1576230"/>
              <a:gd name="connsiteY0" fmla="*/ 183922 h 1103310"/>
              <a:gd name="connsiteX1" fmla="*/ 183922 w 1576230"/>
              <a:gd name="connsiteY1" fmla="*/ 0 h 1103310"/>
              <a:gd name="connsiteX2" fmla="*/ 1392308 w 1576230"/>
              <a:gd name="connsiteY2" fmla="*/ 0 h 1103310"/>
              <a:gd name="connsiteX3" fmla="*/ 1576230 w 1576230"/>
              <a:gd name="connsiteY3" fmla="*/ 183922 h 1103310"/>
              <a:gd name="connsiteX4" fmla="*/ 1576230 w 1576230"/>
              <a:gd name="connsiteY4" fmla="*/ 919388 h 1103310"/>
              <a:gd name="connsiteX5" fmla="*/ 1392308 w 1576230"/>
              <a:gd name="connsiteY5" fmla="*/ 1103310 h 1103310"/>
              <a:gd name="connsiteX6" fmla="*/ 183922 w 1576230"/>
              <a:gd name="connsiteY6" fmla="*/ 1103310 h 1103310"/>
              <a:gd name="connsiteX7" fmla="*/ 0 w 1576230"/>
              <a:gd name="connsiteY7" fmla="*/ 919388 h 1103310"/>
              <a:gd name="connsiteX8" fmla="*/ 0 w 1576230"/>
              <a:gd name="connsiteY8" fmla="*/ 183922 h 110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6230" h="1103310">
                <a:moveTo>
                  <a:pt x="0" y="183922"/>
                </a:moveTo>
                <a:cubicBezTo>
                  <a:pt x="0" y="82345"/>
                  <a:pt x="82345" y="0"/>
                  <a:pt x="183922" y="0"/>
                </a:cubicBezTo>
                <a:lnTo>
                  <a:pt x="1392308" y="0"/>
                </a:lnTo>
                <a:cubicBezTo>
                  <a:pt x="1493885" y="0"/>
                  <a:pt x="1576230" y="82345"/>
                  <a:pt x="1576230" y="183922"/>
                </a:cubicBezTo>
                <a:lnTo>
                  <a:pt x="1576230" y="919388"/>
                </a:lnTo>
                <a:cubicBezTo>
                  <a:pt x="1576230" y="1020965"/>
                  <a:pt x="1493885" y="1103310"/>
                  <a:pt x="1392308" y="1103310"/>
                </a:cubicBezTo>
                <a:lnTo>
                  <a:pt x="183922" y="1103310"/>
                </a:lnTo>
                <a:cubicBezTo>
                  <a:pt x="82345" y="1103310"/>
                  <a:pt x="0" y="1020965"/>
                  <a:pt x="0" y="919388"/>
                </a:cubicBezTo>
                <a:lnTo>
                  <a:pt x="0" y="1839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2449" tIns="122449" rIns="122449" bIns="122449"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latin typeface="Arial" panose="020B0604020202020204" pitchFamily="34" charset="0"/>
                <a:cs typeface="Arial" panose="020B0604020202020204" pitchFamily="34" charset="0"/>
              </a:rPr>
              <a:t>The child development movement</a:t>
            </a:r>
            <a:endParaRPr lang="en-GB" sz="1800" kern="1200" dirty="0">
              <a:solidFill>
                <a:schemeClr val="bg1"/>
              </a:solidFill>
            </a:endParaRPr>
          </a:p>
        </p:txBody>
      </p:sp>
      <p:sp>
        <p:nvSpPr>
          <p:cNvPr id="15" name="Freeform: Shape 14">
            <a:extLst>
              <a:ext uri="{FF2B5EF4-FFF2-40B4-BE49-F238E27FC236}">
                <a16:creationId xmlns:a16="http://schemas.microsoft.com/office/drawing/2014/main" id="{AAA0204D-8DD4-4C85-B5AA-6D589F8C16CF}"/>
              </a:ext>
            </a:extLst>
          </p:cNvPr>
          <p:cNvSpPr/>
          <p:nvPr/>
        </p:nvSpPr>
        <p:spPr>
          <a:xfrm>
            <a:off x="7364173" y="3166405"/>
            <a:ext cx="2190494" cy="891743"/>
          </a:xfrm>
          <a:custGeom>
            <a:avLst/>
            <a:gdLst>
              <a:gd name="connsiteX0" fmla="*/ 0 w 2190494"/>
              <a:gd name="connsiteY0" fmla="*/ 0 h 891743"/>
              <a:gd name="connsiteX1" fmla="*/ 2190494 w 2190494"/>
              <a:gd name="connsiteY1" fmla="*/ 0 h 891743"/>
              <a:gd name="connsiteX2" fmla="*/ 2190494 w 2190494"/>
              <a:gd name="connsiteY2" fmla="*/ 891743 h 891743"/>
              <a:gd name="connsiteX3" fmla="*/ 0 w 2190494"/>
              <a:gd name="connsiteY3" fmla="*/ 891743 h 891743"/>
              <a:gd name="connsiteX4" fmla="*/ 0 w 2190494"/>
              <a:gd name="connsiteY4" fmla="*/ 0 h 891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0494" h="891743">
                <a:moveTo>
                  <a:pt x="0" y="0"/>
                </a:moveTo>
                <a:lnTo>
                  <a:pt x="2190494" y="0"/>
                </a:lnTo>
                <a:lnTo>
                  <a:pt x="2190494" y="891743"/>
                </a:lnTo>
                <a:lnTo>
                  <a:pt x="0" y="89174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(1917-1950) </a:t>
            </a:r>
            <a:endParaRPr lang="en-GB" sz="1800" kern="1200" dirty="0"/>
          </a:p>
        </p:txBody>
      </p:sp>
      <p:sp>
        <p:nvSpPr>
          <p:cNvPr id="16" name="Freeform: Shape 15">
            <a:extLst>
              <a:ext uri="{FF2B5EF4-FFF2-40B4-BE49-F238E27FC236}">
                <a16:creationId xmlns:a16="http://schemas.microsoft.com/office/drawing/2014/main" id="{14EFB75F-9628-4BBA-913E-F4DFDFA64EA1}"/>
              </a:ext>
            </a:extLst>
          </p:cNvPr>
          <p:cNvSpPr/>
          <p:nvPr/>
        </p:nvSpPr>
        <p:spPr>
          <a:xfrm>
            <a:off x="7657594" y="4409927"/>
            <a:ext cx="1984426" cy="1331904"/>
          </a:xfrm>
          <a:custGeom>
            <a:avLst/>
            <a:gdLst>
              <a:gd name="connsiteX0" fmla="*/ 0 w 1984426"/>
              <a:gd name="connsiteY0" fmla="*/ 222028 h 1331904"/>
              <a:gd name="connsiteX1" fmla="*/ 222028 w 1984426"/>
              <a:gd name="connsiteY1" fmla="*/ 0 h 1331904"/>
              <a:gd name="connsiteX2" fmla="*/ 1762398 w 1984426"/>
              <a:gd name="connsiteY2" fmla="*/ 0 h 1331904"/>
              <a:gd name="connsiteX3" fmla="*/ 1984426 w 1984426"/>
              <a:gd name="connsiteY3" fmla="*/ 222028 h 1331904"/>
              <a:gd name="connsiteX4" fmla="*/ 1984426 w 1984426"/>
              <a:gd name="connsiteY4" fmla="*/ 1109876 h 1331904"/>
              <a:gd name="connsiteX5" fmla="*/ 1762398 w 1984426"/>
              <a:gd name="connsiteY5" fmla="*/ 1331904 h 1331904"/>
              <a:gd name="connsiteX6" fmla="*/ 222028 w 1984426"/>
              <a:gd name="connsiteY6" fmla="*/ 1331904 h 1331904"/>
              <a:gd name="connsiteX7" fmla="*/ 0 w 1984426"/>
              <a:gd name="connsiteY7" fmla="*/ 1109876 h 1331904"/>
              <a:gd name="connsiteX8" fmla="*/ 0 w 1984426"/>
              <a:gd name="connsiteY8" fmla="*/ 222028 h 133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4426" h="1331904">
                <a:moveTo>
                  <a:pt x="0" y="222028"/>
                </a:moveTo>
                <a:cubicBezTo>
                  <a:pt x="0" y="99405"/>
                  <a:pt x="99405" y="0"/>
                  <a:pt x="222028" y="0"/>
                </a:cubicBezTo>
                <a:lnTo>
                  <a:pt x="1762398" y="0"/>
                </a:lnTo>
                <a:cubicBezTo>
                  <a:pt x="1885021" y="0"/>
                  <a:pt x="1984426" y="99405"/>
                  <a:pt x="1984426" y="222028"/>
                </a:cubicBezTo>
                <a:lnTo>
                  <a:pt x="1984426" y="1109876"/>
                </a:lnTo>
                <a:cubicBezTo>
                  <a:pt x="1984426" y="1232499"/>
                  <a:pt x="1885021" y="1331904"/>
                  <a:pt x="1762398" y="1331904"/>
                </a:cubicBezTo>
                <a:lnTo>
                  <a:pt x="222028" y="1331904"/>
                </a:lnTo>
                <a:cubicBezTo>
                  <a:pt x="99405" y="1331904"/>
                  <a:pt x="0" y="1232499"/>
                  <a:pt x="0" y="1109876"/>
                </a:cubicBezTo>
                <a:lnTo>
                  <a:pt x="0" y="22202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5990" tIns="125990" rIns="125990" bIns="12599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a:t>
            </a:r>
            <a:r>
              <a:rPr lang="en-GB" sz="1800" kern="1200" dirty="0">
                <a:solidFill>
                  <a:schemeClr val="bg1"/>
                </a:solidFill>
                <a:latin typeface="Arial" panose="020B0604020202020204" pitchFamily="34" charset="0"/>
                <a:cs typeface="Arial" panose="020B0604020202020204" pitchFamily="34" charset="0"/>
              </a:rPr>
              <a:t>Developmental</a:t>
            </a:r>
          </a:p>
          <a:p>
            <a:pPr marL="0" lvl="0" indent="0" algn="ctr" defTabSz="711200">
              <a:lnSpc>
                <a:spcPct val="90000"/>
              </a:lnSpc>
              <a:spcBef>
                <a:spcPct val="0"/>
              </a:spcBef>
              <a:spcAft>
                <a:spcPct val="35000"/>
              </a:spcAft>
              <a:buNone/>
            </a:pPr>
            <a:r>
              <a:rPr lang="en-GB" sz="1800" kern="1200" dirty="0">
                <a:solidFill>
                  <a:schemeClr val="bg1"/>
                </a:solidFill>
                <a:latin typeface="Arial" panose="020B0604020202020204" pitchFamily="34" charset="0"/>
                <a:cs typeface="Arial" panose="020B0604020202020204" pitchFamily="34" charset="0"/>
              </a:rPr>
              <a:t>psychology</a:t>
            </a:r>
            <a:endParaRPr lang="en-GB" sz="1800" kern="1200" dirty="0">
              <a:solidFill>
                <a:schemeClr val="bg1"/>
              </a:solidFill>
            </a:endParaRPr>
          </a:p>
        </p:txBody>
      </p:sp>
      <p:sp>
        <p:nvSpPr>
          <p:cNvPr id="17" name="Freeform: Shape 16">
            <a:extLst>
              <a:ext uri="{FF2B5EF4-FFF2-40B4-BE49-F238E27FC236}">
                <a16:creationId xmlns:a16="http://schemas.microsoft.com/office/drawing/2014/main" id="{262FA4CF-E83E-4675-9374-04AE28C0C804}"/>
              </a:ext>
            </a:extLst>
          </p:cNvPr>
          <p:cNvSpPr/>
          <p:nvPr/>
        </p:nvSpPr>
        <p:spPr>
          <a:xfrm>
            <a:off x="9642020" y="4434419"/>
            <a:ext cx="2343378" cy="891743"/>
          </a:xfrm>
          <a:custGeom>
            <a:avLst/>
            <a:gdLst>
              <a:gd name="connsiteX0" fmla="*/ 0 w 2343378"/>
              <a:gd name="connsiteY0" fmla="*/ 0 h 891743"/>
              <a:gd name="connsiteX1" fmla="*/ 2343378 w 2343378"/>
              <a:gd name="connsiteY1" fmla="*/ 0 h 891743"/>
              <a:gd name="connsiteX2" fmla="*/ 2343378 w 2343378"/>
              <a:gd name="connsiteY2" fmla="*/ 891743 h 891743"/>
              <a:gd name="connsiteX3" fmla="*/ 0 w 2343378"/>
              <a:gd name="connsiteY3" fmla="*/ 891743 h 891743"/>
              <a:gd name="connsiteX4" fmla="*/ 0 w 2343378"/>
              <a:gd name="connsiteY4" fmla="*/ 0 h 891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378" h="891743">
                <a:moveTo>
                  <a:pt x="0" y="0"/>
                </a:moveTo>
                <a:lnTo>
                  <a:pt x="2343378" y="0"/>
                </a:lnTo>
                <a:lnTo>
                  <a:pt x="2343378" y="891743"/>
                </a:lnTo>
                <a:lnTo>
                  <a:pt x="0" y="89174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(1960-present).</a:t>
            </a:r>
            <a:endParaRPr lang="en-GB" sz="1800" kern="1200" dirty="0"/>
          </a:p>
        </p:txBody>
      </p:sp>
      <p:sp>
        <p:nvSpPr>
          <p:cNvPr id="4" name="Freeform: Shape 3">
            <a:extLst>
              <a:ext uri="{FF2B5EF4-FFF2-40B4-BE49-F238E27FC236}">
                <a16:creationId xmlns:a16="http://schemas.microsoft.com/office/drawing/2014/main" id="{3F3A391C-DA63-47D3-8B85-8D02A3C0D9B9}"/>
              </a:ext>
            </a:extLst>
          </p:cNvPr>
          <p:cNvSpPr/>
          <p:nvPr/>
        </p:nvSpPr>
        <p:spPr>
          <a:xfrm>
            <a:off x="572701" y="660400"/>
            <a:ext cx="3161099" cy="5305422"/>
          </a:xfrm>
          <a:custGeom>
            <a:avLst/>
            <a:gdLst>
              <a:gd name="connsiteX0" fmla="*/ 0 w 9705940"/>
              <a:gd name="connsiteY0" fmla="*/ 209540 h 1257213"/>
              <a:gd name="connsiteX1" fmla="*/ 209540 w 9705940"/>
              <a:gd name="connsiteY1" fmla="*/ 0 h 1257213"/>
              <a:gd name="connsiteX2" fmla="*/ 9496400 w 9705940"/>
              <a:gd name="connsiteY2" fmla="*/ 0 h 1257213"/>
              <a:gd name="connsiteX3" fmla="*/ 9705940 w 9705940"/>
              <a:gd name="connsiteY3" fmla="*/ 209540 h 1257213"/>
              <a:gd name="connsiteX4" fmla="*/ 9705940 w 9705940"/>
              <a:gd name="connsiteY4" fmla="*/ 1047673 h 1257213"/>
              <a:gd name="connsiteX5" fmla="*/ 9496400 w 9705940"/>
              <a:gd name="connsiteY5" fmla="*/ 1257213 h 1257213"/>
              <a:gd name="connsiteX6" fmla="*/ 209540 w 9705940"/>
              <a:gd name="connsiteY6" fmla="*/ 1257213 h 1257213"/>
              <a:gd name="connsiteX7" fmla="*/ 0 w 9705940"/>
              <a:gd name="connsiteY7" fmla="*/ 1047673 h 1257213"/>
              <a:gd name="connsiteX8" fmla="*/ 0 w 9705940"/>
              <a:gd name="connsiteY8" fmla="*/ 209540 h 1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05940" h="1257213">
                <a:moveTo>
                  <a:pt x="0" y="209540"/>
                </a:moveTo>
                <a:cubicBezTo>
                  <a:pt x="0" y="93814"/>
                  <a:pt x="93814" y="0"/>
                  <a:pt x="209540" y="0"/>
                </a:cubicBezTo>
                <a:lnTo>
                  <a:pt x="9496400" y="0"/>
                </a:lnTo>
                <a:cubicBezTo>
                  <a:pt x="9612126" y="0"/>
                  <a:pt x="9705940" y="93814"/>
                  <a:pt x="9705940" y="209540"/>
                </a:cubicBezTo>
                <a:lnTo>
                  <a:pt x="9705940" y="1047673"/>
                </a:lnTo>
                <a:cubicBezTo>
                  <a:pt x="9705940" y="1163399"/>
                  <a:pt x="9612126" y="1257213"/>
                  <a:pt x="9496400" y="1257213"/>
                </a:cubicBezTo>
                <a:lnTo>
                  <a:pt x="209540" y="1257213"/>
                </a:lnTo>
                <a:cubicBezTo>
                  <a:pt x="93814" y="1257213"/>
                  <a:pt x="0" y="1163399"/>
                  <a:pt x="0" y="1047673"/>
                </a:cubicBezTo>
                <a:lnTo>
                  <a:pt x="0" y="20954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1357" tIns="61372" rIns="331357" bIns="61372" numCol="1" spcCol="1270" anchor="ctr" anchorCtr="0">
            <a:noAutofit/>
          </a:bodyPr>
          <a:lstStyle/>
          <a:p>
            <a:r>
              <a:rPr lang="en-GB" dirty="0">
                <a:solidFill>
                  <a:schemeClr val="bg1"/>
                </a:solidFill>
                <a:latin typeface="Arial" panose="020B0604020202020204" pitchFamily="34" charset="0"/>
                <a:cs typeface="Arial" panose="020B0604020202020204" pitchFamily="34" charset="0"/>
              </a:rPr>
              <a:t>However, it was not until the late 19th and early 20th centuries that developmental psychology</a:t>
            </a:r>
          </a:p>
          <a:p>
            <a:r>
              <a:rPr lang="en-GB" dirty="0">
                <a:solidFill>
                  <a:schemeClr val="bg1"/>
                </a:solidFill>
                <a:latin typeface="Arial" panose="020B0604020202020204" pitchFamily="34" charset="0"/>
                <a:cs typeface="Arial" panose="020B0604020202020204" pitchFamily="34" charset="0"/>
              </a:rPr>
              <a:t>had a much more prominent position within the field of psychology.</a:t>
            </a:r>
          </a:p>
          <a:p>
            <a:r>
              <a:rPr lang="en-GB" dirty="0">
                <a:solidFill>
                  <a:schemeClr val="bg1"/>
                </a:solidFill>
                <a:latin typeface="Arial" panose="020B0604020202020204" pitchFamily="34" charset="0"/>
                <a:cs typeface="Arial" panose="020B0604020202020204" pitchFamily="34" charset="0"/>
              </a:rPr>
              <a:t>In fact, the evolution of</a:t>
            </a:r>
          </a:p>
          <a:p>
            <a:r>
              <a:rPr lang="en-GB" dirty="0">
                <a:solidFill>
                  <a:schemeClr val="bg1"/>
                </a:solidFill>
                <a:latin typeface="Arial" panose="020B0604020202020204" pitchFamily="34" charset="0"/>
                <a:cs typeface="Arial" panose="020B0604020202020204" pitchFamily="34" charset="0"/>
              </a:rPr>
              <a:t>developmental psychology itself is seen as occurring in three waves: </a:t>
            </a:r>
          </a:p>
          <a:p>
            <a:r>
              <a:rPr lang="en-GB" dirty="0">
                <a:latin typeface="Arial" panose="020B0604020202020204" pitchFamily="34" charset="0"/>
                <a:cs typeface="Arial" panose="020B0604020202020204" pitchFamily="34" charset="0"/>
              </a:rPr>
              <a:t> </a:t>
            </a:r>
            <a:endParaRPr lang="en-GB" sz="500" kern="1200" dirty="0"/>
          </a:p>
        </p:txBody>
      </p:sp>
    </p:spTree>
    <p:extLst>
      <p:ext uri="{BB962C8B-B14F-4D97-AF65-F5344CB8AC3E}">
        <p14:creationId xmlns:p14="http://schemas.microsoft.com/office/powerpoint/2010/main" val="46370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p:bldP spid="14" grpId="0" animBg="1"/>
      <p:bldP spid="15" grpId="0"/>
      <p:bldP spid="16" grpId="0" animBg="1"/>
      <p:bldP spid="17" grpId="0"/>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6C6EABA8-7714-4A5E-B939-39CF20B644C1}"/>
              </a:ext>
            </a:extLst>
          </p:cNvPr>
          <p:cNvSpPr/>
          <p:nvPr/>
        </p:nvSpPr>
        <p:spPr>
          <a:xfrm>
            <a:off x="397812" y="2033349"/>
            <a:ext cx="3172239" cy="4523094"/>
          </a:xfrm>
          <a:custGeom>
            <a:avLst/>
            <a:gdLst>
              <a:gd name="connsiteX0" fmla="*/ 0 w 9705940"/>
              <a:gd name="connsiteY0" fmla="*/ 209540 h 1257213"/>
              <a:gd name="connsiteX1" fmla="*/ 209540 w 9705940"/>
              <a:gd name="connsiteY1" fmla="*/ 0 h 1257213"/>
              <a:gd name="connsiteX2" fmla="*/ 9496400 w 9705940"/>
              <a:gd name="connsiteY2" fmla="*/ 0 h 1257213"/>
              <a:gd name="connsiteX3" fmla="*/ 9705940 w 9705940"/>
              <a:gd name="connsiteY3" fmla="*/ 209540 h 1257213"/>
              <a:gd name="connsiteX4" fmla="*/ 9705940 w 9705940"/>
              <a:gd name="connsiteY4" fmla="*/ 1047673 h 1257213"/>
              <a:gd name="connsiteX5" fmla="*/ 9496400 w 9705940"/>
              <a:gd name="connsiteY5" fmla="*/ 1257213 h 1257213"/>
              <a:gd name="connsiteX6" fmla="*/ 209540 w 9705940"/>
              <a:gd name="connsiteY6" fmla="*/ 1257213 h 1257213"/>
              <a:gd name="connsiteX7" fmla="*/ 0 w 9705940"/>
              <a:gd name="connsiteY7" fmla="*/ 1047673 h 1257213"/>
              <a:gd name="connsiteX8" fmla="*/ 0 w 9705940"/>
              <a:gd name="connsiteY8" fmla="*/ 209540 h 1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05940" h="1257213">
                <a:moveTo>
                  <a:pt x="0" y="209540"/>
                </a:moveTo>
                <a:cubicBezTo>
                  <a:pt x="0" y="93814"/>
                  <a:pt x="93814" y="0"/>
                  <a:pt x="209540" y="0"/>
                </a:cubicBezTo>
                <a:lnTo>
                  <a:pt x="9496400" y="0"/>
                </a:lnTo>
                <a:cubicBezTo>
                  <a:pt x="9612126" y="0"/>
                  <a:pt x="9705940" y="93814"/>
                  <a:pt x="9705940" y="209540"/>
                </a:cubicBezTo>
                <a:lnTo>
                  <a:pt x="9705940" y="1047673"/>
                </a:lnTo>
                <a:cubicBezTo>
                  <a:pt x="9705940" y="1163399"/>
                  <a:pt x="9612126" y="1257213"/>
                  <a:pt x="9496400" y="1257213"/>
                </a:cubicBezTo>
                <a:lnTo>
                  <a:pt x="209540" y="1257213"/>
                </a:lnTo>
                <a:cubicBezTo>
                  <a:pt x="93814" y="1257213"/>
                  <a:pt x="0" y="1163399"/>
                  <a:pt x="0" y="1047673"/>
                </a:cubicBezTo>
                <a:lnTo>
                  <a:pt x="0" y="209540"/>
                </a:lnTo>
                <a:close/>
              </a:path>
            </a:pathLst>
          </a:custGeom>
          <a:solidFill>
            <a:schemeClr val="accent5">
              <a:lumMod val="60000"/>
              <a:lumOff val="40000"/>
            </a:schemeClr>
          </a:solidFill>
          <a:ln>
            <a:solidFill>
              <a:schemeClr val="accent3"/>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1357" tIns="61372" rIns="331357" bIns="61372" numCol="1" spcCol="1270" anchor="ctr" anchorCtr="0">
            <a:noAutofit/>
          </a:bodyPr>
          <a:lstStyle/>
          <a:p>
            <a:endParaRPr lang="en-GB" dirty="0">
              <a:solidFill>
                <a:schemeClr val="tx1"/>
              </a:solidFill>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The current developmental psychology incorporates a plethora of theories and perspectives, and one of the most recent of these is </a:t>
            </a:r>
            <a:r>
              <a:rPr lang="en-GB" sz="2400" u="sng" dirty="0">
                <a:solidFill>
                  <a:schemeClr val="bg1"/>
                </a:solidFill>
                <a:latin typeface="Arial" panose="020B0604020202020204" pitchFamily="34" charset="0"/>
                <a:cs typeface="Arial" panose="020B0604020202020204" pitchFamily="34" charset="0"/>
              </a:rPr>
              <a:t>the lifespan perspective</a:t>
            </a:r>
            <a:r>
              <a:rPr lang="en-GB" sz="2400" dirty="0">
                <a:solidFill>
                  <a:schemeClr val="bg1"/>
                </a:solidFill>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 </a:t>
            </a:r>
            <a:endParaRPr lang="en-GB" sz="500" kern="1200" dirty="0"/>
          </a:p>
        </p:txBody>
      </p:sp>
      <p:sp>
        <p:nvSpPr>
          <p:cNvPr id="7" name="Freeform: Shape 6">
            <a:extLst>
              <a:ext uri="{FF2B5EF4-FFF2-40B4-BE49-F238E27FC236}">
                <a16:creationId xmlns:a16="http://schemas.microsoft.com/office/drawing/2014/main" id="{79A5C93D-72A5-4B63-B3B5-F3D4500A1F66}"/>
              </a:ext>
            </a:extLst>
          </p:cNvPr>
          <p:cNvSpPr/>
          <p:nvPr/>
        </p:nvSpPr>
        <p:spPr>
          <a:xfrm>
            <a:off x="5327594" y="489272"/>
            <a:ext cx="2524125" cy="1262062"/>
          </a:xfrm>
          <a:custGeom>
            <a:avLst/>
            <a:gdLst>
              <a:gd name="connsiteX0" fmla="*/ 0 w 2524125"/>
              <a:gd name="connsiteY0" fmla="*/ 126206 h 1262062"/>
              <a:gd name="connsiteX1" fmla="*/ 126206 w 2524125"/>
              <a:gd name="connsiteY1" fmla="*/ 0 h 1262062"/>
              <a:gd name="connsiteX2" fmla="*/ 2397919 w 2524125"/>
              <a:gd name="connsiteY2" fmla="*/ 0 h 1262062"/>
              <a:gd name="connsiteX3" fmla="*/ 2524125 w 2524125"/>
              <a:gd name="connsiteY3" fmla="*/ 126206 h 1262062"/>
              <a:gd name="connsiteX4" fmla="*/ 2524125 w 2524125"/>
              <a:gd name="connsiteY4" fmla="*/ 1135856 h 1262062"/>
              <a:gd name="connsiteX5" fmla="*/ 2397919 w 2524125"/>
              <a:gd name="connsiteY5" fmla="*/ 1262062 h 1262062"/>
              <a:gd name="connsiteX6" fmla="*/ 126206 w 2524125"/>
              <a:gd name="connsiteY6" fmla="*/ 1262062 h 1262062"/>
              <a:gd name="connsiteX7" fmla="*/ 0 w 2524125"/>
              <a:gd name="connsiteY7" fmla="*/ 1135856 h 1262062"/>
              <a:gd name="connsiteX8" fmla="*/ 0 w 2524125"/>
              <a:gd name="connsiteY8" fmla="*/ 126206 h 1262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4125" h="1262062">
                <a:moveTo>
                  <a:pt x="0" y="126206"/>
                </a:moveTo>
                <a:cubicBezTo>
                  <a:pt x="0" y="56504"/>
                  <a:pt x="56504" y="0"/>
                  <a:pt x="126206" y="0"/>
                </a:cubicBezTo>
                <a:lnTo>
                  <a:pt x="2397919" y="0"/>
                </a:lnTo>
                <a:cubicBezTo>
                  <a:pt x="2467621" y="0"/>
                  <a:pt x="2524125" y="56504"/>
                  <a:pt x="2524125" y="126206"/>
                </a:cubicBezTo>
                <a:lnTo>
                  <a:pt x="2524125" y="1135856"/>
                </a:lnTo>
                <a:cubicBezTo>
                  <a:pt x="2524125" y="1205558"/>
                  <a:pt x="2467621" y="1262062"/>
                  <a:pt x="2397919" y="1262062"/>
                </a:cubicBezTo>
                <a:lnTo>
                  <a:pt x="126206" y="1262062"/>
                </a:lnTo>
                <a:cubicBezTo>
                  <a:pt x="56504" y="1262062"/>
                  <a:pt x="0" y="1205558"/>
                  <a:pt x="0" y="1135856"/>
                </a:cubicBezTo>
                <a:lnTo>
                  <a:pt x="0" y="12620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8400" tIns="71255" rIns="88400" bIns="71255" numCol="1" spcCol="1270" anchor="ctr" anchorCtr="0">
            <a:noAutofit/>
          </a:bodyPr>
          <a:lstStyle/>
          <a:p>
            <a:pPr marL="0" lvl="0" indent="0" algn="ctr" defTabSz="1200150">
              <a:lnSpc>
                <a:spcPct val="90000"/>
              </a:lnSpc>
              <a:spcBef>
                <a:spcPct val="0"/>
              </a:spcBef>
              <a:spcAft>
                <a:spcPct val="35000"/>
              </a:spcAft>
              <a:buNone/>
            </a:pPr>
            <a:r>
              <a:rPr lang="en-GB" sz="2700" b="0" i="0" u="none" strike="noStrike" kern="1200" baseline="0" dirty="0">
                <a:solidFill>
                  <a:schemeClr val="bg1"/>
                </a:solidFill>
                <a:latin typeface="Arial" panose="020B0604020202020204" pitchFamily="34" charset="0"/>
                <a:cs typeface="Arial" panose="020B0604020202020204" pitchFamily="34" charset="0"/>
              </a:rPr>
              <a:t>This perspective assumes:</a:t>
            </a:r>
            <a:endParaRPr lang="en-GB" sz="2700" kern="1200" dirty="0">
              <a:solidFill>
                <a:schemeClr val="bg1"/>
              </a:solidFill>
            </a:endParaRPr>
          </a:p>
        </p:txBody>
      </p:sp>
      <p:grpSp>
        <p:nvGrpSpPr>
          <p:cNvPr id="12" name="Group 11">
            <a:extLst>
              <a:ext uri="{FF2B5EF4-FFF2-40B4-BE49-F238E27FC236}">
                <a16:creationId xmlns:a16="http://schemas.microsoft.com/office/drawing/2014/main" id="{0832E1C0-5221-4A2B-AD41-0FF6B13D36A3}"/>
              </a:ext>
            </a:extLst>
          </p:cNvPr>
          <p:cNvGrpSpPr/>
          <p:nvPr/>
        </p:nvGrpSpPr>
        <p:grpSpPr>
          <a:xfrm>
            <a:off x="5580006" y="1751335"/>
            <a:ext cx="5241376" cy="3291269"/>
            <a:chOff x="5580006" y="1751335"/>
            <a:chExt cx="5241376" cy="3291269"/>
          </a:xfrm>
        </p:grpSpPr>
        <p:sp>
          <p:nvSpPr>
            <p:cNvPr id="8" name="Freeform: Shape 7">
              <a:extLst>
                <a:ext uri="{FF2B5EF4-FFF2-40B4-BE49-F238E27FC236}">
                  <a16:creationId xmlns:a16="http://schemas.microsoft.com/office/drawing/2014/main" id="{9B186390-4CD5-4D9F-A415-0FAB5190D581}"/>
                </a:ext>
              </a:extLst>
            </p:cNvPr>
            <p:cNvSpPr/>
            <p:nvPr/>
          </p:nvSpPr>
          <p:spPr>
            <a:xfrm>
              <a:off x="5580006" y="1751335"/>
              <a:ext cx="242679" cy="1206487"/>
            </a:xfrm>
            <a:custGeom>
              <a:avLst/>
              <a:gdLst/>
              <a:ahLst/>
              <a:cxnLst/>
              <a:rect l="0" t="0" r="0" b="0"/>
              <a:pathLst>
                <a:path>
                  <a:moveTo>
                    <a:pt x="0" y="0"/>
                  </a:moveTo>
                  <a:lnTo>
                    <a:pt x="0" y="1206487"/>
                  </a:lnTo>
                  <a:lnTo>
                    <a:pt x="242679" y="120648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9" name="Freeform: Shape 8">
              <a:extLst>
                <a:ext uri="{FF2B5EF4-FFF2-40B4-BE49-F238E27FC236}">
                  <a16:creationId xmlns:a16="http://schemas.microsoft.com/office/drawing/2014/main" id="{87554E0D-28AA-4837-A244-6A85E77125BF}"/>
                </a:ext>
              </a:extLst>
            </p:cNvPr>
            <p:cNvSpPr/>
            <p:nvPr/>
          </p:nvSpPr>
          <p:spPr>
            <a:xfrm>
              <a:off x="5822686" y="2057120"/>
              <a:ext cx="4998696" cy="1801404"/>
            </a:xfrm>
            <a:custGeom>
              <a:avLst/>
              <a:gdLst>
                <a:gd name="connsiteX0" fmla="*/ 0 w 4998696"/>
                <a:gd name="connsiteY0" fmla="*/ 180140 h 1801404"/>
                <a:gd name="connsiteX1" fmla="*/ 180140 w 4998696"/>
                <a:gd name="connsiteY1" fmla="*/ 0 h 1801404"/>
                <a:gd name="connsiteX2" fmla="*/ 4818556 w 4998696"/>
                <a:gd name="connsiteY2" fmla="*/ 0 h 1801404"/>
                <a:gd name="connsiteX3" fmla="*/ 4998696 w 4998696"/>
                <a:gd name="connsiteY3" fmla="*/ 180140 h 1801404"/>
                <a:gd name="connsiteX4" fmla="*/ 4998696 w 4998696"/>
                <a:gd name="connsiteY4" fmla="*/ 1621264 h 1801404"/>
                <a:gd name="connsiteX5" fmla="*/ 4818556 w 4998696"/>
                <a:gd name="connsiteY5" fmla="*/ 1801404 h 1801404"/>
                <a:gd name="connsiteX6" fmla="*/ 180140 w 4998696"/>
                <a:gd name="connsiteY6" fmla="*/ 1801404 h 1801404"/>
                <a:gd name="connsiteX7" fmla="*/ 0 w 4998696"/>
                <a:gd name="connsiteY7" fmla="*/ 1621264 h 1801404"/>
                <a:gd name="connsiteX8" fmla="*/ 0 w 4998696"/>
                <a:gd name="connsiteY8" fmla="*/ 180140 h 1801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98696" h="1801404">
                  <a:moveTo>
                    <a:pt x="0" y="180140"/>
                  </a:moveTo>
                  <a:cubicBezTo>
                    <a:pt x="0" y="80651"/>
                    <a:pt x="80651" y="0"/>
                    <a:pt x="180140" y="0"/>
                  </a:cubicBezTo>
                  <a:lnTo>
                    <a:pt x="4818556" y="0"/>
                  </a:lnTo>
                  <a:cubicBezTo>
                    <a:pt x="4918045" y="0"/>
                    <a:pt x="4998696" y="80651"/>
                    <a:pt x="4998696" y="180140"/>
                  </a:cubicBezTo>
                  <a:lnTo>
                    <a:pt x="4998696" y="1621264"/>
                  </a:lnTo>
                  <a:cubicBezTo>
                    <a:pt x="4998696" y="1720753"/>
                    <a:pt x="4918045" y="1801404"/>
                    <a:pt x="4818556" y="1801404"/>
                  </a:cubicBezTo>
                  <a:lnTo>
                    <a:pt x="180140" y="1801404"/>
                  </a:lnTo>
                  <a:cubicBezTo>
                    <a:pt x="80651" y="1801404"/>
                    <a:pt x="0" y="1720753"/>
                    <a:pt x="0" y="1621264"/>
                  </a:cubicBezTo>
                  <a:lnTo>
                    <a:pt x="0" y="1801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0861" tIns="78161" rIns="90861" bIns="78161" numCol="1" spcCol="1270" anchor="ctr" anchorCtr="0">
              <a:noAutofit/>
            </a:bodyPr>
            <a:lstStyle/>
            <a:p>
              <a:pPr marL="0" lvl="0" indent="0" algn="ctr" defTabSz="889000">
                <a:lnSpc>
                  <a:spcPct val="90000"/>
                </a:lnSpc>
                <a:spcBef>
                  <a:spcPct val="0"/>
                </a:spcBef>
                <a:spcAft>
                  <a:spcPct val="35000"/>
                </a:spcAft>
                <a:buNone/>
              </a:pPr>
              <a:r>
                <a:rPr lang="en-GB" sz="2000" b="0" i="0" u="none" strike="noStrike" kern="1200" baseline="0" dirty="0">
                  <a:latin typeface="Arial" panose="020B0604020202020204" pitchFamily="34" charset="0"/>
                  <a:cs typeface="Arial" panose="020B0604020202020204" pitchFamily="34" charset="0"/>
                </a:rPr>
                <a:t>The changes people display from conception through to death are developmental in nature</a:t>
              </a:r>
            </a:p>
            <a:p>
              <a:pPr marL="0" lvl="0" indent="0" algn="ctr" defTabSz="889000">
                <a:lnSpc>
                  <a:spcPct val="90000"/>
                </a:lnSpc>
                <a:spcBef>
                  <a:spcPct val="0"/>
                </a:spcBef>
                <a:spcAft>
                  <a:spcPct val="35000"/>
                </a:spcAft>
                <a:buNone/>
              </a:pPr>
              <a:r>
                <a:rPr lang="en-GB" sz="2000" b="0" i="0" u="none" strike="noStrike" kern="1200" baseline="0" dirty="0">
                  <a:latin typeface="Arial" panose="020B0604020202020204" pitchFamily="34" charset="0"/>
                  <a:cs typeface="Arial" panose="020B0604020202020204" pitchFamily="34" charset="0"/>
                </a:rPr>
                <a:t> (Dixon &amp; Lerner, 1992).</a:t>
              </a:r>
              <a:endParaRPr lang="en-GB" sz="2000" kern="1200" dirty="0"/>
            </a:p>
          </p:txBody>
        </p:sp>
        <p:sp>
          <p:nvSpPr>
            <p:cNvPr id="10" name="Freeform: Shape 9">
              <a:extLst>
                <a:ext uri="{FF2B5EF4-FFF2-40B4-BE49-F238E27FC236}">
                  <a16:creationId xmlns:a16="http://schemas.microsoft.com/office/drawing/2014/main" id="{479B96DF-F5F1-4E0C-90F9-ED412FD1ECB8}"/>
                </a:ext>
              </a:extLst>
            </p:cNvPr>
            <p:cNvSpPr/>
            <p:nvPr/>
          </p:nvSpPr>
          <p:spPr>
            <a:xfrm>
              <a:off x="5580006" y="1751335"/>
              <a:ext cx="252412" cy="3291269"/>
            </a:xfrm>
            <a:custGeom>
              <a:avLst/>
              <a:gdLst/>
              <a:ahLst/>
              <a:cxnLst/>
              <a:rect l="0" t="0" r="0" b="0"/>
              <a:pathLst>
                <a:path>
                  <a:moveTo>
                    <a:pt x="0" y="0"/>
                  </a:moveTo>
                  <a:lnTo>
                    <a:pt x="0" y="3291269"/>
                  </a:lnTo>
                  <a:lnTo>
                    <a:pt x="252412" y="329126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sp>
        <p:nvSpPr>
          <p:cNvPr id="11" name="Freeform: Shape 10">
            <a:extLst>
              <a:ext uri="{FF2B5EF4-FFF2-40B4-BE49-F238E27FC236}">
                <a16:creationId xmlns:a16="http://schemas.microsoft.com/office/drawing/2014/main" id="{3C8EE93F-84F8-4380-96BC-3CBDCF811BE5}"/>
              </a:ext>
            </a:extLst>
          </p:cNvPr>
          <p:cNvSpPr/>
          <p:nvPr/>
        </p:nvSpPr>
        <p:spPr>
          <a:xfrm>
            <a:off x="5832419" y="4183771"/>
            <a:ext cx="5095986" cy="1717667"/>
          </a:xfrm>
          <a:custGeom>
            <a:avLst/>
            <a:gdLst>
              <a:gd name="connsiteX0" fmla="*/ 0 w 5095986"/>
              <a:gd name="connsiteY0" fmla="*/ 171767 h 1717667"/>
              <a:gd name="connsiteX1" fmla="*/ 171767 w 5095986"/>
              <a:gd name="connsiteY1" fmla="*/ 0 h 1717667"/>
              <a:gd name="connsiteX2" fmla="*/ 4924219 w 5095986"/>
              <a:gd name="connsiteY2" fmla="*/ 0 h 1717667"/>
              <a:gd name="connsiteX3" fmla="*/ 5095986 w 5095986"/>
              <a:gd name="connsiteY3" fmla="*/ 171767 h 1717667"/>
              <a:gd name="connsiteX4" fmla="*/ 5095986 w 5095986"/>
              <a:gd name="connsiteY4" fmla="*/ 1545900 h 1717667"/>
              <a:gd name="connsiteX5" fmla="*/ 4924219 w 5095986"/>
              <a:gd name="connsiteY5" fmla="*/ 1717667 h 1717667"/>
              <a:gd name="connsiteX6" fmla="*/ 171767 w 5095986"/>
              <a:gd name="connsiteY6" fmla="*/ 1717667 h 1717667"/>
              <a:gd name="connsiteX7" fmla="*/ 0 w 5095986"/>
              <a:gd name="connsiteY7" fmla="*/ 1545900 h 1717667"/>
              <a:gd name="connsiteX8" fmla="*/ 0 w 5095986"/>
              <a:gd name="connsiteY8" fmla="*/ 171767 h 1717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95986" h="1717667">
                <a:moveTo>
                  <a:pt x="0" y="171767"/>
                </a:moveTo>
                <a:cubicBezTo>
                  <a:pt x="0" y="76903"/>
                  <a:pt x="76903" y="0"/>
                  <a:pt x="171767" y="0"/>
                </a:cubicBezTo>
                <a:lnTo>
                  <a:pt x="4924219" y="0"/>
                </a:lnTo>
                <a:cubicBezTo>
                  <a:pt x="5019083" y="0"/>
                  <a:pt x="5095986" y="76903"/>
                  <a:pt x="5095986" y="171767"/>
                </a:cubicBezTo>
                <a:lnTo>
                  <a:pt x="5095986" y="1545900"/>
                </a:lnTo>
                <a:cubicBezTo>
                  <a:pt x="5095986" y="1640764"/>
                  <a:pt x="5019083" y="1717667"/>
                  <a:pt x="4924219" y="1717667"/>
                </a:cubicBezTo>
                <a:lnTo>
                  <a:pt x="171767" y="1717667"/>
                </a:lnTo>
                <a:cubicBezTo>
                  <a:pt x="76903" y="1717667"/>
                  <a:pt x="0" y="1640764"/>
                  <a:pt x="0" y="1545900"/>
                </a:cubicBezTo>
                <a:lnTo>
                  <a:pt x="0" y="171767"/>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8409" tIns="75709" rIns="88409" bIns="75709" numCol="1" spcCol="1270" anchor="ctr" anchorCtr="0">
            <a:noAutofit/>
          </a:bodyPr>
          <a:lstStyle/>
          <a:p>
            <a:pPr marL="0" lvl="0" indent="0" algn="ctr" defTabSz="889000">
              <a:lnSpc>
                <a:spcPct val="90000"/>
              </a:lnSpc>
              <a:spcBef>
                <a:spcPct val="0"/>
              </a:spcBef>
              <a:spcAft>
                <a:spcPct val="35000"/>
              </a:spcAft>
              <a:buNone/>
            </a:pPr>
            <a:r>
              <a:rPr lang="en-GB" sz="2000" b="0" i="0" u="none" strike="noStrike" kern="1200" baseline="0" dirty="0">
                <a:latin typeface="Arial" panose="020B0604020202020204" pitchFamily="34" charset="0"/>
                <a:cs typeface="Arial" panose="020B0604020202020204" pitchFamily="34" charset="0"/>
              </a:rPr>
              <a:t>Human life and all of its variables exist at multiple levels, and those variables multi-directionally</a:t>
            </a:r>
          </a:p>
          <a:p>
            <a:pPr marL="0" lvl="0" indent="0" algn="ctr" defTabSz="889000">
              <a:lnSpc>
                <a:spcPct val="90000"/>
              </a:lnSpc>
              <a:spcBef>
                <a:spcPct val="0"/>
              </a:spcBef>
              <a:spcAft>
                <a:spcPct val="35000"/>
              </a:spcAft>
              <a:buNone/>
            </a:pPr>
            <a:r>
              <a:rPr lang="en-GB" sz="2000" b="0" i="0" u="none" strike="noStrike" kern="1200" baseline="0" dirty="0">
                <a:latin typeface="Arial" panose="020B0604020202020204" pitchFamily="34" charset="0"/>
                <a:cs typeface="Arial" panose="020B0604020202020204" pitchFamily="34" charset="0"/>
              </a:rPr>
              <a:t>influence one another </a:t>
            </a:r>
          </a:p>
          <a:p>
            <a:pPr marL="0" lvl="0" indent="0" algn="ctr" defTabSz="889000">
              <a:lnSpc>
                <a:spcPct val="90000"/>
              </a:lnSpc>
              <a:spcBef>
                <a:spcPct val="0"/>
              </a:spcBef>
              <a:spcAft>
                <a:spcPct val="35000"/>
              </a:spcAft>
              <a:buNone/>
            </a:pPr>
            <a:r>
              <a:rPr lang="en-GB" sz="1700" b="0" i="0" u="none" strike="noStrike" kern="1200" baseline="0" dirty="0">
                <a:latin typeface="Arial" panose="020B0604020202020204" pitchFamily="34" charset="0"/>
                <a:cs typeface="Arial" panose="020B0604020202020204" pitchFamily="34" charset="0"/>
              </a:rPr>
              <a:t>(Dixon &amp; Lerner, 1992).</a:t>
            </a:r>
            <a:endParaRPr lang="en-GB" sz="1700" kern="1200" dirty="0"/>
          </a:p>
        </p:txBody>
      </p:sp>
    </p:spTree>
    <p:extLst>
      <p:ext uri="{BB962C8B-B14F-4D97-AF65-F5344CB8AC3E}">
        <p14:creationId xmlns:p14="http://schemas.microsoft.com/office/powerpoint/2010/main" val="2032554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A75C6-6744-4512-81A8-C5FE18722C95}"/>
              </a:ext>
            </a:extLst>
          </p:cNvPr>
          <p:cNvSpPr>
            <a:spLocks noGrp="1"/>
          </p:cNvSpPr>
          <p:nvPr>
            <p:ph type="title"/>
          </p:nvPr>
        </p:nvSpPr>
        <p:spPr>
          <a:xfrm>
            <a:off x="685800" y="614439"/>
            <a:ext cx="10058400" cy="842238"/>
          </a:xfrm>
        </p:spPr>
        <p:txBody>
          <a:bodyPr>
            <a:normAutofit fontScale="90000"/>
          </a:bodyPr>
          <a:lstStyle/>
          <a:p>
            <a:r>
              <a:rPr lang="en-GB" sz="3200" b="1" i="0" u="none" strike="noStrike" baseline="0" dirty="0">
                <a:latin typeface="Arial" panose="020B0604020202020204" pitchFamily="34" charset="0"/>
                <a:cs typeface="Arial" panose="020B0604020202020204" pitchFamily="34" charset="0"/>
              </a:rPr>
              <a:t>Why Do We Study Developmental Psychology?</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80957FF-4121-41E5-9C03-5D2F89492E40}"/>
              </a:ext>
            </a:extLst>
          </p:cNvPr>
          <p:cNvSpPr>
            <a:spLocks noGrp="1"/>
          </p:cNvSpPr>
          <p:nvPr>
            <p:ph idx="1"/>
          </p:nvPr>
        </p:nvSpPr>
        <p:spPr>
          <a:xfrm>
            <a:off x="495300" y="1539106"/>
            <a:ext cx="10058400" cy="3849624"/>
          </a:xfrm>
        </p:spPr>
        <p:txBody>
          <a:bodyPr>
            <a:normAutofit/>
          </a:bodyPr>
          <a:lstStyle/>
          <a:p>
            <a:pPr marL="0" indent="0" algn="l">
              <a:buNone/>
            </a:pPr>
            <a:r>
              <a:rPr lang="en-GB" sz="1800" b="0" i="0" u="none" strike="noStrike" baseline="0" dirty="0">
                <a:latin typeface="Arial" panose="020B0604020202020204" pitchFamily="34" charset="0"/>
                <a:cs typeface="Arial" panose="020B0604020202020204" pitchFamily="34" charset="0"/>
              </a:rPr>
              <a:t>There are a number of reasons why we might be interested in developmental psychology</a:t>
            </a:r>
            <a:r>
              <a:rPr lang="en-GB" sz="1800" b="0" i="0" u="none" strike="noStrike" baseline="0" dirty="0">
                <a:latin typeface="99elq"/>
              </a:rPr>
              <a:t>.</a:t>
            </a:r>
          </a:p>
        </p:txBody>
      </p:sp>
      <p:sp>
        <p:nvSpPr>
          <p:cNvPr id="8" name="Freeform: Shape 7">
            <a:extLst>
              <a:ext uri="{FF2B5EF4-FFF2-40B4-BE49-F238E27FC236}">
                <a16:creationId xmlns:a16="http://schemas.microsoft.com/office/drawing/2014/main" id="{2E83E816-42CB-48DD-B870-F40712E67EDF}"/>
              </a:ext>
            </a:extLst>
          </p:cNvPr>
          <p:cNvSpPr/>
          <p:nvPr/>
        </p:nvSpPr>
        <p:spPr>
          <a:xfrm>
            <a:off x="571500" y="2075206"/>
            <a:ext cx="10833099" cy="1622630"/>
          </a:xfrm>
          <a:custGeom>
            <a:avLst/>
            <a:gdLst>
              <a:gd name="connsiteX0" fmla="*/ 0 w 10833099"/>
              <a:gd name="connsiteY0" fmla="*/ 162263 h 1622630"/>
              <a:gd name="connsiteX1" fmla="*/ 162263 w 10833099"/>
              <a:gd name="connsiteY1" fmla="*/ 0 h 1622630"/>
              <a:gd name="connsiteX2" fmla="*/ 10670836 w 10833099"/>
              <a:gd name="connsiteY2" fmla="*/ 0 h 1622630"/>
              <a:gd name="connsiteX3" fmla="*/ 10833099 w 10833099"/>
              <a:gd name="connsiteY3" fmla="*/ 162263 h 1622630"/>
              <a:gd name="connsiteX4" fmla="*/ 10833099 w 10833099"/>
              <a:gd name="connsiteY4" fmla="*/ 1460367 h 1622630"/>
              <a:gd name="connsiteX5" fmla="*/ 10670836 w 10833099"/>
              <a:gd name="connsiteY5" fmla="*/ 1622630 h 1622630"/>
              <a:gd name="connsiteX6" fmla="*/ 162263 w 10833099"/>
              <a:gd name="connsiteY6" fmla="*/ 1622630 h 1622630"/>
              <a:gd name="connsiteX7" fmla="*/ 0 w 10833099"/>
              <a:gd name="connsiteY7" fmla="*/ 1460367 h 1622630"/>
              <a:gd name="connsiteX8" fmla="*/ 0 w 10833099"/>
              <a:gd name="connsiteY8" fmla="*/ 162263 h 162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33099" h="1622630">
                <a:moveTo>
                  <a:pt x="0" y="162263"/>
                </a:moveTo>
                <a:cubicBezTo>
                  <a:pt x="0" y="72648"/>
                  <a:pt x="72648" y="0"/>
                  <a:pt x="162263" y="0"/>
                </a:cubicBezTo>
                <a:lnTo>
                  <a:pt x="10670836" y="0"/>
                </a:lnTo>
                <a:cubicBezTo>
                  <a:pt x="10760451" y="0"/>
                  <a:pt x="10833099" y="72648"/>
                  <a:pt x="10833099" y="162263"/>
                </a:cubicBezTo>
                <a:lnTo>
                  <a:pt x="10833099" y="1460367"/>
                </a:lnTo>
                <a:cubicBezTo>
                  <a:pt x="10833099" y="1549982"/>
                  <a:pt x="10760451" y="1622630"/>
                  <a:pt x="10670836" y="1622630"/>
                </a:cubicBezTo>
                <a:lnTo>
                  <a:pt x="162263" y="1622630"/>
                </a:lnTo>
                <a:cubicBezTo>
                  <a:pt x="72648" y="1622630"/>
                  <a:pt x="0" y="1549982"/>
                  <a:pt x="0" y="1460367"/>
                </a:cubicBezTo>
                <a:lnTo>
                  <a:pt x="0" y="162263"/>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396375"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Theoretical reasons include:</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b="0" i="0" u="none" strike="noStrike" kern="1200" baseline="0" dirty="0">
                <a:latin typeface="Arial" panose="020B0604020202020204" pitchFamily="34" charset="0"/>
                <a:cs typeface="Arial" panose="020B0604020202020204" pitchFamily="34" charset="0"/>
              </a:rPr>
              <a:t>• to know what knowledge is and where it comes from (i.e. epistemology),</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i="0" u="none" strike="noStrike" kern="1200" baseline="0" dirty="0">
                <a:latin typeface="Arial" panose="020B0604020202020204" pitchFamily="34" charset="0"/>
                <a:cs typeface="Arial" panose="020B0604020202020204" pitchFamily="34" charset="0"/>
              </a:rPr>
              <a:t>an interest in evolution and how human cognition and emotion evolved - does individual development mirror the development of the species?</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i="0" u="none" strike="noStrike" kern="1200" baseline="0" dirty="0">
                <a:latin typeface="Arial" panose="020B0604020202020204" pitchFamily="34" charset="0"/>
                <a:cs typeface="Arial" panose="020B0604020202020204" pitchFamily="34" charset="0"/>
              </a:rPr>
              <a:t>enriching our understanding of adult cognition and emotion.</a:t>
            </a:r>
            <a:endParaRPr lang="en-GB" sz="1800" kern="1200" dirty="0">
              <a:latin typeface="Arial" panose="020B0604020202020204" pitchFamily="34" charset="0"/>
              <a:cs typeface="Arial" panose="020B0604020202020204" pitchFamily="34" charset="0"/>
            </a:endParaRPr>
          </a:p>
        </p:txBody>
      </p:sp>
      <p:sp>
        <p:nvSpPr>
          <p:cNvPr id="9" name="Rectangle: Rounded Corners 8" descr="Young girl enjoying working">
            <a:extLst>
              <a:ext uri="{FF2B5EF4-FFF2-40B4-BE49-F238E27FC236}">
                <a16:creationId xmlns:a16="http://schemas.microsoft.com/office/drawing/2014/main" id="{3A93016E-9584-4A6B-AAAD-2FEEA269A0E1}"/>
              </a:ext>
            </a:extLst>
          </p:cNvPr>
          <p:cNvSpPr/>
          <p:nvPr/>
        </p:nvSpPr>
        <p:spPr>
          <a:xfrm>
            <a:off x="732675" y="2241820"/>
            <a:ext cx="2166620" cy="1289400"/>
          </a:xfrm>
          <a:prstGeom prst="roundRect">
            <a:avLst>
              <a:gd name="adj" fmla="val 10000"/>
            </a:avLst>
          </a:prstGeom>
          <a:blipFill>
            <a:blip r:embed="rId2">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sp>
        <p:nvSpPr>
          <p:cNvPr id="10" name="Freeform: Shape 9">
            <a:extLst>
              <a:ext uri="{FF2B5EF4-FFF2-40B4-BE49-F238E27FC236}">
                <a16:creationId xmlns:a16="http://schemas.microsoft.com/office/drawing/2014/main" id="{722048A1-81E5-49E3-8A4B-4B687BAFE282}"/>
              </a:ext>
            </a:extLst>
          </p:cNvPr>
          <p:cNvSpPr/>
          <p:nvPr/>
        </p:nvSpPr>
        <p:spPr>
          <a:xfrm>
            <a:off x="571500" y="3859011"/>
            <a:ext cx="10833099" cy="1611751"/>
          </a:xfrm>
          <a:custGeom>
            <a:avLst/>
            <a:gdLst>
              <a:gd name="connsiteX0" fmla="*/ 0 w 10833099"/>
              <a:gd name="connsiteY0" fmla="*/ 161175 h 1611751"/>
              <a:gd name="connsiteX1" fmla="*/ 161175 w 10833099"/>
              <a:gd name="connsiteY1" fmla="*/ 0 h 1611751"/>
              <a:gd name="connsiteX2" fmla="*/ 10671924 w 10833099"/>
              <a:gd name="connsiteY2" fmla="*/ 0 h 1611751"/>
              <a:gd name="connsiteX3" fmla="*/ 10833099 w 10833099"/>
              <a:gd name="connsiteY3" fmla="*/ 161175 h 1611751"/>
              <a:gd name="connsiteX4" fmla="*/ 10833099 w 10833099"/>
              <a:gd name="connsiteY4" fmla="*/ 1450576 h 1611751"/>
              <a:gd name="connsiteX5" fmla="*/ 10671924 w 10833099"/>
              <a:gd name="connsiteY5" fmla="*/ 1611751 h 1611751"/>
              <a:gd name="connsiteX6" fmla="*/ 161175 w 10833099"/>
              <a:gd name="connsiteY6" fmla="*/ 1611751 h 1611751"/>
              <a:gd name="connsiteX7" fmla="*/ 0 w 10833099"/>
              <a:gd name="connsiteY7" fmla="*/ 1450576 h 1611751"/>
              <a:gd name="connsiteX8" fmla="*/ 0 w 10833099"/>
              <a:gd name="connsiteY8" fmla="*/ 161175 h 1611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33099" h="1611751">
                <a:moveTo>
                  <a:pt x="0" y="161175"/>
                </a:moveTo>
                <a:cubicBezTo>
                  <a:pt x="0" y="72161"/>
                  <a:pt x="72161" y="0"/>
                  <a:pt x="161175" y="0"/>
                </a:cubicBezTo>
                <a:lnTo>
                  <a:pt x="10671924" y="0"/>
                </a:lnTo>
                <a:cubicBezTo>
                  <a:pt x="10760938" y="0"/>
                  <a:pt x="10833099" y="72161"/>
                  <a:pt x="10833099" y="161175"/>
                </a:cubicBezTo>
                <a:lnTo>
                  <a:pt x="10833099" y="1450576"/>
                </a:lnTo>
                <a:cubicBezTo>
                  <a:pt x="10833099" y="1539590"/>
                  <a:pt x="10760938" y="1611751"/>
                  <a:pt x="10671924" y="1611751"/>
                </a:cubicBezTo>
                <a:lnTo>
                  <a:pt x="161175" y="1611751"/>
                </a:lnTo>
                <a:cubicBezTo>
                  <a:pt x="72161" y="1611751"/>
                  <a:pt x="0" y="1539590"/>
                  <a:pt x="0" y="1450576"/>
                </a:cubicBezTo>
                <a:lnTo>
                  <a:pt x="0" y="161175"/>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2396375"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u="none" strike="noStrike" kern="1200" baseline="0" dirty="0">
                <a:solidFill>
                  <a:schemeClr val="tx1"/>
                </a:solidFill>
                <a:latin typeface="Arial" panose="020B0604020202020204" pitchFamily="34" charset="0"/>
                <a:cs typeface="Arial" panose="020B0604020202020204" pitchFamily="34" charset="0"/>
              </a:rPr>
              <a:t>Practical reasons include:</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b="0" i="0" u="none" strike="noStrike" kern="1200" baseline="0" dirty="0">
                <a:solidFill>
                  <a:schemeClr val="tx1"/>
                </a:solidFill>
                <a:latin typeface="Arial" panose="020B0604020202020204" pitchFamily="34" charset="0"/>
                <a:cs typeface="Arial" panose="020B0604020202020204" pitchFamily="34" charset="0"/>
              </a:rPr>
              <a:t>• supporting children's mental and physical growth by applying research findings.</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Font typeface="Arial" panose="020B0604020202020204" pitchFamily="34" charset="0"/>
              <a:buChar char="•"/>
            </a:pPr>
            <a:r>
              <a:rPr lang="en-GB" sz="1800" b="0" i="0" u="none" strike="noStrike" kern="1200" baseline="0" dirty="0">
                <a:solidFill>
                  <a:schemeClr val="tx1"/>
                </a:solidFill>
                <a:latin typeface="Arial" panose="020B0604020202020204" pitchFamily="34" charset="0"/>
                <a:cs typeface="Arial" panose="020B0604020202020204" pitchFamily="34" charset="0"/>
              </a:rPr>
              <a:t>to understand what impacts development (e.g. books and television),</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Font typeface="Arial" panose="020B0604020202020204" pitchFamily="34" charset="0"/>
              <a:buChar char="•"/>
            </a:pPr>
            <a:r>
              <a:rPr lang="en-GB" sz="1800" b="0" i="0" u="none" strike="noStrike" kern="1200" baseline="0" dirty="0">
                <a:solidFill>
                  <a:schemeClr val="tx1"/>
                </a:solidFill>
                <a:latin typeface="Arial" panose="020B0604020202020204" pitchFamily="34" charset="0"/>
                <a:cs typeface="Arial" panose="020B0604020202020204" pitchFamily="34" charset="0"/>
              </a:rPr>
              <a:t>to inform educational practice,</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i="0" u="none" strike="noStrike" kern="1200" baseline="0" dirty="0">
                <a:solidFill>
                  <a:schemeClr val="tx1"/>
                </a:solidFill>
                <a:latin typeface="Arial" panose="020B0604020202020204" pitchFamily="34" charset="0"/>
                <a:cs typeface="Arial" panose="020B0604020202020204" pitchFamily="34" charset="0"/>
              </a:rPr>
              <a:t>the diagnosis and treatment of childhood disorders. </a:t>
            </a:r>
            <a:endParaRPr lang="en-GB" sz="1800" kern="1200" dirty="0">
              <a:solidFill>
                <a:schemeClr val="tx1"/>
              </a:solidFill>
              <a:latin typeface="Arial" panose="020B0604020202020204" pitchFamily="34" charset="0"/>
              <a:cs typeface="Arial" panose="020B0604020202020204" pitchFamily="34" charset="0"/>
            </a:endParaRPr>
          </a:p>
        </p:txBody>
      </p:sp>
      <p:sp>
        <p:nvSpPr>
          <p:cNvPr id="11" name="Rectangle: Rounded Corners 10" descr="Businessman on lounge and working on phone and laptop">
            <a:extLst>
              <a:ext uri="{FF2B5EF4-FFF2-40B4-BE49-F238E27FC236}">
                <a16:creationId xmlns:a16="http://schemas.microsoft.com/office/drawing/2014/main" id="{D7758B2F-139F-4826-8BD4-9C279DE9084A}"/>
              </a:ext>
            </a:extLst>
          </p:cNvPr>
          <p:cNvSpPr/>
          <p:nvPr/>
        </p:nvSpPr>
        <p:spPr>
          <a:xfrm>
            <a:off x="732675" y="4020186"/>
            <a:ext cx="2166620" cy="1289400"/>
          </a:xfrm>
          <a:prstGeom prst="roundRect">
            <a:avLst>
              <a:gd name="adj" fmla="val 10000"/>
            </a:avLst>
          </a:prstGeom>
          <a:blipFill>
            <a:blip r:embed="rId3">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sp>
      <p:sp>
        <p:nvSpPr>
          <p:cNvPr id="5" name="TextBox 4">
            <a:extLst>
              <a:ext uri="{FF2B5EF4-FFF2-40B4-BE49-F238E27FC236}">
                <a16:creationId xmlns:a16="http://schemas.microsoft.com/office/drawing/2014/main" id="{C48C08B4-0710-4E6F-A92B-E4C1732F40F7}"/>
              </a:ext>
            </a:extLst>
          </p:cNvPr>
          <p:cNvSpPr txBox="1"/>
          <p:nvPr/>
        </p:nvSpPr>
        <p:spPr>
          <a:xfrm>
            <a:off x="533400" y="5273121"/>
            <a:ext cx="6057900"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(Photos from </a:t>
            </a:r>
            <a:r>
              <a:rPr lang="en-GB" sz="800" dirty="0" err="1">
                <a:latin typeface="Arial" panose="020B0604020202020204" pitchFamily="34" charset="0"/>
                <a:cs typeface="Arial" panose="020B0604020202020204" pitchFamily="34" charset="0"/>
              </a:rPr>
              <a:t>Powerpoint</a:t>
            </a:r>
            <a:r>
              <a:rPr lang="en-GB" sz="800" dirty="0">
                <a:latin typeface="Arial" panose="020B0604020202020204" pitchFamily="34" charset="0"/>
                <a:cs typeface="Arial" panose="020B0604020202020204" pitchFamily="34" charset="0"/>
              </a:rPr>
              <a:t> stock images, 2020). </a:t>
            </a:r>
          </a:p>
        </p:txBody>
      </p:sp>
      <p:sp>
        <p:nvSpPr>
          <p:cNvPr id="6" name="TextBox 5">
            <a:extLst>
              <a:ext uri="{FF2B5EF4-FFF2-40B4-BE49-F238E27FC236}">
                <a16:creationId xmlns:a16="http://schemas.microsoft.com/office/drawing/2014/main" id="{AA6E3F31-418D-403A-A05C-30806A12CB68}"/>
              </a:ext>
            </a:extLst>
          </p:cNvPr>
          <p:cNvSpPr txBox="1"/>
          <p:nvPr/>
        </p:nvSpPr>
        <p:spPr>
          <a:xfrm>
            <a:off x="533400" y="5545594"/>
            <a:ext cx="11264900" cy="923330"/>
          </a:xfrm>
          <a:prstGeom prst="rect">
            <a:avLst/>
          </a:prstGeom>
          <a:noFill/>
        </p:spPr>
        <p:txBody>
          <a:bodyPr wrap="square" rtlCol="0">
            <a:spAutoFit/>
          </a:bodyPr>
          <a:lstStyle/>
          <a:p>
            <a:pPr algn="l"/>
            <a:r>
              <a:rPr lang="en-GB" sz="1800" b="0" i="0" u="none" strike="noStrike" baseline="0" dirty="0">
                <a:latin typeface="Arial" panose="020B0604020202020204" pitchFamily="34" charset="0"/>
                <a:cs typeface="Arial" panose="020B0604020202020204" pitchFamily="34" charset="0"/>
              </a:rPr>
              <a:t>However, there are often a number of possible interpretations of child data, and there may be disagreement as to whether a study supports a particular theory of development. </a:t>
            </a:r>
          </a:p>
          <a:p>
            <a:pPr algn="l"/>
            <a:r>
              <a:rPr lang="en-GB" sz="1800" b="0" i="0" u="none" strike="noStrike" baseline="0" dirty="0">
                <a:latin typeface="Arial" panose="020B0604020202020204" pitchFamily="34" charset="0"/>
                <a:cs typeface="Arial" panose="020B0604020202020204" pitchFamily="34" charset="0"/>
              </a:rPr>
              <a:t>This is why</a:t>
            </a:r>
            <a:r>
              <a:rPr lang="en-GB" dirty="0">
                <a:latin typeface="Arial" panose="020B0604020202020204" pitchFamily="34" charset="0"/>
                <a:cs typeface="Arial" panose="020B0604020202020204" pitchFamily="34" charset="0"/>
              </a:rPr>
              <a:t> </a:t>
            </a:r>
            <a:r>
              <a:rPr lang="en-GB" sz="1800" b="0" i="1" u="none" strike="noStrike" baseline="0" dirty="0">
                <a:latin typeface="Arial" panose="020B0604020202020204" pitchFamily="34" charset="0"/>
                <a:cs typeface="Arial" panose="020B0604020202020204" pitchFamily="34" charset="0"/>
              </a:rPr>
              <a:t>critical evaluation </a:t>
            </a:r>
            <a:r>
              <a:rPr lang="en-GB" sz="1800" b="0" i="0" u="none" strike="noStrike" baseline="0" dirty="0">
                <a:latin typeface="Arial" panose="020B0604020202020204" pitchFamily="34" charset="0"/>
                <a:cs typeface="Arial" panose="020B0604020202020204" pitchFamily="34" charset="0"/>
              </a:rPr>
              <a:t>of both theory and research is important.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5501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10" grpId="0" animBg="1"/>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CF8C2-FDE9-4A5C-9C8B-758A829B5DC1}"/>
              </a:ext>
            </a:extLst>
          </p:cNvPr>
          <p:cNvSpPr>
            <a:spLocks noGrp="1"/>
          </p:cNvSpPr>
          <p:nvPr>
            <p:ph type="title"/>
          </p:nvPr>
        </p:nvSpPr>
        <p:spPr>
          <a:xfrm>
            <a:off x="478972" y="337456"/>
            <a:ext cx="10058400" cy="1371600"/>
          </a:xfrm>
        </p:spPr>
        <p:txBody>
          <a:bodyPr>
            <a:normAutofit/>
          </a:bodyPr>
          <a:lstStyle/>
          <a:p>
            <a:r>
              <a:rPr lang="en-GB" sz="3600" b="1" dirty="0">
                <a:latin typeface="Arial" panose="020B0604020202020204" pitchFamily="34" charset="0"/>
                <a:cs typeface="Arial" panose="020B0604020202020204" pitchFamily="34" charset="0"/>
              </a:rPr>
              <a:t>Prenatal Development</a:t>
            </a:r>
            <a:endParaRPr lang="en-GB" sz="3600" dirty="0">
              <a:latin typeface="Arial" panose="020B0604020202020204" pitchFamily="34" charset="0"/>
              <a:cs typeface="Arial" panose="020B0604020202020204" pitchFamily="34" charset="0"/>
            </a:endParaRPr>
          </a:p>
        </p:txBody>
      </p:sp>
      <p:sp>
        <p:nvSpPr>
          <p:cNvPr id="13" name="Arrow: Right 12">
            <a:extLst>
              <a:ext uri="{FF2B5EF4-FFF2-40B4-BE49-F238E27FC236}">
                <a16:creationId xmlns:a16="http://schemas.microsoft.com/office/drawing/2014/main" id="{EDE220B3-6647-4EAF-9542-C555A161B0B9}"/>
              </a:ext>
            </a:extLst>
          </p:cNvPr>
          <p:cNvSpPr/>
          <p:nvPr/>
        </p:nvSpPr>
        <p:spPr>
          <a:xfrm>
            <a:off x="3083116" y="4458304"/>
            <a:ext cx="5122998" cy="2399696"/>
          </a:xfrm>
          <a:prstGeom prst="rightArrow">
            <a:avLst/>
          </a:prstGeom>
        </p:spPr>
        <p:style>
          <a:lnRef idx="0">
            <a:schemeClr val="dk1">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26C93D3C-85E8-4D02-AB50-D0FAFD888A4B}"/>
              </a:ext>
            </a:extLst>
          </p:cNvPr>
          <p:cNvSpPr/>
          <p:nvPr/>
        </p:nvSpPr>
        <p:spPr>
          <a:xfrm>
            <a:off x="3084403" y="5178212"/>
            <a:ext cx="1930173" cy="959878"/>
          </a:xfrm>
          <a:custGeom>
            <a:avLst/>
            <a:gdLst>
              <a:gd name="connsiteX0" fmla="*/ 0 w 1930173"/>
              <a:gd name="connsiteY0" fmla="*/ 159983 h 959878"/>
              <a:gd name="connsiteX1" fmla="*/ 159983 w 1930173"/>
              <a:gd name="connsiteY1" fmla="*/ 0 h 959878"/>
              <a:gd name="connsiteX2" fmla="*/ 1770190 w 1930173"/>
              <a:gd name="connsiteY2" fmla="*/ 0 h 959878"/>
              <a:gd name="connsiteX3" fmla="*/ 1930173 w 1930173"/>
              <a:gd name="connsiteY3" fmla="*/ 159983 h 959878"/>
              <a:gd name="connsiteX4" fmla="*/ 1930173 w 1930173"/>
              <a:gd name="connsiteY4" fmla="*/ 799895 h 959878"/>
              <a:gd name="connsiteX5" fmla="*/ 1770190 w 1930173"/>
              <a:gd name="connsiteY5" fmla="*/ 959878 h 959878"/>
              <a:gd name="connsiteX6" fmla="*/ 159983 w 1930173"/>
              <a:gd name="connsiteY6" fmla="*/ 959878 h 959878"/>
              <a:gd name="connsiteX7" fmla="*/ 0 w 1930173"/>
              <a:gd name="connsiteY7" fmla="*/ 799895 h 959878"/>
              <a:gd name="connsiteX8" fmla="*/ 0 w 1930173"/>
              <a:gd name="connsiteY8" fmla="*/ 159983 h 959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0173" h="959878">
                <a:moveTo>
                  <a:pt x="0" y="159983"/>
                </a:moveTo>
                <a:cubicBezTo>
                  <a:pt x="0" y="71627"/>
                  <a:pt x="71627" y="0"/>
                  <a:pt x="159983" y="0"/>
                </a:cubicBezTo>
                <a:lnTo>
                  <a:pt x="1770190" y="0"/>
                </a:lnTo>
                <a:cubicBezTo>
                  <a:pt x="1858546" y="0"/>
                  <a:pt x="1930173" y="71627"/>
                  <a:pt x="1930173" y="159983"/>
                </a:cubicBezTo>
                <a:lnTo>
                  <a:pt x="1930173" y="799895"/>
                </a:lnTo>
                <a:cubicBezTo>
                  <a:pt x="1930173" y="888251"/>
                  <a:pt x="1858546" y="959878"/>
                  <a:pt x="1770190" y="959878"/>
                </a:cubicBezTo>
                <a:lnTo>
                  <a:pt x="159983" y="959878"/>
                </a:lnTo>
                <a:cubicBezTo>
                  <a:pt x="71627" y="959878"/>
                  <a:pt x="0" y="888251"/>
                  <a:pt x="0" y="799895"/>
                </a:cubicBezTo>
                <a:lnTo>
                  <a:pt x="0" y="15998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26867" tIns="126867" rIns="126867" bIns="126867"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Zygote </a:t>
            </a:r>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(1-2 weeks)</a:t>
            </a:r>
            <a:endParaRPr lang="en-GB" sz="2100" kern="1200" dirty="0"/>
          </a:p>
        </p:txBody>
      </p:sp>
      <p:sp>
        <p:nvSpPr>
          <p:cNvPr id="15" name="Freeform: Shape 14">
            <a:extLst>
              <a:ext uri="{FF2B5EF4-FFF2-40B4-BE49-F238E27FC236}">
                <a16:creationId xmlns:a16="http://schemas.microsoft.com/office/drawing/2014/main" id="{7DAD0EC9-A414-49D2-8228-B073CE63F066}"/>
              </a:ext>
            </a:extLst>
          </p:cNvPr>
          <p:cNvSpPr/>
          <p:nvPr/>
        </p:nvSpPr>
        <p:spPr>
          <a:xfrm>
            <a:off x="5131557" y="5178212"/>
            <a:ext cx="1930173" cy="959878"/>
          </a:xfrm>
          <a:custGeom>
            <a:avLst/>
            <a:gdLst>
              <a:gd name="connsiteX0" fmla="*/ 0 w 1930173"/>
              <a:gd name="connsiteY0" fmla="*/ 159983 h 959878"/>
              <a:gd name="connsiteX1" fmla="*/ 159983 w 1930173"/>
              <a:gd name="connsiteY1" fmla="*/ 0 h 959878"/>
              <a:gd name="connsiteX2" fmla="*/ 1770190 w 1930173"/>
              <a:gd name="connsiteY2" fmla="*/ 0 h 959878"/>
              <a:gd name="connsiteX3" fmla="*/ 1930173 w 1930173"/>
              <a:gd name="connsiteY3" fmla="*/ 159983 h 959878"/>
              <a:gd name="connsiteX4" fmla="*/ 1930173 w 1930173"/>
              <a:gd name="connsiteY4" fmla="*/ 799895 h 959878"/>
              <a:gd name="connsiteX5" fmla="*/ 1770190 w 1930173"/>
              <a:gd name="connsiteY5" fmla="*/ 959878 h 959878"/>
              <a:gd name="connsiteX6" fmla="*/ 159983 w 1930173"/>
              <a:gd name="connsiteY6" fmla="*/ 959878 h 959878"/>
              <a:gd name="connsiteX7" fmla="*/ 0 w 1930173"/>
              <a:gd name="connsiteY7" fmla="*/ 799895 h 959878"/>
              <a:gd name="connsiteX8" fmla="*/ 0 w 1930173"/>
              <a:gd name="connsiteY8" fmla="*/ 159983 h 959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0173" h="959878">
                <a:moveTo>
                  <a:pt x="0" y="159983"/>
                </a:moveTo>
                <a:cubicBezTo>
                  <a:pt x="0" y="71627"/>
                  <a:pt x="71627" y="0"/>
                  <a:pt x="159983" y="0"/>
                </a:cubicBezTo>
                <a:lnTo>
                  <a:pt x="1770190" y="0"/>
                </a:lnTo>
                <a:cubicBezTo>
                  <a:pt x="1858546" y="0"/>
                  <a:pt x="1930173" y="71627"/>
                  <a:pt x="1930173" y="159983"/>
                </a:cubicBezTo>
                <a:lnTo>
                  <a:pt x="1930173" y="799895"/>
                </a:lnTo>
                <a:cubicBezTo>
                  <a:pt x="1930173" y="888251"/>
                  <a:pt x="1858546" y="959878"/>
                  <a:pt x="1770190" y="959878"/>
                </a:cubicBezTo>
                <a:lnTo>
                  <a:pt x="159983" y="959878"/>
                </a:lnTo>
                <a:cubicBezTo>
                  <a:pt x="71627" y="959878"/>
                  <a:pt x="0" y="888251"/>
                  <a:pt x="0" y="799895"/>
                </a:cubicBezTo>
                <a:lnTo>
                  <a:pt x="0" y="159983"/>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26867" tIns="126867" rIns="126867" bIns="126867"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Embryo </a:t>
            </a:r>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(3-8 weeks)</a:t>
            </a:r>
            <a:endParaRPr lang="en-GB" sz="2100" kern="1200" dirty="0"/>
          </a:p>
        </p:txBody>
      </p:sp>
      <p:sp>
        <p:nvSpPr>
          <p:cNvPr id="16" name="Freeform: Shape 15">
            <a:extLst>
              <a:ext uri="{FF2B5EF4-FFF2-40B4-BE49-F238E27FC236}">
                <a16:creationId xmlns:a16="http://schemas.microsoft.com/office/drawing/2014/main" id="{CD1EE2D1-AF86-4D5F-B239-5C06320BF231}"/>
              </a:ext>
            </a:extLst>
          </p:cNvPr>
          <p:cNvSpPr/>
          <p:nvPr/>
        </p:nvSpPr>
        <p:spPr>
          <a:xfrm>
            <a:off x="7178711" y="5178212"/>
            <a:ext cx="1930173" cy="959878"/>
          </a:xfrm>
          <a:custGeom>
            <a:avLst/>
            <a:gdLst>
              <a:gd name="connsiteX0" fmla="*/ 0 w 1930173"/>
              <a:gd name="connsiteY0" fmla="*/ 159983 h 959878"/>
              <a:gd name="connsiteX1" fmla="*/ 159983 w 1930173"/>
              <a:gd name="connsiteY1" fmla="*/ 0 h 959878"/>
              <a:gd name="connsiteX2" fmla="*/ 1770190 w 1930173"/>
              <a:gd name="connsiteY2" fmla="*/ 0 h 959878"/>
              <a:gd name="connsiteX3" fmla="*/ 1930173 w 1930173"/>
              <a:gd name="connsiteY3" fmla="*/ 159983 h 959878"/>
              <a:gd name="connsiteX4" fmla="*/ 1930173 w 1930173"/>
              <a:gd name="connsiteY4" fmla="*/ 799895 h 959878"/>
              <a:gd name="connsiteX5" fmla="*/ 1770190 w 1930173"/>
              <a:gd name="connsiteY5" fmla="*/ 959878 h 959878"/>
              <a:gd name="connsiteX6" fmla="*/ 159983 w 1930173"/>
              <a:gd name="connsiteY6" fmla="*/ 959878 h 959878"/>
              <a:gd name="connsiteX7" fmla="*/ 0 w 1930173"/>
              <a:gd name="connsiteY7" fmla="*/ 799895 h 959878"/>
              <a:gd name="connsiteX8" fmla="*/ 0 w 1930173"/>
              <a:gd name="connsiteY8" fmla="*/ 159983 h 959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0173" h="959878">
                <a:moveTo>
                  <a:pt x="0" y="159983"/>
                </a:moveTo>
                <a:cubicBezTo>
                  <a:pt x="0" y="71627"/>
                  <a:pt x="71627" y="0"/>
                  <a:pt x="159983" y="0"/>
                </a:cubicBezTo>
                <a:lnTo>
                  <a:pt x="1770190" y="0"/>
                </a:lnTo>
                <a:cubicBezTo>
                  <a:pt x="1858546" y="0"/>
                  <a:pt x="1930173" y="71627"/>
                  <a:pt x="1930173" y="159983"/>
                </a:cubicBezTo>
                <a:lnTo>
                  <a:pt x="1930173" y="799895"/>
                </a:lnTo>
                <a:cubicBezTo>
                  <a:pt x="1930173" y="888251"/>
                  <a:pt x="1858546" y="959878"/>
                  <a:pt x="1770190" y="959878"/>
                </a:cubicBezTo>
                <a:lnTo>
                  <a:pt x="159983" y="959878"/>
                </a:lnTo>
                <a:cubicBezTo>
                  <a:pt x="71627" y="959878"/>
                  <a:pt x="0" y="888251"/>
                  <a:pt x="0" y="799895"/>
                </a:cubicBezTo>
                <a:lnTo>
                  <a:pt x="0" y="159983"/>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26867" tIns="126867" rIns="126867" bIns="126867"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Foetus</a:t>
            </a:r>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 (9-38 weeks)</a:t>
            </a:r>
            <a:endParaRPr lang="en-GB" sz="2100" kern="1200" dirty="0"/>
          </a:p>
        </p:txBody>
      </p:sp>
      <p:sp>
        <p:nvSpPr>
          <p:cNvPr id="9" name="Freeform: Shape 8">
            <a:extLst>
              <a:ext uri="{FF2B5EF4-FFF2-40B4-BE49-F238E27FC236}">
                <a16:creationId xmlns:a16="http://schemas.microsoft.com/office/drawing/2014/main" id="{8CC52107-374E-4DB0-B798-B4DFA55F6632}"/>
              </a:ext>
            </a:extLst>
          </p:cNvPr>
          <p:cNvSpPr/>
          <p:nvPr/>
        </p:nvSpPr>
        <p:spPr>
          <a:xfrm>
            <a:off x="478972" y="1461761"/>
            <a:ext cx="11078028" cy="1059339"/>
          </a:xfrm>
          <a:custGeom>
            <a:avLst/>
            <a:gdLst>
              <a:gd name="connsiteX0" fmla="*/ 0 w 11078028"/>
              <a:gd name="connsiteY0" fmla="*/ 176560 h 1059339"/>
              <a:gd name="connsiteX1" fmla="*/ 176560 w 11078028"/>
              <a:gd name="connsiteY1" fmla="*/ 0 h 1059339"/>
              <a:gd name="connsiteX2" fmla="*/ 10901468 w 11078028"/>
              <a:gd name="connsiteY2" fmla="*/ 0 h 1059339"/>
              <a:gd name="connsiteX3" fmla="*/ 11078028 w 11078028"/>
              <a:gd name="connsiteY3" fmla="*/ 176560 h 1059339"/>
              <a:gd name="connsiteX4" fmla="*/ 11078028 w 11078028"/>
              <a:gd name="connsiteY4" fmla="*/ 882779 h 1059339"/>
              <a:gd name="connsiteX5" fmla="*/ 10901468 w 11078028"/>
              <a:gd name="connsiteY5" fmla="*/ 1059339 h 1059339"/>
              <a:gd name="connsiteX6" fmla="*/ 176560 w 11078028"/>
              <a:gd name="connsiteY6" fmla="*/ 1059339 h 1059339"/>
              <a:gd name="connsiteX7" fmla="*/ 0 w 11078028"/>
              <a:gd name="connsiteY7" fmla="*/ 882779 h 1059339"/>
              <a:gd name="connsiteX8" fmla="*/ 0 w 11078028"/>
              <a:gd name="connsiteY8" fmla="*/ 176560 h 105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28" h="1059339">
                <a:moveTo>
                  <a:pt x="0" y="176560"/>
                </a:moveTo>
                <a:cubicBezTo>
                  <a:pt x="0" y="79049"/>
                  <a:pt x="79049" y="0"/>
                  <a:pt x="176560" y="0"/>
                </a:cubicBezTo>
                <a:lnTo>
                  <a:pt x="10901468" y="0"/>
                </a:lnTo>
                <a:cubicBezTo>
                  <a:pt x="10998979" y="0"/>
                  <a:pt x="11078028" y="79049"/>
                  <a:pt x="11078028" y="176560"/>
                </a:cubicBezTo>
                <a:lnTo>
                  <a:pt x="11078028" y="882779"/>
                </a:lnTo>
                <a:cubicBezTo>
                  <a:pt x="11078028" y="980290"/>
                  <a:pt x="10998979" y="1059339"/>
                  <a:pt x="10901468" y="1059339"/>
                </a:cubicBezTo>
                <a:lnTo>
                  <a:pt x="176560" y="1059339"/>
                </a:lnTo>
                <a:cubicBezTo>
                  <a:pt x="79049" y="1059339"/>
                  <a:pt x="0" y="980290"/>
                  <a:pt x="0" y="882779"/>
                </a:cubicBezTo>
                <a:lnTo>
                  <a:pt x="0" y="17656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20293" tIns="120293" rIns="120293" bIns="120293"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Before we focus on postnatal development, we will first review prenatal development and two main issues in particular: the biological and psychological aspects of development at this time. Prenatal development begins at conception - when an egg has erupted from the ovary (as it will every 28 days) and is fertilised in the fallopian tubes or womb.</a:t>
            </a:r>
            <a:endParaRPr lang="en-GB" sz="1800" kern="1200" dirty="0"/>
          </a:p>
        </p:txBody>
      </p:sp>
      <p:sp>
        <p:nvSpPr>
          <p:cNvPr id="10" name="Freeform: Shape 9">
            <a:extLst>
              <a:ext uri="{FF2B5EF4-FFF2-40B4-BE49-F238E27FC236}">
                <a16:creationId xmlns:a16="http://schemas.microsoft.com/office/drawing/2014/main" id="{5C8F26C0-8DD7-4F5E-B075-EE6B9EEFBEC6}"/>
              </a:ext>
            </a:extLst>
          </p:cNvPr>
          <p:cNvSpPr/>
          <p:nvPr/>
        </p:nvSpPr>
        <p:spPr>
          <a:xfrm>
            <a:off x="478972" y="2532906"/>
            <a:ext cx="11078028" cy="1123931"/>
          </a:xfrm>
          <a:custGeom>
            <a:avLst/>
            <a:gdLst>
              <a:gd name="connsiteX0" fmla="*/ 0 w 11078028"/>
              <a:gd name="connsiteY0" fmla="*/ 187326 h 1123931"/>
              <a:gd name="connsiteX1" fmla="*/ 187326 w 11078028"/>
              <a:gd name="connsiteY1" fmla="*/ 0 h 1123931"/>
              <a:gd name="connsiteX2" fmla="*/ 10890702 w 11078028"/>
              <a:gd name="connsiteY2" fmla="*/ 0 h 1123931"/>
              <a:gd name="connsiteX3" fmla="*/ 11078028 w 11078028"/>
              <a:gd name="connsiteY3" fmla="*/ 187326 h 1123931"/>
              <a:gd name="connsiteX4" fmla="*/ 11078028 w 11078028"/>
              <a:gd name="connsiteY4" fmla="*/ 936605 h 1123931"/>
              <a:gd name="connsiteX5" fmla="*/ 10890702 w 11078028"/>
              <a:gd name="connsiteY5" fmla="*/ 1123931 h 1123931"/>
              <a:gd name="connsiteX6" fmla="*/ 187326 w 11078028"/>
              <a:gd name="connsiteY6" fmla="*/ 1123931 h 1123931"/>
              <a:gd name="connsiteX7" fmla="*/ 0 w 11078028"/>
              <a:gd name="connsiteY7" fmla="*/ 936605 h 1123931"/>
              <a:gd name="connsiteX8" fmla="*/ 0 w 11078028"/>
              <a:gd name="connsiteY8" fmla="*/ 187326 h 1123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28" h="1123931">
                <a:moveTo>
                  <a:pt x="0" y="187326"/>
                </a:moveTo>
                <a:cubicBezTo>
                  <a:pt x="0" y="83869"/>
                  <a:pt x="83869" y="0"/>
                  <a:pt x="187326" y="0"/>
                </a:cubicBezTo>
                <a:lnTo>
                  <a:pt x="10890702" y="0"/>
                </a:lnTo>
                <a:cubicBezTo>
                  <a:pt x="10994159" y="0"/>
                  <a:pt x="11078028" y="83869"/>
                  <a:pt x="11078028" y="187326"/>
                </a:cubicBezTo>
                <a:lnTo>
                  <a:pt x="11078028" y="936605"/>
                </a:lnTo>
                <a:cubicBezTo>
                  <a:pt x="11078028" y="1040062"/>
                  <a:pt x="10994159" y="1123931"/>
                  <a:pt x="10890702" y="1123931"/>
                </a:cubicBezTo>
                <a:lnTo>
                  <a:pt x="187326" y="1123931"/>
                </a:lnTo>
                <a:cubicBezTo>
                  <a:pt x="83869" y="1123931"/>
                  <a:pt x="0" y="1040062"/>
                  <a:pt x="0" y="936605"/>
                </a:cubicBezTo>
                <a:lnTo>
                  <a:pt x="0" y="187326"/>
                </a:lnTo>
                <a:close/>
              </a:path>
            </a:pathLst>
          </a:custGeom>
        </p:spPr>
        <p:style>
          <a:lnRef idx="2">
            <a:schemeClr val="lt1">
              <a:hueOff val="0"/>
              <a:satOff val="0"/>
              <a:lumOff val="0"/>
              <a:alphaOff val="0"/>
            </a:schemeClr>
          </a:lnRef>
          <a:fillRef idx="1">
            <a:schemeClr val="accent5">
              <a:hueOff val="-3541727"/>
              <a:satOff val="2026"/>
              <a:lumOff val="-4412"/>
              <a:alphaOff val="0"/>
            </a:schemeClr>
          </a:fillRef>
          <a:effectRef idx="0">
            <a:schemeClr val="accent5">
              <a:hueOff val="-3541727"/>
              <a:satOff val="2026"/>
              <a:lumOff val="-4412"/>
              <a:alphaOff val="0"/>
            </a:schemeClr>
          </a:effectRef>
          <a:fontRef idx="minor">
            <a:schemeClr val="lt1"/>
          </a:fontRef>
        </p:style>
        <p:txBody>
          <a:bodyPr spcFirstLastPara="0" vert="horz" wrap="square" lIns="123446" tIns="123446" rIns="123446" bIns="123446"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Hormones are released to prepare the lining of the womb for implantation of the zygote. If there are abnormalities or a faulty implantation, the zygote will be shed two weeks later with menstrual flow, with the mother never knowing she was pregnant.</a:t>
            </a:r>
          </a:p>
        </p:txBody>
      </p:sp>
      <p:sp>
        <p:nvSpPr>
          <p:cNvPr id="11" name="Freeform: Shape 10">
            <a:extLst>
              <a:ext uri="{FF2B5EF4-FFF2-40B4-BE49-F238E27FC236}">
                <a16:creationId xmlns:a16="http://schemas.microsoft.com/office/drawing/2014/main" id="{6323BC98-C836-48A3-8491-F1A17DC2B1F8}"/>
              </a:ext>
            </a:extLst>
          </p:cNvPr>
          <p:cNvSpPr/>
          <p:nvPr/>
        </p:nvSpPr>
        <p:spPr>
          <a:xfrm>
            <a:off x="478972" y="3671131"/>
            <a:ext cx="11078028" cy="845779"/>
          </a:xfrm>
          <a:custGeom>
            <a:avLst/>
            <a:gdLst>
              <a:gd name="connsiteX0" fmla="*/ 0 w 11078028"/>
              <a:gd name="connsiteY0" fmla="*/ 140966 h 845779"/>
              <a:gd name="connsiteX1" fmla="*/ 140966 w 11078028"/>
              <a:gd name="connsiteY1" fmla="*/ 0 h 845779"/>
              <a:gd name="connsiteX2" fmla="*/ 10937062 w 11078028"/>
              <a:gd name="connsiteY2" fmla="*/ 0 h 845779"/>
              <a:gd name="connsiteX3" fmla="*/ 11078028 w 11078028"/>
              <a:gd name="connsiteY3" fmla="*/ 140966 h 845779"/>
              <a:gd name="connsiteX4" fmla="*/ 11078028 w 11078028"/>
              <a:gd name="connsiteY4" fmla="*/ 704813 h 845779"/>
              <a:gd name="connsiteX5" fmla="*/ 10937062 w 11078028"/>
              <a:gd name="connsiteY5" fmla="*/ 845779 h 845779"/>
              <a:gd name="connsiteX6" fmla="*/ 140966 w 11078028"/>
              <a:gd name="connsiteY6" fmla="*/ 845779 h 845779"/>
              <a:gd name="connsiteX7" fmla="*/ 0 w 11078028"/>
              <a:gd name="connsiteY7" fmla="*/ 704813 h 845779"/>
              <a:gd name="connsiteX8" fmla="*/ 0 w 11078028"/>
              <a:gd name="connsiteY8" fmla="*/ 140966 h 845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28" h="845779">
                <a:moveTo>
                  <a:pt x="0" y="140966"/>
                </a:moveTo>
                <a:cubicBezTo>
                  <a:pt x="0" y="63113"/>
                  <a:pt x="63113" y="0"/>
                  <a:pt x="140966" y="0"/>
                </a:cubicBezTo>
                <a:lnTo>
                  <a:pt x="10937062" y="0"/>
                </a:lnTo>
                <a:cubicBezTo>
                  <a:pt x="11014915" y="0"/>
                  <a:pt x="11078028" y="63113"/>
                  <a:pt x="11078028" y="140966"/>
                </a:cubicBezTo>
                <a:lnTo>
                  <a:pt x="11078028" y="704813"/>
                </a:lnTo>
                <a:cubicBezTo>
                  <a:pt x="11078028" y="782666"/>
                  <a:pt x="11014915" y="845779"/>
                  <a:pt x="10937062" y="845779"/>
                </a:cubicBezTo>
                <a:lnTo>
                  <a:pt x="140966" y="845779"/>
                </a:lnTo>
                <a:cubicBezTo>
                  <a:pt x="63113" y="845779"/>
                  <a:pt x="0" y="782666"/>
                  <a:pt x="0" y="704813"/>
                </a:cubicBezTo>
                <a:lnTo>
                  <a:pt x="0" y="140966"/>
                </a:lnTo>
                <a:close/>
              </a:path>
            </a:pathLst>
          </a:custGeom>
        </p:spPr>
        <p:style>
          <a:lnRef idx="2">
            <a:schemeClr val="lt1">
              <a:hueOff val="0"/>
              <a:satOff val="0"/>
              <a:lumOff val="0"/>
              <a:alphaOff val="0"/>
            </a:schemeClr>
          </a:lnRef>
          <a:fillRef idx="1">
            <a:schemeClr val="accent5">
              <a:hueOff val="-7083455"/>
              <a:satOff val="4052"/>
              <a:lumOff val="-8824"/>
              <a:alphaOff val="0"/>
            </a:schemeClr>
          </a:fillRef>
          <a:effectRef idx="0">
            <a:schemeClr val="accent5">
              <a:hueOff val="-7083455"/>
              <a:satOff val="4052"/>
              <a:lumOff val="-8824"/>
              <a:alphaOff val="0"/>
            </a:schemeClr>
          </a:effectRef>
          <a:fontRef idx="minor">
            <a:schemeClr val="lt1"/>
          </a:fontRef>
        </p:style>
        <p:txBody>
          <a:bodyPr spcFirstLastPara="0" vert="horz" wrap="square" lIns="109868" tIns="109868" rIns="109868" bIns="109868"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Periods of development are measured in trimesters, each being three months. However, there are three other periods throughout gestation</a:t>
            </a:r>
            <a:r>
              <a:rPr lang="en-GB" sz="500" kern="1200" dirty="0">
                <a:latin typeface="Arial" panose="020B0604020202020204" pitchFamily="34" charset="0"/>
                <a:cs typeface="Arial" panose="020B0604020202020204" pitchFamily="34" charset="0"/>
              </a:rPr>
              <a:t>:</a:t>
            </a:r>
            <a:endParaRPr lang="en-GB" sz="500" kern="1200" dirty="0"/>
          </a:p>
        </p:txBody>
      </p:sp>
    </p:spTree>
    <p:extLst>
      <p:ext uri="{BB962C8B-B14F-4D97-AF65-F5344CB8AC3E}">
        <p14:creationId xmlns:p14="http://schemas.microsoft.com/office/powerpoint/2010/main" val="2422057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animBg="1"/>
      <p:bldP spid="15" grpId="0" animBg="1"/>
      <p:bldP spid="16" grpId="0" animBg="1"/>
      <p:bldP spid="9"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9E163F-A372-4298-9278-D33B07793C36}"/>
              </a:ext>
            </a:extLst>
          </p:cNvPr>
          <p:cNvSpPr>
            <a:spLocks noGrp="1"/>
          </p:cNvSpPr>
          <p:nvPr>
            <p:ph type="title"/>
          </p:nvPr>
        </p:nvSpPr>
        <p:spPr>
          <a:xfrm>
            <a:off x="596900" y="685800"/>
            <a:ext cx="3757386" cy="1485900"/>
          </a:xfrm>
        </p:spPr>
        <p:txBody>
          <a:bodyPr>
            <a:normAutofit fontScale="90000"/>
          </a:bodyPr>
          <a:lstStyle/>
          <a:p>
            <a:r>
              <a:rPr lang="en-GB" sz="4100" dirty="0">
                <a:latin typeface="Arial" panose="020B0604020202020204" pitchFamily="34" charset="0"/>
                <a:cs typeface="Arial" panose="020B0604020202020204" pitchFamily="34" charset="0"/>
              </a:rPr>
              <a:t>Development of the brain. </a:t>
            </a:r>
          </a:p>
        </p:txBody>
      </p:sp>
      <p:sp>
        <p:nvSpPr>
          <p:cNvPr id="11" name="Content Placeholder 10">
            <a:extLst>
              <a:ext uri="{FF2B5EF4-FFF2-40B4-BE49-F238E27FC236}">
                <a16:creationId xmlns:a16="http://schemas.microsoft.com/office/drawing/2014/main" id="{527EB243-5123-4A07-B898-691F25E5984D}"/>
              </a:ext>
            </a:extLst>
          </p:cNvPr>
          <p:cNvSpPr>
            <a:spLocks noGrp="1"/>
          </p:cNvSpPr>
          <p:nvPr>
            <p:ph idx="1"/>
          </p:nvPr>
        </p:nvSpPr>
        <p:spPr>
          <a:xfrm>
            <a:off x="596900" y="2122550"/>
            <a:ext cx="3444747" cy="2783279"/>
          </a:xfrm>
        </p:spPr>
        <p:txBody>
          <a:bodyPr>
            <a:normAutofit/>
          </a:bodyPr>
          <a:lstStyle/>
          <a:p>
            <a:pPr marL="0" indent="0">
              <a:buNone/>
            </a:pPr>
            <a:r>
              <a:rPr lang="en-US" sz="1800" dirty="0">
                <a:latin typeface="Arial" panose="020B0604020202020204" pitchFamily="34" charset="0"/>
                <a:cs typeface="Arial" panose="020B0604020202020204" pitchFamily="34" charset="0"/>
              </a:rPr>
              <a:t>This diagram helps us to see how the central nervous system of an embryo develops and how they differing parts form the building blocks of the adult brain. </a:t>
            </a:r>
          </a:p>
        </p:txBody>
      </p:sp>
      <p:pic>
        <p:nvPicPr>
          <p:cNvPr id="7" name="Content Placeholder 6" descr="A screenshot of a cell phone&#10;&#10;Description automatically generated">
            <a:extLst>
              <a:ext uri="{FF2B5EF4-FFF2-40B4-BE49-F238E27FC236}">
                <a16:creationId xmlns:a16="http://schemas.microsoft.com/office/drawing/2014/main" id="{2EF0E05A-80BA-437E-973E-E650FE915653}"/>
              </a:ext>
            </a:extLst>
          </p:cNvPr>
          <p:cNvPicPr>
            <a:picLocks noChangeAspect="1"/>
          </p:cNvPicPr>
          <p:nvPr/>
        </p:nvPicPr>
        <p:blipFill>
          <a:blip r:embed="rId3"/>
          <a:stretch>
            <a:fillRect/>
          </a:stretch>
        </p:blipFill>
        <p:spPr>
          <a:xfrm>
            <a:off x="4203700" y="685798"/>
            <a:ext cx="7249215" cy="5273803"/>
          </a:xfrm>
          <a:prstGeom prst="rect">
            <a:avLst/>
          </a:prstGeom>
        </p:spPr>
      </p:pic>
      <p:sp>
        <p:nvSpPr>
          <p:cNvPr id="8" name="TextBox 7">
            <a:extLst>
              <a:ext uri="{FF2B5EF4-FFF2-40B4-BE49-F238E27FC236}">
                <a16:creationId xmlns:a16="http://schemas.microsoft.com/office/drawing/2014/main" id="{224B64D1-F06B-4EBA-9119-D7FA7EB4660C}"/>
              </a:ext>
            </a:extLst>
          </p:cNvPr>
          <p:cNvSpPr txBox="1"/>
          <p:nvPr/>
        </p:nvSpPr>
        <p:spPr>
          <a:xfrm>
            <a:off x="4203700" y="6041395"/>
            <a:ext cx="6350000" cy="261610"/>
          </a:xfrm>
          <a:prstGeom prst="rect">
            <a:avLst/>
          </a:prstGeom>
          <a:noFill/>
        </p:spPr>
        <p:txBody>
          <a:bodyPr wrap="square" rtlCol="0">
            <a:spAutoFit/>
          </a:bodyPr>
          <a:lstStyle/>
          <a:p>
            <a:r>
              <a:rPr lang="en-GB" sz="1100" dirty="0"/>
              <a:t>Diagram 2  Ontogenesis of the central nervous system (CNS) Woolsey et al, (2017, p10) </a:t>
            </a:r>
          </a:p>
        </p:txBody>
      </p:sp>
    </p:spTree>
    <p:extLst>
      <p:ext uri="{BB962C8B-B14F-4D97-AF65-F5344CB8AC3E}">
        <p14:creationId xmlns:p14="http://schemas.microsoft.com/office/powerpoint/2010/main" val="120013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build="p"/>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CB14D-698C-4B5B-A112-8CF1F7EBD48C}"/>
              </a:ext>
            </a:extLst>
          </p:cNvPr>
          <p:cNvSpPr>
            <a:spLocks noGrp="1"/>
          </p:cNvSpPr>
          <p:nvPr>
            <p:ph type="title"/>
          </p:nvPr>
        </p:nvSpPr>
        <p:spPr>
          <a:xfrm>
            <a:off x="537029" y="515257"/>
            <a:ext cx="10058400" cy="838537"/>
          </a:xfrm>
        </p:spPr>
        <p:txBody>
          <a:bodyPr>
            <a:normAutofit/>
          </a:bodyPr>
          <a:lstStyle/>
          <a:p>
            <a:r>
              <a:rPr lang="en-GB" b="1" i="0" u="none" strike="noStrike" baseline="0" dirty="0">
                <a:latin typeface="Arial" panose="020B0604020202020204" pitchFamily="34" charset="0"/>
                <a:cs typeface="Arial" panose="020B0604020202020204" pitchFamily="34" charset="0"/>
              </a:rPr>
              <a:t>Prenatal Learning</a:t>
            </a:r>
            <a:endParaRPr lang="en-GB" sz="7200" dirty="0">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B0B894FD-7FEE-4505-A427-22A579B0F638}"/>
              </a:ext>
            </a:extLst>
          </p:cNvPr>
          <p:cNvGrpSpPr/>
          <p:nvPr/>
        </p:nvGrpSpPr>
        <p:grpSpPr>
          <a:xfrm>
            <a:off x="-5353192" y="230486"/>
            <a:ext cx="16878199" cy="7013885"/>
            <a:chOff x="-5353192" y="230486"/>
            <a:chExt cx="16878199" cy="7013885"/>
          </a:xfrm>
        </p:grpSpPr>
        <p:sp>
          <p:nvSpPr>
            <p:cNvPr id="4" name="Block Arc 3">
              <a:extLst>
                <a:ext uri="{FF2B5EF4-FFF2-40B4-BE49-F238E27FC236}">
                  <a16:creationId xmlns:a16="http://schemas.microsoft.com/office/drawing/2014/main" id="{71C79689-38F8-4030-B673-C50A480ED458}"/>
                </a:ext>
              </a:extLst>
            </p:cNvPr>
            <p:cNvSpPr/>
            <p:nvPr/>
          </p:nvSpPr>
          <p:spPr>
            <a:xfrm>
              <a:off x="-5353192" y="230486"/>
              <a:ext cx="7013885" cy="7013885"/>
            </a:xfrm>
            <a:prstGeom prst="blockArc">
              <a:avLst>
                <a:gd name="adj1" fmla="val 18900000"/>
                <a:gd name="adj2" fmla="val 2700000"/>
                <a:gd name="adj3" fmla="val 308"/>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5" name="Freeform: Shape 4">
              <a:extLst>
                <a:ext uri="{FF2B5EF4-FFF2-40B4-BE49-F238E27FC236}">
                  <a16:creationId xmlns:a16="http://schemas.microsoft.com/office/drawing/2014/main" id="{44B16E1B-3F18-4E34-8AE4-0F2271AE2EA7}"/>
                </a:ext>
              </a:extLst>
            </p:cNvPr>
            <p:cNvSpPr/>
            <p:nvPr/>
          </p:nvSpPr>
          <p:spPr>
            <a:xfrm>
              <a:off x="1260264" y="1653176"/>
              <a:ext cx="10264743" cy="1042125"/>
            </a:xfrm>
            <a:custGeom>
              <a:avLst/>
              <a:gdLst>
                <a:gd name="connsiteX0" fmla="*/ 0 w 10264743"/>
                <a:gd name="connsiteY0" fmla="*/ 0 h 1042125"/>
                <a:gd name="connsiteX1" fmla="*/ 10264743 w 10264743"/>
                <a:gd name="connsiteY1" fmla="*/ 0 h 1042125"/>
                <a:gd name="connsiteX2" fmla="*/ 10264743 w 10264743"/>
                <a:gd name="connsiteY2" fmla="*/ 1042125 h 1042125"/>
                <a:gd name="connsiteX3" fmla="*/ 0 w 10264743"/>
                <a:gd name="connsiteY3" fmla="*/ 1042125 h 1042125"/>
                <a:gd name="connsiteX4" fmla="*/ 0 w 10264743"/>
                <a:gd name="connsiteY4" fmla="*/ 0 h 10421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64743" h="1042125">
                  <a:moveTo>
                    <a:pt x="0" y="0"/>
                  </a:moveTo>
                  <a:lnTo>
                    <a:pt x="10264743" y="0"/>
                  </a:lnTo>
                  <a:lnTo>
                    <a:pt x="10264743" y="1042125"/>
                  </a:lnTo>
                  <a:lnTo>
                    <a:pt x="0" y="1042125"/>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827187" tIns="45720" rIns="45720" bIns="45720"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solidFill>
                    <a:schemeClr val="bg1"/>
                  </a:solidFill>
                  <a:latin typeface="Arial" panose="020B0604020202020204" pitchFamily="34" charset="0"/>
                  <a:cs typeface="Arial" panose="020B0604020202020204" pitchFamily="34" charset="0"/>
                </a:rPr>
                <a:t>Within the womb, the unborn child begins to develop a range of skills, including touch, taste, smell and sight. Sound, however, is a particularly honed skill at this stage of life, with active listening beginning at 24 weeks, and the mother's voice is given special attention by the unborn child. </a:t>
              </a:r>
              <a:endParaRPr lang="en-GB" sz="1800" kern="1200" dirty="0">
                <a:solidFill>
                  <a:schemeClr val="bg1"/>
                </a:solidFill>
              </a:endParaRPr>
            </a:p>
          </p:txBody>
        </p:sp>
        <p:sp>
          <p:nvSpPr>
            <p:cNvPr id="7" name="Oval 6">
              <a:extLst>
                <a:ext uri="{FF2B5EF4-FFF2-40B4-BE49-F238E27FC236}">
                  <a16:creationId xmlns:a16="http://schemas.microsoft.com/office/drawing/2014/main" id="{41B595D1-3AFF-4F8A-8F6E-406D84FECCB6}"/>
                </a:ext>
              </a:extLst>
            </p:cNvPr>
            <p:cNvSpPr/>
            <p:nvPr/>
          </p:nvSpPr>
          <p:spPr>
            <a:xfrm>
              <a:off x="608935" y="1522911"/>
              <a:ext cx="1302657" cy="1302657"/>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pic>
          <p:nvPicPr>
            <p:cNvPr id="12" name="Graphic 11" descr="Pregnant lady">
              <a:extLst>
                <a:ext uri="{FF2B5EF4-FFF2-40B4-BE49-F238E27FC236}">
                  <a16:creationId xmlns:a16="http://schemas.microsoft.com/office/drawing/2014/main" id="{FF13DFB6-5D8F-4A7C-891D-4034CA23E7F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0057" y="1638468"/>
              <a:ext cx="914400" cy="914400"/>
            </a:xfrm>
            <a:prstGeom prst="rect">
              <a:avLst/>
            </a:prstGeom>
          </p:spPr>
        </p:pic>
      </p:grpSp>
      <p:grpSp>
        <p:nvGrpSpPr>
          <p:cNvPr id="20" name="Group 19">
            <a:extLst>
              <a:ext uri="{FF2B5EF4-FFF2-40B4-BE49-F238E27FC236}">
                <a16:creationId xmlns:a16="http://schemas.microsoft.com/office/drawing/2014/main" id="{CEB32329-8A8F-4C53-AA55-894FEF594766}"/>
              </a:ext>
            </a:extLst>
          </p:cNvPr>
          <p:cNvGrpSpPr/>
          <p:nvPr/>
        </p:nvGrpSpPr>
        <p:grpSpPr>
          <a:xfrm>
            <a:off x="608935" y="4649288"/>
            <a:ext cx="10916072" cy="1302657"/>
            <a:chOff x="608935" y="4649288"/>
            <a:chExt cx="10916072" cy="1302657"/>
          </a:xfrm>
        </p:grpSpPr>
        <p:sp>
          <p:nvSpPr>
            <p:cNvPr id="11" name="Freeform: Shape 10">
              <a:extLst>
                <a:ext uri="{FF2B5EF4-FFF2-40B4-BE49-F238E27FC236}">
                  <a16:creationId xmlns:a16="http://schemas.microsoft.com/office/drawing/2014/main" id="{BAE144E4-CFCC-4C25-BEA1-AD61E1F9D290}"/>
                </a:ext>
              </a:extLst>
            </p:cNvPr>
            <p:cNvSpPr/>
            <p:nvPr/>
          </p:nvSpPr>
          <p:spPr>
            <a:xfrm>
              <a:off x="1260264" y="4650377"/>
              <a:ext cx="10264743" cy="1300479"/>
            </a:xfrm>
            <a:custGeom>
              <a:avLst/>
              <a:gdLst>
                <a:gd name="connsiteX0" fmla="*/ 0 w 10264743"/>
                <a:gd name="connsiteY0" fmla="*/ 0 h 1300479"/>
                <a:gd name="connsiteX1" fmla="*/ 10264743 w 10264743"/>
                <a:gd name="connsiteY1" fmla="*/ 0 h 1300479"/>
                <a:gd name="connsiteX2" fmla="*/ 10264743 w 10264743"/>
                <a:gd name="connsiteY2" fmla="*/ 1300479 h 1300479"/>
                <a:gd name="connsiteX3" fmla="*/ 0 w 10264743"/>
                <a:gd name="connsiteY3" fmla="*/ 1300479 h 1300479"/>
                <a:gd name="connsiteX4" fmla="*/ 0 w 10264743"/>
                <a:gd name="connsiteY4" fmla="*/ 0 h 1300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64743" h="1300479">
                  <a:moveTo>
                    <a:pt x="0" y="0"/>
                  </a:moveTo>
                  <a:lnTo>
                    <a:pt x="10264743" y="0"/>
                  </a:lnTo>
                  <a:lnTo>
                    <a:pt x="10264743" y="1300479"/>
                  </a:lnTo>
                  <a:lnTo>
                    <a:pt x="0" y="1300479"/>
                  </a:lnTo>
                  <a:lnTo>
                    <a:pt x="0" y="0"/>
                  </a:lnTo>
                  <a:close/>
                </a:path>
              </a:pathLst>
            </a:custGeom>
          </p:spPr>
          <p:style>
            <a:lnRef idx="2">
              <a:schemeClr val="lt1">
                <a:hueOff val="0"/>
                <a:satOff val="0"/>
                <a:lumOff val="0"/>
                <a:alphaOff val="0"/>
              </a:schemeClr>
            </a:lnRef>
            <a:fillRef idx="1">
              <a:schemeClr val="accent2">
                <a:hueOff val="4735638"/>
                <a:satOff val="24707"/>
                <a:lumOff val="-7058"/>
                <a:alphaOff val="0"/>
              </a:schemeClr>
            </a:fillRef>
            <a:effectRef idx="0">
              <a:schemeClr val="accent2">
                <a:hueOff val="4735638"/>
                <a:satOff val="24707"/>
                <a:lumOff val="-7058"/>
                <a:alphaOff val="0"/>
              </a:schemeClr>
            </a:effectRef>
            <a:fontRef idx="minor">
              <a:schemeClr val="lt1"/>
            </a:fontRef>
          </p:style>
          <p:txBody>
            <a:bodyPr spcFirstLastPara="0" vert="horz" wrap="square" lIns="827187" tIns="48260" rIns="48260" bIns="48260" numCol="1" spcCol="1270" anchor="ctr" anchorCtr="0">
              <a:noAutofit/>
            </a:bodyPr>
            <a:lstStyle/>
            <a:p>
              <a:pPr marL="0" lvl="0" indent="0" algn="l" defTabSz="844550">
                <a:lnSpc>
                  <a:spcPct val="90000"/>
                </a:lnSpc>
                <a:spcBef>
                  <a:spcPct val="0"/>
                </a:spcBef>
                <a:spcAft>
                  <a:spcPct val="35000"/>
                </a:spcAft>
                <a:buNone/>
              </a:pPr>
              <a:r>
                <a:rPr lang="en-GB" sz="1900" b="0" i="0" u="none" strike="noStrike" kern="1200" baseline="0" dirty="0">
                  <a:solidFill>
                    <a:schemeClr val="bg1"/>
                  </a:solidFill>
                  <a:latin typeface="Arial" panose="020B0604020202020204" pitchFamily="34" charset="0"/>
                  <a:cs typeface="Arial" panose="020B0604020202020204" pitchFamily="34" charset="0"/>
                </a:rPr>
                <a:t>The powerful connections between sound/music and prenatal memory/learning have been revealed in a range of research. For example, Peter Hepper (1991) discovered that prenatal</a:t>
              </a:r>
              <a:r>
                <a:rPr lang="en-GB" sz="1900" kern="1200" dirty="0">
                  <a:solidFill>
                    <a:schemeClr val="bg1"/>
                  </a:solidFill>
                  <a:latin typeface="Arial" panose="020B0604020202020204" pitchFamily="34" charset="0"/>
                  <a:cs typeface="Arial" panose="020B0604020202020204" pitchFamily="34" charset="0"/>
                </a:rPr>
                <a:t> </a:t>
              </a:r>
              <a:r>
                <a:rPr lang="en-GB" sz="1900" b="0" i="0" u="none" strike="noStrike" kern="1200" baseline="0" dirty="0">
                  <a:solidFill>
                    <a:schemeClr val="bg1"/>
                  </a:solidFill>
                  <a:latin typeface="Arial" panose="020B0604020202020204" pitchFamily="34" charset="0"/>
                  <a:cs typeface="Arial" panose="020B0604020202020204" pitchFamily="34" charset="0"/>
                </a:rPr>
                <a:t>exposed to TV soap opera music during pregnancy responded with focused attention to this music after birth, evidencing long-term memory. </a:t>
              </a:r>
              <a:endParaRPr lang="en-GB" sz="1900" kern="1200" dirty="0">
                <a:solidFill>
                  <a:schemeClr val="bg1"/>
                </a:solidFill>
              </a:endParaRPr>
            </a:p>
          </p:txBody>
        </p:sp>
        <p:sp>
          <p:nvSpPr>
            <p:cNvPr id="13" name="Oval 12">
              <a:extLst>
                <a:ext uri="{FF2B5EF4-FFF2-40B4-BE49-F238E27FC236}">
                  <a16:creationId xmlns:a16="http://schemas.microsoft.com/office/drawing/2014/main" id="{06498199-4458-4BD9-B8B0-AF9F4D6B79FE}"/>
                </a:ext>
              </a:extLst>
            </p:cNvPr>
            <p:cNvSpPr/>
            <p:nvPr/>
          </p:nvSpPr>
          <p:spPr>
            <a:xfrm>
              <a:off x="608935" y="4649288"/>
              <a:ext cx="1302657" cy="1302657"/>
            </a:xfrm>
            <a:prstGeom prst="ellipse">
              <a:avLst/>
            </a:prstGeom>
          </p:spPr>
          <p:style>
            <a:lnRef idx="2">
              <a:schemeClr val="accent2">
                <a:hueOff val="4735638"/>
                <a:satOff val="24707"/>
                <a:lumOff val="-705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pic>
          <p:nvPicPr>
            <p:cNvPr id="14" name="Graphic 13" descr="Music notes">
              <a:extLst>
                <a:ext uri="{FF2B5EF4-FFF2-40B4-BE49-F238E27FC236}">
                  <a16:creationId xmlns:a16="http://schemas.microsoft.com/office/drawing/2014/main" id="{7C4B7129-7276-40CA-84CD-F9B92393BD1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20057" y="4811486"/>
              <a:ext cx="914400" cy="914400"/>
            </a:xfrm>
            <a:prstGeom prst="rect">
              <a:avLst/>
            </a:prstGeom>
          </p:spPr>
        </p:pic>
      </p:grpSp>
      <p:grpSp>
        <p:nvGrpSpPr>
          <p:cNvPr id="19" name="Group 18">
            <a:extLst>
              <a:ext uri="{FF2B5EF4-FFF2-40B4-BE49-F238E27FC236}">
                <a16:creationId xmlns:a16="http://schemas.microsoft.com/office/drawing/2014/main" id="{B0E3672F-E90D-4D4E-B9E0-7244EB1DAF7E}"/>
              </a:ext>
            </a:extLst>
          </p:cNvPr>
          <p:cNvGrpSpPr/>
          <p:nvPr/>
        </p:nvGrpSpPr>
        <p:grpSpPr>
          <a:xfrm>
            <a:off x="987748" y="3086099"/>
            <a:ext cx="10537259" cy="1302657"/>
            <a:chOff x="987748" y="3086099"/>
            <a:chExt cx="10537259" cy="1302657"/>
          </a:xfrm>
        </p:grpSpPr>
        <p:sp>
          <p:nvSpPr>
            <p:cNvPr id="9" name="Freeform: Shape 8">
              <a:extLst>
                <a:ext uri="{FF2B5EF4-FFF2-40B4-BE49-F238E27FC236}">
                  <a16:creationId xmlns:a16="http://schemas.microsoft.com/office/drawing/2014/main" id="{4C891131-A678-4A3A-ACE8-5AAC6E235392}"/>
                </a:ext>
              </a:extLst>
            </p:cNvPr>
            <p:cNvSpPr/>
            <p:nvPr/>
          </p:nvSpPr>
          <p:spPr>
            <a:xfrm>
              <a:off x="1639077" y="3216365"/>
              <a:ext cx="9885930" cy="1042125"/>
            </a:xfrm>
            <a:custGeom>
              <a:avLst/>
              <a:gdLst>
                <a:gd name="connsiteX0" fmla="*/ 0 w 9885930"/>
                <a:gd name="connsiteY0" fmla="*/ 0 h 1042125"/>
                <a:gd name="connsiteX1" fmla="*/ 9885930 w 9885930"/>
                <a:gd name="connsiteY1" fmla="*/ 0 h 1042125"/>
                <a:gd name="connsiteX2" fmla="*/ 9885930 w 9885930"/>
                <a:gd name="connsiteY2" fmla="*/ 1042125 h 1042125"/>
                <a:gd name="connsiteX3" fmla="*/ 0 w 9885930"/>
                <a:gd name="connsiteY3" fmla="*/ 1042125 h 1042125"/>
                <a:gd name="connsiteX4" fmla="*/ 0 w 9885930"/>
                <a:gd name="connsiteY4" fmla="*/ 0 h 10421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5930" h="1042125">
                  <a:moveTo>
                    <a:pt x="0" y="0"/>
                  </a:moveTo>
                  <a:lnTo>
                    <a:pt x="9885930" y="0"/>
                  </a:lnTo>
                  <a:lnTo>
                    <a:pt x="9885930" y="1042125"/>
                  </a:lnTo>
                  <a:lnTo>
                    <a:pt x="0" y="1042125"/>
                  </a:lnTo>
                  <a:lnTo>
                    <a:pt x="0" y="0"/>
                  </a:lnTo>
                  <a:close/>
                </a:path>
              </a:pathLst>
            </a:custGeom>
          </p:spPr>
          <p:style>
            <a:lnRef idx="2">
              <a:schemeClr val="lt1">
                <a:hueOff val="0"/>
                <a:satOff val="0"/>
                <a:lumOff val="0"/>
                <a:alphaOff val="0"/>
              </a:schemeClr>
            </a:lnRef>
            <a:fillRef idx="1">
              <a:schemeClr val="accent2">
                <a:hueOff val="2367819"/>
                <a:satOff val="12354"/>
                <a:lumOff val="-3529"/>
                <a:alphaOff val="0"/>
              </a:schemeClr>
            </a:fillRef>
            <a:effectRef idx="0">
              <a:schemeClr val="accent2">
                <a:hueOff val="2367819"/>
                <a:satOff val="12354"/>
                <a:lumOff val="-3529"/>
                <a:alphaOff val="0"/>
              </a:schemeClr>
            </a:effectRef>
            <a:fontRef idx="minor">
              <a:schemeClr val="lt1"/>
            </a:fontRef>
          </p:style>
          <p:txBody>
            <a:bodyPr spcFirstLastPara="0" vert="horz" wrap="square" lIns="827187" tIns="45720" rIns="45720" bIns="45720"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solidFill>
                    <a:schemeClr val="bg1"/>
                  </a:solidFill>
                  <a:latin typeface="Arial" panose="020B0604020202020204" pitchFamily="34" charset="0"/>
                  <a:cs typeface="Arial" panose="020B0604020202020204" pitchFamily="34" charset="0"/>
                </a:rPr>
                <a:t>Prenatal sounds form an important developmental component in prenatal life because they provide a foundation for later learning and behaviour, for example the first communication and bonding between parent and infant.</a:t>
              </a:r>
              <a:endParaRPr lang="en-GB" sz="1800" kern="1200" dirty="0">
                <a:solidFill>
                  <a:schemeClr val="bg1"/>
                </a:solidFill>
              </a:endParaRPr>
            </a:p>
          </p:txBody>
        </p:sp>
        <p:sp>
          <p:nvSpPr>
            <p:cNvPr id="10" name="Oval 9">
              <a:extLst>
                <a:ext uri="{FF2B5EF4-FFF2-40B4-BE49-F238E27FC236}">
                  <a16:creationId xmlns:a16="http://schemas.microsoft.com/office/drawing/2014/main" id="{2B844B82-658E-4375-ACDB-380905D89619}"/>
                </a:ext>
              </a:extLst>
            </p:cNvPr>
            <p:cNvSpPr/>
            <p:nvPr/>
          </p:nvSpPr>
          <p:spPr>
            <a:xfrm>
              <a:off x="987748" y="3086099"/>
              <a:ext cx="1302657" cy="1302657"/>
            </a:xfrm>
            <a:prstGeom prst="ellipse">
              <a:avLst/>
            </a:prstGeom>
          </p:spPr>
          <p:style>
            <a:lnRef idx="2">
              <a:schemeClr val="accent2">
                <a:hueOff val="2367819"/>
                <a:satOff val="12354"/>
                <a:lumOff val="-352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nvGrpSpPr>
            <p:cNvPr id="15" name="Graphic 7" descr="Ear">
              <a:extLst>
                <a:ext uri="{FF2B5EF4-FFF2-40B4-BE49-F238E27FC236}">
                  <a16:creationId xmlns:a16="http://schemas.microsoft.com/office/drawing/2014/main" id="{7ADFA6E6-8451-4A5F-8C1A-0E70BA51DCB5}"/>
                </a:ext>
              </a:extLst>
            </p:cNvPr>
            <p:cNvGrpSpPr/>
            <p:nvPr/>
          </p:nvGrpSpPr>
          <p:grpSpPr>
            <a:xfrm>
              <a:off x="1387503" y="3361191"/>
              <a:ext cx="474460" cy="638400"/>
              <a:chOff x="1387503" y="3361191"/>
              <a:chExt cx="474460" cy="638400"/>
            </a:xfrm>
            <a:solidFill>
              <a:srgbClr val="000000"/>
            </a:solidFill>
          </p:grpSpPr>
          <p:sp>
            <p:nvSpPr>
              <p:cNvPr id="16" name="Freeform: Shape 15">
                <a:extLst>
                  <a:ext uri="{FF2B5EF4-FFF2-40B4-BE49-F238E27FC236}">
                    <a16:creationId xmlns:a16="http://schemas.microsoft.com/office/drawing/2014/main" id="{8688E0E5-01D0-4257-A8E6-A6A540F1E237}"/>
                  </a:ext>
                </a:extLst>
              </p:cNvPr>
              <p:cNvSpPr/>
              <p:nvPr/>
            </p:nvSpPr>
            <p:spPr>
              <a:xfrm>
                <a:off x="1387503" y="3361191"/>
                <a:ext cx="474460" cy="638400"/>
              </a:xfrm>
              <a:custGeom>
                <a:avLst/>
                <a:gdLst>
                  <a:gd name="connsiteX0" fmla="*/ 49 w 474460"/>
                  <a:gd name="connsiteY0" fmla="*/ 208594 h 638400"/>
                  <a:gd name="connsiteX1" fmla="*/ 8568 w 474460"/>
                  <a:gd name="connsiteY1" fmla="*/ 219028 h 638400"/>
                  <a:gd name="connsiteX2" fmla="*/ 18947 w 474460"/>
                  <a:gd name="connsiteY2" fmla="*/ 210956 h 638400"/>
                  <a:gd name="connsiteX3" fmla="*/ 263461 w 474460"/>
                  <a:gd name="connsiteY3" fmla="*/ 20692 h 638400"/>
                  <a:gd name="connsiteX4" fmla="*/ 455411 w 474460"/>
                  <a:gd name="connsiteY4" fmla="*/ 238350 h 638400"/>
                  <a:gd name="connsiteX5" fmla="*/ 343901 w 474460"/>
                  <a:gd name="connsiteY5" fmla="*/ 426735 h 638400"/>
                  <a:gd name="connsiteX6" fmla="*/ 341111 w 474460"/>
                  <a:gd name="connsiteY6" fmla="*/ 429526 h 638400"/>
                  <a:gd name="connsiteX7" fmla="*/ 341111 w 474460"/>
                  <a:gd name="connsiteY7" fmla="*/ 500487 h 638400"/>
                  <a:gd name="connsiteX8" fmla="*/ 222248 w 474460"/>
                  <a:gd name="connsiteY8" fmla="*/ 619350 h 638400"/>
                  <a:gd name="connsiteX9" fmla="*/ 215085 w 474460"/>
                  <a:gd name="connsiteY9" fmla="*/ 619350 h 638400"/>
                  <a:gd name="connsiteX10" fmla="*/ 149925 w 474460"/>
                  <a:gd name="connsiteY10" fmla="*/ 606015 h 638400"/>
                  <a:gd name="connsiteX11" fmla="*/ 116263 w 474460"/>
                  <a:gd name="connsiteY11" fmla="*/ 591585 h 638400"/>
                  <a:gd name="connsiteX12" fmla="*/ 103686 w 474460"/>
                  <a:gd name="connsiteY12" fmla="*/ 596407 h 638400"/>
                  <a:gd name="connsiteX13" fmla="*/ 108508 w 474460"/>
                  <a:gd name="connsiteY13" fmla="*/ 608985 h 638400"/>
                  <a:gd name="connsiteX14" fmla="*/ 108758 w 474460"/>
                  <a:gd name="connsiteY14" fmla="*/ 609091 h 638400"/>
                  <a:gd name="connsiteX15" fmla="*/ 142419 w 474460"/>
                  <a:gd name="connsiteY15" fmla="*/ 623522 h 638400"/>
                  <a:gd name="connsiteX16" fmla="*/ 215085 w 474460"/>
                  <a:gd name="connsiteY16" fmla="*/ 638400 h 638400"/>
                  <a:gd name="connsiteX17" fmla="*/ 222248 w 474460"/>
                  <a:gd name="connsiteY17" fmla="*/ 638400 h 638400"/>
                  <a:gd name="connsiteX18" fmla="*/ 360161 w 474460"/>
                  <a:gd name="connsiteY18" fmla="*/ 500487 h 638400"/>
                  <a:gd name="connsiteX19" fmla="*/ 360161 w 474460"/>
                  <a:gd name="connsiteY19" fmla="*/ 437422 h 638400"/>
                  <a:gd name="connsiteX20" fmla="*/ 474461 w 474460"/>
                  <a:gd name="connsiteY20" fmla="*/ 238350 h 638400"/>
                  <a:gd name="connsiteX21" fmla="*/ 236561 w 474460"/>
                  <a:gd name="connsiteY21" fmla="*/ 0 h 638400"/>
                  <a:gd name="connsiteX22" fmla="*/ 49 w 474460"/>
                  <a:gd name="connsiteY22" fmla="*/ 208594 h 63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4460" h="638400">
                    <a:moveTo>
                      <a:pt x="49" y="208594"/>
                    </a:moveTo>
                    <a:cubicBezTo>
                      <a:pt x="-480" y="213828"/>
                      <a:pt x="3334" y="218499"/>
                      <a:pt x="8568" y="219028"/>
                    </a:cubicBezTo>
                    <a:cubicBezTo>
                      <a:pt x="13628" y="219539"/>
                      <a:pt x="18197" y="215986"/>
                      <a:pt x="18947" y="210956"/>
                    </a:cubicBezTo>
                    <a:cubicBezTo>
                      <a:pt x="33927" y="90895"/>
                      <a:pt x="143400" y="5711"/>
                      <a:pt x="263461" y="20692"/>
                    </a:cubicBezTo>
                    <a:cubicBezTo>
                      <a:pt x="373216" y="34386"/>
                      <a:pt x="455546" y="127745"/>
                      <a:pt x="455411" y="238350"/>
                    </a:cubicBezTo>
                    <a:cubicBezTo>
                      <a:pt x="455411" y="309445"/>
                      <a:pt x="404928" y="365728"/>
                      <a:pt x="343901" y="426735"/>
                    </a:cubicBezTo>
                    <a:lnTo>
                      <a:pt x="341111" y="429526"/>
                    </a:lnTo>
                    <a:lnTo>
                      <a:pt x="341111" y="500487"/>
                    </a:lnTo>
                    <a:cubicBezTo>
                      <a:pt x="341037" y="566103"/>
                      <a:pt x="287864" y="619277"/>
                      <a:pt x="222248" y="619350"/>
                    </a:cubicBezTo>
                    <a:lnTo>
                      <a:pt x="215085" y="619350"/>
                    </a:lnTo>
                    <a:cubicBezTo>
                      <a:pt x="192684" y="619389"/>
                      <a:pt x="170510" y="614851"/>
                      <a:pt x="149925" y="606015"/>
                    </a:cubicBezTo>
                    <a:lnTo>
                      <a:pt x="116263" y="591585"/>
                    </a:lnTo>
                    <a:cubicBezTo>
                      <a:pt x="111459" y="589443"/>
                      <a:pt x="105827" y="591602"/>
                      <a:pt x="103686" y="596407"/>
                    </a:cubicBezTo>
                    <a:cubicBezTo>
                      <a:pt x="101544" y="601211"/>
                      <a:pt x="103704" y="606843"/>
                      <a:pt x="108508" y="608985"/>
                    </a:cubicBezTo>
                    <a:cubicBezTo>
                      <a:pt x="108591" y="609021"/>
                      <a:pt x="108674" y="609057"/>
                      <a:pt x="108758" y="609091"/>
                    </a:cubicBezTo>
                    <a:lnTo>
                      <a:pt x="142419" y="623522"/>
                    </a:lnTo>
                    <a:cubicBezTo>
                      <a:pt x="165375" y="633376"/>
                      <a:pt x="190103" y="638440"/>
                      <a:pt x="215085" y="638400"/>
                    </a:cubicBezTo>
                    <a:lnTo>
                      <a:pt x="222248" y="638400"/>
                    </a:lnTo>
                    <a:cubicBezTo>
                      <a:pt x="298369" y="638289"/>
                      <a:pt x="360050" y="576608"/>
                      <a:pt x="360161" y="500487"/>
                    </a:cubicBezTo>
                    <a:lnTo>
                      <a:pt x="360161" y="437422"/>
                    </a:lnTo>
                    <a:cubicBezTo>
                      <a:pt x="422968" y="374424"/>
                      <a:pt x="474461" y="315617"/>
                      <a:pt x="474461" y="238350"/>
                    </a:cubicBezTo>
                    <a:cubicBezTo>
                      <a:pt x="474585" y="106837"/>
                      <a:pt x="368074" y="124"/>
                      <a:pt x="236561" y="0"/>
                    </a:cubicBezTo>
                    <a:cubicBezTo>
                      <a:pt x="116382" y="-114"/>
                      <a:pt x="14953" y="89342"/>
                      <a:pt x="49" y="208594"/>
                    </a:cubicBezTo>
                    <a:close/>
                  </a:path>
                </a:pathLst>
              </a:custGeom>
              <a:solidFill>
                <a:srgbClr val="000000"/>
              </a:solidFill>
              <a:ln w="9525" cap="flat">
                <a:noFill/>
                <a:prstDash val="solid"/>
                <a:miter/>
              </a:ln>
            </p:spPr>
            <p:txBody>
              <a:bodyPr rtlCol="0" anchor="ctr"/>
              <a:lstStyle/>
              <a:p>
                <a:endParaRPr lang="en-GB"/>
              </a:p>
            </p:txBody>
          </p:sp>
          <p:sp>
            <p:nvSpPr>
              <p:cNvPr id="17" name="Freeform: Shape 16">
                <a:extLst>
                  <a:ext uri="{FF2B5EF4-FFF2-40B4-BE49-F238E27FC236}">
                    <a16:creationId xmlns:a16="http://schemas.microsoft.com/office/drawing/2014/main" id="{6AC50783-BE6A-4999-AB70-F0A1E85113FE}"/>
                  </a:ext>
                </a:extLst>
              </p:cNvPr>
              <p:cNvSpPr/>
              <p:nvPr/>
            </p:nvSpPr>
            <p:spPr>
              <a:xfrm>
                <a:off x="1474160" y="3451481"/>
                <a:ext cx="297586" cy="431431"/>
              </a:xfrm>
              <a:custGeom>
                <a:avLst/>
                <a:gdLst>
                  <a:gd name="connsiteX0" fmla="*/ 205171 w 297586"/>
                  <a:gd name="connsiteY0" fmla="*/ 31645 h 431431"/>
                  <a:gd name="connsiteX1" fmla="*/ 278637 w 297586"/>
                  <a:gd name="connsiteY1" fmla="*/ 133820 h 431431"/>
                  <a:gd name="connsiteX2" fmla="*/ 289443 w 297586"/>
                  <a:gd name="connsiteY2" fmla="*/ 141862 h 431431"/>
                  <a:gd name="connsiteX3" fmla="*/ 297544 w 297586"/>
                  <a:gd name="connsiteY3" fmla="*/ 131543 h 431431"/>
                  <a:gd name="connsiteX4" fmla="*/ 131544 w 297586"/>
                  <a:gd name="connsiteY4" fmla="*/ 1076 h 431431"/>
                  <a:gd name="connsiteX5" fmla="*/ 1076 w 297586"/>
                  <a:gd name="connsiteY5" fmla="*/ 167075 h 431431"/>
                  <a:gd name="connsiteX6" fmla="*/ 36559 w 297586"/>
                  <a:gd name="connsiteY6" fmla="*/ 247167 h 431431"/>
                  <a:gd name="connsiteX7" fmla="*/ 49999 w 297586"/>
                  <a:gd name="connsiteY7" fmla="*/ 248120 h 431431"/>
                  <a:gd name="connsiteX8" fmla="*/ 50951 w 297586"/>
                  <a:gd name="connsiteY8" fmla="*/ 234680 h 431431"/>
                  <a:gd name="connsiteX9" fmla="*/ 23719 w 297586"/>
                  <a:gd name="connsiteY9" fmla="*/ 183712 h 431431"/>
                  <a:gd name="connsiteX10" fmla="*/ 166680 w 297586"/>
                  <a:gd name="connsiteY10" fmla="*/ 121477 h 431431"/>
                  <a:gd name="connsiteX11" fmla="*/ 233355 w 297586"/>
                  <a:gd name="connsiteY11" fmla="*/ 250501 h 431431"/>
                  <a:gd name="connsiteX12" fmla="*/ 154821 w 297586"/>
                  <a:gd name="connsiteY12" fmla="*/ 329320 h 431431"/>
                  <a:gd name="connsiteX13" fmla="*/ 151440 w 297586"/>
                  <a:gd name="connsiteY13" fmla="*/ 331349 h 431431"/>
                  <a:gd name="connsiteX14" fmla="*/ 141972 w 297586"/>
                  <a:gd name="connsiteY14" fmla="*/ 369249 h 431431"/>
                  <a:gd name="connsiteX15" fmla="*/ 71402 w 297586"/>
                  <a:gd name="connsiteY15" fmla="*/ 411159 h 431431"/>
                  <a:gd name="connsiteX16" fmla="*/ 38845 w 297586"/>
                  <a:gd name="connsiteY16" fmla="*/ 389842 h 431431"/>
                  <a:gd name="connsiteX17" fmla="*/ 37245 w 297586"/>
                  <a:gd name="connsiteY17" fmla="*/ 348618 h 431431"/>
                  <a:gd name="connsiteX18" fmla="*/ 32300 w 297586"/>
                  <a:gd name="connsiteY18" fmla="*/ 336088 h 431431"/>
                  <a:gd name="connsiteX19" fmla="*/ 19770 w 297586"/>
                  <a:gd name="connsiteY19" fmla="*/ 341032 h 431431"/>
                  <a:gd name="connsiteX20" fmla="*/ 19681 w 297586"/>
                  <a:gd name="connsiteY20" fmla="*/ 341246 h 431431"/>
                  <a:gd name="connsiteX21" fmla="*/ 22091 w 297586"/>
                  <a:gd name="connsiteY21" fmla="*/ 398891 h 431431"/>
                  <a:gd name="connsiteX22" fmla="*/ 67915 w 297586"/>
                  <a:gd name="connsiteY22" fmla="*/ 429895 h 431431"/>
                  <a:gd name="connsiteX23" fmla="*/ 84203 w 297586"/>
                  <a:gd name="connsiteY23" fmla="*/ 431409 h 431431"/>
                  <a:gd name="connsiteX24" fmla="*/ 160460 w 297586"/>
                  <a:gd name="connsiteY24" fmla="*/ 373869 h 431431"/>
                  <a:gd name="connsiteX25" fmla="*/ 168014 w 297586"/>
                  <a:gd name="connsiteY25" fmla="*/ 343617 h 431431"/>
                  <a:gd name="connsiteX26" fmla="*/ 251834 w 297586"/>
                  <a:gd name="connsiteY26" fmla="*/ 255121 h 431431"/>
                  <a:gd name="connsiteX27" fmla="*/ 213905 w 297586"/>
                  <a:gd name="connsiteY27" fmla="*/ 128238 h 431431"/>
                  <a:gd name="connsiteX28" fmla="*/ 198217 w 297586"/>
                  <a:gd name="connsiteY28" fmla="*/ 115951 h 431431"/>
                  <a:gd name="connsiteX29" fmla="*/ 19233 w 297586"/>
                  <a:gd name="connsiteY29" fmla="*/ 151622 h 431431"/>
                  <a:gd name="connsiteX30" fmla="*/ 19100 w 297586"/>
                  <a:gd name="connsiteY30" fmla="*/ 151642 h 431431"/>
                  <a:gd name="connsiteX31" fmla="*/ 19062 w 297586"/>
                  <a:gd name="connsiteY31" fmla="*/ 151574 h 431431"/>
                  <a:gd name="connsiteX32" fmla="*/ 147203 w 297586"/>
                  <a:gd name="connsiteY32" fmla="*/ 19110 h 431431"/>
                  <a:gd name="connsiteX33" fmla="*/ 205171 w 297586"/>
                  <a:gd name="connsiteY33" fmla="*/ 31645 h 43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97586" h="431431">
                    <a:moveTo>
                      <a:pt x="205171" y="31645"/>
                    </a:moveTo>
                    <a:cubicBezTo>
                      <a:pt x="245640" y="50756"/>
                      <a:pt x="273406" y="89371"/>
                      <a:pt x="278637" y="133820"/>
                    </a:cubicBezTo>
                    <a:cubicBezTo>
                      <a:pt x="279400" y="139024"/>
                      <a:pt x="284239" y="142626"/>
                      <a:pt x="289443" y="141862"/>
                    </a:cubicBezTo>
                    <a:cubicBezTo>
                      <a:pt x="294459" y="141126"/>
                      <a:pt x="298020" y="136591"/>
                      <a:pt x="297544" y="131543"/>
                    </a:cubicBezTo>
                    <a:cubicBezTo>
                      <a:pt x="287732" y="49676"/>
                      <a:pt x="213412" y="-8736"/>
                      <a:pt x="131544" y="1076"/>
                    </a:cubicBezTo>
                    <a:cubicBezTo>
                      <a:pt x="49677" y="10887"/>
                      <a:pt x="-8736" y="85208"/>
                      <a:pt x="1076" y="167075"/>
                    </a:cubicBezTo>
                    <a:cubicBezTo>
                      <a:pt x="4629" y="196720"/>
                      <a:pt x="16989" y="224619"/>
                      <a:pt x="36559" y="247167"/>
                    </a:cubicBezTo>
                    <a:cubicBezTo>
                      <a:pt x="40007" y="251142"/>
                      <a:pt x="46024" y="251568"/>
                      <a:pt x="49999" y="248120"/>
                    </a:cubicBezTo>
                    <a:cubicBezTo>
                      <a:pt x="53974" y="244672"/>
                      <a:pt x="54399" y="238655"/>
                      <a:pt x="50951" y="234680"/>
                    </a:cubicBezTo>
                    <a:cubicBezTo>
                      <a:pt x="38168" y="219947"/>
                      <a:pt x="28861" y="202527"/>
                      <a:pt x="23719" y="183712"/>
                    </a:cubicBezTo>
                    <a:cubicBezTo>
                      <a:pt x="46012" y="127048"/>
                      <a:pt x="110017" y="99185"/>
                      <a:pt x="166680" y="121477"/>
                    </a:cubicBezTo>
                    <a:cubicBezTo>
                      <a:pt x="218094" y="141704"/>
                      <a:pt x="246598" y="196862"/>
                      <a:pt x="233355" y="250501"/>
                    </a:cubicBezTo>
                    <a:cubicBezTo>
                      <a:pt x="224783" y="284953"/>
                      <a:pt x="192693" y="306575"/>
                      <a:pt x="154821" y="329320"/>
                    </a:cubicBezTo>
                    <a:lnTo>
                      <a:pt x="151440" y="331349"/>
                    </a:lnTo>
                    <a:lnTo>
                      <a:pt x="141972" y="369249"/>
                    </a:lnTo>
                    <a:cubicBezTo>
                      <a:pt x="133469" y="399865"/>
                      <a:pt x="102353" y="418344"/>
                      <a:pt x="71402" y="411159"/>
                    </a:cubicBezTo>
                    <a:cubicBezTo>
                      <a:pt x="57803" y="409563"/>
                      <a:pt x="45746" y="401668"/>
                      <a:pt x="38845" y="389842"/>
                    </a:cubicBezTo>
                    <a:cubicBezTo>
                      <a:pt x="32465" y="376956"/>
                      <a:pt x="31883" y="361961"/>
                      <a:pt x="37245" y="348618"/>
                    </a:cubicBezTo>
                    <a:cubicBezTo>
                      <a:pt x="39339" y="343793"/>
                      <a:pt x="37126" y="338182"/>
                      <a:pt x="32300" y="336088"/>
                    </a:cubicBezTo>
                    <a:cubicBezTo>
                      <a:pt x="27475" y="333993"/>
                      <a:pt x="21865" y="336207"/>
                      <a:pt x="19770" y="341032"/>
                    </a:cubicBezTo>
                    <a:cubicBezTo>
                      <a:pt x="19740" y="341104"/>
                      <a:pt x="19709" y="341174"/>
                      <a:pt x="19681" y="341246"/>
                    </a:cubicBezTo>
                    <a:cubicBezTo>
                      <a:pt x="12106" y="359904"/>
                      <a:pt x="12986" y="380930"/>
                      <a:pt x="22091" y="398891"/>
                    </a:cubicBezTo>
                    <a:cubicBezTo>
                      <a:pt x="31641" y="415856"/>
                      <a:pt x="48616" y="427340"/>
                      <a:pt x="67915" y="429895"/>
                    </a:cubicBezTo>
                    <a:cubicBezTo>
                      <a:pt x="73286" y="430897"/>
                      <a:pt x="78739" y="431404"/>
                      <a:pt x="84203" y="431409"/>
                    </a:cubicBezTo>
                    <a:cubicBezTo>
                      <a:pt x="119897" y="432256"/>
                      <a:pt x="151480" y="408426"/>
                      <a:pt x="160460" y="373869"/>
                    </a:cubicBezTo>
                    <a:lnTo>
                      <a:pt x="168014" y="343617"/>
                    </a:lnTo>
                    <a:cubicBezTo>
                      <a:pt x="208104" y="319376"/>
                      <a:pt x="241747" y="295526"/>
                      <a:pt x="251834" y="255121"/>
                    </a:cubicBezTo>
                    <a:cubicBezTo>
                      <a:pt x="263310" y="209074"/>
                      <a:pt x="248770" y="160433"/>
                      <a:pt x="213905" y="128238"/>
                    </a:cubicBezTo>
                    <a:cubicBezTo>
                      <a:pt x="209079" y="123652"/>
                      <a:pt x="203826" y="119538"/>
                      <a:pt x="198217" y="115951"/>
                    </a:cubicBezTo>
                    <a:cubicBezTo>
                      <a:pt x="138863" y="76776"/>
                      <a:pt x="59034" y="92686"/>
                      <a:pt x="19233" y="151622"/>
                    </a:cubicBezTo>
                    <a:cubicBezTo>
                      <a:pt x="19202" y="151664"/>
                      <a:pt x="19143" y="151673"/>
                      <a:pt x="19100" y="151642"/>
                    </a:cubicBezTo>
                    <a:cubicBezTo>
                      <a:pt x="19078" y="151626"/>
                      <a:pt x="19064" y="151601"/>
                      <a:pt x="19062" y="151574"/>
                    </a:cubicBezTo>
                    <a:cubicBezTo>
                      <a:pt x="17868" y="79610"/>
                      <a:pt x="75239" y="20304"/>
                      <a:pt x="147203" y="19110"/>
                    </a:cubicBezTo>
                    <a:cubicBezTo>
                      <a:pt x="167233" y="18778"/>
                      <a:pt x="187068" y="23067"/>
                      <a:pt x="205171" y="31645"/>
                    </a:cubicBezTo>
                    <a:close/>
                  </a:path>
                </a:pathLst>
              </a:custGeom>
              <a:solidFill>
                <a:srgbClr val="000000"/>
              </a:solidFill>
              <a:ln w="9525" cap="flat">
                <a:noFill/>
                <a:prstDash val="solid"/>
                <a:miter/>
              </a:ln>
            </p:spPr>
            <p:txBody>
              <a:bodyPr rtlCol="0" anchor="ctr"/>
              <a:lstStyle/>
              <a:p>
                <a:endParaRPr lang="en-GB"/>
              </a:p>
            </p:txBody>
          </p:sp>
        </p:grpSp>
      </p:grpSp>
    </p:spTree>
    <p:extLst>
      <p:ext uri="{BB962C8B-B14F-4D97-AF65-F5344CB8AC3E}">
        <p14:creationId xmlns:p14="http://schemas.microsoft.com/office/powerpoint/2010/main" val="82050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48904-2D69-483D-9AE0-B7A60F2878EB}"/>
              </a:ext>
            </a:extLst>
          </p:cNvPr>
          <p:cNvSpPr>
            <a:spLocks noGrp="1"/>
          </p:cNvSpPr>
          <p:nvPr>
            <p:ph type="title"/>
          </p:nvPr>
        </p:nvSpPr>
        <p:spPr/>
        <p:txBody>
          <a:bodyPr anchor="ctr">
            <a:normAutofit/>
          </a:bodyPr>
          <a:lstStyle/>
          <a:p>
            <a:r>
              <a:rPr lang="en-GB" b="1" i="0" u="none" strike="noStrike" baseline="0"/>
              <a:t>Prenatal Environmental Influences</a:t>
            </a:r>
            <a:endParaRPr lang="en-GB"/>
          </a:p>
        </p:txBody>
      </p:sp>
      <p:sp>
        <p:nvSpPr>
          <p:cNvPr id="3" name="Content Placeholder 2">
            <a:extLst>
              <a:ext uri="{FF2B5EF4-FFF2-40B4-BE49-F238E27FC236}">
                <a16:creationId xmlns:a16="http://schemas.microsoft.com/office/drawing/2014/main" id="{7E97BAB7-2568-4AD8-BAC5-3AFB8524B4C2}"/>
              </a:ext>
            </a:extLst>
          </p:cNvPr>
          <p:cNvSpPr>
            <a:spLocks noGrp="1"/>
          </p:cNvSpPr>
          <p:nvPr>
            <p:ph sz="half" idx="1"/>
          </p:nvPr>
        </p:nvSpPr>
        <p:spPr>
          <a:xfrm>
            <a:off x="595086" y="2103120"/>
            <a:ext cx="5892800" cy="3749040"/>
          </a:xfrm>
        </p:spPr>
        <p:txBody>
          <a:bodyPr>
            <a:normAutofit fontScale="92500" lnSpcReduction="10000"/>
          </a:bodyPr>
          <a:lstStyle/>
          <a:p>
            <a:pPr marL="0" indent="0">
              <a:lnSpc>
                <a:spcPct val="100000"/>
              </a:lnSpc>
              <a:buNone/>
            </a:pPr>
            <a:r>
              <a:rPr lang="en-GB" b="0" i="0" u="none" strike="noStrike" baseline="0" dirty="0">
                <a:latin typeface="Arial" panose="020B0604020202020204" pitchFamily="34" charset="0"/>
                <a:cs typeface="Arial" panose="020B0604020202020204" pitchFamily="34" charset="0"/>
              </a:rPr>
              <a:t>Sensitive periods of development relate to the particular development of an organ or structure that is sensitive to environmental agents or teratogens. </a:t>
            </a:r>
          </a:p>
          <a:p>
            <a:pPr marL="0" indent="0">
              <a:lnSpc>
                <a:spcPct val="100000"/>
              </a:lnSpc>
              <a:buNone/>
            </a:pPr>
            <a:r>
              <a:rPr lang="en-GB" dirty="0">
                <a:latin typeface="Arial" panose="020B0604020202020204" pitchFamily="34" charset="0"/>
                <a:cs typeface="Arial" panose="020B0604020202020204" pitchFamily="34" charset="0"/>
              </a:rPr>
              <a:t>Teratogens </a:t>
            </a:r>
            <a:r>
              <a:rPr lang="en-GB" b="0" i="0" u="none" strike="noStrike" baseline="0" dirty="0">
                <a:latin typeface="Arial" panose="020B0604020202020204" pitchFamily="34" charset="0"/>
                <a:cs typeface="Arial" panose="020B0604020202020204" pitchFamily="34" charset="0"/>
              </a:rPr>
              <a:t>are chemicals, illnesses or drugs that can cause malformation of an embryo and can lead to prenatal death, minor and major structural abnormalities, and physiological defects. </a:t>
            </a:r>
          </a:p>
          <a:p>
            <a:pPr marL="0" indent="0">
              <a:lnSpc>
                <a:spcPct val="100000"/>
              </a:lnSpc>
              <a:buNone/>
            </a:pPr>
            <a:r>
              <a:rPr lang="en-GB" b="0" i="0" u="none" strike="noStrike" baseline="0" dirty="0">
                <a:latin typeface="Arial" panose="020B0604020202020204" pitchFamily="34" charset="0"/>
                <a:cs typeface="Arial" panose="020B0604020202020204" pitchFamily="34" charset="0"/>
              </a:rPr>
              <a:t>Drugs with molecules small enough to penetrate the placental barrier can produce a range of developmental effects on the foetus, including prematurity and breathing problems.</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01FE012-3B75-40F3-A906-80A18ADD1599}"/>
              </a:ext>
            </a:extLst>
          </p:cNvPr>
          <p:cNvPicPr>
            <a:picLocks noChangeAspect="1"/>
          </p:cNvPicPr>
          <p:nvPr/>
        </p:nvPicPr>
        <p:blipFill>
          <a:blip r:embed="rId3"/>
          <a:stretch>
            <a:fillRect/>
          </a:stretch>
        </p:blipFill>
        <p:spPr>
          <a:xfrm>
            <a:off x="6890220" y="2103120"/>
            <a:ext cx="3806520" cy="3749040"/>
          </a:xfrm>
          <a:prstGeom prst="rect">
            <a:avLst/>
          </a:prstGeom>
          <a:noFill/>
        </p:spPr>
      </p:pic>
      <p:sp>
        <p:nvSpPr>
          <p:cNvPr id="9" name="TextBox 8">
            <a:extLst>
              <a:ext uri="{FF2B5EF4-FFF2-40B4-BE49-F238E27FC236}">
                <a16:creationId xmlns:a16="http://schemas.microsoft.com/office/drawing/2014/main" id="{710F0D96-6C5E-486B-B6B2-FC5B6AC6865D}"/>
              </a:ext>
            </a:extLst>
          </p:cNvPr>
          <p:cNvSpPr txBox="1"/>
          <p:nvPr/>
        </p:nvSpPr>
        <p:spPr>
          <a:xfrm>
            <a:off x="6890220" y="5941086"/>
            <a:ext cx="2079609" cy="369332"/>
          </a:xfrm>
          <a:prstGeom prst="rect">
            <a:avLst/>
          </a:prstGeom>
          <a:noFill/>
        </p:spPr>
        <p:txBody>
          <a:bodyPr wrap="square">
            <a:spAutoFit/>
          </a:bodyPr>
          <a:lstStyle/>
          <a:p>
            <a:r>
              <a:rPr lang="en-GB" sz="1800" b="0" i="0" u="none" strike="noStrike" baseline="0" dirty="0">
                <a:latin typeface="64zdj"/>
              </a:rPr>
              <a:t>Harmful Teratogens</a:t>
            </a:r>
            <a:endParaRPr lang="en-GB" dirty="0"/>
          </a:p>
        </p:txBody>
      </p:sp>
    </p:spTree>
    <p:extLst>
      <p:ext uri="{BB962C8B-B14F-4D97-AF65-F5344CB8AC3E}">
        <p14:creationId xmlns:p14="http://schemas.microsoft.com/office/powerpoint/2010/main" val="367719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54DC5-99D9-4F52-AB39-238272407318}"/>
              </a:ext>
            </a:extLst>
          </p:cNvPr>
          <p:cNvSpPr>
            <a:spLocks noGrp="1"/>
          </p:cNvSpPr>
          <p:nvPr>
            <p:ph type="title"/>
          </p:nvPr>
        </p:nvSpPr>
        <p:spPr>
          <a:xfrm>
            <a:off x="442686" y="5675086"/>
            <a:ext cx="10058400" cy="974876"/>
          </a:xfrm>
        </p:spPr>
        <p:txBody>
          <a:bodyPr>
            <a:normAutofit/>
          </a:bodyPr>
          <a:lstStyle/>
          <a:p>
            <a:r>
              <a:rPr lang="en-GB" b="1" i="0" u="none" strike="noStrike" baseline="0" dirty="0">
                <a:latin typeface="Arial" panose="020B0604020202020204" pitchFamily="34" charset="0"/>
                <a:cs typeface="Arial" panose="020B0604020202020204" pitchFamily="34" charset="0"/>
              </a:rPr>
              <a:t>The Nature-Nurture Debate</a:t>
            </a:r>
            <a:endParaRPr lang="en-GB" sz="7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1E6DF2-B22A-469A-B1A0-16C6598097D9}"/>
              </a:ext>
            </a:extLst>
          </p:cNvPr>
          <p:cNvSpPr>
            <a:spLocks noGrp="1"/>
          </p:cNvSpPr>
          <p:nvPr>
            <p:ph idx="1"/>
          </p:nvPr>
        </p:nvSpPr>
        <p:spPr>
          <a:xfrm>
            <a:off x="1056304" y="462038"/>
            <a:ext cx="10428515" cy="974875"/>
          </a:xfrm>
        </p:spPr>
        <p:txBody>
          <a:bodyPr>
            <a:normAutofit/>
          </a:bodyPr>
          <a:lstStyle/>
          <a:p>
            <a:pPr marL="0" indent="0" algn="l">
              <a:buNone/>
            </a:pPr>
            <a:r>
              <a:rPr lang="en-GB" sz="1800" b="0" i="0" u="none" strike="noStrike" baseline="0" dirty="0">
                <a:latin typeface="Arial" panose="020B0604020202020204" pitchFamily="34" charset="0"/>
                <a:cs typeface="Arial" panose="020B0604020202020204" pitchFamily="34" charset="0"/>
              </a:rPr>
              <a:t>For centuries, there have been arguments as to whether we are born with innate knowledge (</a:t>
            </a:r>
            <a:r>
              <a:rPr lang="en-GB" sz="1800" b="0" i="1" u="none" strike="noStrike" baseline="0" dirty="0">
                <a:latin typeface="Arial" panose="020B0604020202020204" pitchFamily="34" charset="0"/>
                <a:cs typeface="Arial" panose="020B0604020202020204" pitchFamily="34" charset="0"/>
              </a:rPr>
              <a:t>nature</a:t>
            </a:r>
            <a:r>
              <a:rPr lang="en-GB" sz="1800" b="0" i="0" u="none" strike="noStrike" baseline="0" dirty="0">
                <a:latin typeface="Arial" panose="020B0604020202020204" pitchFamily="34" charset="0"/>
                <a:cs typeface="Arial" panose="020B0604020202020204" pitchFamily="34" charset="0"/>
              </a:rPr>
              <a:t>) or whether we learn everything we need to know through our interactions with our environment (</a:t>
            </a:r>
            <a:r>
              <a:rPr lang="en-GB" sz="1800" b="0" i="1" u="none" strike="noStrike" baseline="0" dirty="0">
                <a:latin typeface="Arial" panose="020B0604020202020204" pitchFamily="34" charset="0"/>
                <a:cs typeface="Arial" panose="020B0604020202020204" pitchFamily="34" charset="0"/>
              </a:rPr>
              <a:t>nurture</a:t>
            </a:r>
            <a:r>
              <a:rPr lang="en-GB" sz="1800" b="0" i="0" u="none" strike="noStrike" baseline="0" dirty="0">
                <a:latin typeface="Arial" panose="020B0604020202020204" pitchFamily="34" charset="0"/>
                <a:cs typeface="Arial" panose="020B0604020202020204" pitchFamily="34" charset="0"/>
              </a:rPr>
              <a:t>). </a:t>
            </a:r>
          </a:p>
        </p:txBody>
      </p:sp>
      <p:sp>
        <p:nvSpPr>
          <p:cNvPr id="6" name="Freeform: Shape 5">
            <a:extLst>
              <a:ext uri="{FF2B5EF4-FFF2-40B4-BE49-F238E27FC236}">
                <a16:creationId xmlns:a16="http://schemas.microsoft.com/office/drawing/2014/main" id="{27B9A5DE-6F97-4722-9002-43CCBF679CE4}"/>
              </a:ext>
            </a:extLst>
          </p:cNvPr>
          <p:cNvSpPr/>
          <p:nvPr/>
        </p:nvSpPr>
        <p:spPr>
          <a:xfrm>
            <a:off x="682171" y="1277256"/>
            <a:ext cx="3533252" cy="5271461"/>
          </a:xfrm>
          <a:custGeom>
            <a:avLst/>
            <a:gdLst>
              <a:gd name="connsiteX0" fmla="*/ 0 w 10000"/>
              <a:gd name="connsiteY0" fmla="*/ 0 h 10000"/>
              <a:gd name="connsiteX1" fmla="*/ 10000 w 10000"/>
              <a:gd name="connsiteY1" fmla="*/ 0 h 10000"/>
              <a:gd name="connsiteX2" fmla="*/ 8000 w 10000"/>
              <a:gd name="connsiteY2" fmla="*/ 10000 h 10000"/>
              <a:gd name="connsiteX3" fmla="*/ 2000 w 10000"/>
              <a:gd name="connsiteY3" fmla="*/ 10000 h 10000"/>
              <a:gd name="connsiteX4" fmla="*/ 0 w 10000"/>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0" y="0"/>
                </a:lnTo>
                <a:lnTo>
                  <a:pt x="10000" y="2000"/>
                </a:lnTo>
                <a:lnTo>
                  <a:pt x="10000" y="8000"/>
                </a:lnTo>
                <a:lnTo>
                  <a:pt x="0" y="1000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4300" tIns="911497" rIns="114301" bIns="911497" numCol="1" spcCol="1270" anchor="ctr" anchorCtr="0">
            <a:noAutofit/>
          </a:bodyPr>
          <a:lstStyle/>
          <a:p>
            <a:pPr marL="0" lvl="0" indent="0" algn="ctr" defTabSz="800100">
              <a:lnSpc>
                <a:spcPct val="90000"/>
              </a:lnSpc>
              <a:spcBef>
                <a:spcPct val="0"/>
              </a:spcBef>
              <a:spcAft>
                <a:spcPct val="35000"/>
              </a:spcAft>
              <a:buNone/>
            </a:pPr>
            <a:r>
              <a:rPr lang="en-GB" sz="2000" b="0" i="0" u="none" strike="noStrike" kern="1200" baseline="0" dirty="0">
                <a:solidFill>
                  <a:schemeClr val="bg1"/>
                </a:solidFill>
                <a:latin typeface="Arial" panose="020B0604020202020204" pitchFamily="34" charset="0"/>
                <a:cs typeface="Arial" panose="020B0604020202020204" pitchFamily="34" charset="0"/>
              </a:rPr>
              <a:t>In the 17th century, John Locke proposed that the child was a 'tabula rasa' - a blank slate - capable of developing in any way. This concept was a core </a:t>
            </a:r>
            <a:r>
              <a:rPr lang="en-GB" sz="2000" kern="1200" dirty="0">
                <a:solidFill>
                  <a:schemeClr val="bg1"/>
                </a:solidFill>
                <a:latin typeface="Arial" panose="020B0604020202020204" pitchFamily="34" charset="0"/>
                <a:cs typeface="Arial" panose="020B0604020202020204" pitchFamily="34" charset="0"/>
              </a:rPr>
              <a:t>e</a:t>
            </a:r>
            <a:r>
              <a:rPr lang="en-GB" sz="2000" b="0" i="0" u="none" strike="noStrike" kern="1200" baseline="0" dirty="0">
                <a:solidFill>
                  <a:schemeClr val="bg1"/>
                </a:solidFill>
                <a:latin typeface="Arial" panose="020B0604020202020204" pitchFamily="34" charset="0"/>
                <a:cs typeface="Arial" panose="020B0604020202020204" pitchFamily="34" charset="0"/>
              </a:rPr>
              <a:t>lement of behaviourism, believing that children develop through a system of stimulus, response and reinforcement (Skinner, 1953; Watson, 1913).</a:t>
            </a:r>
            <a:endParaRPr lang="en-GB" sz="2000" kern="1200" dirty="0">
              <a:solidFill>
                <a:schemeClr val="bg1"/>
              </a:solidFill>
            </a:endParaRPr>
          </a:p>
        </p:txBody>
      </p:sp>
      <p:sp>
        <p:nvSpPr>
          <p:cNvPr id="7" name="Freeform: Shape 6">
            <a:extLst>
              <a:ext uri="{FF2B5EF4-FFF2-40B4-BE49-F238E27FC236}">
                <a16:creationId xmlns:a16="http://schemas.microsoft.com/office/drawing/2014/main" id="{E665EC05-BEE7-484F-86B6-492DA91D0A74}"/>
              </a:ext>
            </a:extLst>
          </p:cNvPr>
          <p:cNvSpPr/>
          <p:nvPr/>
        </p:nvSpPr>
        <p:spPr>
          <a:xfrm>
            <a:off x="4503937" y="645459"/>
            <a:ext cx="3533251" cy="5903258"/>
          </a:xfrm>
          <a:custGeom>
            <a:avLst/>
            <a:gdLst>
              <a:gd name="connsiteX0" fmla="*/ 0 w 10000"/>
              <a:gd name="connsiteY0" fmla="*/ 0 h 10000"/>
              <a:gd name="connsiteX1" fmla="*/ 10000 w 10000"/>
              <a:gd name="connsiteY1" fmla="*/ 0 h 10000"/>
              <a:gd name="connsiteX2" fmla="*/ 8000 w 10000"/>
              <a:gd name="connsiteY2" fmla="*/ 10000 h 10000"/>
              <a:gd name="connsiteX3" fmla="*/ 2000 w 10000"/>
              <a:gd name="connsiteY3" fmla="*/ 10000 h 10000"/>
              <a:gd name="connsiteX4" fmla="*/ 0 w 10000"/>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0" y="0"/>
                </a:lnTo>
                <a:lnTo>
                  <a:pt x="10000" y="2000"/>
                </a:lnTo>
                <a:lnTo>
                  <a:pt x="10000" y="8000"/>
                </a:lnTo>
                <a:lnTo>
                  <a:pt x="0" y="1000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14301" tIns="911497" rIns="114300" bIns="911497" numCol="1" spcCol="1270" anchor="ctr" anchorCtr="0">
            <a:noAutofit/>
          </a:bodyPr>
          <a:lstStyle/>
          <a:p>
            <a:pPr marL="0" lvl="0" indent="0" algn="ctr" defTabSz="800100">
              <a:lnSpc>
                <a:spcPct val="90000"/>
              </a:lnSpc>
              <a:spcBef>
                <a:spcPct val="0"/>
              </a:spcBef>
              <a:spcAft>
                <a:spcPct val="35000"/>
              </a:spcAft>
              <a:buNone/>
            </a:pPr>
            <a:r>
              <a:rPr lang="en-GB" sz="2000" b="0" i="0" u="none" strike="noStrike" kern="1200" baseline="0" dirty="0">
                <a:latin typeface="Arial" panose="020B0604020202020204" pitchFamily="34" charset="0"/>
                <a:cs typeface="Arial" panose="020B0604020202020204" pitchFamily="34" charset="0"/>
              </a:rPr>
              <a:t>In contrast, Rousseau (1979) believed that children develop through a set of predictable stages that are guided by an innate timetable. This idea is present in Piagetian theories (which emphasise the idea of maturation) and nativist theories (which emphasise the idea of innate knowledge).</a:t>
            </a:r>
            <a:endParaRPr lang="en-GB" sz="2000" kern="1200" dirty="0"/>
          </a:p>
        </p:txBody>
      </p:sp>
      <p:sp>
        <p:nvSpPr>
          <p:cNvPr id="8" name="Freeform: Shape 7">
            <a:extLst>
              <a:ext uri="{FF2B5EF4-FFF2-40B4-BE49-F238E27FC236}">
                <a16:creationId xmlns:a16="http://schemas.microsoft.com/office/drawing/2014/main" id="{58AAC97B-47F2-4A4C-B579-DE0CBCC47D49}"/>
              </a:ext>
            </a:extLst>
          </p:cNvPr>
          <p:cNvSpPr/>
          <p:nvPr/>
        </p:nvSpPr>
        <p:spPr>
          <a:xfrm>
            <a:off x="8216064" y="208039"/>
            <a:ext cx="3533250" cy="6178248"/>
          </a:xfrm>
          <a:custGeom>
            <a:avLst/>
            <a:gdLst>
              <a:gd name="connsiteX0" fmla="*/ 0 w 10000"/>
              <a:gd name="connsiteY0" fmla="*/ 0 h 10000"/>
              <a:gd name="connsiteX1" fmla="*/ 10000 w 10000"/>
              <a:gd name="connsiteY1" fmla="*/ 0 h 10000"/>
              <a:gd name="connsiteX2" fmla="*/ 8000 w 10000"/>
              <a:gd name="connsiteY2" fmla="*/ 10000 h 10000"/>
              <a:gd name="connsiteX3" fmla="*/ 2000 w 10000"/>
              <a:gd name="connsiteY3" fmla="*/ 10000 h 10000"/>
              <a:gd name="connsiteX4" fmla="*/ 0 w 10000"/>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0" y="0"/>
                </a:lnTo>
                <a:lnTo>
                  <a:pt x="10000" y="2000"/>
                </a:lnTo>
                <a:lnTo>
                  <a:pt x="10000" y="8000"/>
                </a:lnTo>
                <a:lnTo>
                  <a:pt x="0" y="1000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14300" tIns="911497" rIns="114300" bIns="911497" numCol="1" spcCol="1270" anchor="ctr" anchorCtr="0">
            <a:noAutofit/>
          </a:bodyPr>
          <a:lstStyle/>
          <a:p>
            <a:pPr marL="0" lvl="0" indent="0" defTabSz="800100">
              <a:lnSpc>
                <a:spcPct val="90000"/>
              </a:lnSpc>
              <a:spcBef>
                <a:spcPct val="0"/>
              </a:spcBef>
              <a:spcAft>
                <a:spcPct val="35000"/>
              </a:spcAft>
              <a:buNone/>
            </a:pPr>
            <a:endParaRPr lang="en-GB" sz="2000" b="0" i="0" u="none" strike="noStrike" kern="1200" baseline="0" dirty="0">
              <a:latin typeface="Arial" panose="020B0604020202020204" pitchFamily="34" charset="0"/>
              <a:cs typeface="Arial" panose="020B0604020202020204" pitchFamily="34" charset="0"/>
            </a:endParaRPr>
          </a:p>
          <a:p>
            <a:pPr marL="0" lvl="0" indent="0" defTabSz="800100">
              <a:lnSpc>
                <a:spcPct val="90000"/>
              </a:lnSpc>
              <a:spcBef>
                <a:spcPct val="0"/>
              </a:spcBef>
              <a:spcAft>
                <a:spcPct val="35000"/>
              </a:spcAft>
              <a:buNone/>
            </a:pPr>
            <a:r>
              <a:rPr lang="en-GB" sz="2000" b="0" i="0" u="none" strike="noStrike" kern="1200" baseline="0" dirty="0">
                <a:latin typeface="Arial" panose="020B0604020202020204" pitchFamily="34" charset="0"/>
                <a:cs typeface="Arial" panose="020B0604020202020204" pitchFamily="34" charset="0"/>
              </a:rPr>
              <a:t>More recently, the ferocity of this argument has subsided and there has been acceptance of both nature and nurture. Instead, the focus is on the more complex and more interesting question of how they interact. This involves investigating what innate abilities or knowledge children have, how the environment impacts development and how the interaction between the two produces development.</a:t>
            </a:r>
            <a:endParaRPr lang="en-GB" sz="2000" kern="1200" dirty="0"/>
          </a:p>
        </p:txBody>
      </p:sp>
    </p:spTree>
    <p:extLst>
      <p:ext uri="{BB962C8B-B14F-4D97-AF65-F5344CB8AC3E}">
        <p14:creationId xmlns:p14="http://schemas.microsoft.com/office/powerpoint/2010/main" val="183603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E3F15-66A4-468B-9109-FC1C2FEF9F1A}"/>
              </a:ext>
            </a:extLst>
          </p:cNvPr>
          <p:cNvSpPr>
            <a:spLocks noGrp="1"/>
          </p:cNvSpPr>
          <p:nvPr>
            <p:ph type="title"/>
          </p:nvPr>
        </p:nvSpPr>
        <p:spPr/>
        <p:txBody>
          <a:bodyPr>
            <a:normAutofit/>
          </a:bodyPr>
          <a:lstStyle/>
          <a:p>
            <a:r>
              <a:rPr lang="en-GB" sz="3600" b="1" i="0" u="none" strike="noStrike" baseline="0" dirty="0">
                <a:latin typeface="Arial" panose="020B0604020202020204" pitchFamily="34" charset="0"/>
                <a:cs typeface="Arial" panose="020B0604020202020204" pitchFamily="34" charset="0"/>
              </a:rPr>
              <a:t>The Course Of Acquisition</a:t>
            </a:r>
            <a:endParaRPr lang="en-GB" sz="6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C76E44-AF9C-49E4-852C-E23FF6A5DB31}"/>
              </a:ext>
            </a:extLst>
          </p:cNvPr>
          <p:cNvSpPr>
            <a:spLocks noGrp="1"/>
          </p:cNvSpPr>
          <p:nvPr>
            <p:ph idx="1"/>
          </p:nvPr>
        </p:nvSpPr>
        <p:spPr>
          <a:xfrm>
            <a:off x="927847" y="1990165"/>
            <a:ext cx="10059152" cy="4227755"/>
          </a:xfrm>
        </p:spPr>
        <p:txBody>
          <a:bodyPr>
            <a:normAutofit lnSpcReduction="10000"/>
          </a:bodyPr>
          <a:lstStyle/>
          <a:p>
            <a:pPr marL="0" indent="0" algn="l">
              <a:buNone/>
            </a:pPr>
            <a:r>
              <a:rPr lang="en-GB" sz="2400" b="0" i="0" u="none" strike="noStrike" baseline="0" dirty="0">
                <a:latin typeface="Arial" panose="020B0604020202020204" pitchFamily="34" charset="0"/>
                <a:cs typeface="Arial" panose="020B0604020202020204" pitchFamily="34" charset="0"/>
              </a:rPr>
              <a:t>So, what does the shape of development look like? Some argue for stage-like acquisition (e.g.</a:t>
            </a:r>
          </a:p>
          <a:p>
            <a:pPr marL="0" indent="0" algn="l">
              <a:buNone/>
            </a:pPr>
            <a:r>
              <a:rPr lang="en-GB" sz="2400" b="0" i="0" u="none" strike="noStrike" baseline="0" dirty="0">
                <a:latin typeface="Arial" panose="020B0604020202020204" pitchFamily="34" charset="0"/>
                <a:cs typeface="Arial" panose="020B0604020202020204" pitchFamily="34" charset="0"/>
              </a:rPr>
              <a:t>Piaget), while others argue for continuous acquisition (e.g. information processing theorists).</a:t>
            </a:r>
          </a:p>
          <a:p>
            <a:pPr marL="0" indent="0" algn="l">
              <a:buNone/>
            </a:pPr>
            <a:r>
              <a:rPr lang="en-GB" sz="2400" b="0" i="0" u="none" strike="noStrike" baseline="0" dirty="0">
                <a:latin typeface="Arial" panose="020B0604020202020204" pitchFamily="34" charset="0"/>
                <a:cs typeface="Arial" panose="020B0604020202020204" pitchFamily="34" charset="0"/>
              </a:rPr>
              <a:t>There are four possible developmental patterns that we will explore further:</a:t>
            </a:r>
          </a:p>
          <a:p>
            <a:pPr marL="0" indent="0" algn="l">
              <a:buNone/>
            </a:pPr>
            <a:r>
              <a:rPr lang="en-GB" sz="2400" b="0" i="0" u="none" strike="noStrike" baseline="0" dirty="0">
                <a:latin typeface="Arial" panose="020B0604020202020204" pitchFamily="34" charset="0"/>
                <a:cs typeface="Arial" panose="020B0604020202020204" pitchFamily="34" charset="0"/>
              </a:rPr>
              <a:t>• the continuous function</a:t>
            </a:r>
          </a:p>
          <a:p>
            <a:pPr marL="0" indent="0" algn="l">
              <a:buNone/>
            </a:pPr>
            <a:r>
              <a:rPr lang="en-GB" sz="2400" b="0" i="0" u="none" strike="noStrike" baseline="0" dirty="0">
                <a:latin typeface="Arial" panose="020B0604020202020204" pitchFamily="34" charset="0"/>
                <a:cs typeface="Arial" panose="020B0604020202020204" pitchFamily="34" charset="0"/>
              </a:rPr>
              <a:t>• the discontinuous or step function</a:t>
            </a:r>
          </a:p>
          <a:p>
            <a:pPr marL="0" indent="0" algn="l">
              <a:buNone/>
            </a:pPr>
            <a:r>
              <a:rPr lang="en-GB" sz="2400" b="0" i="0" u="none" strike="noStrike" baseline="0" dirty="0">
                <a:latin typeface="Arial" panose="020B0604020202020204" pitchFamily="34" charset="0"/>
                <a:cs typeface="Arial" panose="020B0604020202020204" pitchFamily="34" charset="0"/>
              </a:rPr>
              <a:t>• the inverted-U-function</a:t>
            </a:r>
          </a:p>
          <a:p>
            <a:pPr marL="0" indent="0" algn="l">
              <a:buNone/>
            </a:pPr>
            <a:r>
              <a:rPr lang="en-GB" sz="2400" b="0" i="0" u="none" strike="noStrike" baseline="0" dirty="0">
                <a:latin typeface="Arial" panose="020B0604020202020204" pitchFamily="34" charset="0"/>
                <a:cs typeface="Arial" panose="020B0604020202020204" pitchFamily="34" charset="0"/>
              </a:rPr>
              <a:t>• the U-function</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1439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656BEBD-42DE-4263-A3DF-9FCE5C2C25CE}"/>
              </a:ext>
            </a:extLst>
          </p:cNvPr>
          <p:cNvPicPr>
            <a:picLocks noChangeAspect="1"/>
          </p:cNvPicPr>
          <p:nvPr/>
        </p:nvPicPr>
        <p:blipFill>
          <a:blip r:embed="rId2"/>
          <a:stretch>
            <a:fillRect/>
          </a:stretch>
        </p:blipFill>
        <p:spPr>
          <a:xfrm>
            <a:off x="824242" y="237744"/>
            <a:ext cx="6504915" cy="6382512"/>
          </a:xfrm>
          <a:prstGeom prst="rect">
            <a:avLst/>
          </a:prstGeom>
          <a:noFill/>
          <a:ln>
            <a:noFill/>
          </a:ln>
        </p:spPr>
      </p:pic>
      <p:sp>
        <p:nvSpPr>
          <p:cNvPr id="10" name="Title 2">
            <a:extLst>
              <a:ext uri="{FF2B5EF4-FFF2-40B4-BE49-F238E27FC236}">
                <a16:creationId xmlns:a16="http://schemas.microsoft.com/office/drawing/2014/main" id="{E0447657-22C9-4C47-9C8C-B570CDF0FB41}"/>
              </a:ext>
            </a:extLst>
          </p:cNvPr>
          <p:cNvSpPr>
            <a:spLocks noGrp="1"/>
          </p:cNvSpPr>
          <p:nvPr>
            <p:ph type="title"/>
          </p:nvPr>
        </p:nvSpPr>
        <p:spPr>
          <a:xfrm>
            <a:off x="8477250" y="603504"/>
            <a:ext cx="3144774" cy="978553"/>
          </a:xfrm>
        </p:spPr>
        <p:txBody>
          <a:bodyPr>
            <a:normAutofit fontScale="90000"/>
          </a:bodyPr>
          <a:lstStyle/>
          <a:p>
            <a:r>
              <a:rPr lang="en-GB" sz="2800" b="1" i="0" u="none" strike="noStrike" baseline="0" dirty="0">
                <a:latin typeface="Arial" panose="020B0604020202020204" pitchFamily="34" charset="0"/>
                <a:cs typeface="Arial" panose="020B0604020202020204" pitchFamily="34" charset="0"/>
              </a:rPr>
              <a:t>The continuous function</a:t>
            </a:r>
            <a:endParaRPr lang="en-US"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6A83A1-CA5B-48FF-ACBC-44837AE67879}"/>
              </a:ext>
            </a:extLst>
          </p:cNvPr>
          <p:cNvSpPr>
            <a:spLocks noGrp="1"/>
          </p:cNvSpPr>
          <p:nvPr>
            <p:ph type="body" sz="half" idx="2"/>
          </p:nvPr>
        </p:nvSpPr>
        <p:spPr>
          <a:xfrm>
            <a:off x="7557248" y="2278743"/>
            <a:ext cx="4116030" cy="3975753"/>
          </a:xfrm>
        </p:spPr>
        <p:txBody>
          <a:bodyPr>
            <a:normAutofit/>
          </a:bodyPr>
          <a:lstStyle/>
          <a:p>
            <a:pPr marL="0" indent="0">
              <a:lnSpc>
                <a:spcPct val="100000"/>
              </a:lnSpc>
              <a:buNone/>
            </a:pPr>
            <a:r>
              <a:rPr lang="en-GB" sz="2000" b="0" i="0" u="none" strike="noStrike" baseline="0" dirty="0">
                <a:latin typeface="Arial" panose="020B0604020202020204" pitchFamily="34" charset="0"/>
                <a:cs typeface="Arial" panose="020B0604020202020204" pitchFamily="34" charset="0"/>
              </a:rPr>
              <a:t>The continuous function describes a course of acquisition in which the child slowly develops</a:t>
            </a:r>
          </a:p>
          <a:p>
            <a:pPr marL="0" indent="0">
              <a:lnSpc>
                <a:spcPct val="100000"/>
              </a:lnSpc>
              <a:buNone/>
            </a:pPr>
            <a:r>
              <a:rPr lang="en-GB" sz="2000" b="0" i="0" u="none" strike="noStrike" baseline="0" dirty="0">
                <a:latin typeface="Arial" panose="020B0604020202020204" pitchFamily="34" charset="0"/>
                <a:cs typeface="Arial" panose="020B0604020202020204" pitchFamily="34" charset="0"/>
              </a:rPr>
              <a:t>over time. An example of this is physical weight gain. Some theorists (e.g. information</a:t>
            </a:r>
          </a:p>
          <a:p>
            <a:pPr marL="0" indent="0">
              <a:lnSpc>
                <a:spcPct val="100000"/>
              </a:lnSpc>
              <a:buNone/>
            </a:pPr>
            <a:r>
              <a:rPr lang="en-GB" sz="2000" b="0" i="0" u="none" strike="noStrike" baseline="0" dirty="0">
                <a:latin typeface="Arial" panose="020B0604020202020204" pitchFamily="34" charset="0"/>
                <a:cs typeface="Arial" panose="020B0604020202020204" pitchFamily="34" charset="0"/>
              </a:rPr>
              <a:t>processing theorists) argue that many cognitive abilities grow in this way.</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6439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97CC9D8-D257-4784-9491-374508626249}"/>
              </a:ext>
            </a:extLst>
          </p:cNvPr>
          <p:cNvPicPr>
            <a:picLocks noChangeAspect="1"/>
          </p:cNvPicPr>
          <p:nvPr/>
        </p:nvPicPr>
        <p:blipFill>
          <a:blip r:embed="rId3"/>
          <a:stretch>
            <a:fillRect/>
          </a:stretch>
        </p:blipFill>
        <p:spPr>
          <a:xfrm>
            <a:off x="894283" y="237744"/>
            <a:ext cx="6364832" cy="6382512"/>
          </a:xfrm>
          <a:prstGeom prst="rect">
            <a:avLst/>
          </a:prstGeom>
          <a:noFill/>
          <a:ln>
            <a:noFill/>
          </a:ln>
        </p:spPr>
      </p:pic>
      <p:sp>
        <p:nvSpPr>
          <p:cNvPr id="13" name="Title 2">
            <a:extLst>
              <a:ext uri="{FF2B5EF4-FFF2-40B4-BE49-F238E27FC236}">
                <a16:creationId xmlns:a16="http://schemas.microsoft.com/office/drawing/2014/main" id="{714871FB-6E1E-4E05-AE29-08D1076923FB}"/>
              </a:ext>
            </a:extLst>
          </p:cNvPr>
          <p:cNvSpPr>
            <a:spLocks noGrp="1"/>
          </p:cNvSpPr>
          <p:nvPr>
            <p:ph type="title"/>
          </p:nvPr>
        </p:nvSpPr>
        <p:spPr>
          <a:xfrm>
            <a:off x="7853082" y="754742"/>
            <a:ext cx="3768942" cy="1117310"/>
          </a:xfrm>
        </p:spPr>
        <p:txBody>
          <a:bodyPr>
            <a:normAutofit fontScale="90000"/>
          </a:bodyPr>
          <a:lstStyle/>
          <a:p>
            <a:r>
              <a:rPr lang="en-US" dirty="0"/>
              <a:t>Staged development</a:t>
            </a:r>
          </a:p>
        </p:txBody>
      </p:sp>
      <p:sp>
        <p:nvSpPr>
          <p:cNvPr id="6" name="Content Placeholder 5">
            <a:extLst>
              <a:ext uri="{FF2B5EF4-FFF2-40B4-BE49-F238E27FC236}">
                <a16:creationId xmlns:a16="http://schemas.microsoft.com/office/drawing/2014/main" id="{F703E71B-7C1D-41C6-8AB3-A2CCC5038ED1}"/>
              </a:ext>
            </a:extLst>
          </p:cNvPr>
          <p:cNvSpPr>
            <a:spLocks noGrp="1"/>
          </p:cNvSpPr>
          <p:nvPr>
            <p:ph type="body" sz="half" idx="2"/>
          </p:nvPr>
        </p:nvSpPr>
        <p:spPr>
          <a:xfrm>
            <a:off x="8477250" y="2017486"/>
            <a:ext cx="3144774" cy="4383314"/>
          </a:xfrm>
        </p:spPr>
        <p:txBody>
          <a:bodyPr>
            <a:normAutofit/>
          </a:bodyPr>
          <a:lstStyle/>
          <a:p>
            <a:pPr marL="0" indent="0">
              <a:lnSpc>
                <a:spcPct val="100000"/>
              </a:lnSpc>
              <a:buNone/>
            </a:pPr>
            <a:r>
              <a:rPr lang="en-GB" b="0" i="0" u="none" strike="noStrike" baseline="0" dirty="0">
                <a:latin typeface="Arial" panose="020B0604020202020204" pitchFamily="34" charset="0"/>
                <a:cs typeface="Arial" panose="020B0604020202020204" pitchFamily="34" charset="0"/>
              </a:rPr>
              <a:t>Other theorists (e.g. Piaget) argue that development occurs in stages. This is also referred to as the 'discontinuous' or 'step' function. There will be a long period of no development, followed by a sudden developmental leap or milestone. Cognitive developmentalists such as Piaget believe that cognitive development occurs in this way - sudden changes from one stage to another.</a:t>
            </a:r>
          </a:p>
          <a:p>
            <a:pPr marL="0" indent="0">
              <a:lnSpc>
                <a:spcPct val="100000"/>
              </a:lnSpc>
              <a:buNone/>
            </a:pPr>
            <a:endParaRPr lang="en-GB" sz="1400" dirty="0"/>
          </a:p>
        </p:txBody>
      </p:sp>
    </p:spTree>
    <p:extLst>
      <p:ext uri="{BB962C8B-B14F-4D97-AF65-F5344CB8AC3E}">
        <p14:creationId xmlns:p14="http://schemas.microsoft.com/office/powerpoint/2010/main" val="2905324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792E4130-7D48-49D4-ABB2-AC2118A6E132}"/>
              </a:ext>
            </a:extLst>
          </p:cNvPr>
          <p:cNvPicPr>
            <a:picLocks noChangeAspect="1"/>
          </p:cNvPicPr>
          <p:nvPr/>
        </p:nvPicPr>
        <p:blipFill>
          <a:blip r:embed="rId2"/>
          <a:stretch>
            <a:fillRect/>
          </a:stretch>
        </p:blipFill>
        <p:spPr>
          <a:xfrm>
            <a:off x="231813" y="237744"/>
            <a:ext cx="7689773" cy="6382512"/>
          </a:xfrm>
          <a:prstGeom prst="rect">
            <a:avLst/>
          </a:prstGeom>
          <a:noFill/>
          <a:ln>
            <a:noFill/>
          </a:ln>
        </p:spPr>
      </p:pic>
      <p:sp>
        <p:nvSpPr>
          <p:cNvPr id="9" name="Title 1">
            <a:extLst>
              <a:ext uri="{FF2B5EF4-FFF2-40B4-BE49-F238E27FC236}">
                <a16:creationId xmlns:a16="http://schemas.microsoft.com/office/drawing/2014/main" id="{8A6EB240-05A2-41AD-868E-4A86FE49D919}"/>
              </a:ext>
            </a:extLst>
          </p:cNvPr>
          <p:cNvSpPr>
            <a:spLocks noGrp="1"/>
          </p:cNvSpPr>
          <p:nvPr>
            <p:ph type="title"/>
          </p:nvPr>
        </p:nvSpPr>
        <p:spPr>
          <a:xfrm>
            <a:off x="8303342" y="575186"/>
            <a:ext cx="3318682" cy="1069553"/>
          </a:xfrm>
        </p:spPr>
        <p:txBody>
          <a:bodyPr anchor="b">
            <a:normAutofit fontScale="90000"/>
          </a:bodyPr>
          <a:lstStyle/>
          <a:p>
            <a:r>
              <a:rPr lang="en-US" dirty="0"/>
              <a:t>Inverted </a:t>
            </a:r>
            <a:br>
              <a:rPr lang="en-US" dirty="0"/>
            </a:br>
            <a:r>
              <a:rPr lang="en-US" dirty="0"/>
              <a:t>U-Function</a:t>
            </a:r>
          </a:p>
        </p:txBody>
      </p:sp>
      <p:sp>
        <p:nvSpPr>
          <p:cNvPr id="11" name="Content Placeholder 2">
            <a:extLst>
              <a:ext uri="{FF2B5EF4-FFF2-40B4-BE49-F238E27FC236}">
                <a16:creationId xmlns:a16="http://schemas.microsoft.com/office/drawing/2014/main" id="{F382B01B-8480-4EB8-9571-5E4CF48EC208}"/>
              </a:ext>
            </a:extLst>
          </p:cNvPr>
          <p:cNvSpPr>
            <a:spLocks noGrp="1"/>
          </p:cNvSpPr>
          <p:nvPr>
            <p:ph type="body" sz="half" idx="2"/>
          </p:nvPr>
        </p:nvSpPr>
        <p:spPr>
          <a:xfrm>
            <a:off x="8303342" y="2153265"/>
            <a:ext cx="3318682" cy="3744615"/>
          </a:xfrm>
        </p:spPr>
        <p:txBody>
          <a:bodyPr>
            <a:normAutofit/>
          </a:bodyPr>
          <a:lstStyle/>
          <a:p>
            <a:pPr marL="0" indent="0">
              <a:lnSpc>
                <a:spcPct val="100000"/>
              </a:lnSpc>
              <a:buNone/>
            </a:pPr>
            <a:r>
              <a:rPr lang="en-GB" b="0" i="0" u="none" strike="noStrike" baseline="0" dirty="0">
                <a:latin typeface="Arial" panose="020B0604020202020204" pitchFamily="34" charset="0"/>
                <a:cs typeface="Arial" panose="020B0604020202020204" pitchFamily="34" charset="0"/>
              </a:rPr>
              <a:t>A third pattern is the inverted-U-function. This is a shape found more often in lifespan psychology. </a:t>
            </a:r>
          </a:p>
          <a:p>
            <a:pPr marL="0" indent="0">
              <a:lnSpc>
                <a:spcPct val="100000"/>
              </a:lnSpc>
              <a:buNone/>
            </a:pPr>
            <a:r>
              <a:rPr lang="en-GB" b="0" i="0" u="none" strike="noStrike" baseline="0" dirty="0">
                <a:latin typeface="Arial" panose="020B0604020202020204" pitchFamily="34" charset="0"/>
                <a:cs typeface="Arial" panose="020B0604020202020204" pitchFamily="34" charset="0"/>
              </a:rPr>
              <a:t>Visual acuity is a good example of this. Our visual acuity (how clearly we see) gets better and better in childhood, stays constant for a while in adulthood, then starts to diminish in old age.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4389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2AA96-D6FE-44CA-9C15-5F3FF09AB7D4}"/>
              </a:ext>
            </a:extLst>
          </p:cNvPr>
          <p:cNvSpPr>
            <a:spLocks noGrp="1"/>
          </p:cNvSpPr>
          <p:nvPr>
            <p:ph type="title"/>
          </p:nvPr>
        </p:nvSpPr>
        <p:spPr>
          <a:xfrm>
            <a:off x="551543" y="374079"/>
            <a:ext cx="2943825" cy="3054921"/>
          </a:xfrm>
        </p:spPr>
        <p:txBody>
          <a:bodyPr>
            <a:normAutofit/>
          </a:bodyPr>
          <a:lstStyle/>
          <a:p>
            <a:pPr algn="ctr"/>
            <a:r>
              <a:rPr lang="en-GB" b="1" i="0" u="none" strike="noStrike" baseline="0" dirty="0">
                <a:latin typeface="Arial" panose="020B0604020202020204" pitchFamily="34" charset="0"/>
                <a:cs typeface="Arial" panose="020B0604020202020204" pitchFamily="34" charset="0"/>
              </a:rPr>
              <a:t>Sensitive And Critical Periods</a:t>
            </a:r>
            <a:endParaRPr lang="en-GB" sz="7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322E6C6-3BBF-4583-ACC9-D4EFBD76F41F}"/>
              </a:ext>
            </a:extLst>
          </p:cNvPr>
          <p:cNvSpPr>
            <a:spLocks noGrp="1"/>
          </p:cNvSpPr>
          <p:nvPr>
            <p:ph idx="1"/>
          </p:nvPr>
        </p:nvSpPr>
        <p:spPr>
          <a:xfrm>
            <a:off x="537028" y="1420947"/>
            <a:ext cx="11117943" cy="5062973"/>
          </a:xfrm>
        </p:spPr>
        <p:txBody>
          <a:bodyPr>
            <a:normAutofit/>
          </a:bodyPr>
          <a:lstStyle/>
          <a:p>
            <a:pPr marL="0" indent="0" algn="l">
              <a:buNone/>
            </a:pPr>
            <a:endParaRPr lang="en-GB" sz="1800" b="0" i="0" u="none" strike="noStrike" baseline="0" dirty="0">
              <a:latin typeface="Arial" panose="020B0604020202020204" pitchFamily="34" charset="0"/>
              <a:cs typeface="Arial" panose="020B0604020202020204" pitchFamily="34" charset="0"/>
            </a:endParaRPr>
          </a:p>
          <a:p>
            <a:pPr marL="0" indent="0" algn="l">
              <a:buNone/>
            </a:pPr>
            <a:endParaRPr lang="en-GB" sz="1800" dirty="0">
              <a:latin typeface="Arial" panose="020B0604020202020204" pitchFamily="34" charset="0"/>
              <a:cs typeface="Arial" panose="020B0604020202020204" pitchFamily="34" charset="0"/>
            </a:endParaRPr>
          </a:p>
          <a:p>
            <a:pPr marL="0" indent="0" algn="l">
              <a:buNone/>
            </a:pPr>
            <a:endParaRPr lang="en-GB" sz="1800" b="0" i="0" u="none" strike="noStrike" baseline="0" dirty="0">
              <a:latin typeface="Arial" panose="020B0604020202020204" pitchFamily="34" charset="0"/>
              <a:cs typeface="Arial" panose="020B0604020202020204" pitchFamily="34" charset="0"/>
            </a:endParaRPr>
          </a:p>
          <a:p>
            <a:pPr marL="0" indent="0" algn="l">
              <a:buNone/>
            </a:pPr>
            <a:endParaRPr lang="en-GB" sz="1800" b="0" i="0" u="none" strike="noStrike" baseline="0" dirty="0">
              <a:latin typeface="Arial" panose="020B0604020202020204" pitchFamily="34" charset="0"/>
              <a:cs typeface="Arial" panose="020B0604020202020204" pitchFamily="34" charset="0"/>
            </a:endParaRPr>
          </a:p>
        </p:txBody>
      </p:sp>
      <p:sp>
        <p:nvSpPr>
          <p:cNvPr id="7" name="Isosceles Triangle 6">
            <a:extLst>
              <a:ext uri="{FF2B5EF4-FFF2-40B4-BE49-F238E27FC236}">
                <a16:creationId xmlns:a16="http://schemas.microsoft.com/office/drawing/2014/main" id="{F229C705-48FF-451F-928B-8DC4D54C9529}"/>
              </a:ext>
            </a:extLst>
          </p:cNvPr>
          <p:cNvSpPr/>
          <p:nvPr/>
        </p:nvSpPr>
        <p:spPr>
          <a:xfrm>
            <a:off x="2967020" y="719666"/>
            <a:ext cx="5418667" cy="5418667"/>
          </a:xfrm>
          <a:prstGeom prst="triangle">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8" name="Freeform: Shape 7">
            <a:extLst>
              <a:ext uri="{FF2B5EF4-FFF2-40B4-BE49-F238E27FC236}">
                <a16:creationId xmlns:a16="http://schemas.microsoft.com/office/drawing/2014/main" id="{64BE0BD3-FBC2-49F0-89EA-C975E0AD37A7}"/>
              </a:ext>
            </a:extLst>
          </p:cNvPr>
          <p:cNvSpPr/>
          <p:nvPr/>
        </p:nvSpPr>
        <p:spPr>
          <a:xfrm>
            <a:off x="5028791" y="1052534"/>
            <a:ext cx="5933799" cy="2376465"/>
          </a:xfrm>
          <a:custGeom>
            <a:avLst/>
            <a:gdLst>
              <a:gd name="connsiteX0" fmla="*/ 0 w 5702158"/>
              <a:gd name="connsiteY0" fmla="*/ 214005 h 1284005"/>
              <a:gd name="connsiteX1" fmla="*/ 214005 w 5702158"/>
              <a:gd name="connsiteY1" fmla="*/ 0 h 1284005"/>
              <a:gd name="connsiteX2" fmla="*/ 5488153 w 5702158"/>
              <a:gd name="connsiteY2" fmla="*/ 0 h 1284005"/>
              <a:gd name="connsiteX3" fmla="*/ 5702158 w 5702158"/>
              <a:gd name="connsiteY3" fmla="*/ 214005 h 1284005"/>
              <a:gd name="connsiteX4" fmla="*/ 5702158 w 5702158"/>
              <a:gd name="connsiteY4" fmla="*/ 1070000 h 1284005"/>
              <a:gd name="connsiteX5" fmla="*/ 5488153 w 5702158"/>
              <a:gd name="connsiteY5" fmla="*/ 1284005 h 1284005"/>
              <a:gd name="connsiteX6" fmla="*/ 214005 w 5702158"/>
              <a:gd name="connsiteY6" fmla="*/ 1284005 h 1284005"/>
              <a:gd name="connsiteX7" fmla="*/ 0 w 5702158"/>
              <a:gd name="connsiteY7" fmla="*/ 1070000 h 1284005"/>
              <a:gd name="connsiteX8" fmla="*/ 0 w 5702158"/>
              <a:gd name="connsiteY8" fmla="*/ 214005 h 128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02158" h="1284005">
                <a:moveTo>
                  <a:pt x="0" y="214005"/>
                </a:moveTo>
                <a:cubicBezTo>
                  <a:pt x="0" y="95813"/>
                  <a:pt x="95813" y="0"/>
                  <a:pt x="214005" y="0"/>
                </a:cubicBezTo>
                <a:lnTo>
                  <a:pt x="5488153" y="0"/>
                </a:lnTo>
                <a:cubicBezTo>
                  <a:pt x="5606345" y="0"/>
                  <a:pt x="5702158" y="95813"/>
                  <a:pt x="5702158" y="214005"/>
                </a:cubicBezTo>
                <a:lnTo>
                  <a:pt x="5702158" y="1070000"/>
                </a:lnTo>
                <a:cubicBezTo>
                  <a:pt x="5702158" y="1188192"/>
                  <a:pt x="5606345" y="1284005"/>
                  <a:pt x="5488153" y="1284005"/>
                </a:cubicBezTo>
                <a:lnTo>
                  <a:pt x="214005" y="1284005"/>
                </a:lnTo>
                <a:cubicBezTo>
                  <a:pt x="95813" y="1284005"/>
                  <a:pt x="0" y="1188192"/>
                  <a:pt x="0" y="1070000"/>
                </a:cubicBezTo>
                <a:lnTo>
                  <a:pt x="0" y="214005"/>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1260" tIns="131260" rIns="131260" bIns="131260" numCol="1" spcCol="1270" anchor="ctr" anchorCtr="0">
            <a:noAutofit/>
          </a:bodyPr>
          <a:lstStyle/>
          <a:p>
            <a:pPr marL="0" lvl="0" indent="0" algn="ctr" defTabSz="800100">
              <a:lnSpc>
                <a:spcPct val="90000"/>
              </a:lnSpc>
              <a:spcBef>
                <a:spcPct val="0"/>
              </a:spcBef>
              <a:spcAft>
                <a:spcPct val="35000"/>
              </a:spcAft>
              <a:buNone/>
            </a:pPr>
            <a:r>
              <a:rPr lang="en-GB" sz="2400" b="0" i="0" u="none" strike="noStrike" kern="1200" baseline="0" dirty="0">
                <a:latin typeface="Arial" panose="020B0604020202020204" pitchFamily="34" charset="0"/>
                <a:cs typeface="Arial" panose="020B0604020202020204" pitchFamily="34" charset="0"/>
              </a:rPr>
              <a:t>Developmental psychologists once believed that all humans go through critical periods - regarded as a period in a person's development when an event has its greatest consequence or effect (Feldman, 2006), with significant consequences if missed or delayed</a:t>
            </a:r>
            <a:r>
              <a:rPr lang="en-GB" sz="1600" b="0" i="0" u="none" strike="noStrike" kern="1200" baseline="0" dirty="0">
                <a:latin typeface="Arial" panose="020B0604020202020204" pitchFamily="34" charset="0"/>
                <a:cs typeface="Arial" panose="020B0604020202020204" pitchFamily="34" charset="0"/>
              </a:rPr>
              <a:t>. </a:t>
            </a:r>
            <a:endParaRPr lang="en-GB" sz="1600" kern="1200" dirty="0"/>
          </a:p>
        </p:txBody>
      </p:sp>
      <p:sp>
        <p:nvSpPr>
          <p:cNvPr id="10" name="Freeform: Shape 9">
            <a:extLst>
              <a:ext uri="{FF2B5EF4-FFF2-40B4-BE49-F238E27FC236}">
                <a16:creationId xmlns:a16="http://schemas.microsoft.com/office/drawing/2014/main" id="{A591B0B2-ECFE-41F8-8803-632100CEF4F2}"/>
              </a:ext>
            </a:extLst>
          </p:cNvPr>
          <p:cNvSpPr/>
          <p:nvPr/>
        </p:nvSpPr>
        <p:spPr>
          <a:xfrm>
            <a:off x="5114849" y="3745601"/>
            <a:ext cx="5933799" cy="2725600"/>
          </a:xfrm>
          <a:custGeom>
            <a:avLst/>
            <a:gdLst>
              <a:gd name="connsiteX0" fmla="*/ 0 w 5598536"/>
              <a:gd name="connsiteY0" fmla="*/ 263938 h 1583595"/>
              <a:gd name="connsiteX1" fmla="*/ 263938 w 5598536"/>
              <a:gd name="connsiteY1" fmla="*/ 0 h 1583595"/>
              <a:gd name="connsiteX2" fmla="*/ 5334598 w 5598536"/>
              <a:gd name="connsiteY2" fmla="*/ 0 h 1583595"/>
              <a:gd name="connsiteX3" fmla="*/ 5598536 w 5598536"/>
              <a:gd name="connsiteY3" fmla="*/ 263938 h 1583595"/>
              <a:gd name="connsiteX4" fmla="*/ 5598536 w 5598536"/>
              <a:gd name="connsiteY4" fmla="*/ 1319657 h 1583595"/>
              <a:gd name="connsiteX5" fmla="*/ 5334598 w 5598536"/>
              <a:gd name="connsiteY5" fmla="*/ 1583595 h 1583595"/>
              <a:gd name="connsiteX6" fmla="*/ 263938 w 5598536"/>
              <a:gd name="connsiteY6" fmla="*/ 1583595 h 1583595"/>
              <a:gd name="connsiteX7" fmla="*/ 0 w 5598536"/>
              <a:gd name="connsiteY7" fmla="*/ 1319657 h 1583595"/>
              <a:gd name="connsiteX8" fmla="*/ 0 w 5598536"/>
              <a:gd name="connsiteY8" fmla="*/ 263938 h 1583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8536" h="1583595">
                <a:moveTo>
                  <a:pt x="0" y="263938"/>
                </a:moveTo>
                <a:cubicBezTo>
                  <a:pt x="0" y="118169"/>
                  <a:pt x="118169" y="0"/>
                  <a:pt x="263938" y="0"/>
                </a:cubicBezTo>
                <a:lnTo>
                  <a:pt x="5334598" y="0"/>
                </a:lnTo>
                <a:cubicBezTo>
                  <a:pt x="5480367" y="0"/>
                  <a:pt x="5598536" y="118169"/>
                  <a:pt x="5598536" y="263938"/>
                </a:cubicBezTo>
                <a:lnTo>
                  <a:pt x="5598536" y="1319657"/>
                </a:lnTo>
                <a:cubicBezTo>
                  <a:pt x="5598536" y="1465426"/>
                  <a:pt x="5480367" y="1583595"/>
                  <a:pt x="5334598" y="1583595"/>
                </a:cubicBezTo>
                <a:lnTo>
                  <a:pt x="263938" y="1583595"/>
                </a:lnTo>
                <a:cubicBezTo>
                  <a:pt x="118169" y="1583595"/>
                  <a:pt x="0" y="1465426"/>
                  <a:pt x="0" y="1319657"/>
                </a:cubicBezTo>
                <a:lnTo>
                  <a:pt x="0" y="263938"/>
                </a:lnTo>
                <a:close/>
              </a:path>
            </a:pathLst>
          </a:custGeom>
        </p:spPr>
        <p:style>
          <a:lnRef idx="2">
            <a:schemeClr val="accent4">
              <a:hueOff val="8352737"/>
              <a:satOff val="-33685"/>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5885" tIns="145885" rIns="145885" bIns="145885" numCol="1" spcCol="1270" anchor="ctr" anchorCtr="0">
            <a:noAutofit/>
          </a:bodyPr>
          <a:lstStyle/>
          <a:p>
            <a:pPr marL="0" lvl="0" indent="0" algn="ctr" defTabSz="800100">
              <a:lnSpc>
                <a:spcPct val="90000"/>
              </a:lnSpc>
              <a:spcBef>
                <a:spcPct val="0"/>
              </a:spcBef>
              <a:spcAft>
                <a:spcPct val="35000"/>
              </a:spcAft>
              <a:buNone/>
            </a:pPr>
            <a:r>
              <a:rPr lang="en-GB" sz="2400" b="0" i="0" u="none" strike="noStrike" kern="1200" baseline="0" dirty="0">
                <a:latin typeface="Arial" panose="020B0604020202020204" pitchFamily="34" charset="0"/>
                <a:cs typeface="Arial" panose="020B0604020202020204" pitchFamily="34" charset="0"/>
              </a:rPr>
              <a:t>However, it is now commonly agreed that the human brain is capable of recovering from injury or deprivation much more so than originally thought, so the term 'sensitive periods' is more commonly used. An example of this could be learning a new language.</a:t>
            </a:r>
            <a:endParaRPr lang="en-GB" sz="2400" kern="1200" dirty="0"/>
          </a:p>
        </p:txBody>
      </p:sp>
      <p:pic>
        <p:nvPicPr>
          <p:cNvPr id="5" name="Picture 4" descr="A close up of a person&#10;&#10;Description automatically generated">
            <a:extLst>
              <a:ext uri="{FF2B5EF4-FFF2-40B4-BE49-F238E27FC236}">
                <a16:creationId xmlns:a16="http://schemas.microsoft.com/office/drawing/2014/main" id="{03A1F962-0226-453D-A1E5-659FD3E5B01E}"/>
              </a:ext>
            </a:extLst>
          </p:cNvPr>
          <p:cNvPicPr>
            <a:picLocks noChangeAspect="1"/>
          </p:cNvPicPr>
          <p:nvPr/>
        </p:nvPicPr>
        <p:blipFill rotWithShape="1">
          <a:blip r:embed="rId2"/>
          <a:srcRect t="10997" r="20588"/>
          <a:stretch/>
        </p:blipFill>
        <p:spPr>
          <a:xfrm>
            <a:off x="1143351" y="3428999"/>
            <a:ext cx="3526970" cy="2217918"/>
          </a:xfrm>
          <a:prstGeom prst="rect">
            <a:avLst/>
          </a:prstGeom>
        </p:spPr>
      </p:pic>
      <p:sp>
        <p:nvSpPr>
          <p:cNvPr id="11" name="TextBox 10">
            <a:extLst>
              <a:ext uri="{FF2B5EF4-FFF2-40B4-BE49-F238E27FC236}">
                <a16:creationId xmlns:a16="http://schemas.microsoft.com/office/drawing/2014/main" id="{CD105623-BD96-4C55-98CB-5831B9B3F6FF}"/>
              </a:ext>
            </a:extLst>
          </p:cNvPr>
          <p:cNvSpPr txBox="1"/>
          <p:nvPr/>
        </p:nvSpPr>
        <p:spPr>
          <a:xfrm>
            <a:off x="993912" y="5658393"/>
            <a:ext cx="1630017" cy="369332"/>
          </a:xfrm>
          <a:prstGeom prst="rect">
            <a:avLst/>
          </a:prstGeom>
          <a:noFill/>
        </p:spPr>
        <p:txBody>
          <a:bodyPr wrap="square" rtlCol="0">
            <a:spAutoFit/>
          </a:bodyPr>
          <a:lstStyle/>
          <a:p>
            <a:r>
              <a:rPr lang="en-GB" dirty="0"/>
              <a:t>PBS, (2013),</a:t>
            </a:r>
          </a:p>
        </p:txBody>
      </p:sp>
    </p:spTree>
    <p:extLst>
      <p:ext uri="{BB962C8B-B14F-4D97-AF65-F5344CB8AC3E}">
        <p14:creationId xmlns:p14="http://schemas.microsoft.com/office/powerpoint/2010/main" val="1247199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10" grpId="0" animBg="1"/>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E7312-B4D8-4DC3-AE25-749B1459E399}"/>
              </a:ext>
            </a:extLst>
          </p:cNvPr>
          <p:cNvSpPr>
            <a:spLocks noGrp="1"/>
          </p:cNvSpPr>
          <p:nvPr>
            <p:ph type="title"/>
          </p:nvPr>
        </p:nvSpPr>
        <p:spPr>
          <a:xfrm>
            <a:off x="351791" y="230429"/>
            <a:ext cx="8512724" cy="1371600"/>
          </a:xfrm>
        </p:spPr>
        <p:txBody>
          <a:bodyPr>
            <a:normAutofit/>
          </a:bodyPr>
          <a:lstStyle/>
          <a:p>
            <a:r>
              <a:rPr lang="en-GB" b="1" i="0" u="none" strike="noStrike" baseline="0" dirty="0">
                <a:latin typeface="Arial" panose="020B0604020202020204" pitchFamily="34" charset="0"/>
                <a:cs typeface="Arial" panose="020B0604020202020204" pitchFamily="34" charset="0"/>
              </a:rPr>
              <a:t>Theories Of Development</a:t>
            </a:r>
            <a:endParaRPr lang="en-GB" sz="7200" dirty="0">
              <a:latin typeface="Arial" panose="020B0604020202020204" pitchFamily="34" charset="0"/>
              <a:cs typeface="Arial" panose="020B0604020202020204" pitchFamily="34" charset="0"/>
            </a:endParaRPr>
          </a:p>
        </p:txBody>
      </p:sp>
      <p:sp>
        <p:nvSpPr>
          <p:cNvPr id="15" name="Block Arc 14">
            <a:extLst>
              <a:ext uri="{FF2B5EF4-FFF2-40B4-BE49-F238E27FC236}">
                <a16:creationId xmlns:a16="http://schemas.microsoft.com/office/drawing/2014/main" id="{065BD350-7717-4FD9-A6B0-6119380017FE}"/>
              </a:ext>
            </a:extLst>
          </p:cNvPr>
          <p:cNvSpPr/>
          <p:nvPr/>
        </p:nvSpPr>
        <p:spPr>
          <a:xfrm>
            <a:off x="-257366" y="2279379"/>
            <a:ext cx="4217067" cy="4217067"/>
          </a:xfrm>
          <a:prstGeom prst="blockArc">
            <a:avLst>
              <a:gd name="adj1" fmla="val 18900000"/>
              <a:gd name="adj2" fmla="val 2700000"/>
              <a:gd name="adj3" fmla="val 512"/>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6" name="Freeform: Shape 15">
            <a:extLst>
              <a:ext uri="{FF2B5EF4-FFF2-40B4-BE49-F238E27FC236}">
                <a16:creationId xmlns:a16="http://schemas.microsoft.com/office/drawing/2014/main" id="{70416199-4112-4E78-BB8C-6584124CE18D}"/>
              </a:ext>
            </a:extLst>
          </p:cNvPr>
          <p:cNvSpPr/>
          <p:nvPr/>
        </p:nvSpPr>
        <p:spPr>
          <a:xfrm>
            <a:off x="3717033" y="3136047"/>
            <a:ext cx="2519613" cy="625932"/>
          </a:xfrm>
          <a:custGeom>
            <a:avLst/>
            <a:gdLst>
              <a:gd name="connsiteX0" fmla="*/ 0 w 2519613"/>
              <a:gd name="connsiteY0" fmla="*/ 0 h 625932"/>
              <a:gd name="connsiteX1" fmla="*/ 2519613 w 2519613"/>
              <a:gd name="connsiteY1" fmla="*/ 0 h 625932"/>
              <a:gd name="connsiteX2" fmla="*/ 2519613 w 2519613"/>
              <a:gd name="connsiteY2" fmla="*/ 625932 h 625932"/>
              <a:gd name="connsiteX3" fmla="*/ 0 w 2519613"/>
              <a:gd name="connsiteY3" fmla="*/ 625932 h 625932"/>
              <a:gd name="connsiteX4" fmla="*/ 0 w 2519613"/>
              <a:gd name="connsiteY4" fmla="*/ 0 h 625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613" h="625932">
                <a:moveTo>
                  <a:pt x="0" y="0"/>
                </a:moveTo>
                <a:lnTo>
                  <a:pt x="2519613" y="0"/>
                </a:lnTo>
                <a:lnTo>
                  <a:pt x="2519613" y="625932"/>
                </a:lnTo>
                <a:lnTo>
                  <a:pt x="0" y="62593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496834" tIns="81280" rIns="81280" bIns="81280" numCol="1" spcCol="1270" anchor="ctr" anchorCtr="0">
            <a:noAutofit/>
          </a:bodyPr>
          <a:lstStyle/>
          <a:p>
            <a:pPr marL="0" lvl="0" indent="0" algn="l" defTabSz="1422400">
              <a:lnSpc>
                <a:spcPct val="90000"/>
              </a:lnSpc>
              <a:spcBef>
                <a:spcPct val="0"/>
              </a:spcBef>
              <a:spcAft>
                <a:spcPct val="35000"/>
              </a:spcAft>
              <a:buNone/>
            </a:pPr>
            <a:r>
              <a:rPr lang="en-GB" sz="3200" b="0" i="0" u="none" strike="noStrike" kern="1200" baseline="0" dirty="0">
                <a:latin typeface="Arial" panose="020B0604020202020204" pitchFamily="34" charset="0"/>
                <a:cs typeface="Arial" panose="020B0604020202020204" pitchFamily="34" charset="0"/>
              </a:rPr>
              <a:t>describe</a:t>
            </a:r>
            <a:endParaRPr lang="en-GB" sz="3200" kern="1200" dirty="0"/>
          </a:p>
        </p:txBody>
      </p:sp>
      <p:sp>
        <p:nvSpPr>
          <p:cNvPr id="17" name="Oval 16">
            <a:extLst>
              <a:ext uri="{FF2B5EF4-FFF2-40B4-BE49-F238E27FC236}">
                <a16:creationId xmlns:a16="http://schemas.microsoft.com/office/drawing/2014/main" id="{1B087EBB-9843-4C7F-A190-8D6C53190560}"/>
              </a:ext>
            </a:extLst>
          </p:cNvPr>
          <p:cNvSpPr/>
          <p:nvPr/>
        </p:nvSpPr>
        <p:spPr>
          <a:xfrm>
            <a:off x="3325825" y="3057805"/>
            <a:ext cx="782415" cy="782415"/>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8" name="Freeform: Shape 17">
            <a:extLst>
              <a:ext uri="{FF2B5EF4-FFF2-40B4-BE49-F238E27FC236}">
                <a16:creationId xmlns:a16="http://schemas.microsoft.com/office/drawing/2014/main" id="{C57D3939-3BB1-4EBE-B404-29718978CD86}"/>
              </a:ext>
            </a:extLst>
          </p:cNvPr>
          <p:cNvSpPr/>
          <p:nvPr/>
        </p:nvSpPr>
        <p:spPr>
          <a:xfrm>
            <a:off x="3944560" y="4074946"/>
            <a:ext cx="2292086" cy="625932"/>
          </a:xfrm>
          <a:custGeom>
            <a:avLst/>
            <a:gdLst>
              <a:gd name="connsiteX0" fmla="*/ 0 w 2292086"/>
              <a:gd name="connsiteY0" fmla="*/ 0 h 625932"/>
              <a:gd name="connsiteX1" fmla="*/ 2292086 w 2292086"/>
              <a:gd name="connsiteY1" fmla="*/ 0 h 625932"/>
              <a:gd name="connsiteX2" fmla="*/ 2292086 w 2292086"/>
              <a:gd name="connsiteY2" fmla="*/ 625932 h 625932"/>
              <a:gd name="connsiteX3" fmla="*/ 0 w 2292086"/>
              <a:gd name="connsiteY3" fmla="*/ 625932 h 625932"/>
              <a:gd name="connsiteX4" fmla="*/ 0 w 2292086"/>
              <a:gd name="connsiteY4" fmla="*/ 0 h 625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2086" h="625932">
                <a:moveTo>
                  <a:pt x="0" y="0"/>
                </a:moveTo>
                <a:lnTo>
                  <a:pt x="2292086" y="0"/>
                </a:lnTo>
                <a:lnTo>
                  <a:pt x="2292086" y="625932"/>
                </a:lnTo>
                <a:lnTo>
                  <a:pt x="0" y="625932"/>
                </a:lnTo>
                <a:lnTo>
                  <a:pt x="0"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496834" tIns="81280" rIns="81280" bIns="81280" numCol="1" spcCol="1270" anchor="ctr" anchorCtr="0">
            <a:noAutofit/>
          </a:bodyPr>
          <a:lstStyle/>
          <a:p>
            <a:pPr marL="0" lvl="0" indent="0" algn="l" defTabSz="1422400">
              <a:lnSpc>
                <a:spcPct val="90000"/>
              </a:lnSpc>
              <a:spcBef>
                <a:spcPct val="0"/>
              </a:spcBef>
              <a:spcAft>
                <a:spcPct val="35000"/>
              </a:spcAft>
              <a:buNone/>
            </a:pPr>
            <a:r>
              <a:rPr lang="en-GB" sz="3200" b="0" i="0" u="none" strike="noStrike" kern="1200" baseline="0" dirty="0">
                <a:latin typeface="Arial" panose="020B0604020202020204" pitchFamily="34" charset="0"/>
                <a:cs typeface="Arial" panose="020B0604020202020204" pitchFamily="34" charset="0"/>
              </a:rPr>
              <a:t>explain</a:t>
            </a:r>
            <a:endParaRPr lang="en-GB" sz="3200" kern="1200" dirty="0"/>
          </a:p>
        </p:txBody>
      </p:sp>
      <p:sp>
        <p:nvSpPr>
          <p:cNvPr id="19" name="Oval 18">
            <a:extLst>
              <a:ext uri="{FF2B5EF4-FFF2-40B4-BE49-F238E27FC236}">
                <a16:creationId xmlns:a16="http://schemas.microsoft.com/office/drawing/2014/main" id="{D72F45F6-3F2F-41E1-9A5D-94472E143B6B}"/>
              </a:ext>
            </a:extLst>
          </p:cNvPr>
          <p:cNvSpPr/>
          <p:nvPr/>
        </p:nvSpPr>
        <p:spPr>
          <a:xfrm>
            <a:off x="3521210" y="3996704"/>
            <a:ext cx="782415" cy="782415"/>
          </a:xfrm>
          <a:prstGeom prst="ellipse">
            <a:avLst/>
          </a:prstGeom>
        </p:spPr>
        <p:style>
          <a:lnRef idx="2">
            <a:schemeClr val="accent2">
              <a:hueOff val="5617257"/>
              <a:satOff val="-17921"/>
              <a:lumOff val="-696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95EB69F8-848C-49BB-B47D-9282E7BAB349}"/>
              </a:ext>
            </a:extLst>
          </p:cNvPr>
          <p:cNvSpPr/>
          <p:nvPr/>
        </p:nvSpPr>
        <p:spPr>
          <a:xfrm>
            <a:off x="3717033" y="5013845"/>
            <a:ext cx="2519613" cy="625932"/>
          </a:xfrm>
          <a:custGeom>
            <a:avLst/>
            <a:gdLst>
              <a:gd name="connsiteX0" fmla="*/ 0 w 2519613"/>
              <a:gd name="connsiteY0" fmla="*/ 0 h 625932"/>
              <a:gd name="connsiteX1" fmla="*/ 2519613 w 2519613"/>
              <a:gd name="connsiteY1" fmla="*/ 0 h 625932"/>
              <a:gd name="connsiteX2" fmla="*/ 2519613 w 2519613"/>
              <a:gd name="connsiteY2" fmla="*/ 625932 h 625932"/>
              <a:gd name="connsiteX3" fmla="*/ 0 w 2519613"/>
              <a:gd name="connsiteY3" fmla="*/ 625932 h 625932"/>
              <a:gd name="connsiteX4" fmla="*/ 0 w 2519613"/>
              <a:gd name="connsiteY4" fmla="*/ 0 h 625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613" h="625932">
                <a:moveTo>
                  <a:pt x="0" y="0"/>
                </a:moveTo>
                <a:lnTo>
                  <a:pt x="2519613" y="0"/>
                </a:lnTo>
                <a:lnTo>
                  <a:pt x="2519613" y="625932"/>
                </a:lnTo>
                <a:lnTo>
                  <a:pt x="0" y="62593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496834"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p</a:t>
            </a:r>
            <a:r>
              <a:rPr lang="en-GB" sz="3200" b="0" i="0" u="none" strike="noStrike" kern="1200" baseline="0" dirty="0">
                <a:latin typeface="Arial" panose="020B0604020202020204" pitchFamily="34" charset="0"/>
                <a:cs typeface="Arial" panose="020B0604020202020204" pitchFamily="34" charset="0"/>
              </a:rPr>
              <a:t>redict</a:t>
            </a:r>
            <a:endParaRPr lang="en-GB" sz="3200" kern="1200" dirty="0"/>
          </a:p>
        </p:txBody>
      </p:sp>
      <p:sp>
        <p:nvSpPr>
          <p:cNvPr id="21" name="Oval 20">
            <a:extLst>
              <a:ext uri="{FF2B5EF4-FFF2-40B4-BE49-F238E27FC236}">
                <a16:creationId xmlns:a16="http://schemas.microsoft.com/office/drawing/2014/main" id="{D9D376B8-332D-4DFA-AF0F-75325B3DF123}"/>
              </a:ext>
            </a:extLst>
          </p:cNvPr>
          <p:cNvSpPr/>
          <p:nvPr/>
        </p:nvSpPr>
        <p:spPr>
          <a:xfrm>
            <a:off x="3325825" y="4935603"/>
            <a:ext cx="782415" cy="782415"/>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5" name="TextBox 4">
            <a:extLst>
              <a:ext uri="{FF2B5EF4-FFF2-40B4-BE49-F238E27FC236}">
                <a16:creationId xmlns:a16="http://schemas.microsoft.com/office/drawing/2014/main" id="{9311BE97-13E4-4FF1-85C7-6307733CCE39}"/>
              </a:ext>
            </a:extLst>
          </p:cNvPr>
          <p:cNvSpPr txBox="1"/>
          <p:nvPr/>
        </p:nvSpPr>
        <p:spPr>
          <a:xfrm>
            <a:off x="521109" y="2014194"/>
            <a:ext cx="4575325" cy="677108"/>
          </a:xfrm>
          <a:prstGeom prst="rect">
            <a:avLst/>
          </a:prstGeom>
          <a:noFill/>
        </p:spPr>
        <p:txBody>
          <a:bodyPr wrap="square" rtlCol="0">
            <a:spAutoFit/>
          </a:bodyPr>
          <a:lstStyle/>
          <a:p>
            <a:pPr marL="0" indent="0" algn="l">
              <a:buNone/>
            </a:pPr>
            <a:r>
              <a:rPr lang="en-GB" sz="2000" b="0" i="0" u="none" strike="noStrike" baseline="0" dirty="0">
                <a:latin typeface="Arial" panose="020B0604020202020204" pitchFamily="34" charset="0"/>
                <a:cs typeface="Arial" panose="020B0604020202020204" pitchFamily="34" charset="0"/>
              </a:rPr>
              <a:t>What are theories of development? </a:t>
            </a:r>
          </a:p>
          <a:p>
            <a:endParaRPr lang="en-GB" dirty="0"/>
          </a:p>
        </p:txBody>
      </p:sp>
      <p:sp>
        <p:nvSpPr>
          <p:cNvPr id="6" name="TextBox 5">
            <a:extLst>
              <a:ext uri="{FF2B5EF4-FFF2-40B4-BE49-F238E27FC236}">
                <a16:creationId xmlns:a16="http://schemas.microsoft.com/office/drawing/2014/main" id="{333A5BEF-1E9A-4455-8CC8-84DA3D4ACAB9}"/>
              </a:ext>
            </a:extLst>
          </p:cNvPr>
          <p:cNvSpPr txBox="1"/>
          <p:nvPr/>
        </p:nvSpPr>
        <p:spPr>
          <a:xfrm>
            <a:off x="521109" y="3458812"/>
            <a:ext cx="2871019" cy="1908215"/>
          </a:xfrm>
          <a:prstGeom prst="rect">
            <a:avLst/>
          </a:prstGeom>
          <a:noFill/>
        </p:spPr>
        <p:txBody>
          <a:bodyPr wrap="square" rtlCol="0">
            <a:spAutoFit/>
          </a:bodyPr>
          <a:lstStyle/>
          <a:p>
            <a:r>
              <a:rPr lang="en-GB" sz="2000" b="0" i="0" u="none" strike="noStrike" baseline="0" dirty="0">
                <a:latin typeface="Arial" panose="020B0604020202020204" pitchFamily="34" charset="0"/>
                <a:cs typeface="Arial" panose="020B0604020202020204" pitchFamily="34" charset="0"/>
              </a:rPr>
              <a:t>Theories of development are frames of reference for examining behaviour that:</a:t>
            </a:r>
          </a:p>
          <a:p>
            <a:endParaRPr lang="en-GB" dirty="0"/>
          </a:p>
        </p:txBody>
      </p:sp>
      <p:sp>
        <p:nvSpPr>
          <p:cNvPr id="9" name="Freeform: Shape 8">
            <a:extLst>
              <a:ext uri="{FF2B5EF4-FFF2-40B4-BE49-F238E27FC236}">
                <a16:creationId xmlns:a16="http://schemas.microsoft.com/office/drawing/2014/main" id="{6589D083-4E4F-4C0A-88A3-2F4BF4ECD716}"/>
              </a:ext>
            </a:extLst>
          </p:cNvPr>
          <p:cNvSpPr/>
          <p:nvPr/>
        </p:nvSpPr>
        <p:spPr>
          <a:xfrm>
            <a:off x="6612202" y="1784555"/>
            <a:ext cx="5201256" cy="1237241"/>
          </a:xfrm>
          <a:custGeom>
            <a:avLst/>
            <a:gdLst>
              <a:gd name="connsiteX0" fmla="*/ 0 w 4635105"/>
              <a:gd name="connsiteY0" fmla="*/ 123724 h 1237241"/>
              <a:gd name="connsiteX1" fmla="*/ 123724 w 4635105"/>
              <a:gd name="connsiteY1" fmla="*/ 0 h 1237241"/>
              <a:gd name="connsiteX2" fmla="*/ 4511381 w 4635105"/>
              <a:gd name="connsiteY2" fmla="*/ 0 h 1237241"/>
              <a:gd name="connsiteX3" fmla="*/ 4635105 w 4635105"/>
              <a:gd name="connsiteY3" fmla="*/ 123724 h 1237241"/>
              <a:gd name="connsiteX4" fmla="*/ 4635105 w 4635105"/>
              <a:gd name="connsiteY4" fmla="*/ 1113517 h 1237241"/>
              <a:gd name="connsiteX5" fmla="*/ 4511381 w 4635105"/>
              <a:gd name="connsiteY5" fmla="*/ 1237241 h 1237241"/>
              <a:gd name="connsiteX6" fmla="*/ 123724 w 4635105"/>
              <a:gd name="connsiteY6" fmla="*/ 1237241 h 1237241"/>
              <a:gd name="connsiteX7" fmla="*/ 0 w 4635105"/>
              <a:gd name="connsiteY7" fmla="*/ 1113517 h 1237241"/>
              <a:gd name="connsiteX8" fmla="*/ 0 w 4635105"/>
              <a:gd name="connsiteY8" fmla="*/ 123724 h 1237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35105" h="1237241">
                <a:moveTo>
                  <a:pt x="0" y="123724"/>
                </a:moveTo>
                <a:cubicBezTo>
                  <a:pt x="0" y="55393"/>
                  <a:pt x="55393" y="0"/>
                  <a:pt x="123724" y="0"/>
                </a:cubicBezTo>
                <a:lnTo>
                  <a:pt x="4511381" y="0"/>
                </a:lnTo>
                <a:cubicBezTo>
                  <a:pt x="4579712" y="0"/>
                  <a:pt x="4635105" y="55393"/>
                  <a:pt x="4635105" y="123724"/>
                </a:cubicBezTo>
                <a:lnTo>
                  <a:pt x="4635105" y="1113517"/>
                </a:lnTo>
                <a:cubicBezTo>
                  <a:pt x="4635105" y="1181848"/>
                  <a:pt x="4579712" y="1237241"/>
                  <a:pt x="4511381" y="1237241"/>
                </a:cubicBezTo>
                <a:lnTo>
                  <a:pt x="123724" y="1237241"/>
                </a:lnTo>
                <a:cubicBezTo>
                  <a:pt x="55393" y="1237241"/>
                  <a:pt x="0" y="1181848"/>
                  <a:pt x="0" y="1113517"/>
                </a:cubicBezTo>
                <a:lnTo>
                  <a:pt x="0" y="123724"/>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104818" tIns="104818" rIns="1494669" bIns="104818" numCol="1" spcCol="1270" anchor="ctr" anchorCtr="0">
            <a:noAutofit/>
          </a:bodyPr>
          <a:lstStyle/>
          <a:p>
            <a:pPr marL="0" lvl="0" indent="0" algn="l" defTabSz="800100">
              <a:lnSpc>
                <a:spcPct val="90000"/>
              </a:lnSpc>
              <a:spcBef>
                <a:spcPct val="0"/>
              </a:spcBef>
              <a:spcAft>
                <a:spcPct val="35000"/>
              </a:spcAft>
              <a:buNone/>
            </a:pPr>
            <a:r>
              <a:rPr lang="en-GB" sz="1800" b="1" u="none" strike="noStrike" kern="1200" baseline="0" dirty="0">
                <a:solidFill>
                  <a:schemeClr val="bg1"/>
                </a:solidFill>
                <a:latin typeface="Arial" panose="020B0604020202020204" pitchFamily="34" charset="0"/>
                <a:cs typeface="Arial" panose="020B0604020202020204" pitchFamily="34" charset="0"/>
              </a:rPr>
              <a:t>First</a:t>
            </a:r>
            <a:r>
              <a:rPr lang="en-GB" sz="1800" b="0" i="0" u="none" strike="noStrike" kern="1200" baseline="0" dirty="0">
                <a:solidFill>
                  <a:schemeClr val="bg1"/>
                </a:solidFill>
                <a:latin typeface="Arial" panose="020B0604020202020204" pitchFamily="34" charset="0"/>
                <a:cs typeface="Arial" panose="020B0604020202020204" pitchFamily="34" charset="0"/>
              </a:rPr>
              <a:t>, a theory of development will                  describe changes over time in on or several aspects of behaviour or psychological activity. </a:t>
            </a:r>
            <a:endParaRPr lang="en-GB" sz="1800" kern="1200" dirty="0">
              <a:solidFill>
                <a:schemeClr val="bg1"/>
              </a:solidFill>
            </a:endParaRPr>
          </a:p>
        </p:txBody>
      </p:sp>
      <p:sp>
        <p:nvSpPr>
          <p:cNvPr id="10" name="Freeform: Shape 9">
            <a:extLst>
              <a:ext uri="{FF2B5EF4-FFF2-40B4-BE49-F238E27FC236}">
                <a16:creationId xmlns:a16="http://schemas.microsoft.com/office/drawing/2014/main" id="{1A76CD44-72FF-4D53-8A5E-1B44BF2EC788}"/>
              </a:ext>
            </a:extLst>
          </p:cNvPr>
          <p:cNvSpPr/>
          <p:nvPr/>
        </p:nvSpPr>
        <p:spPr>
          <a:xfrm>
            <a:off x="6612202" y="3204322"/>
            <a:ext cx="5201256" cy="1237241"/>
          </a:xfrm>
          <a:custGeom>
            <a:avLst/>
            <a:gdLst>
              <a:gd name="connsiteX0" fmla="*/ 0 w 4210746"/>
              <a:gd name="connsiteY0" fmla="*/ 123724 h 1237241"/>
              <a:gd name="connsiteX1" fmla="*/ 123724 w 4210746"/>
              <a:gd name="connsiteY1" fmla="*/ 0 h 1237241"/>
              <a:gd name="connsiteX2" fmla="*/ 4087022 w 4210746"/>
              <a:gd name="connsiteY2" fmla="*/ 0 h 1237241"/>
              <a:gd name="connsiteX3" fmla="*/ 4210746 w 4210746"/>
              <a:gd name="connsiteY3" fmla="*/ 123724 h 1237241"/>
              <a:gd name="connsiteX4" fmla="*/ 4210746 w 4210746"/>
              <a:gd name="connsiteY4" fmla="*/ 1113517 h 1237241"/>
              <a:gd name="connsiteX5" fmla="*/ 4087022 w 4210746"/>
              <a:gd name="connsiteY5" fmla="*/ 1237241 h 1237241"/>
              <a:gd name="connsiteX6" fmla="*/ 123724 w 4210746"/>
              <a:gd name="connsiteY6" fmla="*/ 1237241 h 1237241"/>
              <a:gd name="connsiteX7" fmla="*/ 0 w 4210746"/>
              <a:gd name="connsiteY7" fmla="*/ 1113517 h 1237241"/>
              <a:gd name="connsiteX8" fmla="*/ 0 w 4210746"/>
              <a:gd name="connsiteY8" fmla="*/ 123724 h 1237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0746" h="1237241">
                <a:moveTo>
                  <a:pt x="0" y="123724"/>
                </a:moveTo>
                <a:cubicBezTo>
                  <a:pt x="0" y="55393"/>
                  <a:pt x="55393" y="0"/>
                  <a:pt x="123724" y="0"/>
                </a:cubicBezTo>
                <a:lnTo>
                  <a:pt x="4087022" y="0"/>
                </a:lnTo>
                <a:cubicBezTo>
                  <a:pt x="4155353" y="0"/>
                  <a:pt x="4210746" y="55393"/>
                  <a:pt x="4210746" y="123724"/>
                </a:cubicBezTo>
                <a:lnTo>
                  <a:pt x="4210746" y="1113517"/>
                </a:lnTo>
                <a:cubicBezTo>
                  <a:pt x="4210746" y="1181848"/>
                  <a:pt x="4155353" y="1237241"/>
                  <a:pt x="4087022" y="1237241"/>
                </a:cubicBezTo>
                <a:lnTo>
                  <a:pt x="123724" y="1237241"/>
                </a:lnTo>
                <a:cubicBezTo>
                  <a:pt x="55393" y="1237241"/>
                  <a:pt x="0" y="1181848"/>
                  <a:pt x="0" y="1113517"/>
                </a:cubicBezTo>
                <a:lnTo>
                  <a:pt x="0" y="123724"/>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85768" tIns="85768" rIns="1261512" bIns="85768" numCol="1" spcCol="1270" anchor="ctr" anchorCtr="0">
            <a:noAutofit/>
          </a:bodyPr>
          <a:lstStyle/>
          <a:p>
            <a:pPr marL="0" lvl="0" indent="0" algn="l" defTabSz="577850">
              <a:lnSpc>
                <a:spcPct val="90000"/>
              </a:lnSpc>
              <a:spcBef>
                <a:spcPct val="0"/>
              </a:spcBef>
              <a:spcAft>
                <a:spcPct val="35000"/>
              </a:spcAft>
              <a:buNone/>
            </a:pPr>
            <a:r>
              <a:rPr lang="en-GB" b="1" u="none" strike="noStrike" kern="1200" baseline="0" dirty="0">
                <a:solidFill>
                  <a:schemeClr val="bg1"/>
                </a:solidFill>
                <a:latin typeface="Arial" panose="020B0604020202020204" pitchFamily="34" charset="0"/>
                <a:cs typeface="Arial" panose="020B0604020202020204" pitchFamily="34" charset="0"/>
              </a:rPr>
              <a:t>Second</a:t>
            </a:r>
            <a:r>
              <a:rPr lang="en-GB" b="0" i="0" u="none" strike="noStrike" kern="1200" baseline="0" dirty="0">
                <a:solidFill>
                  <a:schemeClr val="bg1"/>
                </a:solidFill>
                <a:latin typeface="Arial" panose="020B0604020202020204" pitchFamily="34" charset="0"/>
                <a:cs typeface="Arial" panose="020B0604020202020204" pitchFamily="34" charset="0"/>
              </a:rPr>
              <a:t>, theories of development explain why children develop the way they do. They explain how changes come about</a:t>
            </a:r>
            <a:r>
              <a:rPr lang="en-GB" sz="1300" b="0" i="0" u="none" strike="noStrike" kern="1200" baseline="0" dirty="0">
                <a:solidFill>
                  <a:schemeClr val="bg1"/>
                </a:solidFill>
                <a:latin typeface="Arial" panose="020B0604020202020204" pitchFamily="34" charset="0"/>
                <a:cs typeface="Arial" panose="020B0604020202020204" pitchFamily="34" charset="0"/>
              </a:rPr>
              <a:t>. </a:t>
            </a:r>
            <a:endParaRPr lang="en-GB" sz="1300" kern="1200" dirty="0">
              <a:solidFill>
                <a:schemeClr val="bg1"/>
              </a:solidFill>
            </a:endParaRPr>
          </a:p>
        </p:txBody>
      </p:sp>
      <p:sp>
        <p:nvSpPr>
          <p:cNvPr id="11" name="Freeform: Shape 10">
            <a:extLst>
              <a:ext uri="{FF2B5EF4-FFF2-40B4-BE49-F238E27FC236}">
                <a16:creationId xmlns:a16="http://schemas.microsoft.com/office/drawing/2014/main" id="{47CBAB56-B174-42B0-BE56-406E528AF16B}"/>
              </a:ext>
            </a:extLst>
          </p:cNvPr>
          <p:cNvSpPr/>
          <p:nvPr/>
        </p:nvSpPr>
        <p:spPr>
          <a:xfrm>
            <a:off x="6612201" y="4647771"/>
            <a:ext cx="5201256" cy="1371601"/>
          </a:xfrm>
          <a:custGeom>
            <a:avLst/>
            <a:gdLst>
              <a:gd name="connsiteX0" fmla="*/ 0 w 4210746"/>
              <a:gd name="connsiteY0" fmla="*/ 123724 h 1237241"/>
              <a:gd name="connsiteX1" fmla="*/ 123724 w 4210746"/>
              <a:gd name="connsiteY1" fmla="*/ 0 h 1237241"/>
              <a:gd name="connsiteX2" fmla="*/ 4087022 w 4210746"/>
              <a:gd name="connsiteY2" fmla="*/ 0 h 1237241"/>
              <a:gd name="connsiteX3" fmla="*/ 4210746 w 4210746"/>
              <a:gd name="connsiteY3" fmla="*/ 123724 h 1237241"/>
              <a:gd name="connsiteX4" fmla="*/ 4210746 w 4210746"/>
              <a:gd name="connsiteY4" fmla="*/ 1113517 h 1237241"/>
              <a:gd name="connsiteX5" fmla="*/ 4087022 w 4210746"/>
              <a:gd name="connsiteY5" fmla="*/ 1237241 h 1237241"/>
              <a:gd name="connsiteX6" fmla="*/ 123724 w 4210746"/>
              <a:gd name="connsiteY6" fmla="*/ 1237241 h 1237241"/>
              <a:gd name="connsiteX7" fmla="*/ 0 w 4210746"/>
              <a:gd name="connsiteY7" fmla="*/ 1113517 h 1237241"/>
              <a:gd name="connsiteX8" fmla="*/ 0 w 4210746"/>
              <a:gd name="connsiteY8" fmla="*/ 123724 h 1237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0746" h="1237241">
                <a:moveTo>
                  <a:pt x="0" y="123724"/>
                </a:moveTo>
                <a:cubicBezTo>
                  <a:pt x="0" y="55393"/>
                  <a:pt x="55393" y="0"/>
                  <a:pt x="123724" y="0"/>
                </a:cubicBezTo>
                <a:lnTo>
                  <a:pt x="4087022" y="0"/>
                </a:lnTo>
                <a:cubicBezTo>
                  <a:pt x="4155353" y="0"/>
                  <a:pt x="4210746" y="55393"/>
                  <a:pt x="4210746" y="123724"/>
                </a:cubicBezTo>
                <a:lnTo>
                  <a:pt x="4210746" y="1113517"/>
                </a:lnTo>
                <a:cubicBezTo>
                  <a:pt x="4210746" y="1181848"/>
                  <a:pt x="4155353" y="1237241"/>
                  <a:pt x="4087022" y="1237241"/>
                </a:cubicBezTo>
                <a:lnTo>
                  <a:pt x="123724" y="1237241"/>
                </a:lnTo>
                <a:cubicBezTo>
                  <a:pt x="55393" y="1237241"/>
                  <a:pt x="0" y="1181848"/>
                  <a:pt x="0" y="1113517"/>
                </a:cubicBezTo>
                <a:lnTo>
                  <a:pt x="0" y="123724"/>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85768" tIns="85768" rIns="1261512" bIns="85768" numCol="1" spcCol="1270" anchor="ctr" anchorCtr="0">
            <a:noAutofit/>
          </a:bodyPr>
          <a:lstStyle/>
          <a:p>
            <a:pPr marL="0" lvl="0" indent="0" algn="l" defTabSz="577850">
              <a:lnSpc>
                <a:spcPct val="90000"/>
              </a:lnSpc>
              <a:spcBef>
                <a:spcPct val="0"/>
              </a:spcBef>
              <a:spcAft>
                <a:spcPct val="35000"/>
              </a:spcAft>
              <a:buNone/>
            </a:pPr>
            <a:r>
              <a:rPr lang="en-GB" b="1" u="none" strike="noStrike" kern="1200" baseline="0" dirty="0">
                <a:solidFill>
                  <a:schemeClr val="bg1"/>
                </a:solidFill>
                <a:latin typeface="Arial" panose="020B0604020202020204" pitchFamily="34" charset="0"/>
                <a:cs typeface="Arial" panose="020B0604020202020204" pitchFamily="34" charset="0"/>
              </a:rPr>
              <a:t>Third</a:t>
            </a:r>
            <a:r>
              <a:rPr lang="en-GB" b="0" i="0" u="none" strike="noStrike" kern="1200" baseline="0" dirty="0">
                <a:solidFill>
                  <a:schemeClr val="bg1"/>
                </a:solidFill>
                <a:latin typeface="Arial" panose="020B0604020202020204" pitchFamily="34" charset="0"/>
                <a:cs typeface="Arial" panose="020B0604020202020204" pitchFamily="34" charset="0"/>
              </a:rPr>
              <a:t>, a theory must be able to make predictions that can then be tested against the data. If the predictions are upheld, the theory is supported. If not, it has to be discounted or modified.</a:t>
            </a:r>
            <a:endParaRPr lang="en-GB" kern="1200" dirty="0">
              <a:solidFill>
                <a:schemeClr val="bg1"/>
              </a:solidFill>
            </a:endParaRPr>
          </a:p>
        </p:txBody>
      </p:sp>
      <p:sp>
        <p:nvSpPr>
          <p:cNvPr id="12" name="Freeform: Shape 11">
            <a:extLst>
              <a:ext uri="{FF2B5EF4-FFF2-40B4-BE49-F238E27FC236}">
                <a16:creationId xmlns:a16="http://schemas.microsoft.com/office/drawing/2014/main" id="{B737EA04-3D07-4AD9-8CF1-20B53E4E365C}"/>
              </a:ext>
            </a:extLst>
          </p:cNvPr>
          <p:cNvSpPr/>
          <p:nvPr/>
        </p:nvSpPr>
        <p:spPr>
          <a:xfrm>
            <a:off x="10400097" y="2619692"/>
            <a:ext cx="804207" cy="804207"/>
          </a:xfrm>
          <a:custGeom>
            <a:avLst/>
            <a:gdLst>
              <a:gd name="connsiteX0" fmla="*/ 0 w 804207"/>
              <a:gd name="connsiteY0" fmla="*/ 442314 h 804207"/>
              <a:gd name="connsiteX1" fmla="*/ 180947 w 804207"/>
              <a:gd name="connsiteY1" fmla="*/ 442314 h 804207"/>
              <a:gd name="connsiteX2" fmla="*/ 180947 w 804207"/>
              <a:gd name="connsiteY2" fmla="*/ 0 h 804207"/>
              <a:gd name="connsiteX3" fmla="*/ 623260 w 804207"/>
              <a:gd name="connsiteY3" fmla="*/ 0 h 804207"/>
              <a:gd name="connsiteX4" fmla="*/ 623260 w 804207"/>
              <a:gd name="connsiteY4" fmla="*/ 442314 h 804207"/>
              <a:gd name="connsiteX5" fmla="*/ 804207 w 804207"/>
              <a:gd name="connsiteY5" fmla="*/ 442314 h 804207"/>
              <a:gd name="connsiteX6" fmla="*/ 402104 w 804207"/>
              <a:gd name="connsiteY6" fmla="*/ 804207 h 804207"/>
              <a:gd name="connsiteX7" fmla="*/ 0 w 804207"/>
              <a:gd name="connsiteY7" fmla="*/ 442314 h 804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4207" h="804207">
                <a:moveTo>
                  <a:pt x="0" y="442314"/>
                </a:moveTo>
                <a:lnTo>
                  <a:pt x="180947" y="442314"/>
                </a:lnTo>
                <a:lnTo>
                  <a:pt x="180947" y="0"/>
                </a:lnTo>
                <a:lnTo>
                  <a:pt x="623260" y="0"/>
                </a:lnTo>
                <a:lnTo>
                  <a:pt x="623260" y="442314"/>
                </a:lnTo>
                <a:lnTo>
                  <a:pt x="804207" y="442314"/>
                </a:lnTo>
                <a:lnTo>
                  <a:pt x="402104" y="804207"/>
                </a:lnTo>
                <a:lnTo>
                  <a:pt x="0" y="442314"/>
                </a:lnTo>
                <a:close/>
              </a:path>
            </a:pathLst>
          </a:custGeom>
        </p:spPr>
        <p:style>
          <a:lnRef idx="2">
            <a:schemeClr val="dk2">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2">
              <a:hueOff val="0"/>
              <a:satOff val="0"/>
              <a:lumOff val="0"/>
              <a:alphaOff val="0"/>
            </a:schemeClr>
          </a:fontRef>
        </p:style>
        <p:txBody>
          <a:bodyPr spcFirstLastPara="0" vert="horz" wrap="square" lIns="226667" tIns="45720" rIns="226667" bIns="244761"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3" name="Freeform: Shape 12">
            <a:extLst>
              <a:ext uri="{FF2B5EF4-FFF2-40B4-BE49-F238E27FC236}">
                <a16:creationId xmlns:a16="http://schemas.microsoft.com/office/drawing/2014/main" id="{0B2D2E81-E1C3-41D0-9DDC-C870E64A6DA1}"/>
              </a:ext>
            </a:extLst>
          </p:cNvPr>
          <p:cNvSpPr/>
          <p:nvPr/>
        </p:nvSpPr>
        <p:spPr>
          <a:xfrm>
            <a:off x="10443100" y="4134315"/>
            <a:ext cx="804207" cy="804207"/>
          </a:xfrm>
          <a:custGeom>
            <a:avLst/>
            <a:gdLst>
              <a:gd name="connsiteX0" fmla="*/ 0 w 804207"/>
              <a:gd name="connsiteY0" fmla="*/ 442314 h 804207"/>
              <a:gd name="connsiteX1" fmla="*/ 180947 w 804207"/>
              <a:gd name="connsiteY1" fmla="*/ 442314 h 804207"/>
              <a:gd name="connsiteX2" fmla="*/ 180947 w 804207"/>
              <a:gd name="connsiteY2" fmla="*/ 0 h 804207"/>
              <a:gd name="connsiteX3" fmla="*/ 623260 w 804207"/>
              <a:gd name="connsiteY3" fmla="*/ 0 h 804207"/>
              <a:gd name="connsiteX4" fmla="*/ 623260 w 804207"/>
              <a:gd name="connsiteY4" fmla="*/ 442314 h 804207"/>
              <a:gd name="connsiteX5" fmla="*/ 804207 w 804207"/>
              <a:gd name="connsiteY5" fmla="*/ 442314 h 804207"/>
              <a:gd name="connsiteX6" fmla="*/ 402104 w 804207"/>
              <a:gd name="connsiteY6" fmla="*/ 804207 h 804207"/>
              <a:gd name="connsiteX7" fmla="*/ 0 w 804207"/>
              <a:gd name="connsiteY7" fmla="*/ 442314 h 804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4207" h="804207">
                <a:moveTo>
                  <a:pt x="0" y="442314"/>
                </a:moveTo>
                <a:lnTo>
                  <a:pt x="180947" y="442314"/>
                </a:lnTo>
                <a:lnTo>
                  <a:pt x="180947" y="0"/>
                </a:lnTo>
                <a:lnTo>
                  <a:pt x="623260" y="0"/>
                </a:lnTo>
                <a:lnTo>
                  <a:pt x="623260" y="442314"/>
                </a:lnTo>
                <a:lnTo>
                  <a:pt x="804207" y="442314"/>
                </a:lnTo>
                <a:lnTo>
                  <a:pt x="402104" y="804207"/>
                </a:lnTo>
                <a:lnTo>
                  <a:pt x="0" y="442314"/>
                </a:lnTo>
                <a:close/>
              </a:path>
            </a:pathLst>
          </a:custGeom>
        </p:spPr>
        <p:style>
          <a:lnRef idx="2">
            <a:schemeClr val="dk2">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2">
              <a:hueOff val="0"/>
              <a:satOff val="0"/>
              <a:lumOff val="0"/>
              <a:alphaOff val="0"/>
            </a:schemeClr>
          </a:fontRef>
        </p:style>
        <p:txBody>
          <a:bodyPr spcFirstLastPara="0" vert="horz" wrap="square" lIns="226667" tIns="45720" rIns="226667" bIns="244761"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Tree>
    <p:extLst>
      <p:ext uri="{BB962C8B-B14F-4D97-AF65-F5344CB8AC3E}">
        <p14:creationId xmlns:p14="http://schemas.microsoft.com/office/powerpoint/2010/main" val="153108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par>
                                <p:cTn id="26" presetID="10" presetClass="entr" presetSubtype="0" fill="hold"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500"/>
                                        <p:tgtEl>
                                          <p:spTgt spid="1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fade">
                                      <p:cBhvr>
                                        <p:cTn id="36" dur="500"/>
                                        <p:tgtEl>
                                          <p:spTgt spid="1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fade">
                                      <p:cBhvr>
                                        <p:cTn id="44" dur="500"/>
                                        <p:tgtEl>
                                          <p:spTgt spid="20"/>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fade">
                                      <p:cBhvr>
                                        <p:cTn id="49" dur="500"/>
                                        <p:tgtEl>
                                          <p:spTgt spid="9"/>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12"/>
                                        </p:tgtEl>
                                        <p:attrNameLst>
                                          <p:attrName>style.visibility</p:attrName>
                                        </p:attrNameLst>
                                      </p:cBhvr>
                                      <p:to>
                                        <p:strVal val="visible"/>
                                      </p:to>
                                    </p:set>
                                    <p:animEffect transition="in" filter="fade">
                                      <p:cBhvr>
                                        <p:cTn id="54" dur="500"/>
                                        <p:tgtEl>
                                          <p:spTgt spid="12"/>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Effect transition="in" filter="fade">
                                      <p:cBhvr>
                                        <p:cTn id="57" dur="500"/>
                                        <p:tgtEl>
                                          <p:spTgt spid="10"/>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3"/>
                                        </p:tgtEl>
                                        <p:attrNameLst>
                                          <p:attrName>style.visibility</p:attrName>
                                        </p:attrNameLst>
                                      </p:cBhvr>
                                      <p:to>
                                        <p:strVal val="visible"/>
                                      </p:to>
                                    </p:set>
                                    <p:animEffect transition="in" filter="fade">
                                      <p:cBhvr>
                                        <p:cTn id="62" dur="500"/>
                                        <p:tgtEl>
                                          <p:spTgt spid="13"/>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11"/>
                                        </p:tgtEl>
                                        <p:attrNameLst>
                                          <p:attrName>style.visibility</p:attrName>
                                        </p:attrNameLst>
                                      </p:cBhvr>
                                      <p:to>
                                        <p:strVal val="visible"/>
                                      </p:to>
                                    </p:set>
                                    <p:animEffect transition="in" filter="fade">
                                      <p:cBhvr>
                                        <p:cTn id="6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animBg="1"/>
      <p:bldP spid="18" grpId="0" animBg="1"/>
      <p:bldP spid="20" grpId="0" animBg="1"/>
      <p:bldP spid="5" grpId="0"/>
      <p:bldP spid="6" grpId="0"/>
      <p:bldP spid="9" grpId="0" animBg="1"/>
      <p:bldP spid="10" grpId="0" animBg="1"/>
      <p:bldP spid="11" grpId="0" animBg="1"/>
      <p:bldP spid="12" grpId="0" animBg="1"/>
      <p:bldP spid="1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5363D-26E2-428D-9130-A246FD5657C5}"/>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The theorist views - </a:t>
            </a:r>
            <a:r>
              <a:rPr lang="en-GB" sz="3600" b="0" i="0" u="none" strike="noStrike" baseline="0" dirty="0">
                <a:latin typeface="Arial" panose="020B0604020202020204" pitchFamily="34" charset="0"/>
                <a:cs typeface="Arial" panose="020B0604020202020204" pitchFamily="34" charset="0"/>
              </a:rPr>
              <a:t>learning vs. innateness.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01B15F3-9DD9-44DE-AF5C-7D4CFF065E67}"/>
              </a:ext>
            </a:extLst>
          </p:cNvPr>
          <p:cNvSpPr>
            <a:spLocks noGrp="1"/>
          </p:cNvSpPr>
          <p:nvPr>
            <p:ph idx="1"/>
          </p:nvPr>
        </p:nvSpPr>
        <p:spPr>
          <a:xfrm>
            <a:off x="1066800" y="2103120"/>
            <a:ext cx="10058400" cy="3624820"/>
          </a:xfrm>
        </p:spPr>
        <p:txBody>
          <a:bodyPr/>
          <a:lstStyle/>
          <a:p>
            <a:pPr marL="0" indent="0" algn="l">
              <a:buNone/>
            </a:pPr>
            <a:r>
              <a:rPr lang="en-GB" sz="1800" b="0" i="0" u="none" strike="noStrike" baseline="0" dirty="0">
                <a:latin typeface="Arial" panose="020B0604020202020204" pitchFamily="34" charset="0"/>
                <a:cs typeface="Arial" panose="020B0604020202020204" pitchFamily="34" charset="0"/>
              </a:rPr>
              <a:t>So, how much is innate and how much is environmental?</a:t>
            </a:r>
          </a:p>
          <a:p>
            <a:pPr marL="0" indent="0" algn="l">
              <a:buNone/>
            </a:pPr>
            <a:endParaRPr lang="en-GB" sz="1800" dirty="0">
              <a:latin typeface="Arial" panose="020B0604020202020204" pitchFamily="34" charset="0"/>
              <a:cs typeface="Arial" panose="020B0604020202020204" pitchFamily="34" charset="0"/>
            </a:endParaRPr>
          </a:p>
          <a:p>
            <a:pPr marL="0" indent="0" algn="l">
              <a:buNone/>
            </a:pPr>
            <a:r>
              <a:rPr lang="en-GB" sz="1800" b="0" i="0" u="none" strike="noStrike" baseline="0" dirty="0">
                <a:latin typeface="Arial" panose="020B0604020202020204" pitchFamily="34" charset="0"/>
                <a:cs typeface="Arial" panose="020B0604020202020204" pitchFamily="34" charset="0"/>
              </a:rPr>
              <a:t>Next week we will explore an overview of:</a:t>
            </a:r>
          </a:p>
          <a:p>
            <a:pPr marL="0" indent="0" algn="l">
              <a:buNone/>
            </a:pPr>
            <a:r>
              <a:rPr lang="en-GB" sz="1800" b="0" i="0" u="none" strike="noStrike" baseline="0" dirty="0">
                <a:latin typeface="CIDFont+F2"/>
              </a:rPr>
              <a:t> </a:t>
            </a:r>
          </a:p>
          <a:p>
            <a:pPr marL="0" indent="0" algn="l">
              <a:buNone/>
            </a:pPr>
            <a:r>
              <a:rPr lang="en-GB" sz="1800" b="0" i="0" u="none" strike="noStrike" baseline="0" dirty="0">
                <a:latin typeface="CIDFont+F2"/>
              </a:rPr>
              <a:t> </a:t>
            </a:r>
          </a:p>
        </p:txBody>
      </p:sp>
      <p:sp>
        <p:nvSpPr>
          <p:cNvPr id="6" name="Freeform: Shape 5">
            <a:extLst>
              <a:ext uri="{FF2B5EF4-FFF2-40B4-BE49-F238E27FC236}">
                <a16:creationId xmlns:a16="http://schemas.microsoft.com/office/drawing/2014/main" id="{6578A578-5F7E-42BA-8722-BFA9C4D4210F}"/>
              </a:ext>
            </a:extLst>
          </p:cNvPr>
          <p:cNvSpPr/>
          <p:nvPr/>
        </p:nvSpPr>
        <p:spPr>
          <a:xfrm>
            <a:off x="1190445" y="3442169"/>
            <a:ext cx="8969555" cy="779805"/>
          </a:xfrm>
          <a:custGeom>
            <a:avLst/>
            <a:gdLst>
              <a:gd name="connsiteX0" fmla="*/ 0 w 8969555"/>
              <a:gd name="connsiteY0" fmla="*/ 129970 h 779805"/>
              <a:gd name="connsiteX1" fmla="*/ 129970 w 8969555"/>
              <a:gd name="connsiteY1" fmla="*/ 0 h 779805"/>
              <a:gd name="connsiteX2" fmla="*/ 8839585 w 8969555"/>
              <a:gd name="connsiteY2" fmla="*/ 0 h 779805"/>
              <a:gd name="connsiteX3" fmla="*/ 8969555 w 8969555"/>
              <a:gd name="connsiteY3" fmla="*/ 129970 h 779805"/>
              <a:gd name="connsiteX4" fmla="*/ 8969555 w 8969555"/>
              <a:gd name="connsiteY4" fmla="*/ 649835 h 779805"/>
              <a:gd name="connsiteX5" fmla="*/ 8839585 w 8969555"/>
              <a:gd name="connsiteY5" fmla="*/ 779805 h 779805"/>
              <a:gd name="connsiteX6" fmla="*/ 129970 w 8969555"/>
              <a:gd name="connsiteY6" fmla="*/ 779805 h 779805"/>
              <a:gd name="connsiteX7" fmla="*/ 0 w 8969555"/>
              <a:gd name="connsiteY7" fmla="*/ 649835 h 779805"/>
              <a:gd name="connsiteX8" fmla="*/ 0 w 8969555"/>
              <a:gd name="connsiteY8" fmla="*/ 129970 h 77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69555" h="779805">
                <a:moveTo>
                  <a:pt x="0" y="129970"/>
                </a:moveTo>
                <a:cubicBezTo>
                  <a:pt x="0" y="58190"/>
                  <a:pt x="58190" y="0"/>
                  <a:pt x="129970" y="0"/>
                </a:cubicBezTo>
                <a:lnTo>
                  <a:pt x="8839585" y="0"/>
                </a:lnTo>
                <a:cubicBezTo>
                  <a:pt x="8911365" y="0"/>
                  <a:pt x="8969555" y="58190"/>
                  <a:pt x="8969555" y="129970"/>
                </a:cubicBezTo>
                <a:lnTo>
                  <a:pt x="8969555" y="649835"/>
                </a:lnTo>
                <a:cubicBezTo>
                  <a:pt x="8969555" y="721615"/>
                  <a:pt x="8911365" y="779805"/>
                  <a:pt x="8839585" y="779805"/>
                </a:cubicBezTo>
                <a:lnTo>
                  <a:pt x="129970" y="779805"/>
                </a:lnTo>
                <a:cubicBezTo>
                  <a:pt x="58190" y="779805"/>
                  <a:pt x="0" y="721615"/>
                  <a:pt x="0" y="649835"/>
                </a:cubicBezTo>
                <a:lnTo>
                  <a:pt x="0" y="1299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177" tIns="156177" rIns="156177" bIns="156177" numCol="1" spcCol="1270" anchor="ctr" anchorCtr="0">
            <a:noAutofit/>
          </a:bodyPr>
          <a:lstStyle/>
          <a:p>
            <a:pPr marL="0" lvl="0" indent="0" algn="l" defTabSz="1377950">
              <a:lnSpc>
                <a:spcPct val="90000"/>
              </a:lnSpc>
              <a:spcBef>
                <a:spcPct val="0"/>
              </a:spcBef>
              <a:spcAft>
                <a:spcPct val="35000"/>
              </a:spcAft>
              <a:buNone/>
            </a:pPr>
            <a:r>
              <a:rPr lang="en-GB" sz="3100" b="1" i="0" u="none" strike="noStrike" kern="1200" baseline="0" dirty="0">
                <a:solidFill>
                  <a:schemeClr val="bg1"/>
                </a:solidFill>
                <a:latin typeface="CIDFont+F2"/>
              </a:rPr>
              <a:t>Piaget’s</a:t>
            </a:r>
            <a:r>
              <a:rPr lang="en-GB" sz="3100" b="0" i="0" u="none" strike="noStrike" kern="1200" baseline="0" dirty="0">
                <a:solidFill>
                  <a:schemeClr val="bg1"/>
                </a:solidFill>
                <a:latin typeface="CIDFont+F2"/>
              </a:rPr>
              <a:t> theory of cognitive development </a:t>
            </a:r>
            <a:endParaRPr lang="en-GB" sz="3100" kern="1200" dirty="0">
              <a:solidFill>
                <a:schemeClr val="bg1"/>
              </a:solidFill>
            </a:endParaRPr>
          </a:p>
        </p:txBody>
      </p:sp>
      <p:sp>
        <p:nvSpPr>
          <p:cNvPr id="7" name="Freeform: Shape 6">
            <a:extLst>
              <a:ext uri="{FF2B5EF4-FFF2-40B4-BE49-F238E27FC236}">
                <a16:creationId xmlns:a16="http://schemas.microsoft.com/office/drawing/2014/main" id="{BA3E6F55-BF22-4DE9-A41B-549D866BC419}"/>
              </a:ext>
            </a:extLst>
          </p:cNvPr>
          <p:cNvSpPr/>
          <p:nvPr/>
        </p:nvSpPr>
        <p:spPr>
          <a:xfrm>
            <a:off x="1190445" y="4221974"/>
            <a:ext cx="8969555" cy="513360"/>
          </a:xfrm>
          <a:custGeom>
            <a:avLst/>
            <a:gdLst>
              <a:gd name="connsiteX0" fmla="*/ 0 w 8969555"/>
              <a:gd name="connsiteY0" fmla="*/ 0 h 513360"/>
              <a:gd name="connsiteX1" fmla="*/ 8969555 w 8969555"/>
              <a:gd name="connsiteY1" fmla="*/ 0 h 513360"/>
              <a:gd name="connsiteX2" fmla="*/ 8969555 w 8969555"/>
              <a:gd name="connsiteY2" fmla="*/ 513360 h 513360"/>
              <a:gd name="connsiteX3" fmla="*/ 0 w 8969555"/>
              <a:gd name="connsiteY3" fmla="*/ 513360 h 513360"/>
              <a:gd name="connsiteX4" fmla="*/ 0 w 8969555"/>
              <a:gd name="connsiteY4" fmla="*/ 0 h 513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9555" h="513360">
                <a:moveTo>
                  <a:pt x="0" y="0"/>
                </a:moveTo>
                <a:lnTo>
                  <a:pt x="8969555" y="0"/>
                </a:lnTo>
                <a:lnTo>
                  <a:pt x="8969555" y="513360"/>
                </a:lnTo>
                <a:lnTo>
                  <a:pt x="0" y="5133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84783" tIns="39370" rIns="220472" bIns="39370" numCol="1" spcCol="1270" anchor="t" anchorCtr="0">
            <a:noAutofit/>
          </a:bodyPr>
          <a:lstStyle/>
          <a:p>
            <a:pPr marL="0" lvl="1" algn="ctr" defTabSz="1066800">
              <a:lnSpc>
                <a:spcPct val="90000"/>
              </a:lnSpc>
              <a:spcBef>
                <a:spcPct val="0"/>
              </a:spcBef>
              <a:spcAft>
                <a:spcPct val="20000"/>
              </a:spcAft>
            </a:pPr>
            <a:r>
              <a:rPr lang="en-GB" sz="2400" b="0" i="0" u="none" strike="noStrike" kern="1200" baseline="0" dirty="0">
                <a:latin typeface="CIDFont+F2"/>
              </a:rPr>
              <a:t>and</a:t>
            </a:r>
            <a:endParaRPr lang="en-GB" sz="2400" kern="1200" dirty="0"/>
          </a:p>
        </p:txBody>
      </p:sp>
      <p:sp>
        <p:nvSpPr>
          <p:cNvPr id="8" name="Freeform: Shape 7">
            <a:extLst>
              <a:ext uri="{FF2B5EF4-FFF2-40B4-BE49-F238E27FC236}">
                <a16:creationId xmlns:a16="http://schemas.microsoft.com/office/drawing/2014/main" id="{266522FE-E28F-4752-A4E5-5703A4BC084C}"/>
              </a:ext>
            </a:extLst>
          </p:cNvPr>
          <p:cNvSpPr/>
          <p:nvPr/>
        </p:nvSpPr>
        <p:spPr>
          <a:xfrm>
            <a:off x="1190445" y="4735334"/>
            <a:ext cx="8969555" cy="779805"/>
          </a:xfrm>
          <a:custGeom>
            <a:avLst/>
            <a:gdLst>
              <a:gd name="connsiteX0" fmla="*/ 0 w 8969555"/>
              <a:gd name="connsiteY0" fmla="*/ 129970 h 779805"/>
              <a:gd name="connsiteX1" fmla="*/ 129970 w 8969555"/>
              <a:gd name="connsiteY1" fmla="*/ 0 h 779805"/>
              <a:gd name="connsiteX2" fmla="*/ 8839585 w 8969555"/>
              <a:gd name="connsiteY2" fmla="*/ 0 h 779805"/>
              <a:gd name="connsiteX3" fmla="*/ 8969555 w 8969555"/>
              <a:gd name="connsiteY3" fmla="*/ 129970 h 779805"/>
              <a:gd name="connsiteX4" fmla="*/ 8969555 w 8969555"/>
              <a:gd name="connsiteY4" fmla="*/ 649835 h 779805"/>
              <a:gd name="connsiteX5" fmla="*/ 8839585 w 8969555"/>
              <a:gd name="connsiteY5" fmla="*/ 779805 h 779805"/>
              <a:gd name="connsiteX6" fmla="*/ 129970 w 8969555"/>
              <a:gd name="connsiteY6" fmla="*/ 779805 h 779805"/>
              <a:gd name="connsiteX7" fmla="*/ 0 w 8969555"/>
              <a:gd name="connsiteY7" fmla="*/ 649835 h 779805"/>
              <a:gd name="connsiteX8" fmla="*/ 0 w 8969555"/>
              <a:gd name="connsiteY8" fmla="*/ 129970 h 77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69555" h="779805">
                <a:moveTo>
                  <a:pt x="0" y="129970"/>
                </a:moveTo>
                <a:cubicBezTo>
                  <a:pt x="0" y="58190"/>
                  <a:pt x="58190" y="0"/>
                  <a:pt x="129970" y="0"/>
                </a:cubicBezTo>
                <a:lnTo>
                  <a:pt x="8839585" y="0"/>
                </a:lnTo>
                <a:cubicBezTo>
                  <a:pt x="8911365" y="0"/>
                  <a:pt x="8969555" y="58190"/>
                  <a:pt x="8969555" y="129970"/>
                </a:cubicBezTo>
                <a:lnTo>
                  <a:pt x="8969555" y="649835"/>
                </a:lnTo>
                <a:cubicBezTo>
                  <a:pt x="8969555" y="721615"/>
                  <a:pt x="8911365" y="779805"/>
                  <a:pt x="8839585" y="779805"/>
                </a:cubicBezTo>
                <a:lnTo>
                  <a:pt x="129970" y="779805"/>
                </a:lnTo>
                <a:cubicBezTo>
                  <a:pt x="58190" y="779805"/>
                  <a:pt x="0" y="721615"/>
                  <a:pt x="0" y="649835"/>
                </a:cubicBezTo>
                <a:lnTo>
                  <a:pt x="0" y="1299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177" tIns="156177" rIns="156177" bIns="156177" numCol="1" spcCol="1270" anchor="ctr" anchorCtr="0">
            <a:noAutofit/>
          </a:bodyPr>
          <a:lstStyle/>
          <a:p>
            <a:pPr marL="0" lvl="0" indent="0" algn="l" defTabSz="1377950">
              <a:lnSpc>
                <a:spcPct val="90000"/>
              </a:lnSpc>
              <a:spcBef>
                <a:spcPct val="0"/>
              </a:spcBef>
              <a:spcAft>
                <a:spcPct val="35000"/>
              </a:spcAft>
              <a:buNone/>
            </a:pPr>
            <a:r>
              <a:rPr lang="en-GB" sz="3100" b="1" i="0" u="none" strike="noStrike" kern="1200" baseline="0" dirty="0">
                <a:solidFill>
                  <a:schemeClr val="bg1"/>
                </a:solidFill>
                <a:latin typeface="CIDFont+F2"/>
              </a:rPr>
              <a:t>Vygotsky’s</a:t>
            </a:r>
            <a:r>
              <a:rPr lang="en-GB" sz="3100" b="0" i="0" u="none" strike="noStrike" kern="1200" baseline="0" dirty="0">
                <a:solidFill>
                  <a:schemeClr val="bg1"/>
                </a:solidFill>
                <a:latin typeface="CIDFont+F2"/>
              </a:rPr>
              <a:t> theor</a:t>
            </a:r>
            <a:r>
              <a:rPr lang="en-GB" sz="3100" kern="1200" dirty="0">
                <a:solidFill>
                  <a:schemeClr val="bg1"/>
                </a:solidFill>
                <a:latin typeface="CIDFont+F2"/>
              </a:rPr>
              <a:t>y of social constructivism. </a:t>
            </a:r>
            <a:endParaRPr lang="en-GB" sz="3100" kern="1200" dirty="0">
              <a:solidFill>
                <a:schemeClr val="bg1"/>
              </a:solidFill>
            </a:endParaRPr>
          </a:p>
        </p:txBody>
      </p:sp>
      <p:sp>
        <p:nvSpPr>
          <p:cNvPr id="9" name="Freeform: Shape 8">
            <a:extLst>
              <a:ext uri="{FF2B5EF4-FFF2-40B4-BE49-F238E27FC236}">
                <a16:creationId xmlns:a16="http://schemas.microsoft.com/office/drawing/2014/main" id="{F73E6F42-DE4B-4A29-8C3B-85DA1C68EB27}"/>
              </a:ext>
            </a:extLst>
          </p:cNvPr>
          <p:cNvSpPr/>
          <p:nvPr/>
        </p:nvSpPr>
        <p:spPr>
          <a:xfrm>
            <a:off x="1190445" y="5515139"/>
            <a:ext cx="8969555" cy="513360"/>
          </a:xfrm>
          <a:custGeom>
            <a:avLst/>
            <a:gdLst>
              <a:gd name="connsiteX0" fmla="*/ 0 w 8969555"/>
              <a:gd name="connsiteY0" fmla="*/ 0 h 513360"/>
              <a:gd name="connsiteX1" fmla="*/ 8969555 w 8969555"/>
              <a:gd name="connsiteY1" fmla="*/ 0 h 513360"/>
              <a:gd name="connsiteX2" fmla="*/ 8969555 w 8969555"/>
              <a:gd name="connsiteY2" fmla="*/ 513360 h 513360"/>
              <a:gd name="connsiteX3" fmla="*/ 0 w 8969555"/>
              <a:gd name="connsiteY3" fmla="*/ 513360 h 513360"/>
              <a:gd name="connsiteX4" fmla="*/ 0 w 8969555"/>
              <a:gd name="connsiteY4" fmla="*/ 0 h 513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9555" h="513360">
                <a:moveTo>
                  <a:pt x="0" y="0"/>
                </a:moveTo>
                <a:lnTo>
                  <a:pt x="8969555" y="0"/>
                </a:lnTo>
                <a:lnTo>
                  <a:pt x="8969555" y="513360"/>
                </a:lnTo>
                <a:lnTo>
                  <a:pt x="0" y="5133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84783" tIns="39370" rIns="220472" bIns="39370" numCol="1" spcCol="1270" anchor="t" anchorCtr="0">
            <a:noAutofit/>
          </a:bodyPr>
          <a:lstStyle/>
          <a:p>
            <a:pPr marL="228600" lvl="1" indent="-228600" algn="l" defTabSz="1066800">
              <a:lnSpc>
                <a:spcPct val="90000"/>
              </a:lnSpc>
              <a:spcBef>
                <a:spcPct val="0"/>
              </a:spcBef>
              <a:spcAft>
                <a:spcPct val="20000"/>
              </a:spcAft>
              <a:buChar char="•"/>
            </a:pPr>
            <a:endParaRPr lang="en-GB" sz="2400" kern="1200"/>
          </a:p>
        </p:txBody>
      </p:sp>
    </p:spTree>
    <p:extLst>
      <p:ext uri="{BB962C8B-B14F-4D97-AF65-F5344CB8AC3E}">
        <p14:creationId xmlns:p14="http://schemas.microsoft.com/office/powerpoint/2010/main" val="2992821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500"/>
                                        <p:tgtEl>
                                          <p:spTgt spid="7">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4C783-2C96-43D2-9E43-86195A1B658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0185769-A61E-44A3-B3D9-64BE0E2CF594}"/>
              </a:ext>
            </a:extLst>
          </p:cNvPr>
          <p:cNvSpPr>
            <a:spLocks noGrp="1"/>
          </p:cNvSpPr>
          <p:nvPr>
            <p:ph idx="1"/>
          </p:nvPr>
        </p:nvSpPr>
        <p:spPr>
          <a:xfrm>
            <a:off x="549565" y="1952158"/>
            <a:ext cx="11090788" cy="3849624"/>
          </a:xfrm>
        </p:spPr>
        <p:txBody>
          <a:bodyPr>
            <a:noAutofit/>
          </a:bodyPr>
          <a:lstStyle/>
          <a:p>
            <a:pPr algn="l"/>
            <a:r>
              <a:rPr lang="en-GB" sz="1400" b="0" i="0" u="none" strike="noStrike" baseline="0" dirty="0">
                <a:latin typeface="Arial" panose="020B0604020202020204" pitchFamily="34" charset="0"/>
                <a:cs typeface="Arial" panose="020B0604020202020204" pitchFamily="34" charset="0"/>
              </a:rPr>
              <a:t>Darwin, C. (1859). </a:t>
            </a:r>
            <a:r>
              <a:rPr lang="en-GB" sz="1400" b="0" i="1" u="none" strike="noStrike" baseline="0" dirty="0">
                <a:latin typeface="Arial" panose="020B0604020202020204" pitchFamily="34" charset="0"/>
                <a:cs typeface="Arial" panose="020B0604020202020204" pitchFamily="34" charset="0"/>
              </a:rPr>
              <a:t>On the origin of species by means of natural selection, or the preservation of favoured races in the struggle for life</a:t>
            </a:r>
            <a:r>
              <a:rPr lang="en-GB" sz="1400" b="0" i="0" u="none" strike="noStrike" baseline="0" dirty="0">
                <a:latin typeface="Arial" panose="020B0604020202020204" pitchFamily="34" charset="0"/>
                <a:cs typeface="Arial" panose="020B0604020202020204" pitchFamily="34" charset="0"/>
              </a:rPr>
              <a:t>. London: John Murray.</a:t>
            </a:r>
          </a:p>
          <a:p>
            <a:pPr algn="l"/>
            <a:r>
              <a:rPr lang="en-GB" sz="1400" b="0" i="0" u="none" strike="noStrike" baseline="0" dirty="0">
                <a:latin typeface="Arial" panose="020B0604020202020204" pitchFamily="34" charset="0"/>
                <a:cs typeface="Arial" panose="020B0604020202020204" pitchFamily="34" charset="0"/>
              </a:rPr>
              <a:t>Dixon, R. A. &amp; Lerner, R. M. (1992). A history of systems in developmental psychology. In M.H. Bornstein, &amp; M.E. Lamb (Eds.), </a:t>
            </a:r>
            <a:r>
              <a:rPr lang="en-GB" sz="1400" b="0" i="1" u="none" strike="noStrike" baseline="0" dirty="0">
                <a:latin typeface="Arial" panose="020B0604020202020204" pitchFamily="34" charset="0"/>
                <a:cs typeface="Arial" panose="020B0604020202020204" pitchFamily="34" charset="0"/>
              </a:rPr>
              <a:t>Developmental psychology: An advanced textbook </a:t>
            </a:r>
            <a:r>
              <a:rPr lang="en-GB" sz="1400" b="0" i="0" u="none" strike="noStrike" baseline="0" dirty="0">
                <a:latin typeface="Arial" panose="020B0604020202020204" pitchFamily="34" charset="0"/>
                <a:cs typeface="Arial" panose="020B0604020202020204" pitchFamily="34" charset="0"/>
              </a:rPr>
              <a:t>(pp.3-58). Hillsdale, NJ: Lawrence Erlbaum Associates.</a:t>
            </a:r>
          </a:p>
          <a:p>
            <a:pPr algn="l"/>
            <a:r>
              <a:rPr lang="en-GB" sz="1400" b="0" i="0" u="none" strike="noStrike" baseline="0" dirty="0">
                <a:latin typeface="Arial" panose="020B0604020202020204" pitchFamily="34" charset="0"/>
                <a:cs typeface="Arial" panose="020B0604020202020204" pitchFamily="34" charset="0"/>
              </a:rPr>
              <a:t>Hepper, P. G. (1991). An examination of </a:t>
            </a:r>
            <a:r>
              <a:rPr lang="en-GB" sz="1400" b="0" i="0" u="none" strike="noStrike" baseline="0" dirty="0" err="1">
                <a:latin typeface="Arial" panose="020B0604020202020204" pitchFamily="34" charset="0"/>
                <a:cs typeface="Arial" panose="020B0604020202020204" pitchFamily="34" charset="0"/>
              </a:rPr>
              <a:t>fetal</a:t>
            </a:r>
            <a:r>
              <a:rPr lang="en-GB" sz="1400" b="0" i="0" u="none" strike="noStrike" baseline="0" dirty="0">
                <a:latin typeface="Arial" panose="020B0604020202020204" pitchFamily="34" charset="0"/>
                <a:cs typeface="Arial" panose="020B0604020202020204" pitchFamily="34" charset="0"/>
              </a:rPr>
              <a:t> learning before and after birth. </a:t>
            </a:r>
            <a:r>
              <a:rPr lang="en-GB" sz="1400" b="0" i="1" u="none" strike="noStrike" baseline="0" dirty="0">
                <a:latin typeface="Arial" panose="020B0604020202020204" pitchFamily="34" charset="0"/>
                <a:cs typeface="Arial" panose="020B0604020202020204" pitchFamily="34" charset="0"/>
              </a:rPr>
              <a:t>The Irish Journal of Psychology</a:t>
            </a:r>
            <a:r>
              <a:rPr lang="en-GB" sz="1400" b="0" i="0" u="none" strike="noStrike" baseline="0" dirty="0">
                <a:latin typeface="Arial" panose="020B0604020202020204" pitchFamily="34" charset="0"/>
                <a:cs typeface="Arial" panose="020B0604020202020204" pitchFamily="34" charset="0"/>
              </a:rPr>
              <a:t>, 12(2), 95-107.</a:t>
            </a:r>
          </a:p>
          <a:p>
            <a:r>
              <a:rPr lang="en-GB" sz="1400" b="0" i="0" u="none" strike="noStrike" baseline="0" dirty="0">
                <a:latin typeface="Arial" panose="020B0604020202020204" pitchFamily="34" charset="0"/>
                <a:cs typeface="Arial" panose="020B0604020202020204" pitchFamily="34" charset="0"/>
              </a:rPr>
              <a:t>ITV News, (2016), </a:t>
            </a:r>
            <a:r>
              <a:rPr lang="en-GB" sz="1400" b="0" i="0" dirty="0">
                <a:effectLst/>
                <a:latin typeface="Arial" panose="020B0604020202020204" pitchFamily="34" charset="0"/>
                <a:cs typeface="Arial" panose="020B0604020202020204" pitchFamily="34" charset="0"/>
              </a:rPr>
              <a:t>Baby's brain scans show damage caused by Zika virus </a:t>
            </a:r>
            <a:r>
              <a:rPr lang="en-GB" sz="1400" b="0" i="0" u="none" strike="noStrike" baseline="0" dirty="0">
                <a:latin typeface="Arial" panose="020B0604020202020204" pitchFamily="34" charset="0"/>
                <a:cs typeface="Arial" panose="020B0604020202020204" pitchFamily="34" charset="0"/>
              </a:rPr>
              <a:t>[video] Available: </a:t>
            </a:r>
            <a:r>
              <a:rPr lang="en-GB" sz="1400" b="0" i="0" u="none" strike="noStrike" baseline="0" dirty="0">
                <a:latin typeface="Arial" panose="020B0604020202020204" pitchFamily="34" charset="0"/>
                <a:cs typeface="Arial" panose="020B0604020202020204" pitchFamily="34" charset="0"/>
                <a:hlinkClick r:id="rId3"/>
              </a:rPr>
              <a:t>https://www.youtube.com/watch?v=N6DajXvY15U</a:t>
            </a:r>
            <a:r>
              <a:rPr lang="en-GB" sz="1400" b="0" i="0" u="none" strike="noStrike" baseline="0" dirty="0">
                <a:latin typeface="Arial" panose="020B0604020202020204" pitchFamily="34" charset="0"/>
                <a:cs typeface="Arial" panose="020B0604020202020204" pitchFamily="34" charset="0"/>
              </a:rPr>
              <a:t> Accessed: 06/09/2020 </a:t>
            </a:r>
          </a:p>
          <a:p>
            <a:pPr algn="l"/>
            <a:r>
              <a:rPr lang="en-GB" sz="1400" b="0" i="0" u="none" strike="noStrike" baseline="0" dirty="0">
                <a:latin typeface="Arial" panose="020B0604020202020204" pitchFamily="34" charset="0"/>
                <a:cs typeface="Arial" panose="020B0604020202020204" pitchFamily="34" charset="0"/>
              </a:rPr>
              <a:t>Locke, J. (1948). An essay concerning human understanding, 1690.</a:t>
            </a:r>
          </a:p>
          <a:p>
            <a:pPr algn="l"/>
            <a:r>
              <a:rPr lang="de-DE" sz="1400" b="0" i="0" u="none" strike="noStrike" baseline="0" dirty="0">
                <a:latin typeface="Arial" panose="020B0604020202020204" pitchFamily="34" charset="0"/>
                <a:cs typeface="Arial" panose="020B0604020202020204" pitchFamily="34" charset="0"/>
              </a:rPr>
              <a:t>Lorenz, K. Z. (1935). Der Kumpan in der Umwelt des Vogels. </a:t>
            </a:r>
            <a:r>
              <a:rPr lang="de-DE" sz="1400" b="0" i="1" u="none" strike="noStrike" baseline="0" dirty="0">
                <a:latin typeface="Arial" panose="020B0604020202020204" pitchFamily="34" charset="0"/>
                <a:cs typeface="Arial" panose="020B0604020202020204" pitchFamily="34" charset="0"/>
              </a:rPr>
              <a:t>Journal fur Ornithologie</a:t>
            </a:r>
            <a:r>
              <a:rPr lang="de-DE" sz="1400" b="0" i="0" u="none" strike="noStrike" baseline="0" dirty="0">
                <a:latin typeface="Arial" panose="020B0604020202020204" pitchFamily="34" charset="0"/>
                <a:cs typeface="Arial" panose="020B0604020202020204" pitchFamily="34" charset="0"/>
              </a:rPr>
              <a:t>, 83, 137-</a:t>
            </a:r>
            <a:r>
              <a:rPr lang="en-GB" sz="1400" b="0" i="0" u="none" strike="noStrike" baseline="0" dirty="0">
                <a:latin typeface="Arial" panose="020B0604020202020204" pitchFamily="34" charset="0"/>
                <a:cs typeface="Arial" panose="020B0604020202020204" pitchFamily="34" charset="0"/>
              </a:rPr>
              <a:t>213.</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PBS, (2013), </a:t>
            </a:r>
            <a:r>
              <a:rPr lang="en-GB" sz="1400" i="1" dirty="0">
                <a:effectLst/>
                <a:latin typeface="Arial" panose="020B0604020202020204" pitchFamily="34" charset="0"/>
                <a:cs typeface="Arial" panose="020B0604020202020204" pitchFamily="34" charset="0"/>
              </a:rPr>
              <a:t>Nature: Imprinting Hatchling Geese </a:t>
            </a:r>
            <a:r>
              <a:rPr lang="en-GB" sz="1400" dirty="0">
                <a:latin typeface="Arial" panose="020B0604020202020204" pitchFamily="34" charset="0"/>
                <a:cs typeface="Arial" panose="020B0604020202020204" pitchFamily="34" charset="0"/>
              </a:rPr>
              <a:t>[video] Available: </a:t>
            </a:r>
            <a:r>
              <a:rPr lang="en-GB" sz="1400" dirty="0">
                <a:latin typeface="Arial" panose="020B0604020202020204" pitchFamily="34" charset="0"/>
                <a:cs typeface="Arial" panose="020B0604020202020204" pitchFamily="34" charset="0"/>
                <a:hlinkClick r:id="rId4"/>
              </a:rPr>
              <a:t>https://www.youtube.com/watch?v=ihh1xBXwt_0</a:t>
            </a:r>
            <a:r>
              <a:rPr lang="en-GB" sz="1400" dirty="0">
                <a:latin typeface="Arial" panose="020B0604020202020204" pitchFamily="34" charset="0"/>
                <a:cs typeface="Arial" panose="020B0604020202020204" pitchFamily="34" charset="0"/>
              </a:rPr>
              <a:t> Accessed: 25/08/2020</a:t>
            </a:r>
          </a:p>
          <a:p>
            <a:pPr algn="l"/>
            <a:r>
              <a:rPr lang="en-GB" sz="1400" b="0" i="0" u="none" strike="noStrike" baseline="0" dirty="0">
                <a:latin typeface="Arial" panose="020B0604020202020204" pitchFamily="34" charset="0"/>
                <a:cs typeface="Arial" panose="020B0604020202020204" pitchFamily="34" charset="0"/>
              </a:rPr>
              <a:t>Rousseau, J. J. (1979). </a:t>
            </a:r>
            <a:r>
              <a:rPr lang="en-GB" sz="1400" b="0" i="1" u="none" strike="noStrike" baseline="0" dirty="0">
                <a:latin typeface="Arial" panose="020B0604020202020204" pitchFamily="34" charset="0"/>
                <a:cs typeface="Arial" panose="020B0604020202020204" pitchFamily="34" charset="0"/>
              </a:rPr>
              <a:t>Emile, or on education </a:t>
            </a:r>
            <a:r>
              <a:rPr lang="en-GB" sz="1400" b="0" i="0" u="none" strike="noStrike" baseline="0" dirty="0">
                <a:latin typeface="Arial" panose="020B0604020202020204" pitchFamily="34" charset="0"/>
                <a:cs typeface="Arial" panose="020B0604020202020204" pitchFamily="34" charset="0"/>
              </a:rPr>
              <a:t>(Allan Bloom, Trans.). New York, NY: Basic Books.</a:t>
            </a:r>
            <a:endParaRPr lang="en-GB" sz="1400" dirty="0">
              <a:latin typeface="Arial" panose="020B0604020202020204" pitchFamily="34" charset="0"/>
              <a:cs typeface="Arial" panose="020B0604020202020204" pitchFamily="34" charset="0"/>
            </a:endParaRPr>
          </a:p>
          <a:p>
            <a:r>
              <a:rPr lang="en-GB" sz="1400" b="0" i="0" u="none" strike="noStrike" baseline="0" dirty="0">
                <a:latin typeface="Arial" panose="020B0604020202020204" pitchFamily="34" charset="0"/>
                <a:cs typeface="Arial" panose="020B0604020202020204" pitchFamily="34" charset="0"/>
              </a:rPr>
              <a:t>Skinner, B. F. (1953). </a:t>
            </a:r>
            <a:r>
              <a:rPr lang="en-GB" sz="1400" b="0" i="1" u="none" strike="noStrike" baseline="0" dirty="0">
                <a:latin typeface="Arial" panose="020B0604020202020204" pitchFamily="34" charset="0"/>
                <a:cs typeface="Arial" panose="020B0604020202020204" pitchFamily="34" charset="0"/>
              </a:rPr>
              <a:t>Science and human </a:t>
            </a:r>
            <a:r>
              <a:rPr lang="en-GB" sz="1400" b="0" i="1" u="none" strike="noStrike" baseline="0" dirty="0" err="1">
                <a:latin typeface="Arial" panose="020B0604020202020204" pitchFamily="34" charset="0"/>
                <a:cs typeface="Arial" panose="020B0604020202020204" pitchFamily="34" charset="0"/>
              </a:rPr>
              <a:t>behavior</a:t>
            </a:r>
            <a:r>
              <a:rPr lang="en-GB" sz="1400" b="0" i="0" u="none" strike="noStrike" baseline="0" dirty="0">
                <a:latin typeface="Arial" panose="020B0604020202020204" pitchFamily="34" charset="0"/>
                <a:cs typeface="Arial" panose="020B0604020202020204" pitchFamily="34" charset="0"/>
              </a:rPr>
              <a:t>. New York, Macmillan</a:t>
            </a:r>
          </a:p>
          <a:p>
            <a:pPr algn="l"/>
            <a:r>
              <a:rPr lang="en-GB" sz="1400" b="0" i="0" u="none" strike="noStrike" baseline="0" dirty="0">
                <a:latin typeface="Arial" panose="020B0604020202020204" pitchFamily="34" charset="0"/>
                <a:cs typeface="Arial" panose="020B0604020202020204" pitchFamily="34" charset="0"/>
              </a:rPr>
              <a:t>Watson, J. B. (1913). Psychology as the </a:t>
            </a:r>
            <a:r>
              <a:rPr lang="en-GB" sz="1400" b="0" i="0" u="none" strike="noStrike" baseline="0" dirty="0" err="1">
                <a:latin typeface="Arial" panose="020B0604020202020204" pitchFamily="34" charset="0"/>
                <a:cs typeface="Arial" panose="020B0604020202020204" pitchFamily="34" charset="0"/>
              </a:rPr>
              <a:t>behaviorist</a:t>
            </a:r>
            <a:r>
              <a:rPr lang="en-GB" sz="1400" b="0" i="0" u="none" strike="noStrike" baseline="0" dirty="0">
                <a:latin typeface="Arial" panose="020B0604020202020204" pitchFamily="34" charset="0"/>
                <a:cs typeface="Arial" panose="020B0604020202020204" pitchFamily="34" charset="0"/>
              </a:rPr>
              <a:t> views it. </a:t>
            </a:r>
            <a:r>
              <a:rPr lang="en-GB" sz="1400" b="0" i="1" u="none" strike="noStrike" baseline="0" dirty="0">
                <a:latin typeface="Arial" panose="020B0604020202020204" pitchFamily="34" charset="0"/>
                <a:cs typeface="Arial" panose="020B0604020202020204" pitchFamily="34" charset="0"/>
              </a:rPr>
              <a:t>Psychological Review</a:t>
            </a:r>
            <a:r>
              <a:rPr lang="en-GB" sz="1400" b="0" i="0" u="none" strike="noStrike" baseline="0" dirty="0">
                <a:latin typeface="Arial" panose="020B0604020202020204" pitchFamily="34" charset="0"/>
                <a:cs typeface="Arial" panose="020B0604020202020204" pitchFamily="34" charset="0"/>
              </a:rPr>
              <a:t>, 20, 158-177.</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65520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Banded</Template>
  <TotalTime>247</TotalTime>
  <Words>2236</Words>
  <Application>Microsoft Office PowerPoint</Application>
  <PresentationFormat>Widescreen</PresentationFormat>
  <Paragraphs>149</Paragraphs>
  <Slides>19</Slides>
  <Notes>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19</vt:i4>
      </vt:variant>
    </vt:vector>
  </HeadingPairs>
  <TitlesOfParts>
    <vt:vector size="31" baseType="lpstr">
      <vt:lpstr>07cbm,Bold</vt:lpstr>
      <vt:lpstr>60iif,Bold</vt:lpstr>
      <vt:lpstr>64mst</vt:lpstr>
      <vt:lpstr>64zdj</vt:lpstr>
      <vt:lpstr>68hod</vt:lpstr>
      <vt:lpstr>99elq</vt:lpstr>
      <vt:lpstr>Arial</vt:lpstr>
      <vt:lpstr>Calibri</vt:lpstr>
      <vt:lpstr>CIDFont+F2</vt:lpstr>
      <vt:lpstr>Corbel</vt:lpstr>
      <vt:lpstr>Wingdings</vt:lpstr>
      <vt:lpstr>Banded</vt:lpstr>
      <vt:lpstr>Introduction to developmental psychology</vt:lpstr>
      <vt:lpstr>Introduction To Developmental Psychology  Prenatal Development</vt:lpstr>
      <vt:lpstr>What Is Developmental Psychology ?</vt:lpstr>
      <vt:lpstr>PowerPoint Presentation</vt:lpstr>
      <vt:lpstr>PowerPoint Presentation</vt:lpstr>
      <vt:lpstr>Why Do We Study Developmental Psychology?</vt:lpstr>
      <vt:lpstr>Prenatal Development</vt:lpstr>
      <vt:lpstr>Development of the brain. </vt:lpstr>
      <vt:lpstr>Prenatal Learning</vt:lpstr>
      <vt:lpstr>Prenatal Environmental Influences</vt:lpstr>
      <vt:lpstr>The Nature-Nurture Debate</vt:lpstr>
      <vt:lpstr>The Course Of Acquisition</vt:lpstr>
      <vt:lpstr>The continuous function</vt:lpstr>
      <vt:lpstr>Staged development</vt:lpstr>
      <vt:lpstr>Inverted  U-Function</vt:lpstr>
      <vt:lpstr>Sensitive And Critical Periods</vt:lpstr>
      <vt:lpstr>Theories Of Development</vt:lpstr>
      <vt:lpstr>The theorist views - learning vs. innateness.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developmental psychology</dc:title>
  <dc:creator>Rebecca Kavanagh</dc:creator>
  <cp:lastModifiedBy>Rebecca Stewart</cp:lastModifiedBy>
  <cp:revision>18</cp:revision>
  <dcterms:created xsi:type="dcterms:W3CDTF">2020-08-25T20:32:34Z</dcterms:created>
  <dcterms:modified xsi:type="dcterms:W3CDTF">2022-12-23T10:47:31Z</dcterms:modified>
</cp:coreProperties>
</file>