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8" r:id="rId7"/>
    <p:sldMasterId id="2147483663" r:id="rId8"/>
  </p:sldMasterIdLst>
  <p:notesMasterIdLst>
    <p:notesMasterId r:id="rId29"/>
  </p:notesMasterIdLst>
  <p:sldIdLst>
    <p:sldId id="308" r:id="rId9"/>
    <p:sldId id="502" r:id="rId10"/>
    <p:sldId id="495" r:id="rId11"/>
    <p:sldId id="496" r:id="rId12"/>
    <p:sldId id="497" r:id="rId13"/>
    <p:sldId id="375" r:id="rId14"/>
    <p:sldId id="290" r:id="rId15"/>
    <p:sldId id="498" r:id="rId16"/>
    <p:sldId id="499" r:id="rId17"/>
    <p:sldId id="500" r:id="rId18"/>
    <p:sldId id="267" r:id="rId19"/>
    <p:sldId id="268" r:id="rId20"/>
    <p:sldId id="270" r:id="rId21"/>
    <p:sldId id="271" r:id="rId22"/>
    <p:sldId id="272" r:id="rId23"/>
    <p:sldId id="501" r:id="rId24"/>
    <p:sldId id="503" r:id="rId25"/>
    <p:sldId id="504" r:id="rId26"/>
    <p:sldId id="505" r:id="rId27"/>
    <p:sldId id="50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1C1"/>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1354" autoAdjust="0"/>
    <p:restoredTop sz="68610" autoAdjust="0"/>
  </p:normalViewPr>
  <p:slideViewPr>
    <p:cSldViewPr snapToGrid="0">
      <p:cViewPr>
        <p:scale>
          <a:sx n="40" d="100"/>
          <a:sy n="40" d="100"/>
        </p:scale>
        <p:origin x="162" y="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presProps" Target="pres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065AB48D-2E48-423D-A398-305CBF9C5625}"/>
    <pc:docChg chg="custSel delSld modSld">
      <pc:chgData name="Kate Piper (IMH)" userId="f69ee4e2-845b-4a1f-89c4-60fce9da139f" providerId="ADAL" clId="{065AB48D-2E48-423D-A398-305CBF9C5625}" dt="2026-09-17T09:06:47.493" v="187" actId="20577"/>
      <pc:docMkLst>
        <pc:docMk/>
      </pc:docMkLst>
      <pc:sldChg chg="modSp mod">
        <pc:chgData name="Kate Piper (IMH)" userId="f69ee4e2-845b-4a1f-89c4-60fce9da139f" providerId="ADAL" clId="{065AB48D-2E48-423D-A398-305CBF9C5625}" dt="2026-09-17T09:03:34.948" v="111" actId="1076"/>
        <pc:sldMkLst>
          <pc:docMk/>
          <pc:sldMk cId="2741221893" sldId="308"/>
        </pc:sldMkLst>
        <pc:spChg chg="mod">
          <ac:chgData name="Kate Piper (IMH)" userId="f69ee4e2-845b-4a1f-89c4-60fce9da139f" providerId="ADAL" clId="{065AB48D-2E48-423D-A398-305CBF9C5625}" dt="2026-09-17T09:03:34.948" v="111" actId="1076"/>
          <ac:spMkLst>
            <pc:docMk/>
            <pc:sldMk cId="2741221893" sldId="308"/>
            <ac:spMk id="2" creationId="{EDD4C10A-E4A0-4C54-98D4-C13432B17C16}"/>
          </ac:spMkLst>
        </pc:spChg>
      </pc:sldChg>
      <pc:sldChg chg="modSp mod modNotesTx">
        <pc:chgData name="Kate Piper (IMH)" userId="f69ee4e2-845b-4a1f-89c4-60fce9da139f" providerId="ADAL" clId="{065AB48D-2E48-423D-A398-305CBF9C5625}" dt="2026-09-17T09:06:47.493" v="187" actId="20577"/>
        <pc:sldMkLst>
          <pc:docMk/>
          <pc:sldMk cId="656199337" sldId="495"/>
        </pc:sldMkLst>
        <pc:spChg chg="mod">
          <ac:chgData name="Kate Piper (IMH)" userId="f69ee4e2-845b-4a1f-89c4-60fce9da139f" providerId="ADAL" clId="{065AB48D-2E48-423D-A398-305CBF9C5625}" dt="2026-09-17T09:06:26.554" v="164" actId="1076"/>
          <ac:spMkLst>
            <pc:docMk/>
            <pc:sldMk cId="656199337" sldId="495"/>
            <ac:spMk id="2" creationId="{1F9E3E13-62DD-F925-070E-0E185937988E}"/>
          </ac:spMkLst>
        </pc:spChg>
      </pc:sldChg>
    </pc:docChg>
  </pc:docChgLst>
  <pc:docChgLst>
    <pc:chgData name="Kate Piper (IMH)" userId="f69ee4e2-845b-4a1f-89c4-60fce9da139f" providerId="ADAL" clId="{5495BD67-6B1C-4244-BAED-E61C14CAA4B2}"/>
    <pc:docChg chg="undo custSel addSld delSld modSld sldOrd">
      <pc:chgData name="Kate Piper (IMH)" userId="f69ee4e2-845b-4a1f-89c4-60fce9da139f" providerId="ADAL" clId="{5495BD67-6B1C-4244-BAED-E61C14CAA4B2}" dt="2026-10-01T13:11:06.302" v="4718" actId="20577"/>
      <pc:docMkLst>
        <pc:docMk/>
      </pc:docMkLst>
      <pc:sldChg chg="add">
        <pc:chgData name="Kate Piper (IMH)" userId="f69ee4e2-845b-4a1f-89c4-60fce9da139f" providerId="ADAL" clId="{5495BD67-6B1C-4244-BAED-E61C14CAA4B2}" dt="2026-10-01T10:19:54.288" v="1116"/>
        <pc:sldMkLst>
          <pc:docMk/>
          <pc:sldMk cId="2967009381" sldId="267"/>
        </pc:sldMkLst>
      </pc:sldChg>
      <pc:sldChg chg="add">
        <pc:chgData name="Kate Piper (IMH)" userId="f69ee4e2-845b-4a1f-89c4-60fce9da139f" providerId="ADAL" clId="{5495BD67-6B1C-4244-BAED-E61C14CAA4B2}" dt="2026-10-01T10:19:54.288" v="1116"/>
        <pc:sldMkLst>
          <pc:docMk/>
          <pc:sldMk cId="596835606" sldId="268"/>
        </pc:sldMkLst>
      </pc:sldChg>
      <pc:sldChg chg="add">
        <pc:chgData name="Kate Piper (IMH)" userId="f69ee4e2-845b-4a1f-89c4-60fce9da139f" providerId="ADAL" clId="{5495BD67-6B1C-4244-BAED-E61C14CAA4B2}" dt="2026-10-01T10:19:54.288" v="1116"/>
        <pc:sldMkLst>
          <pc:docMk/>
          <pc:sldMk cId="3376938220" sldId="270"/>
        </pc:sldMkLst>
      </pc:sldChg>
      <pc:sldChg chg="add">
        <pc:chgData name="Kate Piper (IMH)" userId="f69ee4e2-845b-4a1f-89c4-60fce9da139f" providerId="ADAL" clId="{5495BD67-6B1C-4244-BAED-E61C14CAA4B2}" dt="2026-10-01T10:19:54.288" v="1116"/>
        <pc:sldMkLst>
          <pc:docMk/>
          <pc:sldMk cId="1572478696" sldId="271"/>
        </pc:sldMkLst>
      </pc:sldChg>
      <pc:sldChg chg="add">
        <pc:chgData name="Kate Piper (IMH)" userId="f69ee4e2-845b-4a1f-89c4-60fce9da139f" providerId="ADAL" clId="{5495BD67-6B1C-4244-BAED-E61C14CAA4B2}" dt="2026-10-01T10:19:54.288" v="1116"/>
        <pc:sldMkLst>
          <pc:docMk/>
          <pc:sldMk cId="2243985566" sldId="272"/>
        </pc:sldMkLst>
      </pc:sldChg>
      <pc:sldChg chg="modSp add mod">
        <pc:chgData name="Kate Piper (IMH)" userId="f69ee4e2-845b-4a1f-89c4-60fce9da139f" providerId="ADAL" clId="{5495BD67-6B1C-4244-BAED-E61C14CAA4B2}" dt="2026-10-01T09:40:50.760" v="456" actId="20577"/>
        <pc:sldMkLst>
          <pc:docMk/>
          <pc:sldMk cId="2558751648" sldId="290"/>
        </pc:sldMkLst>
        <pc:spChg chg="mod">
          <ac:chgData name="Kate Piper (IMH)" userId="f69ee4e2-845b-4a1f-89c4-60fce9da139f" providerId="ADAL" clId="{5495BD67-6B1C-4244-BAED-E61C14CAA4B2}" dt="2026-10-01T09:40:50.760" v="456" actId="20577"/>
          <ac:spMkLst>
            <pc:docMk/>
            <pc:sldMk cId="2558751648" sldId="290"/>
            <ac:spMk id="3" creationId="{7F2C1C44-BB08-5C9B-171A-DC4A1E8D88A1}"/>
          </ac:spMkLst>
        </pc:spChg>
      </pc:sldChg>
      <pc:sldChg chg="add">
        <pc:chgData name="Kate Piper (IMH)" userId="f69ee4e2-845b-4a1f-89c4-60fce9da139f" providerId="ADAL" clId="{5495BD67-6B1C-4244-BAED-E61C14CAA4B2}" dt="2026-10-01T09:40:27.304" v="436"/>
        <pc:sldMkLst>
          <pc:docMk/>
          <pc:sldMk cId="2571771355" sldId="375"/>
        </pc:sldMkLst>
      </pc:sldChg>
      <pc:sldChg chg="addSp modSp mod">
        <pc:chgData name="Kate Piper (IMH)" userId="f69ee4e2-845b-4a1f-89c4-60fce9da139f" providerId="ADAL" clId="{5495BD67-6B1C-4244-BAED-E61C14CAA4B2}" dt="2026-10-01T09:34:37.350" v="60" actId="20577"/>
        <pc:sldMkLst>
          <pc:docMk/>
          <pc:sldMk cId="656199337" sldId="495"/>
        </pc:sldMkLst>
        <pc:spChg chg="mod">
          <ac:chgData name="Kate Piper (IMH)" userId="f69ee4e2-845b-4a1f-89c4-60fce9da139f" providerId="ADAL" clId="{5495BD67-6B1C-4244-BAED-E61C14CAA4B2}" dt="2026-10-01T09:31:38.515" v="0" actId="1076"/>
          <ac:spMkLst>
            <pc:docMk/>
            <pc:sldMk cId="656199337" sldId="495"/>
            <ac:spMk id="2" creationId="{1F9E3E13-62DD-F925-070E-0E185937988E}"/>
          </ac:spMkLst>
        </pc:spChg>
        <pc:spChg chg="add mod">
          <ac:chgData name="Kate Piper (IMH)" userId="f69ee4e2-845b-4a1f-89c4-60fce9da139f" providerId="ADAL" clId="{5495BD67-6B1C-4244-BAED-E61C14CAA4B2}" dt="2026-10-01T09:34:37.350" v="60" actId="20577"/>
          <ac:spMkLst>
            <pc:docMk/>
            <pc:sldMk cId="656199337" sldId="495"/>
            <ac:spMk id="4" creationId="{6CCDD945-874C-C4BD-17A9-EC46EFFA62EC}"/>
          </ac:spMkLst>
        </pc:spChg>
      </pc:sldChg>
      <pc:sldChg chg="modSp new mod">
        <pc:chgData name="Kate Piper (IMH)" userId="f69ee4e2-845b-4a1f-89c4-60fce9da139f" providerId="ADAL" clId="{5495BD67-6B1C-4244-BAED-E61C14CAA4B2}" dt="2026-10-01T09:36:54.059" v="338" actId="403"/>
        <pc:sldMkLst>
          <pc:docMk/>
          <pc:sldMk cId="2596606899" sldId="496"/>
        </pc:sldMkLst>
        <pc:spChg chg="mod">
          <ac:chgData name="Kate Piper (IMH)" userId="f69ee4e2-845b-4a1f-89c4-60fce9da139f" providerId="ADAL" clId="{5495BD67-6B1C-4244-BAED-E61C14CAA4B2}" dt="2026-10-01T09:35:42.814" v="92" actId="20577"/>
          <ac:spMkLst>
            <pc:docMk/>
            <pc:sldMk cId="2596606899" sldId="496"/>
            <ac:spMk id="2" creationId="{731202AE-D9EA-566D-81EE-9A83029EEE1A}"/>
          </ac:spMkLst>
        </pc:spChg>
        <pc:spChg chg="mod">
          <ac:chgData name="Kate Piper (IMH)" userId="f69ee4e2-845b-4a1f-89c4-60fce9da139f" providerId="ADAL" clId="{5495BD67-6B1C-4244-BAED-E61C14CAA4B2}" dt="2026-10-01T09:36:54.059" v="338" actId="403"/>
          <ac:spMkLst>
            <pc:docMk/>
            <pc:sldMk cId="2596606899" sldId="496"/>
            <ac:spMk id="3" creationId="{C29C8140-EAAD-84F0-11B7-6DE01B1CE71D}"/>
          </ac:spMkLst>
        </pc:spChg>
      </pc:sldChg>
      <pc:sldChg chg="modSp add mod ord">
        <pc:chgData name="Kate Piper (IMH)" userId="f69ee4e2-845b-4a1f-89c4-60fce9da139f" providerId="ADAL" clId="{5495BD67-6B1C-4244-BAED-E61C14CAA4B2}" dt="2026-10-01T09:39:29.804" v="435" actId="5793"/>
        <pc:sldMkLst>
          <pc:docMk/>
          <pc:sldMk cId="2691045821" sldId="497"/>
        </pc:sldMkLst>
        <pc:spChg chg="mod">
          <ac:chgData name="Kate Piper (IMH)" userId="f69ee4e2-845b-4a1f-89c4-60fce9da139f" providerId="ADAL" clId="{5495BD67-6B1C-4244-BAED-E61C14CAA4B2}" dt="2026-10-01T09:39:17.792" v="385" actId="20577"/>
          <ac:spMkLst>
            <pc:docMk/>
            <pc:sldMk cId="2691045821" sldId="497"/>
            <ac:spMk id="2" creationId="{30914379-FA49-F58B-97F5-2DA154CA6561}"/>
          </ac:spMkLst>
        </pc:spChg>
        <pc:spChg chg="mod">
          <ac:chgData name="Kate Piper (IMH)" userId="f69ee4e2-845b-4a1f-89c4-60fce9da139f" providerId="ADAL" clId="{5495BD67-6B1C-4244-BAED-E61C14CAA4B2}" dt="2026-10-01T09:39:29.804" v="435" actId="5793"/>
          <ac:spMkLst>
            <pc:docMk/>
            <pc:sldMk cId="2691045821" sldId="497"/>
            <ac:spMk id="4" creationId="{FF904196-97C0-0CAB-B60F-610B018972E6}"/>
          </ac:spMkLst>
        </pc:spChg>
      </pc:sldChg>
      <pc:sldChg chg="addSp modSp add mod ord modAnim">
        <pc:chgData name="Kate Piper (IMH)" userId="f69ee4e2-845b-4a1f-89c4-60fce9da139f" providerId="ADAL" clId="{5495BD67-6B1C-4244-BAED-E61C14CAA4B2}" dt="2026-10-01T09:44:14.219" v="566"/>
        <pc:sldMkLst>
          <pc:docMk/>
          <pc:sldMk cId="920309824" sldId="498"/>
        </pc:sldMkLst>
        <pc:spChg chg="mod">
          <ac:chgData name="Kate Piper (IMH)" userId="f69ee4e2-845b-4a1f-89c4-60fce9da139f" providerId="ADAL" clId="{5495BD67-6B1C-4244-BAED-E61C14CAA4B2}" dt="2026-10-01T09:41:44.143" v="527" actId="20577"/>
          <ac:spMkLst>
            <pc:docMk/>
            <pc:sldMk cId="920309824" sldId="498"/>
            <ac:spMk id="2" creationId="{8CDABB26-15B0-F346-24BF-E662A5BE2E1C}"/>
          </ac:spMkLst>
        </pc:spChg>
        <pc:spChg chg="mod">
          <ac:chgData name="Kate Piper (IMH)" userId="f69ee4e2-845b-4a1f-89c4-60fce9da139f" providerId="ADAL" clId="{5495BD67-6B1C-4244-BAED-E61C14CAA4B2}" dt="2026-10-01T09:43:12.257" v="563" actId="20577"/>
          <ac:spMkLst>
            <pc:docMk/>
            <pc:sldMk cId="920309824" sldId="498"/>
            <ac:spMk id="3" creationId="{A8A0894D-1BDE-D3E4-3ED4-5DF267EE1BF4}"/>
          </ac:spMkLst>
        </pc:spChg>
        <pc:picChg chg="add">
          <ac:chgData name="Kate Piper (IMH)" userId="f69ee4e2-845b-4a1f-89c4-60fce9da139f" providerId="ADAL" clId="{5495BD67-6B1C-4244-BAED-E61C14CAA4B2}" dt="2026-10-01T09:44:10.978" v="565" actId="22"/>
          <ac:picMkLst>
            <pc:docMk/>
            <pc:sldMk cId="920309824" sldId="498"/>
            <ac:picMk id="5" creationId="{BF99C02B-069D-62A0-B95D-AE11FF03543C}"/>
          </ac:picMkLst>
        </pc:picChg>
      </pc:sldChg>
      <pc:sldChg chg="addSp delSp modSp new mod">
        <pc:chgData name="Kate Piper (IMH)" userId="f69ee4e2-845b-4a1f-89c4-60fce9da139f" providerId="ADAL" clId="{5495BD67-6B1C-4244-BAED-E61C14CAA4B2}" dt="2026-10-01T09:58:43.885" v="888" actId="478"/>
        <pc:sldMkLst>
          <pc:docMk/>
          <pc:sldMk cId="118316205" sldId="499"/>
        </pc:sldMkLst>
        <pc:spChg chg="add mod">
          <ac:chgData name="Kate Piper (IMH)" userId="f69ee4e2-845b-4a1f-89c4-60fce9da139f" providerId="ADAL" clId="{5495BD67-6B1C-4244-BAED-E61C14CAA4B2}" dt="2026-10-01T09:57:46.168" v="881" actId="207"/>
          <ac:spMkLst>
            <pc:docMk/>
            <pc:sldMk cId="118316205" sldId="499"/>
            <ac:spMk id="15" creationId="{72CC446C-D242-3B55-37DD-A34C94A724AB}"/>
          </ac:spMkLst>
        </pc:spChg>
        <pc:spChg chg="add mod">
          <ac:chgData name="Kate Piper (IMH)" userId="f69ee4e2-845b-4a1f-89c4-60fce9da139f" providerId="ADAL" clId="{5495BD67-6B1C-4244-BAED-E61C14CAA4B2}" dt="2026-10-01T09:57:52.764" v="883" actId="207"/>
          <ac:spMkLst>
            <pc:docMk/>
            <pc:sldMk cId="118316205" sldId="499"/>
            <ac:spMk id="17" creationId="{6D015F37-0DF4-ED2F-ACE9-C0F8C27FA917}"/>
          </ac:spMkLst>
        </pc:spChg>
        <pc:spChg chg="add mod">
          <ac:chgData name="Kate Piper (IMH)" userId="f69ee4e2-845b-4a1f-89c4-60fce9da139f" providerId="ADAL" clId="{5495BD67-6B1C-4244-BAED-E61C14CAA4B2}" dt="2026-10-01T09:57:57.487" v="884" actId="207"/>
          <ac:spMkLst>
            <pc:docMk/>
            <pc:sldMk cId="118316205" sldId="499"/>
            <ac:spMk id="19" creationId="{00EAA1CF-E2F6-C1B5-6EDD-DA0D685B4462}"/>
          </ac:spMkLst>
        </pc:spChg>
        <pc:spChg chg="add mod">
          <ac:chgData name="Kate Piper (IMH)" userId="f69ee4e2-845b-4a1f-89c4-60fce9da139f" providerId="ADAL" clId="{5495BD67-6B1C-4244-BAED-E61C14CAA4B2}" dt="2026-10-01T09:58:19.292" v="886" actId="207"/>
          <ac:spMkLst>
            <pc:docMk/>
            <pc:sldMk cId="118316205" sldId="499"/>
            <ac:spMk id="21" creationId="{07C369B9-ECF2-DDF6-5310-1E343B7E5E95}"/>
          </ac:spMkLst>
        </pc:spChg>
      </pc:sldChg>
      <pc:sldChg chg="addSp delSp modSp add mod modAnim">
        <pc:chgData name="Kate Piper (IMH)" userId="f69ee4e2-845b-4a1f-89c4-60fce9da139f" providerId="ADAL" clId="{5495BD67-6B1C-4244-BAED-E61C14CAA4B2}" dt="2026-10-01T10:37:32.941" v="1923"/>
        <pc:sldMkLst>
          <pc:docMk/>
          <pc:sldMk cId="3341146121" sldId="500"/>
        </pc:sldMkLst>
        <pc:spChg chg="add mod">
          <ac:chgData name="Kate Piper (IMH)" userId="f69ee4e2-845b-4a1f-89c4-60fce9da139f" providerId="ADAL" clId="{5495BD67-6B1C-4244-BAED-E61C14CAA4B2}" dt="2026-10-01T10:21:28.773" v="1324" actId="1076"/>
          <ac:spMkLst>
            <pc:docMk/>
            <pc:sldMk cId="3341146121" sldId="500"/>
            <ac:spMk id="2" creationId="{6183D3E4-4BF9-3A59-D159-1DC793F124ED}"/>
          </ac:spMkLst>
        </pc:spChg>
        <pc:spChg chg="add mod">
          <ac:chgData name="Kate Piper (IMH)" userId="f69ee4e2-845b-4a1f-89c4-60fce9da139f" providerId="ADAL" clId="{5495BD67-6B1C-4244-BAED-E61C14CAA4B2}" dt="2026-10-01T10:30:59.739" v="1845" actId="1076"/>
          <ac:spMkLst>
            <pc:docMk/>
            <pc:sldMk cId="3341146121" sldId="500"/>
            <ac:spMk id="6" creationId="{C875CF75-21F1-D28C-1090-09FA4F5E0496}"/>
          </ac:spMkLst>
        </pc:spChg>
        <pc:spChg chg="add mod">
          <ac:chgData name="Kate Piper (IMH)" userId="f69ee4e2-845b-4a1f-89c4-60fce9da139f" providerId="ADAL" clId="{5495BD67-6B1C-4244-BAED-E61C14CAA4B2}" dt="2026-10-01T10:31:33.435" v="1905" actId="403"/>
          <ac:spMkLst>
            <pc:docMk/>
            <pc:sldMk cId="3341146121" sldId="500"/>
            <ac:spMk id="7" creationId="{DF904782-93A9-7619-1409-74ACF2BDB998}"/>
          </ac:spMkLst>
        </pc:spChg>
        <pc:spChg chg="mod">
          <ac:chgData name="Kate Piper (IMH)" userId="f69ee4e2-845b-4a1f-89c4-60fce9da139f" providerId="ADAL" clId="{5495BD67-6B1C-4244-BAED-E61C14CAA4B2}" dt="2026-10-01T10:11:20.910" v="906" actId="1076"/>
          <ac:spMkLst>
            <pc:docMk/>
            <pc:sldMk cId="3341146121" sldId="500"/>
            <ac:spMk id="15" creationId="{391FE0EB-3920-1B38-517E-EC0E2B772509}"/>
          </ac:spMkLst>
        </pc:spChg>
        <pc:picChg chg="add mod ord">
          <ac:chgData name="Kate Piper (IMH)" userId="f69ee4e2-845b-4a1f-89c4-60fce9da139f" providerId="ADAL" clId="{5495BD67-6B1C-4244-BAED-E61C14CAA4B2}" dt="2026-10-01T10:32:36.050" v="1916" actId="1076"/>
          <ac:picMkLst>
            <pc:docMk/>
            <pc:sldMk cId="3341146121" sldId="500"/>
            <ac:picMk id="3" creationId="{C155CFF5-9CEA-5216-5609-F7323D704FF1}"/>
          </ac:picMkLst>
        </pc:picChg>
        <pc:picChg chg="add mod ord">
          <ac:chgData name="Kate Piper (IMH)" userId="f69ee4e2-845b-4a1f-89c4-60fce9da139f" providerId="ADAL" clId="{5495BD67-6B1C-4244-BAED-E61C14CAA4B2}" dt="2026-10-01T10:31:50.530" v="1908" actId="171"/>
          <ac:picMkLst>
            <pc:docMk/>
            <pc:sldMk cId="3341146121" sldId="500"/>
            <ac:picMk id="5" creationId="{8EDCF715-B03D-E0CF-68CE-E96BF07F092E}"/>
          </ac:picMkLst>
        </pc:picChg>
        <pc:picChg chg="add mod">
          <ac:chgData name="Kate Piper (IMH)" userId="f69ee4e2-845b-4a1f-89c4-60fce9da139f" providerId="ADAL" clId="{5495BD67-6B1C-4244-BAED-E61C14CAA4B2}" dt="2026-10-01T10:37:26.394" v="1921" actId="14100"/>
          <ac:picMkLst>
            <pc:docMk/>
            <pc:sldMk cId="3341146121" sldId="500"/>
            <ac:picMk id="9" creationId="{F0C73A8E-08EF-FCD7-0A48-D94906850107}"/>
          </ac:picMkLst>
        </pc:picChg>
      </pc:sldChg>
      <pc:sldChg chg="addSp delSp modSp add mod ord">
        <pc:chgData name="Kate Piper (IMH)" userId="f69ee4e2-845b-4a1f-89c4-60fce9da139f" providerId="ADAL" clId="{5495BD67-6B1C-4244-BAED-E61C14CAA4B2}" dt="2026-10-01T10:54:25.578" v="2402" actId="20577"/>
        <pc:sldMkLst>
          <pc:docMk/>
          <pc:sldMk cId="457615929" sldId="501"/>
        </pc:sldMkLst>
        <pc:spChg chg="add mod">
          <ac:chgData name="Kate Piper (IMH)" userId="f69ee4e2-845b-4a1f-89c4-60fce9da139f" providerId="ADAL" clId="{5495BD67-6B1C-4244-BAED-E61C14CAA4B2}" dt="2026-10-01T10:44:12.515" v="2123" actId="20577"/>
          <ac:spMkLst>
            <pc:docMk/>
            <pc:sldMk cId="457615929" sldId="501"/>
            <ac:spMk id="3" creationId="{0A111527-34A3-DB84-2CE6-D21016A7F6D4}"/>
          </ac:spMkLst>
        </pc:spChg>
        <pc:spChg chg="add mod">
          <ac:chgData name="Kate Piper (IMH)" userId="f69ee4e2-845b-4a1f-89c4-60fce9da139f" providerId="ADAL" clId="{5495BD67-6B1C-4244-BAED-E61C14CAA4B2}" dt="2026-10-01T10:54:25.578" v="2402" actId="20577"/>
          <ac:spMkLst>
            <pc:docMk/>
            <pc:sldMk cId="457615929" sldId="501"/>
            <ac:spMk id="8" creationId="{BE4128DA-D970-45D7-6EB6-89601682AF87}"/>
          </ac:spMkLst>
        </pc:spChg>
        <pc:spChg chg="mod">
          <ac:chgData name="Kate Piper (IMH)" userId="f69ee4e2-845b-4a1f-89c4-60fce9da139f" providerId="ADAL" clId="{5495BD67-6B1C-4244-BAED-E61C14CAA4B2}" dt="2026-10-01T10:37:52.567" v="1929" actId="1076"/>
          <ac:spMkLst>
            <pc:docMk/>
            <pc:sldMk cId="457615929" sldId="501"/>
            <ac:spMk id="17" creationId="{2386E01F-2267-541A-1331-CDE35ABE6518}"/>
          </ac:spMkLst>
        </pc:spChg>
        <pc:picChg chg="add mod modCrop">
          <ac:chgData name="Kate Piper (IMH)" userId="f69ee4e2-845b-4a1f-89c4-60fce9da139f" providerId="ADAL" clId="{5495BD67-6B1C-4244-BAED-E61C14CAA4B2}" dt="2026-10-01T10:50:17.341" v="2128" actId="1076"/>
          <ac:picMkLst>
            <pc:docMk/>
            <pc:sldMk cId="457615929" sldId="501"/>
            <ac:picMk id="5" creationId="{00489174-3251-3F7C-F328-6DD7F30D6524}"/>
          </ac:picMkLst>
        </pc:picChg>
        <pc:picChg chg="add mod">
          <ac:chgData name="Kate Piper (IMH)" userId="f69ee4e2-845b-4a1f-89c4-60fce9da139f" providerId="ADAL" clId="{5495BD67-6B1C-4244-BAED-E61C14CAA4B2}" dt="2026-10-01T10:50:52.122" v="2131" actId="1076"/>
          <ac:picMkLst>
            <pc:docMk/>
            <pc:sldMk cId="457615929" sldId="501"/>
            <ac:picMk id="7" creationId="{042212B8-9982-2AB2-89A7-7BCFDC31CB61}"/>
          </ac:picMkLst>
        </pc:picChg>
      </pc:sldChg>
      <pc:sldChg chg="modSp new mod ord">
        <pc:chgData name="Kate Piper (IMH)" userId="f69ee4e2-845b-4a1f-89c4-60fce9da139f" providerId="ADAL" clId="{5495BD67-6B1C-4244-BAED-E61C14CAA4B2}" dt="2026-10-01T12:08:11.085" v="2528" actId="20577"/>
        <pc:sldMkLst>
          <pc:docMk/>
          <pc:sldMk cId="987505451" sldId="502"/>
        </pc:sldMkLst>
        <pc:spChg chg="mod">
          <ac:chgData name="Kate Piper (IMH)" userId="f69ee4e2-845b-4a1f-89c4-60fce9da139f" providerId="ADAL" clId="{5495BD67-6B1C-4244-BAED-E61C14CAA4B2}" dt="2026-10-01T12:07:26.634" v="2424" actId="20577"/>
          <ac:spMkLst>
            <pc:docMk/>
            <pc:sldMk cId="987505451" sldId="502"/>
            <ac:spMk id="2" creationId="{56F6BEAD-5599-074A-77C9-3FC07FD5AC28}"/>
          </ac:spMkLst>
        </pc:spChg>
        <pc:spChg chg="mod">
          <ac:chgData name="Kate Piper (IMH)" userId="f69ee4e2-845b-4a1f-89c4-60fce9da139f" providerId="ADAL" clId="{5495BD67-6B1C-4244-BAED-E61C14CAA4B2}" dt="2026-10-01T12:08:11.085" v="2528" actId="20577"/>
          <ac:spMkLst>
            <pc:docMk/>
            <pc:sldMk cId="987505451" sldId="502"/>
            <ac:spMk id="3" creationId="{544EFB6E-333D-85C8-F317-33A7957F560E}"/>
          </ac:spMkLst>
        </pc:spChg>
      </pc:sldChg>
      <pc:sldChg chg="addSp delSp modSp add mod ord modAnim modNotesTx">
        <pc:chgData name="Kate Piper (IMH)" userId="f69ee4e2-845b-4a1f-89c4-60fce9da139f" providerId="ADAL" clId="{5495BD67-6B1C-4244-BAED-E61C14CAA4B2}" dt="2026-10-01T12:44:11.327" v="3113" actId="1076"/>
        <pc:sldMkLst>
          <pc:docMk/>
          <pc:sldMk cId="4033180727" sldId="503"/>
        </pc:sldMkLst>
        <pc:spChg chg="add mod">
          <ac:chgData name="Kate Piper (IMH)" userId="f69ee4e2-845b-4a1f-89c4-60fce9da139f" providerId="ADAL" clId="{5495BD67-6B1C-4244-BAED-E61C14CAA4B2}" dt="2026-10-01T12:44:11.327" v="3113" actId="1076"/>
          <ac:spMkLst>
            <pc:docMk/>
            <pc:sldMk cId="4033180727" sldId="503"/>
            <ac:spMk id="2" creationId="{D7D95C02-515E-EC76-AA75-F0C35068ECF4}"/>
          </ac:spMkLst>
        </pc:spChg>
        <pc:spChg chg="mod">
          <ac:chgData name="Kate Piper (IMH)" userId="f69ee4e2-845b-4a1f-89c4-60fce9da139f" providerId="ADAL" clId="{5495BD67-6B1C-4244-BAED-E61C14CAA4B2}" dt="2026-10-01T12:44:03.368" v="3111" actId="14100"/>
          <ac:spMkLst>
            <pc:docMk/>
            <pc:sldMk cId="4033180727" sldId="503"/>
            <ac:spMk id="19" creationId="{49F86402-E7DD-A7FD-06E7-9A91101608F2}"/>
          </ac:spMkLst>
        </pc:spChg>
        <pc:picChg chg="add mod">
          <ac:chgData name="Kate Piper (IMH)" userId="f69ee4e2-845b-4a1f-89c4-60fce9da139f" providerId="ADAL" clId="{5495BD67-6B1C-4244-BAED-E61C14CAA4B2}" dt="2026-10-01T12:24:04.097" v="2548"/>
          <ac:picMkLst>
            <pc:docMk/>
            <pc:sldMk cId="4033180727" sldId="503"/>
            <ac:picMk id="3" creationId="{C67DE7A3-9664-971D-FE26-C292E4099C34}"/>
          </ac:picMkLst>
        </pc:picChg>
        <pc:picChg chg="add mod">
          <ac:chgData name="Kate Piper (IMH)" userId="f69ee4e2-845b-4a1f-89c4-60fce9da139f" providerId="ADAL" clId="{5495BD67-6B1C-4244-BAED-E61C14CAA4B2}" dt="2026-10-01T12:24:04.097" v="2548"/>
          <ac:picMkLst>
            <pc:docMk/>
            <pc:sldMk cId="4033180727" sldId="503"/>
            <ac:picMk id="5" creationId="{AB158B03-577E-3475-8DDE-76349E9E26F2}"/>
          </ac:picMkLst>
        </pc:picChg>
      </pc:sldChg>
      <pc:sldChg chg="addSp delSp modSp add mod delAnim modAnim">
        <pc:chgData name="Kate Piper (IMH)" userId="f69ee4e2-845b-4a1f-89c4-60fce9da139f" providerId="ADAL" clId="{5495BD67-6B1C-4244-BAED-E61C14CAA4B2}" dt="2026-10-01T12:54:42.962" v="3807" actId="403"/>
        <pc:sldMkLst>
          <pc:docMk/>
          <pc:sldMk cId="2958651416" sldId="504"/>
        </pc:sldMkLst>
        <pc:spChg chg="add mod">
          <ac:chgData name="Kate Piper (IMH)" userId="f69ee4e2-845b-4a1f-89c4-60fce9da139f" providerId="ADAL" clId="{5495BD67-6B1C-4244-BAED-E61C14CAA4B2}" dt="2026-10-01T12:52:49.623" v="3599" actId="1076"/>
          <ac:spMkLst>
            <pc:docMk/>
            <pc:sldMk cId="2958651416" sldId="504"/>
            <ac:spMk id="8" creationId="{285DF148-6E3D-C0F1-7C1B-7F12D143FF50}"/>
          </ac:spMkLst>
        </pc:spChg>
        <pc:spChg chg="add mod">
          <ac:chgData name="Kate Piper (IMH)" userId="f69ee4e2-845b-4a1f-89c4-60fce9da139f" providerId="ADAL" clId="{5495BD67-6B1C-4244-BAED-E61C14CAA4B2}" dt="2026-10-01T12:50:01.223" v="3335" actId="1076"/>
          <ac:spMkLst>
            <pc:docMk/>
            <pc:sldMk cId="2958651416" sldId="504"/>
            <ac:spMk id="9" creationId="{30813699-2FB2-F6CE-F910-252DB6431BAE}"/>
          </ac:spMkLst>
        </pc:spChg>
        <pc:spChg chg="add mod">
          <ac:chgData name="Kate Piper (IMH)" userId="f69ee4e2-845b-4a1f-89c4-60fce9da139f" providerId="ADAL" clId="{5495BD67-6B1C-4244-BAED-E61C14CAA4B2}" dt="2026-10-01T12:54:42.962" v="3807" actId="403"/>
          <ac:spMkLst>
            <pc:docMk/>
            <pc:sldMk cId="2958651416" sldId="504"/>
            <ac:spMk id="10" creationId="{EE73E124-7974-E70B-B067-7637CC532343}"/>
          </ac:spMkLst>
        </pc:spChg>
        <pc:spChg chg="mod">
          <ac:chgData name="Kate Piper (IMH)" userId="f69ee4e2-845b-4a1f-89c4-60fce9da139f" providerId="ADAL" clId="{5495BD67-6B1C-4244-BAED-E61C14CAA4B2}" dt="2026-10-01T12:19:18.391" v="2536" actId="1076"/>
          <ac:spMkLst>
            <pc:docMk/>
            <pc:sldMk cId="2958651416" sldId="504"/>
            <ac:spMk id="21" creationId="{BA068797-F577-496F-9AF9-E1907F0C84AE}"/>
          </ac:spMkLst>
        </pc:spChg>
        <pc:picChg chg="add mod modCrop">
          <ac:chgData name="Kate Piper (IMH)" userId="f69ee4e2-845b-4a1f-89c4-60fce9da139f" providerId="ADAL" clId="{5495BD67-6B1C-4244-BAED-E61C14CAA4B2}" dt="2026-10-01T12:49:10.131" v="3221" actId="1076"/>
          <ac:picMkLst>
            <pc:docMk/>
            <pc:sldMk cId="2958651416" sldId="504"/>
            <ac:picMk id="7" creationId="{8EB36671-567B-02CE-3118-EEEE575EAA5B}"/>
          </ac:picMkLst>
        </pc:picChg>
      </pc:sldChg>
      <pc:sldChg chg="addSp modSp new mod">
        <pc:chgData name="Kate Piper (IMH)" userId="f69ee4e2-845b-4a1f-89c4-60fce9da139f" providerId="ADAL" clId="{5495BD67-6B1C-4244-BAED-E61C14CAA4B2}" dt="2026-10-01T13:07:21.353" v="4343" actId="14100"/>
        <pc:sldMkLst>
          <pc:docMk/>
          <pc:sldMk cId="123832939" sldId="505"/>
        </pc:sldMkLst>
        <pc:spChg chg="mod">
          <ac:chgData name="Kate Piper (IMH)" userId="f69ee4e2-845b-4a1f-89c4-60fce9da139f" providerId="ADAL" clId="{5495BD67-6B1C-4244-BAED-E61C14CAA4B2}" dt="2026-10-01T12:55:16.632" v="3823" actId="20577"/>
          <ac:spMkLst>
            <pc:docMk/>
            <pc:sldMk cId="123832939" sldId="505"/>
            <ac:spMk id="2" creationId="{E47F5DB7-EAF4-1D6C-9AD2-0863D9477F23}"/>
          </ac:spMkLst>
        </pc:spChg>
        <pc:spChg chg="mod">
          <ac:chgData name="Kate Piper (IMH)" userId="f69ee4e2-845b-4a1f-89c4-60fce9da139f" providerId="ADAL" clId="{5495BD67-6B1C-4244-BAED-E61C14CAA4B2}" dt="2026-10-01T13:07:21.353" v="4343" actId="14100"/>
          <ac:spMkLst>
            <pc:docMk/>
            <pc:sldMk cId="123832939" sldId="505"/>
            <ac:spMk id="3" creationId="{76826F4F-5F24-1053-CBBE-7AE938C1DF03}"/>
          </ac:spMkLst>
        </pc:spChg>
        <pc:picChg chg="add mod modCrop">
          <ac:chgData name="Kate Piper (IMH)" userId="f69ee4e2-845b-4a1f-89c4-60fce9da139f" providerId="ADAL" clId="{5495BD67-6B1C-4244-BAED-E61C14CAA4B2}" dt="2026-10-01T13:07:18.412" v="4342" actId="1076"/>
          <ac:picMkLst>
            <pc:docMk/>
            <pc:sldMk cId="123832939" sldId="505"/>
            <ac:picMk id="5" creationId="{32E8A896-D2BB-05C4-1ACD-FE5494F82B49}"/>
          </ac:picMkLst>
        </pc:picChg>
      </pc:sldChg>
      <pc:sldChg chg="addSp modSp new mod">
        <pc:chgData name="Kate Piper (IMH)" userId="f69ee4e2-845b-4a1f-89c4-60fce9da139f" providerId="ADAL" clId="{5495BD67-6B1C-4244-BAED-E61C14CAA4B2}" dt="2026-10-01T13:11:06.302" v="4718" actId="20577"/>
        <pc:sldMkLst>
          <pc:docMk/>
          <pc:sldMk cId="3146313541" sldId="506"/>
        </pc:sldMkLst>
        <pc:spChg chg="mod">
          <ac:chgData name="Kate Piper (IMH)" userId="f69ee4e2-845b-4a1f-89c4-60fce9da139f" providerId="ADAL" clId="{5495BD67-6B1C-4244-BAED-E61C14CAA4B2}" dt="2026-10-01T13:08:03.121" v="4377" actId="20577"/>
          <ac:spMkLst>
            <pc:docMk/>
            <pc:sldMk cId="3146313541" sldId="506"/>
            <ac:spMk id="2" creationId="{C2064C3E-F31C-DC8A-1896-F89BC635BF52}"/>
          </ac:spMkLst>
        </pc:spChg>
        <pc:spChg chg="mod">
          <ac:chgData name="Kate Piper (IMH)" userId="f69ee4e2-845b-4a1f-89c4-60fce9da139f" providerId="ADAL" clId="{5495BD67-6B1C-4244-BAED-E61C14CAA4B2}" dt="2026-10-01T13:10:05.183" v="4590" actId="14100"/>
          <ac:spMkLst>
            <pc:docMk/>
            <pc:sldMk cId="3146313541" sldId="506"/>
            <ac:spMk id="3" creationId="{A5B0D531-0966-6FF2-F0F5-5B526E938D7E}"/>
          </ac:spMkLst>
        </pc:spChg>
        <pc:spChg chg="add mod">
          <ac:chgData name="Kate Piper (IMH)" userId="f69ee4e2-845b-4a1f-89c4-60fce9da139f" providerId="ADAL" clId="{5495BD67-6B1C-4244-BAED-E61C14CAA4B2}" dt="2026-10-01T13:09:52.753" v="4589" actId="14100"/>
          <ac:spMkLst>
            <pc:docMk/>
            <pc:sldMk cId="3146313541" sldId="506"/>
            <ac:spMk id="4" creationId="{C70EA93D-2A02-2879-7879-200A9280C157}"/>
          </ac:spMkLst>
        </pc:spChg>
        <pc:spChg chg="add mod">
          <ac:chgData name="Kate Piper (IMH)" userId="f69ee4e2-845b-4a1f-89c4-60fce9da139f" providerId="ADAL" clId="{5495BD67-6B1C-4244-BAED-E61C14CAA4B2}" dt="2026-10-01T13:11:06.302" v="4718" actId="20577"/>
          <ac:spMkLst>
            <pc:docMk/>
            <pc:sldMk cId="3146313541" sldId="506"/>
            <ac:spMk id="5" creationId="{BB27777E-80EE-ABE7-35DF-2EE0FAF76B2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3178211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51686-3050-BF41-9653-95F3E4F3E3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3C7374-CB22-8536-4F32-FA4000D9D1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66B3A2-2C3E-DDA9-C0F5-E6C94413D67A}"/>
              </a:ext>
            </a:extLst>
          </p:cNvPr>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Health</a:t>
            </a:r>
          </a:p>
          <a:p>
            <a:pPr lvl="0" fontAlgn="t"/>
            <a:r>
              <a:rPr lang="en-GB" sz="1200" b="0" i="0" kern="1200" dirty="0">
                <a:solidFill>
                  <a:schemeClr val="tx1"/>
                </a:solidFill>
                <a:effectLst/>
                <a:latin typeface="+mn-lt"/>
                <a:ea typeface="+mn-ea"/>
                <a:cs typeface="+mn-cs"/>
              </a:rPr>
              <a:t>Fitness</a:t>
            </a:r>
          </a:p>
          <a:p>
            <a:pPr lvl="0" fontAlgn="t"/>
            <a:r>
              <a:rPr lang="en-GB" sz="1200" b="0" i="0" kern="1200" dirty="0">
                <a:solidFill>
                  <a:schemeClr val="tx1"/>
                </a:solidFill>
                <a:effectLst/>
                <a:latin typeface="+mn-lt"/>
                <a:ea typeface="+mn-ea"/>
                <a:cs typeface="+mn-cs"/>
              </a:rPr>
              <a:t>Physical literacy</a:t>
            </a:r>
          </a:p>
          <a:p>
            <a:pPr lvl="0" fontAlgn="t"/>
            <a:r>
              <a:rPr lang="en-GB" sz="1200" b="0" i="0" kern="1200" dirty="0">
                <a:solidFill>
                  <a:schemeClr val="tx1"/>
                </a:solidFill>
                <a:effectLst/>
                <a:latin typeface="+mn-lt"/>
                <a:ea typeface="+mn-ea"/>
                <a:cs typeface="+mn-cs"/>
              </a:rPr>
              <a:t>Social development</a:t>
            </a:r>
          </a:p>
          <a:p>
            <a:pPr lvl="0" fontAlgn="t"/>
            <a:r>
              <a:rPr lang="en-GB" sz="1200" b="0" i="0" kern="1200" dirty="0">
                <a:solidFill>
                  <a:schemeClr val="tx1"/>
                </a:solidFill>
                <a:effectLst/>
                <a:latin typeface="+mn-lt"/>
                <a:ea typeface="+mn-ea"/>
                <a:cs typeface="+mn-cs"/>
              </a:rPr>
              <a:t>Character development</a:t>
            </a:r>
          </a:p>
          <a:p>
            <a:pPr lvl="0" fontAlgn="t"/>
            <a:r>
              <a:rPr lang="en-GB" sz="1200" b="0" i="0" kern="1200" dirty="0">
                <a:solidFill>
                  <a:schemeClr val="tx1"/>
                </a:solidFill>
                <a:effectLst/>
                <a:latin typeface="+mn-lt"/>
                <a:ea typeface="+mn-ea"/>
                <a:cs typeface="+mn-cs"/>
              </a:rPr>
              <a:t>Enjoyment</a:t>
            </a:r>
          </a:p>
          <a:p>
            <a:pPr lvl="0" fontAlgn="t"/>
            <a:r>
              <a:rPr lang="en-GB" sz="1200" b="0" i="0" kern="1200" dirty="0">
                <a:solidFill>
                  <a:schemeClr val="tx1"/>
                </a:solidFill>
                <a:effectLst/>
                <a:latin typeface="+mn-lt"/>
                <a:ea typeface="+mn-ea"/>
                <a:cs typeface="+mn-cs"/>
              </a:rPr>
              <a:t>Wellbeing</a:t>
            </a:r>
          </a:p>
          <a:p>
            <a:pPr lvl="0" fontAlgn="t"/>
            <a:r>
              <a:rPr lang="en-GB" sz="1200" b="0" i="0" kern="1200" dirty="0">
                <a:solidFill>
                  <a:schemeClr val="tx1"/>
                </a:solidFill>
                <a:effectLst/>
                <a:latin typeface="+mn-lt"/>
                <a:ea typeface="+mn-ea"/>
                <a:cs typeface="+mn-cs"/>
              </a:rPr>
              <a:t>Sport performance</a:t>
            </a:r>
          </a:p>
          <a:p>
            <a:pPr lvl="0" fontAlgn="t"/>
            <a:r>
              <a:rPr lang="en-GB" sz="1200" b="0" i="0" kern="1200" dirty="0">
                <a:solidFill>
                  <a:schemeClr val="tx1"/>
                </a:solidFill>
                <a:effectLst/>
                <a:latin typeface="+mn-lt"/>
                <a:ea typeface="+mn-ea"/>
                <a:cs typeface="+mn-cs"/>
              </a:rPr>
              <a:t>Lifelong participation</a:t>
            </a:r>
          </a:p>
          <a:p>
            <a:pPr lvl="0" fontAlgn="t"/>
            <a:r>
              <a:rPr lang="en-GB" sz="1200" b="0" i="0" kern="1200" dirty="0">
                <a:solidFill>
                  <a:schemeClr val="tx1"/>
                </a:solidFill>
                <a:effectLst/>
                <a:latin typeface="+mn-lt"/>
                <a:ea typeface="+mn-ea"/>
                <a:cs typeface="+mn-cs"/>
              </a:rPr>
              <a:t>Confidence</a:t>
            </a:r>
          </a:p>
          <a:p>
            <a:endParaRPr lang="en-GB" dirty="0"/>
          </a:p>
        </p:txBody>
      </p:sp>
      <p:sp>
        <p:nvSpPr>
          <p:cNvPr id="4" name="Slide Number Placeholder 3">
            <a:extLst>
              <a:ext uri="{FF2B5EF4-FFF2-40B4-BE49-F238E27FC236}">
                <a16:creationId xmlns:a16="http://schemas.microsoft.com/office/drawing/2014/main" id="{558E25D9-ADA6-5053-A222-15A9B2C7291D}"/>
              </a:ext>
            </a:extLst>
          </p:cNvPr>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2980617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Capel 2010</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2001310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Lora" pitchFamily="2" charset="0"/>
              </a:rPr>
              <a:t>Margaret Whitehead (2001) The Concept of Physical Literacy, </a:t>
            </a:r>
            <a:r>
              <a:rPr lang="en-GB" b="0" i="1">
                <a:solidFill>
                  <a:srgbClr val="222222"/>
                </a:solidFill>
                <a:effectLst/>
                <a:latin typeface="Lora" pitchFamily="2" charset="0"/>
              </a:rPr>
              <a:t>European Journal of Physical Education</a:t>
            </a:r>
            <a:r>
              <a:rPr lang="en-GB" b="0" i="0">
                <a:solidFill>
                  <a:srgbClr val="222222"/>
                </a:solidFill>
                <a:effectLst/>
                <a:latin typeface="Lora" pitchFamily="2" charset="0"/>
              </a:rPr>
              <a:t>, 6:2, 127-138, DOI: 10.1080/1740898010060205</a:t>
            </a:r>
          </a:p>
          <a:p>
            <a:endParaRPr lang="en-GB" b="0" i="0">
              <a:solidFill>
                <a:srgbClr val="222222"/>
              </a:solidFill>
              <a:effectLst/>
              <a:latin typeface="Lora" pitchFamily="2" charset="0"/>
            </a:endParaRPr>
          </a:p>
          <a:p>
            <a:pPr defTabSz="910023">
              <a:defRPr/>
            </a:pPr>
            <a:r>
              <a:rPr lang="en-GB" b="0" i="0">
                <a:solidFill>
                  <a:srgbClr val="222222"/>
                </a:solidFill>
                <a:effectLst/>
                <a:latin typeface="Lora" pitchFamily="2" charset="0"/>
              </a:rPr>
              <a:t>Speaking to Physically educators specifically, Margaret Whitehead write about physical literacy as</a:t>
            </a:r>
            <a:r>
              <a:rPr lang="en-GB">
                <a:latin typeface="Calibri" panose="020F0502020204030204" pitchFamily="34" charset="0"/>
                <a:ea typeface="Calibri" panose="020F0502020204030204" pitchFamily="34" charset="0"/>
              </a:rPr>
              <a:t> a response to the diminishing focus of PE in schools, the subject’s decrease of curriculum time, and as a suggested change of focus from the traditional forms of PE as sport development (Lundvall, 2015). </a:t>
            </a:r>
            <a:endParaRPr lang="en-GB"/>
          </a:p>
          <a:p>
            <a:endParaRPr lang="en-GB" b="0" i="0">
              <a:solidFill>
                <a:srgbClr val="222222"/>
              </a:solidFill>
              <a:effectLst/>
              <a:latin typeface="Lora" pitchFamily="2" charset="0"/>
            </a:endParaRPr>
          </a:p>
          <a:p>
            <a:endParaRPr lang="en-GB" b="0" i="0">
              <a:solidFill>
                <a:srgbClr val="222222"/>
              </a:solidFill>
              <a:effectLst/>
              <a:latin typeface="Lora" pitchFamily="2" charset="0"/>
            </a:endParaRPr>
          </a:p>
          <a:p>
            <a:r>
              <a:rPr lang="en-GB"/>
              <a:t>2005 </a:t>
            </a:r>
          </a:p>
          <a:p>
            <a:r>
              <a:rPr lang="en-GB"/>
              <a:t>Hayden-Davies (2005) also supports the revised definition of physical literacy by suggesting that to become physically literate, “a child needs to be able to perform basic movement competencies (within their own physical capacity), apply these in a variety of situations and activities, understand how they can learn further, independently and have the internal motivation to do so.” (p. ). </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11</a:t>
            </a:fld>
            <a:endParaRPr lang="en-GB"/>
          </a:p>
        </p:txBody>
      </p:sp>
    </p:spTree>
    <p:extLst>
      <p:ext uri="{BB962C8B-B14F-4D97-AF65-F5344CB8AC3E}">
        <p14:creationId xmlns:p14="http://schemas.microsoft.com/office/powerpoint/2010/main" val="185702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Further work and still talking to physical educators Whitehead considers theory and depth to the concept</a:t>
            </a:r>
          </a:p>
          <a:p>
            <a:endParaRPr lang="en-GB"/>
          </a:p>
          <a:p>
            <a:r>
              <a:rPr lang="en-GB"/>
              <a:t>Whitehead M. Physical literacy: philosophical considerations in relation to developing a sense of self, universality and propositional knowledge. Sport Ethics Philos. 2007;1(3):281–99.</a:t>
            </a:r>
          </a:p>
        </p:txBody>
      </p:sp>
      <p:sp>
        <p:nvSpPr>
          <p:cNvPr id="4" name="Slide Number Placeholder 3"/>
          <p:cNvSpPr>
            <a:spLocks noGrp="1"/>
          </p:cNvSpPr>
          <p:nvPr>
            <p:ph type="sldNum" sz="quarter" idx="5"/>
          </p:nvPr>
        </p:nvSpPr>
        <p:spPr/>
        <p:txBody>
          <a:bodyPr/>
          <a:lstStyle/>
          <a:p>
            <a:fld id="{D5E1E736-9848-4014-A259-9D00232E17AA}" type="slidenum">
              <a:rPr lang="en-GB" smtClean="0"/>
              <a:t>12</a:t>
            </a:fld>
            <a:endParaRPr lang="en-GB"/>
          </a:p>
        </p:txBody>
      </p:sp>
    </p:spTree>
    <p:extLst>
      <p:ext uri="{BB962C8B-B14F-4D97-AF65-F5344CB8AC3E}">
        <p14:creationId xmlns:p14="http://schemas.microsoft.com/office/powerpoint/2010/main" val="2590348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Whitehead M. Physical literacy: throughout the </a:t>
            </a:r>
            <a:r>
              <a:rPr lang="en-GB" err="1"/>
              <a:t>lifecourse</a:t>
            </a:r>
            <a:r>
              <a:rPr lang="en-GB"/>
              <a:t>. Oxon: Routledge; 2010.</a:t>
            </a:r>
          </a:p>
          <a:p>
            <a:endParaRPr lang="en-GB"/>
          </a:p>
          <a:p>
            <a:r>
              <a:rPr lang="en-GB"/>
              <a:t>In writing her first book Whitehead considers defining the concept talking into consideration not just physical literacy but other areas of society. Writing her book allowed to her build a </a:t>
            </a:r>
            <a:r>
              <a:rPr lang="en-GB" err="1"/>
              <a:t>thoughout</a:t>
            </a:r>
            <a:r>
              <a:rPr lang="en-GB"/>
              <a:t> definition of the concept</a:t>
            </a:r>
          </a:p>
        </p:txBody>
      </p:sp>
      <p:sp>
        <p:nvSpPr>
          <p:cNvPr id="4" name="Slide Number Placeholder 3"/>
          <p:cNvSpPr>
            <a:spLocks noGrp="1"/>
          </p:cNvSpPr>
          <p:nvPr>
            <p:ph type="sldNum" sz="quarter" idx="5"/>
          </p:nvPr>
        </p:nvSpPr>
        <p:spPr/>
        <p:txBody>
          <a:bodyPr/>
          <a:lstStyle/>
          <a:p>
            <a:fld id="{D5E1E736-9848-4014-A259-9D00232E17AA}" type="slidenum">
              <a:rPr lang="en-GB" smtClean="0"/>
              <a:t>13</a:t>
            </a:fld>
            <a:endParaRPr lang="en-GB"/>
          </a:p>
        </p:txBody>
      </p:sp>
    </p:spTree>
    <p:extLst>
      <p:ext uri="{BB962C8B-B14F-4D97-AF65-F5344CB8AC3E}">
        <p14:creationId xmlns:p14="http://schemas.microsoft.com/office/powerpoint/2010/main" val="3579066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Since the book was published the concept was gaining popularity across the UK, Canada, US, </a:t>
            </a:r>
            <a:r>
              <a:rPr lang="en-GB" err="1"/>
              <a:t>Aus</a:t>
            </a:r>
            <a:r>
              <a:rPr lang="en-GB"/>
              <a:t> etc. As we can see this is the most concise? Smallest? Definition of physical literacy. Her intention was that the wider definition from her book (A-D) should have also been considered when thinking of physical literacy. However, this was not the case and the small definition was used.</a:t>
            </a:r>
          </a:p>
          <a:p>
            <a:endParaRPr lang="en-GB"/>
          </a:p>
          <a:p>
            <a:r>
              <a:rPr lang="en-GB"/>
              <a:t>Whitehead M. The history and development of physical literacy. ICSSPE Bull J Sport Sci Phys Educ. 2013;65:21–7.</a:t>
            </a:r>
          </a:p>
          <a:p>
            <a:r>
              <a:rPr lang="en-GB"/>
              <a:t>Whitehead M. Definition of physical literacy and clarification of related. ICSSPE Bull J Sport Sci Phys Educ. 2013;65:28–33.</a:t>
            </a:r>
          </a:p>
          <a:p>
            <a:r>
              <a:rPr lang="en-GB"/>
              <a:t>Whitehead M. The value of physical literacy. ICSSPE Bull J Sport Sci Phys Educ. 2013;65:41–42.</a:t>
            </a:r>
          </a:p>
          <a:p>
            <a:r>
              <a:rPr lang="en-GB"/>
              <a:t>Whitehead M. Content implications of working to promote physical literacy. ICSSPE Bull J Sport Sci Phys Educ. 2013;65:89–97.</a:t>
            </a:r>
          </a:p>
        </p:txBody>
      </p:sp>
      <p:sp>
        <p:nvSpPr>
          <p:cNvPr id="4" name="Slide Number Placeholder 3"/>
          <p:cNvSpPr>
            <a:spLocks noGrp="1"/>
          </p:cNvSpPr>
          <p:nvPr>
            <p:ph type="sldNum" sz="quarter" idx="5"/>
          </p:nvPr>
        </p:nvSpPr>
        <p:spPr/>
        <p:txBody>
          <a:bodyPr/>
          <a:lstStyle/>
          <a:p>
            <a:fld id="{D5E1E736-9848-4014-A259-9D00232E17AA}" type="slidenum">
              <a:rPr lang="en-GB" smtClean="0"/>
              <a:t>14</a:t>
            </a:fld>
            <a:endParaRPr lang="en-GB"/>
          </a:p>
        </p:txBody>
      </p:sp>
    </p:spTree>
    <p:extLst>
      <p:ext uri="{BB962C8B-B14F-4D97-AF65-F5344CB8AC3E}">
        <p14:creationId xmlns:p14="http://schemas.microsoft.com/office/powerpoint/2010/main" val="3010635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this point the concept had been adopted by many policies globally the international physical literacy association was created by whitehead and her team [</a:t>
            </a:r>
            <a:r>
              <a:rPr lang="en-GB" err="1"/>
              <a:t>nalda</a:t>
            </a:r>
            <a:r>
              <a:rPr lang="en-GB"/>
              <a:t> to talk about the aims of IPLA at the beginning?] Whitehead and her team at the IPLA further narrowed the definition to this.</a:t>
            </a:r>
          </a:p>
        </p:txBody>
      </p:sp>
      <p:sp>
        <p:nvSpPr>
          <p:cNvPr id="4" name="Slide Number Placeholder 3"/>
          <p:cNvSpPr>
            <a:spLocks noGrp="1"/>
          </p:cNvSpPr>
          <p:nvPr>
            <p:ph type="sldNum" sz="quarter" idx="5"/>
          </p:nvPr>
        </p:nvSpPr>
        <p:spPr/>
        <p:txBody>
          <a:bodyPr/>
          <a:lstStyle/>
          <a:p>
            <a:fld id="{D5E1E736-9848-4014-A259-9D00232E17AA}" type="slidenum">
              <a:rPr lang="en-GB" smtClean="0"/>
              <a:t>15</a:t>
            </a:fld>
            <a:endParaRPr lang="en-GB"/>
          </a:p>
        </p:txBody>
      </p:sp>
    </p:spTree>
    <p:extLst>
      <p:ext uri="{BB962C8B-B14F-4D97-AF65-F5344CB8AC3E}">
        <p14:creationId xmlns:p14="http://schemas.microsoft.com/office/powerpoint/2010/main" val="3435380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Long-term athlete development</a:t>
            </a:r>
          </a:p>
          <a:p>
            <a:r>
              <a:rPr lang="en-GB" dirty="0"/>
              <a:t>Youth Athletic development</a:t>
            </a:r>
          </a:p>
        </p:txBody>
      </p:sp>
      <p:sp>
        <p:nvSpPr>
          <p:cNvPr id="4" name="Slide Number Placeholder 3"/>
          <p:cNvSpPr>
            <a:spLocks noGrp="1"/>
          </p:cNvSpPr>
          <p:nvPr>
            <p:ph type="sldNum" sz="quarter" idx="5"/>
          </p:nvPr>
        </p:nvSpPr>
        <p:spPr/>
        <p:txBody>
          <a:bodyPr/>
          <a:lstStyle/>
          <a:p>
            <a:fld id="{A7738796-40B4-49B0-A331-25D568C0517A}" type="slidenum">
              <a:rPr lang="en-GB" smtClean="0"/>
              <a:t>17</a:t>
            </a:fld>
            <a:endParaRPr lang="en-GB"/>
          </a:p>
        </p:txBody>
      </p:sp>
    </p:spTree>
    <p:extLst>
      <p:ext uri="{BB962C8B-B14F-4D97-AF65-F5344CB8AC3E}">
        <p14:creationId xmlns:p14="http://schemas.microsoft.com/office/powerpoint/2010/main" val="800833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2589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28707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522430"/>
            <a:ext cx="8139209" cy="3611862"/>
          </a:xfrm>
        </p:spPr>
        <p:txBody>
          <a:bodyPr/>
          <a:lstStyle/>
          <a:p>
            <a:endParaRPr lang="en-GB" dirty="0"/>
          </a:p>
          <a:p>
            <a:r>
              <a:rPr lang="en-GB" dirty="0"/>
              <a:t>Level / </a:t>
            </a:r>
            <a:r>
              <a:rPr lang="en-GB" dirty="0" err="1"/>
              <a:t>Lefel</a:t>
            </a:r>
            <a:r>
              <a:rPr lang="en-GB" dirty="0"/>
              <a:t>  6</a:t>
            </a:r>
            <a:endParaRPr lang="en-GB" dirty="0">
              <a:ea typeface="Calibri"/>
              <a:cs typeface="Calibri"/>
            </a:endParaRPr>
          </a:p>
          <a:p>
            <a:r>
              <a:rPr lang="en-GB" sz="3200" b="1" dirty="0"/>
              <a:t>Education Sport and Physical Education</a:t>
            </a:r>
          </a:p>
          <a:p>
            <a:endParaRPr lang="en-GB" dirty="0"/>
          </a:p>
          <a:p>
            <a:endParaRPr lang="en-GB" dirty="0"/>
          </a:p>
          <a:p>
            <a:r>
              <a:rPr lang="en-GB" dirty="0"/>
              <a:t>Topic 1: What is PE really for? Part 1</a:t>
            </a:r>
          </a:p>
          <a:p>
            <a:endParaRPr lang="en-GB" sz="1400" dirty="0"/>
          </a:p>
          <a:p>
            <a:r>
              <a:rPr lang="en-GB" dirty="0"/>
              <a:t>Dr Kate Piper</a:t>
            </a:r>
            <a:endParaRPr lang="en-GB" dirty="0">
              <a:ea typeface="Calibri"/>
              <a:cs typeface="Calibri"/>
            </a:endParaRPr>
          </a:p>
          <a:p>
            <a:endParaRPr lang="en-GB" dirty="0"/>
          </a:p>
        </p:txBody>
      </p:sp>
      <p:sp>
        <p:nvSpPr>
          <p:cNvPr id="5" name="Content Placeholder 4">
            <a:extLst>
              <a:ext uri="{FF2B5EF4-FFF2-40B4-BE49-F238E27FC236}">
                <a16:creationId xmlns:a16="http://schemas.microsoft.com/office/drawing/2014/main" id="{3DBFC1BA-B321-DA1C-3E06-1C7823099CD0}"/>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BEAD-5599-074A-77C9-3FC07FD5AC28}"/>
              </a:ext>
            </a:extLst>
          </p:cNvPr>
          <p:cNvSpPr>
            <a:spLocks noGrp="1"/>
          </p:cNvSpPr>
          <p:nvPr>
            <p:ph type="title"/>
          </p:nvPr>
        </p:nvSpPr>
        <p:spPr/>
        <p:txBody>
          <a:bodyPr/>
          <a:lstStyle/>
          <a:p>
            <a:r>
              <a:rPr lang="en-GB" dirty="0"/>
              <a:t>PGCE Applications</a:t>
            </a:r>
          </a:p>
        </p:txBody>
      </p:sp>
      <p:sp>
        <p:nvSpPr>
          <p:cNvPr id="3" name="Content Placeholder 2">
            <a:extLst>
              <a:ext uri="{FF2B5EF4-FFF2-40B4-BE49-F238E27FC236}">
                <a16:creationId xmlns:a16="http://schemas.microsoft.com/office/drawing/2014/main" id="{544EFB6E-333D-85C8-F317-33A7957F560E}"/>
              </a:ext>
            </a:extLst>
          </p:cNvPr>
          <p:cNvSpPr>
            <a:spLocks noGrp="1"/>
          </p:cNvSpPr>
          <p:nvPr>
            <p:ph idx="1"/>
          </p:nvPr>
        </p:nvSpPr>
        <p:spPr/>
        <p:txBody>
          <a:bodyPr/>
          <a:lstStyle/>
          <a:p>
            <a:r>
              <a:rPr lang="en-GB" dirty="0"/>
              <a:t>UCAS</a:t>
            </a:r>
          </a:p>
          <a:p>
            <a:r>
              <a:rPr lang="en-GB" dirty="0"/>
              <a:t>Personal Statements to KP</a:t>
            </a:r>
          </a:p>
          <a:p>
            <a:r>
              <a:rPr lang="en-GB" dirty="0"/>
              <a:t>First come first served </a:t>
            </a:r>
          </a:p>
          <a:p>
            <a:endParaRPr lang="en-GB" dirty="0"/>
          </a:p>
          <a:p>
            <a:r>
              <a:rPr lang="en-GB" dirty="0"/>
              <a:t>Proposal then straight to application</a:t>
            </a:r>
          </a:p>
        </p:txBody>
      </p:sp>
    </p:spTree>
    <p:extLst>
      <p:ext uri="{BB962C8B-B14F-4D97-AF65-F5344CB8AC3E}">
        <p14:creationId xmlns:p14="http://schemas.microsoft.com/office/powerpoint/2010/main" val="987505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338CB-6857-9E96-ADF1-0BAB7994E95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F9E3E13-62DD-F925-070E-0E185937988E}"/>
              </a:ext>
            </a:extLst>
          </p:cNvPr>
          <p:cNvSpPr txBox="1"/>
          <p:nvPr/>
        </p:nvSpPr>
        <p:spPr>
          <a:xfrm>
            <a:off x="1839883" y="777914"/>
            <a:ext cx="8512233" cy="1446550"/>
          </a:xfrm>
          <a:prstGeom prst="rect">
            <a:avLst/>
          </a:prstGeom>
          <a:noFill/>
        </p:spPr>
        <p:txBody>
          <a:bodyPr wrap="square" rtlCol="0">
            <a:spAutoFit/>
          </a:bodyPr>
          <a:lstStyle/>
          <a:p>
            <a:pPr algn="ctr"/>
            <a:r>
              <a:rPr lang="en-GB" sz="4400" b="1" dirty="0"/>
              <a:t>Is PE trying to achieve too many outcomes?</a:t>
            </a:r>
          </a:p>
        </p:txBody>
      </p:sp>
      <p:sp>
        <p:nvSpPr>
          <p:cNvPr id="4" name="TextBox 3">
            <a:extLst>
              <a:ext uri="{FF2B5EF4-FFF2-40B4-BE49-F238E27FC236}">
                <a16:creationId xmlns:a16="http://schemas.microsoft.com/office/drawing/2014/main" id="{6CCDD945-874C-C4BD-17A9-EC46EFFA62EC}"/>
              </a:ext>
            </a:extLst>
          </p:cNvPr>
          <p:cNvSpPr txBox="1"/>
          <p:nvPr/>
        </p:nvSpPr>
        <p:spPr>
          <a:xfrm>
            <a:off x="1839882" y="2843638"/>
            <a:ext cx="8512233" cy="1446550"/>
          </a:xfrm>
          <a:prstGeom prst="rect">
            <a:avLst/>
          </a:prstGeom>
          <a:noFill/>
        </p:spPr>
        <p:txBody>
          <a:bodyPr wrap="square" rtlCol="0">
            <a:spAutoFit/>
          </a:bodyPr>
          <a:lstStyle/>
          <a:p>
            <a:pPr algn="ctr"/>
            <a:r>
              <a:rPr lang="en-GB" sz="4400" b="1" dirty="0"/>
              <a:t>What are the values and limitations of different concepts?</a:t>
            </a:r>
          </a:p>
        </p:txBody>
      </p:sp>
    </p:spTree>
    <p:extLst>
      <p:ext uri="{BB962C8B-B14F-4D97-AF65-F5344CB8AC3E}">
        <p14:creationId xmlns:p14="http://schemas.microsoft.com/office/powerpoint/2010/main" val="656199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202AE-D9EA-566D-81EE-9A83029EEE1A}"/>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C29C8140-EAAD-84F0-11B7-6DE01B1CE71D}"/>
              </a:ext>
            </a:extLst>
          </p:cNvPr>
          <p:cNvSpPr>
            <a:spLocks noGrp="1"/>
          </p:cNvSpPr>
          <p:nvPr>
            <p:ph idx="1"/>
          </p:nvPr>
        </p:nvSpPr>
        <p:spPr/>
        <p:txBody>
          <a:bodyPr>
            <a:normAutofit/>
          </a:bodyPr>
          <a:lstStyle/>
          <a:p>
            <a:r>
              <a:rPr lang="en-GB" sz="3200" dirty="0"/>
              <a:t>Identify the multiple purposes attributed to PE</a:t>
            </a:r>
          </a:p>
          <a:p>
            <a:r>
              <a:rPr lang="en-GB" sz="3200" dirty="0"/>
              <a:t>Critically discuss tensions between completing outcomes</a:t>
            </a:r>
          </a:p>
          <a:p>
            <a:r>
              <a:rPr lang="en-GB" sz="3200" dirty="0"/>
              <a:t>Evaluate the strengths and limitations of different PE concepts</a:t>
            </a:r>
          </a:p>
          <a:p>
            <a:r>
              <a:rPr lang="en-GB" sz="3200" dirty="0"/>
              <a:t>Begin to articulate their own philosophy of PE</a:t>
            </a:r>
          </a:p>
        </p:txBody>
      </p:sp>
    </p:spTree>
    <p:extLst>
      <p:ext uri="{BB962C8B-B14F-4D97-AF65-F5344CB8AC3E}">
        <p14:creationId xmlns:p14="http://schemas.microsoft.com/office/powerpoint/2010/main" val="2596606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87760-56D0-56D6-A022-5C5E369FB92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0914379-FA49-F58B-97F5-2DA154CA6561}"/>
              </a:ext>
            </a:extLst>
          </p:cNvPr>
          <p:cNvSpPr txBox="1"/>
          <p:nvPr/>
        </p:nvSpPr>
        <p:spPr>
          <a:xfrm>
            <a:off x="1839883" y="777914"/>
            <a:ext cx="8512233" cy="1446550"/>
          </a:xfrm>
          <a:prstGeom prst="rect">
            <a:avLst/>
          </a:prstGeom>
          <a:noFill/>
        </p:spPr>
        <p:txBody>
          <a:bodyPr wrap="square" rtlCol="0">
            <a:spAutoFit/>
          </a:bodyPr>
          <a:lstStyle/>
          <a:p>
            <a:pPr algn="ctr"/>
            <a:r>
              <a:rPr lang="en-GB" sz="4400" b="1" dirty="0"/>
              <a:t>What is the purpose of Physical Education?</a:t>
            </a:r>
          </a:p>
        </p:txBody>
      </p:sp>
      <p:sp>
        <p:nvSpPr>
          <p:cNvPr id="4" name="TextBox 3">
            <a:extLst>
              <a:ext uri="{FF2B5EF4-FFF2-40B4-BE49-F238E27FC236}">
                <a16:creationId xmlns:a16="http://schemas.microsoft.com/office/drawing/2014/main" id="{FF904196-97C0-0CAB-B60F-610B018972E6}"/>
              </a:ext>
            </a:extLst>
          </p:cNvPr>
          <p:cNvSpPr txBox="1"/>
          <p:nvPr/>
        </p:nvSpPr>
        <p:spPr>
          <a:xfrm>
            <a:off x="1839882" y="2843638"/>
            <a:ext cx="8512233" cy="1446550"/>
          </a:xfrm>
          <a:prstGeom prst="rect">
            <a:avLst/>
          </a:prstGeom>
          <a:noFill/>
        </p:spPr>
        <p:txBody>
          <a:bodyPr wrap="square" rtlCol="0">
            <a:spAutoFit/>
          </a:bodyPr>
          <a:lstStyle/>
          <a:p>
            <a:pPr algn="ctr"/>
            <a:r>
              <a:rPr lang="en-GB" sz="4400" b="1" dirty="0"/>
              <a:t>The purpose of physical education is…</a:t>
            </a:r>
          </a:p>
        </p:txBody>
      </p:sp>
    </p:spTree>
    <p:extLst>
      <p:ext uri="{BB962C8B-B14F-4D97-AF65-F5344CB8AC3E}">
        <p14:creationId xmlns:p14="http://schemas.microsoft.com/office/powerpoint/2010/main" val="2691045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DDAD9818-E78C-993B-C22E-81F96820C254}"/>
              </a:ext>
            </a:extLst>
          </p:cNvPr>
          <p:cNvSpPr txBox="1">
            <a:spLocks/>
          </p:cNvSpPr>
          <p:nvPr/>
        </p:nvSpPr>
        <p:spPr>
          <a:xfrm>
            <a:off x="539963" y="885154"/>
            <a:ext cx="2358278" cy="1556927"/>
          </a:xfrm>
          <a:prstGeom prst="rect">
            <a:avLst/>
          </a:prstGeom>
          <a:ln w="38100">
            <a:solidFill>
              <a:schemeClr val="bg1"/>
            </a:solidFill>
          </a:ln>
        </p:spPr>
        <p:txBody>
          <a:bodyPr wrap="square"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chemeClr val="bg1"/>
                </a:solidFill>
              </a:rPr>
              <a:t>Provide hours of physical activity</a:t>
            </a:r>
            <a:endParaRPr lang="en-GB" dirty="0">
              <a:solidFill>
                <a:schemeClr val="bg1"/>
              </a:solidFill>
            </a:endParaRPr>
          </a:p>
        </p:txBody>
      </p:sp>
      <p:sp>
        <p:nvSpPr>
          <p:cNvPr id="3" name="Content Placeholder 3">
            <a:extLst>
              <a:ext uri="{FF2B5EF4-FFF2-40B4-BE49-F238E27FC236}">
                <a16:creationId xmlns:a16="http://schemas.microsoft.com/office/drawing/2014/main" id="{E4C3DD9D-6F08-5ABF-57EA-7FA5F51A2D45}"/>
              </a:ext>
            </a:extLst>
          </p:cNvPr>
          <p:cNvSpPr txBox="1">
            <a:spLocks/>
          </p:cNvSpPr>
          <p:nvPr/>
        </p:nvSpPr>
        <p:spPr>
          <a:xfrm>
            <a:off x="3082097" y="885156"/>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Help support mental health and wellbeing</a:t>
            </a:r>
          </a:p>
        </p:txBody>
      </p:sp>
      <p:sp>
        <p:nvSpPr>
          <p:cNvPr id="4" name="Content Placeholder 3">
            <a:extLst>
              <a:ext uri="{FF2B5EF4-FFF2-40B4-BE49-F238E27FC236}">
                <a16:creationId xmlns:a16="http://schemas.microsoft.com/office/drawing/2014/main" id="{04DD3FB5-1C05-711A-152D-DF99338BCB45}"/>
              </a:ext>
            </a:extLst>
          </p:cNvPr>
          <p:cNvSpPr txBox="1">
            <a:spLocks/>
          </p:cNvSpPr>
          <p:nvPr/>
        </p:nvSpPr>
        <p:spPr>
          <a:xfrm>
            <a:off x="5624232" y="885155"/>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Contribute to literacy and numeracy skills</a:t>
            </a:r>
          </a:p>
        </p:txBody>
      </p:sp>
      <p:sp>
        <p:nvSpPr>
          <p:cNvPr id="5" name="Content Placeholder 3">
            <a:extLst>
              <a:ext uri="{FF2B5EF4-FFF2-40B4-BE49-F238E27FC236}">
                <a16:creationId xmlns:a16="http://schemas.microsoft.com/office/drawing/2014/main" id="{63445344-B869-CB3C-8819-2D3671D1421E}"/>
              </a:ext>
            </a:extLst>
          </p:cNvPr>
          <p:cNvSpPr txBox="1">
            <a:spLocks/>
          </p:cNvSpPr>
          <p:nvPr/>
        </p:nvSpPr>
        <p:spPr>
          <a:xfrm>
            <a:off x="8166367" y="885154"/>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Build a child’s resilience and character</a:t>
            </a:r>
          </a:p>
        </p:txBody>
      </p:sp>
      <p:sp>
        <p:nvSpPr>
          <p:cNvPr id="6" name="Content Placeholder 3">
            <a:extLst>
              <a:ext uri="{FF2B5EF4-FFF2-40B4-BE49-F238E27FC236}">
                <a16:creationId xmlns:a16="http://schemas.microsoft.com/office/drawing/2014/main" id="{3DF93274-4655-C9CF-37E2-4B45586CC743}"/>
              </a:ext>
            </a:extLst>
          </p:cNvPr>
          <p:cNvSpPr txBox="1">
            <a:spLocks/>
          </p:cNvSpPr>
          <p:nvPr/>
        </p:nvSpPr>
        <p:spPr>
          <a:xfrm>
            <a:off x="6723048" y="4356514"/>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Responsible for teaching moral and social role </a:t>
            </a:r>
          </a:p>
        </p:txBody>
      </p:sp>
      <p:sp>
        <p:nvSpPr>
          <p:cNvPr id="7" name="Content Placeholder 3">
            <a:extLst>
              <a:ext uri="{FF2B5EF4-FFF2-40B4-BE49-F238E27FC236}">
                <a16:creationId xmlns:a16="http://schemas.microsoft.com/office/drawing/2014/main" id="{29435699-BB72-DF1D-2FF5-E509ECC62DFF}"/>
              </a:ext>
            </a:extLst>
          </p:cNvPr>
          <p:cNvSpPr txBox="1">
            <a:spLocks/>
          </p:cNvSpPr>
          <p:nvPr/>
        </p:nvSpPr>
        <p:spPr>
          <a:xfrm>
            <a:off x="3082097" y="2619370"/>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Health and wellbeing knowledge and understanding</a:t>
            </a:r>
          </a:p>
        </p:txBody>
      </p:sp>
      <p:sp>
        <p:nvSpPr>
          <p:cNvPr id="8" name="Content Placeholder 3">
            <a:extLst>
              <a:ext uri="{FF2B5EF4-FFF2-40B4-BE49-F238E27FC236}">
                <a16:creationId xmlns:a16="http://schemas.microsoft.com/office/drawing/2014/main" id="{5E14741B-78C3-21C5-9673-399013A87D4A}"/>
              </a:ext>
            </a:extLst>
          </p:cNvPr>
          <p:cNvSpPr txBox="1">
            <a:spLocks/>
          </p:cNvSpPr>
          <p:nvPr/>
        </p:nvSpPr>
        <p:spPr>
          <a:xfrm>
            <a:off x="5624232" y="2619369"/>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Develop physical competence (e.g. FMS)</a:t>
            </a:r>
          </a:p>
        </p:txBody>
      </p:sp>
      <p:sp>
        <p:nvSpPr>
          <p:cNvPr id="9" name="Content Placeholder 3">
            <a:extLst>
              <a:ext uri="{FF2B5EF4-FFF2-40B4-BE49-F238E27FC236}">
                <a16:creationId xmlns:a16="http://schemas.microsoft.com/office/drawing/2014/main" id="{0A807947-C322-91E7-137F-6B412BC30D18}"/>
              </a:ext>
            </a:extLst>
          </p:cNvPr>
          <p:cNvSpPr txBox="1">
            <a:spLocks/>
          </p:cNvSpPr>
          <p:nvPr/>
        </p:nvSpPr>
        <p:spPr>
          <a:xfrm>
            <a:off x="8166367" y="2619369"/>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Teach rules and how to play formal sports</a:t>
            </a:r>
          </a:p>
        </p:txBody>
      </p:sp>
      <p:sp>
        <p:nvSpPr>
          <p:cNvPr id="10" name="Content Placeholder 3">
            <a:extLst>
              <a:ext uri="{FF2B5EF4-FFF2-40B4-BE49-F238E27FC236}">
                <a16:creationId xmlns:a16="http://schemas.microsoft.com/office/drawing/2014/main" id="{9F1009B0-D8F1-9E26-AABD-9399BC3143BC}"/>
              </a:ext>
            </a:extLst>
          </p:cNvPr>
          <p:cNvSpPr txBox="1">
            <a:spLocks/>
          </p:cNvSpPr>
          <p:nvPr/>
        </p:nvSpPr>
        <p:spPr>
          <a:xfrm>
            <a:off x="539962" y="2619369"/>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Identify potentially elite athletes</a:t>
            </a:r>
          </a:p>
        </p:txBody>
      </p:sp>
      <p:sp>
        <p:nvSpPr>
          <p:cNvPr id="11" name="Content Placeholder 3">
            <a:extLst>
              <a:ext uri="{FF2B5EF4-FFF2-40B4-BE49-F238E27FC236}">
                <a16:creationId xmlns:a16="http://schemas.microsoft.com/office/drawing/2014/main" id="{A6B57E2B-A312-0DCB-52B0-276C1BC53F71}"/>
              </a:ext>
            </a:extLst>
          </p:cNvPr>
          <p:cNvSpPr txBox="1">
            <a:spLocks/>
          </p:cNvSpPr>
          <p:nvPr/>
        </p:nvSpPr>
        <p:spPr>
          <a:xfrm>
            <a:off x="9196027" y="4353584"/>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Motivate children to value PA for life</a:t>
            </a:r>
          </a:p>
        </p:txBody>
      </p:sp>
      <p:sp>
        <p:nvSpPr>
          <p:cNvPr id="12" name="Content Placeholder 3">
            <a:extLst>
              <a:ext uri="{FF2B5EF4-FFF2-40B4-BE49-F238E27FC236}">
                <a16:creationId xmlns:a16="http://schemas.microsoft.com/office/drawing/2014/main" id="{D12AA76B-5F4D-689E-5510-8C1B2582EEC8}"/>
              </a:ext>
            </a:extLst>
          </p:cNvPr>
          <p:cNvSpPr txBox="1">
            <a:spLocks/>
          </p:cNvSpPr>
          <p:nvPr/>
        </p:nvSpPr>
        <p:spPr>
          <a:xfrm>
            <a:off x="4261236" y="4353584"/>
            <a:ext cx="2358278" cy="1556927"/>
          </a:xfrm>
          <a:prstGeom prst="rect">
            <a:avLst/>
          </a:prstGeom>
          <a:ln w="38100">
            <a:solidFill>
              <a:schemeClr val="bg1"/>
            </a:solidFill>
          </a:ln>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Develop a child’s confidence</a:t>
            </a:r>
          </a:p>
        </p:txBody>
      </p:sp>
    </p:spTree>
    <p:extLst>
      <p:ext uri="{BB962C8B-B14F-4D97-AF65-F5344CB8AC3E}">
        <p14:creationId xmlns:p14="http://schemas.microsoft.com/office/powerpoint/2010/main" val="2571771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CEC8-2A5F-9D25-4BE0-E1F40181E9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2C1C44-BB08-5C9B-171A-DC4A1E8D88A1}"/>
              </a:ext>
            </a:extLst>
          </p:cNvPr>
          <p:cNvSpPr>
            <a:spLocks noGrp="1"/>
          </p:cNvSpPr>
          <p:nvPr>
            <p:ph idx="1"/>
          </p:nvPr>
        </p:nvSpPr>
        <p:spPr/>
        <p:txBody>
          <a:bodyPr/>
          <a:lstStyle/>
          <a:p>
            <a:pPr marL="0" indent="0">
              <a:buNone/>
            </a:pPr>
            <a:r>
              <a:rPr lang="en-GB" dirty="0"/>
              <a:t>Capel (2010)</a:t>
            </a:r>
          </a:p>
        </p:txBody>
      </p:sp>
      <p:pic>
        <p:nvPicPr>
          <p:cNvPr id="5" name="Picture 4">
            <a:extLst>
              <a:ext uri="{FF2B5EF4-FFF2-40B4-BE49-F238E27FC236}">
                <a16:creationId xmlns:a16="http://schemas.microsoft.com/office/drawing/2014/main" id="{AB3D65F6-23B1-D0A6-54B6-740E446711B9}"/>
              </a:ext>
            </a:extLst>
          </p:cNvPr>
          <p:cNvPicPr>
            <a:picLocks noChangeAspect="1"/>
          </p:cNvPicPr>
          <p:nvPr/>
        </p:nvPicPr>
        <p:blipFill>
          <a:blip r:embed="rId3"/>
          <a:srcRect l="38045" t="18435" r="10864" b="6667"/>
          <a:stretch>
            <a:fillRect/>
          </a:stretch>
        </p:blipFill>
        <p:spPr>
          <a:xfrm>
            <a:off x="2785611" y="104366"/>
            <a:ext cx="6803661" cy="6649268"/>
          </a:xfrm>
          <a:prstGeom prst="rect">
            <a:avLst/>
          </a:prstGeom>
        </p:spPr>
      </p:pic>
    </p:spTree>
    <p:extLst>
      <p:ext uri="{BB962C8B-B14F-4D97-AF65-F5344CB8AC3E}">
        <p14:creationId xmlns:p14="http://schemas.microsoft.com/office/powerpoint/2010/main" val="2558751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095E4-4171-7938-EB68-4F5A3253E9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ABB26-15B0-F346-24BF-E662A5BE2E1C}"/>
              </a:ext>
            </a:extLst>
          </p:cNvPr>
          <p:cNvSpPr>
            <a:spLocks noGrp="1"/>
          </p:cNvSpPr>
          <p:nvPr>
            <p:ph type="title"/>
          </p:nvPr>
        </p:nvSpPr>
        <p:spPr/>
        <p:txBody>
          <a:bodyPr/>
          <a:lstStyle/>
          <a:p>
            <a:r>
              <a:rPr lang="en-GB" dirty="0"/>
              <a:t>What outcomes are PE teachers expected to deliver?</a:t>
            </a:r>
          </a:p>
        </p:txBody>
      </p:sp>
      <p:sp>
        <p:nvSpPr>
          <p:cNvPr id="3" name="Content Placeholder 2">
            <a:extLst>
              <a:ext uri="{FF2B5EF4-FFF2-40B4-BE49-F238E27FC236}">
                <a16:creationId xmlns:a16="http://schemas.microsoft.com/office/drawing/2014/main" id="{A8A0894D-1BDE-D3E4-3ED4-5DF267EE1BF4}"/>
              </a:ext>
            </a:extLst>
          </p:cNvPr>
          <p:cNvSpPr>
            <a:spLocks noGrp="1"/>
          </p:cNvSpPr>
          <p:nvPr>
            <p:ph idx="1"/>
          </p:nvPr>
        </p:nvSpPr>
        <p:spPr>
          <a:xfrm>
            <a:off x="351934" y="1690688"/>
            <a:ext cx="11488133" cy="3709743"/>
          </a:xfrm>
        </p:spPr>
        <p:txBody>
          <a:bodyPr numCol="3">
            <a:noAutofit/>
          </a:bodyPr>
          <a:lstStyle/>
          <a:p>
            <a:pPr fontAlgn="t">
              <a:buNone/>
            </a:pPr>
            <a:r>
              <a:rPr lang="en-GB" sz="2000" b="1" dirty="0"/>
              <a:t>Physical</a:t>
            </a:r>
          </a:p>
          <a:p>
            <a:pPr marL="342900" lvl="0" indent="-342900" fontAlgn="t"/>
            <a:r>
              <a:rPr lang="en-GB" sz="2000" dirty="0"/>
              <a:t>Movement competence</a:t>
            </a:r>
          </a:p>
          <a:p>
            <a:pPr marL="342900" lvl="0" indent="-342900" fontAlgn="t"/>
            <a:r>
              <a:rPr lang="en-GB" sz="2000" dirty="0"/>
              <a:t>Physical literacy</a:t>
            </a:r>
          </a:p>
          <a:p>
            <a:pPr marL="342900" lvl="0" indent="-342900" fontAlgn="t"/>
            <a:r>
              <a:rPr lang="en-GB" sz="2000" dirty="0"/>
              <a:t>Fitness</a:t>
            </a:r>
          </a:p>
          <a:p>
            <a:pPr marL="342900" lvl="0" indent="-342900" fontAlgn="t"/>
            <a:r>
              <a:rPr lang="en-GB" sz="2000" dirty="0"/>
              <a:t>Skill development</a:t>
            </a:r>
          </a:p>
          <a:p>
            <a:pPr fontAlgn="t">
              <a:buNone/>
            </a:pPr>
            <a:r>
              <a:rPr lang="en-GB" sz="2000" b="1" dirty="0"/>
              <a:t>Cognitive</a:t>
            </a:r>
          </a:p>
          <a:p>
            <a:pPr marL="342900" lvl="0" indent="-342900" fontAlgn="t"/>
            <a:r>
              <a:rPr lang="en-GB" sz="2000" dirty="0"/>
              <a:t>Knowledge</a:t>
            </a:r>
          </a:p>
          <a:p>
            <a:pPr marL="342900" lvl="0" indent="-342900" fontAlgn="t"/>
            <a:r>
              <a:rPr lang="en-GB" sz="2000" dirty="0"/>
              <a:t>Decision making</a:t>
            </a:r>
          </a:p>
          <a:p>
            <a:pPr marL="342900" lvl="0" indent="-342900" fontAlgn="t"/>
            <a:r>
              <a:rPr lang="en-GB" sz="2000" dirty="0"/>
              <a:t>Tactical awareness</a:t>
            </a:r>
          </a:p>
          <a:p>
            <a:pPr fontAlgn="t">
              <a:buNone/>
            </a:pPr>
            <a:endParaRPr lang="en-GB" sz="2000" dirty="0"/>
          </a:p>
          <a:p>
            <a:pPr fontAlgn="t">
              <a:buNone/>
            </a:pPr>
            <a:r>
              <a:rPr lang="en-GB" sz="2000" b="1" dirty="0"/>
              <a:t>Social</a:t>
            </a:r>
          </a:p>
          <a:p>
            <a:pPr marL="342900" lvl="0" indent="-342900" fontAlgn="t"/>
            <a:r>
              <a:rPr lang="en-GB" sz="2000" dirty="0"/>
              <a:t>Leadership</a:t>
            </a:r>
          </a:p>
          <a:p>
            <a:pPr marL="342900" lvl="0" indent="-342900" fontAlgn="t"/>
            <a:r>
              <a:rPr lang="en-GB" sz="2000" dirty="0"/>
              <a:t>Teamwork</a:t>
            </a:r>
          </a:p>
          <a:p>
            <a:pPr marL="342900" lvl="0" indent="-342900" fontAlgn="t"/>
            <a:r>
              <a:rPr lang="en-GB" sz="2000" dirty="0"/>
              <a:t>Communication</a:t>
            </a:r>
          </a:p>
          <a:p>
            <a:pPr fontAlgn="t">
              <a:buNone/>
            </a:pPr>
            <a:r>
              <a:rPr lang="en-GB" sz="2000" b="1" dirty="0"/>
              <a:t>Emotional</a:t>
            </a:r>
          </a:p>
          <a:p>
            <a:pPr marL="342900" lvl="0" indent="-342900" fontAlgn="t"/>
            <a:r>
              <a:rPr lang="en-GB" sz="2000" dirty="0"/>
              <a:t>Confidence</a:t>
            </a:r>
          </a:p>
          <a:p>
            <a:pPr marL="342900" lvl="0" indent="-342900" fontAlgn="t"/>
            <a:r>
              <a:rPr lang="en-GB" sz="2000" dirty="0"/>
              <a:t>Resilience</a:t>
            </a:r>
          </a:p>
          <a:p>
            <a:pPr marL="342900" lvl="0" indent="-342900" fontAlgn="t"/>
            <a:r>
              <a:rPr lang="en-GB" sz="2000" dirty="0"/>
              <a:t>Self-esteem</a:t>
            </a:r>
          </a:p>
          <a:p>
            <a:pPr fontAlgn="t">
              <a:buNone/>
            </a:pPr>
            <a:r>
              <a:rPr lang="en-GB" sz="2000" b="1" dirty="0"/>
              <a:t>Health</a:t>
            </a:r>
          </a:p>
          <a:p>
            <a:pPr marL="342900" lvl="0" indent="-342900" fontAlgn="t"/>
            <a:r>
              <a:rPr lang="en-GB" sz="2000" dirty="0"/>
              <a:t>Active lifestyles</a:t>
            </a:r>
          </a:p>
          <a:p>
            <a:pPr marL="342900" lvl="0" indent="-342900" fontAlgn="t"/>
            <a:r>
              <a:rPr lang="en-GB" sz="2000" dirty="0"/>
              <a:t>Mental wellbeing</a:t>
            </a:r>
          </a:p>
          <a:p>
            <a:pPr fontAlgn="t">
              <a:buNone/>
            </a:pPr>
            <a:r>
              <a:rPr lang="en-GB" sz="2000" b="1" dirty="0"/>
              <a:t>Wider Educational</a:t>
            </a:r>
          </a:p>
          <a:p>
            <a:pPr marL="342900" lvl="0" indent="-342900" fontAlgn="t"/>
            <a:r>
              <a:rPr lang="en-GB" sz="2000" dirty="0"/>
              <a:t>Character</a:t>
            </a:r>
          </a:p>
          <a:p>
            <a:pPr marL="342900" lvl="0" indent="-342900" fontAlgn="t"/>
            <a:r>
              <a:rPr lang="en-GB" sz="2000" dirty="0"/>
              <a:t>Citizenship</a:t>
            </a:r>
          </a:p>
          <a:p>
            <a:pPr marL="342900" lvl="0" indent="-342900" fontAlgn="t"/>
            <a:r>
              <a:rPr lang="en-GB" sz="2000" dirty="0"/>
              <a:t>Personal development</a:t>
            </a:r>
          </a:p>
          <a:p>
            <a:endParaRPr lang="en-GB" sz="2000" dirty="0"/>
          </a:p>
        </p:txBody>
      </p:sp>
      <p:pic>
        <p:nvPicPr>
          <p:cNvPr id="5" name="Picture 4">
            <a:extLst>
              <a:ext uri="{FF2B5EF4-FFF2-40B4-BE49-F238E27FC236}">
                <a16:creationId xmlns:a16="http://schemas.microsoft.com/office/drawing/2014/main" id="{BF99C02B-069D-62A0-B95D-AE11FF03543C}"/>
              </a:ext>
            </a:extLst>
          </p:cNvPr>
          <p:cNvPicPr>
            <a:picLocks noChangeAspect="1"/>
          </p:cNvPicPr>
          <p:nvPr/>
        </p:nvPicPr>
        <p:blipFill>
          <a:blip r:embed="rId2"/>
          <a:stretch>
            <a:fillRect/>
          </a:stretch>
        </p:blipFill>
        <p:spPr>
          <a:xfrm>
            <a:off x="1581918" y="0"/>
            <a:ext cx="9028163" cy="6858000"/>
          </a:xfrm>
          <a:prstGeom prst="rect">
            <a:avLst/>
          </a:prstGeom>
        </p:spPr>
      </p:pic>
    </p:spTree>
    <p:extLst>
      <p:ext uri="{BB962C8B-B14F-4D97-AF65-F5344CB8AC3E}">
        <p14:creationId xmlns:p14="http://schemas.microsoft.com/office/powerpoint/2010/main" val="92030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3">
                                            <p:txEl>
                                              <p:pRg st="19" end="19"/>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3">
                                            <p:txEl>
                                              <p:pRg st="21" end="21"/>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
                                            <p:txEl>
                                              <p:pRg st="22" end="22"/>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
                                            <p:txEl>
                                              <p:pRg st="23" end="23"/>
                                            </p:txEl>
                                          </p:spTgt>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3">
                                            <p:txEl>
                                              <p:pRg st="24" end="24"/>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72CC446C-D242-3B55-37DD-A34C94A724AB}"/>
              </a:ext>
            </a:extLst>
          </p:cNvPr>
          <p:cNvSpPr/>
          <p:nvPr/>
        </p:nvSpPr>
        <p:spPr>
          <a:xfrm>
            <a:off x="326003" y="286247"/>
            <a:ext cx="5361831" cy="2782957"/>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Physical Literacy</a:t>
            </a:r>
          </a:p>
        </p:txBody>
      </p:sp>
      <p:sp>
        <p:nvSpPr>
          <p:cNvPr id="17" name="Rectangle: Rounded Corners 16">
            <a:extLst>
              <a:ext uri="{FF2B5EF4-FFF2-40B4-BE49-F238E27FC236}">
                <a16:creationId xmlns:a16="http://schemas.microsoft.com/office/drawing/2014/main" id="{6D015F37-0DF4-ED2F-ACE9-C0F8C27FA917}"/>
              </a:ext>
            </a:extLst>
          </p:cNvPr>
          <p:cNvSpPr/>
          <p:nvPr/>
        </p:nvSpPr>
        <p:spPr>
          <a:xfrm>
            <a:off x="6096000" y="286246"/>
            <a:ext cx="5361831" cy="278295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Health and Wellbeing</a:t>
            </a:r>
          </a:p>
        </p:txBody>
      </p:sp>
      <p:sp>
        <p:nvSpPr>
          <p:cNvPr id="19" name="Rectangle: Rounded Corners 18">
            <a:extLst>
              <a:ext uri="{FF2B5EF4-FFF2-40B4-BE49-F238E27FC236}">
                <a16:creationId xmlns:a16="http://schemas.microsoft.com/office/drawing/2014/main" id="{00EAA1CF-E2F6-C1B5-6EDD-DA0D685B4462}"/>
              </a:ext>
            </a:extLst>
          </p:cNvPr>
          <p:cNvSpPr/>
          <p:nvPr/>
        </p:nvSpPr>
        <p:spPr>
          <a:xfrm>
            <a:off x="326002" y="3181847"/>
            <a:ext cx="5361831" cy="2782957"/>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Sport Performance</a:t>
            </a:r>
          </a:p>
        </p:txBody>
      </p:sp>
      <p:sp>
        <p:nvSpPr>
          <p:cNvPr id="21" name="Rectangle: Rounded Corners 20">
            <a:extLst>
              <a:ext uri="{FF2B5EF4-FFF2-40B4-BE49-F238E27FC236}">
                <a16:creationId xmlns:a16="http://schemas.microsoft.com/office/drawing/2014/main" id="{07C369B9-ECF2-DDF6-5310-1E343B7E5E95}"/>
              </a:ext>
            </a:extLst>
          </p:cNvPr>
          <p:cNvSpPr/>
          <p:nvPr/>
        </p:nvSpPr>
        <p:spPr>
          <a:xfrm>
            <a:off x="6096000" y="3181846"/>
            <a:ext cx="5361831" cy="2782957"/>
          </a:xfrm>
          <a:prstGeom prst="roundRect">
            <a:avLst/>
          </a:prstGeom>
          <a:solidFill>
            <a:srgbClr val="FFC1C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Personal and Social Responsibility</a:t>
            </a:r>
          </a:p>
        </p:txBody>
      </p:sp>
    </p:spTree>
    <p:extLst>
      <p:ext uri="{BB962C8B-B14F-4D97-AF65-F5344CB8AC3E}">
        <p14:creationId xmlns:p14="http://schemas.microsoft.com/office/powerpoint/2010/main" val="118316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37828-F78B-C6B2-8039-D73187EC1567}"/>
            </a:ext>
          </a:extLst>
        </p:cNvPr>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391FE0EB-3920-1B38-517E-EC0E2B772509}"/>
              </a:ext>
            </a:extLst>
          </p:cNvPr>
          <p:cNvSpPr/>
          <p:nvPr/>
        </p:nvSpPr>
        <p:spPr>
          <a:xfrm>
            <a:off x="302149" y="349858"/>
            <a:ext cx="5361831" cy="2782957"/>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Physical Literacy</a:t>
            </a:r>
          </a:p>
        </p:txBody>
      </p:sp>
      <p:sp>
        <p:nvSpPr>
          <p:cNvPr id="2" name="TextBox 1">
            <a:extLst>
              <a:ext uri="{FF2B5EF4-FFF2-40B4-BE49-F238E27FC236}">
                <a16:creationId xmlns:a16="http://schemas.microsoft.com/office/drawing/2014/main" id="{6183D3E4-4BF9-3A59-D159-1DC793F124ED}"/>
              </a:ext>
            </a:extLst>
          </p:cNvPr>
          <p:cNvSpPr txBox="1"/>
          <p:nvPr/>
        </p:nvSpPr>
        <p:spPr>
          <a:xfrm>
            <a:off x="502257" y="3241431"/>
            <a:ext cx="4961614" cy="2585323"/>
          </a:xfrm>
          <a:prstGeom prst="rect">
            <a:avLst/>
          </a:prstGeom>
          <a:noFill/>
        </p:spPr>
        <p:txBody>
          <a:bodyPr wrap="square" rtlCol="0">
            <a:spAutoFit/>
          </a:bodyPr>
          <a:lstStyle/>
          <a:p>
            <a:r>
              <a:rPr lang="en-GB" dirty="0"/>
              <a:t>2001 – speaking directly to PE teachers</a:t>
            </a:r>
          </a:p>
          <a:p>
            <a:r>
              <a:rPr lang="en-GB" dirty="0"/>
              <a:t>2005 – More interest and MW wanted to highlight the holistic nature with underpinning philosophies</a:t>
            </a:r>
          </a:p>
          <a:p>
            <a:r>
              <a:rPr lang="en-GB" dirty="0"/>
              <a:t>2007 – still talking to PE teachers </a:t>
            </a:r>
          </a:p>
          <a:p>
            <a:r>
              <a:rPr lang="en-GB" dirty="0"/>
              <a:t>2010 – Release of her book. More interest in other sectors</a:t>
            </a:r>
          </a:p>
          <a:p>
            <a:r>
              <a:rPr lang="en-GB" dirty="0"/>
              <a:t>2017 – IPLA definition. Shortest, less holistic but concept has popularity globally</a:t>
            </a:r>
          </a:p>
          <a:p>
            <a:endParaRPr lang="en-GB" dirty="0"/>
          </a:p>
        </p:txBody>
      </p:sp>
      <p:pic>
        <p:nvPicPr>
          <p:cNvPr id="5" name="Picture 4">
            <a:extLst>
              <a:ext uri="{FF2B5EF4-FFF2-40B4-BE49-F238E27FC236}">
                <a16:creationId xmlns:a16="http://schemas.microsoft.com/office/drawing/2014/main" id="{8EDCF715-B03D-E0CF-68CE-E96BF07F092E}"/>
              </a:ext>
            </a:extLst>
          </p:cNvPr>
          <p:cNvPicPr>
            <a:picLocks noChangeAspect="1"/>
          </p:cNvPicPr>
          <p:nvPr/>
        </p:nvPicPr>
        <p:blipFill>
          <a:blip r:embed="rId2"/>
          <a:stretch>
            <a:fillRect/>
          </a:stretch>
        </p:blipFill>
        <p:spPr>
          <a:xfrm>
            <a:off x="9444789" y="349858"/>
            <a:ext cx="2445062" cy="2555886"/>
          </a:xfrm>
          <a:prstGeom prst="rect">
            <a:avLst/>
          </a:prstGeom>
        </p:spPr>
      </p:pic>
      <p:sp>
        <p:nvSpPr>
          <p:cNvPr id="6" name="TextBox 5">
            <a:extLst>
              <a:ext uri="{FF2B5EF4-FFF2-40B4-BE49-F238E27FC236}">
                <a16:creationId xmlns:a16="http://schemas.microsoft.com/office/drawing/2014/main" id="{C875CF75-21F1-D28C-1090-09FA4F5E0496}"/>
              </a:ext>
            </a:extLst>
          </p:cNvPr>
          <p:cNvSpPr txBox="1"/>
          <p:nvPr/>
        </p:nvSpPr>
        <p:spPr>
          <a:xfrm>
            <a:off x="5731600" y="770021"/>
            <a:ext cx="3645568" cy="4524315"/>
          </a:xfrm>
          <a:prstGeom prst="rect">
            <a:avLst/>
          </a:prstGeom>
          <a:noFill/>
        </p:spPr>
        <p:txBody>
          <a:bodyPr wrap="square" rtlCol="0">
            <a:spAutoFit/>
          </a:bodyPr>
          <a:lstStyle/>
          <a:p>
            <a:r>
              <a:rPr lang="en-GB" dirty="0"/>
              <a:t>Values: </a:t>
            </a:r>
          </a:p>
          <a:p>
            <a:r>
              <a:rPr lang="en-GB" dirty="0"/>
              <a:t>Develops confidence and competence in movement.</a:t>
            </a:r>
          </a:p>
          <a:p>
            <a:r>
              <a:rPr lang="en-GB" dirty="0"/>
              <a:t>Encourages lifelong engagement</a:t>
            </a:r>
          </a:p>
          <a:p>
            <a:r>
              <a:rPr lang="en-GB" dirty="0"/>
              <a:t>Focus on importance on personal engagement in a wider social environment</a:t>
            </a:r>
          </a:p>
          <a:p>
            <a:endParaRPr lang="en-GB" dirty="0"/>
          </a:p>
          <a:p>
            <a:r>
              <a:rPr lang="en-GB" dirty="0"/>
              <a:t>Strengths:</a:t>
            </a:r>
          </a:p>
          <a:p>
            <a:r>
              <a:rPr lang="en-GB" dirty="0"/>
              <a:t>Holistic/ Inclusive/ widely adopted/ shows importance of PA trough life</a:t>
            </a:r>
          </a:p>
          <a:p>
            <a:endParaRPr lang="en-GB" dirty="0"/>
          </a:p>
          <a:p>
            <a:r>
              <a:rPr lang="en-GB" dirty="0"/>
              <a:t>Criticism:</a:t>
            </a:r>
          </a:p>
          <a:p>
            <a:r>
              <a:rPr lang="en-GB" dirty="0"/>
              <a:t>Definitions can be vague/ Can mean different things to different people/ Difficult to measure </a:t>
            </a:r>
          </a:p>
        </p:txBody>
      </p:sp>
      <p:sp>
        <p:nvSpPr>
          <p:cNvPr id="7" name="TextBox 6">
            <a:extLst>
              <a:ext uri="{FF2B5EF4-FFF2-40B4-BE49-F238E27FC236}">
                <a16:creationId xmlns:a16="http://schemas.microsoft.com/office/drawing/2014/main" id="{DF904782-93A9-7619-1409-74ACF2BDB998}"/>
              </a:ext>
            </a:extLst>
          </p:cNvPr>
          <p:cNvSpPr txBox="1"/>
          <p:nvPr/>
        </p:nvSpPr>
        <p:spPr>
          <a:xfrm>
            <a:off x="9553074" y="3241431"/>
            <a:ext cx="2445062" cy="2246769"/>
          </a:xfrm>
          <a:prstGeom prst="rect">
            <a:avLst/>
          </a:prstGeom>
          <a:noFill/>
        </p:spPr>
        <p:txBody>
          <a:bodyPr wrap="square" rtlCol="0">
            <a:spAutoFit/>
          </a:bodyPr>
          <a:lstStyle/>
          <a:p>
            <a:r>
              <a:rPr lang="en-GB" sz="2800" dirty="0"/>
              <a:t>Has physical literacy become too broad to be useful?</a:t>
            </a:r>
          </a:p>
        </p:txBody>
      </p:sp>
      <p:pic>
        <p:nvPicPr>
          <p:cNvPr id="3" name="Picture 2" descr="Physical Literacy Consensus Statement for England published | Sport England">
            <a:extLst>
              <a:ext uri="{FF2B5EF4-FFF2-40B4-BE49-F238E27FC236}">
                <a16:creationId xmlns:a16="http://schemas.microsoft.com/office/drawing/2014/main" id="{C155CFF5-9CEA-5216-5609-F7323D704FF1}"/>
              </a:ext>
            </a:extLst>
          </p:cNvPr>
          <p:cNvPicPr>
            <a:picLocks noChangeAspect="1"/>
          </p:cNvPicPr>
          <p:nvPr/>
        </p:nvPicPr>
        <p:blipFill>
          <a:blip r:embed="rId3"/>
          <a:stretch>
            <a:fillRect/>
          </a:stretch>
        </p:blipFill>
        <p:spPr>
          <a:xfrm>
            <a:off x="731874" y="1031246"/>
            <a:ext cx="10728251" cy="5025160"/>
          </a:xfrm>
          <a:prstGeom prst="rect">
            <a:avLst/>
          </a:prstGeom>
        </p:spPr>
      </p:pic>
      <p:pic>
        <p:nvPicPr>
          <p:cNvPr id="9" name="Picture 8">
            <a:extLst>
              <a:ext uri="{FF2B5EF4-FFF2-40B4-BE49-F238E27FC236}">
                <a16:creationId xmlns:a16="http://schemas.microsoft.com/office/drawing/2014/main" id="{F0C73A8E-08EF-FCD7-0A48-D94906850107}"/>
              </a:ext>
            </a:extLst>
          </p:cNvPr>
          <p:cNvPicPr>
            <a:picLocks noChangeAspect="1"/>
          </p:cNvPicPr>
          <p:nvPr/>
        </p:nvPicPr>
        <p:blipFill>
          <a:blip r:embed="rId4"/>
          <a:stretch>
            <a:fillRect/>
          </a:stretch>
        </p:blipFill>
        <p:spPr>
          <a:xfrm>
            <a:off x="3392905" y="204537"/>
            <a:ext cx="5495479" cy="6345819"/>
          </a:xfrm>
          <a:prstGeom prst="rect">
            <a:avLst/>
          </a:prstGeom>
        </p:spPr>
      </p:pic>
    </p:spTree>
    <p:extLst>
      <p:ext uri="{BB962C8B-B14F-4D97-AF65-F5344CB8AC3E}">
        <p14:creationId xmlns:p14="http://schemas.microsoft.com/office/powerpoint/2010/main" val="334114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0CAEA9-9EF7-0B4D-32B0-663FA8DCF705}"/>
              </a:ext>
            </a:extLst>
          </p:cNvPr>
          <p:cNvSpPr>
            <a:spLocks noGrp="1"/>
          </p:cNvSpPr>
          <p:nvPr>
            <p:ph type="title"/>
          </p:nvPr>
        </p:nvSpPr>
        <p:spPr>
          <a:xfrm>
            <a:off x="9409043" y="365125"/>
            <a:ext cx="2431023" cy="430005"/>
          </a:xfrm>
        </p:spPr>
        <p:txBody>
          <a:bodyPr>
            <a:normAutofit fontScale="90000"/>
          </a:bodyPr>
          <a:lstStyle/>
          <a:p>
            <a:pPr algn="ctr"/>
            <a:r>
              <a:rPr lang="en-GB">
                <a:effectLst/>
                <a:latin typeface="Calibri" panose="020F0502020204030204" pitchFamily="34" charset="0"/>
                <a:ea typeface="Calibri" panose="020F0502020204030204" pitchFamily="34" charset="0"/>
              </a:rPr>
              <a:t>2001</a:t>
            </a:r>
            <a:endParaRPr lang="en-GB" sz="8800"/>
          </a:p>
        </p:txBody>
      </p:sp>
      <p:sp>
        <p:nvSpPr>
          <p:cNvPr id="3" name="Content Placeholder 2">
            <a:extLst>
              <a:ext uri="{FF2B5EF4-FFF2-40B4-BE49-F238E27FC236}">
                <a16:creationId xmlns:a16="http://schemas.microsoft.com/office/drawing/2014/main" id="{34EF4EDA-7E51-A051-D97F-E6C5F032E394}"/>
              </a:ext>
            </a:extLst>
          </p:cNvPr>
          <p:cNvSpPr>
            <a:spLocks noGrp="1"/>
          </p:cNvSpPr>
          <p:nvPr>
            <p:ph idx="1"/>
          </p:nvPr>
        </p:nvSpPr>
        <p:spPr>
          <a:xfrm>
            <a:off x="477078" y="1186070"/>
            <a:ext cx="11362988" cy="4215489"/>
          </a:xfrm>
        </p:spPr>
        <p:txBody>
          <a:bodyPr>
            <a:normAutofit/>
          </a:bodyPr>
          <a:lstStyle/>
          <a:p>
            <a:r>
              <a:rPr lang="en-GB" sz="2400"/>
              <a:t>2001: </a:t>
            </a:r>
            <a:r>
              <a:rPr lang="en-GB" sz="2400" b="0" i="0">
                <a:solidFill>
                  <a:srgbClr val="222222"/>
                </a:solidFill>
                <a:effectLst/>
                <a:latin typeface="Lora" panose="020B0604020202020204" pitchFamily="2" charset="0"/>
              </a:rPr>
              <a:t>‘what is the range of physical capacities that would enable individual persons to make the most of their embodied dimension; enable them to interact with the world and to awaken the huge wealth of potential capacities; help them to become richer persons both in themselves and in respect of that which they know about the world’ (p.130)</a:t>
            </a:r>
          </a:p>
          <a:p>
            <a:r>
              <a:rPr lang="en-GB" sz="2400">
                <a:effectLst/>
                <a:latin typeface="Calibri" panose="020F0502020204030204" pitchFamily="34" charset="0"/>
                <a:ea typeface="Calibri" panose="020F0502020204030204" pitchFamily="34" charset="0"/>
                <a:cs typeface="Calibri" panose="020F0502020204030204" pitchFamily="34" charset="0"/>
              </a:rPr>
              <a:t>“physically literate individual [as one that]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(p. 131). </a:t>
            </a:r>
            <a:endParaRPr lang="en-GB" sz="24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6700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CDB1A9-CB32-1141-1FCE-A47A071D5A8B}"/>
              </a:ext>
            </a:extLst>
          </p:cNvPr>
          <p:cNvSpPr>
            <a:spLocks noGrp="1"/>
          </p:cNvSpPr>
          <p:nvPr>
            <p:ph type="title"/>
          </p:nvPr>
        </p:nvSpPr>
        <p:spPr>
          <a:xfrm>
            <a:off x="9515061" y="365125"/>
            <a:ext cx="2325005" cy="403501"/>
          </a:xfrm>
        </p:spPr>
        <p:txBody>
          <a:bodyPr>
            <a:normAutofit fontScale="90000"/>
          </a:bodyPr>
          <a:lstStyle/>
          <a:p>
            <a:pPr algn="ctr"/>
            <a:r>
              <a:rPr lang="en-GB"/>
              <a:t>2007</a:t>
            </a:r>
          </a:p>
        </p:txBody>
      </p:sp>
      <p:sp>
        <p:nvSpPr>
          <p:cNvPr id="3" name="Content Placeholder 2">
            <a:extLst>
              <a:ext uri="{FF2B5EF4-FFF2-40B4-BE49-F238E27FC236}">
                <a16:creationId xmlns:a16="http://schemas.microsoft.com/office/drawing/2014/main" id="{4C101934-6D53-0D26-376B-0696E4CB1298}"/>
              </a:ext>
            </a:extLst>
          </p:cNvPr>
          <p:cNvSpPr>
            <a:spLocks noGrp="1"/>
          </p:cNvSpPr>
          <p:nvPr>
            <p:ph idx="1"/>
          </p:nvPr>
        </p:nvSpPr>
        <p:spPr>
          <a:xfrm>
            <a:off x="358219" y="894522"/>
            <a:ext cx="11481847" cy="4843669"/>
          </a:xfrm>
        </p:spPr>
        <p:txBody>
          <a:bodyPr>
            <a:normAutofit fontScale="85000" lnSpcReduction="10000"/>
          </a:bodyPr>
          <a:lstStyle/>
          <a:p>
            <a:r>
              <a:rPr lang="en-GB" sz="2400"/>
              <a:t>Physical literacy can be described as the ability and motivation to capitalise on our movement potential to make a significant contribution to the quality of life. </a:t>
            </a:r>
          </a:p>
          <a:p>
            <a:r>
              <a:rPr lang="en-GB" sz="2400"/>
              <a:t>As humans we all exhibit this potential, however its specific expression will be particular to the culture in which we live and the movement capacities with which we are endowed. </a:t>
            </a:r>
          </a:p>
          <a:p>
            <a:r>
              <a:rPr lang="en-GB" sz="2400"/>
              <a:t>An individual who is physically literate moves with poise, economy and confidence in a wide variety of physically challenging situations. </a:t>
            </a:r>
          </a:p>
          <a:p>
            <a:r>
              <a:rPr lang="en-GB" sz="2400"/>
              <a:t>The individual is perceptive in ‘reading’ all aspects of the physical environment, anticipating movement needs or possibilities and responding appropriately to these, with intelligence and imagination.</a:t>
            </a:r>
          </a:p>
          <a:p>
            <a:r>
              <a:rPr lang="en-GB" sz="2400"/>
              <a:t>A physically literate individual has a well established sense of self as embodied in the world. This together with an articulate interaction with the environment engenders positive self esteem and self confidence. </a:t>
            </a:r>
          </a:p>
          <a:p>
            <a:r>
              <a:rPr lang="en-GB" sz="2400"/>
              <a:t>Sensitivity to and awareness of our embodied capacities leads to fluent self expression through non-verbal communication and to perceptive and empathetic interaction with others. </a:t>
            </a:r>
          </a:p>
          <a:p>
            <a:r>
              <a:rPr lang="en-GB" sz="2400"/>
              <a:t>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a:t>
            </a:r>
          </a:p>
        </p:txBody>
      </p:sp>
    </p:spTree>
    <p:extLst>
      <p:ext uri="{BB962C8B-B14F-4D97-AF65-F5344CB8AC3E}">
        <p14:creationId xmlns:p14="http://schemas.microsoft.com/office/powerpoint/2010/main" val="596835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8C680-8477-A63F-0BCD-2C6109C1A365}"/>
              </a:ext>
            </a:extLst>
          </p:cNvPr>
          <p:cNvSpPr>
            <a:spLocks noGrp="1"/>
          </p:cNvSpPr>
          <p:nvPr>
            <p:ph type="title"/>
          </p:nvPr>
        </p:nvSpPr>
        <p:spPr>
          <a:xfrm>
            <a:off x="10330070" y="172969"/>
            <a:ext cx="1509996" cy="357117"/>
          </a:xfrm>
        </p:spPr>
        <p:txBody>
          <a:bodyPr>
            <a:normAutofit fontScale="90000"/>
          </a:bodyPr>
          <a:lstStyle/>
          <a:p>
            <a:pPr algn="ctr"/>
            <a:r>
              <a:rPr lang="en-GB"/>
              <a:t>2010</a:t>
            </a:r>
          </a:p>
        </p:txBody>
      </p:sp>
      <p:sp>
        <p:nvSpPr>
          <p:cNvPr id="3" name="Content Placeholder 2">
            <a:extLst>
              <a:ext uri="{FF2B5EF4-FFF2-40B4-BE49-F238E27FC236}">
                <a16:creationId xmlns:a16="http://schemas.microsoft.com/office/drawing/2014/main" id="{0CCE23CC-C835-CC2D-BE58-18DF008C5427}"/>
              </a:ext>
            </a:extLst>
          </p:cNvPr>
          <p:cNvSpPr>
            <a:spLocks noGrp="1"/>
          </p:cNvSpPr>
          <p:nvPr>
            <p:ph idx="1"/>
          </p:nvPr>
        </p:nvSpPr>
        <p:spPr>
          <a:xfrm>
            <a:off x="311427" y="642730"/>
            <a:ext cx="11528640" cy="5367131"/>
          </a:xfrm>
        </p:spPr>
        <p:txBody>
          <a:bodyPr>
            <a:normAutofit/>
          </a:bodyPr>
          <a:lstStyle/>
          <a:p>
            <a:r>
              <a:rPr lang="en-GB" sz="1600"/>
              <a:t>Physical literacy is a concept developed from a philosophical study of monism, existentialism and phenomenology ... . The concept seemed to encapsulate the way that our embodied dimension contributes to our humanness, through playing a key role in our interaction with the world and thus the realisation of our individual potential. (p. 78) </a:t>
            </a:r>
          </a:p>
          <a:p>
            <a:r>
              <a:rPr lang="en-GB" sz="1600"/>
              <a:t>In 2010 physical literacy was defined as: “appropriate to each individual’s endowment, physical literacy can be described as the motivation, confidence, physical competence, knowledge, and understanding to maintain physical activity throughout the </a:t>
            </a:r>
            <a:r>
              <a:rPr lang="en-GB" sz="1600" err="1"/>
              <a:t>lifecourse</a:t>
            </a:r>
            <a:r>
              <a:rPr lang="en-GB" sz="1600"/>
              <a:t>” (Whitehead, 2010, p. 11)</a:t>
            </a:r>
          </a:p>
          <a:p>
            <a:r>
              <a:rPr lang="en-GB" sz="1600"/>
              <a:t>A. Physical literacy can be described as the ability and motivation to capitalise on our motile potential to make a significant contribution to the quality of life. As humans we all exhibit this potential; however, its specific expression will be particular to the culture in which we live and the motile capacities with which we are endowed. </a:t>
            </a:r>
          </a:p>
          <a:p>
            <a:r>
              <a:rPr lang="en-GB" sz="1600"/>
              <a:t>B. An individual who is physically literate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a:t>
            </a:r>
          </a:p>
          <a:p>
            <a:r>
              <a:rPr lang="en-GB" sz="1600"/>
              <a:t>C. A physically literate individual has a well-established sense of self as embodied in the world. This, together with an articulate interaction with the environment, engenders positive self-esteem and self-confidence. Furthermore, sensitivity to and awareness of our embodied capacities leads to fluent self-expression through non-verbal communication, and to perceptive and empathetic interaction with others. </a:t>
            </a:r>
          </a:p>
          <a:p>
            <a:r>
              <a:rPr lang="en-GB" sz="1600"/>
              <a:t>D. 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(Whitehead, 2010, p. 34)</a:t>
            </a:r>
          </a:p>
        </p:txBody>
      </p:sp>
    </p:spTree>
    <p:extLst>
      <p:ext uri="{BB962C8B-B14F-4D97-AF65-F5344CB8AC3E}">
        <p14:creationId xmlns:p14="http://schemas.microsoft.com/office/powerpoint/2010/main" val="3376938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D14F3D-4B8A-9D5D-7C7E-2B119259AF78}"/>
              </a:ext>
            </a:extLst>
          </p:cNvPr>
          <p:cNvSpPr>
            <a:spLocks noGrp="1"/>
          </p:cNvSpPr>
          <p:nvPr>
            <p:ph type="title"/>
          </p:nvPr>
        </p:nvSpPr>
        <p:spPr/>
        <p:txBody>
          <a:bodyPr/>
          <a:lstStyle/>
          <a:p>
            <a:pPr algn="ctr"/>
            <a:r>
              <a:rPr lang="en-GB"/>
              <a:t>2013</a:t>
            </a:r>
          </a:p>
        </p:txBody>
      </p:sp>
      <p:sp>
        <p:nvSpPr>
          <p:cNvPr id="3" name="Content Placeholder 2">
            <a:extLst>
              <a:ext uri="{FF2B5EF4-FFF2-40B4-BE49-F238E27FC236}">
                <a16:creationId xmlns:a16="http://schemas.microsoft.com/office/drawing/2014/main" id="{FA852B6B-3DA5-8097-EF00-C125E0E306F3}"/>
              </a:ext>
            </a:extLst>
          </p:cNvPr>
          <p:cNvSpPr>
            <a:spLocks noGrp="1"/>
          </p:cNvSpPr>
          <p:nvPr>
            <p:ph idx="1"/>
          </p:nvPr>
        </p:nvSpPr>
        <p:spPr/>
        <p:txBody>
          <a:bodyPr/>
          <a:lstStyle/>
          <a:p>
            <a:pPr marL="0" indent="0">
              <a:buNone/>
            </a:pPr>
            <a:endParaRPr lang="en-GB"/>
          </a:p>
          <a:p>
            <a:r>
              <a:rPr lang="en-GB"/>
              <a:t>Whitehead had described physical literacy in the International Council for Sport Science and Physical Education (ICSSPE) bulletin as “the motivation, confidence, physical competence, knowledge, and understanding to value and take responsibility for maintaining purposeful physical pursuits/activities throughout the </a:t>
            </a:r>
            <a:r>
              <a:rPr lang="en-GB" err="1"/>
              <a:t>lifecourse</a:t>
            </a:r>
            <a:r>
              <a:rPr lang="en-GB"/>
              <a:t>” (Whitehead, 2013, p. 29).</a:t>
            </a:r>
          </a:p>
        </p:txBody>
      </p:sp>
    </p:spTree>
    <p:extLst>
      <p:ext uri="{BB962C8B-B14F-4D97-AF65-F5344CB8AC3E}">
        <p14:creationId xmlns:p14="http://schemas.microsoft.com/office/powerpoint/2010/main" val="1572478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E44F-A5BD-246C-9B86-7C4C7C60A448}"/>
              </a:ext>
            </a:extLst>
          </p:cNvPr>
          <p:cNvSpPr>
            <a:spLocks noGrp="1"/>
          </p:cNvSpPr>
          <p:nvPr>
            <p:ph type="title"/>
          </p:nvPr>
        </p:nvSpPr>
        <p:spPr/>
        <p:txBody>
          <a:bodyPr/>
          <a:lstStyle/>
          <a:p>
            <a:pPr algn="ctr"/>
            <a:r>
              <a:rPr lang="en-GB"/>
              <a:t>2017</a:t>
            </a:r>
          </a:p>
        </p:txBody>
      </p:sp>
      <p:sp>
        <p:nvSpPr>
          <p:cNvPr id="3" name="Content Placeholder 2">
            <a:extLst>
              <a:ext uri="{FF2B5EF4-FFF2-40B4-BE49-F238E27FC236}">
                <a16:creationId xmlns:a16="http://schemas.microsoft.com/office/drawing/2014/main" id="{A1AAD2D9-71F4-2FA5-2289-2953E2EEB584}"/>
              </a:ext>
            </a:extLst>
          </p:cNvPr>
          <p:cNvSpPr>
            <a:spLocks noGrp="1"/>
          </p:cNvSpPr>
          <p:nvPr>
            <p:ph idx="1"/>
          </p:nvPr>
        </p:nvSpPr>
        <p:spPr>
          <a:xfrm>
            <a:off x="1550880" y="2361897"/>
            <a:ext cx="9090240" cy="2910150"/>
          </a:xfrm>
        </p:spPr>
        <p:txBody>
          <a:bodyPr/>
          <a:lstStyle/>
          <a:p>
            <a:r>
              <a:rPr lang="en-GB"/>
              <a:t>, the definition was recently changed on the IPLA website, to read as follows: “the motivation, confidence, physical competence, and knowledge and understanding to value and engage in physical activity for life” (IPLA, 2017)</a:t>
            </a:r>
          </a:p>
        </p:txBody>
      </p:sp>
    </p:spTree>
    <p:extLst>
      <p:ext uri="{BB962C8B-B14F-4D97-AF65-F5344CB8AC3E}">
        <p14:creationId xmlns:p14="http://schemas.microsoft.com/office/powerpoint/2010/main" val="2243985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2DFF9-E038-CD25-F0C8-DA7C3C9CA5B5}"/>
            </a:ext>
          </a:extLst>
        </p:cNvPr>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2386E01F-2267-541A-1331-CDE35ABE6518}"/>
              </a:ext>
            </a:extLst>
          </p:cNvPr>
          <p:cNvSpPr/>
          <p:nvPr/>
        </p:nvSpPr>
        <p:spPr>
          <a:xfrm>
            <a:off x="326001" y="226088"/>
            <a:ext cx="5361831" cy="278295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Health and Wellbeing</a:t>
            </a:r>
          </a:p>
        </p:txBody>
      </p:sp>
      <p:sp>
        <p:nvSpPr>
          <p:cNvPr id="3" name="TextBox 2">
            <a:extLst>
              <a:ext uri="{FF2B5EF4-FFF2-40B4-BE49-F238E27FC236}">
                <a16:creationId xmlns:a16="http://schemas.microsoft.com/office/drawing/2014/main" id="{0A111527-34A3-DB84-2CE6-D21016A7F6D4}"/>
              </a:ext>
            </a:extLst>
          </p:cNvPr>
          <p:cNvSpPr txBox="1"/>
          <p:nvPr/>
        </p:nvSpPr>
        <p:spPr>
          <a:xfrm>
            <a:off x="502257" y="3241431"/>
            <a:ext cx="4961614" cy="2031325"/>
          </a:xfrm>
          <a:prstGeom prst="rect">
            <a:avLst/>
          </a:prstGeom>
          <a:noFill/>
        </p:spPr>
        <p:txBody>
          <a:bodyPr wrap="square" rtlCol="0">
            <a:spAutoFit/>
          </a:bodyPr>
          <a:lstStyle/>
          <a:p>
            <a:r>
              <a:rPr lang="en-GB" dirty="0"/>
              <a:t>Many focuses: </a:t>
            </a:r>
          </a:p>
          <a:p>
            <a:pPr marL="285750" indent="-285750">
              <a:buFontTx/>
              <a:buChar char="-"/>
            </a:pPr>
            <a:r>
              <a:rPr lang="en-GB" dirty="0"/>
              <a:t>Physical Activity engagement</a:t>
            </a:r>
          </a:p>
          <a:p>
            <a:pPr marL="285750" indent="-285750">
              <a:buFontTx/>
              <a:buChar char="-"/>
            </a:pPr>
            <a:r>
              <a:rPr lang="en-GB" dirty="0"/>
              <a:t>Inactivity</a:t>
            </a:r>
          </a:p>
          <a:p>
            <a:pPr marL="285750" indent="-285750">
              <a:buFontTx/>
              <a:buChar char="-"/>
            </a:pPr>
            <a:r>
              <a:rPr lang="en-GB" dirty="0"/>
              <a:t>Mental health</a:t>
            </a:r>
          </a:p>
          <a:p>
            <a:pPr marL="285750" indent="-285750">
              <a:buFontTx/>
              <a:buChar char="-"/>
            </a:pPr>
            <a:r>
              <a:rPr lang="en-GB" dirty="0"/>
              <a:t>Quality of life</a:t>
            </a:r>
          </a:p>
          <a:p>
            <a:pPr marL="285750" indent="-285750">
              <a:buFontTx/>
              <a:buChar char="-"/>
            </a:pPr>
            <a:r>
              <a:rPr lang="en-GB" dirty="0"/>
              <a:t>Healthy relationships</a:t>
            </a:r>
          </a:p>
          <a:p>
            <a:endParaRPr lang="en-GB" dirty="0"/>
          </a:p>
        </p:txBody>
      </p:sp>
      <p:pic>
        <p:nvPicPr>
          <p:cNvPr id="5" name="Picture 4">
            <a:extLst>
              <a:ext uri="{FF2B5EF4-FFF2-40B4-BE49-F238E27FC236}">
                <a16:creationId xmlns:a16="http://schemas.microsoft.com/office/drawing/2014/main" id="{00489174-3251-3F7C-F328-6DD7F30D6524}"/>
              </a:ext>
            </a:extLst>
          </p:cNvPr>
          <p:cNvPicPr>
            <a:picLocks noChangeAspect="1"/>
          </p:cNvPicPr>
          <p:nvPr/>
        </p:nvPicPr>
        <p:blipFill>
          <a:blip r:embed="rId2"/>
          <a:srcRect l="60789" t="10199" r="22928" b="44459"/>
          <a:stretch>
            <a:fillRect/>
          </a:stretch>
        </p:blipFill>
        <p:spPr>
          <a:xfrm>
            <a:off x="9066859" y="380103"/>
            <a:ext cx="2622884" cy="2861328"/>
          </a:xfrm>
          <a:prstGeom prst="rect">
            <a:avLst/>
          </a:prstGeom>
        </p:spPr>
      </p:pic>
      <p:pic>
        <p:nvPicPr>
          <p:cNvPr id="7" name="Picture 6">
            <a:extLst>
              <a:ext uri="{FF2B5EF4-FFF2-40B4-BE49-F238E27FC236}">
                <a16:creationId xmlns:a16="http://schemas.microsoft.com/office/drawing/2014/main" id="{042212B8-9982-2AB2-89A7-7BCFDC31CB61}"/>
              </a:ext>
            </a:extLst>
          </p:cNvPr>
          <p:cNvPicPr>
            <a:picLocks noChangeAspect="1"/>
          </p:cNvPicPr>
          <p:nvPr/>
        </p:nvPicPr>
        <p:blipFill>
          <a:blip r:embed="rId3"/>
          <a:stretch>
            <a:fillRect/>
          </a:stretch>
        </p:blipFill>
        <p:spPr>
          <a:xfrm>
            <a:off x="6057130" y="835052"/>
            <a:ext cx="2640430" cy="1951429"/>
          </a:xfrm>
          <a:prstGeom prst="rect">
            <a:avLst/>
          </a:prstGeom>
        </p:spPr>
      </p:pic>
      <p:sp>
        <p:nvSpPr>
          <p:cNvPr id="8" name="TextBox 7">
            <a:extLst>
              <a:ext uri="{FF2B5EF4-FFF2-40B4-BE49-F238E27FC236}">
                <a16:creationId xmlns:a16="http://schemas.microsoft.com/office/drawing/2014/main" id="{BE4128DA-D970-45D7-6EB6-89601682AF87}"/>
              </a:ext>
            </a:extLst>
          </p:cNvPr>
          <p:cNvSpPr txBox="1"/>
          <p:nvPr/>
        </p:nvSpPr>
        <p:spPr>
          <a:xfrm>
            <a:off x="5221705" y="3616570"/>
            <a:ext cx="6148137" cy="1200329"/>
          </a:xfrm>
          <a:prstGeom prst="rect">
            <a:avLst/>
          </a:prstGeom>
          <a:noFill/>
        </p:spPr>
        <p:txBody>
          <a:bodyPr wrap="square" rtlCol="0">
            <a:spAutoFit/>
          </a:bodyPr>
          <a:lstStyle/>
          <a:p>
            <a:pPr marL="285750" indent="-285750">
              <a:buFontTx/>
              <a:buChar char="-"/>
            </a:pPr>
            <a:r>
              <a:rPr lang="en-GB" dirty="0"/>
              <a:t>Does PE have enough time to influence health meaningfully?</a:t>
            </a:r>
          </a:p>
          <a:p>
            <a:pPr marL="285750" indent="-285750">
              <a:buFontTx/>
              <a:buChar char="-"/>
            </a:pPr>
            <a:r>
              <a:rPr lang="en-GB" dirty="0"/>
              <a:t>Can excess health focus reduce enjoyment?</a:t>
            </a:r>
          </a:p>
          <a:p>
            <a:pPr marL="285750" indent="-285750">
              <a:buFontTx/>
              <a:buChar char="-"/>
            </a:pPr>
            <a:r>
              <a:rPr lang="en-GB" dirty="0"/>
              <a:t>Is PE responsible for tackling inactivity?</a:t>
            </a:r>
          </a:p>
          <a:p>
            <a:pPr marL="285750" indent="-285750">
              <a:buFontTx/>
              <a:buChar char="-"/>
            </a:pPr>
            <a:r>
              <a:rPr lang="en-GB" dirty="0"/>
              <a:t>Does multiple ‘health’ foci spread the topic too thin for PE?</a:t>
            </a:r>
          </a:p>
        </p:txBody>
      </p:sp>
    </p:spTree>
    <p:extLst>
      <p:ext uri="{BB962C8B-B14F-4D97-AF65-F5344CB8AC3E}">
        <p14:creationId xmlns:p14="http://schemas.microsoft.com/office/powerpoint/2010/main" val="457615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4F5568-B750-CC7B-FA44-4BB4914ED251}"/>
            </a:ext>
          </a:extLst>
        </p:cNvPr>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49F86402-E7DD-A7FD-06E7-9A91101608F2}"/>
              </a:ext>
            </a:extLst>
          </p:cNvPr>
          <p:cNvSpPr/>
          <p:nvPr/>
        </p:nvSpPr>
        <p:spPr>
          <a:xfrm>
            <a:off x="181624" y="366458"/>
            <a:ext cx="5117742" cy="2112047"/>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Sport Performance</a:t>
            </a:r>
          </a:p>
        </p:txBody>
      </p:sp>
      <p:pic>
        <p:nvPicPr>
          <p:cNvPr id="3" name="Picture 2">
            <a:extLst>
              <a:ext uri="{FF2B5EF4-FFF2-40B4-BE49-F238E27FC236}">
                <a16:creationId xmlns:a16="http://schemas.microsoft.com/office/drawing/2014/main" id="{C67DE7A3-9664-971D-FE26-C292E4099C34}"/>
              </a:ext>
            </a:extLst>
          </p:cNvPr>
          <p:cNvPicPr>
            <a:picLocks noChangeAspect="1"/>
          </p:cNvPicPr>
          <p:nvPr/>
        </p:nvPicPr>
        <p:blipFill>
          <a:blip r:embed="rId3"/>
          <a:stretch>
            <a:fillRect/>
          </a:stretch>
        </p:blipFill>
        <p:spPr>
          <a:xfrm>
            <a:off x="6892636" y="0"/>
            <a:ext cx="5299364" cy="6858000"/>
          </a:xfrm>
          <a:prstGeom prst="rect">
            <a:avLst/>
          </a:prstGeom>
        </p:spPr>
      </p:pic>
      <p:pic>
        <p:nvPicPr>
          <p:cNvPr id="5" name="Picture 4">
            <a:extLst>
              <a:ext uri="{FF2B5EF4-FFF2-40B4-BE49-F238E27FC236}">
                <a16:creationId xmlns:a16="http://schemas.microsoft.com/office/drawing/2014/main" id="{AB158B03-577E-3475-8DDE-76349E9E26F2}"/>
              </a:ext>
            </a:extLst>
          </p:cNvPr>
          <p:cNvPicPr>
            <a:picLocks noChangeAspect="1"/>
          </p:cNvPicPr>
          <p:nvPr/>
        </p:nvPicPr>
        <p:blipFill>
          <a:blip r:embed="rId4"/>
          <a:srcRect l="13760" t="11580" r="12927" b="9298"/>
          <a:stretch>
            <a:fillRect/>
          </a:stretch>
        </p:blipFill>
        <p:spPr>
          <a:xfrm>
            <a:off x="8530389" y="902369"/>
            <a:ext cx="3886200" cy="5426242"/>
          </a:xfrm>
          <a:prstGeom prst="rect">
            <a:avLst/>
          </a:prstGeom>
        </p:spPr>
      </p:pic>
      <p:sp>
        <p:nvSpPr>
          <p:cNvPr id="2" name="TextBox 1">
            <a:extLst>
              <a:ext uri="{FF2B5EF4-FFF2-40B4-BE49-F238E27FC236}">
                <a16:creationId xmlns:a16="http://schemas.microsoft.com/office/drawing/2014/main" id="{D7D95C02-515E-EC76-AA75-F0C35068ECF4}"/>
              </a:ext>
            </a:extLst>
          </p:cNvPr>
          <p:cNvSpPr txBox="1"/>
          <p:nvPr/>
        </p:nvSpPr>
        <p:spPr>
          <a:xfrm>
            <a:off x="181624" y="2716278"/>
            <a:ext cx="6519294" cy="2862322"/>
          </a:xfrm>
          <a:prstGeom prst="rect">
            <a:avLst/>
          </a:prstGeom>
          <a:noFill/>
        </p:spPr>
        <p:txBody>
          <a:bodyPr wrap="square" rtlCol="0">
            <a:spAutoFit/>
          </a:bodyPr>
          <a:lstStyle/>
          <a:p>
            <a:pPr marL="285750" indent="-285750">
              <a:buFontTx/>
              <a:buChar char="-"/>
            </a:pPr>
            <a:r>
              <a:rPr lang="en-GB" sz="2000" dirty="0"/>
              <a:t>“dirty word” been given a bad reputation</a:t>
            </a:r>
          </a:p>
          <a:p>
            <a:pPr marL="285750" indent="-285750">
              <a:buFontTx/>
              <a:buChar char="-"/>
            </a:pPr>
            <a:r>
              <a:rPr lang="en-GB" sz="2000" dirty="0"/>
              <a:t>Negative legacy is still around in some coaching (early specialisation) even some PE teaching</a:t>
            </a:r>
          </a:p>
          <a:p>
            <a:pPr marL="285750" indent="-285750">
              <a:buFontTx/>
              <a:buChar char="-"/>
            </a:pPr>
            <a:r>
              <a:rPr lang="en-GB" sz="2000" dirty="0"/>
              <a:t>Potential to improve the approach for sport performance and Athlete development (LTAD and YAD)</a:t>
            </a:r>
          </a:p>
          <a:p>
            <a:pPr marL="285750" indent="-285750">
              <a:buFontTx/>
              <a:buChar char="-"/>
            </a:pPr>
            <a:r>
              <a:rPr lang="en-GB" sz="2000" dirty="0"/>
              <a:t>Recent readings align YAD with physical literacy and inclusive approaches to PE</a:t>
            </a:r>
          </a:p>
          <a:p>
            <a:pPr marL="285750" indent="-285750">
              <a:buFontTx/>
              <a:buChar char="-"/>
            </a:pPr>
            <a:r>
              <a:rPr lang="en-GB" sz="2000" dirty="0"/>
              <a:t>A tension between excellence and inclusion – what would be the issues here?</a:t>
            </a:r>
          </a:p>
        </p:txBody>
      </p:sp>
    </p:spTree>
    <p:extLst>
      <p:ext uri="{BB962C8B-B14F-4D97-AF65-F5344CB8AC3E}">
        <p14:creationId xmlns:p14="http://schemas.microsoft.com/office/powerpoint/2010/main" val="403318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B406A-7063-B564-98B1-58C57E19DC3F}"/>
            </a:ext>
          </a:extLst>
        </p:cNvPr>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BA068797-F577-496F-9AF9-E1907F0C84AE}"/>
              </a:ext>
            </a:extLst>
          </p:cNvPr>
          <p:cNvSpPr/>
          <p:nvPr/>
        </p:nvSpPr>
        <p:spPr>
          <a:xfrm>
            <a:off x="212558" y="294267"/>
            <a:ext cx="5361831" cy="2782957"/>
          </a:xfrm>
          <a:prstGeom prst="roundRect">
            <a:avLst/>
          </a:prstGeom>
          <a:solidFill>
            <a:srgbClr val="FFC1C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Personal and Social Responsibility</a:t>
            </a:r>
          </a:p>
        </p:txBody>
      </p:sp>
      <p:pic>
        <p:nvPicPr>
          <p:cNvPr id="7" name="Picture 6">
            <a:extLst>
              <a:ext uri="{FF2B5EF4-FFF2-40B4-BE49-F238E27FC236}">
                <a16:creationId xmlns:a16="http://schemas.microsoft.com/office/drawing/2014/main" id="{8EB36671-567B-02CE-3118-EEEE575EAA5B}"/>
              </a:ext>
            </a:extLst>
          </p:cNvPr>
          <p:cNvPicPr>
            <a:picLocks noChangeAspect="1"/>
          </p:cNvPicPr>
          <p:nvPr/>
        </p:nvPicPr>
        <p:blipFill>
          <a:blip r:embed="rId2"/>
          <a:srcRect l="67761" t="20160" r="25394" b="60630"/>
          <a:stretch>
            <a:fillRect/>
          </a:stretch>
        </p:blipFill>
        <p:spPr>
          <a:xfrm>
            <a:off x="7864643" y="294267"/>
            <a:ext cx="4114799" cy="4523874"/>
          </a:xfrm>
          <a:prstGeom prst="rect">
            <a:avLst/>
          </a:prstGeom>
        </p:spPr>
      </p:pic>
      <p:sp>
        <p:nvSpPr>
          <p:cNvPr id="8" name="TextBox 7">
            <a:extLst>
              <a:ext uri="{FF2B5EF4-FFF2-40B4-BE49-F238E27FC236}">
                <a16:creationId xmlns:a16="http://schemas.microsoft.com/office/drawing/2014/main" id="{285DF148-6E3D-C0F1-7C1B-7F12D143FF50}"/>
              </a:ext>
            </a:extLst>
          </p:cNvPr>
          <p:cNvSpPr txBox="1"/>
          <p:nvPr/>
        </p:nvSpPr>
        <p:spPr>
          <a:xfrm>
            <a:off x="320842" y="3224463"/>
            <a:ext cx="5775158" cy="2308324"/>
          </a:xfrm>
          <a:prstGeom prst="rect">
            <a:avLst/>
          </a:prstGeom>
          <a:noFill/>
        </p:spPr>
        <p:txBody>
          <a:bodyPr wrap="square" rtlCol="0">
            <a:spAutoFit/>
          </a:bodyPr>
          <a:lstStyle/>
          <a:p>
            <a:pPr marL="285750" indent="-285750">
              <a:buFontTx/>
              <a:buChar char="-"/>
            </a:pPr>
            <a:r>
              <a:rPr lang="en-GB" dirty="0"/>
              <a:t>Aligns strongly with contemporary educational priorities (Curriculum for Wales).</a:t>
            </a:r>
          </a:p>
          <a:p>
            <a:pPr marL="285750" indent="-285750">
              <a:buFontTx/>
              <a:buChar char="-"/>
            </a:pPr>
            <a:endParaRPr lang="en-GB" dirty="0"/>
          </a:p>
          <a:p>
            <a:pPr marL="285750" indent="-285750">
              <a:buFontTx/>
              <a:buChar char="-"/>
            </a:pPr>
            <a:r>
              <a:rPr lang="en-GB" dirty="0"/>
              <a:t>Can move focus away from Physical Learning</a:t>
            </a:r>
          </a:p>
          <a:p>
            <a:pPr marL="285750" indent="-285750">
              <a:buFontTx/>
              <a:buChar char="-"/>
            </a:pPr>
            <a:r>
              <a:rPr lang="en-GB" dirty="0"/>
              <a:t>Difficult to evidence long-term impact</a:t>
            </a:r>
          </a:p>
          <a:p>
            <a:pPr marL="285750" indent="-285750">
              <a:buFontTx/>
              <a:buChar char="-"/>
            </a:pPr>
            <a:r>
              <a:rPr lang="en-GB" dirty="0"/>
              <a:t>Requires significant teacher skill and consistency</a:t>
            </a:r>
          </a:p>
          <a:p>
            <a:pPr marL="285750" indent="-285750">
              <a:buFontTx/>
              <a:buChar char="-"/>
            </a:pPr>
            <a:r>
              <a:rPr lang="en-GB" dirty="0"/>
              <a:t>Risks becoming superficial if responsibility outcomes are not explicitly planned and reviewed</a:t>
            </a:r>
          </a:p>
        </p:txBody>
      </p:sp>
      <p:sp>
        <p:nvSpPr>
          <p:cNvPr id="9" name="TextBox 8">
            <a:extLst>
              <a:ext uri="{FF2B5EF4-FFF2-40B4-BE49-F238E27FC236}">
                <a16:creationId xmlns:a16="http://schemas.microsoft.com/office/drawing/2014/main" id="{30813699-2FB2-F6CE-F910-252DB6431BAE}"/>
              </a:ext>
            </a:extLst>
          </p:cNvPr>
          <p:cNvSpPr txBox="1"/>
          <p:nvPr/>
        </p:nvSpPr>
        <p:spPr>
          <a:xfrm>
            <a:off x="5732926" y="225740"/>
            <a:ext cx="1973179" cy="2851484"/>
          </a:xfrm>
          <a:prstGeom prst="rect">
            <a:avLst/>
          </a:prstGeom>
          <a:noFill/>
        </p:spPr>
        <p:txBody>
          <a:bodyPr wrap="square" rtlCol="0">
            <a:spAutoFit/>
          </a:bodyPr>
          <a:lstStyle/>
          <a:p>
            <a:pPr marL="285750" indent="-285750">
              <a:buFontTx/>
              <a:buChar char="-"/>
            </a:pPr>
            <a:r>
              <a:rPr lang="en-GB" dirty="0"/>
              <a:t>Respecting others</a:t>
            </a:r>
          </a:p>
          <a:p>
            <a:pPr marL="285750" indent="-285750">
              <a:buFontTx/>
              <a:buChar char="-"/>
            </a:pPr>
            <a:r>
              <a:rPr lang="en-GB" dirty="0"/>
              <a:t>Self-control</a:t>
            </a:r>
          </a:p>
          <a:p>
            <a:pPr marL="285750" indent="-285750">
              <a:buFontTx/>
              <a:buChar char="-"/>
            </a:pPr>
            <a:r>
              <a:rPr lang="en-GB" dirty="0"/>
              <a:t>Self-motivation</a:t>
            </a:r>
          </a:p>
          <a:p>
            <a:pPr marL="285750" indent="-285750">
              <a:buFontTx/>
              <a:buChar char="-"/>
            </a:pPr>
            <a:r>
              <a:rPr lang="en-GB" dirty="0"/>
              <a:t>Leadership</a:t>
            </a:r>
          </a:p>
          <a:p>
            <a:pPr marL="285750" indent="-285750">
              <a:buFontTx/>
              <a:buChar char="-"/>
            </a:pPr>
            <a:r>
              <a:rPr lang="en-GB" dirty="0"/>
              <a:t>Caring for others </a:t>
            </a:r>
          </a:p>
          <a:p>
            <a:pPr marL="285750" indent="-285750">
              <a:buFontTx/>
              <a:buChar char="-"/>
            </a:pPr>
            <a:r>
              <a:rPr lang="en-GB" dirty="0"/>
              <a:t>Transfer of learning beyond PE</a:t>
            </a:r>
          </a:p>
        </p:txBody>
      </p:sp>
      <p:sp>
        <p:nvSpPr>
          <p:cNvPr id="10" name="TextBox 9">
            <a:extLst>
              <a:ext uri="{FF2B5EF4-FFF2-40B4-BE49-F238E27FC236}">
                <a16:creationId xmlns:a16="http://schemas.microsoft.com/office/drawing/2014/main" id="{EE73E124-7974-E70B-B067-7637CC532343}"/>
              </a:ext>
            </a:extLst>
          </p:cNvPr>
          <p:cNvSpPr txBox="1"/>
          <p:nvPr/>
        </p:nvSpPr>
        <p:spPr>
          <a:xfrm>
            <a:off x="6557210" y="4217976"/>
            <a:ext cx="5209674" cy="1323439"/>
          </a:xfrm>
          <a:prstGeom prst="rect">
            <a:avLst/>
          </a:prstGeom>
          <a:solidFill>
            <a:schemeClr val="bg1"/>
          </a:solidFill>
        </p:spPr>
        <p:txBody>
          <a:bodyPr wrap="square" rtlCol="0">
            <a:spAutoFit/>
          </a:bodyPr>
          <a:lstStyle/>
          <a:p>
            <a:r>
              <a:rPr lang="en-GB" sz="2000" dirty="0"/>
              <a:t>Should PE be used to teach life skills, or should it concentrate on physical learning?</a:t>
            </a:r>
          </a:p>
          <a:p>
            <a:r>
              <a:rPr lang="en-GB" sz="2000" dirty="0"/>
              <a:t>If students leave PE as better people but not better movers, has PE been successful?</a:t>
            </a:r>
          </a:p>
        </p:txBody>
      </p:sp>
    </p:spTree>
    <p:extLst>
      <p:ext uri="{BB962C8B-B14F-4D97-AF65-F5344CB8AC3E}">
        <p14:creationId xmlns:p14="http://schemas.microsoft.com/office/powerpoint/2010/main" val="295865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F5DB7-EAF4-1D6C-9AD2-0863D9477F2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6826F4F-5F24-1053-CBBE-7AE938C1DF03}"/>
              </a:ext>
            </a:extLst>
          </p:cNvPr>
          <p:cNvSpPr>
            <a:spLocks noGrp="1"/>
          </p:cNvSpPr>
          <p:nvPr>
            <p:ph idx="1"/>
          </p:nvPr>
        </p:nvSpPr>
        <p:spPr>
          <a:xfrm>
            <a:off x="358220" y="1825625"/>
            <a:ext cx="6431600" cy="3575934"/>
          </a:xfrm>
        </p:spPr>
        <p:txBody>
          <a:bodyPr>
            <a:normAutofit lnSpcReduction="10000"/>
          </a:bodyPr>
          <a:lstStyle/>
          <a:p>
            <a:r>
              <a:rPr lang="en-GB" dirty="0"/>
              <a:t>4 big foci for PE</a:t>
            </a:r>
          </a:p>
          <a:p>
            <a:r>
              <a:rPr lang="en-GB" dirty="0"/>
              <a:t>Why are PE responsible for them? How have we got to this?</a:t>
            </a:r>
          </a:p>
          <a:p>
            <a:r>
              <a:rPr lang="en-GB" dirty="0"/>
              <a:t>They are all important (Historic importance? Future importance?)</a:t>
            </a:r>
          </a:p>
          <a:p>
            <a:r>
              <a:rPr lang="en-GB" dirty="0"/>
              <a:t>Think about how they overlap</a:t>
            </a:r>
          </a:p>
          <a:p>
            <a:r>
              <a:rPr lang="en-GB" dirty="0"/>
              <a:t>Which would be top priority? When would this change?</a:t>
            </a:r>
          </a:p>
        </p:txBody>
      </p:sp>
      <p:pic>
        <p:nvPicPr>
          <p:cNvPr id="5" name="Picture 4">
            <a:extLst>
              <a:ext uri="{FF2B5EF4-FFF2-40B4-BE49-F238E27FC236}">
                <a16:creationId xmlns:a16="http://schemas.microsoft.com/office/drawing/2014/main" id="{32E8A896-D2BB-05C4-1ACD-FE5494F82B49}"/>
              </a:ext>
            </a:extLst>
          </p:cNvPr>
          <p:cNvPicPr>
            <a:picLocks noChangeAspect="1"/>
          </p:cNvPicPr>
          <p:nvPr/>
        </p:nvPicPr>
        <p:blipFill>
          <a:blip r:embed="rId2"/>
          <a:srcRect l="9482" t="11899" r="11261" b="11114"/>
          <a:stretch>
            <a:fillRect/>
          </a:stretch>
        </p:blipFill>
        <p:spPr>
          <a:xfrm>
            <a:off x="6789820" y="244809"/>
            <a:ext cx="5402180" cy="5247430"/>
          </a:xfrm>
          <a:prstGeom prst="rect">
            <a:avLst/>
          </a:prstGeom>
        </p:spPr>
      </p:pic>
    </p:spTree>
    <p:extLst>
      <p:ext uri="{BB962C8B-B14F-4D97-AF65-F5344CB8AC3E}">
        <p14:creationId xmlns:p14="http://schemas.microsoft.com/office/powerpoint/2010/main" val="123832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4C3E-F31C-DC8A-1896-F89BC635BF52}"/>
              </a:ext>
            </a:extLst>
          </p:cNvPr>
          <p:cNvSpPr>
            <a:spLocks noGrp="1"/>
          </p:cNvSpPr>
          <p:nvPr>
            <p:ph type="title"/>
          </p:nvPr>
        </p:nvSpPr>
        <p:spPr/>
        <p:txBody>
          <a:bodyPr/>
          <a:lstStyle/>
          <a:p>
            <a:r>
              <a:rPr lang="en-GB" dirty="0"/>
              <a:t>MY Current Philosophy of PE</a:t>
            </a:r>
          </a:p>
        </p:txBody>
      </p:sp>
      <p:sp>
        <p:nvSpPr>
          <p:cNvPr id="3" name="Content Placeholder 2">
            <a:extLst>
              <a:ext uri="{FF2B5EF4-FFF2-40B4-BE49-F238E27FC236}">
                <a16:creationId xmlns:a16="http://schemas.microsoft.com/office/drawing/2014/main" id="{A5B0D531-0966-6FF2-F0F5-5B526E938D7E}"/>
              </a:ext>
            </a:extLst>
          </p:cNvPr>
          <p:cNvSpPr>
            <a:spLocks noGrp="1"/>
          </p:cNvSpPr>
          <p:nvPr>
            <p:ph idx="1"/>
          </p:nvPr>
        </p:nvSpPr>
        <p:spPr>
          <a:xfrm>
            <a:off x="358220" y="1825625"/>
            <a:ext cx="6138834" cy="3575934"/>
          </a:xfrm>
        </p:spPr>
        <p:txBody>
          <a:bodyPr/>
          <a:lstStyle/>
          <a:p>
            <a:r>
              <a:rPr lang="en-GB" dirty="0"/>
              <a:t>I believe PE should primarily….</a:t>
            </a:r>
          </a:p>
          <a:p>
            <a:r>
              <a:rPr lang="en-GB" dirty="0"/>
              <a:t>Because…</a:t>
            </a:r>
          </a:p>
          <a:p>
            <a:r>
              <a:rPr lang="en-GB" dirty="0"/>
              <a:t>The most important outcome of PE is…</a:t>
            </a:r>
          </a:p>
          <a:p>
            <a:r>
              <a:rPr lang="en-GB" dirty="0"/>
              <a:t>The greatest challenge facing PE is…</a:t>
            </a:r>
          </a:p>
          <a:p>
            <a:pPr marL="0" indent="0">
              <a:buNone/>
            </a:pPr>
            <a:endParaRPr lang="en-GB" dirty="0"/>
          </a:p>
        </p:txBody>
      </p:sp>
      <p:sp>
        <p:nvSpPr>
          <p:cNvPr id="4" name="Title 1">
            <a:extLst>
              <a:ext uri="{FF2B5EF4-FFF2-40B4-BE49-F238E27FC236}">
                <a16:creationId xmlns:a16="http://schemas.microsoft.com/office/drawing/2014/main" id="{C70EA93D-2A02-2879-7879-200A9280C157}"/>
              </a:ext>
            </a:extLst>
          </p:cNvPr>
          <p:cNvSpPr txBox="1">
            <a:spLocks/>
          </p:cNvSpPr>
          <p:nvPr/>
        </p:nvSpPr>
        <p:spPr>
          <a:xfrm>
            <a:off x="7267074" y="2514767"/>
            <a:ext cx="4924926" cy="9142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Bring something to share.</a:t>
            </a:r>
          </a:p>
        </p:txBody>
      </p:sp>
      <p:sp>
        <p:nvSpPr>
          <p:cNvPr id="5" name="Content Placeholder 2">
            <a:extLst>
              <a:ext uri="{FF2B5EF4-FFF2-40B4-BE49-F238E27FC236}">
                <a16:creationId xmlns:a16="http://schemas.microsoft.com/office/drawing/2014/main" id="{BB27777E-80EE-ABE7-35DF-2EE0FAF76B27}"/>
              </a:ext>
            </a:extLst>
          </p:cNvPr>
          <p:cNvSpPr txBox="1">
            <a:spLocks/>
          </p:cNvSpPr>
          <p:nvPr/>
        </p:nvSpPr>
        <p:spPr>
          <a:xfrm>
            <a:off x="7507705" y="3296652"/>
            <a:ext cx="4326075" cy="33802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Bring something/ a few things?</a:t>
            </a:r>
          </a:p>
          <a:p>
            <a:r>
              <a:rPr lang="en-GB" sz="2400" dirty="0"/>
              <a:t>Why did you chose it?</a:t>
            </a:r>
          </a:p>
          <a:p>
            <a:r>
              <a:rPr lang="en-GB" sz="2400" dirty="0"/>
              <a:t>What value it offers?</a:t>
            </a:r>
          </a:p>
          <a:p>
            <a:r>
              <a:rPr lang="en-GB" sz="2400" dirty="0"/>
              <a:t>Any issues/limitations</a:t>
            </a:r>
          </a:p>
          <a:p>
            <a:r>
              <a:rPr lang="en-GB" sz="2400" dirty="0"/>
              <a:t>Bring </a:t>
            </a:r>
            <a:r>
              <a:rPr lang="en-GB" sz="2400"/>
              <a:t>your thoughts</a:t>
            </a:r>
            <a:endParaRPr lang="en-GB" sz="2400" dirty="0"/>
          </a:p>
          <a:p>
            <a:pPr marL="0" indent="0">
              <a:buFont typeface="Arial" panose="020B0604020202020204" pitchFamily="34" charset="0"/>
              <a:buNone/>
            </a:pPr>
            <a:endParaRPr lang="en-GB" sz="2400" dirty="0"/>
          </a:p>
        </p:txBody>
      </p:sp>
    </p:spTree>
    <p:extLst>
      <p:ext uri="{BB962C8B-B14F-4D97-AF65-F5344CB8AC3E}">
        <p14:creationId xmlns:p14="http://schemas.microsoft.com/office/powerpoint/2010/main" val="314631354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1971</Words>
  <Application>Microsoft Office PowerPoint</Application>
  <PresentationFormat>Widescreen</PresentationFormat>
  <Paragraphs>196</Paragraphs>
  <Slides>20</Slides>
  <Notes>9</Notes>
  <HiddenSlides>0</HiddenSlides>
  <MMClips>0</MMClips>
  <ScaleCrop>false</ScaleCrop>
  <HeadingPairs>
    <vt:vector size="4" baseType="variant">
      <vt:variant>
        <vt:lpstr>Theme</vt:lpstr>
      </vt:variant>
      <vt:variant>
        <vt:i4>5</vt:i4>
      </vt:variant>
      <vt:variant>
        <vt:lpstr>Slide Titles</vt:lpstr>
      </vt:variant>
      <vt:variant>
        <vt:i4>20</vt:i4>
      </vt:variant>
    </vt:vector>
  </HeadingPairs>
  <TitlesOfParts>
    <vt:vector size="25" baseType="lpstr">
      <vt:lpstr>UWTSD 200_Title Page</vt:lpstr>
      <vt:lpstr>UWTSD 200_Title Page 2</vt:lpstr>
      <vt:lpstr>UWTSD 200_Subtitle 1</vt:lpstr>
      <vt:lpstr>UWTSD 200_Text 1</vt:lpstr>
      <vt:lpstr>UWTSD 200_Text 6</vt:lpstr>
      <vt:lpstr>PowerPoint Presentation</vt:lpstr>
      <vt:lpstr>PGCE Applications</vt:lpstr>
      <vt:lpstr>PowerPoint Presentation</vt:lpstr>
      <vt:lpstr>Learning Outcomes</vt:lpstr>
      <vt:lpstr>PowerPoint Presentation</vt:lpstr>
      <vt:lpstr>PowerPoint Presentation</vt:lpstr>
      <vt:lpstr>PowerPoint Presentation</vt:lpstr>
      <vt:lpstr>What outcomes are PE teachers expected to deliver?</vt:lpstr>
      <vt:lpstr>PowerPoint Presentation</vt:lpstr>
      <vt:lpstr>PowerPoint Presentation</vt:lpstr>
      <vt:lpstr>2001</vt:lpstr>
      <vt:lpstr>2007</vt:lpstr>
      <vt:lpstr>2010</vt:lpstr>
      <vt:lpstr>2013</vt:lpstr>
      <vt:lpstr>2017</vt:lpstr>
      <vt:lpstr>PowerPoint Presentation</vt:lpstr>
      <vt:lpstr>PowerPoint Presentation</vt:lpstr>
      <vt:lpstr>PowerPoint Presentation</vt:lpstr>
      <vt:lpstr>Summary</vt:lpstr>
      <vt:lpstr>MY Current Philosophy of PE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23</cp:revision>
  <dcterms:created xsi:type="dcterms:W3CDTF">2021-03-09T15:35:42Z</dcterms:created>
  <dcterms:modified xsi:type="dcterms:W3CDTF">2026-10-09T12:21:50Z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