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0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E4FAD3-FBF1-41FF-B188-30D6AD08A97C}"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FEA0ABA4-0B0A-4380-ABDA-1C92E8711982}">
      <dgm:prSet/>
      <dgm:spPr/>
      <dgm:t>
        <a:bodyPr/>
        <a:lstStyle/>
        <a:p>
          <a:r>
            <a:rPr lang="en-GB"/>
            <a:t>The absences can be cause by many reasons from health to outside of the organization events that can affect people to attend at work. For example from 2019 to 2021 had been the global pandemic of Covid which had been a major problem in the NHS organisations as cause people sickness and quarantine that has as one of the impact people absences by sickness.</a:t>
          </a:r>
          <a:endParaRPr lang="en-US"/>
        </a:p>
      </dgm:t>
    </dgm:pt>
    <dgm:pt modelId="{DBB10F08-EE5B-4C58-9AA5-A3B431FAACE1}" type="parTrans" cxnId="{D1D3F8D0-A1F8-40CE-8288-F6FB84F1CB57}">
      <dgm:prSet/>
      <dgm:spPr/>
      <dgm:t>
        <a:bodyPr/>
        <a:lstStyle/>
        <a:p>
          <a:endParaRPr lang="en-US"/>
        </a:p>
      </dgm:t>
    </dgm:pt>
    <dgm:pt modelId="{C6B87A5F-3A9E-45D6-A9A7-488B3D79CF38}" type="sibTrans" cxnId="{D1D3F8D0-A1F8-40CE-8288-F6FB84F1CB57}">
      <dgm:prSet/>
      <dgm:spPr/>
      <dgm:t>
        <a:bodyPr/>
        <a:lstStyle/>
        <a:p>
          <a:endParaRPr lang="en-US"/>
        </a:p>
      </dgm:t>
    </dgm:pt>
    <dgm:pt modelId="{FDCBA2F0-5835-40BF-97E3-37E9A8199519}">
      <dgm:prSet/>
      <dgm:spPr/>
      <dgm:t>
        <a:bodyPr/>
        <a:lstStyle/>
        <a:p>
          <a:r>
            <a:rPr lang="en-GB"/>
            <a:t>Other reasons that can affect people attendance from the outside of the organization can be political or economic factors.</a:t>
          </a:r>
          <a:endParaRPr lang="en-US"/>
        </a:p>
      </dgm:t>
    </dgm:pt>
    <dgm:pt modelId="{4F35DB19-11C3-4F2B-977C-570757393EEA}" type="parTrans" cxnId="{F078FDB6-E6B8-4BEF-BC1C-F002553606A4}">
      <dgm:prSet/>
      <dgm:spPr/>
      <dgm:t>
        <a:bodyPr/>
        <a:lstStyle/>
        <a:p>
          <a:endParaRPr lang="en-US"/>
        </a:p>
      </dgm:t>
    </dgm:pt>
    <dgm:pt modelId="{7F27116D-DA44-41B6-B976-BB9B4F5F0E16}" type="sibTrans" cxnId="{F078FDB6-E6B8-4BEF-BC1C-F002553606A4}">
      <dgm:prSet/>
      <dgm:spPr/>
      <dgm:t>
        <a:bodyPr/>
        <a:lstStyle/>
        <a:p>
          <a:endParaRPr lang="en-US"/>
        </a:p>
      </dgm:t>
    </dgm:pt>
    <dgm:pt modelId="{7452AAF1-97EB-4316-8604-D396EFDE1B88}" type="pres">
      <dgm:prSet presAssocID="{09E4FAD3-FBF1-41FF-B188-30D6AD08A97C}" presName="vert0" presStyleCnt="0">
        <dgm:presLayoutVars>
          <dgm:dir/>
          <dgm:animOne val="branch"/>
          <dgm:animLvl val="lvl"/>
        </dgm:presLayoutVars>
      </dgm:prSet>
      <dgm:spPr/>
    </dgm:pt>
    <dgm:pt modelId="{B54D740A-CCFE-4CDC-A26D-0186C447B348}" type="pres">
      <dgm:prSet presAssocID="{FEA0ABA4-0B0A-4380-ABDA-1C92E8711982}" presName="thickLine" presStyleLbl="alignNode1" presStyleIdx="0" presStyleCnt="2"/>
      <dgm:spPr/>
    </dgm:pt>
    <dgm:pt modelId="{3EE2B66C-A499-4FEB-B636-4B001912ACD4}" type="pres">
      <dgm:prSet presAssocID="{FEA0ABA4-0B0A-4380-ABDA-1C92E8711982}" presName="horz1" presStyleCnt="0"/>
      <dgm:spPr/>
    </dgm:pt>
    <dgm:pt modelId="{9A4BBAA9-C3E5-4DA7-AD78-70D19247E103}" type="pres">
      <dgm:prSet presAssocID="{FEA0ABA4-0B0A-4380-ABDA-1C92E8711982}" presName="tx1" presStyleLbl="revTx" presStyleIdx="0" presStyleCnt="2"/>
      <dgm:spPr/>
    </dgm:pt>
    <dgm:pt modelId="{5877D4CC-465D-4BE4-A400-A50BEA6B288F}" type="pres">
      <dgm:prSet presAssocID="{FEA0ABA4-0B0A-4380-ABDA-1C92E8711982}" presName="vert1" presStyleCnt="0"/>
      <dgm:spPr/>
    </dgm:pt>
    <dgm:pt modelId="{EDB365F9-78D1-4796-8CD5-5B47017711BA}" type="pres">
      <dgm:prSet presAssocID="{FDCBA2F0-5835-40BF-97E3-37E9A8199519}" presName="thickLine" presStyleLbl="alignNode1" presStyleIdx="1" presStyleCnt="2"/>
      <dgm:spPr/>
    </dgm:pt>
    <dgm:pt modelId="{D4A0DBE4-D1DB-4B10-AA7B-3095921318A3}" type="pres">
      <dgm:prSet presAssocID="{FDCBA2F0-5835-40BF-97E3-37E9A8199519}" presName="horz1" presStyleCnt="0"/>
      <dgm:spPr/>
    </dgm:pt>
    <dgm:pt modelId="{576308CC-CC13-43EB-978B-CE111EAC5181}" type="pres">
      <dgm:prSet presAssocID="{FDCBA2F0-5835-40BF-97E3-37E9A8199519}" presName="tx1" presStyleLbl="revTx" presStyleIdx="1" presStyleCnt="2"/>
      <dgm:spPr/>
    </dgm:pt>
    <dgm:pt modelId="{604C5132-C195-4E5D-BDD9-801EE3B2CE3D}" type="pres">
      <dgm:prSet presAssocID="{FDCBA2F0-5835-40BF-97E3-37E9A8199519}" presName="vert1" presStyleCnt="0"/>
      <dgm:spPr/>
    </dgm:pt>
  </dgm:ptLst>
  <dgm:cxnLst>
    <dgm:cxn modelId="{3B745B21-56BF-4F57-8E74-76B326406EE0}" type="presOf" srcId="{09E4FAD3-FBF1-41FF-B188-30D6AD08A97C}" destId="{7452AAF1-97EB-4316-8604-D396EFDE1B88}" srcOrd="0" destOrd="0" presId="urn:microsoft.com/office/officeart/2008/layout/LinedList"/>
    <dgm:cxn modelId="{F078FDB6-E6B8-4BEF-BC1C-F002553606A4}" srcId="{09E4FAD3-FBF1-41FF-B188-30D6AD08A97C}" destId="{FDCBA2F0-5835-40BF-97E3-37E9A8199519}" srcOrd="1" destOrd="0" parTransId="{4F35DB19-11C3-4F2B-977C-570757393EEA}" sibTransId="{7F27116D-DA44-41B6-B976-BB9B4F5F0E16}"/>
    <dgm:cxn modelId="{C6848DBE-623C-449F-BC7B-F853A941AE9D}" type="presOf" srcId="{FEA0ABA4-0B0A-4380-ABDA-1C92E8711982}" destId="{9A4BBAA9-C3E5-4DA7-AD78-70D19247E103}" srcOrd="0" destOrd="0" presId="urn:microsoft.com/office/officeart/2008/layout/LinedList"/>
    <dgm:cxn modelId="{D1D3F8D0-A1F8-40CE-8288-F6FB84F1CB57}" srcId="{09E4FAD3-FBF1-41FF-B188-30D6AD08A97C}" destId="{FEA0ABA4-0B0A-4380-ABDA-1C92E8711982}" srcOrd="0" destOrd="0" parTransId="{DBB10F08-EE5B-4C58-9AA5-A3B431FAACE1}" sibTransId="{C6B87A5F-3A9E-45D6-A9A7-488B3D79CF38}"/>
    <dgm:cxn modelId="{F40D0FDE-D23F-45A8-B403-A7F1FD71A442}" type="presOf" srcId="{FDCBA2F0-5835-40BF-97E3-37E9A8199519}" destId="{576308CC-CC13-43EB-978B-CE111EAC5181}" srcOrd="0" destOrd="0" presId="urn:microsoft.com/office/officeart/2008/layout/LinedList"/>
    <dgm:cxn modelId="{E37CAE0E-DB8B-4FC9-9CA0-E41957DEF506}" type="presParOf" srcId="{7452AAF1-97EB-4316-8604-D396EFDE1B88}" destId="{B54D740A-CCFE-4CDC-A26D-0186C447B348}" srcOrd="0" destOrd="0" presId="urn:microsoft.com/office/officeart/2008/layout/LinedList"/>
    <dgm:cxn modelId="{B587D930-B73B-4C31-91CD-40539EA39467}" type="presParOf" srcId="{7452AAF1-97EB-4316-8604-D396EFDE1B88}" destId="{3EE2B66C-A499-4FEB-B636-4B001912ACD4}" srcOrd="1" destOrd="0" presId="urn:microsoft.com/office/officeart/2008/layout/LinedList"/>
    <dgm:cxn modelId="{E9F66301-25B3-41D0-9405-8F786FE0689C}" type="presParOf" srcId="{3EE2B66C-A499-4FEB-B636-4B001912ACD4}" destId="{9A4BBAA9-C3E5-4DA7-AD78-70D19247E103}" srcOrd="0" destOrd="0" presId="urn:microsoft.com/office/officeart/2008/layout/LinedList"/>
    <dgm:cxn modelId="{4270E5AA-52D3-4A18-9617-758C217BC307}" type="presParOf" srcId="{3EE2B66C-A499-4FEB-B636-4B001912ACD4}" destId="{5877D4CC-465D-4BE4-A400-A50BEA6B288F}" srcOrd="1" destOrd="0" presId="urn:microsoft.com/office/officeart/2008/layout/LinedList"/>
    <dgm:cxn modelId="{1B3DE109-0CF1-4AAD-B3AB-14BD0D1F884F}" type="presParOf" srcId="{7452AAF1-97EB-4316-8604-D396EFDE1B88}" destId="{EDB365F9-78D1-4796-8CD5-5B47017711BA}" srcOrd="2" destOrd="0" presId="urn:microsoft.com/office/officeart/2008/layout/LinedList"/>
    <dgm:cxn modelId="{74AF8E5C-6E99-463D-8E4B-574B2A8E602C}" type="presParOf" srcId="{7452AAF1-97EB-4316-8604-D396EFDE1B88}" destId="{D4A0DBE4-D1DB-4B10-AA7B-3095921318A3}" srcOrd="3" destOrd="0" presId="urn:microsoft.com/office/officeart/2008/layout/LinedList"/>
    <dgm:cxn modelId="{9697C23A-D396-4B3D-9452-BAC899F80687}" type="presParOf" srcId="{D4A0DBE4-D1DB-4B10-AA7B-3095921318A3}" destId="{576308CC-CC13-43EB-978B-CE111EAC5181}" srcOrd="0" destOrd="0" presId="urn:microsoft.com/office/officeart/2008/layout/LinedList"/>
    <dgm:cxn modelId="{9243A285-A87E-4B7E-A696-715D60B4C9D3}" type="presParOf" srcId="{D4A0DBE4-D1DB-4B10-AA7B-3095921318A3}" destId="{604C5132-C195-4E5D-BDD9-801EE3B2CE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D740A-CCFE-4CDC-A26D-0186C447B348}">
      <dsp:nvSpPr>
        <dsp:cNvPr id="0" name=""/>
        <dsp:cNvSpPr/>
      </dsp:nvSpPr>
      <dsp:spPr>
        <a:xfrm>
          <a:off x="0" y="0"/>
          <a:ext cx="493606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A4BBAA9-C3E5-4DA7-AD78-70D19247E103}">
      <dsp:nvSpPr>
        <dsp:cNvPr id="0" name=""/>
        <dsp:cNvSpPr/>
      </dsp:nvSpPr>
      <dsp:spPr>
        <a:xfrm>
          <a:off x="0" y="0"/>
          <a:ext cx="4936067" cy="199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absences can be cause by many reasons from health to outside of the organization events that can affect people to attend at work. For example from 2019 to 2021 had been the global pandemic of Covid which had been a major problem in the NHS organisations as cause people sickness and quarantine that has as one of the impact people absences by sickness.</a:t>
          </a:r>
          <a:endParaRPr lang="en-US" sz="1600" kern="1200"/>
        </a:p>
      </dsp:txBody>
      <dsp:txXfrm>
        <a:off x="0" y="0"/>
        <a:ext cx="4936067" cy="1992577"/>
      </dsp:txXfrm>
    </dsp:sp>
    <dsp:sp modelId="{EDB365F9-78D1-4796-8CD5-5B47017711BA}">
      <dsp:nvSpPr>
        <dsp:cNvPr id="0" name=""/>
        <dsp:cNvSpPr/>
      </dsp:nvSpPr>
      <dsp:spPr>
        <a:xfrm>
          <a:off x="0" y="1992577"/>
          <a:ext cx="4936067"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76308CC-CC13-43EB-978B-CE111EAC5181}">
      <dsp:nvSpPr>
        <dsp:cNvPr id="0" name=""/>
        <dsp:cNvSpPr/>
      </dsp:nvSpPr>
      <dsp:spPr>
        <a:xfrm>
          <a:off x="0" y="1992577"/>
          <a:ext cx="4936067" cy="199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Other reasons that can affect people attendance from the outside of the organization can be political or economic factors.</a:t>
          </a:r>
          <a:endParaRPr lang="en-US" sz="1600" kern="1200"/>
        </a:p>
      </dsp:txBody>
      <dsp:txXfrm>
        <a:off x="0" y="1992577"/>
        <a:ext cx="4936067" cy="19925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79C47-B9BC-46EB-AA49-946301D5C1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0F8E4D-489E-4C83-BDC1-0C60272021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2C153F-2EA8-4B97-8358-B14C30DD89C2}"/>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5" name="Footer Placeholder 4">
            <a:extLst>
              <a:ext uri="{FF2B5EF4-FFF2-40B4-BE49-F238E27FC236}">
                <a16:creationId xmlns:a16="http://schemas.microsoft.com/office/drawing/2014/main" id="{61E2C14C-F472-4A30-8139-E71778CAC9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A6CA0-91BF-4810-94A9-F52B8BB02FB6}"/>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998109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6C490-763E-4DB8-8A6F-55EE64B880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7C3152-868C-47A0-A25E-5555482248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6B48DA-DFC6-41C4-9E84-31FD60E546EE}"/>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5" name="Footer Placeholder 4">
            <a:extLst>
              <a:ext uri="{FF2B5EF4-FFF2-40B4-BE49-F238E27FC236}">
                <a16:creationId xmlns:a16="http://schemas.microsoft.com/office/drawing/2014/main" id="{9F8F627A-5469-45F1-AB1A-510330BBE2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C5031-7021-460D-9931-3CDAAC8E0396}"/>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3342863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094D-6B02-4351-B38F-B63E626F6C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1EF652-5FF1-4DF8-85F8-569644A1C8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B47879-4D70-4550-ACDB-E0AD32F0BE54}"/>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5" name="Footer Placeholder 4">
            <a:extLst>
              <a:ext uri="{FF2B5EF4-FFF2-40B4-BE49-F238E27FC236}">
                <a16:creationId xmlns:a16="http://schemas.microsoft.com/office/drawing/2014/main" id="{93ED7A11-9436-447A-9F3B-5EC65C69CE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28B8A4-762F-4311-BBE4-2E987ABA2212}"/>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1174969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34B3-944C-43AE-999E-2DEC068A1D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57937E-5199-4F5A-89A0-EB3DAEB2AA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35AC23E-17C7-4F37-92A4-49D7B1576D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A11A7D-4EC2-4F6C-BB8F-B7B7449CCACE}"/>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6" name="Footer Placeholder 5">
            <a:extLst>
              <a:ext uri="{FF2B5EF4-FFF2-40B4-BE49-F238E27FC236}">
                <a16:creationId xmlns:a16="http://schemas.microsoft.com/office/drawing/2014/main" id="{00AEDACE-C38E-4D10-BC71-102181804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52EA3E-09B2-43A9-BE8B-D270FC527727}"/>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2274806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EF7D9-7B32-4A29-B1B2-FBE73DA88A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F3EA9B-D201-4F8B-B1BB-E7B51CD5AA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E852BD-16D8-4340-9BD5-DDAC050FAA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9EC9A9-5F1A-4E4D-B7B3-5CC0906EF2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0378BD-F7CA-4BD7-885C-A08281E842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BD8113-2556-492B-88EC-5331345E13F7}"/>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8" name="Footer Placeholder 7">
            <a:extLst>
              <a:ext uri="{FF2B5EF4-FFF2-40B4-BE49-F238E27FC236}">
                <a16:creationId xmlns:a16="http://schemas.microsoft.com/office/drawing/2014/main" id="{4B72C7A5-68CB-42F5-B6B2-0D35719E6F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BB6AA9-F47D-4D46-A382-A0EE247BDD4D}"/>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909619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32A3B-48ED-4123-97A2-60FC7F4C0E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1B82FD-441F-4A25-89CD-6EE00CDE0D73}"/>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4" name="Footer Placeholder 3">
            <a:extLst>
              <a:ext uri="{FF2B5EF4-FFF2-40B4-BE49-F238E27FC236}">
                <a16:creationId xmlns:a16="http://schemas.microsoft.com/office/drawing/2014/main" id="{9F740A30-E59B-4D9E-9C7F-74F48E1D97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BF3AC7-0CF6-48EE-8F07-4795834786A8}"/>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3705677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F76FA7-87C3-42C8-BD1A-AED500ED2355}"/>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3" name="Footer Placeholder 2">
            <a:extLst>
              <a:ext uri="{FF2B5EF4-FFF2-40B4-BE49-F238E27FC236}">
                <a16:creationId xmlns:a16="http://schemas.microsoft.com/office/drawing/2014/main" id="{CFB9E840-B177-4A78-B04E-221A0EA0AD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38EC30-39ED-4F05-A2F1-E27E379221F9}"/>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147387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C78BB-F9AE-4344-9BA9-B65BFB834C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C05568-5312-4757-BE9B-EC3E14D290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D48FE0-0D53-4343-9B20-7A35161E7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048125-C9B9-40C6-A94D-8A03857C11AD}"/>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6" name="Footer Placeholder 5">
            <a:extLst>
              <a:ext uri="{FF2B5EF4-FFF2-40B4-BE49-F238E27FC236}">
                <a16:creationId xmlns:a16="http://schemas.microsoft.com/office/drawing/2014/main" id="{A302CFCF-CDD8-43A4-B068-6621B6DA92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3583FE-1446-4844-B17B-6D6B1178F7F8}"/>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3278368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9DD0-14FF-430E-9A65-C5598ABF44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3D33BB-D402-498A-BF74-C27F9C2AB7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246385-7B69-487B-886F-95C78C5E7B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352077-F070-4D92-B6DD-30944EA0B634}"/>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6" name="Footer Placeholder 5">
            <a:extLst>
              <a:ext uri="{FF2B5EF4-FFF2-40B4-BE49-F238E27FC236}">
                <a16:creationId xmlns:a16="http://schemas.microsoft.com/office/drawing/2014/main" id="{169BF44F-9DEB-4851-BF27-1E7D79696B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5D610-B032-4C3C-B364-B9819E941767}"/>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2043707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C3563-FF20-44DF-A516-8E68AB01EE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744E9E-D436-418C-B93D-3EBFDCC126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5F698F-45B6-434E-9B62-344B688DA313}"/>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5" name="Footer Placeholder 4">
            <a:extLst>
              <a:ext uri="{FF2B5EF4-FFF2-40B4-BE49-F238E27FC236}">
                <a16:creationId xmlns:a16="http://schemas.microsoft.com/office/drawing/2014/main" id="{4195B89E-5498-425E-99EF-F7E99A403D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FF51B-1BF2-46AF-8BA0-0806686973A4}"/>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1649584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DF103E-63C4-487E-B05A-14D1A9ABA3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48FCAA-9F30-4C15-BD5B-6B3FA82335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9EF73D-1960-4E38-B582-246CB83D3038}"/>
              </a:ext>
            </a:extLst>
          </p:cNvPr>
          <p:cNvSpPr>
            <a:spLocks noGrp="1"/>
          </p:cNvSpPr>
          <p:nvPr>
            <p:ph type="dt" sz="half" idx="10"/>
          </p:nvPr>
        </p:nvSpPr>
        <p:spPr/>
        <p:txBody>
          <a:bodyPr/>
          <a:lstStyle/>
          <a:p>
            <a:fld id="{F45B4573-57F7-40EB-B2E0-D430C5DFA260}" type="datetimeFigureOut">
              <a:rPr lang="en-GB" smtClean="0"/>
              <a:t>11/03/2022</a:t>
            </a:fld>
            <a:endParaRPr lang="en-GB"/>
          </a:p>
        </p:txBody>
      </p:sp>
      <p:sp>
        <p:nvSpPr>
          <p:cNvPr id="5" name="Footer Placeholder 4">
            <a:extLst>
              <a:ext uri="{FF2B5EF4-FFF2-40B4-BE49-F238E27FC236}">
                <a16:creationId xmlns:a16="http://schemas.microsoft.com/office/drawing/2014/main" id="{E17082CA-A4BD-4BD3-A345-E71424E26B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B2245B-4D9D-404F-9C7C-9BC4E7785EC0}"/>
              </a:ext>
            </a:extLst>
          </p:cNvPr>
          <p:cNvSpPr>
            <a:spLocks noGrp="1"/>
          </p:cNvSpPr>
          <p:nvPr>
            <p:ph type="sldNum" sz="quarter" idx="12"/>
          </p:nvPr>
        </p:nvSpPr>
        <p:spPr/>
        <p:txBody>
          <a:bodyPr/>
          <a:lstStyle/>
          <a:p>
            <a:fld id="{3D7F0CBF-3BB6-42BF-8E30-DD19CB2006EC}" type="slidenum">
              <a:rPr lang="en-GB" smtClean="0"/>
              <a:t>‹#›</a:t>
            </a:fld>
            <a:endParaRPr lang="en-GB"/>
          </a:p>
        </p:txBody>
      </p:sp>
    </p:spTree>
    <p:extLst>
      <p:ext uri="{BB962C8B-B14F-4D97-AF65-F5344CB8AC3E}">
        <p14:creationId xmlns:p14="http://schemas.microsoft.com/office/powerpoint/2010/main" val="2667012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F36A61-7752-43D9-9072-0C6340894F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707327-E962-4BA8-9F3B-F2CFA7A1C5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BE5D8A-5B25-4B7E-8DDE-513D7CDFC6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5B4573-57F7-40EB-B2E0-D430C5DFA260}" type="datetimeFigureOut">
              <a:rPr lang="en-GB" smtClean="0"/>
              <a:t>11/03/2022</a:t>
            </a:fld>
            <a:endParaRPr lang="en-GB"/>
          </a:p>
        </p:txBody>
      </p:sp>
      <p:sp>
        <p:nvSpPr>
          <p:cNvPr id="5" name="Footer Placeholder 4">
            <a:extLst>
              <a:ext uri="{FF2B5EF4-FFF2-40B4-BE49-F238E27FC236}">
                <a16:creationId xmlns:a16="http://schemas.microsoft.com/office/drawing/2014/main" id="{DC004CBF-8DBA-444D-B814-60D7BA10CF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144FCC-BCE0-4B9D-B03F-2BAFC5A987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7F0CBF-3BB6-42BF-8E30-DD19CB2006EC}" type="slidenum">
              <a:rPr lang="en-GB" smtClean="0"/>
              <a:t>‹#›</a:t>
            </a:fld>
            <a:endParaRPr lang="en-GB"/>
          </a:p>
        </p:txBody>
      </p:sp>
    </p:spTree>
    <p:extLst>
      <p:ext uri="{BB962C8B-B14F-4D97-AF65-F5344CB8AC3E}">
        <p14:creationId xmlns:p14="http://schemas.microsoft.com/office/powerpoint/2010/main" val="29539320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3.jp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4" descr="A grey room full of question marks with an opening going out">
            <a:extLst>
              <a:ext uri="{FF2B5EF4-FFF2-40B4-BE49-F238E27FC236}">
                <a16:creationId xmlns:a16="http://schemas.microsoft.com/office/drawing/2014/main" id="{449F045C-B04C-4FA9-B1B3-B209EB610E0F}"/>
              </a:ext>
            </a:extLst>
          </p:cNvPr>
          <p:cNvPicPr>
            <a:picLocks noChangeAspect="1"/>
          </p:cNvPicPr>
          <p:nvPr/>
        </p:nvPicPr>
        <p:blipFill rotWithShape="1">
          <a:blip r:embed="rId2"/>
          <a:srcRect l="1856" r="21443" b="9091"/>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4D9F73-F7DD-4E40-A14E-869152C8B4E7}"/>
              </a:ext>
            </a:extLst>
          </p:cNvPr>
          <p:cNvSpPr>
            <a:spLocks noGrp="1"/>
          </p:cNvSpPr>
          <p:nvPr>
            <p:ph type="ctrTitle"/>
          </p:nvPr>
        </p:nvSpPr>
        <p:spPr>
          <a:xfrm>
            <a:off x="477981" y="1122363"/>
            <a:ext cx="4023360" cy="3204134"/>
          </a:xfrm>
        </p:spPr>
        <p:txBody>
          <a:bodyPr anchor="b">
            <a:normAutofit/>
          </a:bodyPr>
          <a:lstStyle/>
          <a:p>
            <a:pPr algn="l"/>
            <a:r>
              <a:rPr lang="en-GB" sz="4800"/>
              <a:t>Problem solving and Decision Making</a:t>
            </a:r>
          </a:p>
        </p:txBody>
      </p:sp>
      <p:sp>
        <p:nvSpPr>
          <p:cNvPr id="3" name="Subtitle 2">
            <a:extLst>
              <a:ext uri="{FF2B5EF4-FFF2-40B4-BE49-F238E27FC236}">
                <a16:creationId xmlns:a16="http://schemas.microsoft.com/office/drawing/2014/main" id="{86E1E437-05DF-4475-BFAA-E042B356CF56}"/>
              </a:ext>
            </a:extLst>
          </p:cNvPr>
          <p:cNvSpPr>
            <a:spLocks noGrp="1"/>
          </p:cNvSpPr>
          <p:nvPr>
            <p:ph type="subTitle" idx="1"/>
          </p:nvPr>
        </p:nvSpPr>
        <p:spPr>
          <a:xfrm>
            <a:off x="477980" y="4872922"/>
            <a:ext cx="4023359" cy="1208141"/>
          </a:xfrm>
        </p:spPr>
        <p:txBody>
          <a:bodyPr>
            <a:normAutofit/>
          </a:bodyPr>
          <a:lstStyle/>
          <a:p>
            <a:pPr algn="l"/>
            <a:r>
              <a:rPr lang="en-GB" sz="2000" dirty="0"/>
              <a:t>BMSW4004  </a:t>
            </a:r>
            <a:r>
              <a:rPr lang="en-GB" sz="2000"/>
              <a:t>Visan</a:t>
            </a:r>
            <a:r>
              <a:rPr lang="en-GB" sz="2000" dirty="0"/>
              <a:t> Bianca Elena</a:t>
            </a:r>
          </a:p>
          <a:p>
            <a:pPr algn="l"/>
            <a:r>
              <a:rPr lang="en-GB" sz="2000" dirty="0"/>
              <a:t>Student ID: 2108538</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648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2B6450-656C-4696-A565-CB4885ED944A}"/>
              </a:ext>
            </a:extLst>
          </p:cNvPr>
          <p:cNvSpPr>
            <a:spLocks noGrp="1"/>
          </p:cNvSpPr>
          <p:nvPr>
            <p:ph type="title"/>
          </p:nvPr>
        </p:nvSpPr>
        <p:spPr>
          <a:xfrm>
            <a:off x="804672" y="640080"/>
            <a:ext cx="3282696" cy="5257800"/>
          </a:xfrm>
        </p:spPr>
        <p:txBody>
          <a:bodyPr>
            <a:normAutofit/>
          </a:bodyPr>
          <a:lstStyle/>
          <a:p>
            <a:r>
              <a:rPr lang="en-GB">
                <a:solidFill>
                  <a:schemeClr val="bg1"/>
                </a:solidFill>
              </a:rPr>
              <a:t>Table of Content</a:t>
            </a:r>
          </a:p>
        </p:txBody>
      </p:sp>
      <p:sp>
        <p:nvSpPr>
          <p:cNvPr id="3" name="Content Placeholder 2">
            <a:extLst>
              <a:ext uri="{FF2B5EF4-FFF2-40B4-BE49-F238E27FC236}">
                <a16:creationId xmlns:a16="http://schemas.microsoft.com/office/drawing/2014/main" id="{53219C8A-AD6A-47AE-86C7-0892B720C365}"/>
              </a:ext>
            </a:extLst>
          </p:cNvPr>
          <p:cNvSpPr>
            <a:spLocks noGrp="1"/>
          </p:cNvSpPr>
          <p:nvPr>
            <p:ph idx="1"/>
          </p:nvPr>
        </p:nvSpPr>
        <p:spPr>
          <a:xfrm>
            <a:off x="5358384" y="640081"/>
            <a:ext cx="6024654" cy="5257800"/>
          </a:xfrm>
        </p:spPr>
        <p:txBody>
          <a:bodyPr anchor="ctr">
            <a:normAutofit/>
          </a:bodyPr>
          <a:lstStyle/>
          <a:p>
            <a:r>
              <a:rPr lang="en-GB" sz="1500" dirty="0"/>
              <a:t>Introduction ________________________________________  Slide 3</a:t>
            </a:r>
          </a:p>
          <a:p>
            <a:r>
              <a:rPr lang="en-GB" sz="1500" dirty="0"/>
              <a:t>Discussion __________________________________________ Slide 4</a:t>
            </a:r>
          </a:p>
          <a:p>
            <a:r>
              <a:rPr lang="en-GB" sz="1500" dirty="0"/>
              <a:t>Pestel Analysis _______________________________________ Slide 5</a:t>
            </a:r>
          </a:p>
          <a:p>
            <a:r>
              <a:rPr lang="en-GB" sz="1500" dirty="0"/>
              <a:t>Fish Bone ___________________________________________ Slide 6</a:t>
            </a:r>
          </a:p>
          <a:p>
            <a:r>
              <a:rPr lang="en-GB" sz="1500" dirty="0"/>
              <a:t>PMI _______________________________________________  Slide 7</a:t>
            </a:r>
          </a:p>
          <a:p>
            <a:r>
              <a:rPr lang="en-GB" sz="1500" dirty="0"/>
              <a:t>Continue ___________________________________________ Slide 8</a:t>
            </a:r>
          </a:p>
          <a:p>
            <a:r>
              <a:rPr lang="en-GB" sz="1500" dirty="0"/>
              <a:t>Continue ___________________________________________ Slide 9</a:t>
            </a:r>
          </a:p>
          <a:p>
            <a:r>
              <a:rPr lang="en-GB" sz="1500"/>
              <a:t>Conclusion _________________________________________  </a:t>
            </a:r>
            <a:r>
              <a:rPr lang="en-GB" sz="1500" dirty="0"/>
              <a:t>Slide 10</a:t>
            </a:r>
          </a:p>
          <a:p>
            <a:endParaRPr lang="en-GB" sz="1500" dirty="0"/>
          </a:p>
        </p:txBody>
      </p:sp>
    </p:spTree>
    <p:extLst>
      <p:ext uri="{BB962C8B-B14F-4D97-AF65-F5344CB8AC3E}">
        <p14:creationId xmlns:p14="http://schemas.microsoft.com/office/powerpoint/2010/main" val="335134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ECA07-43BE-4820-BBA6-E17F5AA3E5F6}"/>
              </a:ext>
            </a:extLst>
          </p:cNvPr>
          <p:cNvSpPr>
            <a:spLocks noGrp="1"/>
          </p:cNvSpPr>
          <p:nvPr>
            <p:ph type="title"/>
          </p:nvPr>
        </p:nvSpPr>
        <p:spPr>
          <a:xfrm>
            <a:off x="838200" y="585216"/>
            <a:ext cx="10515600" cy="1325563"/>
          </a:xfrm>
        </p:spPr>
        <p:txBody>
          <a:bodyPr>
            <a:normAutofit/>
          </a:bodyPr>
          <a:lstStyle/>
          <a:p>
            <a:r>
              <a:rPr lang="en-GB">
                <a:solidFill>
                  <a:schemeClr val="bg1"/>
                </a:solidFill>
              </a:rPr>
              <a:t>Introduction</a:t>
            </a:r>
          </a:p>
        </p:txBody>
      </p:sp>
      <p:pic>
        <p:nvPicPr>
          <p:cNvPr id="5" name="Content Placeholder 4" descr="Graphical user interface, application&#10;&#10;Description automatically generated">
            <a:extLst>
              <a:ext uri="{FF2B5EF4-FFF2-40B4-BE49-F238E27FC236}">
                <a16:creationId xmlns:a16="http://schemas.microsoft.com/office/drawing/2014/main" id="{338FAA03-D1AD-45BA-A72A-0D993B1702A9}"/>
              </a:ext>
            </a:extLst>
          </p:cNvPr>
          <p:cNvPicPr>
            <a:picLocks noChangeAspect="1"/>
          </p:cNvPicPr>
          <p:nvPr/>
        </p:nvPicPr>
        <p:blipFill rotWithShape="1">
          <a:blip r:embed="rId2">
            <a:extLst>
              <a:ext uri="{28A0092B-C50C-407E-A947-70E740481C1C}">
                <a14:useLocalDpi xmlns:a14="http://schemas.microsoft.com/office/drawing/2010/main" val="0"/>
              </a:ext>
            </a:extLst>
          </a:blip>
          <a:srcRect t="11904"/>
          <a:stretch/>
        </p:blipFill>
        <p:spPr>
          <a:xfrm>
            <a:off x="542545" y="2516777"/>
            <a:ext cx="4194825" cy="3660185"/>
          </a:xfrm>
          <a:prstGeom prst="rect">
            <a:avLst/>
          </a:prstGeom>
        </p:spPr>
      </p:pic>
      <p:sp>
        <p:nvSpPr>
          <p:cNvPr id="9" name="Content Placeholder 8">
            <a:extLst>
              <a:ext uri="{FF2B5EF4-FFF2-40B4-BE49-F238E27FC236}">
                <a16:creationId xmlns:a16="http://schemas.microsoft.com/office/drawing/2014/main" id="{ADA7B262-4870-42DF-8FB7-B701C90AE350}"/>
              </a:ext>
            </a:extLst>
          </p:cNvPr>
          <p:cNvSpPr>
            <a:spLocks noGrp="1"/>
          </p:cNvSpPr>
          <p:nvPr>
            <p:ph idx="1"/>
          </p:nvPr>
        </p:nvSpPr>
        <p:spPr>
          <a:xfrm>
            <a:off x="5272391" y="2516777"/>
            <a:ext cx="6377064" cy="3660185"/>
          </a:xfrm>
        </p:spPr>
        <p:txBody>
          <a:bodyPr anchor="ctr">
            <a:normAutofit/>
          </a:bodyPr>
          <a:lstStyle/>
          <a:p>
            <a:pPr algn="just"/>
            <a:r>
              <a:rPr lang="en-US" sz="2000" dirty="0"/>
              <a:t>As a secondment HR specialist I use this presentation to talk about the impact of Absenteeism at the work place in a medium-size NHS general hospital. This presentation will cover the implementation to avoid the increase of absenteeism at the work place. From 2007 to 2012 a lot of NHS institutions had registered and increase of 4.51% of absenteeism which cost them £ 1 million each year. In order to achieve the purpose of this presentation the first step is a discussion about this problem…</a:t>
            </a:r>
          </a:p>
        </p:txBody>
      </p:sp>
    </p:spTree>
    <p:extLst>
      <p:ext uri="{BB962C8B-B14F-4D97-AF65-F5344CB8AC3E}">
        <p14:creationId xmlns:p14="http://schemas.microsoft.com/office/powerpoint/2010/main" val="2289353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A3D391-488D-464B-903B-EF0833836522}"/>
              </a:ext>
            </a:extLst>
          </p:cNvPr>
          <p:cNvSpPr>
            <a:spLocks noGrp="1"/>
          </p:cNvSpPr>
          <p:nvPr>
            <p:ph type="title"/>
          </p:nvPr>
        </p:nvSpPr>
        <p:spPr>
          <a:xfrm>
            <a:off x="833002" y="448253"/>
            <a:ext cx="10520702" cy="1325563"/>
          </a:xfrm>
        </p:spPr>
        <p:txBody>
          <a:bodyPr>
            <a:normAutofit/>
          </a:bodyPr>
          <a:lstStyle/>
          <a:p>
            <a:r>
              <a:rPr lang="en-GB" dirty="0"/>
              <a:t>Discussion</a:t>
            </a:r>
          </a:p>
        </p:txBody>
      </p:sp>
      <p:pic>
        <p:nvPicPr>
          <p:cNvPr id="6" name="Picture 5" descr="A picture containing text, outdoor, sign&#10;&#10;Description automatically generated">
            <a:extLst>
              <a:ext uri="{FF2B5EF4-FFF2-40B4-BE49-F238E27FC236}">
                <a16:creationId xmlns:a16="http://schemas.microsoft.com/office/drawing/2014/main" id="{9A0BF547-DCF4-46D8-93F2-E69EE2FC42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7734" y="2796143"/>
            <a:ext cx="4935970" cy="2776483"/>
          </a:xfrm>
          <a:prstGeom prst="rect">
            <a:avLst/>
          </a:prstGeom>
        </p:spPr>
      </p:pic>
      <p:graphicFrame>
        <p:nvGraphicFramePr>
          <p:cNvPr id="5" name="Content Placeholder 2">
            <a:extLst>
              <a:ext uri="{FF2B5EF4-FFF2-40B4-BE49-F238E27FC236}">
                <a16:creationId xmlns:a16="http://schemas.microsoft.com/office/drawing/2014/main" id="{BC2674BA-E164-96AE-8ECF-B8DF9082963A}"/>
              </a:ext>
            </a:extLst>
          </p:cNvPr>
          <p:cNvGraphicFramePr>
            <a:graphicFrameLocks noGrp="1"/>
          </p:cNvGraphicFramePr>
          <p:nvPr>
            <p:ph idx="1"/>
            <p:extLst>
              <p:ext uri="{D42A27DB-BD31-4B8C-83A1-F6EECF244321}">
                <p14:modId xmlns:p14="http://schemas.microsoft.com/office/powerpoint/2010/main" val="2757427632"/>
              </p:ext>
            </p:extLst>
          </p:nvPr>
        </p:nvGraphicFramePr>
        <p:xfrm>
          <a:off x="838200" y="2191807"/>
          <a:ext cx="4936067" cy="3985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245507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9A951-6790-460A-A1A5-4EB2907AAAE8}"/>
              </a:ext>
            </a:extLst>
          </p:cNvPr>
          <p:cNvSpPr>
            <a:spLocks noGrp="1"/>
          </p:cNvSpPr>
          <p:nvPr>
            <p:ph type="title"/>
          </p:nvPr>
        </p:nvSpPr>
        <p:spPr>
          <a:xfrm>
            <a:off x="838200" y="365126"/>
            <a:ext cx="9808597" cy="1146176"/>
          </a:xfrm>
        </p:spPr>
        <p:txBody>
          <a:bodyPr>
            <a:normAutofit/>
          </a:bodyPr>
          <a:lstStyle/>
          <a:p>
            <a:r>
              <a:rPr lang="en-GB">
                <a:solidFill>
                  <a:schemeClr val="bg1"/>
                </a:solidFill>
              </a:rPr>
              <a:t>Pestel Analysis</a:t>
            </a: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E66B98-96CB-49F0-A446-A1BA1EC0C89D}"/>
              </a:ext>
            </a:extLst>
          </p:cNvPr>
          <p:cNvSpPr>
            <a:spLocks noGrp="1"/>
          </p:cNvSpPr>
          <p:nvPr>
            <p:ph idx="1"/>
          </p:nvPr>
        </p:nvSpPr>
        <p:spPr>
          <a:xfrm>
            <a:off x="838201" y="2055811"/>
            <a:ext cx="7315200" cy="4121152"/>
          </a:xfrm>
        </p:spPr>
        <p:txBody>
          <a:bodyPr>
            <a:normAutofit/>
          </a:bodyPr>
          <a:lstStyle/>
          <a:p>
            <a:pPr marL="0" indent="0">
              <a:buNone/>
            </a:pPr>
            <a:r>
              <a:rPr lang="en-GB" sz="1900"/>
              <a:t>Political</a:t>
            </a:r>
          </a:p>
          <a:p>
            <a:r>
              <a:rPr lang="en-GB" sz="1900"/>
              <a:t>According with Mirror due to fuel crisis at the end of 2021  when Tesco Esso, Shell and other petrol station had been closed due to lack of lorry drivers to deliver had as impact an increase in staff absenteeism and late shift start.</a:t>
            </a:r>
          </a:p>
          <a:p>
            <a:pPr marL="0" indent="0">
              <a:buNone/>
            </a:pPr>
            <a:r>
              <a:rPr lang="en-GB" sz="1900"/>
              <a:t>Economic:</a:t>
            </a:r>
          </a:p>
          <a:p>
            <a:r>
              <a:rPr lang="en-GB" sz="1900"/>
              <a:t>Due to the war between Russia and Ukraine, now in 2022 the Petrol Economy become very unstable and price of fuel increase day by day and at the end of march it can achieve the price of 2£ per litre which will have as a result of people to cannot afford enough fuel anymore which will cause again an increase of absences.</a:t>
            </a:r>
          </a:p>
          <a:p>
            <a:pPr marL="0" indent="0">
              <a:buNone/>
            </a:pPr>
            <a:r>
              <a:rPr lang="en-GB" sz="1900"/>
              <a:t> </a:t>
            </a:r>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5512515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FFCF3-C803-4F6C-9D42-48D39508977D}"/>
              </a:ext>
            </a:extLst>
          </p:cNvPr>
          <p:cNvSpPr>
            <a:spLocks noGrp="1"/>
          </p:cNvSpPr>
          <p:nvPr>
            <p:ph type="title"/>
          </p:nvPr>
        </p:nvSpPr>
        <p:spPr>
          <a:xfrm>
            <a:off x="0" y="-12308"/>
            <a:ext cx="10515600" cy="1325563"/>
          </a:xfrm>
        </p:spPr>
        <p:txBody>
          <a:bodyPr/>
          <a:lstStyle/>
          <a:p>
            <a:r>
              <a:rPr lang="en-GB" dirty="0"/>
              <a:t>Fish Bone</a:t>
            </a:r>
          </a:p>
        </p:txBody>
      </p:sp>
      <p:cxnSp>
        <p:nvCxnSpPr>
          <p:cNvPr id="5" name="Straight Connector 4">
            <a:extLst>
              <a:ext uri="{FF2B5EF4-FFF2-40B4-BE49-F238E27FC236}">
                <a16:creationId xmlns:a16="http://schemas.microsoft.com/office/drawing/2014/main" id="{E452061C-9840-4753-9270-6C134147D05B}"/>
              </a:ext>
            </a:extLst>
          </p:cNvPr>
          <p:cNvCxnSpPr/>
          <p:nvPr/>
        </p:nvCxnSpPr>
        <p:spPr>
          <a:xfrm>
            <a:off x="953310" y="3968913"/>
            <a:ext cx="9669294" cy="0"/>
          </a:xfrm>
          <a:prstGeom prst="line">
            <a:avLst/>
          </a:prstGeom>
          <a:ln w="19050"/>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30D4FED6-E2E3-4F55-9161-07B3C81E0442}"/>
              </a:ext>
            </a:extLst>
          </p:cNvPr>
          <p:cNvCxnSpPr>
            <a:cxnSpLocks/>
          </p:cNvCxnSpPr>
          <p:nvPr/>
        </p:nvCxnSpPr>
        <p:spPr>
          <a:xfrm>
            <a:off x="7705927" y="2034747"/>
            <a:ext cx="2363821" cy="1926076"/>
          </a:xfrm>
          <a:prstGeom prst="line">
            <a:avLst/>
          </a:prstGeom>
          <a:ln w="1905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FAF16B3C-9345-4CE2-AD20-B421BD0CB0CF}"/>
              </a:ext>
            </a:extLst>
          </p:cNvPr>
          <p:cNvCxnSpPr>
            <a:cxnSpLocks/>
          </p:cNvCxnSpPr>
          <p:nvPr/>
        </p:nvCxnSpPr>
        <p:spPr>
          <a:xfrm>
            <a:off x="8054095" y="3968913"/>
            <a:ext cx="2363821" cy="192607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0362CA0-76F0-4BFD-B8AF-DC2292F38824}"/>
              </a:ext>
            </a:extLst>
          </p:cNvPr>
          <p:cNvCxnSpPr>
            <a:cxnSpLocks/>
          </p:cNvCxnSpPr>
          <p:nvPr/>
        </p:nvCxnSpPr>
        <p:spPr>
          <a:xfrm>
            <a:off x="2709154" y="3968913"/>
            <a:ext cx="2363821" cy="1926076"/>
          </a:xfrm>
          <a:prstGeom prst="line">
            <a:avLst/>
          </a:prstGeom>
          <a:ln w="1905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9320877-BC0B-4B29-971E-4D1C658BD3AD}"/>
              </a:ext>
            </a:extLst>
          </p:cNvPr>
          <p:cNvCxnSpPr>
            <a:cxnSpLocks/>
          </p:cNvCxnSpPr>
          <p:nvPr/>
        </p:nvCxnSpPr>
        <p:spPr>
          <a:xfrm>
            <a:off x="4356574" y="2042836"/>
            <a:ext cx="2363821" cy="1926076"/>
          </a:xfrm>
          <a:prstGeom prst="line">
            <a:avLst/>
          </a:prstGeom>
          <a:ln w="19050"/>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C7D775D7-AAA5-41ED-9E24-F10C59A541D7}"/>
              </a:ext>
            </a:extLst>
          </p:cNvPr>
          <p:cNvCxnSpPr>
            <a:cxnSpLocks/>
          </p:cNvCxnSpPr>
          <p:nvPr/>
        </p:nvCxnSpPr>
        <p:spPr>
          <a:xfrm>
            <a:off x="1057275" y="2049306"/>
            <a:ext cx="2363821" cy="1926076"/>
          </a:xfrm>
          <a:prstGeom prst="line">
            <a:avLst/>
          </a:prstGeom>
          <a:ln w="19050"/>
        </p:spPr>
        <p:style>
          <a:lnRef idx="1">
            <a:schemeClr val="dk1"/>
          </a:lnRef>
          <a:fillRef idx="0">
            <a:schemeClr val="dk1"/>
          </a:fillRef>
          <a:effectRef idx="0">
            <a:schemeClr val="dk1"/>
          </a:effectRef>
          <a:fontRef idx="minor">
            <a:schemeClr val="tx1"/>
          </a:fontRef>
        </p:style>
      </p:cxnSp>
      <p:sp>
        <p:nvSpPr>
          <p:cNvPr id="13" name="Rectangle 12">
            <a:extLst>
              <a:ext uri="{FF2B5EF4-FFF2-40B4-BE49-F238E27FC236}">
                <a16:creationId xmlns:a16="http://schemas.microsoft.com/office/drawing/2014/main" id="{4AD76BA1-B3AC-498B-BB9F-952DC09CD448}"/>
              </a:ext>
            </a:extLst>
          </p:cNvPr>
          <p:cNvSpPr/>
          <p:nvPr/>
        </p:nvSpPr>
        <p:spPr>
          <a:xfrm>
            <a:off x="3317334" y="1378145"/>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Global Pandemic</a:t>
            </a:r>
          </a:p>
        </p:txBody>
      </p:sp>
      <p:sp>
        <p:nvSpPr>
          <p:cNvPr id="14" name="Rectangle 13">
            <a:extLst>
              <a:ext uri="{FF2B5EF4-FFF2-40B4-BE49-F238E27FC236}">
                <a16:creationId xmlns:a16="http://schemas.microsoft.com/office/drawing/2014/main" id="{9CC4AF8B-D558-4F8E-BEB4-53B65BF0DCC7}"/>
              </a:ext>
            </a:extLst>
          </p:cNvPr>
          <p:cNvSpPr/>
          <p:nvPr/>
        </p:nvSpPr>
        <p:spPr>
          <a:xfrm>
            <a:off x="312907" y="1412165"/>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Poor Environment</a:t>
            </a:r>
          </a:p>
        </p:txBody>
      </p:sp>
      <p:sp>
        <p:nvSpPr>
          <p:cNvPr id="15" name="Rectangle 14">
            <a:extLst>
              <a:ext uri="{FF2B5EF4-FFF2-40B4-BE49-F238E27FC236}">
                <a16:creationId xmlns:a16="http://schemas.microsoft.com/office/drawing/2014/main" id="{F50653D5-CACD-4B31-A8F9-0FC0C0899D29}"/>
              </a:ext>
            </a:extLst>
          </p:cNvPr>
          <p:cNvSpPr/>
          <p:nvPr/>
        </p:nvSpPr>
        <p:spPr>
          <a:xfrm>
            <a:off x="207726" y="2944258"/>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Mental Health</a:t>
            </a:r>
          </a:p>
        </p:txBody>
      </p:sp>
      <p:sp>
        <p:nvSpPr>
          <p:cNvPr id="16" name="Rectangle 15">
            <a:extLst>
              <a:ext uri="{FF2B5EF4-FFF2-40B4-BE49-F238E27FC236}">
                <a16:creationId xmlns:a16="http://schemas.microsoft.com/office/drawing/2014/main" id="{19481138-9507-4DCD-9227-27B1AE32E9BD}"/>
              </a:ext>
            </a:extLst>
          </p:cNvPr>
          <p:cNvSpPr/>
          <p:nvPr/>
        </p:nvSpPr>
        <p:spPr>
          <a:xfrm>
            <a:off x="3722451" y="5894989"/>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Poor delivery of Services</a:t>
            </a:r>
          </a:p>
        </p:txBody>
      </p:sp>
      <p:sp>
        <p:nvSpPr>
          <p:cNvPr id="17" name="Rectangle 16">
            <a:extLst>
              <a:ext uri="{FF2B5EF4-FFF2-40B4-BE49-F238E27FC236}">
                <a16:creationId xmlns:a16="http://schemas.microsoft.com/office/drawing/2014/main" id="{900D3B58-EBCF-4B0A-AB77-AA43696DE35E}"/>
              </a:ext>
            </a:extLst>
          </p:cNvPr>
          <p:cNvSpPr/>
          <p:nvPr/>
        </p:nvSpPr>
        <p:spPr>
          <a:xfrm>
            <a:off x="6961761" y="4667699"/>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Lack of Employees</a:t>
            </a:r>
          </a:p>
        </p:txBody>
      </p:sp>
      <p:sp>
        <p:nvSpPr>
          <p:cNvPr id="18" name="Rectangle 17">
            <a:extLst>
              <a:ext uri="{FF2B5EF4-FFF2-40B4-BE49-F238E27FC236}">
                <a16:creationId xmlns:a16="http://schemas.microsoft.com/office/drawing/2014/main" id="{8E4760AF-C7C0-4A52-A3F5-3579D9264E48}"/>
              </a:ext>
            </a:extLst>
          </p:cNvPr>
          <p:cNvSpPr/>
          <p:nvPr/>
        </p:nvSpPr>
        <p:spPr>
          <a:xfrm>
            <a:off x="9506760" y="5894988"/>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Stressed Environment</a:t>
            </a:r>
          </a:p>
        </p:txBody>
      </p:sp>
      <p:sp>
        <p:nvSpPr>
          <p:cNvPr id="19" name="Rectangle 18">
            <a:extLst>
              <a:ext uri="{FF2B5EF4-FFF2-40B4-BE49-F238E27FC236}">
                <a16:creationId xmlns:a16="http://schemas.microsoft.com/office/drawing/2014/main" id="{B4FFD077-3807-41E1-956D-82E6767AFE1F}"/>
              </a:ext>
            </a:extLst>
          </p:cNvPr>
          <p:cNvSpPr/>
          <p:nvPr/>
        </p:nvSpPr>
        <p:spPr>
          <a:xfrm>
            <a:off x="1599796" y="4667699"/>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Lack of Employee</a:t>
            </a:r>
          </a:p>
        </p:txBody>
      </p:sp>
      <p:sp>
        <p:nvSpPr>
          <p:cNvPr id="20" name="Rectangle 19">
            <a:extLst>
              <a:ext uri="{FF2B5EF4-FFF2-40B4-BE49-F238E27FC236}">
                <a16:creationId xmlns:a16="http://schemas.microsoft.com/office/drawing/2014/main" id="{1AB780B3-CE91-4891-9910-BD1D2A93B65D}"/>
              </a:ext>
            </a:extLst>
          </p:cNvPr>
          <p:cNvSpPr/>
          <p:nvPr/>
        </p:nvSpPr>
        <p:spPr>
          <a:xfrm>
            <a:off x="3516752" y="2944258"/>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Pandemic Quarantine</a:t>
            </a:r>
          </a:p>
        </p:txBody>
      </p:sp>
      <p:sp>
        <p:nvSpPr>
          <p:cNvPr id="21" name="Rectangle 20">
            <a:extLst>
              <a:ext uri="{FF2B5EF4-FFF2-40B4-BE49-F238E27FC236}">
                <a16:creationId xmlns:a16="http://schemas.microsoft.com/office/drawing/2014/main" id="{828EFD5F-F41C-463B-921F-9283D29F1907}"/>
              </a:ext>
            </a:extLst>
          </p:cNvPr>
          <p:cNvSpPr/>
          <p:nvPr/>
        </p:nvSpPr>
        <p:spPr>
          <a:xfrm>
            <a:off x="6900150" y="2944258"/>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Lack of Transport</a:t>
            </a:r>
          </a:p>
        </p:txBody>
      </p:sp>
      <p:sp>
        <p:nvSpPr>
          <p:cNvPr id="22" name="Rectangle 21">
            <a:extLst>
              <a:ext uri="{FF2B5EF4-FFF2-40B4-BE49-F238E27FC236}">
                <a16:creationId xmlns:a16="http://schemas.microsoft.com/office/drawing/2014/main" id="{5F06EA1B-64CD-41FA-BC58-8B83E1BC9F9F}"/>
              </a:ext>
            </a:extLst>
          </p:cNvPr>
          <p:cNvSpPr/>
          <p:nvPr/>
        </p:nvSpPr>
        <p:spPr>
          <a:xfrm>
            <a:off x="6720395" y="1397567"/>
            <a:ext cx="1926077"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Fuel Crisis</a:t>
            </a:r>
          </a:p>
        </p:txBody>
      </p:sp>
      <p:sp>
        <p:nvSpPr>
          <p:cNvPr id="23" name="Rectangle 22">
            <a:extLst>
              <a:ext uri="{FF2B5EF4-FFF2-40B4-BE49-F238E27FC236}">
                <a16:creationId xmlns:a16="http://schemas.microsoft.com/office/drawing/2014/main" id="{8D0D3A39-1B59-4DF5-AB91-E7BD3C79A203}"/>
              </a:ext>
            </a:extLst>
          </p:cNvPr>
          <p:cNvSpPr/>
          <p:nvPr/>
        </p:nvSpPr>
        <p:spPr>
          <a:xfrm>
            <a:off x="10622604" y="3553849"/>
            <a:ext cx="1449422" cy="65173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Absenteeism </a:t>
            </a:r>
          </a:p>
        </p:txBody>
      </p:sp>
    </p:spTree>
    <p:extLst>
      <p:ext uri="{BB962C8B-B14F-4D97-AF65-F5344CB8AC3E}">
        <p14:creationId xmlns:p14="http://schemas.microsoft.com/office/powerpoint/2010/main" val="1200308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9" name="Straight Connector 8">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DE70E-7804-4648-890D-B085E334980D}"/>
              </a:ext>
            </a:extLst>
          </p:cNvPr>
          <p:cNvSpPr>
            <a:spLocks noGrp="1"/>
          </p:cNvSpPr>
          <p:nvPr>
            <p:ph type="title"/>
          </p:nvPr>
        </p:nvSpPr>
        <p:spPr>
          <a:xfrm>
            <a:off x="793749" y="1603215"/>
            <a:ext cx="10601325" cy="2166723"/>
          </a:xfrm>
        </p:spPr>
        <p:txBody>
          <a:bodyPr vert="horz" lIns="91440" tIns="45720" rIns="91440" bIns="45720" rtlCol="0" anchor="b">
            <a:normAutofit/>
          </a:bodyPr>
          <a:lstStyle/>
          <a:p>
            <a:pPr algn="ctr"/>
            <a:r>
              <a:rPr lang="en-US" sz="6600" kern="1200" dirty="0">
                <a:solidFill>
                  <a:schemeClr val="tx1"/>
                </a:solidFill>
                <a:latin typeface="+mj-lt"/>
                <a:ea typeface="+mj-ea"/>
                <a:cs typeface="+mj-cs"/>
              </a:rPr>
              <a:t>PMI</a:t>
            </a:r>
          </a:p>
        </p:txBody>
      </p:sp>
      <p:cxnSp>
        <p:nvCxnSpPr>
          <p:cNvPr id="13" name="Straight Connector 12">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8456909F-39CC-4A48-9710-4B7B8C3D28F2}"/>
              </a:ext>
            </a:extLst>
          </p:cNvPr>
          <p:cNvSpPr txBox="1"/>
          <p:nvPr/>
        </p:nvSpPr>
        <p:spPr>
          <a:xfrm>
            <a:off x="369651" y="4163438"/>
            <a:ext cx="11488366" cy="923330"/>
          </a:xfrm>
          <a:prstGeom prst="rect">
            <a:avLst/>
          </a:prstGeom>
          <a:noFill/>
        </p:spPr>
        <p:txBody>
          <a:bodyPr wrap="square" rtlCol="0">
            <a:spAutoFit/>
          </a:bodyPr>
          <a:lstStyle/>
          <a:p>
            <a:r>
              <a:rPr lang="en-GB" dirty="0"/>
              <a:t>In order to solve the problem of transport and take a long term proper decision, the idea of transport issues is that the NHS to provide transport to employees. Before to implement this idea it will be analysed by using the PMI theory : </a:t>
            </a:r>
          </a:p>
          <a:p>
            <a:r>
              <a:rPr lang="en-GB" dirty="0"/>
              <a:t>The PMI theory it will show the advantages, disadvantages and the Interesting facts of the idea.</a:t>
            </a:r>
          </a:p>
        </p:txBody>
      </p:sp>
    </p:spTree>
    <p:extLst>
      <p:ext uri="{BB962C8B-B14F-4D97-AF65-F5344CB8AC3E}">
        <p14:creationId xmlns:p14="http://schemas.microsoft.com/office/powerpoint/2010/main" val="4003661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56ACBB-AE21-4D54-B65F-74E67DF61643}"/>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Continue</a:t>
            </a:r>
          </a:p>
        </p:txBody>
      </p:sp>
      <p:graphicFrame>
        <p:nvGraphicFramePr>
          <p:cNvPr id="4" name="Table 4">
            <a:extLst>
              <a:ext uri="{FF2B5EF4-FFF2-40B4-BE49-F238E27FC236}">
                <a16:creationId xmlns:a16="http://schemas.microsoft.com/office/drawing/2014/main" id="{35A4AED4-6504-4E8D-83E9-292D4DAA14DC}"/>
              </a:ext>
            </a:extLst>
          </p:cNvPr>
          <p:cNvGraphicFramePr>
            <a:graphicFrameLocks noGrp="1"/>
          </p:cNvGraphicFramePr>
          <p:nvPr>
            <p:ph idx="1"/>
            <p:extLst>
              <p:ext uri="{D42A27DB-BD31-4B8C-83A1-F6EECF244321}">
                <p14:modId xmlns:p14="http://schemas.microsoft.com/office/powerpoint/2010/main" val="11744700"/>
              </p:ext>
            </p:extLst>
          </p:nvPr>
        </p:nvGraphicFramePr>
        <p:xfrm>
          <a:off x="3813245" y="1079772"/>
          <a:ext cx="7850220" cy="4376095"/>
        </p:xfrm>
        <a:graphic>
          <a:graphicData uri="http://schemas.openxmlformats.org/drawingml/2006/table">
            <a:tbl>
              <a:tblPr firstRow="1" bandRow="1">
                <a:tableStyleId>{5C22544A-7EE6-4342-B048-85BDC9FD1C3A}</a:tableStyleId>
              </a:tblPr>
              <a:tblGrid>
                <a:gridCol w="2709544">
                  <a:extLst>
                    <a:ext uri="{9D8B030D-6E8A-4147-A177-3AD203B41FA5}">
                      <a16:colId xmlns:a16="http://schemas.microsoft.com/office/drawing/2014/main" val="1368069207"/>
                    </a:ext>
                  </a:extLst>
                </a:gridCol>
                <a:gridCol w="2571799">
                  <a:extLst>
                    <a:ext uri="{9D8B030D-6E8A-4147-A177-3AD203B41FA5}">
                      <a16:colId xmlns:a16="http://schemas.microsoft.com/office/drawing/2014/main" val="613275583"/>
                    </a:ext>
                  </a:extLst>
                </a:gridCol>
                <a:gridCol w="2568877">
                  <a:extLst>
                    <a:ext uri="{9D8B030D-6E8A-4147-A177-3AD203B41FA5}">
                      <a16:colId xmlns:a16="http://schemas.microsoft.com/office/drawing/2014/main" val="3800678992"/>
                    </a:ext>
                  </a:extLst>
                </a:gridCol>
              </a:tblGrid>
              <a:tr h="430897">
                <a:tc>
                  <a:txBody>
                    <a:bodyPr/>
                    <a:lstStyle/>
                    <a:p>
                      <a:r>
                        <a:rPr lang="en-GB" sz="2000" dirty="0"/>
                        <a:t>Plus</a:t>
                      </a:r>
                    </a:p>
                  </a:txBody>
                  <a:tcPr marL="101451" marR="101451" marT="50725" marB="50725">
                    <a:solidFill>
                      <a:schemeClr val="tx1">
                        <a:lumMod val="75000"/>
                        <a:lumOff val="25000"/>
                      </a:schemeClr>
                    </a:solidFill>
                  </a:tcPr>
                </a:tc>
                <a:tc>
                  <a:txBody>
                    <a:bodyPr/>
                    <a:lstStyle/>
                    <a:p>
                      <a:r>
                        <a:rPr lang="en-GB" sz="2000"/>
                        <a:t>Minus</a:t>
                      </a:r>
                    </a:p>
                  </a:txBody>
                  <a:tcPr marL="101451" marR="101451" marT="50725" marB="50725">
                    <a:solidFill>
                      <a:schemeClr val="tx1">
                        <a:lumMod val="75000"/>
                        <a:lumOff val="25000"/>
                      </a:schemeClr>
                    </a:solidFill>
                  </a:tcPr>
                </a:tc>
                <a:tc>
                  <a:txBody>
                    <a:bodyPr/>
                    <a:lstStyle/>
                    <a:p>
                      <a:r>
                        <a:rPr lang="en-GB" sz="2000" dirty="0"/>
                        <a:t>Interesting</a:t>
                      </a:r>
                    </a:p>
                  </a:txBody>
                  <a:tcPr marL="101451" marR="101451" marT="50725" marB="50725">
                    <a:solidFill>
                      <a:schemeClr val="tx1">
                        <a:lumMod val="75000"/>
                        <a:lumOff val="25000"/>
                      </a:schemeClr>
                    </a:solidFill>
                  </a:tcPr>
                </a:tc>
                <a:extLst>
                  <a:ext uri="{0D108BD9-81ED-4DB2-BD59-A6C34878D82A}">
                    <a16:rowId xmlns:a16="http://schemas.microsoft.com/office/drawing/2014/main" val="3989437698"/>
                  </a:ext>
                </a:extLst>
              </a:tr>
              <a:tr h="1606066">
                <a:tc>
                  <a:txBody>
                    <a:bodyPr/>
                    <a:lstStyle/>
                    <a:p>
                      <a:r>
                        <a:rPr lang="en-GB" sz="2000" dirty="0">
                          <a:solidFill>
                            <a:schemeClr val="bg1"/>
                          </a:solidFill>
                        </a:rPr>
                        <a:t>-Decrease NHS employees absences +10</a:t>
                      </a:r>
                    </a:p>
                  </a:txBody>
                  <a:tcPr marL="101451" marR="101451" marT="50725" marB="50725">
                    <a:solidFill>
                      <a:schemeClr val="tx1"/>
                    </a:solidFill>
                  </a:tcPr>
                </a:tc>
                <a:tc>
                  <a:txBody>
                    <a:bodyPr/>
                    <a:lstStyle/>
                    <a:p>
                      <a:r>
                        <a:rPr lang="en-GB" sz="2000" dirty="0">
                          <a:solidFill>
                            <a:schemeClr val="bg1"/>
                          </a:solidFill>
                        </a:rPr>
                        <a:t>Increase the NHS organization costs -10</a:t>
                      </a:r>
                    </a:p>
                  </a:txBody>
                  <a:tcPr marL="101451" marR="101451" marT="50725" marB="50725">
                    <a:solidFill>
                      <a:schemeClr val="tx1"/>
                    </a:solidFill>
                  </a:tcPr>
                </a:tc>
                <a:tc>
                  <a:txBody>
                    <a:bodyPr/>
                    <a:lstStyle/>
                    <a:p>
                      <a:r>
                        <a:rPr lang="en-GB" sz="2000" dirty="0">
                          <a:solidFill>
                            <a:schemeClr val="bg1"/>
                          </a:solidFill>
                        </a:rPr>
                        <a:t>- The staff will don’t have the reasons of transport to be absent. +7</a:t>
                      </a:r>
                    </a:p>
                  </a:txBody>
                  <a:tcPr marL="101451" marR="101451" marT="50725" marB="50725">
                    <a:solidFill>
                      <a:schemeClr val="tx1"/>
                    </a:solidFill>
                  </a:tcPr>
                </a:tc>
                <a:extLst>
                  <a:ext uri="{0D108BD9-81ED-4DB2-BD59-A6C34878D82A}">
                    <a16:rowId xmlns:a16="http://schemas.microsoft.com/office/drawing/2014/main" val="2434436429"/>
                  </a:ext>
                </a:extLst>
              </a:tr>
              <a:tr h="1312273">
                <a:tc>
                  <a:txBody>
                    <a:bodyPr/>
                    <a:lstStyle/>
                    <a:p>
                      <a:r>
                        <a:rPr lang="en-GB" sz="2000" dirty="0">
                          <a:solidFill>
                            <a:schemeClr val="bg1"/>
                          </a:solidFill>
                        </a:rPr>
                        <a:t>Decrease the cost of the employees made by their absences + 10</a:t>
                      </a:r>
                    </a:p>
                  </a:txBody>
                  <a:tcPr marL="101451" marR="101451" marT="50725" marB="50725">
                    <a:solidFill>
                      <a:schemeClr val="tx1">
                        <a:lumMod val="85000"/>
                        <a:lumOff val="15000"/>
                      </a:schemeClr>
                    </a:solidFill>
                  </a:tcPr>
                </a:tc>
                <a:tc>
                  <a:txBody>
                    <a:bodyPr/>
                    <a:lstStyle/>
                    <a:p>
                      <a:r>
                        <a:rPr lang="en-GB" sz="2000" dirty="0">
                          <a:solidFill>
                            <a:schemeClr val="bg1"/>
                          </a:solidFill>
                        </a:rPr>
                        <a:t>Take time to be implemented -5</a:t>
                      </a:r>
                    </a:p>
                  </a:txBody>
                  <a:tcPr marL="101451" marR="101451" marT="50725" marB="50725">
                    <a:solidFill>
                      <a:schemeClr val="tx1">
                        <a:lumMod val="85000"/>
                        <a:lumOff val="15000"/>
                      </a:schemeClr>
                    </a:solidFill>
                  </a:tcPr>
                </a:tc>
                <a:tc>
                  <a:txBody>
                    <a:bodyPr/>
                    <a:lstStyle/>
                    <a:p>
                      <a:r>
                        <a:rPr lang="en-GB" sz="2000" dirty="0">
                          <a:solidFill>
                            <a:schemeClr val="bg1"/>
                          </a:solidFill>
                        </a:rPr>
                        <a:t>- The staff will be happy as will reduce the own costs for fuel +4</a:t>
                      </a:r>
                    </a:p>
                  </a:txBody>
                  <a:tcPr marL="101451" marR="101451" marT="50725" marB="50725">
                    <a:solidFill>
                      <a:schemeClr val="tx1">
                        <a:lumMod val="85000"/>
                        <a:lumOff val="15000"/>
                      </a:schemeClr>
                    </a:solidFill>
                  </a:tcPr>
                </a:tc>
                <a:extLst>
                  <a:ext uri="{0D108BD9-81ED-4DB2-BD59-A6C34878D82A}">
                    <a16:rowId xmlns:a16="http://schemas.microsoft.com/office/drawing/2014/main" val="3095807865"/>
                  </a:ext>
                </a:extLst>
              </a:tr>
              <a:tr h="1018482">
                <a:tc>
                  <a:txBody>
                    <a:bodyPr/>
                    <a:lstStyle/>
                    <a:p>
                      <a:r>
                        <a:rPr lang="en-GB" sz="2000" dirty="0">
                          <a:solidFill>
                            <a:schemeClr val="bg1"/>
                          </a:solidFill>
                        </a:rPr>
                        <a:t>Increase the quality of the service +10</a:t>
                      </a:r>
                    </a:p>
                  </a:txBody>
                  <a:tcPr marL="101451" marR="101451" marT="50725" marB="50725">
                    <a:solidFill>
                      <a:schemeClr val="tx1"/>
                    </a:solidFill>
                  </a:tcPr>
                </a:tc>
                <a:tc>
                  <a:txBody>
                    <a:bodyPr/>
                    <a:lstStyle/>
                    <a:p>
                      <a:r>
                        <a:rPr lang="en-GB" sz="2000" dirty="0">
                          <a:solidFill>
                            <a:schemeClr val="bg1"/>
                          </a:solidFill>
                        </a:rPr>
                        <a:t> Need to do recruitment for drivers -6</a:t>
                      </a:r>
                    </a:p>
                  </a:txBody>
                  <a:tcPr marL="101451" marR="101451" marT="50725" marB="50725">
                    <a:solidFill>
                      <a:schemeClr val="tx1"/>
                    </a:solidFill>
                  </a:tcPr>
                </a:tc>
                <a:tc>
                  <a:txBody>
                    <a:bodyPr/>
                    <a:lstStyle/>
                    <a:p>
                      <a:r>
                        <a:rPr lang="en-GB" sz="2000" dirty="0">
                          <a:solidFill>
                            <a:schemeClr val="bg1"/>
                          </a:solidFill>
                        </a:rPr>
                        <a:t>Total:</a:t>
                      </a:r>
                    </a:p>
                    <a:p>
                      <a:r>
                        <a:rPr lang="en-GB" sz="2000" dirty="0">
                          <a:solidFill>
                            <a:schemeClr val="bg1"/>
                          </a:solidFill>
                        </a:rPr>
                        <a:t>(10+10+10+7+4)-10-6=</a:t>
                      </a:r>
                    </a:p>
                    <a:p>
                      <a:r>
                        <a:rPr lang="en-GB" sz="2000" dirty="0">
                          <a:solidFill>
                            <a:schemeClr val="bg1"/>
                          </a:solidFill>
                        </a:rPr>
                        <a:t>+25</a:t>
                      </a:r>
                    </a:p>
                  </a:txBody>
                  <a:tcPr marL="101451" marR="101451" marT="50725" marB="50725">
                    <a:solidFill>
                      <a:schemeClr val="tx1"/>
                    </a:solidFill>
                  </a:tcPr>
                </a:tc>
                <a:extLst>
                  <a:ext uri="{0D108BD9-81ED-4DB2-BD59-A6C34878D82A}">
                    <a16:rowId xmlns:a16="http://schemas.microsoft.com/office/drawing/2014/main" val="4054916779"/>
                  </a:ext>
                </a:extLst>
              </a:tr>
            </a:tbl>
          </a:graphicData>
        </a:graphic>
      </p:graphicFrame>
    </p:spTree>
    <p:extLst>
      <p:ext uri="{BB962C8B-B14F-4D97-AF65-F5344CB8AC3E}">
        <p14:creationId xmlns:p14="http://schemas.microsoft.com/office/powerpoint/2010/main" val="465107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D0EC3-3F74-42F4-AC42-CC84B0FD38BE}"/>
              </a:ext>
            </a:extLst>
          </p:cNvPr>
          <p:cNvSpPr>
            <a:spLocks noGrp="1"/>
          </p:cNvSpPr>
          <p:nvPr>
            <p:ph type="title"/>
          </p:nvPr>
        </p:nvSpPr>
        <p:spPr>
          <a:xfrm>
            <a:off x="6513788" y="365125"/>
            <a:ext cx="4840010" cy="1807305"/>
          </a:xfrm>
        </p:spPr>
        <p:txBody>
          <a:bodyPr>
            <a:normAutofit/>
          </a:bodyPr>
          <a:lstStyle/>
          <a:p>
            <a:r>
              <a:rPr lang="en-GB" dirty="0"/>
              <a:t>Continue</a:t>
            </a:r>
          </a:p>
        </p:txBody>
      </p:sp>
      <p:pic>
        <p:nvPicPr>
          <p:cNvPr id="5" name="Picture 4" descr="Aerial view of a bus depot">
            <a:extLst>
              <a:ext uri="{FF2B5EF4-FFF2-40B4-BE49-F238E27FC236}">
                <a16:creationId xmlns:a16="http://schemas.microsoft.com/office/drawing/2014/main" id="{14AB50DC-F1B2-41D5-9916-ED41D52FBE04}"/>
              </a:ext>
            </a:extLst>
          </p:cNvPr>
          <p:cNvPicPr>
            <a:picLocks noChangeAspect="1"/>
          </p:cNvPicPr>
          <p:nvPr/>
        </p:nvPicPr>
        <p:blipFill rotWithShape="1">
          <a:blip r:embed="rId2"/>
          <a:srcRect l="15069" r="18039"/>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DAA6EF4-CA83-439C-86B4-4CD37F7F3329}"/>
              </a:ext>
            </a:extLst>
          </p:cNvPr>
          <p:cNvSpPr>
            <a:spLocks noGrp="1"/>
          </p:cNvSpPr>
          <p:nvPr>
            <p:ph idx="1"/>
          </p:nvPr>
        </p:nvSpPr>
        <p:spPr>
          <a:xfrm>
            <a:off x="6513788" y="2333297"/>
            <a:ext cx="4840010" cy="3843666"/>
          </a:xfrm>
        </p:spPr>
        <p:txBody>
          <a:bodyPr>
            <a:normAutofit/>
          </a:bodyPr>
          <a:lstStyle/>
          <a:p>
            <a:r>
              <a:rPr lang="en-GB" sz="1900"/>
              <a:t>Insuring the employee transport it will reduce they absences and will keep them happy. In order to the organization to not lose money, the transport it will not be free. The organization can charge 5£ per day to be take to work and bring home the employees. Also the Transport insured will be a Buses which will have set places where people can wait to arrive. The implementation will increase the services of the Organization as there will be no more lack of employees and stress caused by the lack of employees due to they absences.</a:t>
            </a:r>
          </a:p>
        </p:txBody>
      </p:sp>
    </p:spTree>
    <p:extLst>
      <p:ext uri="{BB962C8B-B14F-4D97-AF65-F5344CB8AC3E}">
        <p14:creationId xmlns:p14="http://schemas.microsoft.com/office/powerpoint/2010/main" val="1053056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7"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B6CB299-D145-44DA-B1CD-2C01CF44B167}"/>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Conclusion</a:t>
            </a:r>
          </a:p>
        </p:txBody>
      </p:sp>
      <p:sp>
        <p:nvSpPr>
          <p:cNvPr id="18" name="Content Placeholder 2">
            <a:extLst>
              <a:ext uri="{FF2B5EF4-FFF2-40B4-BE49-F238E27FC236}">
                <a16:creationId xmlns:a16="http://schemas.microsoft.com/office/drawing/2014/main" id="{4EABD9F9-4A90-471D-B00D-9B4997E2F88C}"/>
              </a:ext>
            </a:extLst>
          </p:cNvPr>
          <p:cNvSpPr>
            <a:spLocks noGrp="1"/>
          </p:cNvSpPr>
          <p:nvPr>
            <p:ph idx="1"/>
          </p:nvPr>
        </p:nvSpPr>
        <p:spPr>
          <a:xfrm>
            <a:off x="5573864" y="1166933"/>
            <a:ext cx="5716988" cy="4279709"/>
          </a:xfrm>
        </p:spPr>
        <p:txBody>
          <a:bodyPr anchor="ctr">
            <a:normAutofit/>
          </a:bodyPr>
          <a:lstStyle/>
          <a:p>
            <a:pPr algn="just"/>
            <a:r>
              <a:rPr lang="en-GB" sz="2400" dirty="0"/>
              <a:t>In conclusion the Problem of Absenteeism in the NHS Organization that could increase from the end of march it had been now solved as that now it can be implemented transport for the staff. This Solution it will give a boost to the organization as also there will can be new workers who could not worked before as they haven’t had transport.</a:t>
            </a:r>
          </a:p>
        </p:txBody>
      </p:sp>
    </p:spTree>
    <p:extLst>
      <p:ext uri="{BB962C8B-B14F-4D97-AF65-F5344CB8AC3E}">
        <p14:creationId xmlns:p14="http://schemas.microsoft.com/office/powerpoint/2010/main" val="317257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362</TotalTime>
  <Words>701</Words>
  <Application>Microsoft Office PowerPoint</Application>
  <PresentationFormat>Widescreen</PresentationFormat>
  <Paragraphs>57</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Problem solving and Decision Making</vt:lpstr>
      <vt:lpstr>Table of Content</vt:lpstr>
      <vt:lpstr>Introduction</vt:lpstr>
      <vt:lpstr>Discussion</vt:lpstr>
      <vt:lpstr>Pestel Analysis</vt:lpstr>
      <vt:lpstr>Fish Bone</vt:lpstr>
      <vt:lpstr>PMI</vt:lpstr>
      <vt:lpstr>Continue</vt:lpstr>
      <vt:lpstr>Continue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Stefania Dinca</dc:creator>
  <cp:lastModifiedBy>Bianca Visan</cp:lastModifiedBy>
  <cp:revision>2</cp:revision>
  <dcterms:created xsi:type="dcterms:W3CDTF">2022-03-11T07:08:25Z</dcterms:created>
  <dcterms:modified xsi:type="dcterms:W3CDTF">2022-03-11T23:13:56Z</dcterms:modified>
</cp:coreProperties>
</file>