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300" r:id="rId5"/>
    <p:sldId id="301" r:id="rId6"/>
    <p:sldId id="302" r:id="rId7"/>
    <p:sldId id="303" r:id="rId8"/>
    <p:sldId id="304" r:id="rId9"/>
    <p:sldId id="305" r:id="rId10"/>
    <p:sldId id="306" r:id="rId11"/>
    <p:sldId id="312" r:id="rId12"/>
    <p:sldId id="31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89CF93-1633-44C6-815C-E3A2050A8DD1}" v="55" dt="2026-02-22T22:25:47.886"/>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82"/>
  </p:normalViewPr>
  <p:slideViewPr>
    <p:cSldViewPr snapToGrid="0">
      <p:cViewPr varScale="1">
        <p:scale>
          <a:sx n="70" d="100"/>
          <a:sy n="70" d="100"/>
        </p:scale>
        <p:origin x="344" y="6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kaur" userId="0626fc9f399b2dd7" providerId="LiveId" clId="{74AC8558-2B66-45C0-9D6F-D44F32249E48}"/>
    <pc:docChg chg="undo custSel addSld delSld modSld">
      <pc:chgData name="kiran kaur" userId="0626fc9f399b2dd7" providerId="LiveId" clId="{74AC8558-2B66-45C0-9D6F-D44F32249E48}" dt="2026-02-22T22:47:19.502" v="4357" actId="120"/>
      <pc:docMkLst>
        <pc:docMk/>
      </pc:docMkLst>
      <pc:sldChg chg="modSp mod">
        <pc:chgData name="kiran kaur" userId="0626fc9f399b2dd7" providerId="LiveId" clId="{74AC8558-2B66-45C0-9D6F-D44F32249E48}" dt="2026-02-22T22:47:19.502" v="4357" actId="120"/>
        <pc:sldMkLst>
          <pc:docMk/>
          <pc:sldMk cId="1068343606" sldId="300"/>
        </pc:sldMkLst>
        <pc:spChg chg="mod">
          <ac:chgData name="kiran kaur" userId="0626fc9f399b2dd7" providerId="LiveId" clId="{74AC8558-2B66-45C0-9D6F-D44F32249E48}" dt="2026-02-22T22:47:19.502" v="4357" actId="120"/>
          <ac:spMkLst>
            <pc:docMk/>
            <pc:sldMk cId="1068343606" sldId="300"/>
            <ac:spMk id="2" creationId="{1E440570-13B1-E20C-28EA-4514891DB373}"/>
          </ac:spMkLst>
        </pc:spChg>
      </pc:sldChg>
      <pc:sldChg chg="modSp mod">
        <pc:chgData name="kiran kaur" userId="0626fc9f399b2dd7" providerId="LiveId" clId="{74AC8558-2B66-45C0-9D6F-D44F32249E48}" dt="2026-02-22T21:33:29.486" v="2475" actId="14100"/>
        <pc:sldMkLst>
          <pc:docMk/>
          <pc:sldMk cId="1659570168" sldId="301"/>
        </pc:sldMkLst>
        <pc:spChg chg="mod">
          <ac:chgData name="kiran kaur" userId="0626fc9f399b2dd7" providerId="LiveId" clId="{74AC8558-2B66-45C0-9D6F-D44F32249E48}" dt="2026-02-22T21:33:29.486" v="2475" actId="14100"/>
          <ac:spMkLst>
            <pc:docMk/>
            <pc:sldMk cId="1659570168" sldId="301"/>
            <ac:spMk id="3" creationId="{009B3696-52AB-4FB9-4BF7-D8F7C8A7567E}"/>
          </ac:spMkLst>
        </pc:spChg>
        <pc:spChg chg="mod">
          <ac:chgData name="kiran kaur" userId="0626fc9f399b2dd7" providerId="LiveId" clId="{74AC8558-2B66-45C0-9D6F-D44F32249E48}" dt="2026-02-22T21:33:05.453" v="2473" actId="14100"/>
          <ac:spMkLst>
            <pc:docMk/>
            <pc:sldMk cId="1659570168" sldId="301"/>
            <ac:spMk id="6" creationId="{306303C3-AC38-E5FA-869B-114CBB12D6C5}"/>
          </ac:spMkLst>
        </pc:spChg>
      </pc:sldChg>
      <pc:sldChg chg="addSp delSp modSp mod">
        <pc:chgData name="kiran kaur" userId="0626fc9f399b2dd7" providerId="LiveId" clId="{74AC8558-2B66-45C0-9D6F-D44F32249E48}" dt="2026-02-22T22:27:11.143" v="3544" actId="20577"/>
        <pc:sldMkLst>
          <pc:docMk/>
          <pc:sldMk cId="3350161283" sldId="302"/>
        </pc:sldMkLst>
        <pc:spChg chg="mod">
          <ac:chgData name="kiran kaur" userId="0626fc9f399b2dd7" providerId="LiveId" clId="{74AC8558-2B66-45C0-9D6F-D44F32249E48}" dt="2026-02-22T22:27:11.143" v="3544" actId="20577"/>
          <ac:spMkLst>
            <pc:docMk/>
            <pc:sldMk cId="3350161283" sldId="302"/>
            <ac:spMk id="4" creationId="{8D520FC2-50B3-A72C-35FF-E2289F7FF82B}"/>
          </ac:spMkLst>
        </pc:spChg>
        <pc:spChg chg="mod">
          <ac:chgData name="kiran kaur" userId="0626fc9f399b2dd7" providerId="LiveId" clId="{74AC8558-2B66-45C0-9D6F-D44F32249E48}" dt="2026-02-22T22:26:11.409" v="3542" actId="122"/>
          <ac:spMkLst>
            <pc:docMk/>
            <pc:sldMk cId="3350161283" sldId="302"/>
            <ac:spMk id="5" creationId="{F9B338E8-1DBC-0FE2-455A-82806A977572}"/>
          </ac:spMkLst>
        </pc:spChg>
        <pc:spChg chg="add mod">
          <ac:chgData name="kiran kaur" userId="0626fc9f399b2dd7" providerId="LiveId" clId="{74AC8558-2B66-45C0-9D6F-D44F32249E48}" dt="2026-02-22T21:53:39.491" v="3083" actId="14100"/>
          <ac:spMkLst>
            <pc:docMk/>
            <pc:sldMk cId="3350161283" sldId="302"/>
            <ac:spMk id="9" creationId="{40FC8A75-56BE-5C72-0449-7BD2EC3067D6}"/>
          </ac:spMkLst>
        </pc:spChg>
        <pc:picChg chg="del mod">
          <ac:chgData name="kiran kaur" userId="0626fc9f399b2dd7" providerId="LiveId" clId="{74AC8558-2B66-45C0-9D6F-D44F32249E48}" dt="2026-02-22T21:50:44.197" v="3037" actId="478"/>
          <ac:picMkLst>
            <pc:docMk/>
            <pc:sldMk cId="3350161283" sldId="302"/>
            <ac:picMk id="1026" creationId="{40753EB6-F123-15FC-8209-AC2F2803E0FF}"/>
          </ac:picMkLst>
        </pc:picChg>
        <pc:picChg chg="add mod">
          <ac:chgData name="kiran kaur" userId="0626fc9f399b2dd7" providerId="LiveId" clId="{74AC8558-2B66-45C0-9D6F-D44F32249E48}" dt="2026-02-22T21:53:42.398" v="3084" actId="1076"/>
          <ac:picMkLst>
            <pc:docMk/>
            <pc:sldMk cId="3350161283" sldId="302"/>
            <ac:picMk id="1028" creationId="{4147F1AA-D0D8-1093-444E-4908C31A0AE6}"/>
          </ac:picMkLst>
        </pc:picChg>
      </pc:sldChg>
      <pc:sldChg chg="modSp mod">
        <pc:chgData name="kiran kaur" userId="0626fc9f399b2dd7" providerId="LiveId" clId="{74AC8558-2B66-45C0-9D6F-D44F32249E48}" dt="2026-02-22T22:25:47.886" v="3518"/>
        <pc:sldMkLst>
          <pc:docMk/>
          <pc:sldMk cId="2609339035" sldId="303"/>
        </pc:sldMkLst>
        <pc:spChg chg="mod">
          <ac:chgData name="kiran kaur" userId="0626fc9f399b2dd7" providerId="LiveId" clId="{74AC8558-2B66-45C0-9D6F-D44F32249E48}" dt="2026-02-22T22:09:46.026" v="3482" actId="20577"/>
          <ac:spMkLst>
            <pc:docMk/>
            <pc:sldMk cId="2609339035" sldId="303"/>
            <ac:spMk id="2" creationId="{3A923FBA-7788-70A6-BB80-20E32A13EAEA}"/>
          </ac:spMkLst>
        </pc:spChg>
        <pc:spChg chg="mod">
          <ac:chgData name="kiran kaur" userId="0626fc9f399b2dd7" providerId="LiveId" clId="{74AC8558-2B66-45C0-9D6F-D44F32249E48}" dt="2026-02-22T22:25:47.886" v="3518"/>
          <ac:spMkLst>
            <pc:docMk/>
            <pc:sldMk cId="2609339035" sldId="303"/>
            <ac:spMk id="3" creationId="{8F7D8619-1B86-47C0-0EF6-BD7B33463696}"/>
          </ac:spMkLst>
        </pc:spChg>
      </pc:sldChg>
      <pc:sldChg chg="modSp mod">
        <pc:chgData name="kiran kaur" userId="0626fc9f399b2dd7" providerId="LiveId" clId="{74AC8558-2B66-45C0-9D6F-D44F32249E48}" dt="2026-02-22T22:28:33.065" v="3545" actId="20577"/>
        <pc:sldMkLst>
          <pc:docMk/>
          <pc:sldMk cId="3110353853" sldId="304"/>
        </pc:sldMkLst>
        <pc:spChg chg="mod">
          <ac:chgData name="kiran kaur" userId="0626fc9f399b2dd7" providerId="LiveId" clId="{74AC8558-2B66-45C0-9D6F-D44F32249E48}" dt="2026-02-22T22:28:33.065" v="3545" actId="20577"/>
          <ac:spMkLst>
            <pc:docMk/>
            <pc:sldMk cId="3110353853" sldId="304"/>
            <ac:spMk id="3" creationId="{71A1CBCB-2951-076C-4CAB-1BC00C3F17D8}"/>
          </ac:spMkLst>
        </pc:spChg>
        <pc:spChg chg="mod">
          <ac:chgData name="kiran kaur" userId="0626fc9f399b2dd7" providerId="LiveId" clId="{74AC8558-2B66-45C0-9D6F-D44F32249E48}" dt="2026-02-22T22:05:34.756" v="3448" actId="14100"/>
          <ac:spMkLst>
            <pc:docMk/>
            <pc:sldMk cId="3110353853" sldId="304"/>
            <ac:spMk id="4" creationId="{AD6FD60E-B013-52DF-354C-D8DB8814C97A}"/>
          </ac:spMkLst>
        </pc:spChg>
      </pc:sldChg>
      <pc:sldChg chg="addSp delSp modSp mod">
        <pc:chgData name="kiran kaur" userId="0626fc9f399b2dd7" providerId="LiveId" clId="{74AC8558-2B66-45C0-9D6F-D44F32249E48}" dt="2026-02-22T22:45:00.188" v="4332" actId="20577"/>
        <pc:sldMkLst>
          <pc:docMk/>
          <pc:sldMk cId="3901938355" sldId="305"/>
        </pc:sldMkLst>
        <pc:spChg chg="mod">
          <ac:chgData name="kiran kaur" userId="0626fc9f399b2dd7" providerId="LiveId" clId="{74AC8558-2B66-45C0-9D6F-D44F32249E48}" dt="2026-02-22T20:38:22.186" v="198" actId="20577"/>
          <ac:spMkLst>
            <pc:docMk/>
            <pc:sldMk cId="3901938355" sldId="305"/>
            <ac:spMk id="2" creationId="{74D48DF0-7084-7BF8-351B-40A6ECDD02AF}"/>
          </ac:spMkLst>
        </pc:spChg>
        <pc:spChg chg="add del mod">
          <ac:chgData name="kiran kaur" userId="0626fc9f399b2dd7" providerId="LiveId" clId="{74AC8558-2B66-45C0-9D6F-D44F32249E48}" dt="2026-02-22T20:20:34.241" v="132" actId="478"/>
          <ac:spMkLst>
            <pc:docMk/>
            <pc:sldMk cId="3901938355" sldId="305"/>
            <ac:spMk id="5" creationId="{9EF89AC1-E6D3-225A-82E0-6015364E0D0D}"/>
          </ac:spMkLst>
        </pc:spChg>
        <pc:spChg chg="add mod">
          <ac:chgData name="kiran kaur" userId="0626fc9f399b2dd7" providerId="LiveId" clId="{74AC8558-2B66-45C0-9D6F-D44F32249E48}" dt="2026-02-22T22:45:00.188" v="4332" actId="20577"/>
          <ac:spMkLst>
            <pc:docMk/>
            <pc:sldMk cId="3901938355" sldId="305"/>
            <ac:spMk id="7" creationId="{980FD48B-AF3C-AF88-0DAD-4FB3371E3346}"/>
          </ac:spMkLst>
        </pc:spChg>
        <pc:picChg chg="del mod">
          <ac:chgData name="kiran kaur" userId="0626fc9f399b2dd7" providerId="LiveId" clId="{74AC8558-2B66-45C0-9D6F-D44F32249E48}" dt="2026-02-22T20:19:43.020" v="124" actId="478"/>
          <ac:picMkLst>
            <pc:docMk/>
            <pc:sldMk cId="3901938355" sldId="305"/>
            <ac:picMk id="4" creationId="{E56679ED-837A-D8E7-2D64-459886A1E9C4}"/>
          </ac:picMkLst>
        </pc:picChg>
        <pc:picChg chg="add del mod">
          <ac:chgData name="kiran kaur" userId="0626fc9f399b2dd7" providerId="LiveId" clId="{74AC8558-2B66-45C0-9D6F-D44F32249E48}" dt="2026-02-22T20:38:18.800" v="197" actId="478"/>
          <ac:picMkLst>
            <pc:docMk/>
            <pc:sldMk cId="3901938355" sldId="305"/>
            <ac:picMk id="8" creationId="{80BF2AFD-CB8C-DD1F-267E-05439DD44A50}"/>
          </ac:picMkLst>
        </pc:picChg>
      </pc:sldChg>
      <pc:sldChg chg="addSp delSp modSp mod">
        <pc:chgData name="kiran kaur" userId="0626fc9f399b2dd7" providerId="LiveId" clId="{74AC8558-2B66-45C0-9D6F-D44F32249E48}" dt="2026-02-22T21:20:51.451" v="1945" actId="27636"/>
        <pc:sldMkLst>
          <pc:docMk/>
          <pc:sldMk cId="2661174512" sldId="306"/>
        </pc:sldMkLst>
        <pc:spChg chg="mod">
          <ac:chgData name="kiran kaur" userId="0626fc9f399b2dd7" providerId="LiveId" clId="{74AC8558-2B66-45C0-9D6F-D44F32249E48}" dt="2026-02-22T21:20:51.451" v="1945" actId="27636"/>
          <ac:spMkLst>
            <pc:docMk/>
            <pc:sldMk cId="2661174512" sldId="306"/>
            <ac:spMk id="3" creationId="{9E11D155-25E1-8B68-CB50-937B45BF4B27}"/>
          </ac:spMkLst>
        </pc:spChg>
        <pc:spChg chg="mod">
          <ac:chgData name="kiran kaur" userId="0626fc9f399b2dd7" providerId="LiveId" clId="{74AC8558-2B66-45C0-9D6F-D44F32249E48}" dt="2026-02-22T21:20:18.999" v="1938" actId="14100"/>
          <ac:spMkLst>
            <pc:docMk/>
            <pc:sldMk cId="2661174512" sldId="306"/>
            <ac:spMk id="4" creationId="{024F4A17-E5E3-3BBB-506A-67A82AC57277}"/>
          </ac:spMkLst>
        </pc:spChg>
        <pc:spChg chg="add del mod">
          <ac:chgData name="kiran kaur" userId="0626fc9f399b2dd7" providerId="LiveId" clId="{74AC8558-2B66-45C0-9D6F-D44F32249E48}" dt="2026-02-22T20:57:34.891" v="403"/>
          <ac:spMkLst>
            <pc:docMk/>
            <pc:sldMk cId="2661174512" sldId="306"/>
            <ac:spMk id="6" creationId="{C823C278-CB8B-8E4B-FDB7-CCA5E920D2A6}"/>
          </ac:spMkLst>
        </pc:spChg>
        <pc:spChg chg="add del mod">
          <ac:chgData name="kiran kaur" userId="0626fc9f399b2dd7" providerId="LiveId" clId="{74AC8558-2B66-45C0-9D6F-D44F32249E48}" dt="2026-02-22T20:50:39.973" v="332"/>
          <ac:spMkLst>
            <pc:docMk/>
            <pc:sldMk cId="2661174512" sldId="306"/>
            <ac:spMk id="8" creationId="{F13DD3F3-A492-208B-E674-B392EDBAA715}"/>
          </ac:spMkLst>
        </pc:spChg>
        <pc:spChg chg="add mod">
          <ac:chgData name="kiran kaur" userId="0626fc9f399b2dd7" providerId="LiveId" clId="{74AC8558-2B66-45C0-9D6F-D44F32249E48}" dt="2026-02-22T20:52:11.637" v="365" actId="1076"/>
          <ac:spMkLst>
            <pc:docMk/>
            <pc:sldMk cId="2661174512" sldId="306"/>
            <ac:spMk id="11" creationId="{60178850-F199-684B-BC93-700475BB4896}"/>
          </ac:spMkLst>
        </pc:spChg>
        <pc:picChg chg="del">
          <ac:chgData name="kiran kaur" userId="0626fc9f399b2dd7" providerId="LiveId" clId="{74AC8558-2B66-45C0-9D6F-D44F32249E48}" dt="2026-02-22T20:50:10.646" v="329" actId="478"/>
          <ac:picMkLst>
            <pc:docMk/>
            <pc:sldMk cId="2661174512" sldId="306"/>
            <ac:picMk id="10" creationId="{E506EBFB-3935-41C7-DC88-8D97961C43B0}"/>
          </ac:picMkLst>
        </pc:picChg>
        <pc:picChg chg="add mod">
          <ac:chgData name="kiran kaur" userId="0626fc9f399b2dd7" providerId="LiveId" clId="{74AC8558-2B66-45C0-9D6F-D44F32249E48}" dt="2026-02-22T20:51:40.637" v="362" actId="14100"/>
          <ac:picMkLst>
            <pc:docMk/>
            <pc:sldMk cId="2661174512" sldId="306"/>
            <ac:picMk id="2050" creationId="{20B6C883-4DE2-BB7D-1A89-8174CA46F75D}"/>
          </ac:picMkLst>
        </pc:picChg>
      </pc:sldChg>
      <pc:sldChg chg="del">
        <pc:chgData name="kiran kaur" userId="0626fc9f399b2dd7" providerId="LiveId" clId="{74AC8558-2B66-45C0-9D6F-D44F32249E48}" dt="2026-02-22T21:43:45.611" v="3019" actId="47"/>
        <pc:sldMkLst>
          <pc:docMk/>
          <pc:sldMk cId="2585735354" sldId="307"/>
        </pc:sldMkLst>
      </pc:sldChg>
      <pc:sldChg chg="del">
        <pc:chgData name="kiran kaur" userId="0626fc9f399b2dd7" providerId="LiveId" clId="{74AC8558-2B66-45C0-9D6F-D44F32249E48}" dt="2026-02-22T21:43:36.422" v="3017" actId="47"/>
        <pc:sldMkLst>
          <pc:docMk/>
          <pc:sldMk cId="2524601993" sldId="308"/>
        </pc:sldMkLst>
      </pc:sldChg>
      <pc:sldChg chg="del">
        <pc:chgData name="kiran kaur" userId="0626fc9f399b2dd7" providerId="LiveId" clId="{74AC8558-2B66-45C0-9D6F-D44F32249E48}" dt="2026-02-22T21:43:41.481" v="3018" actId="47"/>
        <pc:sldMkLst>
          <pc:docMk/>
          <pc:sldMk cId="3684176228" sldId="309"/>
        </pc:sldMkLst>
      </pc:sldChg>
      <pc:sldChg chg="del">
        <pc:chgData name="kiran kaur" userId="0626fc9f399b2dd7" providerId="LiveId" clId="{74AC8558-2B66-45C0-9D6F-D44F32249E48}" dt="2026-02-22T21:43:33.200" v="3016" actId="47"/>
        <pc:sldMkLst>
          <pc:docMk/>
          <pc:sldMk cId="2320696838" sldId="310"/>
        </pc:sldMkLst>
      </pc:sldChg>
      <pc:sldChg chg="del">
        <pc:chgData name="kiran kaur" userId="0626fc9f399b2dd7" providerId="LiveId" clId="{74AC8558-2B66-45C0-9D6F-D44F32249E48}" dt="2026-02-22T20:44:59.453" v="231" actId="47"/>
        <pc:sldMkLst>
          <pc:docMk/>
          <pc:sldMk cId="3662048715" sldId="311"/>
        </pc:sldMkLst>
      </pc:sldChg>
      <pc:sldChg chg="modSp mod">
        <pc:chgData name="kiran kaur" userId="0626fc9f399b2dd7" providerId="LiveId" clId="{74AC8558-2B66-45C0-9D6F-D44F32249E48}" dt="2026-02-22T21:43:25.022" v="3015" actId="27636"/>
        <pc:sldMkLst>
          <pc:docMk/>
          <pc:sldMk cId="4235689170" sldId="312"/>
        </pc:sldMkLst>
        <pc:spChg chg="mod">
          <ac:chgData name="kiran kaur" userId="0626fc9f399b2dd7" providerId="LiveId" clId="{74AC8558-2B66-45C0-9D6F-D44F32249E48}" dt="2026-02-22T21:43:25.022" v="3015" actId="27636"/>
          <ac:spMkLst>
            <pc:docMk/>
            <pc:sldMk cId="4235689170" sldId="312"/>
            <ac:spMk id="2" creationId="{CE3B3CC7-49C3-34B4-FBDB-34C97767B918}"/>
          </ac:spMkLst>
        </pc:spChg>
        <pc:spChg chg="mod">
          <ac:chgData name="kiran kaur" userId="0626fc9f399b2dd7" providerId="LiveId" clId="{74AC8558-2B66-45C0-9D6F-D44F32249E48}" dt="2026-02-22T21:37:05.281" v="2501" actId="123"/>
          <ac:spMkLst>
            <pc:docMk/>
            <pc:sldMk cId="4235689170" sldId="312"/>
            <ac:spMk id="3" creationId="{5D3531FC-30B1-5F17-6B06-9AE6CF5584A4}"/>
          </ac:spMkLst>
        </pc:spChg>
      </pc:sldChg>
      <pc:sldChg chg="modSp new mod">
        <pc:chgData name="kiran kaur" userId="0626fc9f399b2dd7" providerId="LiveId" clId="{74AC8558-2B66-45C0-9D6F-D44F32249E48}" dt="2026-02-22T22:04:23.981" v="3439" actId="20577"/>
        <pc:sldMkLst>
          <pc:docMk/>
          <pc:sldMk cId="1550191083" sldId="313"/>
        </pc:sldMkLst>
        <pc:spChg chg="mod">
          <ac:chgData name="kiran kaur" userId="0626fc9f399b2dd7" providerId="LiveId" clId="{74AC8558-2B66-45C0-9D6F-D44F32249E48}" dt="2026-02-22T21:49:45.170" v="3033" actId="14100"/>
          <ac:spMkLst>
            <pc:docMk/>
            <pc:sldMk cId="1550191083" sldId="313"/>
            <ac:spMk id="2" creationId="{B75E5C64-FB26-00DA-A133-8B2E59A2B825}"/>
          </ac:spMkLst>
        </pc:spChg>
        <pc:spChg chg="mod">
          <ac:chgData name="kiran kaur" userId="0626fc9f399b2dd7" providerId="LiveId" clId="{74AC8558-2B66-45C0-9D6F-D44F32249E48}" dt="2026-02-22T22:04:23.981" v="3439" actId="20577"/>
          <ac:spMkLst>
            <pc:docMk/>
            <pc:sldMk cId="1550191083" sldId="313"/>
            <ac:spMk id="3" creationId="{F4321CC3-FAEA-5935-07C6-BCBC6642F5A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2/22/2026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2/22/2026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2.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GB"/>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GB"/>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GB"/>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GB"/>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hyperlink" Target="http://www.usa.edu/blog/communication-in-nursing/" TargetMode="External"/><Relationship Id="rId2" Type="http://schemas.openxmlformats.org/officeDocument/2006/relationships/hyperlink" Target="http://www.niagarainstitute.com/blog/gibbs-reflective-cycle" TargetMode="External"/><Relationship Id="rId1" Type="http://schemas.openxmlformats.org/officeDocument/2006/relationships/slideLayout" Target="../slideLayouts/slideLayout11.xml"/><Relationship Id="rId4" Type="http://schemas.openxmlformats.org/officeDocument/2006/relationships/hyperlink" Target="http://www.communicationtheory.org/verbal-vs-non-verbal-communication-with-exam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2368296" y="996696"/>
            <a:ext cx="6656832" cy="3346704"/>
          </a:xfrm>
        </p:spPr>
        <p:txBody>
          <a:bodyPr/>
          <a:lstStyle/>
          <a:p>
            <a:pPr marL="0" indent="0">
              <a:lnSpc>
                <a:spcPct val="150000"/>
              </a:lnSpc>
            </a:pPr>
            <a: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Name: Kiran Kaur</a:t>
            </a:r>
            <a:b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Student Number: 2434015</a:t>
            </a:r>
            <a:b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Module Code: LCHS_4009</a:t>
            </a:r>
            <a:b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Module Title: Professional Development In Health And Social Care</a:t>
            </a:r>
            <a:b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Assessment Title: Self Awareness – Presentation</a:t>
            </a:r>
            <a:b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Lecturer Name: Bernice Ejiogu</a:t>
            </a:r>
            <a:b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r>
              <a:rPr lang="en-GB" sz="2000" b="0" dirty="0">
                <a:ln w="0"/>
                <a:solidFill>
                  <a:schemeClr val="bg2"/>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Date: 23/02/2026</a:t>
            </a:r>
            <a:br>
              <a:rPr lang="en-GB" dirty="0"/>
            </a:br>
            <a:endParaRPr lang="en-US" dirty="0"/>
          </a:p>
        </p:txBody>
      </p:sp>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9B3696-52AB-4FB9-4BF7-D8F7C8A7567E}"/>
              </a:ext>
            </a:extLst>
          </p:cNvPr>
          <p:cNvSpPr>
            <a:spLocks noGrp="1"/>
          </p:cNvSpPr>
          <p:nvPr>
            <p:ph sz="quarter" idx="12"/>
          </p:nvPr>
        </p:nvSpPr>
        <p:spPr>
          <a:xfrm>
            <a:off x="768096" y="2633472"/>
            <a:ext cx="9765792" cy="1819656"/>
          </a:xfrm>
        </p:spPr>
        <p:txBody>
          <a:bodyPr/>
          <a:lstStyle/>
          <a:p>
            <a:pPr marL="0" indent="0">
              <a:buNone/>
            </a:pPr>
            <a:r>
              <a:rPr lang="en-US" dirty="0">
                <a:latin typeface="Arial" panose="020B0604020202020204" pitchFamily="34" charset="0"/>
                <a:cs typeface="Arial" panose="020B0604020202020204" pitchFamily="34" charset="0"/>
              </a:rPr>
              <a:t>In this presentation, my aim is to explain what communication is and why it is crucial in health and social care as it supports effective interaction between care workers, individuals receiving care, their families and other healthcare professionals.  I will explain the types of communication by how it used and demonstrate methods to show my understanding.</a:t>
            </a:r>
          </a:p>
        </p:txBody>
      </p:sp>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2</a:t>
            </a:fld>
            <a:endParaRPr lang="en-US" dirty="0"/>
          </a:p>
        </p:txBody>
      </p:sp>
      <p:sp>
        <p:nvSpPr>
          <p:cNvPr id="6" name="Title 5">
            <a:extLst>
              <a:ext uri="{FF2B5EF4-FFF2-40B4-BE49-F238E27FC236}">
                <a16:creationId xmlns:a16="http://schemas.microsoft.com/office/drawing/2014/main" id="{306303C3-AC38-E5FA-869B-114CBB12D6C5}"/>
              </a:ext>
            </a:extLst>
          </p:cNvPr>
          <p:cNvSpPr>
            <a:spLocks noGrp="1"/>
          </p:cNvSpPr>
          <p:nvPr>
            <p:ph type="title"/>
          </p:nvPr>
        </p:nvSpPr>
        <p:spPr>
          <a:xfrm>
            <a:off x="768096" y="1636776"/>
            <a:ext cx="10652760" cy="1106424"/>
          </a:xfrm>
        </p:spPr>
        <p:txBody>
          <a:bodyPr/>
          <a:lstStyle/>
          <a:p>
            <a:r>
              <a:rPr lang="en-GB" dirty="0"/>
              <a:t>Introduction</a:t>
            </a:r>
          </a:p>
        </p:txBody>
      </p:sp>
    </p:spTree>
    <p:extLst>
      <p:ext uri="{BB962C8B-B14F-4D97-AF65-F5344CB8AC3E}">
        <p14:creationId xmlns:p14="http://schemas.microsoft.com/office/powerpoint/2010/main" val="1659570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B338E8-1DBC-0FE2-455A-82806A977572}"/>
              </a:ext>
            </a:extLst>
          </p:cNvPr>
          <p:cNvSpPr>
            <a:spLocks noGrp="1"/>
          </p:cNvSpPr>
          <p:nvPr>
            <p:ph type="title"/>
          </p:nvPr>
        </p:nvSpPr>
        <p:spPr>
          <a:xfrm>
            <a:off x="301752" y="996696"/>
            <a:ext cx="11311128" cy="914400"/>
          </a:xfrm>
        </p:spPr>
        <p:txBody>
          <a:bodyPr anchor="t">
            <a:noAutofit/>
          </a:bodyPr>
          <a:lstStyle/>
          <a:p>
            <a:pPr algn="ctr"/>
            <a:r>
              <a:rPr lang="en-GB" sz="3200" dirty="0">
                <a:ln w="0"/>
                <a:effectLst>
                  <a:outerShdw blurRad="38100" dist="25400" dir="5400000" algn="ctr" rotWithShape="0">
                    <a:srgbClr val="6E747A">
                      <a:alpha val="43000"/>
                    </a:srgbClr>
                  </a:outerShdw>
                </a:effectLst>
              </a:rPr>
              <a:t>Types of communication</a:t>
            </a:r>
            <a:br>
              <a:rPr lang="en-US" sz="3200" dirty="0"/>
            </a:br>
            <a:endParaRPr lang="en-US" sz="3200" dirty="0"/>
          </a:p>
        </p:txBody>
      </p:sp>
      <p:sp>
        <p:nvSpPr>
          <p:cNvPr id="4" name="Content Placeholder 3">
            <a:extLst>
              <a:ext uri="{FF2B5EF4-FFF2-40B4-BE49-F238E27FC236}">
                <a16:creationId xmlns:a16="http://schemas.microsoft.com/office/drawing/2014/main" id="{8D520FC2-50B3-A72C-35FF-E2289F7FF82B}"/>
              </a:ext>
            </a:extLst>
          </p:cNvPr>
          <p:cNvSpPr>
            <a:spLocks noGrp="1"/>
          </p:cNvSpPr>
          <p:nvPr>
            <p:ph sz="quarter" idx="12"/>
          </p:nvPr>
        </p:nvSpPr>
        <p:spPr>
          <a:xfrm>
            <a:off x="5513832" y="1837944"/>
            <a:ext cx="5907024" cy="4297680"/>
          </a:xfrm>
        </p:spPr>
        <p:txBody>
          <a:bodyPr anchor="t">
            <a:noAutofit/>
          </a:bodyPr>
          <a:lstStyle/>
          <a:p>
            <a:pPr>
              <a:lnSpc>
                <a:spcPct val="115000"/>
              </a:lnSpc>
              <a:spcAft>
                <a:spcPts val="600"/>
              </a:spcAft>
            </a:pPr>
            <a:r>
              <a:rPr lang="en-GB" sz="1400" dirty="0">
                <a:latin typeface="Arial" panose="020B0604020202020204" pitchFamily="34" charset="0"/>
                <a:cs typeface="Arial" panose="020B0604020202020204" pitchFamily="34" charset="0"/>
              </a:rPr>
              <a:t>Communication in health and social care involves using spoken words in person, it can be via phone or video to exchange information.  </a:t>
            </a:r>
          </a:p>
          <a:p>
            <a:pPr>
              <a:lnSpc>
                <a:spcPct val="115000"/>
              </a:lnSpc>
              <a:spcAft>
                <a:spcPts val="600"/>
              </a:spcAft>
            </a:pPr>
            <a:endParaRPr lang="en-GB" sz="1400" dirty="0">
              <a:latin typeface="Arial" panose="020B0604020202020204" pitchFamily="34" charset="0"/>
              <a:cs typeface="Arial" panose="020B0604020202020204" pitchFamily="34" charset="0"/>
            </a:endParaRPr>
          </a:p>
          <a:p>
            <a:pPr>
              <a:lnSpc>
                <a:spcPct val="115000"/>
              </a:lnSpc>
              <a:spcAft>
                <a:spcPts val="600"/>
              </a:spcAft>
            </a:pPr>
            <a:r>
              <a:rPr lang="en-GB" sz="1400" dirty="0">
                <a:latin typeface="Arial" panose="020B0604020202020204" pitchFamily="34" charset="0"/>
                <a:cs typeface="Arial" panose="020B0604020202020204" pitchFamily="34" charset="0"/>
              </a:rPr>
              <a:t>It can be used to give instructions and offer emotional support directly impacting patient safety, trust, and care quality. </a:t>
            </a:r>
          </a:p>
          <a:p>
            <a:pPr>
              <a:lnSpc>
                <a:spcPct val="115000"/>
              </a:lnSpc>
              <a:spcAft>
                <a:spcPts val="600"/>
              </a:spcAft>
            </a:pPr>
            <a:endParaRPr lang="en-GB" sz="1400" dirty="0">
              <a:latin typeface="Arial" panose="020B0604020202020204" pitchFamily="34" charset="0"/>
              <a:cs typeface="Arial" panose="020B0604020202020204" pitchFamily="34" charset="0"/>
            </a:endParaRPr>
          </a:p>
          <a:p>
            <a:pPr>
              <a:lnSpc>
                <a:spcPct val="115000"/>
              </a:lnSpc>
              <a:spcAft>
                <a:spcPts val="600"/>
              </a:spcAft>
            </a:pPr>
            <a:r>
              <a:rPr lang="en-GB" sz="1400" dirty="0">
                <a:latin typeface="Arial" panose="020B0604020202020204" pitchFamily="34" charset="0"/>
                <a:cs typeface="Arial" panose="020B0604020202020204" pitchFamily="34" charset="0"/>
              </a:rPr>
              <a:t>Written communication could be  – By text message – to broadcast information, to send or receive a  message.  It can also be in form of a letter, email, leaflets, or notice boards</a:t>
            </a:r>
          </a:p>
          <a:p>
            <a:pPr>
              <a:lnSpc>
                <a:spcPct val="115000"/>
              </a:lnSpc>
              <a:spcAft>
                <a:spcPts val="600"/>
              </a:spcAft>
            </a:pPr>
            <a:endParaRPr lang="en-GB" sz="1400" dirty="0">
              <a:latin typeface="Arial" panose="020B0604020202020204" pitchFamily="34" charset="0"/>
              <a:cs typeface="Arial" panose="020B0604020202020204" pitchFamily="34" charset="0"/>
            </a:endParaRPr>
          </a:p>
          <a:p>
            <a:pPr>
              <a:lnSpc>
                <a:spcPct val="115000"/>
              </a:lnSpc>
              <a:spcAft>
                <a:spcPts val="600"/>
              </a:spcAft>
            </a:pPr>
            <a:r>
              <a:rPr lang="en-GB" sz="1400" dirty="0">
                <a:latin typeface="Arial" panose="020B0604020202020204" pitchFamily="34" charset="0"/>
                <a:cs typeface="Arial" panose="020B0604020202020204" pitchFamily="34" charset="0"/>
              </a:rPr>
              <a:t>Positive communication requires clarity, empathy, active listening, and adapting language to suit individual needs, ensuring that care plans are understood and respected.</a:t>
            </a:r>
          </a:p>
          <a:p>
            <a:pPr>
              <a:lnSpc>
                <a:spcPct val="115000"/>
              </a:lnSpc>
              <a:spcAft>
                <a:spcPts val="600"/>
              </a:spcAft>
            </a:pPr>
            <a:endParaRPr lang="en-GB" sz="1200" dirty="0">
              <a:latin typeface="Arial" panose="020B0604020202020204" pitchFamily="34" charset="0"/>
              <a:cs typeface="Arial" panose="020B0604020202020204" pitchFamily="34" charset="0"/>
            </a:endParaRPr>
          </a:p>
          <a:p>
            <a:pPr marL="0" indent="0">
              <a:lnSpc>
                <a:spcPct val="115000"/>
              </a:lnSpc>
              <a:spcAft>
                <a:spcPts val="600"/>
              </a:spcAft>
              <a:buNone/>
            </a:pPr>
            <a:r>
              <a:rPr lang="en-GB" sz="1200" dirty="0">
                <a:latin typeface="Arial" panose="020B0604020202020204" pitchFamily="34" charset="0"/>
                <a:cs typeface="Arial" panose="020B0604020202020204" pitchFamily="34" charset="0"/>
              </a:rPr>
              <a:t>Taylor &amp; Francis, 27 Feb. (2026)</a:t>
            </a:r>
          </a:p>
        </p:txBody>
      </p:sp>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nchor="ctr">
            <a:normAutofit/>
          </a:bodyPr>
          <a:lstStyle/>
          <a:p>
            <a:pPr>
              <a:spcAft>
                <a:spcPts val="600"/>
              </a:spcAft>
            </a:pPr>
            <a:fld id="{19B51A1E-902D-48AF-9020-955120F399B6}" type="slidenum">
              <a:rPr lang="en-US" smtClean="0"/>
              <a:pPr>
                <a:spcAft>
                  <a:spcPts val="600"/>
                </a:spcAft>
              </a:pPr>
              <a:t>3</a:t>
            </a:fld>
            <a:endParaRPr lang="en-US"/>
          </a:p>
        </p:txBody>
      </p:sp>
      <p:sp>
        <p:nvSpPr>
          <p:cNvPr id="9" name="Content Placeholder 8">
            <a:extLst>
              <a:ext uri="{FF2B5EF4-FFF2-40B4-BE49-F238E27FC236}">
                <a16:creationId xmlns:a16="http://schemas.microsoft.com/office/drawing/2014/main" id="{40FC8A75-56BE-5C72-0449-7BD2EC3067D6}"/>
              </a:ext>
            </a:extLst>
          </p:cNvPr>
          <p:cNvSpPr>
            <a:spLocks noGrp="1"/>
          </p:cNvSpPr>
          <p:nvPr>
            <p:ph sz="quarter" idx="13"/>
          </p:nvPr>
        </p:nvSpPr>
        <p:spPr>
          <a:xfrm>
            <a:off x="448056" y="1837944"/>
            <a:ext cx="4050792" cy="576072"/>
          </a:xfrm>
        </p:spPr>
        <p:txBody>
          <a:bodyPr>
            <a:normAutofit fontScale="25000" lnSpcReduction="20000"/>
          </a:bodyPr>
          <a:lstStyle/>
          <a:p>
            <a:pPr marL="0" indent="0">
              <a:buNone/>
            </a:pPr>
            <a:endParaRPr lang="en-GB" i="1" dirty="0"/>
          </a:p>
          <a:p>
            <a:pPr marL="0" indent="0">
              <a:buNone/>
            </a:pPr>
            <a:endParaRPr lang="en-GB" i="1" dirty="0"/>
          </a:p>
          <a:p>
            <a:pPr marL="0" indent="0">
              <a:buNone/>
            </a:pPr>
            <a:endParaRPr lang="en-GB" i="1" dirty="0"/>
          </a:p>
          <a:p>
            <a:pPr marL="0" indent="0">
              <a:buNone/>
            </a:pPr>
            <a:r>
              <a:rPr lang="en-GB" sz="4000" i="1" dirty="0"/>
              <a:t>University of St. Augustine for Health Sciences</a:t>
            </a:r>
            <a:r>
              <a:rPr lang="en-GB" sz="4000" dirty="0"/>
              <a:t>, 20 May (2024</a:t>
            </a:r>
            <a:r>
              <a:rPr lang="en-GB" dirty="0"/>
              <a:t>)</a:t>
            </a:r>
          </a:p>
        </p:txBody>
      </p:sp>
      <p:pic>
        <p:nvPicPr>
          <p:cNvPr id="1028" name="Picture 4" descr="effective communication skills for nurses">
            <a:extLst>
              <a:ext uri="{FF2B5EF4-FFF2-40B4-BE49-F238E27FC236}">
                <a16:creationId xmlns:a16="http://schemas.microsoft.com/office/drawing/2014/main" id="{4147F1AA-D0D8-1093-444E-4908C31A0A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877" y="2620392"/>
            <a:ext cx="3705150" cy="378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161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7D8619-1B86-47C0-0EF6-BD7B33463696}"/>
              </a:ext>
            </a:extLst>
          </p:cNvPr>
          <p:cNvSpPr>
            <a:spLocks noGrp="1"/>
          </p:cNvSpPr>
          <p:nvPr>
            <p:ph type="title"/>
          </p:nvPr>
        </p:nvSpPr>
        <p:spPr>
          <a:xfrm>
            <a:off x="3136392" y="1426464"/>
            <a:ext cx="6245352" cy="493776"/>
          </a:xfrm>
        </p:spPr>
        <p:txBody>
          <a:bodyPr/>
          <a:lstStyle/>
          <a:p>
            <a:pPr algn="ctr"/>
            <a:r>
              <a:rPr lang="en-GB" sz="2800" dirty="0">
                <a:ln w="0"/>
                <a:effectLst>
                  <a:outerShdw blurRad="38100" dist="25400" dir="5400000" algn="ctr" rotWithShape="0">
                    <a:srgbClr val="6E747A">
                      <a:alpha val="43000"/>
                    </a:srgbClr>
                  </a:outerShdw>
                </a:effectLst>
              </a:rPr>
              <a:t>The importance of communication within health and social care</a:t>
            </a:r>
            <a:endParaRPr lang="en-US" sz="2800" dirty="0"/>
          </a:p>
        </p:txBody>
      </p:sp>
      <p:sp>
        <p:nvSpPr>
          <p:cNvPr id="2" name="Text Placeholder 1">
            <a:extLst>
              <a:ext uri="{FF2B5EF4-FFF2-40B4-BE49-F238E27FC236}">
                <a16:creationId xmlns:a16="http://schemas.microsoft.com/office/drawing/2014/main" id="{3A923FBA-7788-70A6-BB80-20E32A13EAEA}"/>
              </a:ext>
            </a:extLst>
          </p:cNvPr>
          <p:cNvSpPr>
            <a:spLocks noGrp="1"/>
          </p:cNvSpPr>
          <p:nvPr>
            <p:ph type="body" sz="quarter" idx="10"/>
          </p:nvPr>
        </p:nvSpPr>
        <p:spPr>
          <a:xfrm>
            <a:off x="1316736" y="2606040"/>
            <a:ext cx="7324344" cy="3621024"/>
          </a:xfrm>
        </p:spPr>
        <p:txBody>
          <a:bodyPr>
            <a:normAutofit/>
          </a:bodyPr>
          <a:lstStyle/>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Accurate record keeping, being clear and responsible – By using the right words and updating patient notes.  If this is not done correctly, it can lead to wrong dialysis which can be fatal.</a:t>
            </a:r>
          </a:p>
          <a:p>
            <a:pPr marL="285750" indent="-285750" algn="just">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Show empathy by putting yourself in their situation to understand what they are going through and how they're feeling, to get a better understanding</a:t>
            </a:r>
          </a:p>
          <a:p>
            <a:pPr marL="285750" indent="-285750" algn="just">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Positive regards – Provide care, judgement aside as everyone deserves to be cared for equally</a:t>
            </a:r>
          </a:p>
          <a:p>
            <a:pPr marL="285750" indent="-285750" algn="just">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Being open and honest even if we must repress our feelings</a:t>
            </a:r>
          </a:p>
          <a:p>
            <a:endParaRPr lang="en-US" dirty="0"/>
          </a:p>
        </p:txBody>
      </p:sp>
    </p:spTree>
    <p:extLst>
      <p:ext uri="{BB962C8B-B14F-4D97-AF65-F5344CB8AC3E}">
        <p14:creationId xmlns:p14="http://schemas.microsoft.com/office/powerpoint/2010/main" val="2609339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a:xfrm>
            <a:off x="1508760" y="768096"/>
            <a:ext cx="8577072" cy="877824"/>
          </a:xfrm>
        </p:spPr>
        <p:txBody>
          <a:bodyPr/>
          <a:lstStyle/>
          <a:p>
            <a:pPr algn="ctr"/>
            <a:br>
              <a:rPr lang="en-US" dirty="0"/>
            </a:br>
            <a:r>
              <a:rPr lang="en-US" dirty="0"/>
              <a:t>Verbal Communication</a:t>
            </a:r>
          </a:p>
        </p:txBody>
      </p:sp>
      <p:sp>
        <p:nvSpPr>
          <p:cNvPr id="3" name="Content Placeholder 2">
            <a:extLst>
              <a:ext uri="{FF2B5EF4-FFF2-40B4-BE49-F238E27FC236}">
                <a16:creationId xmlns:a16="http://schemas.microsoft.com/office/drawing/2014/main" id="{71A1CBCB-2951-076C-4CAB-1BC00C3F17D8}"/>
              </a:ext>
            </a:extLst>
          </p:cNvPr>
          <p:cNvSpPr>
            <a:spLocks noGrp="1"/>
          </p:cNvSpPr>
          <p:nvPr>
            <p:ph sz="quarter" idx="12"/>
          </p:nvPr>
        </p:nvSpPr>
        <p:spPr>
          <a:xfrm>
            <a:off x="1435608" y="2130552"/>
            <a:ext cx="8860536" cy="3959352"/>
          </a:xfrm>
        </p:spPr>
        <p:txBody>
          <a:bodyPr/>
          <a:lstStyle/>
          <a:p>
            <a:pPr marL="0" indent="0" algn="just">
              <a:buNone/>
            </a:pPr>
            <a:r>
              <a:rPr lang="en-GB" dirty="0">
                <a:latin typeface="Arial" panose="020B0604020202020204" pitchFamily="34" charset="0"/>
                <a:cs typeface="Arial" panose="020B0604020202020204" pitchFamily="34" charset="0"/>
              </a:rPr>
              <a:t>Effective verbal communication and non-verbal communication are both equally important, as some things are not talked about, but can be read through body language, tone of voice, gestures and eye contact.  These key point can hold some information that have not been mentioned. </a:t>
            </a:r>
            <a:r>
              <a:rPr lang="en-GB" i="1" dirty="0">
                <a:latin typeface="Arial" panose="020B0604020202020204" pitchFamily="34" charset="0"/>
                <a:cs typeface="Arial" panose="020B0604020202020204" pitchFamily="34" charset="0"/>
              </a:rPr>
              <a:t>Communication Theory</a:t>
            </a:r>
            <a:r>
              <a:rPr lang="en-GB" dirty="0">
                <a:latin typeface="Arial" panose="020B0604020202020204" pitchFamily="34" charset="0"/>
                <a:cs typeface="Arial" panose="020B0604020202020204" pitchFamily="34" charset="0"/>
              </a:rPr>
              <a:t>, 16 Nov. (2022) </a:t>
            </a: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cs typeface="Arial" panose="020B0604020202020204" pitchFamily="34" charset="0"/>
              </a:rPr>
              <a:t>Verbal communication in health and social is used to exchange information, provide instructions, and offer emotional support, directly impacting patient safety, trust, and care quality. It requires clarity, empathy, active listening, and adapting language to suit individual needs, ensuring that care plans are understood and respected.</a:t>
            </a:r>
          </a:p>
          <a:p>
            <a:endParaRPr lang="en-US" dirty="0"/>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5</a:t>
            </a:fld>
            <a:endParaRPr lang="en-US" dirty="0"/>
          </a:p>
        </p:txBody>
      </p:sp>
    </p:spTree>
    <p:extLst>
      <p:ext uri="{BB962C8B-B14F-4D97-AF65-F5344CB8AC3E}">
        <p14:creationId xmlns:p14="http://schemas.microsoft.com/office/powerpoint/2010/main" val="3110353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8DF0-7084-7BF8-351B-40A6ECDD02AF}"/>
              </a:ext>
            </a:extLst>
          </p:cNvPr>
          <p:cNvSpPr>
            <a:spLocks noGrp="1"/>
          </p:cNvSpPr>
          <p:nvPr>
            <p:ph type="title"/>
          </p:nvPr>
        </p:nvSpPr>
        <p:spPr>
          <a:xfrm>
            <a:off x="6099048" y="996695"/>
            <a:ext cx="5641848" cy="4861179"/>
          </a:xfrm>
        </p:spPr>
        <p:txBody>
          <a:bodyPr/>
          <a:lstStyle/>
          <a:p>
            <a:pPr marL="0" indent="0">
              <a:lnSpc>
                <a:spcPct val="150000"/>
              </a:lnSpc>
            </a:pPr>
            <a:br>
              <a:rPr lang="en-GB" sz="1600" b="0" dirty="0">
                <a:solidFill>
                  <a:schemeClr val="bg1">
                    <a:lumMod val="95000"/>
                  </a:schemeClr>
                </a:solidFill>
                <a:latin typeface="Arial" panose="020B0604020202020204" pitchFamily="34" charset="0"/>
                <a:cs typeface="Arial" panose="020B0604020202020204" pitchFamily="34" charset="0"/>
              </a:rPr>
            </a:br>
            <a:br>
              <a:rPr lang="en-GB" sz="1600" b="0" dirty="0">
                <a:solidFill>
                  <a:schemeClr val="bg1">
                    <a:lumMod val="95000"/>
                  </a:schemeClr>
                </a:solidFill>
                <a:latin typeface="Arial" panose="020B0604020202020204" pitchFamily="34" charset="0"/>
                <a:cs typeface="Arial" panose="020B0604020202020204" pitchFamily="34" charset="0"/>
              </a:rPr>
            </a:br>
            <a:br>
              <a:rPr lang="en-GB" sz="1600" b="0" dirty="0">
                <a:solidFill>
                  <a:schemeClr val="bg1">
                    <a:lumMod val="95000"/>
                  </a:schemeClr>
                </a:solidFill>
                <a:latin typeface="Arial" panose="020B0604020202020204" pitchFamily="34" charset="0"/>
                <a:cs typeface="Arial" panose="020B0604020202020204" pitchFamily="34" charset="0"/>
              </a:rPr>
            </a:br>
            <a:br>
              <a:rPr lang="en-GB" sz="1600" b="0" dirty="0">
                <a:solidFill>
                  <a:schemeClr val="bg1">
                    <a:lumMod val="95000"/>
                  </a:schemeClr>
                </a:solidFill>
                <a:latin typeface="Arial" panose="020B0604020202020204" pitchFamily="34" charset="0"/>
                <a:cs typeface="Arial" panose="020B0604020202020204" pitchFamily="34" charset="0"/>
              </a:rPr>
            </a:br>
            <a:br>
              <a:rPr lang="en-GB" sz="1600" b="0" dirty="0">
                <a:solidFill>
                  <a:schemeClr val="bg1">
                    <a:lumMod val="95000"/>
                  </a:schemeClr>
                </a:solidFill>
                <a:latin typeface="Arial" panose="020B0604020202020204" pitchFamily="34" charset="0"/>
                <a:cs typeface="Arial" panose="020B0604020202020204" pitchFamily="34" charset="0"/>
              </a:rPr>
            </a:br>
            <a:br>
              <a:rPr lang="en-GB" sz="1600" b="0" dirty="0">
                <a:solidFill>
                  <a:schemeClr val="bg1">
                    <a:lumMod val="95000"/>
                  </a:schemeClr>
                </a:solidFill>
                <a:latin typeface="Arial" panose="020B0604020202020204" pitchFamily="34" charset="0"/>
                <a:cs typeface="Arial" panose="020B0604020202020204" pitchFamily="34" charset="0"/>
              </a:rPr>
            </a:br>
            <a:br>
              <a:rPr lang="en-GB" sz="1600" b="0" dirty="0">
                <a:solidFill>
                  <a:schemeClr val="bg1">
                    <a:lumMod val="95000"/>
                  </a:schemeClr>
                </a:solidFill>
                <a:latin typeface="Arial" panose="020B0604020202020204" pitchFamily="34" charset="0"/>
                <a:cs typeface="Arial" panose="020B0604020202020204" pitchFamily="34" charset="0"/>
              </a:rPr>
            </a:br>
            <a:endParaRPr lang="en-US" sz="1600" b="0" dirty="0">
              <a:solidFill>
                <a:schemeClr val="bg1">
                  <a:lumMod val="95000"/>
                </a:schemeClr>
              </a:solidFill>
            </a:endParaRPr>
          </a:p>
        </p:txBody>
      </p:sp>
      <p:sp>
        <p:nvSpPr>
          <p:cNvPr id="7" name="TextBox 6">
            <a:extLst>
              <a:ext uri="{FF2B5EF4-FFF2-40B4-BE49-F238E27FC236}">
                <a16:creationId xmlns:a16="http://schemas.microsoft.com/office/drawing/2014/main" id="{980FD48B-AF3C-AF88-0DAD-4FB3371E3346}"/>
              </a:ext>
            </a:extLst>
          </p:cNvPr>
          <p:cNvSpPr txBox="1"/>
          <p:nvPr/>
        </p:nvSpPr>
        <p:spPr>
          <a:xfrm>
            <a:off x="1069848" y="1210626"/>
            <a:ext cx="9137142" cy="4859472"/>
          </a:xfrm>
          <a:prstGeom prst="rect">
            <a:avLst/>
          </a:prstGeom>
          <a:noFill/>
        </p:spPr>
        <p:txBody>
          <a:bodyPr wrap="square">
            <a:spAutoFit/>
          </a:bodyPr>
          <a:lstStyle/>
          <a:p>
            <a:pPr algn="ctr"/>
            <a:r>
              <a:rPr lang="en-GB" sz="3600" dirty="0">
                <a:ln w="0"/>
                <a:solidFill>
                  <a:schemeClr val="accent3">
                    <a:lumMod val="60000"/>
                    <a:lumOff val="40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Method/Model of communication</a:t>
            </a:r>
          </a:p>
          <a:p>
            <a:pPr algn="ctr"/>
            <a:endParaRPr lang="en-GB" sz="2400" dirty="0">
              <a:ln w="0"/>
              <a:solidFill>
                <a:schemeClr val="bg1">
                  <a:lumMod val="85000"/>
                </a:schemeClr>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p>
            <a:pPr algn="just">
              <a:lnSpc>
                <a:spcPct val="150000"/>
              </a:lnSpc>
            </a:pPr>
            <a:r>
              <a:rPr lang="en-GB" sz="1200" dirty="0">
                <a:solidFill>
                  <a:schemeClr val="bg1">
                    <a:lumMod val="85000"/>
                  </a:schemeClr>
                </a:solidFill>
                <a:latin typeface="Arial" panose="020B0604020202020204" pitchFamily="34" charset="0"/>
                <a:cs typeface="Arial" panose="020B0604020202020204" pitchFamily="34" charset="0"/>
              </a:rPr>
              <a:t>In health and social care, the SBAR model is a common clinical communication practice that is used for handover and escalating patient concerns safely using the correct protocols. </a:t>
            </a:r>
          </a:p>
          <a:p>
            <a:pPr algn="just">
              <a:lnSpc>
                <a:spcPct val="150000"/>
              </a:lnSpc>
            </a:pPr>
            <a:r>
              <a:rPr lang="en-GB" sz="1200" b="1" dirty="0">
                <a:solidFill>
                  <a:schemeClr val="bg1">
                    <a:lumMod val="85000"/>
                  </a:schemeClr>
                </a:solidFill>
                <a:latin typeface="Arial" panose="020B0604020202020204" pitchFamily="34" charset="0"/>
                <a:cs typeface="Arial" panose="020B0604020202020204" pitchFamily="34" charset="0"/>
              </a:rPr>
              <a:t>For Example: I am care-worker and notice that a resident in a care home is unwell.  I need to inform a nurse using SBAR:</a:t>
            </a:r>
          </a:p>
          <a:p>
            <a:pPr marL="0" indent="0" algn="just">
              <a:lnSpc>
                <a:spcPct val="150000"/>
              </a:lnSpc>
              <a:buNone/>
            </a:pPr>
            <a:endParaRPr lang="en-GB" sz="1200" dirty="0">
              <a:solidFill>
                <a:schemeClr val="bg1">
                  <a:lumMod val="85000"/>
                </a:schemeClr>
              </a:solidFill>
              <a:latin typeface="Arial" panose="020B0604020202020204" pitchFamily="34" charset="0"/>
              <a:cs typeface="Arial" panose="020B0604020202020204" pitchFamily="34" charset="0"/>
            </a:endParaRPr>
          </a:p>
          <a:p>
            <a:pPr marL="0" indent="0" algn="just">
              <a:lnSpc>
                <a:spcPct val="150000"/>
              </a:lnSpc>
              <a:buNone/>
            </a:pPr>
            <a:r>
              <a:rPr lang="en-GB" sz="1200" b="1" dirty="0">
                <a:solidFill>
                  <a:schemeClr val="bg1">
                    <a:lumMod val="85000"/>
                  </a:schemeClr>
                </a:solidFill>
                <a:latin typeface="Arial" panose="020B0604020202020204" pitchFamily="34" charset="0"/>
                <a:cs typeface="Arial" panose="020B0604020202020204" pitchFamily="34" charset="0"/>
              </a:rPr>
              <a:t>S - Situation (What is happening) </a:t>
            </a:r>
            <a:r>
              <a:rPr lang="en-GB" sz="1200" dirty="0">
                <a:solidFill>
                  <a:schemeClr val="bg1">
                    <a:lumMod val="85000"/>
                  </a:schemeClr>
                </a:solidFill>
                <a:latin typeface="Arial" panose="020B0604020202020204" pitchFamily="34" charset="0"/>
                <a:cs typeface="Arial" panose="020B0604020202020204" pitchFamily="34" charset="0"/>
              </a:rPr>
              <a:t>– I am calling about Mr Singh, he is feeling dizzy and has a rapid heartbeat</a:t>
            </a:r>
          </a:p>
          <a:p>
            <a:pPr marL="0" indent="0" algn="just">
              <a:lnSpc>
                <a:spcPct val="150000"/>
              </a:lnSpc>
              <a:buNone/>
            </a:pPr>
            <a:endParaRPr lang="en-GB" sz="1200" dirty="0">
              <a:solidFill>
                <a:schemeClr val="bg1">
                  <a:lumMod val="85000"/>
                </a:schemeClr>
              </a:solidFill>
              <a:latin typeface="Arial" panose="020B0604020202020204" pitchFamily="34" charset="0"/>
              <a:cs typeface="Arial" panose="020B0604020202020204" pitchFamily="34" charset="0"/>
            </a:endParaRPr>
          </a:p>
          <a:p>
            <a:pPr marL="0" indent="0" algn="just">
              <a:lnSpc>
                <a:spcPct val="150000"/>
              </a:lnSpc>
              <a:buNone/>
            </a:pPr>
            <a:r>
              <a:rPr lang="en-GB" sz="1200" b="1" dirty="0">
                <a:solidFill>
                  <a:schemeClr val="bg1">
                    <a:lumMod val="85000"/>
                  </a:schemeClr>
                </a:solidFill>
                <a:latin typeface="Arial" panose="020B0604020202020204" pitchFamily="34" charset="0"/>
                <a:cs typeface="Arial" panose="020B0604020202020204" pitchFamily="34" charset="0"/>
              </a:rPr>
              <a:t>B – Background (Clinical background) </a:t>
            </a:r>
            <a:r>
              <a:rPr lang="en-GB" sz="1200" dirty="0">
                <a:solidFill>
                  <a:schemeClr val="bg1">
                    <a:lumMod val="85000"/>
                  </a:schemeClr>
                </a:solidFill>
                <a:latin typeface="Arial" panose="020B0604020202020204" pitchFamily="34" charset="0"/>
                <a:cs typeface="Arial" panose="020B0604020202020204" pitchFamily="34" charset="0"/>
              </a:rPr>
              <a:t>– Mr Singh has a history of heart disease and has been discharged from hospital last week after a minor heart attack.</a:t>
            </a:r>
          </a:p>
          <a:p>
            <a:pPr marL="0" indent="0" algn="just">
              <a:lnSpc>
                <a:spcPct val="150000"/>
              </a:lnSpc>
              <a:buNone/>
            </a:pPr>
            <a:endParaRPr lang="en-GB" sz="1200" dirty="0">
              <a:solidFill>
                <a:schemeClr val="bg1">
                  <a:lumMod val="85000"/>
                </a:schemeClr>
              </a:solidFill>
              <a:latin typeface="Arial" panose="020B0604020202020204" pitchFamily="34" charset="0"/>
              <a:cs typeface="Arial" panose="020B0604020202020204" pitchFamily="34" charset="0"/>
            </a:endParaRPr>
          </a:p>
          <a:p>
            <a:pPr marL="0" indent="0" algn="just">
              <a:lnSpc>
                <a:spcPct val="150000"/>
              </a:lnSpc>
              <a:buNone/>
            </a:pPr>
            <a:r>
              <a:rPr lang="en-GB" sz="1200" b="1" dirty="0">
                <a:solidFill>
                  <a:schemeClr val="bg1">
                    <a:lumMod val="85000"/>
                  </a:schemeClr>
                </a:solidFill>
                <a:latin typeface="Arial" panose="020B0604020202020204" pitchFamily="34" charset="0"/>
                <a:cs typeface="Arial" panose="020B0604020202020204" pitchFamily="34" charset="0"/>
              </a:rPr>
              <a:t>A – Assessment (What you think the problem is) </a:t>
            </a:r>
            <a:r>
              <a:rPr lang="en-GB" sz="1200" dirty="0">
                <a:solidFill>
                  <a:schemeClr val="bg1">
                    <a:lumMod val="85000"/>
                  </a:schemeClr>
                </a:solidFill>
                <a:latin typeface="Arial" panose="020B0604020202020204" pitchFamily="34" charset="0"/>
                <a:cs typeface="Arial" panose="020B0604020202020204" pitchFamily="34" charset="0"/>
              </a:rPr>
              <a:t>– His blood pressure is lower than usual, he is short of breath..</a:t>
            </a:r>
          </a:p>
          <a:p>
            <a:pPr marL="0" indent="0" algn="just">
              <a:lnSpc>
                <a:spcPct val="150000"/>
              </a:lnSpc>
              <a:buNone/>
            </a:pPr>
            <a:endParaRPr lang="en-GB" sz="1200" dirty="0">
              <a:solidFill>
                <a:schemeClr val="bg1">
                  <a:lumMod val="85000"/>
                </a:schemeClr>
              </a:solidFill>
              <a:latin typeface="Arial" panose="020B0604020202020204" pitchFamily="34" charset="0"/>
              <a:cs typeface="Arial" panose="020B0604020202020204" pitchFamily="34" charset="0"/>
            </a:endParaRPr>
          </a:p>
          <a:p>
            <a:pPr marL="0" indent="0" algn="just">
              <a:lnSpc>
                <a:spcPct val="150000"/>
              </a:lnSpc>
              <a:buNone/>
            </a:pPr>
            <a:r>
              <a:rPr lang="en-GB" sz="1200" b="1" dirty="0">
                <a:solidFill>
                  <a:schemeClr val="bg1">
                    <a:lumMod val="85000"/>
                  </a:schemeClr>
                </a:solidFill>
                <a:latin typeface="Arial" panose="020B0604020202020204" pitchFamily="34" charset="0"/>
                <a:cs typeface="Arial" panose="020B0604020202020204" pitchFamily="34" charset="0"/>
              </a:rPr>
              <a:t>R – Recommendation (What you need/suggest should happen) </a:t>
            </a:r>
            <a:r>
              <a:rPr lang="en-GB" sz="1200" dirty="0">
                <a:solidFill>
                  <a:schemeClr val="bg1">
                    <a:lumMod val="85000"/>
                  </a:schemeClr>
                </a:solidFill>
                <a:latin typeface="Arial" panose="020B0604020202020204" pitchFamily="34" charset="0"/>
                <a:cs typeface="Arial" panose="020B0604020202020204" pitchFamily="34" charset="0"/>
              </a:rPr>
              <a:t>– I recommend that you come to assess him immediately and check his vital signs., he may need urgent medical attention</a:t>
            </a:r>
          </a:p>
          <a:p>
            <a:pPr marL="0" indent="0" algn="just">
              <a:lnSpc>
                <a:spcPct val="150000"/>
              </a:lnSpc>
              <a:buNone/>
            </a:pPr>
            <a:endParaRPr lang="en-GB" sz="1200" dirty="0">
              <a:solidFill>
                <a:schemeClr val="bg1">
                  <a:lumMod val="8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1938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331470" y="996696"/>
            <a:ext cx="5764530" cy="914400"/>
          </a:xfrm>
        </p:spPr>
        <p:txBody>
          <a:bodyPr/>
          <a:lstStyle/>
          <a:p>
            <a:r>
              <a:rPr lang="en-US" dirty="0"/>
              <a:t>Gibbs Reflective Cycle</a:t>
            </a:r>
            <a:br>
              <a:rPr lang="en-US" dirty="0"/>
            </a:br>
            <a:endParaRPr lang="en-US" dirty="0"/>
          </a:p>
        </p:txBody>
      </p:sp>
      <p:sp>
        <p:nvSpPr>
          <p:cNvPr id="3" name="Content Placeholder 2">
            <a:extLst>
              <a:ext uri="{FF2B5EF4-FFF2-40B4-BE49-F238E27FC236}">
                <a16:creationId xmlns:a16="http://schemas.microsoft.com/office/drawing/2014/main" id="{9E11D155-25E1-8B68-CB50-937B45BF4B27}"/>
              </a:ext>
            </a:extLst>
          </p:cNvPr>
          <p:cNvSpPr>
            <a:spLocks noGrp="1"/>
          </p:cNvSpPr>
          <p:nvPr>
            <p:ph sz="quarter" idx="12"/>
          </p:nvPr>
        </p:nvSpPr>
        <p:spPr>
          <a:xfrm>
            <a:off x="6519672" y="603504"/>
            <a:ext cx="4910328" cy="5981962"/>
          </a:xfrm>
        </p:spPr>
        <p:txBody>
          <a:bodyPr>
            <a:normAutofit fontScale="55000" lnSpcReduction="20000"/>
          </a:bodyPr>
          <a:lstStyle/>
          <a:p>
            <a:pPr marL="0" indent="0">
              <a:buNone/>
            </a:pPr>
            <a:r>
              <a:rPr lang="en-US" sz="2200" b="1" dirty="0">
                <a:latin typeface="Arial" panose="020B0604020202020204" pitchFamily="34" charset="0"/>
                <a:cs typeface="Arial" panose="020B0604020202020204" pitchFamily="34" charset="0"/>
              </a:rPr>
              <a:t>Description</a:t>
            </a:r>
            <a:r>
              <a:rPr lang="en-US" sz="2200" dirty="0">
                <a:latin typeface="Arial" panose="020B0604020202020204" pitchFamily="34" charset="0"/>
                <a:cs typeface="Arial" panose="020B0604020202020204" pitchFamily="34" charset="0"/>
              </a:rPr>
              <a:t> - In my role as a care worker, it is essential to use communication everyday when supporting individuals in certain tasks such as personal care, moving and handling.</a:t>
            </a:r>
          </a:p>
          <a:p>
            <a:pPr marL="0" indent="0">
              <a:buNone/>
            </a:pPr>
            <a:endParaRPr lang="en-US" sz="2200" dirty="0">
              <a:latin typeface="Arial" panose="020B0604020202020204" pitchFamily="34" charset="0"/>
              <a:cs typeface="Arial" panose="020B0604020202020204" pitchFamily="34" charset="0"/>
            </a:endParaRPr>
          </a:p>
          <a:p>
            <a:pPr marL="0" indent="0">
              <a:buNone/>
            </a:pPr>
            <a:r>
              <a:rPr lang="en-US" sz="2200" b="1" dirty="0">
                <a:latin typeface="Arial" panose="020B0604020202020204" pitchFamily="34" charset="0"/>
                <a:cs typeface="Arial" panose="020B0604020202020204" pitchFamily="34" charset="0"/>
              </a:rPr>
              <a:t>Feelings</a:t>
            </a:r>
            <a:r>
              <a:rPr lang="en-US" sz="2200" dirty="0">
                <a:latin typeface="Arial" panose="020B0604020202020204" pitchFamily="34" charset="0"/>
                <a:cs typeface="Arial" panose="020B0604020202020204" pitchFamily="34" charset="0"/>
              </a:rPr>
              <a:t> – I Feel confident when communicating, but at times I do feel uncertain when supporting those with hearing difficulties or dementia patients as they may struggle to understand what I am saying</a:t>
            </a:r>
          </a:p>
          <a:p>
            <a:pPr marL="0" indent="0">
              <a:buNone/>
            </a:pPr>
            <a:endParaRPr lang="en-US" sz="2200" dirty="0">
              <a:latin typeface="Arial" panose="020B0604020202020204" pitchFamily="34" charset="0"/>
              <a:cs typeface="Arial" panose="020B0604020202020204" pitchFamily="34" charset="0"/>
            </a:endParaRPr>
          </a:p>
          <a:p>
            <a:pPr marL="0" indent="0">
              <a:buNone/>
            </a:pPr>
            <a:r>
              <a:rPr lang="en-US" sz="2200" b="1" dirty="0">
                <a:latin typeface="Arial" panose="020B0604020202020204" pitchFamily="34" charset="0"/>
                <a:cs typeface="Arial" panose="020B0604020202020204" pitchFamily="34" charset="0"/>
              </a:rPr>
              <a:t>Evaluation</a:t>
            </a:r>
            <a:r>
              <a:rPr lang="en-US" sz="2200" dirty="0">
                <a:latin typeface="Arial" panose="020B0604020202020204" pitchFamily="34" charset="0"/>
                <a:cs typeface="Arial" panose="020B0604020202020204" pitchFamily="34" charset="0"/>
              </a:rPr>
              <a:t> -  Effective communication helps individuals feel comfortable, valued and involved in their care.  Poor communication can result in misunderstandings that can be fatal and make individuals feel anxious or unsafe.</a:t>
            </a:r>
          </a:p>
          <a:p>
            <a:pPr marL="0" indent="0">
              <a:buNone/>
            </a:pPr>
            <a:endParaRPr lang="en-US" sz="2200" dirty="0">
              <a:latin typeface="Arial" panose="020B0604020202020204" pitchFamily="34" charset="0"/>
              <a:cs typeface="Arial" panose="020B0604020202020204" pitchFamily="34" charset="0"/>
            </a:endParaRPr>
          </a:p>
          <a:p>
            <a:pPr marL="0" indent="0">
              <a:buNone/>
            </a:pPr>
            <a:r>
              <a:rPr lang="en-US" sz="2200" b="1" dirty="0">
                <a:latin typeface="Arial" panose="020B0604020202020204" pitchFamily="34" charset="0"/>
                <a:cs typeface="Arial" panose="020B0604020202020204" pitchFamily="34" charset="0"/>
              </a:rPr>
              <a:t>Analysis </a:t>
            </a:r>
            <a:r>
              <a:rPr lang="en-US" sz="2200" dirty="0">
                <a:latin typeface="Arial" panose="020B0604020202020204" pitchFamily="34" charset="0"/>
                <a:cs typeface="Arial" panose="020B0604020202020204" pitchFamily="34" charset="0"/>
              </a:rPr>
              <a:t>– Communication is important as it helps me understand each individuals needs and provide person-</a:t>
            </a:r>
            <a:r>
              <a:rPr lang="en-US" sz="2200" dirty="0" err="1">
                <a:latin typeface="Arial" panose="020B0604020202020204" pitchFamily="34" charset="0"/>
                <a:cs typeface="Arial" panose="020B0604020202020204" pitchFamily="34" charset="0"/>
              </a:rPr>
              <a:t>centred</a:t>
            </a:r>
            <a:r>
              <a:rPr lang="en-US" sz="2200" dirty="0">
                <a:latin typeface="Arial" panose="020B0604020202020204" pitchFamily="34" charset="0"/>
                <a:cs typeface="Arial" panose="020B0604020202020204" pitchFamily="34" charset="0"/>
              </a:rPr>
              <a:t> care.  It also helps maintain dignity by gaining consent before carrying out care and allows crucial information to be shared with colleagues to ensure safety and confidentiality.</a:t>
            </a:r>
          </a:p>
          <a:p>
            <a:pPr marL="0" indent="0">
              <a:buNone/>
            </a:pPr>
            <a:endParaRPr lang="en-US" sz="2200" dirty="0">
              <a:latin typeface="Arial" panose="020B0604020202020204" pitchFamily="34" charset="0"/>
              <a:cs typeface="Arial" panose="020B0604020202020204" pitchFamily="34" charset="0"/>
            </a:endParaRPr>
          </a:p>
          <a:p>
            <a:pPr marL="0" indent="0">
              <a:buNone/>
            </a:pPr>
            <a:r>
              <a:rPr lang="en-US" sz="2200" b="1" dirty="0">
                <a:latin typeface="Arial" panose="020B0604020202020204" pitchFamily="34" charset="0"/>
                <a:cs typeface="Arial" panose="020B0604020202020204" pitchFamily="34" charset="0"/>
              </a:rPr>
              <a:t>Conclusion-</a:t>
            </a:r>
            <a:r>
              <a:rPr lang="en-US" sz="2200" dirty="0">
                <a:latin typeface="Arial" panose="020B0604020202020204" pitchFamily="34" charset="0"/>
                <a:cs typeface="Arial" panose="020B0604020202020204" pitchFamily="34" charset="0"/>
              </a:rPr>
              <a:t> I have gained understanding, that good communication is essential for providing safe and effective care.  Without it can make patients feels unable to express their concerns and needs without hesitation.</a:t>
            </a:r>
          </a:p>
          <a:p>
            <a:pPr marL="0" indent="0">
              <a:buNone/>
            </a:pPr>
            <a:endParaRPr lang="en-US" sz="2200" dirty="0">
              <a:latin typeface="Arial" panose="020B0604020202020204" pitchFamily="34" charset="0"/>
              <a:cs typeface="Arial" panose="020B0604020202020204" pitchFamily="34" charset="0"/>
            </a:endParaRPr>
          </a:p>
          <a:p>
            <a:pPr marL="0" indent="0">
              <a:buNone/>
            </a:pPr>
            <a:r>
              <a:rPr lang="en-US" sz="2200" b="1" dirty="0">
                <a:latin typeface="Arial" panose="020B0604020202020204" pitchFamily="34" charset="0"/>
                <a:cs typeface="Arial" panose="020B0604020202020204" pitchFamily="34" charset="0"/>
              </a:rPr>
              <a:t>Action Plan </a:t>
            </a:r>
            <a:r>
              <a:rPr lang="en-US" sz="2200" dirty="0">
                <a:latin typeface="Arial" panose="020B0604020202020204" pitchFamily="34" charset="0"/>
                <a:cs typeface="Arial" panose="020B0604020202020204" pitchFamily="34" charset="0"/>
              </a:rPr>
              <a:t>– In near future, my aim is to improve my communication skills by listening carefully, speaking clearly and making sure that I understand the  information provided.</a:t>
            </a:r>
          </a:p>
          <a:p>
            <a:pPr marL="0" indent="0">
              <a:buNone/>
            </a:pPr>
            <a:endParaRPr lang="en-US" dirty="0">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7</a:t>
            </a:fld>
            <a:endParaRPr lang="en-US" dirty="0"/>
          </a:p>
        </p:txBody>
      </p:sp>
      <p:pic>
        <p:nvPicPr>
          <p:cNvPr id="2050" name="Picture 2" descr="The Gibbs Reflective Cycle">
            <a:extLst>
              <a:ext uri="{FF2B5EF4-FFF2-40B4-BE49-F238E27FC236}">
                <a16:creationId xmlns:a16="http://schemas.microsoft.com/office/drawing/2014/main" id="{20B6C883-4DE2-BB7D-1A89-8174CA46F75D}"/>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3767" r="3767"/>
          <a:stretch>
            <a:fillRect/>
          </a:stretch>
        </p:blipFill>
        <p:spPr bwMode="auto">
          <a:xfrm>
            <a:off x="228600" y="1975105"/>
            <a:ext cx="5413375" cy="478231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0178850-F199-684B-BC93-700475BB4896}"/>
              </a:ext>
            </a:extLst>
          </p:cNvPr>
          <p:cNvSpPr txBox="1"/>
          <p:nvPr/>
        </p:nvSpPr>
        <p:spPr>
          <a:xfrm>
            <a:off x="331470" y="6216134"/>
            <a:ext cx="2311146" cy="369332"/>
          </a:xfrm>
          <a:prstGeom prst="rect">
            <a:avLst/>
          </a:prstGeom>
          <a:noFill/>
        </p:spPr>
        <p:txBody>
          <a:bodyPr wrap="square">
            <a:spAutoFit/>
          </a:bodyPr>
          <a:lstStyle/>
          <a:p>
            <a:pPr marL="0" indent="0">
              <a:buNone/>
            </a:pPr>
            <a:r>
              <a:rPr lang="en-US" dirty="0"/>
              <a:t>Bennet. M, (</a:t>
            </a:r>
            <a:r>
              <a:rPr lang="en-GB" dirty="0"/>
              <a:t>2023)</a:t>
            </a:r>
            <a:endParaRPr lang="en-US" dirty="0"/>
          </a:p>
        </p:txBody>
      </p:sp>
    </p:spTree>
    <p:extLst>
      <p:ext uri="{BB962C8B-B14F-4D97-AF65-F5344CB8AC3E}">
        <p14:creationId xmlns:p14="http://schemas.microsoft.com/office/powerpoint/2010/main" val="2661174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3531FC-30B1-5F17-6B06-9AE6CF5584A4}"/>
              </a:ext>
            </a:extLst>
          </p:cNvPr>
          <p:cNvSpPr>
            <a:spLocks noGrp="1"/>
          </p:cNvSpPr>
          <p:nvPr>
            <p:ph type="title"/>
          </p:nvPr>
        </p:nvSpPr>
        <p:spPr>
          <a:xfrm>
            <a:off x="768096" y="996696"/>
            <a:ext cx="8668512" cy="1060704"/>
          </a:xfrm>
        </p:spPr>
        <p:txBody>
          <a:bodyPr/>
          <a:lstStyle/>
          <a:p>
            <a:pPr algn="just"/>
            <a:r>
              <a:rPr lang="en-US" dirty="0"/>
              <a:t>Conclusion</a:t>
            </a:r>
            <a:br>
              <a:rPr lang="en-US" dirty="0"/>
            </a:br>
            <a:endParaRPr lang="en-US" dirty="0"/>
          </a:p>
        </p:txBody>
      </p:sp>
      <p:sp>
        <p:nvSpPr>
          <p:cNvPr id="2" name="Text Placeholder 1">
            <a:extLst>
              <a:ext uri="{FF2B5EF4-FFF2-40B4-BE49-F238E27FC236}">
                <a16:creationId xmlns:a16="http://schemas.microsoft.com/office/drawing/2014/main" id="{CE3B3CC7-49C3-34B4-FBDB-34C97767B918}"/>
              </a:ext>
            </a:extLst>
          </p:cNvPr>
          <p:cNvSpPr>
            <a:spLocks noGrp="1"/>
          </p:cNvSpPr>
          <p:nvPr>
            <p:ph type="body" sz="quarter" idx="10"/>
          </p:nvPr>
        </p:nvSpPr>
        <p:spPr>
          <a:xfrm>
            <a:off x="3145536" y="2615184"/>
            <a:ext cx="7159752" cy="1993392"/>
          </a:xfrm>
        </p:spPr>
        <p:txBody>
          <a:bodyPr>
            <a:normAutofit fontScale="92500" lnSpcReduction="10000"/>
          </a:bodyPr>
          <a:lstStyle/>
          <a:p>
            <a:r>
              <a:rPr lang="en-US" dirty="0">
                <a:latin typeface="Arial" panose="020B0604020202020204" pitchFamily="34" charset="0"/>
                <a:cs typeface="Arial" panose="020B0604020202020204" pitchFamily="34" charset="0"/>
              </a:rPr>
              <a:t>In summary, communication is an essential skill for care-workers. It helps to understand and meet the needs of individuals, this ensures safety, builds trust and promotes dignity through person </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Overall, without clear and effective communication it is difficult to provide high quality care and respond appropriately to the physical, emotional, and social needs of those in care. </a:t>
            </a:r>
          </a:p>
        </p:txBody>
      </p:sp>
    </p:spTree>
    <p:extLst>
      <p:ext uri="{BB962C8B-B14F-4D97-AF65-F5344CB8AC3E}">
        <p14:creationId xmlns:p14="http://schemas.microsoft.com/office/powerpoint/2010/main" val="4235689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E5C64-FB26-00DA-A133-8B2E59A2B825}"/>
              </a:ext>
            </a:extLst>
          </p:cNvPr>
          <p:cNvSpPr>
            <a:spLocks noGrp="1"/>
          </p:cNvSpPr>
          <p:nvPr>
            <p:ph type="title"/>
          </p:nvPr>
        </p:nvSpPr>
        <p:spPr>
          <a:xfrm>
            <a:off x="1042416" y="722376"/>
            <a:ext cx="8394192" cy="246888"/>
          </a:xfrm>
        </p:spPr>
        <p:txBody>
          <a:bodyPr/>
          <a:lstStyle/>
          <a:p>
            <a:pPr algn="ctr"/>
            <a:r>
              <a:rPr lang="en-GB" dirty="0"/>
              <a:t>References</a:t>
            </a:r>
          </a:p>
        </p:txBody>
      </p:sp>
      <p:sp>
        <p:nvSpPr>
          <p:cNvPr id="3" name="Text Placeholder 2">
            <a:extLst>
              <a:ext uri="{FF2B5EF4-FFF2-40B4-BE49-F238E27FC236}">
                <a16:creationId xmlns:a16="http://schemas.microsoft.com/office/drawing/2014/main" id="{F4321CC3-FAEA-5935-07C6-BCBC6642F5AF}"/>
              </a:ext>
            </a:extLst>
          </p:cNvPr>
          <p:cNvSpPr>
            <a:spLocks noGrp="1"/>
          </p:cNvSpPr>
          <p:nvPr>
            <p:ph type="body" sz="quarter" idx="10"/>
          </p:nvPr>
        </p:nvSpPr>
        <p:spPr>
          <a:xfrm>
            <a:off x="3131820" y="2852928"/>
            <a:ext cx="7484364" cy="2340864"/>
          </a:xfrm>
        </p:spPr>
        <p:txBody>
          <a:bodyPr>
            <a:normAutofit fontScale="55000" lnSpcReduction="20000"/>
          </a:bodyPr>
          <a:lstStyle/>
          <a:p>
            <a:r>
              <a:rPr lang="en-GB" dirty="0"/>
              <a:t>Cammaerts, Bart. </a:t>
            </a:r>
            <a:r>
              <a:rPr lang="en-GB" i="1" dirty="0"/>
              <a:t>Dichotomies in Media and Communication Theory</a:t>
            </a:r>
            <a:r>
              <a:rPr lang="en-GB" dirty="0"/>
              <a:t>. Taylor &amp; Francis, 27 Feb. 2026. (Assessed on 19/02/2026)</a:t>
            </a:r>
          </a:p>
          <a:p>
            <a:endParaRPr lang="en-GB" dirty="0"/>
          </a:p>
          <a:p>
            <a:r>
              <a:rPr lang="en-GB" dirty="0"/>
              <a:t>Bennett, Michelle . “How to Lead a Gibbs Reflective Cycle Exercise (+Template).” </a:t>
            </a:r>
            <a:r>
              <a:rPr lang="en-GB" i="1" dirty="0"/>
              <a:t>Www.niagarainstitute.com</a:t>
            </a:r>
            <a:r>
              <a:rPr lang="en-GB" dirty="0"/>
              <a:t>, 23 Nov. 2023, </a:t>
            </a:r>
            <a:r>
              <a:rPr lang="en-GB" dirty="0">
                <a:hlinkClick r:id="rId2"/>
              </a:rPr>
              <a:t>www.niagarainstitute.com/blog/gibbs-reflective-cycle</a:t>
            </a:r>
            <a:r>
              <a:rPr lang="en-GB" dirty="0"/>
              <a:t>. (Assessed on 22/02/2026)</a:t>
            </a:r>
          </a:p>
          <a:p>
            <a:endParaRPr lang="en-GB" dirty="0"/>
          </a:p>
          <a:p>
            <a:r>
              <a:rPr lang="en-GB" dirty="0"/>
              <a:t>University of St Augustine. “The Importance of Effective Communication in Nursing.” </a:t>
            </a:r>
            <a:r>
              <a:rPr lang="en-GB" i="1" dirty="0"/>
              <a:t>University of St. Augustine for Health Sciences</a:t>
            </a:r>
            <a:r>
              <a:rPr lang="en-GB" dirty="0"/>
              <a:t>, 20 May 2024, </a:t>
            </a:r>
            <a:r>
              <a:rPr lang="en-GB" dirty="0">
                <a:hlinkClick r:id="rId3"/>
              </a:rPr>
              <a:t>www.usa.edu/blog/communication-in-nursing/</a:t>
            </a:r>
            <a:r>
              <a:rPr lang="en-GB" dirty="0"/>
              <a:t>. (Assessed on 22/02/2026)</a:t>
            </a:r>
          </a:p>
          <a:p>
            <a:endParaRPr lang="en-GB" dirty="0"/>
          </a:p>
          <a:p>
            <a:r>
              <a:rPr lang="en-GB" dirty="0"/>
              <a:t>Communication Theory. “Verbal vs Non-Verbal Communication with Examples.” </a:t>
            </a:r>
            <a:r>
              <a:rPr lang="en-GB" i="1" dirty="0"/>
              <a:t>Communication Theory</a:t>
            </a:r>
            <a:r>
              <a:rPr lang="en-GB" dirty="0"/>
              <a:t>, 16 Nov. 2022, </a:t>
            </a:r>
            <a:r>
              <a:rPr lang="en-GB" dirty="0">
                <a:hlinkClick r:id="rId4"/>
              </a:rPr>
              <a:t>www.communicationtheory.org/verbal-vs-non-verbal-communication-with-examples/</a:t>
            </a:r>
            <a:r>
              <a:rPr lang="en-GB" dirty="0"/>
              <a:t> (Assessed on 22/02/2026)</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50191083"/>
      </p:ext>
    </p:extLst>
  </p:cSld>
  <p:clrMapOvr>
    <a:masterClrMapping/>
  </p:clrMapOvr>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B7AA3F-15AC-4F4D-8050-3ECF17261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111B19-7283-4751-B1F8-E7CC95678A8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{9C842250-5C50-4F2D-90B8-8A2FFF7CEB60}e028a05d-4f48-421c-89c7-a61c2a7392b9-TF1af4b5f9-c96c-4fa7-b535-c2be4df5a610ac3ce97f_win32</Template>
  <TotalTime>193</TotalTime>
  <Words>1083</Words>
  <Application>Microsoft Office PowerPoint</Application>
  <PresentationFormat>Widescreen</PresentationFormat>
  <Paragraphs>71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Batang</vt:lpstr>
      <vt:lpstr>Arial</vt:lpstr>
      <vt:lpstr>Calibri</vt:lpstr>
      <vt:lpstr>Custom</vt:lpstr>
      <vt:lpstr>Name: Kiran Kaur Student Number: 2434015 Module Code: LCHS_4009 Module Title: Professional Development In Health And Social Care Assessment Title: Self Awareness – Presentation Lecturer Name: Bernice Ejiogu Date: 23/02/2026 </vt:lpstr>
      <vt:lpstr>Introduction</vt:lpstr>
      <vt:lpstr>Types of communication </vt:lpstr>
      <vt:lpstr>The importance of communication within health and social care</vt:lpstr>
      <vt:lpstr> Verbal Communication</vt:lpstr>
      <vt:lpstr>       </vt:lpstr>
      <vt:lpstr>Gibbs Reflective Cycle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kiran kaur</dc:creator>
  <cp:lastModifiedBy>kiran kaur</cp:lastModifiedBy>
  <cp:revision>1</cp:revision>
  <dcterms:created xsi:type="dcterms:W3CDTF">2026-02-22T19:34:15Z</dcterms:created>
  <dcterms:modified xsi:type="dcterms:W3CDTF">2026-02-22T22:47:22Z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