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57"/>
  </p:notesMasterIdLst>
  <p:handoutMasterIdLst>
    <p:handoutMasterId r:id="rId58"/>
  </p:handoutMasterIdLst>
  <p:sldIdLst>
    <p:sldId id="493" r:id="rId3"/>
    <p:sldId id="278" r:id="rId4"/>
    <p:sldId id="2579" r:id="rId5"/>
    <p:sldId id="547" r:id="rId6"/>
    <p:sldId id="548" r:id="rId7"/>
    <p:sldId id="549" r:id="rId8"/>
    <p:sldId id="2562" r:id="rId9"/>
    <p:sldId id="2564" r:id="rId10"/>
    <p:sldId id="2563" r:id="rId11"/>
    <p:sldId id="2568" r:id="rId12"/>
    <p:sldId id="2565" r:id="rId13"/>
    <p:sldId id="2569" r:id="rId14"/>
    <p:sldId id="2571" r:id="rId15"/>
    <p:sldId id="2570" r:id="rId16"/>
    <p:sldId id="2573" r:id="rId17"/>
    <p:sldId id="2574" r:id="rId18"/>
    <p:sldId id="2575" r:id="rId19"/>
    <p:sldId id="2578" r:id="rId20"/>
    <p:sldId id="470" r:id="rId21"/>
    <p:sldId id="419" r:id="rId22"/>
    <p:sldId id="421" r:id="rId23"/>
    <p:sldId id="513" r:id="rId24"/>
    <p:sldId id="517" r:id="rId25"/>
    <p:sldId id="518" r:id="rId26"/>
    <p:sldId id="519" r:id="rId27"/>
    <p:sldId id="522" r:id="rId28"/>
    <p:sldId id="473" r:id="rId29"/>
    <p:sldId id="439" r:id="rId30"/>
    <p:sldId id="440" r:id="rId31"/>
    <p:sldId id="441" r:id="rId32"/>
    <p:sldId id="442" r:id="rId33"/>
    <p:sldId id="443" r:id="rId34"/>
    <p:sldId id="448" r:id="rId35"/>
    <p:sldId id="528" r:id="rId36"/>
    <p:sldId id="529" r:id="rId37"/>
    <p:sldId id="530" r:id="rId38"/>
    <p:sldId id="531" r:id="rId39"/>
    <p:sldId id="532" r:id="rId40"/>
    <p:sldId id="533" r:id="rId41"/>
    <p:sldId id="534" r:id="rId42"/>
    <p:sldId id="535" r:id="rId43"/>
    <p:sldId id="536" r:id="rId44"/>
    <p:sldId id="537" r:id="rId45"/>
    <p:sldId id="538" r:id="rId46"/>
    <p:sldId id="539" r:id="rId47"/>
    <p:sldId id="540" r:id="rId48"/>
    <p:sldId id="541" r:id="rId49"/>
    <p:sldId id="542" r:id="rId50"/>
    <p:sldId id="543" r:id="rId51"/>
    <p:sldId id="544" r:id="rId52"/>
    <p:sldId id="545" r:id="rId53"/>
    <p:sldId id="546" r:id="rId54"/>
    <p:sldId id="2577" r:id="rId55"/>
    <p:sldId id="512" r:id="rId5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651" autoAdjust="0"/>
    <p:restoredTop sz="96144" autoAdjust="0"/>
  </p:normalViewPr>
  <p:slideViewPr>
    <p:cSldViewPr>
      <p:cViewPr varScale="1">
        <p:scale>
          <a:sx n="69" d="100"/>
          <a:sy n="69" d="100"/>
        </p:scale>
        <p:origin x="1290"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61"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17544974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9CE190-4F69-D554-C4C9-5269EF1D5F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16EF4F-1901-947F-C2D0-6524819D7D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ADD6FC-C775-5E06-545D-DD5E62D9B9DF}"/>
              </a:ext>
            </a:extLst>
          </p:cNvPr>
          <p:cNvSpPr>
            <a:spLocks noGrp="1"/>
          </p:cNvSpPr>
          <p:nvPr>
            <p:ph type="body" idx="1"/>
          </p:nvPr>
        </p:nvSpPr>
        <p:spPr/>
        <p:txBody>
          <a:bodyPr/>
          <a:lstStyle/>
          <a:p>
            <a:r>
              <a:rPr lang="en-US"/>
              <a:t>Prompts and Group Discussion, Hands-On Exercises</a:t>
            </a:r>
          </a:p>
        </p:txBody>
      </p:sp>
      <p:sp>
        <p:nvSpPr>
          <p:cNvPr id="4" name="Slide Number Placeholder 3">
            <a:extLst>
              <a:ext uri="{FF2B5EF4-FFF2-40B4-BE49-F238E27FC236}">
                <a16:creationId xmlns:a16="http://schemas.microsoft.com/office/drawing/2014/main" id="{BA1AFA27-E3AF-32B0-755B-C6A5F83BE33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DD6F49-EBB7-4CCF-97A8-E526BB28BB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60969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Welcome and Overview, Why Text Mining Matters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DD6F49-EBB7-4CCF-97A8-E526BB28BB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02552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Term-Document Matrix (TDM), Applications of Text Mining</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3237527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Simplified Methods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DD6F49-EBB7-4CCF-97A8-E526BB28BB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539143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Prompts and Group Discussion, Hands-On Exercises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DD6F49-EBB7-4CCF-97A8-E526BB28BB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49555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7CAA0C-EDC2-51FF-80E1-8B105E5360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9ABD32-03E6-6911-4A3C-B03BE8C7DA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716A3D-718D-3A83-9BDD-8E6B5D06D649}"/>
              </a:ext>
            </a:extLst>
          </p:cNvPr>
          <p:cNvSpPr>
            <a:spLocks noGrp="1"/>
          </p:cNvSpPr>
          <p:nvPr>
            <p:ph type="body" idx="1"/>
          </p:nvPr>
        </p:nvSpPr>
        <p:spPr/>
        <p:txBody>
          <a:bodyPr/>
          <a:lstStyle/>
          <a:p>
            <a:r>
              <a:rPr lang="en-US"/>
              <a:t>Prompts and Group Discussion, Hands-On Exercises</a:t>
            </a:r>
          </a:p>
        </p:txBody>
      </p:sp>
      <p:sp>
        <p:nvSpPr>
          <p:cNvPr id="4" name="Slide Number Placeholder 3">
            <a:extLst>
              <a:ext uri="{FF2B5EF4-FFF2-40B4-BE49-F238E27FC236}">
                <a16:creationId xmlns:a16="http://schemas.microsoft.com/office/drawing/2014/main" id="{ACDF9014-99FE-F821-71AA-04A5CDFA84B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DD6F49-EBB7-4CCF-97A8-E526BB28BB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319664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20</a:t>
            </a:fld>
            <a:endParaRPr lang="en-US" dirty="0"/>
          </a:p>
        </p:txBody>
      </p:sp>
    </p:spTree>
    <p:extLst>
      <p:ext uri="{BB962C8B-B14F-4D97-AF65-F5344CB8AC3E}">
        <p14:creationId xmlns:p14="http://schemas.microsoft.com/office/powerpoint/2010/main" val="32868189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21</a:t>
            </a:fld>
            <a:endParaRPr lang="en-US" dirty="0"/>
          </a:p>
        </p:txBody>
      </p:sp>
    </p:spTree>
    <p:extLst>
      <p:ext uri="{BB962C8B-B14F-4D97-AF65-F5344CB8AC3E}">
        <p14:creationId xmlns:p14="http://schemas.microsoft.com/office/powerpoint/2010/main" val="1583156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22</a:t>
            </a:fld>
            <a:endParaRPr lang="en-US" dirty="0"/>
          </a:p>
        </p:txBody>
      </p:sp>
    </p:spTree>
    <p:extLst>
      <p:ext uri="{BB962C8B-B14F-4D97-AF65-F5344CB8AC3E}">
        <p14:creationId xmlns:p14="http://schemas.microsoft.com/office/powerpoint/2010/main" val="7461384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23</a:t>
            </a:fld>
            <a:endParaRPr lang="en-US" dirty="0"/>
          </a:p>
        </p:txBody>
      </p:sp>
    </p:spTree>
    <p:extLst>
      <p:ext uri="{BB962C8B-B14F-4D97-AF65-F5344CB8AC3E}">
        <p14:creationId xmlns:p14="http://schemas.microsoft.com/office/powerpoint/2010/main" val="3318594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24</a:t>
            </a:fld>
            <a:endParaRPr lang="en-US" dirty="0"/>
          </a:p>
        </p:txBody>
      </p:sp>
    </p:spTree>
    <p:extLst>
      <p:ext uri="{BB962C8B-B14F-4D97-AF65-F5344CB8AC3E}">
        <p14:creationId xmlns:p14="http://schemas.microsoft.com/office/powerpoint/2010/main" val="24605145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25</a:t>
            </a:fld>
            <a:endParaRPr lang="en-US" dirty="0"/>
          </a:p>
        </p:txBody>
      </p:sp>
    </p:spTree>
    <p:extLst>
      <p:ext uri="{BB962C8B-B14F-4D97-AF65-F5344CB8AC3E}">
        <p14:creationId xmlns:p14="http://schemas.microsoft.com/office/powerpoint/2010/main" val="9343587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26</a:t>
            </a:fld>
            <a:endParaRPr lang="en-US" dirty="0"/>
          </a:p>
        </p:txBody>
      </p:sp>
    </p:spTree>
    <p:extLst>
      <p:ext uri="{BB962C8B-B14F-4D97-AF65-F5344CB8AC3E}">
        <p14:creationId xmlns:p14="http://schemas.microsoft.com/office/powerpoint/2010/main" val="18307042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28</a:t>
            </a:fld>
            <a:endParaRPr lang="en-US" dirty="0"/>
          </a:p>
        </p:txBody>
      </p:sp>
    </p:spTree>
    <p:extLst>
      <p:ext uri="{BB962C8B-B14F-4D97-AF65-F5344CB8AC3E}">
        <p14:creationId xmlns:p14="http://schemas.microsoft.com/office/powerpoint/2010/main" val="20646168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29</a:t>
            </a:fld>
            <a:endParaRPr lang="en-US" dirty="0"/>
          </a:p>
        </p:txBody>
      </p:sp>
    </p:spTree>
    <p:extLst>
      <p:ext uri="{BB962C8B-B14F-4D97-AF65-F5344CB8AC3E}">
        <p14:creationId xmlns:p14="http://schemas.microsoft.com/office/powerpoint/2010/main" val="37659737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30</a:t>
            </a:fld>
            <a:endParaRPr lang="en-US" dirty="0"/>
          </a:p>
        </p:txBody>
      </p:sp>
    </p:spTree>
    <p:extLst>
      <p:ext uri="{BB962C8B-B14F-4D97-AF65-F5344CB8AC3E}">
        <p14:creationId xmlns:p14="http://schemas.microsoft.com/office/powerpoint/2010/main" val="23141943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31</a:t>
            </a:fld>
            <a:endParaRPr lang="en-US" dirty="0"/>
          </a:p>
        </p:txBody>
      </p:sp>
    </p:spTree>
    <p:extLst>
      <p:ext uri="{BB962C8B-B14F-4D97-AF65-F5344CB8AC3E}">
        <p14:creationId xmlns:p14="http://schemas.microsoft.com/office/powerpoint/2010/main" val="42093634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32</a:t>
            </a:fld>
            <a:endParaRPr lang="en-US" dirty="0"/>
          </a:p>
        </p:txBody>
      </p:sp>
    </p:spTree>
    <p:extLst>
      <p:ext uri="{BB962C8B-B14F-4D97-AF65-F5344CB8AC3E}">
        <p14:creationId xmlns:p14="http://schemas.microsoft.com/office/powerpoint/2010/main" val="35787219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33</a:t>
            </a:fld>
            <a:endParaRPr lang="en-US" dirty="0"/>
          </a:p>
        </p:txBody>
      </p:sp>
    </p:spTree>
    <p:extLst>
      <p:ext uri="{BB962C8B-B14F-4D97-AF65-F5344CB8AC3E}">
        <p14:creationId xmlns:p14="http://schemas.microsoft.com/office/powerpoint/2010/main" val="40050884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34</a:t>
            </a:fld>
            <a:endParaRPr lang="en-US" dirty="0"/>
          </a:p>
        </p:txBody>
      </p:sp>
    </p:spTree>
    <p:extLst>
      <p:ext uri="{BB962C8B-B14F-4D97-AF65-F5344CB8AC3E}">
        <p14:creationId xmlns:p14="http://schemas.microsoft.com/office/powerpoint/2010/main" val="4093196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35</a:t>
            </a:fld>
            <a:endParaRPr lang="en-US" dirty="0"/>
          </a:p>
        </p:txBody>
      </p:sp>
    </p:spTree>
    <p:extLst>
      <p:ext uri="{BB962C8B-B14F-4D97-AF65-F5344CB8AC3E}">
        <p14:creationId xmlns:p14="http://schemas.microsoft.com/office/powerpoint/2010/main" val="41707170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36</a:t>
            </a:fld>
            <a:endParaRPr lang="en-US" dirty="0"/>
          </a:p>
        </p:txBody>
      </p:sp>
    </p:spTree>
    <p:extLst>
      <p:ext uri="{BB962C8B-B14F-4D97-AF65-F5344CB8AC3E}">
        <p14:creationId xmlns:p14="http://schemas.microsoft.com/office/powerpoint/2010/main" val="1880784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37</a:t>
            </a:fld>
            <a:endParaRPr lang="en-US" dirty="0"/>
          </a:p>
        </p:txBody>
      </p:sp>
    </p:spTree>
    <p:extLst>
      <p:ext uri="{BB962C8B-B14F-4D97-AF65-F5344CB8AC3E}">
        <p14:creationId xmlns:p14="http://schemas.microsoft.com/office/powerpoint/2010/main" val="4089308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38</a:t>
            </a:fld>
            <a:endParaRPr lang="en-US" dirty="0"/>
          </a:p>
        </p:txBody>
      </p:sp>
    </p:spTree>
    <p:extLst>
      <p:ext uri="{BB962C8B-B14F-4D97-AF65-F5344CB8AC3E}">
        <p14:creationId xmlns:p14="http://schemas.microsoft.com/office/powerpoint/2010/main" val="1976226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39</a:t>
            </a:fld>
            <a:endParaRPr lang="en-US" dirty="0"/>
          </a:p>
        </p:txBody>
      </p:sp>
    </p:spTree>
    <p:extLst>
      <p:ext uri="{BB962C8B-B14F-4D97-AF65-F5344CB8AC3E}">
        <p14:creationId xmlns:p14="http://schemas.microsoft.com/office/powerpoint/2010/main" val="42048512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40</a:t>
            </a:fld>
            <a:endParaRPr lang="en-US" dirty="0"/>
          </a:p>
        </p:txBody>
      </p:sp>
    </p:spTree>
    <p:extLst>
      <p:ext uri="{BB962C8B-B14F-4D97-AF65-F5344CB8AC3E}">
        <p14:creationId xmlns:p14="http://schemas.microsoft.com/office/powerpoint/2010/main" val="33824812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41</a:t>
            </a:fld>
            <a:endParaRPr lang="en-US" dirty="0"/>
          </a:p>
        </p:txBody>
      </p:sp>
    </p:spTree>
    <p:extLst>
      <p:ext uri="{BB962C8B-B14F-4D97-AF65-F5344CB8AC3E}">
        <p14:creationId xmlns:p14="http://schemas.microsoft.com/office/powerpoint/2010/main" val="13509567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42</a:t>
            </a:fld>
            <a:endParaRPr lang="en-US" dirty="0"/>
          </a:p>
        </p:txBody>
      </p:sp>
    </p:spTree>
    <p:extLst>
      <p:ext uri="{BB962C8B-B14F-4D97-AF65-F5344CB8AC3E}">
        <p14:creationId xmlns:p14="http://schemas.microsoft.com/office/powerpoint/2010/main" val="28180069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43</a:t>
            </a:fld>
            <a:endParaRPr lang="en-US" dirty="0"/>
          </a:p>
        </p:txBody>
      </p:sp>
    </p:spTree>
    <p:extLst>
      <p:ext uri="{BB962C8B-B14F-4D97-AF65-F5344CB8AC3E}">
        <p14:creationId xmlns:p14="http://schemas.microsoft.com/office/powerpoint/2010/main" val="14821126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44</a:t>
            </a:fld>
            <a:endParaRPr lang="en-US" dirty="0"/>
          </a:p>
        </p:txBody>
      </p:sp>
    </p:spTree>
    <p:extLst>
      <p:ext uri="{BB962C8B-B14F-4D97-AF65-F5344CB8AC3E}">
        <p14:creationId xmlns:p14="http://schemas.microsoft.com/office/powerpoint/2010/main" val="24619074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45</a:t>
            </a:fld>
            <a:endParaRPr lang="en-US" dirty="0"/>
          </a:p>
        </p:txBody>
      </p:sp>
    </p:spTree>
    <p:extLst>
      <p:ext uri="{BB962C8B-B14F-4D97-AF65-F5344CB8AC3E}">
        <p14:creationId xmlns:p14="http://schemas.microsoft.com/office/powerpoint/2010/main" val="19473920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46</a:t>
            </a:fld>
            <a:endParaRPr lang="en-US" dirty="0"/>
          </a:p>
        </p:txBody>
      </p:sp>
    </p:spTree>
    <p:extLst>
      <p:ext uri="{BB962C8B-B14F-4D97-AF65-F5344CB8AC3E}">
        <p14:creationId xmlns:p14="http://schemas.microsoft.com/office/powerpoint/2010/main" val="9803313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47</a:t>
            </a:fld>
            <a:endParaRPr lang="en-US" dirty="0"/>
          </a:p>
        </p:txBody>
      </p:sp>
    </p:spTree>
    <p:extLst>
      <p:ext uri="{BB962C8B-B14F-4D97-AF65-F5344CB8AC3E}">
        <p14:creationId xmlns:p14="http://schemas.microsoft.com/office/powerpoint/2010/main" val="21119278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48</a:t>
            </a:fld>
            <a:endParaRPr lang="en-US" dirty="0"/>
          </a:p>
        </p:txBody>
      </p:sp>
    </p:spTree>
    <p:extLst>
      <p:ext uri="{BB962C8B-B14F-4D97-AF65-F5344CB8AC3E}">
        <p14:creationId xmlns:p14="http://schemas.microsoft.com/office/powerpoint/2010/main" val="38066961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49</a:t>
            </a:fld>
            <a:endParaRPr lang="en-US" dirty="0"/>
          </a:p>
        </p:txBody>
      </p:sp>
    </p:spTree>
    <p:extLst>
      <p:ext uri="{BB962C8B-B14F-4D97-AF65-F5344CB8AC3E}">
        <p14:creationId xmlns:p14="http://schemas.microsoft.com/office/powerpoint/2010/main" val="40304321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50</a:t>
            </a:fld>
            <a:endParaRPr lang="en-US" dirty="0"/>
          </a:p>
        </p:txBody>
      </p:sp>
    </p:spTree>
    <p:extLst>
      <p:ext uri="{BB962C8B-B14F-4D97-AF65-F5344CB8AC3E}">
        <p14:creationId xmlns:p14="http://schemas.microsoft.com/office/powerpoint/2010/main" val="409309640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51</a:t>
            </a:fld>
            <a:endParaRPr lang="en-US" dirty="0"/>
          </a:p>
        </p:txBody>
      </p:sp>
    </p:spTree>
    <p:extLst>
      <p:ext uri="{BB962C8B-B14F-4D97-AF65-F5344CB8AC3E}">
        <p14:creationId xmlns:p14="http://schemas.microsoft.com/office/powerpoint/2010/main" val="9233648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52</a:t>
            </a:fld>
            <a:endParaRPr lang="en-US" dirty="0"/>
          </a:p>
        </p:txBody>
      </p:sp>
    </p:spTree>
    <p:extLst>
      <p:ext uri="{BB962C8B-B14F-4D97-AF65-F5344CB8AC3E}">
        <p14:creationId xmlns:p14="http://schemas.microsoft.com/office/powerpoint/2010/main" val="2358300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21/11/2025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21/11/2025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21/11/2025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21/11/2025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21/11/2025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21/11/2025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21/11/2025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21/11/2025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21/11/2025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21/11/2025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21/11/2025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4394" y="1511300"/>
            <a:ext cx="7955213" cy="3835400"/>
          </a:xfrm>
        </p:spPr>
        <p:txBody>
          <a:bodyPr anchor="ctr">
            <a:normAutofit/>
          </a:bodyPr>
          <a:lstStyle>
            <a:lvl1pPr algn="ctr">
              <a:defRPr sz="4050"/>
            </a:lvl1pPr>
          </a:lstStyle>
          <a:p>
            <a:r>
              <a:rPr lang="en-US" dirty="0"/>
              <a:t>Click to edit Master title style</a:t>
            </a:r>
          </a:p>
        </p:txBody>
      </p:sp>
      <p:grpSp>
        <p:nvGrpSpPr>
          <p:cNvPr id="15" name="Group 14">
            <a:extLst>
              <a:ext uri="{FF2B5EF4-FFF2-40B4-BE49-F238E27FC236}">
                <a16:creationId xmlns:a16="http://schemas.microsoft.com/office/drawing/2014/main" id="{FDB680EF-D1EE-D4A2-CE12-04FF2E22C5CE}"/>
              </a:ext>
            </a:extLst>
          </p:cNvPr>
          <p:cNvGrpSpPr/>
          <p:nvPr userDrawn="1"/>
        </p:nvGrpSpPr>
        <p:grpSpPr>
          <a:xfrm>
            <a:off x="4410882" y="1153523"/>
            <a:ext cx="331209" cy="4550954"/>
            <a:chOff x="5881176" y="1142998"/>
            <a:chExt cx="441612" cy="4550954"/>
          </a:xfrm>
        </p:grpSpPr>
        <p:grpSp>
          <p:nvGrpSpPr>
            <p:cNvPr id="3" name="Group 2">
              <a:extLst>
                <a:ext uri="{FF2B5EF4-FFF2-40B4-BE49-F238E27FC236}">
                  <a16:creationId xmlns:a16="http://schemas.microsoft.com/office/drawing/2014/main" id="{A143E2C3-8D83-9E88-2620-EC9126FF09B8}"/>
                </a:ext>
              </a:extLst>
            </p:cNvPr>
            <p:cNvGrpSpPr/>
            <p:nvPr/>
          </p:nvGrpSpPr>
          <p:grpSpPr>
            <a:xfrm rot="16200000">
              <a:off x="5974230" y="5371897"/>
              <a:ext cx="229001" cy="415110"/>
              <a:chOff x="3923876" y="6082954"/>
              <a:chExt cx="229001" cy="415110"/>
            </a:xfrm>
          </p:grpSpPr>
          <p:sp>
            <p:nvSpPr>
              <p:cNvPr id="7" name="Image 1" descr=" ">
                <a:extLst>
                  <a:ext uri="{FF2B5EF4-FFF2-40B4-BE49-F238E27FC236}">
                    <a16:creationId xmlns:a16="http://schemas.microsoft.com/office/drawing/2014/main" id="{A4A75052-0D45-9D88-6E08-B4B1623B45E0}"/>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dirty="0"/>
              </a:p>
            </p:txBody>
          </p:sp>
          <p:sp>
            <p:nvSpPr>
              <p:cNvPr id="8" name="Image 2" descr=" ">
                <a:extLst>
                  <a:ext uri="{FF2B5EF4-FFF2-40B4-BE49-F238E27FC236}">
                    <a16:creationId xmlns:a16="http://schemas.microsoft.com/office/drawing/2014/main" id="{45639C67-B5F0-577D-F1F9-8C619B239CF6}"/>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dirty="0"/>
              </a:p>
            </p:txBody>
          </p:sp>
          <p:sp>
            <p:nvSpPr>
              <p:cNvPr id="9" name="Image 3" descr=" ">
                <a:extLst>
                  <a:ext uri="{FF2B5EF4-FFF2-40B4-BE49-F238E27FC236}">
                    <a16:creationId xmlns:a16="http://schemas.microsoft.com/office/drawing/2014/main" id="{C025DEC0-25C8-8ADB-CD1D-9B680E8A4D32}"/>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dirty="0"/>
              </a:p>
            </p:txBody>
          </p:sp>
        </p:grpSp>
        <p:grpSp>
          <p:nvGrpSpPr>
            <p:cNvPr id="10" name="Group 9">
              <a:extLst>
                <a:ext uri="{FF2B5EF4-FFF2-40B4-BE49-F238E27FC236}">
                  <a16:creationId xmlns:a16="http://schemas.microsoft.com/office/drawing/2014/main" id="{1A0B4931-316B-75B7-D932-0ACF629238F6}"/>
                </a:ext>
              </a:extLst>
            </p:cNvPr>
            <p:cNvGrpSpPr/>
            <p:nvPr/>
          </p:nvGrpSpPr>
          <p:grpSpPr>
            <a:xfrm rot="5400000">
              <a:off x="6000732" y="1049944"/>
              <a:ext cx="229001" cy="415110"/>
              <a:chOff x="3923876" y="6082954"/>
              <a:chExt cx="229001" cy="415110"/>
            </a:xfrm>
          </p:grpSpPr>
          <p:sp>
            <p:nvSpPr>
              <p:cNvPr id="11" name="Image 1" descr=" ">
                <a:extLst>
                  <a:ext uri="{FF2B5EF4-FFF2-40B4-BE49-F238E27FC236}">
                    <a16:creationId xmlns:a16="http://schemas.microsoft.com/office/drawing/2014/main" id="{F196EACD-5C09-2AB8-08EC-B2C80418184D}"/>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dirty="0"/>
              </a:p>
            </p:txBody>
          </p:sp>
          <p:sp>
            <p:nvSpPr>
              <p:cNvPr id="12" name="Image 2" descr=" ">
                <a:extLst>
                  <a:ext uri="{FF2B5EF4-FFF2-40B4-BE49-F238E27FC236}">
                    <a16:creationId xmlns:a16="http://schemas.microsoft.com/office/drawing/2014/main" id="{63E52F7D-F27F-52AE-5DD3-79F43F5BE779}"/>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dirty="0"/>
              </a:p>
            </p:txBody>
          </p:sp>
          <p:sp>
            <p:nvSpPr>
              <p:cNvPr id="13" name="Image 3" descr=" ">
                <a:extLst>
                  <a:ext uri="{FF2B5EF4-FFF2-40B4-BE49-F238E27FC236}">
                    <a16:creationId xmlns:a16="http://schemas.microsoft.com/office/drawing/2014/main" id="{99DC8078-7117-86E1-E94B-61325748D27E}"/>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dirty="0"/>
              </a:p>
            </p:txBody>
          </p:sp>
        </p:grpSp>
      </p:grpSp>
      <p:sp>
        <p:nvSpPr>
          <p:cNvPr id="4" name="Freeform: Shape 3">
            <a:extLst>
              <a:ext uri="{FF2B5EF4-FFF2-40B4-BE49-F238E27FC236}">
                <a16:creationId xmlns:a16="http://schemas.microsoft.com/office/drawing/2014/main" id="{A0945F96-0C5B-4A46-4205-C7ABC851DF1D}"/>
              </a:ext>
            </a:extLst>
          </p:cNvPr>
          <p:cNvSpPr/>
          <p:nvPr/>
        </p:nvSpPr>
        <p:spPr>
          <a:xfrm>
            <a:off x="0" y="-1"/>
            <a:ext cx="9144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Date Placeholder 3">
            <a:extLst>
              <a:ext uri="{FF2B5EF4-FFF2-40B4-BE49-F238E27FC236}">
                <a16:creationId xmlns:a16="http://schemas.microsoft.com/office/drawing/2014/main" id="{7D677A41-A7D1-6404-F671-6D83A50DBE1C}"/>
              </a:ext>
            </a:extLst>
          </p:cNvPr>
          <p:cNvSpPr>
            <a:spLocks noGrp="1"/>
          </p:cNvSpPr>
          <p:nvPr>
            <p:ph type="dt" sz="half" idx="2"/>
          </p:nvPr>
        </p:nvSpPr>
        <p:spPr>
          <a:xfrm>
            <a:off x="172268" y="6634841"/>
            <a:ext cx="2620736" cy="223159"/>
          </a:xfrm>
          <a:prstGeom prst="rect">
            <a:avLst/>
          </a:prstGeom>
        </p:spPr>
        <p:txBody>
          <a:bodyPr vert="horz" lIns="91440" tIns="45720" rIns="91440" bIns="45720" rtlCol="0" anchor="ctr"/>
          <a:lstStyle>
            <a:lvl1pPr algn="l">
              <a:defRPr sz="675">
                <a:solidFill>
                  <a:schemeClr val="tx1"/>
                </a:solidFill>
              </a:defRPr>
            </a:lvl1pPr>
          </a:lstStyle>
          <a:p>
            <a:endParaRPr lang="en-US" dirty="0"/>
          </a:p>
        </p:txBody>
      </p:sp>
      <p:sp>
        <p:nvSpPr>
          <p:cNvPr id="6" name="Footer Placeholder 4">
            <a:extLst>
              <a:ext uri="{FF2B5EF4-FFF2-40B4-BE49-F238E27FC236}">
                <a16:creationId xmlns:a16="http://schemas.microsoft.com/office/drawing/2014/main" id="{58A05578-E125-AC49-9E3A-6FBB88542C90}"/>
              </a:ext>
            </a:extLst>
          </p:cNvPr>
          <p:cNvSpPr>
            <a:spLocks noGrp="1"/>
          </p:cNvSpPr>
          <p:nvPr>
            <p:ph type="ftr" sz="quarter" idx="3"/>
          </p:nvPr>
        </p:nvSpPr>
        <p:spPr>
          <a:xfrm>
            <a:off x="6583098" y="6634841"/>
            <a:ext cx="2104054" cy="223159"/>
          </a:xfrm>
          <a:prstGeom prst="rect">
            <a:avLst/>
          </a:prstGeom>
        </p:spPr>
        <p:txBody>
          <a:bodyPr vert="horz" lIns="91440" tIns="45720" rIns="91440" bIns="45720" rtlCol="0" anchor="ctr"/>
          <a:lstStyle>
            <a:lvl1pPr algn="r">
              <a:defRPr sz="675">
                <a:solidFill>
                  <a:schemeClr val="tx1"/>
                </a:solidFill>
              </a:defRPr>
            </a:lvl1pPr>
          </a:lstStyle>
          <a:p>
            <a:endParaRPr lang="en-US" dirty="0"/>
          </a:p>
        </p:txBody>
      </p:sp>
      <p:sp>
        <p:nvSpPr>
          <p:cNvPr id="14" name="Slide Number Placeholder 5">
            <a:extLst>
              <a:ext uri="{FF2B5EF4-FFF2-40B4-BE49-F238E27FC236}">
                <a16:creationId xmlns:a16="http://schemas.microsoft.com/office/drawing/2014/main" id="{4443B078-E927-6FFA-56A3-921655D1B008}"/>
              </a:ext>
            </a:extLst>
          </p:cNvPr>
          <p:cNvSpPr>
            <a:spLocks noGrp="1"/>
          </p:cNvSpPr>
          <p:nvPr>
            <p:ph type="sldNum" sz="quarter" idx="4"/>
          </p:nvPr>
        </p:nvSpPr>
        <p:spPr>
          <a:xfrm>
            <a:off x="8649829" y="6634841"/>
            <a:ext cx="321905" cy="223159"/>
          </a:xfrm>
          <a:prstGeom prst="rect">
            <a:avLst/>
          </a:prstGeom>
        </p:spPr>
        <p:txBody>
          <a:bodyPr vert="horz" lIns="91440" tIns="45720" rIns="91440" bIns="45720" rtlCol="0" anchor="ctr"/>
          <a:lstStyle>
            <a:lvl1pPr algn="r">
              <a:defRPr sz="675">
                <a:solidFill>
                  <a:schemeClr val="tx1"/>
                </a:solidFill>
              </a:defRPr>
            </a:lvl1pPr>
          </a:lstStyle>
          <a:p>
            <a:fld id="{CC057153-B650-4DEB-B370-79DDCFDCE934}" type="slidenum">
              <a:rPr lang="en-US" smtClean="0"/>
              <a:t>‹#›</a:t>
            </a:fld>
            <a:endParaRPr lang="en-US" dirty="0"/>
          </a:p>
        </p:txBody>
      </p:sp>
      <p:grpSp>
        <p:nvGrpSpPr>
          <p:cNvPr id="17" name="Group 16">
            <a:extLst>
              <a:ext uri="{FF2B5EF4-FFF2-40B4-BE49-F238E27FC236}">
                <a16:creationId xmlns:a16="http://schemas.microsoft.com/office/drawing/2014/main" id="{CDB3A74B-F8FD-678A-BB72-94BCEB9E979E}"/>
              </a:ext>
            </a:extLst>
          </p:cNvPr>
          <p:cNvGrpSpPr/>
          <p:nvPr userDrawn="1"/>
        </p:nvGrpSpPr>
        <p:grpSpPr>
          <a:xfrm rot="16200000">
            <a:off x="4452048" y="5434311"/>
            <a:ext cx="229001" cy="311333"/>
            <a:chOff x="3923876" y="6082954"/>
            <a:chExt cx="229001" cy="415110"/>
          </a:xfrm>
        </p:grpSpPr>
        <p:sp>
          <p:nvSpPr>
            <p:cNvPr id="22" name="Image 1" descr=" ">
              <a:extLst>
                <a:ext uri="{FF2B5EF4-FFF2-40B4-BE49-F238E27FC236}">
                  <a16:creationId xmlns:a16="http://schemas.microsoft.com/office/drawing/2014/main" id="{4003D112-F993-A61B-2E32-C5DCCD9D2FB2}"/>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3" name="Image 2" descr=" ">
              <a:extLst>
                <a:ext uri="{FF2B5EF4-FFF2-40B4-BE49-F238E27FC236}">
                  <a16:creationId xmlns:a16="http://schemas.microsoft.com/office/drawing/2014/main" id="{FF442B97-CA2E-1C9A-82CF-5CE1647E38CC}"/>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4" name="Image 3" descr=" ">
              <a:extLst>
                <a:ext uri="{FF2B5EF4-FFF2-40B4-BE49-F238E27FC236}">
                  <a16:creationId xmlns:a16="http://schemas.microsoft.com/office/drawing/2014/main" id="{9D28E0D8-95DD-A22A-1A92-3F553392DB5D}"/>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nvGrpSpPr>
          <p:cNvPr id="18" name="Group 17">
            <a:extLst>
              <a:ext uri="{FF2B5EF4-FFF2-40B4-BE49-F238E27FC236}">
                <a16:creationId xmlns:a16="http://schemas.microsoft.com/office/drawing/2014/main" id="{E4A54C73-DABB-253E-F62E-CCAB220548D1}"/>
              </a:ext>
            </a:extLst>
          </p:cNvPr>
          <p:cNvGrpSpPr/>
          <p:nvPr userDrawn="1"/>
        </p:nvGrpSpPr>
        <p:grpSpPr>
          <a:xfrm rot="5400000">
            <a:off x="4471924" y="1112358"/>
            <a:ext cx="229001" cy="311333"/>
            <a:chOff x="3923876" y="6082954"/>
            <a:chExt cx="229001" cy="415110"/>
          </a:xfrm>
        </p:grpSpPr>
        <p:sp>
          <p:nvSpPr>
            <p:cNvPr id="19" name="Image 1" descr=" ">
              <a:extLst>
                <a:ext uri="{FF2B5EF4-FFF2-40B4-BE49-F238E27FC236}">
                  <a16:creationId xmlns:a16="http://schemas.microsoft.com/office/drawing/2014/main" id="{84FB8BAC-C6FC-BB53-C571-028F352CC6D5}"/>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0" name="Image 2" descr=" ">
              <a:extLst>
                <a:ext uri="{FF2B5EF4-FFF2-40B4-BE49-F238E27FC236}">
                  <a16:creationId xmlns:a16="http://schemas.microsoft.com/office/drawing/2014/main" id="{F9F2DE94-0C39-E5B2-EBDF-11B24E2F7790}"/>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1" name="Image 3" descr=" ">
              <a:extLst>
                <a:ext uri="{FF2B5EF4-FFF2-40B4-BE49-F238E27FC236}">
                  <a16:creationId xmlns:a16="http://schemas.microsoft.com/office/drawing/2014/main" id="{ECE5A41D-3A8B-EAA7-E892-312666C4EF26}"/>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sp>
        <p:nvSpPr>
          <p:cNvPr id="25" name="Freeform: Shape 24">
            <a:extLst>
              <a:ext uri="{FF2B5EF4-FFF2-40B4-BE49-F238E27FC236}">
                <a16:creationId xmlns:a16="http://schemas.microsoft.com/office/drawing/2014/main" id="{880B6038-879D-1AC2-4853-29131C16B5EF}"/>
              </a:ext>
            </a:extLst>
          </p:cNvPr>
          <p:cNvSpPr/>
          <p:nvPr userDrawn="1"/>
        </p:nvSpPr>
        <p:spPr>
          <a:xfrm>
            <a:off x="0" y="-1"/>
            <a:ext cx="9144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1573143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37776441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26903999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24142124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8431107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20161826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21267878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39821830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447925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34240263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36414290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714630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500091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467574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71698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47901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4270923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037758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962455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0820437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60644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852052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0478868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68753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58225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2256030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5914173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9728140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3061526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54637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866731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2500190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548141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0522419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itle with Picture 3">
    <p:bg>
      <p:bgPr>
        <a:solidFill>
          <a:schemeClr val="accent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364D48C-0D99-48D7-6338-D4405B718550}"/>
              </a:ext>
            </a:extLst>
          </p:cNvPr>
          <p:cNvSpPr>
            <a:spLocks noGrp="1"/>
          </p:cNvSpPr>
          <p:nvPr>
            <p:ph type="title"/>
          </p:nvPr>
        </p:nvSpPr>
        <p:spPr>
          <a:xfrm>
            <a:off x="400431" y="1413141"/>
            <a:ext cx="2798064" cy="2843784"/>
          </a:xfrm>
        </p:spPr>
        <p:txBody>
          <a:bodyPr anchor="b">
            <a:normAutofit/>
          </a:bodyPr>
          <a:lstStyle>
            <a:lvl1pPr>
              <a:defRPr sz="2700" cap="all" baseline="0"/>
            </a:lvl1pPr>
          </a:lstStyle>
          <a:p>
            <a:r>
              <a:rPr lang="en-US"/>
              <a:t>Click to edit Master title style</a:t>
            </a:r>
          </a:p>
        </p:txBody>
      </p:sp>
      <p:sp>
        <p:nvSpPr>
          <p:cNvPr id="6" name="Subtitle 2">
            <a:extLst>
              <a:ext uri="{FF2B5EF4-FFF2-40B4-BE49-F238E27FC236}">
                <a16:creationId xmlns:a16="http://schemas.microsoft.com/office/drawing/2014/main" id="{62F61323-F3FD-2D38-2EE1-E8D34BE047B6}"/>
              </a:ext>
            </a:extLst>
          </p:cNvPr>
          <p:cNvSpPr>
            <a:spLocks noGrp="1"/>
          </p:cNvSpPr>
          <p:nvPr>
            <p:ph type="subTitle" idx="1"/>
          </p:nvPr>
        </p:nvSpPr>
        <p:spPr>
          <a:xfrm>
            <a:off x="400431" y="4403040"/>
            <a:ext cx="2777490" cy="1123122"/>
          </a:xfrm>
        </p:spPr>
        <p:txBody>
          <a:bodyPr vert="horz" lIns="91440" tIns="45720" rIns="91440" bIns="45720" rtlCol="0">
            <a:normAutofit/>
          </a:bodyPr>
          <a:lstStyle>
            <a:lvl1pPr marL="0" indent="0">
              <a:buNone/>
              <a:defRPr lang="en-US" sz="1500" dirty="0"/>
            </a:lvl1pPr>
          </a:lstStyle>
          <a:p>
            <a:pPr marL="171450" lvl="0" indent="-171450"/>
            <a:r>
              <a:rPr lang="en-US" dirty="0"/>
              <a:t>Click to edit Master subtitle style</a:t>
            </a:r>
          </a:p>
        </p:txBody>
      </p:sp>
      <p:sp>
        <p:nvSpPr>
          <p:cNvPr id="4" name="Picture Placeholder 3">
            <a:extLst>
              <a:ext uri="{FF2B5EF4-FFF2-40B4-BE49-F238E27FC236}">
                <a16:creationId xmlns:a16="http://schemas.microsoft.com/office/drawing/2014/main" id="{61F99F6D-CADB-BBC8-7D07-BCD00C6A4430}"/>
              </a:ext>
            </a:extLst>
          </p:cNvPr>
          <p:cNvSpPr>
            <a:spLocks noGrp="1"/>
          </p:cNvSpPr>
          <p:nvPr>
            <p:ph type="pic" sz="quarter" idx="13" hasCustomPrompt="1"/>
          </p:nvPr>
        </p:nvSpPr>
        <p:spPr>
          <a:xfrm>
            <a:off x="4010051" y="635364"/>
            <a:ext cx="4657701"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22258551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cSld name="1_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4394" y="1511300"/>
            <a:ext cx="7955213" cy="3835400"/>
          </a:xfrm>
        </p:spPr>
        <p:txBody>
          <a:bodyPr anchor="ctr">
            <a:normAutofit/>
          </a:bodyPr>
          <a:lstStyle>
            <a:lvl1pPr algn="ctr">
              <a:defRPr sz="4050"/>
            </a:lvl1pPr>
          </a:lstStyle>
          <a:p>
            <a:r>
              <a:rPr lang="en-US" dirty="0"/>
              <a:t>Click to edit Master title style</a:t>
            </a:r>
          </a:p>
        </p:txBody>
      </p:sp>
      <p:grpSp>
        <p:nvGrpSpPr>
          <p:cNvPr id="15" name="Group 14">
            <a:extLst>
              <a:ext uri="{FF2B5EF4-FFF2-40B4-BE49-F238E27FC236}">
                <a16:creationId xmlns:a16="http://schemas.microsoft.com/office/drawing/2014/main" id="{FDB680EF-D1EE-D4A2-CE12-04FF2E22C5CE}"/>
              </a:ext>
            </a:extLst>
          </p:cNvPr>
          <p:cNvGrpSpPr/>
          <p:nvPr userDrawn="1"/>
        </p:nvGrpSpPr>
        <p:grpSpPr>
          <a:xfrm>
            <a:off x="4410882" y="1153523"/>
            <a:ext cx="331209" cy="4550954"/>
            <a:chOff x="5881176" y="1142998"/>
            <a:chExt cx="441612" cy="4550954"/>
          </a:xfrm>
        </p:grpSpPr>
        <p:grpSp>
          <p:nvGrpSpPr>
            <p:cNvPr id="3" name="Group 2">
              <a:extLst>
                <a:ext uri="{FF2B5EF4-FFF2-40B4-BE49-F238E27FC236}">
                  <a16:creationId xmlns:a16="http://schemas.microsoft.com/office/drawing/2014/main" id="{A143E2C3-8D83-9E88-2620-EC9126FF09B8}"/>
                </a:ext>
              </a:extLst>
            </p:cNvPr>
            <p:cNvGrpSpPr/>
            <p:nvPr/>
          </p:nvGrpSpPr>
          <p:grpSpPr>
            <a:xfrm rot="16200000">
              <a:off x="5974230" y="5371897"/>
              <a:ext cx="229001" cy="415110"/>
              <a:chOff x="3923876" y="6082954"/>
              <a:chExt cx="229001" cy="415110"/>
            </a:xfrm>
          </p:grpSpPr>
          <p:sp>
            <p:nvSpPr>
              <p:cNvPr id="7" name="Image 1" descr=" ">
                <a:extLst>
                  <a:ext uri="{FF2B5EF4-FFF2-40B4-BE49-F238E27FC236}">
                    <a16:creationId xmlns:a16="http://schemas.microsoft.com/office/drawing/2014/main" id="{A4A75052-0D45-9D88-6E08-B4B1623B45E0}"/>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dirty="0"/>
              </a:p>
            </p:txBody>
          </p:sp>
          <p:sp>
            <p:nvSpPr>
              <p:cNvPr id="8" name="Image 2" descr=" ">
                <a:extLst>
                  <a:ext uri="{FF2B5EF4-FFF2-40B4-BE49-F238E27FC236}">
                    <a16:creationId xmlns:a16="http://schemas.microsoft.com/office/drawing/2014/main" id="{45639C67-B5F0-577D-F1F9-8C619B239CF6}"/>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dirty="0"/>
              </a:p>
            </p:txBody>
          </p:sp>
          <p:sp>
            <p:nvSpPr>
              <p:cNvPr id="9" name="Image 3" descr=" ">
                <a:extLst>
                  <a:ext uri="{FF2B5EF4-FFF2-40B4-BE49-F238E27FC236}">
                    <a16:creationId xmlns:a16="http://schemas.microsoft.com/office/drawing/2014/main" id="{C025DEC0-25C8-8ADB-CD1D-9B680E8A4D32}"/>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dirty="0"/>
              </a:p>
            </p:txBody>
          </p:sp>
        </p:grpSp>
        <p:grpSp>
          <p:nvGrpSpPr>
            <p:cNvPr id="10" name="Group 9">
              <a:extLst>
                <a:ext uri="{FF2B5EF4-FFF2-40B4-BE49-F238E27FC236}">
                  <a16:creationId xmlns:a16="http://schemas.microsoft.com/office/drawing/2014/main" id="{1A0B4931-316B-75B7-D932-0ACF629238F6}"/>
                </a:ext>
              </a:extLst>
            </p:cNvPr>
            <p:cNvGrpSpPr/>
            <p:nvPr/>
          </p:nvGrpSpPr>
          <p:grpSpPr>
            <a:xfrm rot="5400000">
              <a:off x="6000732" y="1049944"/>
              <a:ext cx="229001" cy="415110"/>
              <a:chOff x="3923876" y="6082954"/>
              <a:chExt cx="229001" cy="415110"/>
            </a:xfrm>
          </p:grpSpPr>
          <p:sp>
            <p:nvSpPr>
              <p:cNvPr id="11" name="Image 1" descr=" ">
                <a:extLst>
                  <a:ext uri="{FF2B5EF4-FFF2-40B4-BE49-F238E27FC236}">
                    <a16:creationId xmlns:a16="http://schemas.microsoft.com/office/drawing/2014/main" id="{F196EACD-5C09-2AB8-08EC-B2C80418184D}"/>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dirty="0"/>
              </a:p>
            </p:txBody>
          </p:sp>
          <p:sp>
            <p:nvSpPr>
              <p:cNvPr id="12" name="Image 2" descr=" ">
                <a:extLst>
                  <a:ext uri="{FF2B5EF4-FFF2-40B4-BE49-F238E27FC236}">
                    <a16:creationId xmlns:a16="http://schemas.microsoft.com/office/drawing/2014/main" id="{63E52F7D-F27F-52AE-5DD3-79F43F5BE779}"/>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dirty="0"/>
              </a:p>
            </p:txBody>
          </p:sp>
          <p:sp>
            <p:nvSpPr>
              <p:cNvPr id="13" name="Image 3" descr=" ">
                <a:extLst>
                  <a:ext uri="{FF2B5EF4-FFF2-40B4-BE49-F238E27FC236}">
                    <a16:creationId xmlns:a16="http://schemas.microsoft.com/office/drawing/2014/main" id="{99DC8078-7117-86E1-E94B-61325748D27E}"/>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dirty="0"/>
              </a:p>
            </p:txBody>
          </p:sp>
        </p:grpSp>
      </p:grpSp>
      <p:sp>
        <p:nvSpPr>
          <p:cNvPr id="4" name="Freeform: Shape 3">
            <a:extLst>
              <a:ext uri="{FF2B5EF4-FFF2-40B4-BE49-F238E27FC236}">
                <a16:creationId xmlns:a16="http://schemas.microsoft.com/office/drawing/2014/main" id="{A0945F96-0C5B-4A46-4205-C7ABC851DF1D}"/>
              </a:ext>
            </a:extLst>
          </p:cNvPr>
          <p:cNvSpPr/>
          <p:nvPr/>
        </p:nvSpPr>
        <p:spPr>
          <a:xfrm>
            <a:off x="0" y="-1"/>
            <a:ext cx="9144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Date Placeholder 3">
            <a:extLst>
              <a:ext uri="{FF2B5EF4-FFF2-40B4-BE49-F238E27FC236}">
                <a16:creationId xmlns:a16="http://schemas.microsoft.com/office/drawing/2014/main" id="{7D677A41-A7D1-6404-F671-6D83A50DBE1C}"/>
              </a:ext>
            </a:extLst>
          </p:cNvPr>
          <p:cNvSpPr>
            <a:spLocks noGrp="1"/>
          </p:cNvSpPr>
          <p:nvPr>
            <p:ph type="dt" sz="half" idx="2"/>
          </p:nvPr>
        </p:nvSpPr>
        <p:spPr>
          <a:xfrm>
            <a:off x="172268" y="6634841"/>
            <a:ext cx="2620736" cy="223159"/>
          </a:xfrm>
          <a:prstGeom prst="rect">
            <a:avLst/>
          </a:prstGeom>
        </p:spPr>
        <p:txBody>
          <a:bodyPr vert="horz" lIns="91440" tIns="45720" rIns="91440" bIns="45720" rtlCol="0" anchor="ctr"/>
          <a:lstStyle>
            <a:lvl1pPr algn="l">
              <a:defRPr sz="675">
                <a:solidFill>
                  <a:schemeClr val="tx1"/>
                </a:solidFill>
              </a:defRPr>
            </a:lvl1pPr>
          </a:lstStyle>
          <a:p>
            <a:endParaRPr lang="en-US" dirty="0"/>
          </a:p>
        </p:txBody>
      </p:sp>
      <p:sp>
        <p:nvSpPr>
          <p:cNvPr id="6" name="Footer Placeholder 4">
            <a:extLst>
              <a:ext uri="{FF2B5EF4-FFF2-40B4-BE49-F238E27FC236}">
                <a16:creationId xmlns:a16="http://schemas.microsoft.com/office/drawing/2014/main" id="{58A05578-E125-AC49-9E3A-6FBB88542C90}"/>
              </a:ext>
            </a:extLst>
          </p:cNvPr>
          <p:cNvSpPr>
            <a:spLocks noGrp="1"/>
          </p:cNvSpPr>
          <p:nvPr>
            <p:ph type="ftr" sz="quarter" idx="3"/>
          </p:nvPr>
        </p:nvSpPr>
        <p:spPr>
          <a:xfrm>
            <a:off x="6583098" y="6634841"/>
            <a:ext cx="2104054" cy="223159"/>
          </a:xfrm>
          <a:prstGeom prst="rect">
            <a:avLst/>
          </a:prstGeom>
        </p:spPr>
        <p:txBody>
          <a:bodyPr vert="horz" lIns="91440" tIns="45720" rIns="91440" bIns="45720" rtlCol="0" anchor="ctr"/>
          <a:lstStyle>
            <a:lvl1pPr algn="r">
              <a:defRPr sz="675">
                <a:solidFill>
                  <a:schemeClr val="tx1"/>
                </a:solidFill>
              </a:defRPr>
            </a:lvl1pPr>
          </a:lstStyle>
          <a:p>
            <a:endParaRPr lang="en-US" dirty="0"/>
          </a:p>
        </p:txBody>
      </p:sp>
      <p:sp>
        <p:nvSpPr>
          <p:cNvPr id="14" name="Slide Number Placeholder 5">
            <a:extLst>
              <a:ext uri="{FF2B5EF4-FFF2-40B4-BE49-F238E27FC236}">
                <a16:creationId xmlns:a16="http://schemas.microsoft.com/office/drawing/2014/main" id="{4443B078-E927-6FFA-56A3-921655D1B008}"/>
              </a:ext>
            </a:extLst>
          </p:cNvPr>
          <p:cNvSpPr>
            <a:spLocks noGrp="1"/>
          </p:cNvSpPr>
          <p:nvPr>
            <p:ph type="sldNum" sz="quarter" idx="4"/>
          </p:nvPr>
        </p:nvSpPr>
        <p:spPr>
          <a:xfrm>
            <a:off x="8649829" y="6634841"/>
            <a:ext cx="321905" cy="223159"/>
          </a:xfrm>
          <a:prstGeom prst="rect">
            <a:avLst/>
          </a:prstGeom>
        </p:spPr>
        <p:txBody>
          <a:bodyPr vert="horz" lIns="91440" tIns="45720" rIns="91440" bIns="45720" rtlCol="0" anchor="ctr"/>
          <a:lstStyle>
            <a:lvl1pPr algn="r">
              <a:defRPr sz="675">
                <a:solidFill>
                  <a:schemeClr val="tx1"/>
                </a:solidFill>
              </a:defRPr>
            </a:lvl1pPr>
          </a:lstStyle>
          <a:p>
            <a:fld id="{CC057153-B650-4DEB-B370-79DDCFDCE934}" type="slidenum">
              <a:rPr lang="en-US" smtClean="0"/>
              <a:t>‹#›</a:t>
            </a:fld>
            <a:endParaRPr lang="en-US" dirty="0"/>
          </a:p>
        </p:txBody>
      </p:sp>
      <p:grpSp>
        <p:nvGrpSpPr>
          <p:cNvPr id="17" name="Group 16">
            <a:extLst>
              <a:ext uri="{FF2B5EF4-FFF2-40B4-BE49-F238E27FC236}">
                <a16:creationId xmlns:a16="http://schemas.microsoft.com/office/drawing/2014/main" id="{CDB3A74B-F8FD-678A-BB72-94BCEB9E979E}"/>
              </a:ext>
            </a:extLst>
          </p:cNvPr>
          <p:cNvGrpSpPr/>
          <p:nvPr userDrawn="1"/>
        </p:nvGrpSpPr>
        <p:grpSpPr>
          <a:xfrm rot="16200000">
            <a:off x="4452048" y="5434311"/>
            <a:ext cx="229001" cy="311333"/>
            <a:chOff x="3923876" y="6082954"/>
            <a:chExt cx="229001" cy="415110"/>
          </a:xfrm>
        </p:grpSpPr>
        <p:sp>
          <p:nvSpPr>
            <p:cNvPr id="22" name="Image 1" descr=" ">
              <a:extLst>
                <a:ext uri="{FF2B5EF4-FFF2-40B4-BE49-F238E27FC236}">
                  <a16:creationId xmlns:a16="http://schemas.microsoft.com/office/drawing/2014/main" id="{4003D112-F993-A61B-2E32-C5DCCD9D2FB2}"/>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3" name="Image 2" descr=" ">
              <a:extLst>
                <a:ext uri="{FF2B5EF4-FFF2-40B4-BE49-F238E27FC236}">
                  <a16:creationId xmlns:a16="http://schemas.microsoft.com/office/drawing/2014/main" id="{FF442B97-CA2E-1C9A-82CF-5CE1647E38CC}"/>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4" name="Image 3" descr=" ">
              <a:extLst>
                <a:ext uri="{FF2B5EF4-FFF2-40B4-BE49-F238E27FC236}">
                  <a16:creationId xmlns:a16="http://schemas.microsoft.com/office/drawing/2014/main" id="{9D28E0D8-95DD-A22A-1A92-3F553392DB5D}"/>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nvGrpSpPr>
          <p:cNvPr id="18" name="Group 17">
            <a:extLst>
              <a:ext uri="{FF2B5EF4-FFF2-40B4-BE49-F238E27FC236}">
                <a16:creationId xmlns:a16="http://schemas.microsoft.com/office/drawing/2014/main" id="{E4A54C73-DABB-253E-F62E-CCAB220548D1}"/>
              </a:ext>
            </a:extLst>
          </p:cNvPr>
          <p:cNvGrpSpPr/>
          <p:nvPr userDrawn="1"/>
        </p:nvGrpSpPr>
        <p:grpSpPr>
          <a:xfrm rot="5400000">
            <a:off x="4471924" y="1112358"/>
            <a:ext cx="229001" cy="311333"/>
            <a:chOff x="3923876" y="6082954"/>
            <a:chExt cx="229001" cy="415110"/>
          </a:xfrm>
        </p:grpSpPr>
        <p:sp>
          <p:nvSpPr>
            <p:cNvPr id="19" name="Image 1" descr=" ">
              <a:extLst>
                <a:ext uri="{FF2B5EF4-FFF2-40B4-BE49-F238E27FC236}">
                  <a16:creationId xmlns:a16="http://schemas.microsoft.com/office/drawing/2014/main" id="{84FB8BAC-C6FC-BB53-C571-028F352CC6D5}"/>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0" name="Image 2" descr=" ">
              <a:extLst>
                <a:ext uri="{FF2B5EF4-FFF2-40B4-BE49-F238E27FC236}">
                  <a16:creationId xmlns:a16="http://schemas.microsoft.com/office/drawing/2014/main" id="{F9F2DE94-0C39-E5B2-EBDF-11B24E2F7790}"/>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1" name="Image 3" descr=" ">
              <a:extLst>
                <a:ext uri="{FF2B5EF4-FFF2-40B4-BE49-F238E27FC236}">
                  <a16:creationId xmlns:a16="http://schemas.microsoft.com/office/drawing/2014/main" id="{ECE5A41D-3A8B-EAA7-E892-312666C4EF26}"/>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sp>
        <p:nvSpPr>
          <p:cNvPr id="25" name="Freeform: Shape 24">
            <a:extLst>
              <a:ext uri="{FF2B5EF4-FFF2-40B4-BE49-F238E27FC236}">
                <a16:creationId xmlns:a16="http://schemas.microsoft.com/office/drawing/2014/main" id="{880B6038-879D-1AC2-4853-29131C16B5EF}"/>
              </a:ext>
            </a:extLst>
          </p:cNvPr>
          <p:cNvSpPr/>
          <p:nvPr userDrawn="1"/>
        </p:nvSpPr>
        <p:spPr>
          <a:xfrm>
            <a:off x="0" y="-1"/>
            <a:ext cx="9144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0446841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cSld name="Content with Picture 5">
    <p:bg>
      <p:bgPr>
        <a:solidFill>
          <a:schemeClr val="accent3"/>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E0A85EB-533B-565D-02A1-1440F10EA72C}"/>
              </a:ext>
            </a:extLst>
          </p:cNvPr>
          <p:cNvSpPr>
            <a:spLocks noGrp="1"/>
          </p:cNvSpPr>
          <p:nvPr>
            <p:ph type="title"/>
          </p:nvPr>
        </p:nvSpPr>
        <p:spPr>
          <a:xfrm>
            <a:off x="5440308" y="650497"/>
            <a:ext cx="3246492" cy="1236363"/>
          </a:xfrm>
        </p:spPr>
        <p:txBody>
          <a:bodyPr anchor="t">
            <a:normAutofit/>
          </a:bodyPr>
          <a:lstStyle>
            <a:lvl1pPr>
              <a:defRPr sz="3300"/>
            </a:lvl1pPr>
          </a:lstStyle>
          <a:p>
            <a:r>
              <a:rPr lang="en-US"/>
              <a:t>Click to edit Master title style</a:t>
            </a:r>
            <a:endParaRPr lang="en-US" dirty="0"/>
          </a:p>
        </p:txBody>
      </p:sp>
      <p:sp>
        <p:nvSpPr>
          <p:cNvPr id="4" name="Freeform: Shape 3">
            <a:extLst>
              <a:ext uri="{FF2B5EF4-FFF2-40B4-BE49-F238E27FC236}">
                <a16:creationId xmlns:a16="http://schemas.microsoft.com/office/drawing/2014/main" id="{FC1C9DD2-F6FC-850A-0842-BD49FC4E52F4}"/>
              </a:ext>
            </a:extLst>
          </p:cNvPr>
          <p:cNvSpPr/>
          <p:nvPr/>
        </p:nvSpPr>
        <p:spPr>
          <a:xfrm>
            <a:off x="0" y="-1"/>
            <a:ext cx="9144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Picture Placeholder 8">
            <a:extLst>
              <a:ext uri="{FF2B5EF4-FFF2-40B4-BE49-F238E27FC236}">
                <a16:creationId xmlns:a16="http://schemas.microsoft.com/office/drawing/2014/main" id="{1862A7FE-77C2-D057-F7B5-5CBC570CB6E0}"/>
              </a:ext>
            </a:extLst>
          </p:cNvPr>
          <p:cNvSpPr>
            <a:spLocks noGrp="1"/>
          </p:cNvSpPr>
          <p:nvPr>
            <p:ph type="pic" sz="quarter" idx="15" hasCustomPrompt="1"/>
          </p:nvPr>
        </p:nvSpPr>
        <p:spPr>
          <a:xfrm>
            <a:off x="605887" y="714677"/>
            <a:ext cx="4062338"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440309" y="2299903"/>
            <a:ext cx="3246492" cy="4008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CEDC13F8-462C-43BB-3440-7762CE79BB71}"/>
              </a:ext>
            </a:extLst>
          </p:cNvPr>
          <p:cNvSpPr>
            <a:spLocks noGrp="1"/>
          </p:cNvSpPr>
          <p:nvPr>
            <p:ph type="dt" sz="half" idx="16"/>
          </p:nvPr>
        </p:nvSpPr>
        <p:spPr/>
        <p:txBody>
          <a:bodyPr/>
          <a:lstStyle/>
          <a:p>
            <a:endParaRPr lang="en-US" dirty="0"/>
          </a:p>
        </p:txBody>
      </p:sp>
      <p:sp>
        <p:nvSpPr>
          <p:cNvPr id="3" name="Footer Placeholder 2">
            <a:extLst>
              <a:ext uri="{FF2B5EF4-FFF2-40B4-BE49-F238E27FC236}">
                <a16:creationId xmlns:a16="http://schemas.microsoft.com/office/drawing/2014/main" id="{0C3687B8-8223-E08E-224E-23AF1760FF5F}"/>
              </a:ext>
            </a:extLst>
          </p:cNvPr>
          <p:cNvSpPr>
            <a:spLocks noGrp="1"/>
          </p:cNvSpPr>
          <p:nvPr>
            <p:ph type="ftr" sz="quarter" idx="17"/>
          </p:nvPr>
        </p:nvSpPr>
        <p:spPr/>
        <p:txBody>
          <a:bodyPr/>
          <a:lstStyle/>
          <a:p>
            <a:endParaRPr lang="en-US" dirty="0"/>
          </a:p>
        </p:txBody>
      </p:sp>
      <p:sp>
        <p:nvSpPr>
          <p:cNvPr id="5" name="Slide Number Placeholder 4">
            <a:extLst>
              <a:ext uri="{FF2B5EF4-FFF2-40B4-BE49-F238E27FC236}">
                <a16:creationId xmlns:a16="http://schemas.microsoft.com/office/drawing/2014/main" id="{1072FFBA-0469-D7B5-7578-1520ABD251A8}"/>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2183200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cSld name="Content with Picture 16">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48639"/>
            <a:ext cx="3504438" cy="1453896"/>
          </a:xfrm>
        </p:spPr>
        <p:txBody>
          <a:bodyPr>
            <a:normAutofit/>
          </a:bodyPr>
          <a:lstStyle>
            <a:lvl1pPr>
              <a:defRPr sz="3300"/>
            </a:lvl1pPr>
          </a:lstStyle>
          <a:p>
            <a:r>
              <a:rPr lang="en-US"/>
              <a:t>Click to edit Master title style</a:t>
            </a:r>
          </a:p>
        </p:txBody>
      </p:sp>
      <p:sp>
        <p:nvSpPr>
          <p:cNvPr id="3" name="Picture Placeholder 2">
            <a:extLst>
              <a:ext uri="{FF2B5EF4-FFF2-40B4-BE49-F238E27FC236}">
                <a16:creationId xmlns:a16="http://schemas.microsoft.com/office/drawing/2014/main" id="{7E518005-64E1-A662-B000-E349FE112C92}"/>
              </a:ext>
            </a:extLst>
          </p:cNvPr>
          <p:cNvSpPr>
            <a:spLocks noGrp="1"/>
          </p:cNvSpPr>
          <p:nvPr>
            <p:ph type="pic" sz="quarter" idx="13" hasCustomPrompt="1"/>
          </p:nvPr>
        </p:nvSpPr>
        <p:spPr>
          <a:xfrm>
            <a:off x="623699" y="2127421"/>
            <a:ext cx="3053186" cy="4080083"/>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495071" y="549276"/>
            <a:ext cx="4189444"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C5AAF10-8331-6053-602B-8BFE346EFEBB}"/>
              </a:ext>
            </a:extLst>
          </p:cNvPr>
          <p:cNvSpPr>
            <a:spLocks noGrp="1"/>
          </p:cNvSpPr>
          <p:nvPr>
            <p:ph type="dt" sz="half" idx="15"/>
          </p:nvPr>
        </p:nvSpPr>
        <p:spPr/>
        <p:txBody>
          <a:bodyPr/>
          <a:lstStyle/>
          <a:p>
            <a:endParaRPr lang="en-US" dirty="0"/>
          </a:p>
        </p:txBody>
      </p:sp>
      <p:sp>
        <p:nvSpPr>
          <p:cNvPr id="6" name="Footer Placeholder 5">
            <a:extLst>
              <a:ext uri="{FF2B5EF4-FFF2-40B4-BE49-F238E27FC236}">
                <a16:creationId xmlns:a16="http://schemas.microsoft.com/office/drawing/2014/main" id="{5ECC9B87-20C9-BDAD-1868-4EB109DC8760}"/>
              </a:ext>
            </a:extLst>
          </p:cNvPr>
          <p:cNvSpPr>
            <a:spLocks noGrp="1"/>
          </p:cNvSpPr>
          <p:nvPr>
            <p:ph type="ftr" sz="quarter" idx="16"/>
          </p:nvPr>
        </p:nvSpPr>
        <p:spPr/>
        <p:txBody>
          <a:bodyPr/>
          <a:lstStyle/>
          <a:p>
            <a:endParaRPr lang="en-US" dirty="0"/>
          </a:p>
        </p:txBody>
      </p:sp>
      <p:sp>
        <p:nvSpPr>
          <p:cNvPr id="7" name="Slide Number Placeholder 6">
            <a:extLst>
              <a:ext uri="{FF2B5EF4-FFF2-40B4-BE49-F238E27FC236}">
                <a16:creationId xmlns:a16="http://schemas.microsoft.com/office/drawing/2014/main" id="{E9271E51-9AED-8E94-9BC1-B38B2D911285}"/>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0465906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Content with Picture">
    <p:bg>
      <p:bgPr>
        <a:solidFill>
          <a:schemeClr val="accent3"/>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F710A775-ED92-C678-97A0-F3FCC622EDE3}"/>
              </a:ext>
            </a:extLst>
          </p:cNvPr>
          <p:cNvSpPr/>
          <p:nvPr/>
        </p:nvSpPr>
        <p:spPr>
          <a:xfrm>
            <a:off x="0" y="-1"/>
            <a:ext cx="9144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29101" y="996636"/>
            <a:ext cx="4257700" cy="1352374"/>
          </a:xfrm>
        </p:spPr>
        <p:txBody>
          <a:bodyPr anchor="t">
            <a:noAutofit/>
          </a:bodyPr>
          <a:lstStyle>
            <a:lvl1pPr>
              <a:defRPr sz="33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29101" y="2762055"/>
            <a:ext cx="4257701" cy="3409789"/>
          </a:xfrm>
        </p:spPr>
        <p:txBody>
          <a:bodyPr/>
          <a:lstStyle>
            <a:lvl1pPr marL="0" indent="0">
              <a:buNone/>
              <a:defRPr/>
            </a:lvl1pPr>
            <a:lvl2pPr marL="171450" indent="0">
              <a:buNone/>
              <a:defRPr/>
            </a:lvl2pPr>
            <a:lvl3pPr marL="342900" indent="0">
              <a:buNone/>
              <a:defRPr/>
            </a:lvl3pPr>
            <a:lvl4pPr marL="514350" indent="0">
              <a:buNone/>
              <a:defRPr/>
            </a:lvl4pPr>
            <a:lvl5pPr marL="685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Date Placeholder 3">
            <a:extLst>
              <a:ext uri="{FF2B5EF4-FFF2-40B4-BE49-F238E27FC236}">
                <a16:creationId xmlns:a16="http://schemas.microsoft.com/office/drawing/2014/main" id="{BC5BF2DA-4E73-341E-37A7-D54807CC9CCA}"/>
              </a:ext>
            </a:extLst>
          </p:cNvPr>
          <p:cNvSpPr>
            <a:spLocks noGrp="1"/>
          </p:cNvSpPr>
          <p:nvPr>
            <p:ph type="dt" sz="half" idx="2"/>
          </p:nvPr>
        </p:nvSpPr>
        <p:spPr>
          <a:xfrm>
            <a:off x="172268" y="6634841"/>
            <a:ext cx="2620736" cy="223159"/>
          </a:xfrm>
          <a:prstGeom prst="rect">
            <a:avLst/>
          </a:prstGeom>
        </p:spPr>
        <p:txBody>
          <a:bodyPr vert="horz" lIns="91440" tIns="45720" rIns="91440" bIns="45720" rtlCol="0" anchor="ctr"/>
          <a:lstStyle>
            <a:lvl1pPr algn="l">
              <a:defRPr sz="675">
                <a:solidFill>
                  <a:schemeClr val="tx1"/>
                </a:solidFill>
              </a:defRPr>
            </a:lvl1pPr>
          </a:lstStyle>
          <a:p>
            <a:endParaRPr lang="en-US" dirty="0"/>
          </a:p>
        </p:txBody>
      </p:sp>
      <p:sp>
        <p:nvSpPr>
          <p:cNvPr id="17" name="Footer Placeholder 4">
            <a:extLst>
              <a:ext uri="{FF2B5EF4-FFF2-40B4-BE49-F238E27FC236}">
                <a16:creationId xmlns:a16="http://schemas.microsoft.com/office/drawing/2014/main" id="{183A8769-5634-96A8-77E4-5BE545AB0A8B}"/>
              </a:ext>
            </a:extLst>
          </p:cNvPr>
          <p:cNvSpPr>
            <a:spLocks noGrp="1"/>
          </p:cNvSpPr>
          <p:nvPr>
            <p:ph type="ftr" sz="quarter" idx="3"/>
          </p:nvPr>
        </p:nvSpPr>
        <p:spPr>
          <a:xfrm>
            <a:off x="6583098" y="6634841"/>
            <a:ext cx="2104054" cy="223159"/>
          </a:xfrm>
          <a:prstGeom prst="rect">
            <a:avLst/>
          </a:prstGeom>
        </p:spPr>
        <p:txBody>
          <a:bodyPr vert="horz" lIns="91440" tIns="45720" rIns="91440" bIns="45720" rtlCol="0" anchor="ctr"/>
          <a:lstStyle>
            <a:lvl1pPr algn="r">
              <a:defRPr sz="675">
                <a:solidFill>
                  <a:schemeClr val="tx1"/>
                </a:solidFill>
              </a:defRPr>
            </a:lvl1pPr>
          </a:lstStyle>
          <a:p>
            <a:endParaRPr lang="en-US" dirty="0"/>
          </a:p>
        </p:txBody>
      </p:sp>
      <p:sp>
        <p:nvSpPr>
          <p:cNvPr id="18" name="Slide Number Placeholder 5">
            <a:extLst>
              <a:ext uri="{FF2B5EF4-FFF2-40B4-BE49-F238E27FC236}">
                <a16:creationId xmlns:a16="http://schemas.microsoft.com/office/drawing/2014/main" id="{F9989710-1CCC-F40C-0DD8-276F96D961A7}"/>
              </a:ext>
            </a:extLst>
          </p:cNvPr>
          <p:cNvSpPr>
            <a:spLocks noGrp="1"/>
          </p:cNvSpPr>
          <p:nvPr>
            <p:ph type="sldNum" sz="quarter" idx="4"/>
          </p:nvPr>
        </p:nvSpPr>
        <p:spPr>
          <a:xfrm>
            <a:off x="8649829" y="6634841"/>
            <a:ext cx="321905" cy="223159"/>
          </a:xfrm>
          <a:prstGeom prst="rect">
            <a:avLst/>
          </a:prstGeom>
        </p:spPr>
        <p:txBody>
          <a:bodyPr vert="horz" lIns="91440" tIns="45720" rIns="91440" bIns="45720" rtlCol="0" anchor="ctr"/>
          <a:lstStyle>
            <a:lvl1pPr algn="r">
              <a:defRPr sz="675">
                <a:solidFill>
                  <a:schemeClr val="tx1"/>
                </a:solidFill>
              </a:defRPr>
            </a:lvl1pPr>
          </a:lstStyle>
          <a:p>
            <a:fld id="{CC057153-B650-4DEB-B370-79DDCFDCE934}" type="slidenum">
              <a:rPr lang="en-US" smtClean="0"/>
              <a:t>‹#›</a:t>
            </a:fld>
            <a:endParaRPr lang="en-US" dirty="0"/>
          </a:p>
        </p:txBody>
      </p:sp>
      <p:sp>
        <p:nvSpPr>
          <p:cNvPr id="3" name="Picture Placeholder 12">
            <a:extLst>
              <a:ext uri="{FF2B5EF4-FFF2-40B4-BE49-F238E27FC236}">
                <a16:creationId xmlns:a16="http://schemas.microsoft.com/office/drawing/2014/main" id="{5F723F91-B041-68FB-6E1B-E7EC9BB3246D}"/>
              </a:ext>
            </a:extLst>
          </p:cNvPr>
          <p:cNvSpPr>
            <a:spLocks noGrp="1"/>
          </p:cNvSpPr>
          <p:nvPr>
            <p:ph type="pic" sz="quarter" idx="18" hasCustomPrompt="1"/>
          </p:nvPr>
        </p:nvSpPr>
        <p:spPr>
          <a:xfrm>
            <a:off x="619099" y="635364"/>
            <a:ext cx="3319445" cy="5587272"/>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Font typeface="Arial" panose="020B0604020202020204" pitchFamily="34" charset="0"/>
              <a:buNone/>
              <a:defRPr/>
            </a:lvl1pPr>
          </a:lstStyle>
          <a:p>
            <a:r>
              <a:rPr lang="en-US" dirty="0"/>
              <a:t> </a:t>
            </a:r>
          </a:p>
        </p:txBody>
      </p:sp>
    </p:spTree>
    <p:extLst>
      <p:ext uri="{BB962C8B-B14F-4D97-AF65-F5344CB8AC3E}">
        <p14:creationId xmlns:p14="http://schemas.microsoft.com/office/powerpoint/2010/main" val="43984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26" Type="http://schemas.openxmlformats.org/officeDocument/2006/relationships/slideLayout" Target="../slideLayouts/slideLayout38.xml"/><Relationship Id="rId39" Type="http://schemas.openxmlformats.org/officeDocument/2006/relationships/theme" Target="../theme/theme2.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34" Type="http://schemas.openxmlformats.org/officeDocument/2006/relationships/slideLayout" Target="../slideLayouts/slideLayout46.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slideLayout" Target="../slideLayouts/slideLayout37.xml"/><Relationship Id="rId33" Type="http://schemas.openxmlformats.org/officeDocument/2006/relationships/slideLayout" Target="../slideLayouts/slideLayout45.xml"/><Relationship Id="rId38" Type="http://schemas.openxmlformats.org/officeDocument/2006/relationships/slideLayout" Target="../slideLayouts/slideLayout50.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29" Type="http://schemas.openxmlformats.org/officeDocument/2006/relationships/slideLayout" Target="../slideLayouts/slideLayout41.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32" Type="http://schemas.openxmlformats.org/officeDocument/2006/relationships/slideLayout" Target="../slideLayouts/slideLayout44.xml"/><Relationship Id="rId37" Type="http://schemas.openxmlformats.org/officeDocument/2006/relationships/slideLayout" Target="../slideLayouts/slideLayout49.xml"/><Relationship Id="rId40" Type="http://schemas.openxmlformats.org/officeDocument/2006/relationships/image" Target="../media/image1.jpeg"/><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28" Type="http://schemas.openxmlformats.org/officeDocument/2006/relationships/slideLayout" Target="../slideLayouts/slideLayout40.xml"/><Relationship Id="rId36" Type="http://schemas.openxmlformats.org/officeDocument/2006/relationships/slideLayout" Target="../slideLayouts/slideLayout48.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31" Type="http://schemas.openxmlformats.org/officeDocument/2006/relationships/slideLayout" Target="../slideLayouts/slideLayout43.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 Id="rId27" Type="http://schemas.openxmlformats.org/officeDocument/2006/relationships/slideLayout" Target="../slideLayouts/slideLayout39.xml"/><Relationship Id="rId30" Type="http://schemas.openxmlformats.org/officeDocument/2006/relationships/slideLayout" Target="../slideLayouts/slideLayout42.xml"/><Relationship Id="rId35" Type="http://schemas.openxmlformats.org/officeDocument/2006/relationships/slideLayout" Target="../slideLayouts/slideLayout4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21/11/2025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827" r:id="rId12"/>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40"/>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60788208"/>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 id="2147483802" r:id="rId14"/>
    <p:sldLayoutId id="2147483803" r:id="rId15"/>
    <p:sldLayoutId id="2147483804" r:id="rId16"/>
    <p:sldLayoutId id="2147483805" r:id="rId17"/>
    <p:sldLayoutId id="2147483806" r:id="rId18"/>
    <p:sldLayoutId id="2147483807" r:id="rId19"/>
    <p:sldLayoutId id="2147483808" r:id="rId20"/>
    <p:sldLayoutId id="2147483809" r:id="rId21"/>
    <p:sldLayoutId id="2147483810" r:id="rId22"/>
    <p:sldLayoutId id="2147483811" r:id="rId23"/>
    <p:sldLayoutId id="2147483812" r:id="rId24"/>
    <p:sldLayoutId id="2147483813" r:id="rId25"/>
    <p:sldLayoutId id="2147483814" r:id="rId26"/>
    <p:sldLayoutId id="2147483815" r:id="rId27"/>
    <p:sldLayoutId id="2147483816" r:id="rId28"/>
    <p:sldLayoutId id="2147483817" r:id="rId29"/>
    <p:sldLayoutId id="2147483818" r:id="rId30"/>
    <p:sldLayoutId id="2147483819" r:id="rId31"/>
    <p:sldLayoutId id="2147483820" r:id="rId32"/>
    <p:sldLayoutId id="2147483821" r:id="rId33"/>
    <p:sldLayoutId id="2147483822" r:id="rId34"/>
    <p:sldLayoutId id="2147483823" r:id="rId35"/>
    <p:sldLayoutId id="2147483824" r:id="rId36"/>
    <p:sldLayoutId id="2147483825" r:id="rId37"/>
    <p:sldLayoutId id="2147483826" r:id="rId38"/>
  </p:sldLayoutIdLst>
  <p:hf hdr="0" ftr="0" dt="0"/>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7.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7.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hyperlink" Target="https://www.sec.gov/search-filing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WTxAP0PL1sc"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orditout.com/"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37.png"/></Relationships>
</file>

<file path=ppt/slides/_rels/slide5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3933056"/>
            <a:ext cx="4067944" cy="1235066"/>
          </a:xfrm>
        </p:spPr>
        <p:txBody>
          <a:bodyPr/>
          <a:lstStyle/>
          <a:p>
            <a:pPr eaLnBrk="1" hangingPunct="1"/>
            <a:r>
              <a:rPr lang="en-GB" altLang="en-US" sz="2400" b="1" dirty="0"/>
              <a:t>Week 7: Session 1 &amp; 2: </a:t>
            </a:r>
            <a:br>
              <a:rPr lang="en-GB" altLang="en-US" sz="2400" b="1" dirty="0"/>
            </a:br>
            <a:r>
              <a:rPr lang="en-GB" altLang="en-US" sz="2400" b="1" dirty="0"/>
              <a:t>Text Mining</a:t>
            </a:r>
            <a:endParaRPr lang="en-GB" altLang="en-US" sz="2200" b="1" dirty="0"/>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LCBB5014</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457200" y="260648"/>
            <a:ext cx="8229600" cy="706437"/>
          </a:xfrm>
        </p:spPr>
        <p:txBody>
          <a:bodyPr/>
          <a:lstStyle/>
          <a:p>
            <a:pPr eaLnBrk="1" hangingPunct="1"/>
            <a:r>
              <a:rPr lang="en-GB" altLang="en-US" sz="3200" b="1" dirty="0"/>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21/11/2025</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736600" y="1124744"/>
            <a:ext cx="7775575" cy="4216539"/>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algn="just">
              <a:buFont typeface="Arial" panose="020B0604020202020204" pitchFamily="34" charset="0"/>
              <a:buChar char="•"/>
            </a:pPr>
            <a:r>
              <a:rPr lang="en-US" sz="2200" dirty="0">
                <a:latin typeface="+mn-lt"/>
              </a:rPr>
              <a:t>Text mining and concepts of text mining </a:t>
            </a:r>
          </a:p>
          <a:p>
            <a:pPr marL="342900" indent="-342900" algn="just">
              <a:buFont typeface="Arial" panose="020B0604020202020204" pitchFamily="34" charset="0"/>
              <a:buChar char="•"/>
            </a:pPr>
            <a:r>
              <a:rPr lang="en-US" sz="2200" dirty="0">
                <a:latin typeface="+mn-lt"/>
              </a:rPr>
              <a:t>Text mining applications </a:t>
            </a:r>
          </a:p>
          <a:p>
            <a:pPr marL="342900" indent="-342900" algn="just">
              <a:buFont typeface="Arial" panose="020B0604020202020204" pitchFamily="34" charset="0"/>
              <a:buChar char="•"/>
            </a:pPr>
            <a:r>
              <a:rPr lang="en-US" sz="2200" dirty="0">
                <a:latin typeface="+mn-lt"/>
              </a:rPr>
              <a:t>Areas of Text mining in data mining </a:t>
            </a:r>
          </a:p>
          <a:p>
            <a:pPr marL="342900" indent="-342900" algn="just">
              <a:buFont typeface="Arial" panose="020B0604020202020204" pitchFamily="34" charset="0"/>
              <a:buChar char="•"/>
            </a:pPr>
            <a:r>
              <a:rPr lang="en-US" sz="2200" dirty="0">
                <a:latin typeface="+mn-lt"/>
              </a:rPr>
              <a:t>Text mining process</a:t>
            </a:r>
          </a:p>
          <a:p>
            <a:pPr marL="342900" indent="-342900" algn="just">
              <a:buFont typeface="Arial" panose="020B0604020202020204" pitchFamily="34" charset="0"/>
              <a:buChar char="•"/>
            </a:pPr>
            <a:r>
              <a:rPr lang="en-US" sz="2200" dirty="0">
                <a:latin typeface="+mn-lt"/>
              </a:rPr>
              <a:t>Term-Document Matrix (TDM)</a:t>
            </a:r>
          </a:p>
          <a:p>
            <a:pPr marL="342900" indent="-342900" algn="just">
              <a:buFont typeface="Arial" panose="020B0604020202020204" pitchFamily="34" charset="0"/>
              <a:buChar char="•"/>
            </a:pPr>
            <a:r>
              <a:rPr lang="en-US" sz="2200" dirty="0">
                <a:latin typeface="+mn-lt"/>
              </a:rPr>
              <a:t>Creation of TDM</a:t>
            </a:r>
          </a:p>
          <a:p>
            <a:pPr marL="342900" indent="-342900" algn="just">
              <a:buFont typeface="Arial" panose="020B0604020202020204" pitchFamily="34" charset="0"/>
              <a:buChar char="•"/>
            </a:pPr>
            <a:r>
              <a:rPr lang="en-US" sz="2200" dirty="0">
                <a:latin typeface="+mn-lt"/>
              </a:rPr>
              <a:t>Text mining vs. Data mining</a:t>
            </a:r>
          </a:p>
          <a:p>
            <a:pPr marL="342900" indent="-342900" algn="just">
              <a:buFont typeface="Arial" panose="020B0604020202020204" pitchFamily="34" charset="0"/>
              <a:buChar char="•"/>
            </a:pPr>
            <a:r>
              <a:rPr lang="en-US" sz="2200" dirty="0">
                <a:latin typeface="+mn-lt"/>
              </a:rPr>
              <a:t>Text mining Methods </a:t>
            </a:r>
          </a:p>
          <a:p>
            <a:pPr marL="342900" indent="-342900" algn="just">
              <a:buFont typeface="Arial" panose="020B0604020202020204" pitchFamily="34" charset="0"/>
              <a:buChar char="•"/>
            </a:pPr>
            <a:r>
              <a:rPr lang="en-US" sz="2200" dirty="0">
                <a:latin typeface="+mn-lt"/>
              </a:rPr>
              <a:t>Activity</a:t>
            </a:r>
          </a:p>
          <a:p>
            <a:pPr marL="342900" indent="-342900" algn="just">
              <a:buFont typeface="Arial" panose="020B0604020202020204" pitchFamily="34" charset="0"/>
              <a:buChar char="•"/>
            </a:pPr>
            <a:r>
              <a:rPr lang="en-US" sz="2200" dirty="0">
                <a:latin typeface="+mn-lt"/>
              </a:rPr>
              <a:t>References </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FC89E9-A90A-D86A-E7D0-4F15A97F5B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02A281-9965-9EC1-7A23-0A9F5A9F96A6}"/>
              </a:ext>
            </a:extLst>
          </p:cNvPr>
          <p:cNvSpPr>
            <a:spLocks noGrp="1"/>
          </p:cNvSpPr>
          <p:nvPr>
            <p:ph type="ctrTitle"/>
          </p:nvPr>
        </p:nvSpPr>
        <p:spPr>
          <a:xfrm>
            <a:off x="594394" y="1990725"/>
            <a:ext cx="7955213" cy="2876550"/>
          </a:xfrm>
        </p:spPr>
        <p:txBody>
          <a:bodyPr anchor="ctr">
            <a:normAutofit/>
          </a:bodyPr>
          <a:lstStyle/>
          <a:p>
            <a:r>
              <a:rPr lang="en-US" dirty="0"/>
              <a:t>Session 1: Theory</a:t>
            </a:r>
          </a:p>
        </p:txBody>
      </p:sp>
    </p:spTree>
    <p:extLst>
      <p:ext uri="{BB962C8B-B14F-4D97-AF65-F5344CB8AC3E}">
        <p14:creationId xmlns:p14="http://schemas.microsoft.com/office/powerpoint/2010/main" val="87366206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FAD71-378E-A1B7-019D-3B41E790BC39}"/>
              </a:ext>
            </a:extLst>
          </p:cNvPr>
          <p:cNvSpPr>
            <a:spLocks noGrp="1"/>
          </p:cNvSpPr>
          <p:nvPr>
            <p:ph type="title"/>
          </p:nvPr>
        </p:nvSpPr>
        <p:spPr>
          <a:xfrm>
            <a:off x="457200" y="274638"/>
            <a:ext cx="7283152" cy="1143000"/>
          </a:xfrm>
        </p:spPr>
        <p:txBody>
          <a:bodyPr/>
          <a:lstStyle/>
          <a:p>
            <a:r>
              <a:rPr lang="en-GB" dirty="0"/>
              <a:t>Text Mining</a:t>
            </a:r>
          </a:p>
        </p:txBody>
      </p:sp>
      <p:pic>
        <p:nvPicPr>
          <p:cNvPr id="4" name="Content Placeholder 3">
            <a:extLst>
              <a:ext uri="{FF2B5EF4-FFF2-40B4-BE49-F238E27FC236}">
                <a16:creationId xmlns:a16="http://schemas.microsoft.com/office/drawing/2014/main" id="{D54BF410-821E-1A71-2B0F-53880D8A8250}"/>
              </a:ext>
            </a:extLst>
          </p:cNvPr>
          <p:cNvPicPr>
            <a:picLocks noGrp="1" noChangeAspect="1"/>
          </p:cNvPicPr>
          <p:nvPr>
            <p:ph idx="1"/>
          </p:nvPr>
        </p:nvPicPr>
        <p:blipFill>
          <a:blip r:embed="rId2"/>
          <a:stretch>
            <a:fillRect/>
          </a:stretch>
        </p:blipFill>
        <p:spPr>
          <a:xfrm>
            <a:off x="683568" y="1470818"/>
            <a:ext cx="7796811" cy="2793241"/>
          </a:xfrm>
          <a:prstGeom prst="rect">
            <a:avLst/>
          </a:prstGeom>
        </p:spPr>
      </p:pic>
      <p:sp>
        <p:nvSpPr>
          <p:cNvPr id="5" name="Subtitle 2">
            <a:extLst>
              <a:ext uri="{FF2B5EF4-FFF2-40B4-BE49-F238E27FC236}">
                <a16:creationId xmlns:a16="http://schemas.microsoft.com/office/drawing/2014/main" id="{CB662AC1-C84B-60FE-A241-3C4B9CA079CC}"/>
              </a:ext>
            </a:extLst>
          </p:cNvPr>
          <p:cNvSpPr txBox="1">
            <a:spLocks/>
          </p:cNvSpPr>
          <p:nvPr/>
        </p:nvSpPr>
        <p:spPr bwMode="auto">
          <a:xfrm>
            <a:off x="705025" y="4279675"/>
            <a:ext cx="7580787" cy="11231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2400" dirty="0"/>
              <a:t>Extracting insights from textual data</a:t>
            </a:r>
          </a:p>
        </p:txBody>
      </p:sp>
    </p:spTree>
    <p:extLst>
      <p:ext uri="{BB962C8B-B14F-4D97-AF65-F5344CB8AC3E}">
        <p14:creationId xmlns:p14="http://schemas.microsoft.com/office/powerpoint/2010/main" val="3839862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400"/>
                                        <p:tgtEl>
                                          <p:spTgt spid="5">
                                            <p:txEl>
                                              <p:pRg st="0" end="0"/>
                                            </p:txEl>
                                          </p:spTgt>
                                        </p:tgtEl>
                                      </p:cBhvr>
                                    </p:animEffect>
                                  </p:childTnLst>
                                </p:cTn>
                              </p:par>
                              <p:par>
                                <p:cTn id="8" presetID="42" presetClass="entr" presetSubtype="0" fill="hold" grpId="1" nodeType="withEffect">
                                  <p:stCondLst>
                                    <p:cond delay="250"/>
                                  </p:stCondLst>
                                  <p:iterate type="lt">
                                    <p:tmPct val="10000"/>
                                  </p:iterate>
                                  <p:childTnLst>
                                    <p:set>
                                      <p:cBhvr>
                                        <p:cTn id="9" dur="1" fill="hold">
                                          <p:stCondLst>
                                            <p:cond delay="0"/>
                                          </p:stCondLst>
                                        </p:cTn>
                                        <p:tgtEl>
                                          <p:spTgt spid="5"/>
                                        </p:tgtEl>
                                        <p:attrNameLst>
                                          <p:attrName>style.visibility</p:attrName>
                                        </p:attrNameLst>
                                      </p:cBhvr>
                                      <p:to>
                                        <p:strVal val="visible"/>
                                      </p:to>
                                    </p:set>
                                    <p:animEffect transition="in" filter="fade">
                                      <p:cBhvr>
                                        <p:cTn id="10" dur="250"/>
                                        <p:tgtEl>
                                          <p:spTgt spid="5"/>
                                        </p:tgtEl>
                                      </p:cBhvr>
                                    </p:animEffect>
                                    <p:anim calcmode="lin" valueType="num">
                                      <p:cBhvr>
                                        <p:cTn id="11" dur="250" fill="hold"/>
                                        <p:tgtEl>
                                          <p:spTgt spid="5"/>
                                        </p:tgtEl>
                                        <p:attrNameLst>
                                          <p:attrName>ppt_x</p:attrName>
                                        </p:attrNameLst>
                                      </p:cBhvr>
                                      <p:tavLst>
                                        <p:tav tm="0">
                                          <p:val>
                                            <p:strVal val="#ppt_x"/>
                                          </p:val>
                                        </p:tav>
                                        <p:tav tm="100000">
                                          <p:val>
                                            <p:strVal val="#ppt_x"/>
                                          </p:val>
                                        </p:tav>
                                      </p:tavLst>
                                    </p:anim>
                                    <p:anim calcmode="lin" valueType="num">
                                      <p:cBhvr>
                                        <p:cTn id="12"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5"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75370-C427-C945-A92D-C9C88AEDC52D}"/>
              </a:ext>
            </a:extLst>
          </p:cNvPr>
          <p:cNvSpPr>
            <a:spLocks noGrp="1"/>
          </p:cNvSpPr>
          <p:nvPr>
            <p:ph type="title"/>
          </p:nvPr>
        </p:nvSpPr>
        <p:spPr/>
        <p:txBody>
          <a:bodyPr/>
          <a:lstStyle/>
          <a:p>
            <a:r>
              <a:rPr lang="en-US" dirty="0"/>
              <a:t>Overview</a:t>
            </a:r>
            <a:endParaRPr lang="en-GB" dirty="0"/>
          </a:p>
        </p:txBody>
      </p:sp>
      <p:pic>
        <p:nvPicPr>
          <p:cNvPr id="4" name="Content Placeholder 4" descr="Smart city and wireless communication network">
            <a:extLst>
              <a:ext uri="{FF2B5EF4-FFF2-40B4-BE49-F238E27FC236}">
                <a16:creationId xmlns:a16="http://schemas.microsoft.com/office/drawing/2014/main" id="{30D48C12-9A39-B9EA-C8BF-A9D0894AFCEE}"/>
              </a:ext>
            </a:extLst>
          </p:cNvPr>
          <p:cNvPicPr>
            <a:picLocks noChangeAspect="1"/>
          </p:cNvPicPr>
          <p:nvPr/>
        </p:nvPicPr>
        <p:blipFill>
          <a:blip r:embed="rId2"/>
          <a:srcRect l="21088" r="12312"/>
          <a:stretch>
            <a:fillRect/>
          </a:stretch>
        </p:blipFill>
        <p:spPr>
          <a:xfrm>
            <a:off x="323528" y="1220378"/>
            <a:ext cx="4464496" cy="4008822"/>
          </a:xfrm>
          <a:prstGeom prst="rect">
            <a:avLst/>
          </a:prstGeom>
          <a:noFill/>
        </p:spPr>
      </p:pic>
      <p:sp>
        <p:nvSpPr>
          <p:cNvPr id="5" name="Content Placeholder 3">
            <a:extLst>
              <a:ext uri="{FF2B5EF4-FFF2-40B4-BE49-F238E27FC236}">
                <a16:creationId xmlns:a16="http://schemas.microsoft.com/office/drawing/2014/main" id="{9BA2218A-DBF6-8B34-39C5-C4E892E78ABE}"/>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21696" y="1408401"/>
            <a:ext cx="3898776" cy="4008822"/>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2500"/>
              </a:spcBef>
              <a:buFont typeface="Arial" panose="020B0604020202020204" pitchFamily="34" charset="0"/>
              <a:buNone/>
            </a:pPr>
            <a:r>
              <a:rPr lang="en-US" sz="1400" b="1" dirty="0"/>
              <a:t>Definition of Text Mining</a:t>
            </a:r>
          </a:p>
          <a:p>
            <a:pPr marL="0" lvl="1" indent="0">
              <a:buFont typeface="Arial" panose="020B0604020202020204" pitchFamily="34" charset="0"/>
              <a:buNone/>
            </a:pPr>
            <a:r>
              <a:rPr lang="en-US" sz="1400" dirty="0"/>
              <a:t>Text mining converts unstructured text into structured data to enable meaningful analysis.</a:t>
            </a:r>
          </a:p>
          <a:p>
            <a:pPr marL="0" indent="0">
              <a:spcBef>
                <a:spcPts val="2500"/>
              </a:spcBef>
              <a:buFont typeface="Arial" panose="020B0604020202020204" pitchFamily="34" charset="0"/>
              <a:buNone/>
            </a:pPr>
            <a:r>
              <a:rPr lang="en-US" sz="1400" b="1" dirty="0"/>
              <a:t>Applications in Business</a:t>
            </a:r>
          </a:p>
          <a:p>
            <a:pPr marL="0" lvl="1" indent="0">
              <a:buFont typeface="Arial" panose="020B0604020202020204" pitchFamily="34" charset="0"/>
              <a:buNone/>
            </a:pPr>
            <a:r>
              <a:rPr lang="en-US" sz="1400" dirty="0"/>
              <a:t>Businesses extract insights from tweets, reviews, and emails to improve strategies and decisions.</a:t>
            </a:r>
          </a:p>
          <a:p>
            <a:pPr marL="0" indent="0">
              <a:spcBef>
                <a:spcPts val="2500"/>
              </a:spcBef>
              <a:buFont typeface="Arial" panose="020B0604020202020204" pitchFamily="34" charset="0"/>
              <a:buNone/>
            </a:pPr>
            <a:r>
              <a:rPr lang="en-US" sz="1400" b="1" dirty="0"/>
              <a:t>Importance for Students</a:t>
            </a:r>
          </a:p>
          <a:p>
            <a:pPr marL="0" lvl="1" indent="0">
              <a:buFont typeface="Arial" panose="020B0604020202020204" pitchFamily="34" charset="0"/>
              <a:buNone/>
            </a:pPr>
            <a:r>
              <a:rPr lang="en-US" sz="1400" dirty="0"/>
              <a:t>Understanding text mining basics helps students see its role in decision-making and competitive advantage.</a:t>
            </a:r>
          </a:p>
        </p:txBody>
      </p:sp>
    </p:spTree>
    <p:extLst>
      <p:ext uri="{BB962C8B-B14F-4D97-AF65-F5344CB8AC3E}">
        <p14:creationId xmlns:p14="http://schemas.microsoft.com/office/powerpoint/2010/main" val="4102616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645EF-40C7-10F0-77D4-B0B3894434D7}"/>
              </a:ext>
            </a:extLst>
          </p:cNvPr>
          <p:cNvSpPr>
            <a:spLocks noGrp="1"/>
          </p:cNvSpPr>
          <p:nvPr>
            <p:ph type="title"/>
          </p:nvPr>
        </p:nvSpPr>
        <p:spPr>
          <a:xfrm>
            <a:off x="323528" y="-29638"/>
            <a:ext cx="8229600" cy="1143000"/>
          </a:xfrm>
        </p:spPr>
        <p:txBody>
          <a:bodyPr/>
          <a:lstStyle/>
          <a:p>
            <a:r>
              <a:rPr lang="en-GB" dirty="0"/>
              <a:t>Why Text Mining Matters</a:t>
            </a:r>
          </a:p>
        </p:txBody>
      </p:sp>
      <p:pic>
        <p:nvPicPr>
          <p:cNvPr id="4" name="Content Placeholder 4" descr="Cryptocurrency Block chain network Concept">
            <a:extLst>
              <a:ext uri="{FF2B5EF4-FFF2-40B4-BE49-F238E27FC236}">
                <a16:creationId xmlns:a16="http://schemas.microsoft.com/office/drawing/2014/main" id="{687BB084-69A6-A8B6-6839-1018A7B0970A}"/>
              </a:ext>
            </a:extLst>
          </p:cNvPr>
          <p:cNvPicPr>
            <a:picLocks noChangeAspect="1"/>
          </p:cNvPicPr>
          <p:nvPr/>
        </p:nvPicPr>
        <p:blipFill>
          <a:blip r:embed="rId2"/>
          <a:srcRect l="21478" r="22400" b="2"/>
          <a:stretch>
            <a:fillRect/>
          </a:stretch>
        </p:blipFill>
        <p:spPr>
          <a:xfrm>
            <a:off x="683568" y="1440340"/>
            <a:ext cx="4070915" cy="4080083"/>
          </a:xfrm>
          <a:prstGeom prst="rect">
            <a:avLst/>
          </a:prstGeom>
          <a:noFill/>
        </p:spPr>
      </p:pic>
      <p:sp>
        <p:nvSpPr>
          <p:cNvPr id="5" name="Content Placeholder 3">
            <a:extLst>
              <a:ext uri="{FF2B5EF4-FFF2-40B4-BE49-F238E27FC236}">
                <a16:creationId xmlns:a16="http://schemas.microsoft.com/office/drawing/2014/main" id="{5A196989-10E4-D6EF-6220-7D71B9EFCB17}"/>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32040" y="1440340"/>
            <a:ext cx="4070915" cy="4226471"/>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2500"/>
              </a:spcBef>
              <a:buFont typeface="Arial" panose="020B0604020202020204" pitchFamily="34" charset="0"/>
              <a:buNone/>
            </a:pPr>
            <a:r>
              <a:rPr lang="en-US" sz="1400" b="1" dirty="0"/>
              <a:t>Prevalence of Text Data</a:t>
            </a:r>
          </a:p>
          <a:p>
            <a:pPr marL="0" lvl="1" indent="0">
              <a:buFont typeface="Arial" panose="020B0604020202020204" pitchFamily="34" charset="0"/>
              <a:buNone/>
            </a:pPr>
            <a:r>
              <a:rPr lang="en-US" sz="1400" dirty="0"/>
              <a:t>About 90% of business data is in text form, making text mining critical for data analysis.</a:t>
            </a:r>
          </a:p>
          <a:p>
            <a:pPr marL="0" indent="0">
              <a:spcBef>
                <a:spcPts val="2500"/>
              </a:spcBef>
              <a:buFont typeface="Arial" panose="020B0604020202020204" pitchFamily="34" charset="0"/>
              <a:buNone/>
            </a:pPr>
            <a:r>
              <a:rPr lang="en-US" sz="1400" b="1" dirty="0"/>
              <a:t>Understanding Customer Sentiment</a:t>
            </a:r>
          </a:p>
          <a:p>
            <a:pPr marL="0" lvl="1" indent="0">
              <a:buFont typeface="Arial" panose="020B0604020202020204" pitchFamily="34" charset="0"/>
              <a:buNone/>
            </a:pPr>
            <a:r>
              <a:rPr lang="en-US" sz="1400" dirty="0"/>
              <a:t>Text mining analyses social media to reveal customer opinions and brand perception clearly.</a:t>
            </a:r>
          </a:p>
          <a:p>
            <a:pPr marL="0" indent="0">
              <a:spcBef>
                <a:spcPts val="2500"/>
              </a:spcBef>
              <a:buFont typeface="Arial" panose="020B0604020202020204" pitchFamily="34" charset="0"/>
              <a:buNone/>
            </a:pPr>
            <a:r>
              <a:rPr lang="en-US" sz="1400" b="1" dirty="0"/>
              <a:t>Detecting Emerging Trends</a:t>
            </a:r>
          </a:p>
          <a:p>
            <a:pPr marL="0" lvl="1" indent="0">
              <a:buFont typeface="Arial" panose="020B0604020202020204" pitchFamily="34" charset="0"/>
              <a:buNone/>
            </a:pPr>
            <a:r>
              <a:rPr lang="en-US" sz="1400" dirty="0"/>
              <a:t>Text mining helps detect new trends early by scanning diverse textual sources effectively.</a:t>
            </a:r>
          </a:p>
          <a:p>
            <a:pPr marL="0" indent="0">
              <a:spcBef>
                <a:spcPts val="2500"/>
              </a:spcBef>
              <a:buFont typeface="Arial" panose="020B0604020202020204" pitchFamily="34" charset="0"/>
              <a:buNone/>
            </a:pPr>
            <a:r>
              <a:rPr lang="en-US" sz="1400" b="1" dirty="0"/>
              <a:t>Improving Strategic Decisions</a:t>
            </a:r>
          </a:p>
          <a:p>
            <a:pPr marL="0" lvl="1" indent="0">
              <a:buFont typeface="Arial" panose="020B0604020202020204" pitchFamily="34" charset="0"/>
              <a:buNone/>
            </a:pPr>
            <a:r>
              <a:rPr lang="en-US" sz="1400" dirty="0"/>
              <a:t>Analyzing financial reports with text mining identifies risk indicators to support decisions.</a:t>
            </a:r>
          </a:p>
        </p:txBody>
      </p:sp>
    </p:spTree>
    <p:extLst>
      <p:ext uri="{BB962C8B-B14F-4D97-AF65-F5344CB8AC3E}">
        <p14:creationId xmlns:p14="http://schemas.microsoft.com/office/powerpoint/2010/main" val="245764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5CE00-2803-61B0-CCAE-7F6C9667FF81}"/>
              </a:ext>
            </a:extLst>
          </p:cNvPr>
          <p:cNvSpPr>
            <a:spLocks noGrp="1"/>
          </p:cNvSpPr>
          <p:nvPr>
            <p:ph type="ctrTitle"/>
          </p:nvPr>
        </p:nvSpPr>
        <p:spPr>
          <a:xfrm>
            <a:off x="594394" y="1990725"/>
            <a:ext cx="7955213" cy="2876550"/>
          </a:xfrm>
        </p:spPr>
        <p:txBody>
          <a:bodyPr anchor="ctr">
            <a:normAutofit/>
          </a:bodyPr>
          <a:lstStyle/>
          <a:p>
            <a:r>
              <a:rPr lang="en-US"/>
              <a:t>Introduction to Text Mining</a:t>
            </a:r>
          </a:p>
        </p:txBody>
      </p:sp>
    </p:spTree>
    <p:extLst>
      <p:ext uri="{BB962C8B-B14F-4D97-AF65-F5344CB8AC3E}">
        <p14:creationId xmlns:p14="http://schemas.microsoft.com/office/powerpoint/2010/main" val="34010815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DA72CE5-4E65-39A0-D1BB-CA7186F50BD9}"/>
              </a:ext>
            </a:extLst>
          </p:cNvPr>
          <p:cNvSpPr>
            <a:spLocks noGrp="1"/>
          </p:cNvSpPr>
          <p:nvPr>
            <p:ph type="title"/>
          </p:nvPr>
        </p:nvSpPr>
        <p:spPr>
          <a:xfrm>
            <a:off x="457200" y="274638"/>
            <a:ext cx="8229600" cy="1143000"/>
          </a:xfrm>
        </p:spPr>
        <p:txBody>
          <a:bodyPr anchor="t">
            <a:normAutofit/>
          </a:bodyPr>
          <a:lstStyle/>
          <a:p>
            <a:r>
              <a:rPr lang="en-US" dirty="0"/>
              <a:t>What is Text Mining?</a:t>
            </a:r>
          </a:p>
        </p:txBody>
      </p:sp>
      <p:sp>
        <p:nvSpPr>
          <p:cNvPr id="5" name="Content Placeholder 3">
            <a:extLst>
              <a:ext uri="{FF2B5EF4-FFF2-40B4-BE49-F238E27FC236}">
                <a16:creationId xmlns:a16="http://schemas.microsoft.com/office/drawing/2014/main" id="{8011F040-6546-492B-B0F6-DEAEFB5990AE}"/>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862264" y="1417638"/>
            <a:ext cx="4824536" cy="3409789"/>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2500"/>
              </a:spcBef>
              <a:buFont typeface="Arial" panose="020B0604020202020204" pitchFamily="34" charset="0"/>
              <a:buNone/>
            </a:pPr>
            <a:r>
              <a:rPr lang="en-US" sz="1400" b="1" dirty="0"/>
              <a:t>Transforming Unstructured Text</a:t>
            </a:r>
          </a:p>
          <a:p>
            <a:pPr marL="0" lvl="1" indent="0">
              <a:buFont typeface="Arial" panose="020B0604020202020204" pitchFamily="34" charset="0"/>
              <a:buNone/>
            </a:pPr>
            <a:r>
              <a:rPr lang="en-US" sz="1400" dirty="0"/>
              <a:t>Text mining converts unstructured text into structured data for easier analysis and interpretation by machines.</a:t>
            </a:r>
          </a:p>
          <a:p>
            <a:pPr marL="0" indent="0">
              <a:spcBef>
                <a:spcPts val="2500"/>
              </a:spcBef>
              <a:buFont typeface="Arial" panose="020B0604020202020204" pitchFamily="34" charset="0"/>
              <a:buNone/>
            </a:pPr>
            <a:r>
              <a:rPr lang="en-US" sz="1400" b="1" dirty="0"/>
              <a:t>Natural Language Processing</a:t>
            </a:r>
          </a:p>
          <a:p>
            <a:pPr marL="0" lvl="1" indent="0">
              <a:buFont typeface="Arial" panose="020B0604020202020204" pitchFamily="34" charset="0"/>
              <a:buNone/>
            </a:pPr>
            <a:r>
              <a:rPr lang="en-US" sz="1400" dirty="0"/>
              <a:t>NLP techniques enable machines to understand and process human language effectively within text mining.</a:t>
            </a:r>
          </a:p>
          <a:p>
            <a:pPr marL="0" indent="0">
              <a:spcBef>
                <a:spcPts val="2500"/>
              </a:spcBef>
              <a:buFont typeface="Arial" panose="020B0604020202020204" pitchFamily="34" charset="0"/>
              <a:buNone/>
            </a:pPr>
            <a:r>
              <a:rPr lang="en-US" sz="1400" b="1" dirty="0"/>
              <a:t>Business Insights from Text</a:t>
            </a:r>
          </a:p>
          <a:p>
            <a:pPr marL="0" lvl="1" indent="0">
              <a:buFont typeface="Arial" panose="020B0604020202020204" pitchFamily="34" charset="0"/>
              <a:buNone/>
            </a:pPr>
            <a:r>
              <a:rPr lang="en-US" sz="1400" dirty="0" err="1"/>
              <a:t>Analyzsing</a:t>
            </a:r>
            <a:r>
              <a:rPr lang="en-US" sz="1400" dirty="0"/>
              <a:t> product reviews helps identify key themes like complaints and positive feedback to improve products and services.</a:t>
            </a:r>
          </a:p>
        </p:txBody>
      </p:sp>
      <p:pic>
        <p:nvPicPr>
          <p:cNvPr id="6" name="Content Placeholder 4" descr="Symbol of women and men">
            <a:extLst>
              <a:ext uri="{FF2B5EF4-FFF2-40B4-BE49-F238E27FC236}">
                <a16:creationId xmlns:a16="http://schemas.microsoft.com/office/drawing/2014/main" id="{C597E63A-B18E-0650-5B77-D2A2DD9EFB66}"/>
              </a:ext>
            </a:extLst>
          </p:cNvPr>
          <p:cNvPicPr>
            <a:picLocks noChangeAspect="1"/>
          </p:cNvPicPr>
          <p:nvPr/>
        </p:nvPicPr>
        <p:blipFill>
          <a:blip r:embed="rId2"/>
          <a:srcRect l="38351" r="2237" b="-1"/>
          <a:stretch>
            <a:fillRect/>
          </a:stretch>
        </p:blipFill>
        <p:spPr>
          <a:xfrm>
            <a:off x="225216" y="1348106"/>
            <a:ext cx="3602520" cy="4161788"/>
          </a:xfrm>
          <a:prstGeom prst="rect">
            <a:avLst/>
          </a:prstGeom>
          <a:noFill/>
        </p:spPr>
      </p:pic>
    </p:spTree>
    <p:extLst>
      <p:ext uri="{BB962C8B-B14F-4D97-AF65-F5344CB8AC3E}">
        <p14:creationId xmlns:p14="http://schemas.microsoft.com/office/powerpoint/2010/main" val="888714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digital technology concept">
            <a:extLst>
              <a:ext uri="{FF2B5EF4-FFF2-40B4-BE49-F238E27FC236}">
                <a16:creationId xmlns:a16="http://schemas.microsoft.com/office/drawing/2014/main" id="{98E5B6A3-2063-F369-EA75-35286B4ACF5F}"/>
              </a:ext>
            </a:extLst>
          </p:cNvPr>
          <p:cNvPicPr>
            <a:picLocks noGrp="1" noChangeAspect="1"/>
          </p:cNvPicPr>
          <p:nvPr>
            <p:ph idx="1"/>
          </p:nvPr>
        </p:nvPicPr>
        <p:blipFill>
          <a:blip r:embed="rId2"/>
          <a:srcRect l="5955" r="37923" b="2"/>
          <a:stretch>
            <a:fillRect/>
          </a:stretch>
        </p:blipFill>
        <p:spPr>
          <a:xfrm>
            <a:off x="251520" y="1417638"/>
            <a:ext cx="4271353" cy="4082455"/>
          </a:xfrm>
          <a:prstGeom prst="rect">
            <a:avLst/>
          </a:prstGeom>
          <a:noFill/>
        </p:spPr>
      </p:pic>
      <p:sp>
        <p:nvSpPr>
          <p:cNvPr id="5" name="Content Placeholder 3">
            <a:extLst>
              <a:ext uri="{FF2B5EF4-FFF2-40B4-BE49-F238E27FC236}">
                <a16:creationId xmlns:a16="http://schemas.microsoft.com/office/drawing/2014/main" id="{CFB3AA60-E8CD-5581-B0EF-EA69C7EE2787}"/>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21128" y="1528571"/>
            <a:ext cx="4176464" cy="4082455"/>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2500"/>
              </a:spcBef>
              <a:buFont typeface="Arial" panose="020B0604020202020204" pitchFamily="34" charset="0"/>
              <a:buNone/>
            </a:pPr>
            <a:r>
              <a:rPr lang="en-US" sz="1400" b="1" dirty="0"/>
              <a:t>Data Collection</a:t>
            </a:r>
          </a:p>
          <a:p>
            <a:pPr marL="0" lvl="1" indent="0">
              <a:buFont typeface="Arial" panose="020B0604020202020204" pitchFamily="34" charset="0"/>
              <a:buNone/>
            </a:pPr>
            <a:r>
              <a:rPr lang="en-US" sz="1400" dirty="0"/>
              <a:t>Gather text data from diverse sources like tweets, reports, and articles.</a:t>
            </a:r>
          </a:p>
          <a:p>
            <a:pPr marL="0" indent="0">
              <a:spcBef>
                <a:spcPts val="2500"/>
              </a:spcBef>
              <a:buFont typeface="Arial" panose="020B0604020202020204" pitchFamily="34" charset="0"/>
              <a:buNone/>
            </a:pPr>
            <a:r>
              <a:rPr lang="en-US" sz="1400" b="1" dirty="0"/>
              <a:t>Data Cleaning and Organization</a:t>
            </a:r>
          </a:p>
          <a:p>
            <a:pPr marL="0" lvl="1" indent="0">
              <a:buFont typeface="Arial" panose="020B0604020202020204" pitchFamily="34" charset="0"/>
              <a:buNone/>
            </a:pPr>
            <a:r>
              <a:rPr lang="en-US" sz="1400" dirty="0"/>
              <a:t>Prepare the collected text by cleaning and </a:t>
            </a:r>
            <a:r>
              <a:rPr lang="en-US" sz="1400" dirty="0" err="1"/>
              <a:t>organising</a:t>
            </a:r>
            <a:r>
              <a:rPr lang="en-US" sz="1400" dirty="0"/>
              <a:t> it for analysis.</a:t>
            </a:r>
          </a:p>
          <a:p>
            <a:pPr marL="0" indent="0">
              <a:spcBef>
                <a:spcPts val="2500"/>
              </a:spcBef>
              <a:buFont typeface="Arial" panose="020B0604020202020204" pitchFamily="34" charset="0"/>
              <a:buNone/>
            </a:pPr>
            <a:r>
              <a:rPr lang="en-US" sz="1400" b="1" dirty="0"/>
              <a:t>Term-Document Matrix Creation</a:t>
            </a:r>
          </a:p>
          <a:p>
            <a:pPr marL="0" lvl="1" indent="0">
              <a:buFont typeface="Arial" panose="020B0604020202020204" pitchFamily="34" charset="0"/>
              <a:buNone/>
            </a:pPr>
            <a:r>
              <a:rPr lang="en-US" sz="1400" dirty="0"/>
              <a:t>Structure the text into a matrix format to analyze term frequency and relationships.</a:t>
            </a:r>
          </a:p>
          <a:p>
            <a:pPr marL="0" indent="0">
              <a:spcBef>
                <a:spcPts val="2500"/>
              </a:spcBef>
              <a:buFont typeface="Arial" panose="020B0604020202020204" pitchFamily="34" charset="0"/>
              <a:buNone/>
            </a:pPr>
            <a:r>
              <a:rPr lang="en-US" sz="1400" b="1" dirty="0"/>
              <a:t>Pattern Analysis and Insights</a:t>
            </a:r>
          </a:p>
          <a:p>
            <a:pPr marL="0" lvl="1" indent="0">
              <a:buFont typeface="Arial" panose="020B0604020202020204" pitchFamily="34" charset="0"/>
              <a:buNone/>
            </a:pPr>
            <a:r>
              <a:rPr lang="en-US" sz="1400" dirty="0" err="1"/>
              <a:t>Analyse</a:t>
            </a:r>
            <a:r>
              <a:rPr lang="en-US" sz="1400" dirty="0"/>
              <a:t> structured data to identify patterns and extract meaningful insights.</a:t>
            </a:r>
          </a:p>
        </p:txBody>
      </p:sp>
      <p:sp>
        <p:nvSpPr>
          <p:cNvPr id="6" name="Title 1">
            <a:extLst>
              <a:ext uri="{FF2B5EF4-FFF2-40B4-BE49-F238E27FC236}">
                <a16:creationId xmlns:a16="http://schemas.microsoft.com/office/drawing/2014/main" id="{5C42EB7F-4D74-841F-2031-0B6EC97B490C}"/>
              </a:ext>
            </a:extLst>
          </p:cNvPr>
          <p:cNvSpPr>
            <a:spLocks noGrp="1"/>
          </p:cNvSpPr>
          <p:nvPr>
            <p:ph type="title"/>
          </p:nvPr>
        </p:nvSpPr>
        <p:spPr>
          <a:xfrm>
            <a:off x="457200" y="274638"/>
            <a:ext cx="8229600" cy="1143000"/>
          </a:xfrm>
        </p:spPr>
        <p:txBody>
          <a:bodyPr anchor="t">
            <a:normAutofit/>
          </a:bodyPr>
          <a:lstStyle/>
          <a:p>
            <a:r>
              <a:rPr lang="en-US" dirty="0"/>
              <a:t>Text Mining Process</a:t>
            </a:r>
          </a:p>
        </p:txBody>
      </p:sp>
    </p:spTree>
    <p:extLst>
      <p:ext uri="{BB962C8B-B14F-4D97-AF65-F5344CB8AC3E}">
        <p14:creationId xmlns:p14="http://schemas.microsoft.com/office/powerpoint/2010/main" val="3085592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ABB57-E6F2-ECC8-3BDD-FF67EA765F80}"/>
              </a:ext>
            </a:extLst>
          </p:cNvPr>
          <p:cNvSpPr>
            <a:spLocks noGrp="1"/>
          </p:cNvSpPr>
          <p:nvPr>
            <p:ph type="ctrTitle"/>
          </p:nvPr>
        </p:nvSpPr>
        <p:spPr>
          <a:xfrm>
            <a:off x="594394" y="1990725"/>
            <a:ext cx="7955213" cy="2876550"/>
          </a:xfrm>
        </p:spPr>
        <p:txBody>
          <a:bodyPr anchor="ctr">
            <a:normAutofit/>
          </a:bodyPr>
          <a:lstStyle/>
          <a:p>
            <a:r>
              <a:rPr lang="en-US"/>
              <a:t>Key Tools and Applications</a:t>
            </a:r>
          </a:p>
        </p:txBody>
      </p:sp>
    </p:spTree>
    <p:extLst>
      <p:ext uri="{BB962C8B-B14F-4D97-AF65-F5344CB8AC3E}">
        <p14:creationId xmlns:p14="http://schemas.microsoft.com/office/powerpoint/2010/main" val="14418900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BBFCD-4F1F-1752-D75C-1CA3723F9861}"/>
              </a:ext>
            </a:extLst>
          </p:cNvPr>
          <p:cNvSpPr>
            <a:spLocks noGrp="1"/>
          </p:cNvSpPr>
          <p:nvPr>
            <p:ph type="title"/>
          </p:nvPr>
        </p:nvSpPr>
        <p:spPr/>
        <p:txBody>
          <a:bodyPr/>
          <a:lstStyle/>
          <a:p>
            <a:r>
              <a:rPr lang="en-US" dirty="0"/>
              <a:t>Term-Document Matrix (TDM)</a:t>
            </a:r>
            <a:endParaRPr lang="en-GB" dirty="0"/>
          </a:p>
        </p:txBody>
      </p:sp>
      <p:pic>
        <p:nvPicPr>
          <p:cNvPr id="4" name="Content Placeholder 4" descr="101010 data lines to infinity">
            <a:extLst>
              <a:ext uri="{FF2B5EF4-FFF2-40B4-BE49-F238E27FC236}">
                <a16:creationId xmlns:a16="http://schemas.microsoft.com/office/drawing/2014/main" id="{FF2818A4-AAFB-644A-2AF7-2C0DAA542659}"/>
              </a:ext>
            </a:extLst>
          </p:cNvPr>
          <p:cNvPicPr>
            <a:picLocks noGrp="1" noChangeAspect="1"/>
          </p:cNvPicPr>
          <p:nvPr>
            <p:ph idx="1"/>
          </p:nvPr>
        </p:nvPicPr>
        <p:blipFill>
          <a:blip r:embed="rId2"/>
          <a:srcRect l="19841" r="15555"/>
          <a:stretch>
            <a:fillRect/>
          </a:stretch>
        </p:blipFill>
        <p:spPr>
          <a:xfrm>
            <a:off x="251520" y="1700808"/>
            <a:ext cx="3910717" cy="3916363"/>
          </a:xfrm>
          <a:prstGeom prst="rect">
            <a:avLst/>
          </a:prstGeom>
          <a:noFill/>
        </p:spPr>
      </p:pic>
      <p:sp>
        <p:nvSpPr>
          <p:cNvPr id="5" name="Content Placeholder 3">
            <a:extLst>
              <a:ext uri="{FF2B5EF4-FFF2-40B4-BE49-F238E27FC236}">
                <a16:creationId xmlns:a16="http://schemas.microsoft.com/office/drawing/2014/main" id="{176BE8F5-3030-C618-056E-B32E919A37E5}"/>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58144" y="1608349"/>
            <a:ext cx="4328656" cy="4008822"/>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2500"/>
              </a:spcBef>
              <a:buFont typeface="Arial" panose="020B0604020202020204" pitchFamily="34" charset="0"/>
              <a:buNone/>
            </a:pPr>
            <a:r>
              <a:rPr lang="en-US" sz="1400" b="1"/>
              <a:t>Structure of TDM</a:t>
            </a:r>
          </a:p>
          <a:p>
            <a:pPr marL="0" lvl="1" indent="0">
              <a:buFont typeface="Arial" panose="020B0604020202020204" pitchFamily="34" charset="0"/>
              <a:buNone/>
            </a:pPr>
            <a:r>
              <a:rPr lang="en-US" sz="1400"/>
              <a:t>TDM arranges documents as rows and terms as columns with frequencies in cells.</a:t>
            </a:r>
          </a:p>
          <a:p>
            <a:pPr marL="0" indent="0">
              <a:spcBef>
                <a:spcPts val="2500"/>
              </a:spcBef>
              <a:buFont typeface="Arial" panose="020B0604020202020204" pitchFamily="34" charset="0"/>
              <a:buNone/>
            </a:pPr>
            <a:r>
              <a:rPr lang="en-US" sz="1400" b="1"/>
              <a:t>Term Frequency Example</a:t>
            </a:r>
          </a:p>
          <a:p>
            <a:pPr marL="0" lvl="1" indent="0">
              <a:buFont typeface="Arial" panose="020B0604020202020204" pitchFamily="34" charset="0"/>
              <a:buNone/>
            </a:pPr>
            <a:r>
              <a:rPr lang="en-US" sz="1400"/>
              <a:t>Illustrates term counts like 'growth' three times and 'profit' twice in documents.</a:t>
            </a:r>
          </a:p>
          <a:p>
            <a:pPr marL="0" indent="0">
              <a:spcBef>
                <a:spcPts val="2500"/>
              </a:spcBef>
              <a:buFont typeface="Arial" panose="020B0604020202020204" pitchFamily="34" charset="0"/>
              <a:buNone/>
            </a:pPr>
            <a:r>
              <a:rPr lang="en-US" sz="1400" b="1"/>
              <a:t>Use in Data Mining</a:t>
            </a:r>
          </a:p>
          <a:p>
            <a:pPr marL="0" lvl="1" indent="0">
              <a:buFont typeface="Arial" panose="020B0604020202020204" pitchFamily="34" charset="0"/>
              <a:buNone/>
            </a:pPr>
            <a:r>
              <a:rPr lang="en-US" sz="1400"/>
              <a:t>TDM enables clustering and classification techniques in text mining applications.</a:t>
            </a:r>
            <a:endParaRPr lang="en-US" sz="1400" dirty="0"/>
          </a:p>
        </p:txBody>
      </p:sp>
    </p:spTree>
    <p:extLst>
      <p:ext uri="{BB962C8B-B14F-4D97-AF65-F5344CB8AC3E}">
        <p14:creationId xmlns:p14="http://schemas.microsoft.com/office/powerpoint/2010/main" val="827551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3d illustration">
            <a:extLst>
              <a:ext uri="{FF2B5EF4-FFF2-40B4-BE49-F238E27FC236}">
                <a16:creationId xmlns:a16="http://schemas.microsoft.com/office/drawing/2014/main" id="{8268376E-E908-1A40-73C7-76AA420FBAFE}"/>
              </a:ext>
            </a:extLst>
          </p:cNvPr>
          <p:cNvPicPr>
            <a:picLocks noChangeAspect="1"/>
          </p:cNvPicPr>
          <p:nvPr/>
        </p:nvPicPr>
        <p:blipFill>
          <a:blip r:embed="rId2"/>
          <a:srcRect l="3286" r="17499" b="-1"/>
          <a:stretch>
            <a:fillRect/>
          </a:stretch>
        </p:blipFill>
        <p:spPr>
          <a:xfrm>
            <a:off x="457200" y="1600201"/>
            <a:ext cx="4258815" cy="4161788"/>
          </a:xfrm>
          <a:prstGeom prst="rect">
            <a:avLst/>
          </a:prstGeom>
          <a:noFill/>
        </p:spPr>
      </p:pic>
      <p:sp>
        <p:nvSpPr>
          <p:cNvPr id="5" name="Content Placeholder 3">
            <a:extLst>
              <a:ext uri="{FF2B5EF4-FFF2-40B4-BE49-F238E27FC236}">
                <a16:creationId xmlns:a16="http://schemas.microsoft.com/office/drawing/2014/main" id="{4D0D06CB-7E8C-BA05-F70D-BD2E80E48FBA}"/>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12251" y="1722913"/>
            <a:ext cx="3754760" cy="3916363"/>
          </a:xfrm>
        </p:spPr>
        <p:txBody>
          <a:bodyPr>
            <a:normAutofit/>
          </a:bodyPr>
          <a:lstStyle/>
          <a:p>
            <a:pPr marL="0" indent="0">
              <a:spcBef>
                <a:spcPts val="2500"/>
              </a:spcBef>
              <a:buFont typeface="Arial" panose="020B0604020202020204" pitchFamily="34" charset="0"/>
              <a:buNone/>
            </a:pPr>
            <a:r>
              <a:rPr lang="en-US" sz="1400" b="1" dirty="0"/>
              <a:t>Marketing Insights</a:t>
            </a:r>
          </a:p>
          <a:p>
            <a:pPr marL="0" lvl="1" indent="0">
              <a:buFont typeface="Arial" panose="020B0604020202020204" pitchFamily="34" charset="0"/>
              <a:buNone/>
            </a:pPr>
            <a:r>
              <a:rPr lang="en-US" sz="1400" dirty="0"/>
              <a:t>Text mining analyses customer feedback to enhance product development and marketing strategies.</a:t>
            </a:r>
          </a:p>
          <a:p>
            <a:pPr marL="0" indent="0">
              <a:spcBef>
                <a:spcPts val="2500"/>
              </a:spcBef>
              <a:buFont typeface="Arial" panose="020B0604020202020204" pitchFamily="34" charset="0"/>
              <a:buNone/>
            </a:pPr>
            <a:r>
              <a:rPr lang="en-US" sz="1400" b="1" dirty="0"/>
              <a:t>Legal Research Efficiency</a:t>
            </a:r>
          </a:p>
          <a:p>
            <a:pPr marL="0" lvl="1" indent="0">
              <a:buFont typeface="Arial" panose="020B0604020202020204" pitchFamily="34" charset="0"/>
              <a:buNone/>
            </a:pPr>
            <a:r>
              <a:rPr lang="en-US" sz="1400" dirty="0"/>
              <a:t>Text mining assists lawyers in quickly searching case histories and legal documents.</a:t>
            </a:r>
          </a:p>
          <a:p>
            <a:pPr marL="0" indent="0">
              <a:spcBef>
                <a:spcPts val="2500"/>
              </a:spcBef>
              <a:buFont typeface="Arial" panose="020B0604020202020204" pitchFamily="34" charset="0"/>
              <a:buNone/>
            </a:pPr>
            <a:r>
              <a:rPr lang="en-US" sz="1400" b="1" dirty="0"/>
              <a:t>Healthcare Diagnosis Support</a:t>
            </a:r>
          </a:p>
          <a:p>
            <a:pPr marL="0" lvl="1" indent="0">
              <a:buFont typeface="Arial" panose="020B0604020202020204" pitchFamily="34" charset="0"/>
              <a:buNone/>
            </a:pPr>
            <a:r>
              <a:rPr lang="en-US" sz="1400" dirty="0"/>
              <a:t>Text mining extracts symptom information from patient notes to aid medical diagnosis.</a:t>
            </a:r>
          </a:p>
        </p:txBody>
      </p:sp>
      <p:sp>
        <p:nvSpPr>
          <p:cNvPr id="6" name="Title 1">
            <a:extLst>
              <a:ext uri="{FF2B5EF4-FFF2-40B4-BE49-F238E27FC236}">
                <a16:creationId xmlns:a16="http://schemas.microsoft.com/office/drawing/2014/main" id="{C4D9F911-559D-152D-A4CE-2CE17BF1B2C8}"/>
              </a:ext>
            </a:extLst>
          </p:cNvPr>
          <p:cNvSpPr>
            <a:spLocks noGrp="1"/>
          </p:cNvSpPr>
          <p:nvPr>
            <p:ph type="title"/>
          </p:nvPr>
        </p:nvSpPr>
        <p:spPr>
          <a:xfrm>
            <a:off x="457200" y="274638"/>
            <a:ext cx="8229600" cy="1143000"/>
          </a:xfrm>
        </p:spPr>
        <p:txBody>
          <a:bodyPr anchor="t">
            <a:normAutofit/>
          </a:bodyPr>
          <a:lstStyle/>
          <a:p>
            <a:r>
              <a:rPr lang="en-US" dirty="0"/>
              <a:t>Applications of Text Mining</a:t>
            </a:r>
          </a:p>
        </p:txBody>
      </p:sp>
    </p:spTree>
    <p:extLst>
      <p:ext uri="{BB962C8B-B14F-4D97-AF65-F5344CB8AC3E}">
        <p14:creationId xmlns:p14="http://schemas.microsoft.com/office/powerpoint/2010/main" val="2922695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CF434-A7FE-65E5-0408-FAEE0F50EBA4}"/>
              </a:ext>
            </a:extLst>
          </p:cNvPr>
          <p:cNvSpPr>
            <a:spLocks noGrp="1"/>
          </p:cNvSpPr>
          <p:nvPr>
            <p:ph type="ctrTitle"/>
          </p:nvPr>
        </p:nvSpPr>
        <p:spPr>
          <a:xfrm>
            <a:off x="594394" y="1990725"/>
            <a:ext cx="7955213" cy="2876550"/>
          </a:xfrm>
        </p:spPr>
        <p:txBody>
          <a:bodyPr anchor="ctr">
            <a:normAutofit/>
          </a:bodyPr>
          <a:lstStyle/>
          <a:p>
            <a:r>
              <a:rPr lang="en-US"/>
              <a:t>Methods and Techniques</a:t>
            </a:r>
          </a:p>
        </p:txBody>
      </p:sp>
    </p:spTree>
    <p:extLst>
      <p:ext uri="{BB962C8B-B14F-4D97-AF65-F5344CB8AC3E}">
        <p14:creationId xmlns:p14="http://schemas.microsoft.com/office/powerpoint/2010/main" val="83041990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Mentoring word with arrow">
            <a:extLst>
              <a:ext uri="{FF2B5EF4-FFF2-40B4-BE49-F238E27FC236}">
                <a16:creationId xmlns:a16="http://schemas.microsoft.com/office/drawing/2014/main" id="{9A8E6DDD-CB4A-57D3-919C-B4BFB3058EC3}"/>
              </a:ext>
            </a:extLst>
          </p:cNvPr>
          <p:cNvPicPr>
            <a:picLocks noChangeAspect="1"/>
          </p:cNvPicPr>
          <p:nvPr/>
        </p:nvPicPr>
        <p:blipFill>
          <a:blip r:embed="rId2"/>
          <a:srcRect l="8627" r="14546"/>
          <a:stretch>
            <a:fillRect/>
          </a:stretch>
        </p:blipFill>
        <p:spPr>
          <a:xfrm>
            <a:off x="299472" y="1600200"/>
            <a:ext cx="4272528" cy="4061047"/>
          </a:xfrm>
          <a:prstGeom prst="rect">
            <a:avLst/>
          </a:prstGeom>
          <a:noFill/>
        </p:spPr>
      </p:pic>
      <p:sp>
        <p:nvSpPr>
          <p:cNvPr id="5" name="Content Placeholder 3">
            <a:extLst>
              <a:ext uri="{FF2B5EF4-FFF2-40B4-BE49-F238E27FC236}">
                <a16:creationId xmlns:a16="http://schemas.microsoft.com/office/drawing/2014/main" id="{A382DD3C-0008-7F69-1DAA-CC6BBA652C3E}"/>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16016" y="1600200"/>
            <a:ext cx="3970784" cy="3916363"/>
          </a:xfrm>
        </p:spPr>
        <p:txBody>
          <a:bodyPr>
            <a:normAutofit/>
          </a:bodyPr>
          <a:lstStyle/>
          <a:p>
            <a:pPr marL="0" indent="0">
              <a:spcBef>
                <a:spcPts val="2500"/>
              </a:spcBef>
              <a:buFont typeface="Arial" panose="020B0604020202020204" pitchFamily="34" charset="0"/>
              <a:buNone/>
            </a:pPr>
            <a:r>
              <a:rPr lang="en-US" sz="1400" b="1" dirty="0"/>
              <a:t>Term-Based Approach</a:t>
            </a:r>
          </a:p>
          <a:p>
            <a:pPr marL="0" lvl="1" indent="0">
              <a:buFont typeface="Arial" panose="020B0604020202020204" pitchFamily="34" charset="0"/>
              <a:buNone/>
            </a:pPr>
            <a:r>
              <a:rPr lang="en-US" sz="1400" dirty="0"/>
              <a:t>Focuses on the frequency of individual words to analyze text data effectively.</a:t>
            </a:r>
          </a:p>
          <a:p>
            <a:pPr marL="0" indent="0">
              <a:spcBef>
                <a:spcPts val="2500"/>
              </a:spcBef>
              <a:buFont typeface="Arial" panose="020B0604020202020204" pitchFamily="34" charset="0"/>
              <a:buNone/>
            </a:pPr>
            <a:r>
              <a:rPr lang="en-US" sz="1400" b="1" dirty="0"/>
              <a:t>Phrase-Based Approach</a:t>
            </a:r>
          </a:p>
          <a:p>
            <a:pPr marL="0" lvl="1" indent="0">
              <a:buFont typeface="Arial" panose="020B0604020202020204" pitchFamily="34" charset="0"/>
              <a:buNone/>
            </a:pPr>
            <a:r>
              <a:rPr lang="en-US" sz="1400" dirty="0"/>
              <a:t>Considers meaningful phrases to capture richer semantic information in text mining.</a:t>
            </a:r>
          </a:p>
          <a:p>
            <a:pPr marL="0" indent="0">
              <a:spcBef>
                <a:spcPts val="2500"/>
              </a:spcBef>
              <a:buFont typeface="Arial" panose="020B0604020202020204" pitchFamily="34" charset="0"/>
              <a:buNone/>
            </a:pPr>
            <a:r>
              <a:rPr lang="en-US" sz="1400" b="1" dirty="0"/>
              <a:t>Concept-Based Approach</a:t>
            </a:r>
          </a:p>
          <a:p>
            <a:pPr marL="0" lvl="1" indent="0">
              <a:buFont typeface="Arial" panose="020B0604020202020204" pitchFamily="34" charset="0"/>
              <a:buNone/>
            </a:pPr>
            <a:r>
              <a:rPr lang="en-US" sz="1400" dirty="0"/>
              <a:t>Analyzes terms at sentence or document level to understand contextual meaning.</a:t>
            </a:r>
          </a:p>
          <a:p>
            <a:pPr marL="0" indent="0">
              <a:spcBef>
                <a:spcPts val="2500"/>
              </a:spcBef>
              <a:buFont typeface="Arial" panose="020B0604020202020204" pitchFamily="34" charset="0"/>
              <a:buNone/>
            </a:pPr>
            <a:r>
              <a:rPr lang="en-US" sz="1400" b="1" dirty="0"/>
              <a:t>Pattern-Based Approach</a:t>
            </a:r>
          </a:p>
          <a:p>
            <a:pPr marL="0" lvl="1" indent="0">
              <a:buFont typeface="Arial" panose="020B0604020202020204" pitchFamily="34" charset="0"/>
              <a:buNone/>
            </a:pPr>
            <a:r>
              <a:rPr lang="en-US" sz="1400" dirty="0"/>
              <a:t>Identifies relationships between terms to build taxonomies and knowledge structures.</a:t>
            </a:r>
          </a:p>
        </p:txBody>
      </p:sp>
      <p:sp>
        <p:nvSpPr>
          <p:cNvPr id="6" name="Title 1">
            <a:extLst>
              <a:ext uri="{FF2B5EF4-FFF2-40B4-BE49-F238E27FC236}">
                <a16:creationId xmlns:a16="http://schemas.microsoft.com/office/drawing/2014/main" id="{20F838AA-53B3-F50A-1687-E6F60BA42F1B}"/>
              </a:ext>
            </a:extLst>
          </p:cNvPr>
          <p:cNvSpPr>
            <a:spLocks noGrp="1"/>
          </p:cNvSpPr>
          <p:nvPr>
            <p:ph type="title"/>
          </p:nvPr>
        </p:nvSpPr>
        <p:spPr>
          <a:xfrm>
            <a:off x="457200" y="274638"/>
            <a:ext cx="8229600" cy="1143000"/>
          </a:xfrm>
        </p:spPr>
        <p:txBody>
          <a:bodyPr anchor="t">
            <a:normAutofit/>
          </a:bodyPr>
          <a:lstStyle/>
          <a:p>
            <a:r>
              <a:rPr lang="en-US" dirty="0"/>
              <a:t>Simplified Methods</a:t>
            </a:r>
          </a:p>
        </p:txBody>
      </p:sp>
    </p:spTree>
    <p:extLst>
      <p:ext uri="{BB962C8B-B14F-4D97-AF65-F5344CB8AC3E}">
        <p14:creationId xmlns:p14="http://schemas.microsoft.com/office/powerpoint/2010/main" val="44058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632EA-D692-61BA-1EBC-6A48A2F9BE7C}"/>
              </a:ext>
            </a:extLst>
          </p:cNvPr>
          <p:cNvSpPr>
            <a:spLocks noGrp="1"/>
          </p:cNvSpPr>
          <p:nvPr>
            <p:ph type="ctrTitle"/>
          </p:nvPr>
        </p:nvSpPr>
        <p:spPr>
          <a:xfrm>
            <a:off x="594394" y="1990725"/>
            <a:ext cx="7955213" cy="2876550"/>
          </a:xfrm>
        </p:spPr>
        <p:txBody>
          <a:bodyPr anchor="ctr">
            <a:normAutofit/>
          </a:bodyPr>
          <a:lstStyle/>
          <a:p>
            <a:r>
              <a:rPr lang="en-US"/>
              <a:t>Interactive Learning and Exercises</a:t>
            </a:r>
          </a:p>
        </p:txBody>
      </p:sp>
    </p:spTree>
    <p:extLst>
      <p:ext uri="{BB962C8B-B14F-4D97-AF65-F5344CB8AC3E}">
        <p14:creationId xmlns:p14="http://schemas.microsoft.com/office/powerpoint/2010/main" val="13774770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Shot of computer programmers looking through data in the office">
            <a:extLst>
              <a:ext uri="{FF2B5EF4-FFF2-40B4-BE49-F238E27FC236}">
                <a16:creationId xmlns:a16="http://schemas.microsoft.com/office/drawing/2014/main" id="{5C86D922-A94D-1A54-7622-69863A716871}"/>
              </a:ext>
            </a:extLst>
          </p:cNvPr>
          <p:cNvPicPr>
            <a:picLocks noChangeAspect="1"/>
          </p:cNvPicPr>
          <p:nvPr/>
        </p:nvPicPr>
        <p:blipFill>
          <a:blip r:embed="rId2"/>
          <a:srcRect l="21326" r="12074" b="-1"/>
          <a:stretch>
            <a:fillRect/>
          </a:stretch>
        </p:blipFill>
        <p:spPr>
          <a:xfrm>
            <a:off x="449811" y="1600201"/>
            <a:ext cx="3628478" cy="4080083"/>
          </a:xfrm>
          <a:prstGeom prst="rect">
            <a:avLst/>
          </a:prstGeom>
          <a:noFill/>
        </p:spPr>
      </p:pic>
      <p:sp>
        <p:nvSpPr>
          <p:cNvPr id="5" name="Title 1">
            <a:extLst>
              <a:ext uri="{FF2B5EF4-FFF2-40B4-BE49-F238E27FC236}">
                <a16:creationId xmlns:a16="http://schemas.microsoft.com/office/drawing/2014/main" id="{FA7F5CA7-4A91-774D-A0E9-9070967F56AA}"/>
              </a:ext>
            </a:extLst>
          </p:cNvPr>
          <p:cNvSpPr>
            <a:spLocks noGrp="1"/>
          </p:cNvSpPr>
          <p:nvPr>
            <p:ph type="title"/>
          </p:nvPr>
        </p:nvSpPr>
        <p:spPr>
          <a:xfrm>
            <a:off x="457200" y="274638"/>
            <a:ext cx="8229600" cy="1143000"/>
          </a:xfrm>
        </p:spPr>
        <p:txBody>
          <a:bodyPr anchor="t">
            <a:normAutofit/>
          </a:bodyPr>
          <a:lstStyle/>
          <a:p>
            <a:r>
              <a:rPr lang="en-US" sz="4100" dirty="0"/>
              <a:t>Group Discussion</a:t>
            </a:r>
          </a:p>
        </p:txBody>
      </p:sp>
      <p:sp>
        <p:nvSpPr>
          <p:cNvPr id="6" name="Content Placeholder 3">
            <a:extLst>
              <a:ext uri="{FF2B5EF4-FFF2-40B4-BE49-F238E27FC236}">
                <a16:creationId xmlns:a16="http://schemas.microsoft.com/office/drawing/2014/main" id="{07818610-5B10-D11E-ADC0-73A38EA6A538}"/>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118110" y="1600201"/>
            <a:ext cx="4608512" cy="4378498"/>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2500"/>
              </a:spcBef>
              <a:buFont typeface="Wingdings" panose="05000000000000000000" pitchFamily="2" charset="2"/>
              <a:buChar char="§"/>
            </a:pPr>
            <a:r>
              <a:rPr lang="en-US" sz="1400" b="1" dirty="0"/>
              <a:t>Everyday Text Mining</a:t>
            </a:r>
          </a:p>
          <a:p>
            <a:pPr marL="0" lvl="1" indent="0">
              <a:buNone/>
            </a:pPr>
            <a:r>
              <a:rPr lang="en-US" sz="1400" dirty="0"/>
              <a:t>Reflect on common uses of text mining like social media analysis and recommendation systems.</a:t>
            </a:r>
          </a:p>
          <a:p>
            <a:pPr>
              <a:spcBef>
                <a:spcPts val="2500"/>
              </a:spcBef>
              <a:buFont typeface="Wingdings" panose="05000000000000000000" pitchFamily="2" charset="2"/>
              <a:buChar char="§"/>
            </a:pPr>
            <a:r>
              <a:rPr lang="en-US" sz="1400" b="1" dirty="0"/>
              <a:t>Importance for Business</a:t>
            </a:r>
          </a:p>
          <a:p>
            <a:pPr marL="0" lvl="1" indent="0">
              <a:buNone/>
            </a:pPr>
            <a:r>
              <a:rPr lang="en-US" sz="1400" dirty="0"/>
              <a:t>Discussion on why text mining is vital for businesses to gain insights and improve strategies.</a:t>
            </a:r>
          </a:p>
          <a:p>
            <a:pPr>
              <a:spcBef>
                <a:spcPts val="2500"/>
              </a:spcBef>
              <a:buFont typeface="Wingdings" panose="05000000000000000000" pitchFamily="2" charset="2"/>
              <a:buChar char="§"/>
            </a:pPr>
            <a:r>
              <a:rPr lang="en-US" sz="1400" b="1" dirty="0"/>
              <a:t>Challenges in Analysis</a:t>
            </a:r>
          </a:p>
          <a:p>
            <a:pPr marL="0" lvl="1" indent="0">
              <a:buNone/>
            </a:pPr>
            <a:r>
              <a:rPr lang="en-US" sz="1400" dirty="0"/>
              <a:t>Exploring the challenges faced when analyzing unstructured text data.</a:t>
            </a:r>
          </a:p>
          <a:p>
            <a:pPr>
              <a:spcBef>
                <a:spcPts val="2500"/>
              </a:spcBef>
              <a:buFont typeface="Wingdings" panose="05000000000000000000" pitchFamily="2" charset="2"/>
              <a:buChar char="§"/>
            </a:pPr>
            <a:r>
              <a:rPr lang="en-US" sz="1400" b="1" dirty="0"/>
              <a:t>Improving Decision-Making</a:t>
            </a:r>
          </a:p>
          <a:p>
            <a:pPr marL="0" lvl="1" indent="0">
              <a:buNone/>
            </a:pPr>
            <a:r>
              <a:rPr lang="en-US" sz="1400" dirty="0"/>
              <a:t>How text mining enhances business decision-making through better data-driven insights.</a:t>
            </a:r>
          </a:p>
        </p:txBody>
      </p:sp>
    </p:spTree>
    <p:extLst>
      <p:ext uri="{BB962C8B-B14F-4D97-AF65-F5344CB8AC3E}">
        <p14:creationId xmlns:p14="http://schemas.microsoft.com/office/powerpoint/2010/main" val="165630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anim calcmode="lin" valueType="num">
                                      <p:cBhvr>
                                        <p:cTn id="8" dur="250" fill="hold"/>
                                        <p:tgtEl>
                                          <p:spTgt spid="6"/>
                                        </p:tgtEl>
                                        <p:attrNameLst>
                                          <p:attrName>ppt_x</p:attrName>
                                        </p:attrNameLst>
                                      </p:cBhvr>
                                      <p:tavLst>
                                        <p:tav tm="0">
                                          <p:val>
                                            <p:strVal val="#ppt_x"/>
                                          </p:val>
                                        </p:tav>
                                        <p:tav tm="100000">
                                          <p:val>
                                            <p:strVal val="#ppt_x"/>
                                          </p:val>
                                        </p:tav>
                                      </p:tavLst>
                                    </p:anim>
                                    <p:anim calcmode="lin" valueType="num">
                                      <p:cBhvr>
                                        <p:cTn id="9" dur="25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Big data internet technology">
            <a:extLst>
              <a:ext uri="{FF2B5EF4-FFF2-40B4-BE49-F238E27FC236}">
                <a16:creationId xmlns:a16="http://schemas.microsoft.com/office/drawing/2014/main" id="{6F2C14D9-495E-5D68-C1FA-A277F06C4CE0}"/>
              </a:ext>
            </a:extLst>
          </p:cNvPr>
          <p:cNvPicPr>
            <a:picLocks noChangeAspect="1"/>
          </p:cNvPicPr>
          <p:nvPr/>
        </p:nvPicPr>
        <p:blipFill>
          <a:blip r:embed="rId2"/>
          <a:srcRect r="227" b="3"/>
          <a:stretch>
            <a:fillRect/>
          </a:stretch>
        </p:blipFill>
        <p:spPr>
          <a:xfrm>
            <a:off x="323528" y="1528193"/>
            <a:ext cx="3620136" cy="4061047"/>
          </a:xfrm>
          <a:prstGeom prst="rect">
            <a:avLst/>
          </a:prstGeom>
          <a:noFill/>
        </p:spPr>
      </p:pic>
      <p:sp>
        <p:nvSpPr>
          <p:cNvPr id="5" name="Content Placeholder 3">
            <a:extLst>
              <a:ext uri="{FF2B5EF4-FFF2-40B4-BE49-F238E27FC236}">
                <a16:creationId xmlns:a16="http://schemas.microsoft.com/office/drawing/2014/main" id="{EF04A4E8-1FE6-E7CD-428C-77D44B5BEB37}"/>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211960" y="1646934"/>
            <a:ext cx="3824600" cy="3564131"/>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2500"/>
              </a:spcBef>
              <a:buFont typeface="Arial" panose="020B0604020202020204" pitchFamily="34" charset="0"/>
              <a:buNone/>
            </a:pPr>
            <a:r>
              <a:rPr lang="en-US" sz="1400" b="1"/>
              <a:t>Text Mining Process</a:t>
            </a:r>
          </a:p>
          <a:p>
            <a:pPr marL="0" lvl="1" indent="0">
              <a:buFont typeface="Arial" panose="020B0604020202020204" pitchFamily="34" charset="0"/>
              <a:buNone/>
            </a:pPr>
            <a:r>
              <a:rPr lang="en-US" sz="1400"/>
              <a:t>Text mining transforms unstructured text into structured data via collection, cleaning, and analysis.</a:t>
            </a:r>
          </a:p>
          <a:p>
            <a:pPr marL="0" indent="0">
              <a:spcBef>
                <a:spcPts val="2500"/>
              </a:spcBef>
              <a:buFont typeface="Arial" panose="020B0604020202020204" pitchFamily="34" charset="0"/>
              <a:buNone/>
            </a:pPr>
            <a:r>
              <a:rPr lang="en-US" sz="1400" b="1"/>
              <a:t>Diverse Applications</a:t>
            </a:r>
          </a:p>
          <a:p>
            <a:pPr marL="0" lvl="1" indent="0">
              <a:buFont typeface="Arial" panose="020B0604020202020204" pitchFamily="34" charset="0"/>
              <a:buNone/>
            </a:pPr>
            <a:r>
              <a:rPr lang="en-US" sz="1400"/>
              <a:t>Text mining is widely applied in marketing, finance, healthcare, and other industries for valuable insights.</a:t>
            </a:r>
          </a:p>
          <a:p>
            <a:pPr marL="0" indent="0">
              <a:spcBef>
                <a:spcPts val="2500"/>
              </a:spcBef>
              <a:buFont typeface="Arial" panose="020B0604020202020204" pitchFamily="34" charset="0"/>
              <a:buNone/>
            </a:pPr>
            <a:r>
              <a:rPr lang="en-US" sz="1400" b="1"/>
              <a:t>Educational Benefits</a:t>
            </a:r>
          </a:p>
          <a:p>
            <a:pPr marL="0" lvl="1" indent="0">
              <a:buFont typeface="Arial" panose="020B0604020202020204" pitchFamily="34" charset="0"/>
              <a:buNone/>
            </a:pPr>
            <a:r>
              <a:rPr lang="en-US" sz="1400"/>
              <a:t>Learning text mining tools enables problem-solving and improves decision-making in real-world scenarios.</a:t>
            </a:r>
            <a:endParaRPr lang="en-US" sz="1400" dirty="0"/>
          </a:p>
        </p:txBody>
      </p:sp>
      <p:sp>
        <p:nvSpPr>
          <p:cNvPr id="6" name="Title 1">
            <a:extLst>
              <a:ext uri="{FF2B5EF4-FFF2-40B4-BE49-F238E27FC236}">
                <a16:creationId xmlns:a16="http://schemas.microsoft.com/office/drawing/2014/main" id="{F5A8BB47-5BEA-58AC-C87E-0261BCE6B535}"/>
              </a:ext>
            </a:extLst>
          </p:cNvPr>
          <p:cNvSpPr>
            <a:spLocks noGrp="1"/>
          </p:cNvSpPr>
          <p:nvPr>
            <p:ph type="title"/>
          </p:nvPr>
        </p:nvSpPr>
        <p:spPr>
          <a:xfrm>
            <a:off x="457200" y="274638"/>
            <a:ext cx="8229600" cy="1143000"/>
          </a:xfrm>
        </p:spPr>
        <p:txBody>
          <a:bodyPr anchor="t">
            <a:normAutofit/>
          </a:bodyPr>
          <a:lstStyle/>
          <a:p>
            <a:r>
              <a:rPr lang="en-US" dirty="0"/>
              <a:t>Summary of Key Points</a:t>
            </a:r>
          </a:p>
        </p:txBody>
      </p:sp>
    </p:spTree>
    <p:extLst>
      <p:ext uri="{BB962C8B-B14F-4D97-AF65-F5344CB8AC3E}">
        <p14:creationId xmlns:p14="http://schemas.microsoft.com/office/powerpoint/2010/main" val="1578610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B78C43-7896-A9ED-4772-583FD18ED7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2A8FDC-418A-4AF0-3871-BBA609809054}"/>
              </a:ext>
            </a:extLst>
          </p:cNvPr>
          <p:cNvSpPr>
            <a:spLocks noGrp="1"/>
          </p:cNvSpPr>
          <p:nvPr>
            <p:ph type="ctrTitle"/>
          </p:nvPr>
        </p:nvSpPr>
        <p:spPr>
          <a:xfrm>
            <a:off x="594394" y="1990725"/>
            <a:ext cx="7955213" cy="2876550"/>
          </a:xfrm>
        </p:spPr>
        <p:txBody>
          <a:bodyPr anchor="ctr">
            <a:normAutofit/>
          </a:bodyPr>
          <a:lstStyle/>
          <a:p>
            <a:r>
              <a:rPr lang="en-US" dirty="0"/>
              <a:t>Session 2-Practical </a:t>
            </a:r>
          </a:p>
        </p:txBody>
      </p:sp>
    </p:spTree>
    <p:extLst>
      <p:ext uri="{BB962C8B-B14F-4D97-AF65-F5344CB8AC3E}">
        <p14:creationId xmlns:p14="http://schemas.microsoft.com/office/powerpoint/2010/main" val="17896403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89096-7DDD-D54A-974C-75251D8BB8C9}"/>
              </a:ext>
            </a:extLst>
          </p:cNvPr>
          <p:cNvSpPr>
            <a:spLocks noGrp="1"/>
          </p:cNvSpPr>
          <p:nvPr>
            <p:ph type="title"/>
          </p:nvPr>
        </p:nvSpPr>
        <p:spPr>
          <a:xfrm>
            <a:off x="457200" y="274638"/>
            <a:ext cx="8229600" cy="706090"/>
          </a:xfrm>
        </p:spPr>
        <p:txBody>
          <a:bodyPr/>
          <a:lstStyle/>
          <a:p>
            <a:r>
              <a:rPr lang="en-US" sz="3200" b="1" dirty="0"/>
              <a:t>What is Text mining? </a:t>
            </a:r>
          </a:p>
        </p:txBody>
      </p:sp>
      <p:sp>
        <p:nvSpPr>
          <p:cNvPr id="3" name="Content Placeholder 2">
            <a:extLst>
              <a:ext uri="{FF2B5EF4-FFF2-40B4-BE49-F238E27FC236}">
                <a16:creationId xmlns:a16="http://schemas.microsoft.com/office/drawing/2014/main" id="{63B3FB24-0ED5-9740-A1F8-C43C641A5198}"/>
              </a:ext>
            </a:extLst>
          </p:cNvPr>
          <p:cNvSpPr>
            <a:spLocks noGrp="1"/>
          </p:cNvSpPr>
          <p:nvPr>
            <p:ph idx="1"/>
          </p:nvPr>
        </p:nvSpPr>
        <p:spPr>
          <a:xfrm>
            <a:off x="457200" y="1124744"/>
            <a:ext cx="8229600" cy="4392488"/>
          </a:xfrm>
        </p:spPr>
        <p:txBody>
          <a:bodyPr/>
          <a:lstStyle/>
          <a:p>
            <a:pPr algn="just"/>
            <a:r>
              <a:rPr lang="en-GB" sz="2400" dirty="0"/>
              <a:t>Text mining is the art and science of discovering knowledge, insights, and patterns from an </a:t>
            </a:r>
            <a:r>
              <a:rPr lang="en-GB" sz="2400" dirty="0">
                <a:highlight>
                  <a:srgbClr val="FFFF00"/>
                </a:highlight>
              </a:rPr>
              <a:t>organised collection of textual databases </a:t>
            </a:r>
            <a:r>
              <a:rPr lang="en-GB" sz="2400" dirty="0"/>
              <a:t>(e.g. </a:t>
            </a:r>
            <a:r>
              <a:rPr lang="en-GB" sz="2400" dirty="0">
                <a:hlinkClick r:id="rId2"/>
              </a:rPr>
              <a:t>SEC filing</a:t>
            </a:r>
            <a:r>
              <a:rPr lang="en-GB" sz="2400" dirty="0"/>
              <a:t>)</a:t>
            </a:r>
          </a:p>
          <a:p>
            <a:pPr algn="just"/>
            <a:endParaRPr lang="en-GB" sz="2400" dirty="0"/>
          </a:p>
          <a:p>
            <a:pPr algn="just"/>
            <a:r>
              <a:rPr lang="en-GB" sz="2400" dirty="0"/>
              <a:t>Text mining also known as text analysis, which is the process of </a:t>
            </a:r>
            <a:r>
              <a:rPr lang="en-GB" sz="2400" dirty="0">
                <a:highlight>
                  <a:srgbClr val="FFFF00"/>
                </a:highlight>
              </a:rPr>
              <a:t>transforming unstructured text into structured data for easy analysis </a:t>
            </a:r>
          </a:p>
          <a:p>
            <a:pPr algn="just"/>
            <a:endParaRPr lang="en-GB" sz="2400" dirty="0"/>
          </a:p>
          <a:p>
            <a:pPr algn="just"/>
            <a:r>
              <a:rPr lang="en-GB" sz="2400" dirty="0"/>
              <a:t>Text mining uses </a:t>
            </a:r>
            <a:r>
              <a:rPr lang="en-GB" sz="2400" dirty="0">
                <a:highlight>
                  <a:srgbClr val="FFFF00"/>
                </a:highlight>
              </a:rPr>
              <a:t>natural language processing (NLP), </a:t>
            </a:r>
            <a:r>
              <a:rPr lang="en-GB" sz="2400" dirty="0"/>
              <a:t>allowing machines to understand the human language and process it automatically </a:t>
            </a:r>
            <a:endParaRPr lang="en-US" sz="2400" dirty="0"/>
          </a:p>
        </p:txBody>
      </p:sp>
    </p:spTree>
    <p:extLst>
      <p:ext uri="{BB962C8B-B14F-4D97-AF65-F5344CB8AC3E}">
        <p14:creationId xmlns:p14="http://schemas.microsoft.com/office/powerpoint/2010/main" val="26677436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6010"/>
          </a:xfrm>
        </p:spPr>
        <p:txBody>
          <a:bodyPr/>
          <a:lstStyle/>
          <a:p>
            <a:r>
              <a:rPr lang="en-US" sz="3200" b="1" dirty="0"/>
              <a:t>Text Mining Concepts</a:t>
            </a:r>
          </a:p>
        </p:txBody>
      </p:sp>
      <p:sp>
        <p:nvSpPr>
          <p:cNvPr id="3" name="Content Placeholder 2"/>
          <p:cNvSpPr>
            <a:spLocks noGrp="1"/>
          </p:cNvSpPr>
          <p:nvPr>
            <p:ph idx="1"/>
          </p:nvPr>
        </p:nvSpPr>
        <p:spPr>
          <a:xfrm>
            <a:off x="488978" y="860648"/>
            <a:ext cx="8229600" cy="4800600"/>
          </a:xfrm>
        </p:spPr>
        <p:txBody>
          <a:bodyPr>
            <a:normAutofit fontScale="92500" lnSpcReduction="10000"/>
          </a:bodyPr>
          <a:lstStyle/>
          <a:p>
            <a:pPr algn="just"/>
            <a:r>
              <a:rPr lang="en-US" sz="2000" dirty="0">
                <a:highlight>
                  <a:srgbClr val="FFFF00"/>
                </a:highlight>
              </a:rPr>
              <a:t>85-90 percent</a:t>
            </a:r>
            <a:r>
              <a:rPr lang="en-US" sz="2000" dirty="0"/>
              <a:t> of all corporate data is in </a:t>
            </a:r>
            <a:r>
              <a:rPr lang="en-US" sz="2000" dirty="0">
                <a:highlight>
                  <a:srgbClr val="FFFF00"/>
                </a:highlight>
              </a:rPr>
              <a:t>unstructured form (e.g., text)</a:t>
            </a:r>
            <a:r>
              <a:rPr lang="en-US" sz="2000" dirty="0"/>
              <a:t> </a:t>
            </a:r>
          </a:p>
          <a:p>
            <a:pPr algn="just"/>
            <a:r>
              <a:rPr lang="en-US" sz="2000" dirty="0"/>
              <a:t>Unstructured corporate data is </a:t>
            </a:r>
            <a:r>
              <a:rPr lang="en-US" sz="2000" dirty="0">
                <a:highlight>
                  <a:srgbClr val="FFFF00"/>
                </a:highlight>
              </a:rPr>
              <a:t>doubling in size every 18 months</a:t>
            </a:r>
          </a:p>
          <a:p>
            <a:pPr algn="just"/>
            <a:r>
              <a:rPr lang="en-US" sz="2000" dirty="0"/>
              <a:t>Tapping into these information sources is not an option, but a need to </a:t>
            </a:r>
            <a:r>
              <a:rPr lang="en-US" sz="2000" dirty="0">
                <a:highlight>
                  <a:srgbClr val="FFFF00"/>
                </a:highlight>
              </a:rPr>
              <a:t>stay competitive</a:t>
            </a:r>
          </a:p>
          <a:p>
            <a:pPr algn="just"/>
            <a:r>
              <a:rPr lang="en-US" sz="2000" dirty="0"/>
              <a:t>Answer: text mining</a:t>
            </a:r>
          </a:p>
          <a:p>
            <a:pPr lvl="1" algn="just"/>
            <a:r>
              <a:rPr lang="en-US" sz="2000" dirty="0"/>
              <a:t>A </a:t>
            </a:r>
            <a:r>
              <a:rPr lang="en-US" sz="2000" dirty="0">
                <a:highlight>
                  <a:srgbClr val="FFFF00"/>
                </a:highlight>
              </a:rPr>
              <a:t>semi-automated process</a:t>
            </a:r>
            <a:r>
              <a:rPr lang="en-US" sz="2000" dirty="0"/>
              <a:t> of </a:t>
            </a:r>
            <a:r>
              <a:rPr lang="en-US" sz="2000" dirty="0">
                <a:highlight>
                  <a:srgbClr val="FFFF00"/>
                </a:highlight>
              </a:rPr>
              <a:t>extracting knowledge from unstructured data sources</a:t>
            </a:r>
          </a:p>
          <a:p>
            <a:pPr lvl="1" algn="just"/>
            <a:r>
              <a:rPr lang="en-US" sz="2000" dirty="0"/>
              <a:t>a.k.a. text data mining or knowledge discovery in textual </a:t>
            </a:r>
            <a:r>
              <a:rPr lang="en-US" sz="2000" dirty="0">
                <a:hlinkClick r:id="rId3"/>
              </a:rPr>
              <a:t>databases</a:t>
            </a:r>
            <a:endParaRPr lang="en-US" sz="2000" dirty="0"/>
          </a:p>
          <a:p>
            <a:pPr algn="just"/>
            <a:endParaRPr lang="en-GB" sz="2000" dirty="0"/>
          </a:p>
          <a:p>
            <a:pPr algn="just"/>
            <a:r>
              <a:rPr lang="en-GB" sz="2000" dirty="0"/>
              <a:t>Text mining helps to analyse </a:t>
            </a:r>
            <a:r>
              <a:rPr lang="en-GB" sz="2000" dirty="0">
                <a:highlight>
                  <a:srgbClr val="FFFF00"/>
                </a:highlight>
              </a:rPr>
              <a:t>large amounts of raw data</a:t>
            </a:r>
            <a:r>
              <a:rPr lang="en-GB" sz="2000" dirty="0"/>
              <a:t> and find relevant insights. Combined with machine learning, it can create text analysis models that learn to classify or extract specific information</a:t>
            </a:r>
          </a:p>
          <a:p>
            <a:pPr marL="0" indent="0" algn="just">
              <a:buNone/>
            </a:pPr>
            <a:endParaRPr lang="en-GB" sz="2000" dirty="0"/>
          </a:p>
          <a:p>
            <a:pPr algn="just"/>
            <a:r>
              <a:rPr lang="en-GB" sz="2000" dirty="0"/>
              <a:t>Even though text mining may seem like a complicated matter, it can actually be </a:t>
            </a:r>
            <a:r>
              <a:rPr lang="en-GB" sz="2000" dirty="0">
                <a:highlight>
                  <a:srgbClr val="FFFF00"/>
                </a:highlight>
              </a:rPr>
              <a:t>quite simple </a:t>
            </a:r>
            <a:r>
              <a:rPr lang="en-GB" sz="2000" dirty="0"/>
              <a:t>to get started with.</a:t>
            </a:r>
          </a:p>
          <a:p>
            <a:pPr lvl="1" algn="just"/>
            <a:endParaRPr lang="en-US" sz="2000" dirty="0"/>
          </a:p>
        </p:txBody>
      </p:sp>
    </p:spTree>
    <p:extLst>
      <p:ext uri="{BB962C8B-B14F-4D97-AF65-F5344CB8AC3E}">
        <p14:creationId xmlns:p14="http://schemas.microsoft.com/office/powerpoint/2010/main" val="39911507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Text Mining Concepts</a:t>
            </a:r>
          </a:p>
        </p:txBody>
      </p:sp>
      <p:pic>
        <p:nvPicPr>
          <p:cNvPr id="5" name="Picture 4">
            <a:extLst>
              <a:ext uri="{FF2B5EF4-FFF2-40B4-BE49-F238E27FC236}">
                <a16:creationId xmlns:a16="http://schemas.microsoft.com/office/drawing/2014/main" id="{2029E9EA-7513-8D45-B684-A6E3813CCC9A}"/>
              </a:ext>
            </a:extLst>
          </p:cNvPr>
          <p:cNvPicPr>
            <a:picLocks noChangeAspect="1"/>
          </p:cNvPicPr>
          <p:nvPr/>
        </p:nvPicPr>
        <p:blipFill>
          <a:blip r:embed="rId3"/>
          <a:stretch>
            <a:fillRect/>
          </a:stretch>
        </p:blipFill>
        <p:spPr>
          <a:xfrm>
            <a:off x="4788024" y="1124744"/>
            <a:ext cx="4032448" cy="4392488"/>
          </a:xfrm>
          <a:prstGeom prst="rect">
            <a:avLst/>
          </a:prstGeom>
        </p:spPr>
      </p:pic>
      <p:sp>
        <p:nvSpPr>
          <p:cNvPr id="6" name="Rectangle 5">
            <a:extLst>
              <a:ext uri="{FF2B5EF4-FFF2-40B4-BE49-F238E27FC236}">
                <a16:creationId xmlns:a16="http://schemas.microsoft.com/office/drawing/2014/main" id="{AF470CF8-F21F-2C41-9E91-62E3A8B53A5E}"/>
              </a:ext>
            </a:extLst>
          </p:cNvPr>
          <p:cNvSpPr/>
          <p:nvPr/>
        </p:nvSpPr>
        <p:spPr>
          <a:xfrm>
            <a:off x="179512" y="1129917"/>
            <a:ext cx="4474841" cy="4524315"/>
          </a:xfrm>
          <a:prstGeom prst="rect">
            <a:avLst/>
          </a:prstGeom>
        </p:spPr>
        <p:txBody>
          <a:bodyPr wrap="square">
            <a:spAutoFit/>
          </a:bodyPr>
          <a:lstStyle/>
          <a:p>
            <a:pPr algn="just" eaLnBrk="1" hangingPunct="1">
              <a:buFont typeface="Arial" panose="020B0604020202020204" pitchFamily="34" charset="0"/>
              <a:buNone/>
              <a:defRPr/>
            </a:pPr>
            <a:r>
              <a:rPr lang="en-GB" sz="2400" dirty="0">
                <a:latin typeface="+mn-lt"/>
              </a:rPr>
              <a:t>Think about the answer “why cats sit on mats? </a:t>
            </a:r>
          </a:p>
          <a:p>
            <a:pPr algn="just" eaLnBrk="1" hangingPunct="1">
              <a:buFont typeface="Arial" panose="020B0604020202020204" pitchFamily="34" charset="0"/>
              <a:buNone/>
              <a:defRPr/>
            </a:pPr>
            <a:endParaRPr lang="en-GB" sz="2400" dirty="0">
              <a:latin typeface="+mn-lt"/>
            </a:endParaRPr>
          </a:p>
          <a:p>
            <a:pPr algn="just" eaLnBrk="1" hangingPunct="1">
              <a:buFont typeface="Arial" panose="020B0604020202020204" pitchFamily="34" charset="0"/>
              <a:buNone/>
              <a:defRPr/>
            </a:pPr>
            <a:r>
              <a:rPr lang="en-GB" sz="2400" dirty="0">
                <a:latin typeface="+mn-lt"/>
              </a:rPr>
              <a:t>It would be impossible for you to read all the millions of research articles on the topic yourself</a:t>
            </a:r>
          </a:p>
          <a:p>
            <a:pPr algn="just" eaLnBrk="1" hangingPunct="1">
              <a:buFont typeface="Arial" panose="020B0604020202020204" pitchFamily="34" charset="0"/>
              <a:buNone/>
              <a:defRPr/>
            </a:pPr>
            <a:endParaRPr lang="en-GB" sz="2400" dirty="0">
              <a:latin typeface="+mn-lt"/>
            </a:endParaRPr>
          </a:p>
          <a:p>
            <a:pPr algn="just" eaLnBrk="1" hangingPunct="1">
              <a:buFont typeface="Arial" panose="020B0604020202020204" pitchFamily="34" charset="0"/>
              <a:buNone/>
              <a:defRPr/>
            </a:pPr>
            <a:r>
              <a:rPr lang="en-GB" sz="2400" dirty="0">
                <a:latin typeface="+mn-lt"/>
              </a:rPr>
              <a:t>Here is where Text mining can help. It </a:t>
            </a:r>
            <a:r>
              <a:rPr lang="en-GB" sz="2400" dirty="0">
                <a:highlight>
                  <a:srgbClr val="FFFF00"/>
                </a:highlight>
                <a:latin typeface="+mn-lt"/>
              </a:rPr>
              <a:t>filters large amounts of research</a:t>
            </a:r>
            <a:r>
              <a:rPr lang="en-GB" sz="2400" dirty="0">
                <a:latin typeface="+mn-lt"/>
              </a:rPr>
              <a:t> and </a:t>
            </a:r>
            <a:r>
              <a:rPr lang="en-GB" sz="2400" dirty="0">
                <a:highlight>
                  <a:srgbClr val="FFFF00"/>
                </a:highlight>
                <a:latin typeface="+mn-lt"/>
              </a:rPr>
              <a:t>extracts the relevant information you need </a:t>
            </a:r>
            <a:endParaRPr lang="en-US" sz="2200" dirty="0">
              <a:highlight>
                <a:srgbClr val="FFFF00"/>
              </a:highlight>
              <a:latin typeface="+mn-lt"/>
            </a:endParaRPr>
          </a:p>
        </p:txBody>
      </p:sp>
    </p:spTree>
    <p:extLst>
      <p:ext uri="{BB962C8B-B14F-4D97-AF65-F5344CB8AC3E}">
        <p14:creationId xmlns:p14="http://schemas.microsoft.com/office/powerpoint/2010/main" val="33683101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Text Mining Concepts</a:t>
            </a:r>
          </a:p>
        </p:txBody>
      </p:sp>
      <p:pic>
        <p:nvPicPr>
          <p:cNvPr id="5" name="Picture 4">
            <a:extLst>
              <a:ext uri="{FF2B5EF4-FFF2-40B4-BE49-F238E27FC236}">
                <a16:creationId xmlns:a16="http://schemas.microsoft.com/office/drawing/2014/main" id="{2029E9EA-7513-8D45-B684-A6E3813CCC9A}"/>
              </a:ext>
            </a:extLst>
          </p:cNvPr>
          <p:cNvPicPr>
            <a:picLocks noChangeAspect="1"/>
          </p:cNvPicPr>
          <p:nvPr/>
        </p:nvPicPr>
        <p:blipFill>
          <a:blip r:embed="rId3"/>
          <a:stretch>
            <a:fillRect/>
          </a:stretch>
        </p:blipFill>
        <p:spPr>
          <a:xfrm>
            <a:off x="4788024" y="1124744"/>
            <a:ext cx="4032448" cy="4392488"/>
          </a:xfrm>
          <a:prstGeom prst="rect">
            <a:avLst/>
          </a:prstGeom>
        </p:spPr>
      </p:pic>
      <p:sp>
        <p:nvSpPr>
          <p:cNvPr id="6" name="Rectangle 5">
            <a:extLst>
              <a:ext uri="{FF2B5EF4-FFF2-40B4-BE49-F238E27FC236}">
                <a16:creationId xmlns:a16="http://schemas.microsoft.com/office/drawing/2014/main" id="{AF470CF8-F21F-2C41-9E91-62E3A8B53A5E}"/>
              </a:ext>
            </a:extLst>
          </p:cNvPr>
          <p:cNvSpPr/>
          <p:nvPr/>
        </p:nvSpPr>
        <p:spPr>
          <a:xfrm>
            <a:off x="179512" y="1124744"/>
            <a:ext cx="4473330" cy="4493538"/>
          </a:xfrm>
          <a:prstGeom prst="rect">
            <a:avLst/>
          </a:prstGeom>
        </p:spPr>
        <p:txBody>
          <a:bodyPr wrap="square">
            <a:spAutoFit/>
          </a:bodyPr>
          <a:lstStyle/>
          <a:p>
            <a:pPr algn="just" eaLnBrk="1" hangingPunct="1">
              <a:buFont typeface="Arial" panose="020B0604020202020204" pitchFamily="34" charset="0"/>
              <a:buNone/>
              <a:defRPr/>
            </a:pPr>
            <a:r>
              <a:rPr lang="en-GB" sz="2200" dirty="0">
                <a:latin typeface="+mn-lt"/>
              </a:rPr>
              <a:t>In the sentence “Why cats sit on mats”, the program would identify the </a:t>
            </a:r>
            <a:r>
              <a:rPr lang="en-GB" sz="2200" b="1" dirty="0">
                <a:highlight>
                  <a:srgbClr val="FFFF00"/>
                </a:highlight>
                <a:latin typeface="+mn-lt"/>
              </a:rPr>
              <a:t>cat</a:t>
            </a:r>
            <a:r>
              <a:rPr lang="en-GB" sz="2200" b="1" dirty="0">
                <a:latin typeface="+mn-lt"/>
              </a:rPr>
              <a:t> </a:t>
            </a:r>
            <a:r>
              <a:rPr lang="en-GB" sz="2200" dirty="0">
                <a:latin typeface="+mn-lt"/>
              </a:rPr>
              <a:t>is the noun, </a:t>
            </a:r>
            <a:r>
              <a:rPr lang="en-GB" sz="2200" b="1" dirty="0">
                <a:highlight>
                  <a:srgbClr val="FFFF00"/>
                </a:highlight>
                <a:latin typeface="+mn-lt"/>
              </a:rPr>
              <a:t>sit</a:t>
            </a:r>
            <a:r>
              <a:rPr lang="en-GB" sz="2200" b="1" dirty="0">
                <a:latin typeface="+mn-lt"/>
              </a:rPr>
              <a:t> </a:t>
            </a:r>
            <a:r>
              <a:rPr lang="en-GB" sz="2200" dirty="0">
                <a:latin typeface="+mn-lt"/>
              </a:rPr>
              <a:t>is the verb and </a:t>
            </a:r>
            <a:r>
              <a:rPr lang="en-GB" sz="2200" b="1" dirty="0">
                <a:highlight>
                  <a:srgbClr val="FFFF00"/>
                </a:highlight>
                <a:latin typeface="+mn-lt"/>
              </a:rPr>
              <a:t>on</a:t>
            </a:r>
            <a:r>
              <a:rPr lang="en-GB" sz="2200" b="1" dirty="0">
                <a:latin typeface="+mn-lt"/>
              </a:rPr>
              <a:t> </a:t>
            </a:r>
            <a:r>
              <a:rPr lang="en-GB" sz="2200" dirty="0">
                <a:latin typeface="+mn-lt"/>
              </a:rPr>
              <a:t>is the preposition. </a:t>
            </a:r>
          </a:p>
          <a:p>
            <a:pPr algn="just" eaLnBrk="1" hangingPunct="1">
              <a:buFont typeface="Arial" panose="020B0604020202020204" pitchFamily="34" charset="0"/>
              <a:buNone/>
              <a:defRPr/>
            </a:pPr>
            <a:endParaRPr lang="en-GB" sz="2200" dirty="0">
              <a:latin typeface="+mn-lt"/>
            </a:endParaRPr>
          </a:p>
          <a:p>
            <a:pPr algn="just" eaLnBrk="1" hangingPunct="1">
              <a:buFont typeface="Arial" panose="020B0604020202020204" pitchFamily="34" charset="0"/>
              <a:buNone/>
              <a:defRPr/>
            </a:pPr>
            <a:r>
              <a:rPr lang="en-GB" sz="2200" dirty="0">
                <a:latin typeface="+mn-lt"/>
              </a:rPr>
              <a:t>The program is not just a search tool, but it can also understand that the </a:t>
            </a:r>
            <a:r>
              <a:rPr lang="en-GB" sz="2200" b="1" dirty="0">
                <a:highlight>
                  <a:srgbClr val="FFFF00"/>
                </a:highlight>
                <a:latin typeface="+mn-lt"/>
              </a:rPr>
              <a:t>cat </a:t>
            </a:r>
            <a:r>
              <a:rPr lang="en-GB" sz="2200" dirty="0">
                <a:highlight>
                  <a:srgbClr val="FFFF00"/>
                </a:highlight>
                <a:latin typeface="+mn-lt"/>
              </a:rPr>
              <a:t>is an animal</a:t>
            </a:r>
            <a:r>
              <a:rPr lang="en-GB" sz="2200" dirty="0">
                <a:latin typeface="+mn-lt"/>
              </a:rPr>
              <a:t>, </a:t>
            </a:r>
            <a:r>
              <a:rPr lang="en-GB" sz="2200" b="1" dirty="0">
                <a:highlight>
                  <a:srgbClr val="FFFF00"/>
                </a:highlight>
                <a:latin typeface="+mn-lt"/>
              </a:rPr>
              <a:t>sit </a:t>
            </a:r>
            <a:r>
              <a:rPr lang="en-GB" sz="2200" dirty="0">
                <a:highlight>
                  <a:srgbClr val="FFFF00"/>
                </a:highlight>
                <a:latin typeface="+mn-lt"/>
              </a:rPr>
              <a:t>is an action</a:t>
            </a:r>
            <a:r>
              <a:rPr lang="en-GB" sz="2200" dirty="0">
                <a:latin typeface="+mn-lt"/>
              </a:rPr>
              <a:t>, and a </a:t>
            </a:r>
            <a:r>
              <a:rPr lang="en-GB" sz="2200" b="1" dirty="0">
                <a:highlight>
                  <a:srgbClr val="FFFF00"/>
                </a:highlight>
                <a:latin typeface="+mn-lt"/>
              </a:rPr>
              <a:t>mat </a:t>
            </a:r>
            <a:r>
              <a:rPr lang="en-GB" sz="2200" dirty="0">
                <a:highlight>
                  <a:srgbClr val="FFFF00"/>
                </a:highlight>
                <a:latin typeface="+mn-lt"/>
              </a:rPr>
              <a:t>is an object</a:t>
            </a:r>
          </a:p>
          <a:p>
            <a:pPr algn="just" eaLnBrk="1" hangingPunct="1">
              <a:buFont typeface="Arial" panose="020B0604020202020204" pitchFamily="34" charset="0"/>
              <a:buNone/>
              <a:defRPr/>
            </a:pPr>
            <a:endParaRPr lang="en-GB" sz="2200" dirty="0">
              <a:latin typeface="+mn-lt"/>
            </a:endParaRPr>
          </a:p>
          <a:p>
            <a:pPr algn="just" eaLnBrk="1" hangingPunct="1">
              <a:buFont typeface="Arial" panose="020B0604020202020204" pitchFamily="34" charset="0"/>
              <a:buNone/>
              <a:defRPr/>
            </a:pPr>
            <a:r>
              <a:rPr lang="en-GB" sz="2200" dirty="0">
                <a:latin typeface="+mn-lt"/>
              </a:rPr>
              <a:t>The program then identifies and maps patterns and trends across the millions of articles </a:t>
            </a:r>
            <a:endParaRPr lang="en-US" sz="2200" dirty="0">
              <a:latin typeface="+mn-lt"/>
            </a:endParaRPr>
          </a:p>
        </p:txBody>
      </p:sp>
    </p:spTree>
    <p:extLst>
      <p:ext uri="{BB962C8B-B14F-4D97-AF65-F5344CB8AC3E}">
        <p14:creationId xmlns:p14="http://schemas.microsoft.com/office/powerpoint/2010/main" val="2804927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Process: Term-document Matrix (TDM)</a:t>
            </a:r>
          </a:p>
        </p:txBody>
      </p:sp>
      <p:sp>
        <p:nvSpPr>
          <p:cNvPr id="4" name="Rectangle 3">
            <a:extLst>
              <a:ext uri="{FF2B5EF4-FFF2-40B4-BE49-F238E27FC236}">
                <a16:creationId xmlns:a16="http://schemas.microsoft.com/office/drawing/2014/main" id="{C9EE2F6D-6339-A44D-9E06-A6879149A3DF}"/>
              </a:ext>
            </a:extLst>
          </p:cNvPr>
          <p:cNvSpPr/>
          <p:nvPr/>
        </p:nvSpPr>
        <p:spPr>
          <a:xfrm>
            <a:off x="457200" y="1412776"/>
            <a:ext cx="8229398" cy="3816429"/>
          </a:xfrm>
          <a:prstGeom prst="rect">
            <a:avLst/>
          </a:prstGeom>
        </p:spPr>
        <p:txBody>
          <a:bodyPr wrap="square">
            <a:spAutoFit/>
          </a:bodyPr>
          <a:lstStyle/>
          <a:p>
            <a:pPr marL="342900" indent="-342900" algn="just" eaLnBrk="1" hangingPunct="1">
              <a:buFont typeface="Arial" panose="020B0604020202020204" pitchFamily="34" charset="0"/>
              <a:buChar char="•"/>
              <a:defRPr/>
            </a:pPr>
            <a:r>
              <a:rPr lang="en-GB" sz="2200" dirty="0">
                <a:latin typeface="+mn-lt"/>
              </a:rPr>
              <a:t>TDM is the heart of the structuring process</a:t>
            </a:r>
          </a:p>
          <a:p>
            <a:pPr marL="342900" indent="-342900" algn="just" eaLnBrk="1" hangingPunct="1">
              <a:buFont typeface="Arial" panose="020B0604020202020204" pitchFamily="34" charset="0"/>
              <a:buChar char="•"/>
              <a:defRPr/>
            </a:pPr>
            <a:endParaRPr lang="en-GB" sz="2200" dirty="0">
              <a:latin typeface="+mn-lt"/>
            </a:endParaRPr>
          </a:p>
          <a:p>
            <a:pPr marL="342900" indent="-342900" algn="just" eaLnBrk="1" hangingPunct="1">
              <a:buFont typeface="Arial" panose="020B0604020202020204" pitchFamily="34" charset="0"/>
              <a:buChar char="•"/>
              <a:defRPr/>
            </a:pPr>
            <a:r>
              <a:rPr lang="en-GB" sz="2200" dirty="0">
                <a:latin typeface="+mn-lt"/>
              </a:rPr>
              <a:t>Free flowing text can be transformed into numeric data, which can then be mined using regular data mining techniques  </a:t>
            </a:r>
          </a:p>
          <a:p>
            <a:pPr marL="342900" indent="-342900" algn="just" eaLnBrk="1" hangingPunct="1">
              <a:buFont typeface="Arial" panose="020B0604020202020204" pitchFamily="34" charset="0"/>
              <a:buChar char="•"/>
              <a:defRPr/>
            </a:pPr>
            <a:endParaRPr lang="en-GB" sz="2200" dirty="0">
              <a:latin typeface="+mn-lt"/>
            </a:endParaRPr>
          </a:p>
          <a:p>
            <a:pPr marL="342900" indent="-342900" algn="just" eaLnBrk="1" hangingPunct="1">
              <a:buFont typeface="Arial" panose="020B0604020202020204" pitchFamily="34" charset="0"/>
              <a:buChar char="•"/>
              <a:defRPr/>
            </a:pPr>
            <a:r>
              <a:rPr lang="en-GB" sz="2200" dirty="0">
                <a:latin typeface="+mn-lt"/>
              </a:rPr>
              <a:t>The technique used for structuring the text is called </a:t>
            </a:r>
            <a:r>
              <a:rPr lang="en-GB" sz="2200" b="1" dirty="0">
                <a:highlight>
                  <a:srgbClr val="FFFF00"/>
                </a:highlight>
                <a:latin typeface="+mn-lt"/>
              </a:rPr>
              <a:t>bag-of-words</a:t>
            </a:r>
            <a:r>
              <a:rPr lang="en-GB" sz="2200" b="1" dirty="0">
                <a:latin typeface="+mn-lt"/>
              </a:rPr>
              <a:t> </a:t>
            </a:r>
            <a:r>
              <a:rPr lang="en-GB" sz="2200" dirty="0">
                <a:latin typeface="+mn-lt"/>
              </a:rPr>
              <a:t>technique. This approach measures the </a:t>
            </a:r>
            <a:r>
              <a:rPr lang="en-GB" sz="2200" dirty="0">
                <a:highlight>
                  <a:srgbClr val="FFFF00"/>
                </a:highlight>
                <a:latin typeface="+mn-lt"/>
              </a:rPr>
              <a:t>frequencies of select important words</a:t>
            </a:r>
            <a:r>
              <a:rPr lang="en-GB" sz="2200" dirty="0">
                <a:latin typeface="+mn-lt"/>
              </a:rPr>
              <a:t> and/or phrases occurring in each document. This creates a </a:t>
            </a:r>
            <a:r>
              <a:rPr lang="en-GB" sz="2200" b="1" dirty="0">
                <a:latin typeface="+mn-lt"/>
              </a:rPr>
              <a:t>t x d, </a:t>
            </a:r>
            <a:r>
              <a:rPr lang="en-GB" sz="2200" dirty="0">
                <a:latin typeface="+mn-lt"/>
              </a:rPr>
              <a:t>term-by-document matrix (TDM), where </a:t>
            </a:r>
            <a:r>
              <a:rPr lang="en-GB" sz="2200" b="1" dirty="0">
                <a:latin typeface="+mn-lt"/>
              </a:rPr>
              <a:t>t </a:t>
            </a:r>
            <a:r>
              <a:rPr lang="en-GB" sz="2200" dirty="0">
                <a:latin typeface="+mn-lt"/>
              </a:rPr>
              <a:t>is the number of terms and </a:t>
            </a:r>
            <a:r>
              <a:rPr lang="en-GB" sz="2200" b="1" dirty="0">
                <a:latin typeface="+mn-lt"/>
              </a:rPr>
              <a:t>d </a:t>
            </a:r>
            <a:r>
              <a:rPr lang="en-GB" sz="2200" dirty="0">
                <a:latin typeface="+mn-lt"/>
              </a:rPr>
              <a:t>is the number of documents </a:t>
            </a:r>
            <a:endParaRPr lang="en-US" sz="2200" dirty="0">
              <a:latin typeface="+mn-lt"/>
            </a:endParaRPr>
          </a:p>
        </p:txBody>
      </p:sp>
    </p:spTree>
    <p:extLst>
      <p:ext uri="{BB962C8B-B14F-4D97-AF65-F5344CB8AC3E}">
        <p14:creationId xmlns:p14="http://schemas.microsoft.com/office/powerpoint/2010/main" val="18676718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a:t>Creating Term-document Matrix (TDM)</a:t>
            </a:r>
            <a:endParaRPr lang="en-US" sz="3200" b="1" dirty="0"/>
          </a:p>
        </p:txBody>
      </p:sp>
      <p:sp>
        <p:nvSpPr>
          <p:cNvPr id="4" name="Rectangle 3">
            <a:extLst>
              <a:ext uri="{FF2B5EF4-FFF2-40B4-BE49-F238E27FC236}">
                <a16:creationId xmlns:a16="http://schemas.microsoft.com/office/drawing/2014/main" id="{C9EE2F6D-6339-A44D-9E06-A6879149A3DF}"/>
              </a:ext>
            </a:extLst>
          </p:cNvPr>
          <p:cNvSpPr/>
          <p:nvPr/>
        </p:nvSpPr>
        <p:spPr>
          <a:xfrm>
            <a:off x="457200" y="980728"/>
            <a:ext cx="3898776" cy="4832092"/>
          </a:xfrm>
          <a:prstGeom prst="rect">
            <a:avLst/>
          </a:prstGeom>
        </p:spPr>
        <p:txBody>
          <a:bodyPr wrap="square">
            <a:spAutoFit/>
          </a:bodyPr>
          <a:lstStyle/>
          <a:p>
            <a:pPr marL="342900" indent="-342900" algn="just" eaLnBrk="1" hangingPunct="1">
              <a:buFont typeface="Arial" panose="020B0604020202020204" pitchFamily="34" charset="0"/>
              <a:buChar char="•"/>
              <a:defRPr/>
            </a:pPr>
            <a:r>
              <a:rPr lang="en-US" sz="2200" dirty="0">
                <a:latin typeface="+mn-lt"/>
              </a:rPr>
              <a:t>Creating a TDM requires making choices of which terms to include. The terms chosen should reflect the stated purpose of the text mining exercise</a:t>
            </a:r>
          </a:p>
          <a:p>
            <a:pPr algn="just" eaLnBrk="1" hangingPunct="1">
              <a:defRPr/>
            </a:pPr>
            <a:endParaRPr lang="en-US" sz="2200" dirty="0">
              <a:latin typeface="+mn-lt"/>
            </a:endParaRPr>
          </a:p>
          <a:p>
            <a:pPr marL="342900" indent="-342900" algn="just" eaLnBrk="1" hangingPunct="1">
              <a:buFont typeface="Arial" panose="020B0604020202020204" pitchFamily="34" charset="0"/>
              <a:buChar char="•"/>
              <a:defRPr/>
            </a:pPr>
            <a:r>
              <a:rPr lang="en-US" sz="2200" dirty="0">
                <a:latin typeface="+mn-lt"/>
              </a:rPr>
              <a:t>The bag of words should be as extensive as needed, but should not include unnecessary stuff that will serve to confuse the analysis or slow the computation</a:t>
            </a:r>
          </a:p>
        </p:txBody>
      </p:sp>
      <p:pic>
        <p:nvPicPr>
          <p:cNvPr id="3" name="Picture 2">
            <a:extLst>
              <a:ext uri="{FF2B5EF4-FFF2-40B4-BE49-F238E27FC236}">
                <a16:creationId xmlns:a16="http://schemas.microsoft.com/office/drawing/2014/main" id="{3ECFCC2A-742A-814C-9BBF-54BEAA4095BC}"/>
              </a:ext>
            </a:extLst>
          </p:cNvPr>
          <p:cNvPicPr>
            <a:picLocks noChangeAspect="1"/>
          </p:cNvPicPr>
          <p:nvPr/>
        </p:nvPicPr>
        <p:blipFill>
          <a:blip r:embed="rId3"/>
          <a:stretch>
            <a:fillRect/>
          </a:stretch>
        </p:blipFill>
        <p:spPr>
          <a:xfrm>
            <a:off x="4382616" y="1011762"/>
            <a:ext cx="4437856" cy="4462504"/>
          </a:xfrm>
          <a:prstGeom prst="rect">
            <a:avLst/>
          </a:prstGeom>
        </p:spPr>
      </p:pic>
    </p:spTree>
    <p:extLst>
      <p:ext uri="{BB962C8B-B14F-4D97-AF65-F5344CB8AC3E}">
        <p14:creationId xmlns:p14="http://schemas.microsoft.com/office/powerpoint/2010/main" val="28311479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Mining the TDM</a:t>
            </a:r>
          </a:p>
        </p:txBody>
      </p:sp>
      <p:sp>
        <p:nvSpPr>
          <p:cNvPr id="4" name="Rectangle 3">
            <a:extLst>
              <a:ext uri="{FF2B5EF4-FFF2-40B4-BE49-F238E27FC236}">
                <a16:creationId xmlns:a16="http://schemas.microsoft.com/office/drawing/2014/main" id="{C9EE2F6D-6339-A44D-9E06-A6879149A3DF}"/>
              </a:ext>
            </a:extLst>
          </p:cNvPr>
          <p:cNvSpPr/>
          <p:nvPr/>
        </p:nvSpPr>
        <p:spPr>
          <a:xfrm>
            <a:off x="457200" y="1196752"/>
            <a:ext cx="8147248" cy="4154984"/>
          </a:xfrm>
          <a:prstGeom prst="rect">
            <a:avLst/>
          </a:prstGeom>
        </p:spPr>
        <p:txBody>
          <a:bodyPr wrap="square">
            <a:spAutoFit/>
          </a:bodyPr>
          <a:lstStyle/>
          <a:p>
            <a:pPr marL="342900" indent="-342900" algn="just" eaLnBrk="1" hangingPunct="1">
              <a:buFont typeface="Arial" panose="020B0604020202020204" pitchFamily="34" charset="0"/>
              <a:buChar char="•"/>
              <a:defRPr/>
            </a:pPr>
            <a:r>
              <a:rPr lang="en-US" sz="2200" dirty="0">
                <a:latin typeface="+mn-lt"/>
              </a:rPr>
              <a:t>At the end of the analysis and cleansing of data, a well-formed, densely populated, rectangular TDM will be ready for analysis </a:t>
            </a:r>
          </a:p>
          <a:p>
            <a:pPr marL="342900" indent="-342900" algn="just" eaLnBrk="1" hangingPunct="1">
              <a:buFont typeface="Arial" panose="020B0604020202020204" pitchFamily="34" charset="0"/>
              <a:buChar char="•"/>
              <a:defRPr/>
            </a:pPr>
            <a:r>
              <a:rPr lang="en-US" sz="2200" dirty="0">
                <a:latin typeface="+mn-lt"/>
              </a:rPr>
              <a:t>The TDM could be mined using all the available data mining techniques. For example, </a:t>
            </a:r>
            <a:r>
              <a:rPr lang="en-US" sz="2200" dirty="0">
                <a:highlight>
                  <a:srgbClr val="FFFF00"/>
                </a:highlight>
                <a:latin typeface="+mn-lt"/>
              </a:rPr>
              <a:t>Clustering</a:t>
            </a:r>
            <a:r>
              <a:rPr lang="en-US" sz="2200" dirty="0">
                <a:latin typeface="+mn-lt"/>
              </a:rPr>
              <a:t> techniques can help categories documents by common profile. Let’s say documents containing the words investment and profit more often could be bundled together. </a:t>
            </a:r>
          </a:p>
          <a:p>
            <a:pPr marL="342900" indent="-342900" algn="just" eaLnBrk="1" hangingPunct="1">
              <a:buFont typeface="Arial" panose="020B0604020202020204" pitchFamily="34" charset="0"/>
              <a:buChar char="•"/>
              <a:defRPr/>
            </a:pPr>
            <a:r>
              <a:rPr lang="en-US" sz="2200" dirty="0">
                <a:latin typeface="+mn-lt"/>
              </a:rPr>
              <a:t>Similarly, </a:t>
            </a:r>
            <a:r>
              <a:rPr lang="en-US" sz="2200" dirty="0">
                <a:highlight>
                  <a:srgbClr val="FFFF00"/>
                </a:highlight>
                <a:latin typeface="+mn-lt"/>
              </a:rPr>
              <a:t>documents containing the words, customer orders and marketing, more often could be bundled together</a:t>
            </a:r>
            <a:r>
              <a:rPr lang="en-US" sz="2200" dirty="0">
                <a:latin typeface="+mn-lt"/>
              </a:rPr>
              <a:t>. Thus, a few strongly demarcated bundles could capture the essence of the entire TDM</a:t>
            </a:r>
          </a:p>
        </p:txBody>
      </p:sp>
    </p:spTree>
    <p:extLst>
      <p:ext uri="{BB962C8B-B14F-4D97-AF65-F5344CB8AC3E}">
        <p14:creationId xmlns:p14="http://schemas.microsoft.com/office/powerpoint/2010/main" val="6052545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Process (Alternative)</a:t>
            </a:r>
          </a:p>
        </p:txBody>
      </p:sp>
      <p:pic>
        <p:nvPicPr>
          <p:cNvPr id="5" name="Picture 4">
            <a:extLst>
              <a:ext uri="{FF2B5EF4-FFF2-40B4-BE49-F238E27FC236}">
                <a16:creationId xmlns:a16="http://schemas.microsoft.com/office/drawing/2014/main" id="{99F36F3A-B3EB-134A-A392-8A1D0D9B3CF7}"/>
              </a:ext>
            </a:extLst>
          </p:cNvPr>
          <p:cNvPicPr>
            <a:picLocks noChangeAspect="1"/>
          </p:cNvPicPr>
          <p:nvPr/>
        </p:nvPicPr>
        <p:blipFill>
          <a:blip r:embed="rId3"/>
          <a:stretch>
            <a:fillRect/>
          </a:stretch>
        </p:blipFill>
        <p:spPr>
          <a:xfrm>
            <a:off x="755576" y="1124744"/>
            <a:ext cx="7704856" cy="4387056"/>
          </a:xfrm>
          <a:prstGeom prst="rect">
            <a:avLst/>
          </a:prstGeom>
        </p:spPr>
      </p:pic>
    </p:spTree>
    <p:extLst>
      <p:ext uri="{BB962C8B-B14F-4D97-AF65-F5344CB8AC3E}">
        <p14:creationId xmlns:p14="http://schemas.microsoft.com/office/powerpoint/2010/main" val="8368786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A6BEF-F1A4-F845-A850-86100C26B1E0}"/>
              </a:ext>
            </a:extLst>
          </p:cNvPr>
          <p:cNvSpPr>
            <a:spLocks noGrp="1"/>
          </p:cNvSpPr>
          <p:nvPr>
            <p:ph type="title"/>
          </p:nvPr>
        </p:nvSpPr>
        <p:spPr/>
        <p:txBody>
          <a:bodyPr/>
          <a:lstStyle/>
          <a:p>
            <a:r>
              <a:rPr lang="en-US" sz="3200" b="1" dirty="0">
                <a:solidFill>
                  <a:srgbClr val="FF0000"/>
                </a:solidFill>
              </a:rPr>
              <a:t>Activity</a:t>
            </a:r>
          </a:p>
        </p:txBody>
      </p:sp>
      <p:sp>
        <p:nvSpPr>
          <p:cNvPr id="3" name="Content Placeholder 2">
            <a:extLst>
              <a:ext uri="{FF2B5EF4-FFF2-40B4-BE49-F238E27FC236}">
                <a16:creationId xmlns:a16="http://schemas.microsoft.com/office/drawing/2014/main" id="{817CD177-FFFC-E141-B86C-C33CE6327FF4}"/>
              </a:ext>
            </a:extLst>
          </p:cNvPr>
          <p:cNvSpPr>
            <a:spLocks noGrp="1"/>
          </p:cNvSpPr>
          <p:nvPr>
            <p:ph idx="1"/>
          </p:nvPr>
        </p:nvSpPr>
        <p:spPr/>
        <p:txBody>
          <a:bodyPr/>
          <a:lstStyle/>
          <a:p>
            <a:pPr algn="just"/>
            <a:r>
              <a:rPr lang="en-US" sz="2400" dirty="0"/>
              <a:t>How did Kodak use text analytics to better analyze patents?</a:t>
            </a:r>
          </a:p>
          <a:p>
            <a:pPr algn="just"/>
            <a:endParaRPr lang="en-US" sz="2400" dirty="0"/>
          </a:p>
          <a:p>
            <a:pPr algn="just"/>
            <a:r>
              <a:rPr lang="en-US" sz="2400" dirty="0"/>
              <a:t>Using dedicated analysts and state-of-the-art software tools (including specialized text mining tools from Clear Forest Corp.), Kodak continuously digs deep into various data sources (patent databases, new release archives, and product announcements) in order to develop a holistic view of the competitive landscape.</a:t>
            </a:r>
            <a:endParaRPr lang="en-GB" sz="2400" dirty="0"/>
          </a:p>
          <a:p>
            <a:pPr marL="0" indent="0" algn="just">
              <a:buNone/>
            </a:pPr>
            <a:endParaRPr lang="en-US" sz="2400" dirty="0"/>
          </a:p>
        </p:txBody>
      </p:sp>
    </p:spTree>
    <p:extLst>
      <p:ext uri="{BB962C8B-B14F-4D97-AF65-F5344CB8AC3E}">
        <p14:creationId xmlns:p14="http://schemas.microsoft.com/office/powerpoint/2010/main" val="42360679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Text Mining Process</a:t>
            </a:r>
          </a:p>
        </p:txBody>
      </p:sp>
      <p:sp>
        <p:nvSpPr>
          <p:cNvPr id="3" name="Content Placeholder 2"/>
          <p:cNvSpPr>
            <a:spLocks noGrp="1"/>
          </p:cNvSpPr>
          <p:nvPr>
            <p:ph idx="1"/>
          </p:nvPr>
        </p:nvSpPr>
        <p:spPr>
          <a:xfrm>
            <a:off x="762000" y="1600200"/>
            <a:ext cx="7770440" cy="3412976"/>
          </a:xfrm>
        </p:spPr>
        <p:txBody>
          <a:bodyPr>
            <a:normAutofit/>
          </a:bodyPr>
          <a:lstStyle/>
          <a:p>
            <a:pPr algn="just"/>
            <a:r>
              <a:rPr lang="en-US" sz="2400" dirty="0">
                <a:solidFill>
                  <a:srgbClr val="FF3300"/>
                </a:solidFill>
              </a:rPr>
              <a:t>Step 1: </a:t>
            </a:r>
            <a:r>
              <a:rPr lang="en-US" sz="2400" dirty="0"/>
              <a:t>Establish the corpus</a:t>
            </a:r>
          </a:p>
          <a:p>
            <a:pPr lvl="1" algn="just"/>
            <a:r>
              <a:rPr lang="en-US" sz="2400" dirty="0"/>
              <a:t>Collect all relevant unstructured data (e.g., textual documents, XML files, emails, Web pages, short notes, voice recordings…)</a:t>
            </a:r>
          </a:p>
          <a:p>
            <a:pPr lvl="1" algn="just"/>
            <a:r>
              <a:rPr lang="en-US" sz="2400" dirty="0"/>
              <a:t>Digitize, standardize the collection (e.g., all in ASCII text files)</a:t>
            </a:r>
          </a:p>
          <a:p>
            <a:pPr lvl="1" algn="just"/>
            <a:r>
              <a:rPr lang="en-US" sz="2400" dirty="0"/>
              <a:t>Place the collection in a common place (e.g., in a flat file, or in a directory as separate files) </a:t>
            </a:r>
          </a:p>
          <a:p>
            <a:pPr lvl="1" algn="just"/>
            <a:endParaRPr lang="en-US" sz="2400" dirty="0"/>
          </a:p>
        </p:txBody>
      </p:sp>
    </p:spTree>
    <p:extLst>
      <p:ext uri="{BB962C8B-B14F-4D97-AF65-F5344CB8AC3E}">
        <p14:creationId xmlns:p14="http://schemas.microsoft.com/office/powerpoint/2010/main" val="41588089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Text Mining Process</a:t>
            </a:r>
          </a:p>
        </p:txBody>
      </p:sp>
      <p:sp>
        <p:nvSpPr>
          <p:cNvPr id="3" name="Content Placeholder 2"/>
          <p:cNvSpPr>
            <a:spLocks noGrp="1"/>
          </p:cNvSpPr>
          <p:nvPr>
            <p:ph idx="1"/>
          </p:nvPr>
        </p:nvSpPr>
        <p:spPr>
          <a:xfrm>
            <a:off x="762000" y="1524000"/>
            <a:ext cx="8305800" cy="685800"/>
          </a:xfrm>
        </p:spPr>
        <p:txBody>
          <a:bodyPr>
            <a:noAutofit/>
          </a:bodyPr>
          <a:lstStyle/>
          <a:p>
            <a:pPr algn="just"/>
            <a:r>
              <a:rPr lang="en-US" sz="2400" dirty="0">
                <a:solidFill>
                  <a:srgbClr val="FF3300"/>
                </a:solidFill>
              </a:rPr>
              <a:t>Step 2:</a:t>
            </a:r>
            <a:r>
              <a:rPr lang="en-US" sz="2400" dirty="0"/>
              <a:t> Create the Term-by-Document Matrix (TDM)</a:t>
            </a:r>
          </a:p>
        </p:txBody>
      </p:sp>
      <p:pic>
        <p:nvPicPr>
          <p:cNvPr id="4" name="Picture 3"/>
          <p:cNvPicPr>
            <a:picLocks noChangeAspect="1"/>
          </p:cNvPicPr>
          <p:nvPr/>
        </p:nvPicPr>
        <p:blipFill>
          <a:blip r:embed="rId3" cstate="print"/>
          <a:srcRect/>
          <a:stretch>
            <a:fillRect/>
          </a:stretch>
        </p:blipFill>
        <p:spPr bwMode="auto">
          <a:xfrm>
            <a:off x="1691680" y="1988840"/>
            <a:ext cx="6045381" cy="3665778"/>
          </a:xfrm>
          <a:prstGeom prst="rect">
            <a:avLst/>
          </a:prstGeom>
          <a:noFill/>
          <a:ln w="9525">
            <a:noFill/>
            <a:miter lim="800000"/>
            <a:headEnd/>
            <a:tailEnd/>
          </a:ln>
        </p:spPr>
      </p:pic>
    </p:spTree>
    <p:extLst>
      <p:ext uri="{BB962C8B-B14F-4D97-AF65-F5344CB8AC3E}">
        <p14:creationId xmlns:p14="http://schemas.microsoft.com/office/powerpoint/2010/main" val="29185611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US" sz="3200" b="1" dirty="0"/>
              <a:t>Text Mining Process</a:t>
            </a:r>
          </a:p>
        </p:txBody>
      </p:sp>
      <p:sp>
        <p:nvSpPr>
          <p:cNvPr id="3" name="Content Placeholder 2"/>
          <p:cNvSpPr>
            <a:spLocks noGrp="1"/>
          </p:cNvSpPr>
          <p:nvPr>
            <p:ph idx="1"/>
          </p:nvPr>
        </p:nvSpPr>
        <p:spPr>
          <a:xfrm>
            <a:off x="761189" y="1033934"/>
            <a:ext cx="8229600" cy="4724400"/>
          </a:xfrm>
        </p:spPr>
        <p:txBody>
          <a:bodyPr>
            <a:normAutofit/>
          </a:bodyPr>
          <a:lstStyle/>
          <a:p>
            <a:pPr algn="just"/>
            <a:r>
              <a:rPr lang="en-US" dirty="0">
                <a:solidFill>
                  <a:srgbClr val="FF3300"/>
                </a:solidFill>
              </a:rPr>
              <a:t>Step 2:</a:t>
            </a:r>
            <a:r>
              <a:rPr lang="en-US" dirty="0"/>
              <a:t> Create the Term-by-Document Matrix (TDM)</a:t>
            </a:r>
          </a:p>
          <a:p>
            <a:pPr lvl="1" algn="just"/>
            <a:r>
              <a:rPr lang="en-US" dirty="0"/>
              <a:t>Should all terms be included?</a:t>
            </a:r>
          </a:p>
          <a:p>
            <a:pPr lvl="2" algn="just"/>
            <a:r>
              <a:rPr lang="en-US" dirty="0"/>
              <a:t>Stop words, include words</a:t>
            </a:r>
          </a:p>
          <a:p>
            <a:pPr lvl="2" algn="just"/>
            <a:r>
              <a:rPr lang="en-US" dirty="0"/>
              <a:t>Synonyms, homonyms</a:t>
            </a:r>
          </a:p>
          <a:p>
            <a:pPr lvl="2" algn="just"/>
            <a:r>
              <a:rPr lang="en-US" dirty="0"/>
              <a:t>Stemming</a:t>
            </a:r>
          </a:p>
          <a:p>
            <a:pPr lvl="1" algn="just"/>
            <a:r>
              <a:rPr lang="en-US" dirty="0"/>
              <a:t>What is the best representation of the indices (values in cells)? </a:t>
            </a:r>
          </a:p>
          <a:p>
            <a:pPr lvl="2" algn="just"/>
            <a:r>
              <a:rPr lang="en-US" dirty="0"/>
              <a:t>Row counts; binary frequencies; log frequencies;</a:t>
            </a:r>
          </a:p>
          <a:p>
            <a:pPr lvl="2" algn="just"/>
            <a:r>
              <a:rPr lang="en-US" dirty="0"/>
              <a:t>Inverse document frequency</a:t>
            </a:r>
          </a:p>
          <a:p>
            <a:pPr algn="just"/>
            <a:endParaRPr lang="en-US" sz="3600" dirty="0"/>
          </a:p>
        </p:txBody>
      </p:sp>
    </p:spTree>
    <p:extLst>
      <p:ext uri="{BB962C8B-B14F-4D97-AF65-F5344CB8AC3E}">
        <p14:creationId xmlns:p14="http://schemas.microsoft.com/office/powerpoint/2010/main" val="35067403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Text Mining Process</a:t>
            </a:r>
          </a:p>
        </p:txBody>
      </p:sp>
      <p:sp>
        <p:nvSpPr>
          <p:cNvPr id="3" name="Content Placeholder 2"/>
          <p:cNvSpPr>
            <a:spLocks noGrp="1"/>
          </p:cNvSpPr>
          <p:nvPr>
            <p:ph idx="1"/>
          </p:nvPr>
        </p:nvSpPr>
        <p:spPr>
          <a:xfrm>
            <a:off x="487423" y="1268760"/>
            <a:ext cx="8229600" cy="4724400"/>
          </a:xfrm>
        </p:spPr>
        <p:txBody>
          <a:bodyPr>
            <a:normAutofit/>
          </a:bodyPr>
          <a:lstStyle/>
          <a:p>
            <a:pPr algn="just"/>
            <a:r>
              <a:rPr lang="en-US" sz="2400" dirty="0">
                <a:solidFill>
                  <a:srgbClr val="FF3300"/>
                </a:solidFill>
              </a:rPr>
              <a:t>Step 2:</a:t>
            </a:r>
            <a:r>
              <a:rPr lang="en-US" sz="2400" dirty="0"/>
              <a:t> Create the Term–by–Document Matrix (TDM)</a:t>
            </a:r>
          </a:p>
          <a:p>
            <a:pPr lvl="1" algn="just"/>
            <a:r>
              <a:rPr lang="en-US" sz="2400" dirty="0"/>
              <a:t>TDM is a sparse matrix. How can we reduce the dimensionality of the TDM?</a:t>
            </a:r>
          </a:p>
          <a:p>
            <a:pPr lvl="2" algn="just"/>
            <a:r>
              <a:rPr lang="en-US" dirty="0"/>
              <a:t>Manual - a domain expert goes through it</a:t>
            </a:r>
          </a:p>
          <a:p>
            <a:pPr lvl="2" algn="just"/>
            <a:r>
              <a:rPr lang="en-US" dirty="0"/>
              <a:t>Eliminate terms with very few occurrences in very few documents (?)</a:t>
            </a:r>
          </a:p>
          <a:p>
            <a:pPr lvl="2" algn="just"/>
            <a:r>
              <a:rPr lang="en-US" dirty="0"/>
              <a:t>Transform the matrix using singular value decomposition (SVD) </a:t>
            </a:r>
          </a:p>
          <a:p>
            <a:pPr lvl="2" algn="just"/>
            <a:r>
              <a:rPr lang="en-US" dirty="0"/>
              <a:t>SVD is similar to principle component analysis </a:t>
            </a:r>
          </a:p>
          <a:p>
            <a:pPr lvl="2" algn="just"/>
            <a:endParaRPr lang="en-US" dirty="0"/>
          </a:p>
          <a:p>
            <a:pPr algn="just"/>
            <a:endParaRPr lang="en-US" sz="2400" dirty="0"/>
          </a:p>
        </p:txBody>
      </p:sp>
    </p:spTree>
    <p:extLst>
      <p:ext uri="{BB962C8B-B14F-4D97-AF65-F5344CB8AC3E}">
        <p14:creationId xmlns:p14="http://schemas.microsoft.com/office/powerpoint/2010/main" val="12756758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Text Mining Process</a:t>
            </a:r>
          </a:p>
        </p:txBody>
      </p:sp>
      <p:sp>
        <p:nvSpPr>
          <p:cNvPr id="3" name="Content Placeholder 2"/>
          <p:cNvSpPr>
            <a:spLocks noGrp="1"/>
          </p:cNvSpPr>
          <p:nvPr>
            <p:ph idx="1"/>
          </p:nvPr>
        </p:nvSpPr>
        <p:spPr>
          <a:xfrm>
            <a:off x="683568" y="1196752"/>
            <a:ext cx="8305800" cy="4724400"/>
          </a:xfrm>
        </p:spPr>
        <p:txBody>
          <a:bodyPr>
            <a:normAutofit/>
          </a:bodyPr>
          <a:lstStyle/>
          <a:p>
            <a:pPr algn="just"/>
            <a:r>
              <a:rPr lang="en-US" sz="2400" dirty="0">
                <a:solidFill>
                  <a:srgbClr val="FF3300"/>
                </a:solidFill>
              </a:rPr>
              <a:t>Step 3:</a:t>
            </a:r>
            <a:r>
              <a:rPr lang="en-US" sz="2400" dirty="0"/>
              <a:t> Extract patterns/knowledge</a:t>
            </a:r>
          </a:p>
          <a:p>
            <a:pPr lvl="1" algn="just"/>
            <a:r>
              <a:rPr lang="en-US" sz="2400" dirty="0"/>
              <a:t>Classification (text categorization)</a:t>
            </a:r>
          </a:p>
          <a:p>
            <a:pPr lvl="1" algn="just"/>
            <a:r>
              <a:rPr lang="en-US" sz="2400" dirty="0"/>
              <a:t>Clustering (natural groupings of text)</a:t>
            </a:r>
          </a:p>
          <a:p>
            <a:pPr lvl="2" algn="just"/>
            <a:r>
              <a:rPr lang="en-US" dirty="0"/>
              <a:t>Improve search recall</a:t>
            </a:r>
          </a:p>
          <a:p>
            <a:pPr lvl="2" algn="just"/>
            <a:r>
              <a:rPr lang="en-US" dirty="0"/>
              <a:t>Improve search precision</a:t>
            </a:r>
          </a:p>
          <a:p>
            <a:pPr lvl="2" algn="just"/>
            <a:r>
              <a:rPr lang="en-US" dirty="0"/>
              <a:t>Scatter/gather</a:t>
            </a:r>
          </a:p>
          <a:p>
            <a:pPr lvl="2" algn="just"/>
            <a:r>
              <a:rPr lang="en-US" dirty="0"/>
              <a:t>Query-specific clustering</a:t>
            </a:r>
          </a:p>
          <a:p>
            <a:pPr lvl="1" algn="just"/>
            <a:r>
              <a:rPr lang="en-US" sz="2400" dirty="0"/>
              <a:t>Association</a:t>
            </a:r>
          </a:p>
          <a:p>
            <a:pPr lvl="1" algn="just"/>
            <a:r>
              <a:rPr lang="en-US" sz="2400" dirty="0"/>
              <a:t>Trend Analysis (…)</a:t>
            </a:r>
          </a:p>
          <a:p>
            <a:pPr lvl="2" algn="just"/>
            <a:endParaRPr lang="en-US" dirty="0"/>
          </a:p>
          <a:p>
            <a:pPr algn="just"/>
            <a:endParaRPr lang="en-US" sz="2400" dirty="0"/>
          </a:p>
        </p:txBody>
      </p:sp>
    </p:spTree>
    <p:extLst>
      <p:ext uri="{BB962C8B-B14F-4D97-AF65-F5344CB8AC3E}">
        <p14:creationId xmlns:p14="http://schemas.microsoft.com/office/powerpoint/2010/main" val="7395536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Text Mining Tools</a:t>
            </a:r>
          </a:p>
        </p:txBody>
      </p:sp>
      <p:sp>
        <p:nvSpPr>
          <p:cNvPr id="3" name="Content Placeholder 2"/>
          <p:cNvSpPr>
            <a:spLocks noGrp="1"/>
          </p:cNvSpPr>
          <p:nvPr>
            <p:ph idx="1"/>
          </p:nvPr>
        </p:nvSpPr>
        <p:spPr>
          <a:xfrm>
            <a:off x="487220" y="1196752"/>
            <a:ext cx="8229600" cy="3917032"/>
          </a:xfrm>
        </p:spPr>
        <p:txBody>
          <a:bodyPr>
            <a:noAutofit/>
          </a:bodyPr>
          <a:lstStyle/>
          <a:p>
            <a:pPr algn="just"/>
            <a:r>
              <a:rPr lang="en-US" sz="2400" dirty="0"/>
              <a:t>Commercial Software Tools</a:t>
            </a:r>
          </a:p>
          <a:p>
            <a:pPr lvl="1" algn="just"/>
            <a:r>
              <a:rPr lang="en-US" sz="2400" dirty="0"/>
              <a:t>IBM SPSS Modler - Text Miner</a:t>
            </a:r>
          </a:p>
          <a:p>
            <a:pPr lvl="1" algn="just"/>
            <a:r>
              <a:rPr lang="en-US" sz="2400" dirty="0"/>
              <a:t>SAS Enterprise Miner – Text Miner</a:t>
            </a:r>
          </a:p>
          <a:p>
            <a:pPr lvl="1" algn="just"/>
            <a:r>
              <a:rPr lang="en-US" sz="2400" dirty="0"/>
              <a:t>Statistical Data Miner – Text Miner</a:t>
            </a:r>
          </a:p>
          <a:p>
            <a:pPr lvl="1" algn="just"/>
            <a:r>
              <a:rPr lang="en-US" sz="2400" dirty="0"/>
              <a:t>ClearForest, …</a:t>
            </a:r>
          </a:p>
          <a:p>
            <a:pPr algn="just"/>
            <a:endParaRPr lang="en-US" sz="2400" dirty="0"/>
          </a:p>
          <a:p>
            <a:pPr algn="just"/>
            <a:r>
              <a:rPr lang="en-US" sz="2400" dirty="0"/>
              <a:t>Free Software Tools</a:t>
            </a:r>
          </a:p>
          <a:p>
            <a:pPr lvl="1" algn="just"/>
            <a:r>
              <a:rPr lang="en-US" sz="2400" dirty="0"/>
              <a:t>RapidMiner</a:t>
            </a:r>
          </a:p>
          <a:p>
            <a:pPr lvl="1" algn="just"/>
            <a:r>
              <a:rPr lang="en-US" sz="2400" dirty="0"/>
              <a:t>GATE</a:t>
            </a:r>
          </a:p>
          <a:p>
            <a:pPr lvl="1" algn="just"/>
            <a:r>
              <a:rPr lang="en-US" sz="2400" dirty="0"/>
              <a:t>Spy-EM, … </a:t>
            </a:r>
          </a:p>
          <a:p>
            <a:pPr lvl="1" algn="just"/>
            <a:endParaRPr lang="en-US" sz="2400" dirty="0"/>
          </a:p>
        </p:txBody>
      </p:sp>
    </p:spTree>
    <p:extLst>
      <p:ext uri="{BB962C8B-B14F-4D97-AF65-F5344CB8AC3E}">
        <p14:creationId xmlns:p14="http://schemas.microsoft.com/office/powerpoint/2010/main" val="33031314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220" y="188640"/>
            <a:ext cx="8229600" cy="1143000"/>
          </a:xfrm>
        </p:spPr>
        <p:txBody>
          <a:bodyPr/>
          <a:lstStyle/>
          <a:p>
            <a:r>
              <a:rPr lang="en-US" sz="3200" b="1" dirty="0"/>
              <a:t>Exercise 1 </a:t>
            </a:r>
          </a:p>
        </p:txBody>
      </p:sp>
      <p:sp>
        <p:nvSpPr>
          <p:cNvPr id="3" name="Content Placeholder 2"/>
          <p:cNvSpPr>
            <a:spLocks noGrp="1"/>
          </p:cNvSpPr>
          <p:nvPr>
            <p:ph idx="1"/>
          </p:nvPr>
        </p:nvSpPr>
        <p:spPr>
          <a:xfrm>
            <a:off x="0" y="1196752"/>
            <a:ext cx="8716820" cy="3917032"/>
          </a:xfrm>
        </p:spPr>
        <p:txBody>
          <a:bodyPr>
            <a:noAutofit/>
          </a:bodyPr>
          <a:lstStyle/>
          <a:p>
            <a:pPr marL="457200" lvl="1" indent="0">
              <a:buNone/>
            </a:pPr>
            <a:r>
              <a:rPr lang="en-US" sz="2400" b="1" dirty="0"/>
              <a:t>Objective: </a:t>
            </a:r>
            <a:r>
              <a:rPr lang="en-US" sz="2400" dirty="0"/>
              <a:t>Understand how to create and analyze a term-document matrix using sample equity research reports.</a:t>
            </a:r>
          </a:p>
          <a:p>
            <a:pPr lvl="1">
              <a:buFont typeface="Arial" panose="020B0604020202020204" pitchFamily="34" charset="0"/>
              <a:buChar char="•"/>
            </a:pPr>
            <a:r>
              <a:rPr lang="en-GB" sz="2400" b="1" dirty="0"/>
              <a:t>Step 1:</a:t>
            </a:r>
            <a:r>
              <a:rPr lang="en-GB" sz="2400" dirty="0"/>
              <a:t> Carefully review the content of the provided reports.</a:t>
            </a:r>
          </a:p>
          <a:p>
            <a:pPr lvl="1">
              <a:buFont typeface="Arial" panose="020B0604020202020204" pitchFamily="34" charset="0"/>
              <a:buChar char="•"/>
            </a:pPr>
            <a:r>
              <a:rPr lang="en-GB" sz="2400" b="1" dirty="0"/>
              <a:t>Step 2:</a:t>
            </a:r>
            <a:r>
              <a:rPr lang="en-GB" sz="2400" dirty="0"/>
              <a:t> Identify and list relevant terms for analysis (e.g., "growth," "revenue," etc).</a:t>
            </a:r>
          </a:p>
          <a:p>
            <a:pPr lvl="1">
              <a:buFont typeface="Arial" panose="020B0604020202020204" pitchFamily="34" charset="0"/>
              <a:buChar char="•"/>
            </a:pPr>
            <a:r>
              <a:rPr lang="en-GB" sz="2400" b="1" dirty="0"/>
              <a:t>Step 3:</a:t>
            </a:r>
            <a:r>
              <a:rPr lang="en-GB" sz="2400" dirty="0"/>
              <a:t> Create a TDM by counting the frequency of each chosen keyword in each document.</a:t>
            </a:r>
          </a:p>
          <a:p>
            <a:pPr lvl="1">
              <a:buFont typeface="Arial" panose="020B0604020202020204" pitchFamily="34" charset="0"/>
              <a:buChar char="•"/>
            </a:pPr>
            <a:r>
              <a:rPr lang="en-GB" sz="2400" b="1" dirty="0"/>
              <a:t>Step 4:</a:t>
            </a:r>
            <a:r>
              <a:rPr lang="en-GB" sz="2400" dirty="0"/>
              <a:t> Organize your counts into a matrix where rows represent the documents and columns represent the selected keywords.</a:t>
            </a:r>
            <a:endParaRPr lang="en-US" sz="2400" dirty="0"/>
          </a:p>
        </p:txBody>
      </p:sp>
    </p:spTree>
    <p:extLst>
      <p:ext uri="{BB962C8B-B14F-4D97-AF65-F5344CB8AC3E}">
        <p14:creationId xmlns:p14="http://schemas.microsoft.com/office/powerpoint/2010/main" val="38304342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220" y="188640"/>
            <a:ext cx="8229600" cy="1143000"/>
          </a:xfrm>
        </p:spPr>
        <p:txBody>
          <a:bodyPr/>
          <a:lstStyle/>
          <a:p>
            <a:r>
              <a:rPr lang="en-US" sz="3200" b="1" dirty="0"/>
              <a:t>Exercise 1 </a:t>
            </a:r>
          </a:p>
        </p:txBody>
      </p:sp>
      <p:sp>
        <p:nvSpPr>
          <p:cNvPr id="3" name="Content Placeholder 2"/>
          <p:cNvSpPr>
            <a:spLocks noGrp="1"/>
          </p:cNvSpPr>
          <p:nvPr>
            <p:ph idx="1"/>
          </p:nvPr>
        </p:nvSpPr>
        <p:spPr>
          <a:xfrm>
            <a:off x="0" y="1196752"/>
            <a:ext cx="8716820" cy="3917032"/>
          </a:xfrm>
        </p:spPr>
        <p:txBody>
          <a:bodyPr>
            <a:noAutofit/>
          </a:bodyPr>
          <a:lstStyle/>
          <a:p>
            <a:pPr marL="457200" lvl="1" indent="0">
              <a:buNone/>
            </a:pPr>
            <a:r>
              <a:rPr lang="en-US" sz="2400" b="1" dirty="0"/>
              <a:t>Analysis Questions:</a:t>
            </a:r>
            <a:endParaRPr lang="en-US" sz="2400" dirty="0"/>
          </a:p>
          <a:p>
            <a:pPr lvl="1">
              <a:buFont typeface="Arial" panose="020B0604020202020204" pitchFamily="34" charset="0"/>
              <a:buChar char="•"/>
            </a:pPr>
            <a:r>
              <a:rPr lang="en-GB" sz="2400" b="1" dirty="0"/>
              <a:t>Q1:</a:t>
            </a:r>
            <a:r>
              <a:rPr lang="en-GB" sz="2400" dirty="0"/>
              <a:t> Which terms are most frequently mentioned across the documents, based on your TDM?</a:t>
            </a:r>
          </a:p>
          <a:p>
            <a:pPr lvl="1">
              <a:buFont typeface="Arial" panose="020B0604020202020204" pitchFamily="34" charset="0"/>
              <a:buChar char="•"/>
            </a:pPr>
            <a:r>
              <a:rPr lang="en-GB" sz="2400" b="1" dirty="0"/>
              <a:t>Q2:</a:t>
            </a:r>
            <a:r>
              <a:rPr lang="en-GB" sz="2400" dirty="0"/>
              <a:t> Based on word frequency, do the reports generally suggest an optimistic or cautious investment stance?</a:t>
            </a:r>
          </a:p>
          <a:p>
            <a:pPr lvl="1">
              <a:buFont typeface="Arial" panose="020B0604020202020204" pitchFamily="34" charset="0"/>
              <a:buChar char="•"/>
            </a:pPr>
            <a:r>
              <a:rPr lang="en-GB" sz="2400" b="1" dirty="0"/>
              <a:t>Q3:</a:t>
            </a:r>
            <a:r>
              <a:rPr lang="en-GB" sz="2400" dirty="0"/>
              <a:t> How do different documents emphasize certain keywords and themes?</a:t>
            </a:r>
          </a:p>
          <a:p>
            <a:pPr lvl="1">
              <a:buFont typeface="Arial" panose="020B0604020202020204" pitchFamily="34" charset="0"/>
              <a:buChar char="•"/>
            </a:pPr>
            <a:r>
              <a:rPr lang="en-GB" sz="2400" b="1" dirty="0"/>
              <a:t>Q4:</a:t>
            </a:r>
            <a:r>
              <a:rPr lang="en-GB" sz="2400" dirty="0"/>
              <a:t> How can text mining (like using TDM) help analyse investor preferences and guide decision-making in financial research?</a:t>
            </a:r>
            <a:endParaRPr lang="en-US" sz="2400" dirty="0"/>
          </a:p>
        </p:txBody>
      </p:sp>
    </p:spTree>
    <p:extLst>
      <p:ext uri="{BB962C8B-B14F-4D97-AF65-F5344CB8AC3E}">
        <p14:creationId xmlns:p14="http://schemas.microsoft.com/office/powerpoint/2010/main" val="26630474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220" y="188640"/>
            <a:ext cx="8229600" cy="1143000"/>
          </a:xfrm>
        </p:spPr>
        <p:txBody>
          <a:bodyPr/>
          <a:lstStyle/>
          <a:p>
            <a:r>
              <a:rPr lang="en-US" sz="3200" b="1" dirty="0"/>
              <a:t>Exercise 2 </a:t>
            </a:r>
          </a:p>
        </p:txBody>
      </p:sp>
      <p:sp>
        <p:nvSpPr>
          <p:cNvPr id="3" name="Content Placeholder 2"/>
          <p:cNvSpPr>
            <a:spLocks noGrp="1"/>
          </p:cNvSpPr>
          <p:nvPr>
            <p:ph idx="1"/>
          </p:nvPr>
        </p:nvSpPr>
        <p:spPr>
          <a:xfrm>
            <a:off x="0" y="1196752"/>
            <a:ext cx="8716820" cy="4320480"/>
          </a:xfrm>
        </p:spPr>
        <p:txBody>
          <a:bodyPr>
            <a:noAutofit/>
          </a:bodyPr>
          <a:lstStyle/>
          <a:p>
            <a:pPr marL="457200" lvl="1" indent="0">
              <a:buNone/>
            </a:pPr>
            <a:r>
              <a:rPr lang="en-US" sz="2400" b="1" dirty="0"/>
              <a:t>Objective: </a:t>
            </a:r>
            <a:r>
              <a:rPr lang="en-US" sz="2400" dirty="0"/>
              <a:t>Let’s re-do Exercise 1 by using </a:t>
            </a:r>
            <a:r>
              <a:rPr lang="en-US" sz="2400" dirty="0" err="1"/>
              <a:t>WordItOut</a:t>
            </a:r>
            <a:r>
              <a:rPr lang="en-US" sz="2400" dirty="0"/>
              <a:t>.</a:t>
            </a:r>
          </a:p>
          <a:p>
            <a:pPr lvl="1">
              <a:buFont typeface="Arial" panose="020B0604020202020204" pitchFamily="34" charset="0"/>
              <a:buChar char="•"/>
            </a:pPr>
            <a:r>
              <a:rPr lang="en-GB" sz="2400" b="1" dirty="0"/>
              <a:t>Step 1:</a:t>
            </a:r>
            <a:r>
              <a:rPr lang="en-GB" sz="2400" dirty="0"/>
              <a:t> Go to </a:t>
            </a:r>
            <a:r>
              <a:rPr lang="en-GB" sz="2400" dirty="0" err="1">
                <a:hlinkClick r:id="rId3"/>
              </a:rPr>
              <a:t>WordItOut</a:t>
            </a:r>
            <a:r>
              <a:rPr lang="en-GB" sz="2400" dirty="0">
                <a:hlinkClick r:id="rId3"/>
              </a:rPr>
              <a:t> – enjoy word clouds, create word art &amp; gifts</a:t>
            </a:r>
            <a:r>
              <a:rPr lang="en-GB" sz="2400" dirty="0"/>
              <a:t>. Click “</a:t>
            </a:r>
            <a:r>
              <a:rPr lang="en-GB" sz="2400" b="1" dirty="0"/>
              <a:t>+Create</a:t>
            </a:r>
            <a:r>
              <a:rPr lang="en-GB" sz="2400" dirty="0"/>
              <a:t>” button.</a:t>
            </a:r>
          </a:p>
        </p:txBody>
      </p:sp>
      <p:pic>
        <p:nvPicPr>
          <p:cNvPr id="5" name="Picture 4">
            <a:extLst>
              <a:ext uri="{FF2B5EF4-FFF2-40B4-BE49-F238E27FC236}">
                <a16:creationId xmlns:a16="http://schemas.microsoft.com/office/drawing/2014/main" id="{C0006269-2CAB-13A7-AA89-7E3B51DC6FBB}"/>
              </a:ext>
            </a:extLst>
          </p:cNvPr>
          <p:cNvPicPr>
            <a:picLocks noChangeAspect="1"/>
          </p:cNvPicPr>
          <p:nvPr/>
        </p:nvPicPr>
        <p:blipFill>
          <a:blip r:embed="rId4"/>
          <a:stretch>
            <a:fillRect/>
          </a:stretch>
        </p:blipFill>
        <p:spPr>
          <a:xfrm>
            <a:off x="458074" y="2642778"/>
            <a:ext cx="7998364" cy="2702787"/>
          </a:xfrm>
          <a:prstGeom prst="rect">
            <a:avLst/>
          </a:prstGeom>
        </p:spPr>
      </p:pic>
      <p:sp>
        <p:nvSpPr>
          <p:cNvPr id="6" name="Rectangle 5">
            <a:extLst>
              <a:ext uri="{FF2B5EF4-FFF2-40B4-BE49-F238E27FC236}">
                <a16:creationId xmlns:a16="http://schemas.microsoft.com/office/drawing/2014/main" id="{16871AC8-3FB4-EC7C-C35B-5E0E811105C6}"/>
              </a:ext>
            </a:extLst>
          </p:cNvPr>
          <p:cNvSpPr/>
          <p:nvPr/>
        </p:nvSpPr>
        <p:spPr>
          <a:xfrm>
            <a:off x="2771800" y="3140968"/>
            <a:ext cx="1008112" cy="5760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a:extLst>
              <a:ext uri="{FF2B5EF4-FFF2-40B4-BE49-F238E27FC236}">
                <a16:creationId xmlns:a16="http://schemas.microsoft.com/office/drawing/2014/main" id="{6519D467-9410-6653-61D4-F9646AFC7F54}"/>
              </a:ext>
            </a:extLst>
          </p:cNvPr>
          <p:cNvCxnSpPr>
            <a:cxnSpLocks/>
          </p:cNvCxnSpPr>
          <p:nvPr/>
        </p:nvCxnSpPr>
        <p:spPr>
          <a:xfrm flipH="1">
            <a:off x="3707904" y="2471111"/>
            <a:ext cx="864096" cy="597849"/>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7816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D8E1C3B-4159-D24F-9326-EA459B3DB37C}"/>
              </a:ext>
            </a:extLst>
          </p:cNvPr>
          <p:cNvPicPr>
            <a:picLocks noChangeAspect="1"/>
          </p:cNvPicPr>
          <p:nvPr/>
        </p:nvPicPr>
        <p:blipFill>
          <a:blip r:embed="rId3"/>
          <a:stretch>
            <a:fillRect/>
          </a:stretch>
        </p:blipFill>
        <p:spPr>
          <a:xfrm>
            <a:off x="1187624" y="2485925"/>
            <a:ext cx="7020272" cy="3120121"/>
          </a:xfrm>
          <a:prstGeom prst="rect">
            <a:avLst/>
          </a:prstGeom>
        </p:spPr>
      </p:pic>
      <p:sp>
        <p:nvSpPr>
          <p:cNvPr id="2" name="Title 1"/>
          <p:cNvSpPr>
            <a:spLocks noGrp="1"/>
          </p:cNvSpPr>
          <p:nvPr>
            <p:ph type="title"/>
          </p:nvPr>
        </p:nvSpPr>
        <p:spPr>
          <a:xfrm>
            <a:off x="487220" y="188640"/>
            <a:ext cx="8229600" cy="1143000"/>
          </a:xfrm>
        </p:spPr>
        <p:txBody>
          <a:bodyPr/>
          <a:lstStyle/>
          <a:p>
            <a:r>
              <a:rPr lang="en-US" sz="3200" b="1" dirty="0"/>
              <a:t>Exercise 2 </a:t>
            </a:r>
          </a:p>
        </p:txBody>
      </p:sp>
      <p:sp>
        <p:nvSpPr>
          <p:cNvPr id="3" name="Content Placeholder 2"/>
          <p:cNvSpPr>
            <a:spLocks noGrp="1"/>
          </p:cNvSpPr>
          <p:nvPr>
            <p:ph idx="1"/>
          </p:nvPr>
        </p:nvSpPr>
        <p:spPr>
          <a:xfrm>
            <a:off x="0" y="1196752"/>
            <a:ext cx="8716820" cy="4320480"/>
          </a:xfrm>
        </p:spPr>
        <p:txBody>
          <a:bodyPr>
            <a:noAutofit/>
          </a:bodyPr>
          <a:lstStyle/>
          <a:p>
            <a:pPr marL="457200" lvl="1" indent="0">
              <a:buNone/>
            </a:pPr>
            <a:r>
              <a:rPr lang="en-US" sz="2400" b="1" dirty="0"/>
              <a:t>Objective: </a:t>
            </a:r>
            <a:r>
              <a:rPr lang="en-US" sz="2400" dirty="0"/>
              <a:t>Let’s re-do Exercise 1 by using </a:t>
            </a:r>
            <a:r>
              <a:rPr lang="en-US" sz="2400" dirty="0" err="1"/>
              <a:t>WordItOut</a:t>
            </a:r>
            <a:r>
              <a:rPr lang="en-US" sz="2400" dirty="0"/>
              <a:t>.</a:t>
            </a:r>
          </a:p>
          <a:p>
            <a:pPr lvl="1">
              <a:buFont typeface="Arial" panose="020B0604020202020204" pitchFamily="34" charset="0"/>
              <a:buChar char="•"/>
            </a:pPr>
            <a:r>
              <a:rPr lang="en-GB" sz="2400" b="1" dirty="0"/>
              <a:t>Step 2: </a:t>
            </a:r>
            <a:r>
              <a:rPr lang="en-GB" sz="2400" dirty="0"/>
              <a:t>Copy and paste all the text into the box below “Original text.” Click “</a:t>
            </a:r>
            <a:r>
              <a:rPr lang="en-GB" sz="2400" b="1" dirty="0"/>
              <a:t>Generate</a:t>
            </a:r>
            <a:r>
              <a:rPr lang="en-GB" sz="2400" dirty="0"/>
              <a:t>” button.</a:t>
            </a:r>
          </a:p>
        </p:txBody>
      </p:sp>
      <p:sp>
        <p:nvSpPr>
          <p:cNvPr id="6" name="Rectangle 5">
            <a:extLst>
              <a:ext uri="{FF2B5EF4-FFF2-40B4-BE49-F238E27FC236}">
                <a16:creationId xmlns:a16="http://schemas.microsoft.com/office/drawing/2014/main" id="{16871AC8-3FB4-EC7C-C35B-5E0E811105C6}"/>
              </a:ext>
            </a:extLst>
          </p:cNvPr>
          <p:cNvSpPr/>
          <p:nvPr/>
        </p:nvSpPr>
        <p:spPr>
          <a:xfrm>
            <a:off x="6372200" y="4869160"/>
            <a:ext cx="1008112" cy="5760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a:extLst>
              <a:ext uri="{FF2B5EF4-FFF2-40B4-BE49-F238E27FC236}">
                <a16:creationId xmlns:a16="http://schemas.microsoft.com/office/drawing/2014/main" id="{6519D467-9410-6653-61D4-F9646AFC7F54}"/>
              </a:ext>
            </a:extLst>
          </p:cNvPr>
          <p:cNvCxnSpPr>
            <a:cxnSpLocks/>
            <a:endCxn id="6" idx="0"/>
          </p:cNvCxnSpPr>
          <p:nvPr/>
        </p:nvCxnSpPr>
        <p:spPr>
          <a:xfrm>
            <a:off x="4358410" y="2485925"/>
            <a:ext cx="2517846" cy="2383235"/>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AF58CFE6-5882-F60D-4552-8B0C0FFBFE55}"/>
              </a:ext>
            </a:extLst>
          </p:cNvPr>
          <p:cNvSpPr/>
          <p:nvPr/>
        </p:nvSpPr>
        <p:spPr>
          <a:xfrm>
            <a:off x="3491880" y="3108396"/>
            <a:ext cx="4464496" cy="111269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6EFDB388-2374-C3C3-86DF-D62317F4E7A1}"/>
              </a:ext>
            </a:extLst>
          </p:cNvPr>
          <p:cNvCxnSpPr>
            <a:cxnSpLocks/>
          </p:cNvCxnSpPr>
          <p:nvPr/>
        </p:nvCxnSpPr>
        <p:spPr>
          <a:xfrm flipH="1">
            <a:off x="6012160" y="1954111"/>
            <a:ext cx="938030" cy="1065471"/>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10610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4C1D8AB-21A1-A06E-549B-90143FAF234C}"/>
              </a:ext>
            </a:extLst>
          </p:cNvPr>
          <p:cNvPicPr>
            <a:picLocks noChangeAspect="1"/>
          </p:cNvPicPr>
          <p:nvPr/>
        </p:nvPicPr>
        <p:blipFill>
          <a:blip r:embed="rId3"/>
          <a:stretch>
            <a:fillRect/>
          </a:stretch>
        </p:blipFill>
        <p:spPr>
          <a:xfrm>
            <a:off x="983872" y="2478142"/>
            <a:ext cx="7044512" cy="3183106"/>
          </a:xfrm>
          <a:prstGeom prst="rect">
            <a:avLst/>
          </a:prstGeom>
        </p:spPr>
      </p:pic>
      <p:sp>
        <p:nvSpPr>
          <p:cNvPr id="2" name="Title 1"/>
          <p:cNvSpPr>
            <a:spLocks noGrp="1"/>
          </p:cNvSpPr>
          <p:nvPr>
            <p:ph type="title"/>
          </p:nvPr>
        </p:nvSpPr>
        <p:spPr>
          <a:xfrm>
            <a:off x="487220" y="188640"/>
            <a:ext cx="8229600" cy="1143000"/>
          </a:xfrm>
        </p:spPr>
        <p:txBody>
          <a:bodyPr/>
          <a:lstStyle/>
          <a:p>
            <a:r>
              <a:rPr lang="en-US" sz="3200" b="1" dirty="0"/>
              <a:t>Exercise 2 </a:t>
            </a:r>
          </a:p>
        </p:txBody>
      </p:sp>
      <p:sp>
        <p:nvSpPr>
          <p:cNvPr id="3" name="Content Placeholder 2"/>
          <p:cNvSpPr>
            <a:spLocks noGrp="1"/>
          </p:cNvSpPr>
          <p:nvPr>
            <p:ph idx="1"/>
          </p:nvPr>
        </p:nvSpPr>
        <p:spPr>
          <a:xfrm>
            <a:off x="0" y="1196752"/>
            <a:ext cx="8716820" cy="4320480"/>
          </a:xfrm>
        </p:spPr>
        <p:txBody>
          <a:bodyPr>
            <a:noAutofit/>
          </a:bodyPr>
          <a:lstStyle/>
          <a:p>
            <a:pPr marL="457200" lvl="1" indent="0">
              <a:buNone/>
            </a:pPr>
            <a:r>
              <a:rPr lang="en-US" sz="2400" b="1" dirty="0"/>
              <a:t>Objective: </a:t>
            </a:r>
            <a:r>
              <a:rPr lang="en-US" sz="2400" dirty="0"/>
              <a:t>Let’s re-do Exercise 1 by using </a:t>
            </a:r>
            <a:r>
              <a:rPr lang="en-US" sz="2400" dirty="0" err="1"/>
              <a:t>WordItOut</a:t>
            </a:r>
            <a:r>
              <a:rPr lang="en-US" sz="2400" dirty="0"/>
              <a:t>.</a:t>
            </a:r>
          </a:p>
          <a:p>
            <a:pPr lvl="1">
              <a:buFont typeface="Arial" panose="020B0604020202020204" pitchFamily="34" charset="0"/>
              <a:buChar char="•"/>
            </a:pPr>
            <a:r>
              <a:rPr lang="en-GB" sz="2400" b="1" dirty="0"/>
              <a:t>Step 3: </a:t>
            </a:r>
            <a:r>
              <a:rPr lang="en-GB" sz="2400" dirty="0"/>
              <a:t>Pick up the words that may reflect investors’ preference (positive, neutral or negative). Re-do TDM.</a:t>
            </a:r>
          </a:p>
        </p:txBody>
      </p:sp>
    </p:spTree>
    <p:extLst>
      <p:ext uri="{BB962C8B-B14F-4D97-AF65-F5344CB8AC3E}">
        <p14:creationId xmlns:p14="http://schemas.microsoft.com/office/powerpoint/2010/main" val="5950868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220" y="188640"/>
            <a:ext cx="8229600" cy="1143000"/>
          </a:xfrm>
        </p:spPr>
        <p:txBody>
          <a:bodyPr/>
          <a:lstStyle/>
          <a:p>
            <a:r>
              <a:rPr lang="en-US" sz="3200" b="1" dirty="0"/>
              <a:t>Exercise 3 </a:t>
            </a:r>
          </a:p>
        </p:txBody>
      </p:sp>
      <p:sp>
        <p:nvSpPr>
          <p:cNvPr id="3" name="Content Placeholder 2"/>
          <p:cNvSpPr>
            <a:spLocks noGrp="1"/>
          </p:cNvSpPr>
          <p:nvPr>
            <p:ph idx="1"/>
          </p:nvPr>
        </p:nvSpPr>
        <p:spPr>
          <a:xfrm>
            <a:off x="0" y="1196752"/>
            <a:ext cx="8716820" cy="4320480"/>
          </a:xfrm>
        </p:spPr>
        <p:txBody>
          <a:bodyPr>
            <a:noAutofit/>
          </a:bodyPr>
          <a:lstStyle/>
          <a:p>
            <a:pPr marL="457200" lvl="1" indent="0">
              <a:buNone/>
            </a:pPr>
            <a:r>
              <a:rPr lang="en-US" sz="2400" b="1" dirty="0"/>
              <a:t>Objective: </a:t>
            </a:r>
            <a:r>
              <a:rPr lang="en-US" sz="2400" dirty="0"/>
              <a:t>Let’s re-do Exercise 1 by using Excel.</a:t>
            </a:r>
          </a:p>
          <a:p>
            <a:pPr lvl="1">
              <a:buFont typeface="Arial" panose="020B0604020202020204" pitchFamily="34" charset="0"/>
              <a:buChar char="•"/>
            </a:pPr>
            <a:r>
              <a:rPr lang="en-GB" sz="2400" b="1" dirty="0"/>
              <a:t>Step 1: </a:t>
            </a:r>
            <a:r>
              <a:rPr lang="en-GB" sz="2400" dirty="0"/>
              <a:t>Copy and paste all the text content into one cell. Delete all the unnecessary spacing and make the text compact.</a:t>
            </a:r>
          </a:p>
        </p:txBody>
      </p:sp>
      <p:pic>
        <p:nvPicPr>
          <p:cNvPr id="6" name="Picture 5">
            <a:extLst>
              <a:ext uri="{FF2B5EF4-FFF2-40B4-BE49-F238E27FC236}">
                <a16:creationId xmlns:a16="http://schemas.microsoft.com/office/drawing/2014/main" id="{0054AC85-6FFB-7CA4-F381-4E6DE1302C1B}"/>
              </a:ext>
            </a:extLst>
          </p:cNvPr>
          <p:cNvPicPr>
            <a:picLocks noChangeAspect="1"/>
          </p:cNvPicPr>
          <p:nvPr/>
        </p:nvPicPr>
        <p:blipFill>
          <a:blip r:embed="rId3"/>
          <a:stretch>
            <a:fillRect/>
          </a:stretch>
        </p:blipFill>
        <p:spPr>
          <a:xfrm>
            <a:off x="971600" y="2852936"/>
            <a:ext cx="7421298" cy="3187562"/>
          </a:xfrm>
          <a:prstGeom prst="rect">
            <a:avLst/>
          </a:prstGeom>
        </p:spPr>
      </p:pic>
    </p:spTree>
    <p:extLst>
      <p:ext uri="{BB962C8B-B14F-4D97-AF65-F5344CB8AC3E}">
        <p14:creationId xmlns:p14="http://schemas.microsoft.com/office/powerpoint/2010/main" val="28100280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220" y="188640"/>
            <a:ext cx="8229600" cy="1143000"/>
          </a:xfrm>
        </p:spPr>
        <p:txBody>
          <a:bodyPr/>
          <a:lstStyle/>
          <a:p>
            <a:r>
              <a:rPr lang="en-US" sz="3200" b="1" dirty="0"/>
              <a:t>Exercise 3 </a:t>
            </a:r>
          </a:p>
        </p:txBody>
      </p:sp>
      <p:sp>
        <p:nvSpPr>
          <p:cNvPr id="3" name="Content Placeholder 2"/>
          <p:cNvSpPr>
            <a:spLocks noGrp="1"/>
          </p:cNvSpPr>
          <p:nvPr>
            <p:ph idx="1"/>
          </p:nvPr>
        </p:nvSpPr>
        <p:spPr>
          <a:xfrm>
            <a:off x="0" y="1196752"/>
            <a:ext cx="8716820" cy="4320480"/>
          </a:xfrm>
        </p:spPr>
        <p:txBody>
          <a:bodyPr>
            <a:noAutofit/>
          </a:bodyPr>
          <a:lstStyle/>
          <a:p>
            <a:pPr marL="457200" lvl="1" indent="0">
              <a:buNone/>
            </a:pPr>
            <a:r>
              <a:rPr lang="en-US" sz="2400" b="1" dirty="0"/>
              <a:t>Objective: </a:t>
            </a:r>
            <a:r>
              <a:rPr lang="en-US" sz="2400" dirty="0"/>
              <a:t>Let’s re-do Exercise 1 by using Excel.</a:t>
            </a:r>
          </a:p>
          <a:p>
            <a:pPr lvl="1">
              <a:buFont typeface="Arial" panose="020B0604020202020204" pitchFamily="34" charset="0"/>
              <a:buChar char="•"/>
            </a:pPr>
            <a:r>
              <a:rPr lang="en-GB" sz="2400" b="1" dirty="0"/>
              <a:t>Step 1: </a:t>
            </a:r>
            <a:r>
              <a:rPr lang="en-GB" sz="2400" dirty="0"/>
              <a:t>Click the cell with the text. Click “Data” option. Click “Text to Columns” button.</a:t>
            </a:r>
          </a:p>
        </p:txBody>
      </p:sp>
      <p:pic>
        <p:nvPicPr>
          <p:cNvPr id="5" name="Picture 4">
            <a:extLst>
              <a:ext uri="{FF2B5EF4-FFF2-40B4-BE49-F238E27FC236}">
                <a16:creationId xmlns:a16="http://schemas.microsoft.com/office/drawing/2014/main" id="{C33C6CB1-AE46-FACE-D7EB-6F5B8F5D35A7}"/>
              </a:ext>
            </a:extLst>
          </p:cNvPr>
          <p:cNvPicPr>
            <a:picLocks noChangeAspect="1"/>
          </p:cNvPicPr>
          <p:nvPr/>
        </p:nvPicPr>
        <p:blipFill>
          <a:blip r:embed="rId3"/>
          <a:stretch>
            <a:fillRect/>
          </a:stretch>
        </p:blipFill>
        <p:spPr>
          <a:xfrm>
            <a:off x="154848" y="2708920"/>
            <a:ext cx="8834304" cy="2489923"/>
          </a:xfrm>
          <a:prstGeom prst="rect">
            <a:avLst/>
          </a:prstGeom>
        </p:spPr>
      </p:pic>
      <p:sp>
        <p:nvSpPr>
          <p:cNvPr id="7" name="Rectangle 6">
            <a:extLst>
              <a:ext uri="{FF2B5EF4-FFF2-40B4-BE49-F238E27FC236}">
                <a16:creationId xmlns:a16="http://schemas.microsoft.com/office/drawing/2014/main" id="{739B0EEE-D89C-67E7-7B36-FA9853939BBE}"/>
              </a:ext>
            </a:extLst>
          </p:cNvPr>
          <p:cNvSpPr/>
          <p:nvPr/>
        </p:nvSpPr>
        <p:spPr>
          <a:xfrm>
            <a:off x="2843808" y="3035483"/>
            <a:ext cx="432048" cy="24950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Arrow Connector 7">
            <a:extLst>
              <a:ext uri="{FF2B5EF4-FFF2-40B4-BE49-F238E27FC236}">
                <a16:creationId xmlns:a16="http://schemas.microsoft.com/office/drawing/2014/main" id="{3402F44A-D75D-10D4-F099-CEF8EDD08F7C}"/>
              </a:ext>
            </a:extLst>
          </p:cNvPr>
          <p:cNvCxnSpPr>
            <a:cxnSpLocks/>
          </p:cNvCxnSpPr>
          <p:nvPr/>
        </p:nvCxnSpPr>
        <p:spPr>
          <a:xfrm flipH="1">
            <a:off x="3275856" y="2060848"/>
            <a:ext cx="3168352" cy="93610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2B8E5B90-FA2E-CA08-1B51-B2EA2C036955}"/>
              </a:ext>
            </a:extLst>
          </p:cNvPr>
          <p:cNvSpPr/>
          <p:nvPr/>
        </p:nvSpPr>
        <p:spPr>
          <a:xfrm>
            <a:off x="7596336" y="3273093"/>
            <a:ext cx="504056" cy="51594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0DDEF845-6CEE-AC11-3E57-B5915E4DF3F5}"/>
              </a:ext>
            </a:extLst>
          </p:cNvPr>
          <p:cNvCxnSpPr>
            <a:cxnSpLocks/>
          </p:cNvCxnSpPr>
          <p:nvPr/>
        </p:nvCxnSpPr>
        <p:spPr>
          <a:xfrm>
            <a:off x="3203848" y="2420888"/>
            <a:ext cx="4320480" cy="852205"/>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59580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AF73ADD-ED56-DF5C-7B66-0B5AAEE16B2E}"/>
              </a:ext>
            </a:extLst>
          </p:cNvPr>
          <p:cNvPicPr>
            <a:picLocks noChangeAspect="1"/>
          </p:cNvPicPr>
          <p:nvPr/>
        </p:nvPicPr>
        <p:blipFill>
          <a:blip r:embed="rId3"/>
          <a:stretch>
            <a:fillRect/>
          </a:stretch>
        </p:blipFill>
        <p:spPr>
          <a:xfrm>
            <a:off x="2378141" y="2607755"/>
            <a:ext cx="4930163" cy="4017170"/>
          </a:xfrm>
          <a:prstGeom prst="rect">
            <a:avLst/>
          </a:prstGeom>
        </p:spPr>
      </p:pic>
      <p:sp>
        <p:nvSpPr>
          <p:cNvPr id="2" name="Title 1"/>
          <p:cNvSpPr>
            <a:spLocks noGrp="1"/>
          </p:cNvSpPr>
          <p:nvPr>
            <p:ph type="title"/>
          </p:nvPr>
        </p:nvSpPr>
        <p:spPr>
          <a:xfrm>
            <a:off x="487220" y="188640"/>
            <a:ext cx="8229600" cy="1143000"/>
          </a:xfrm>
        </p:spPr>
        <p:txBody>
          <a:bodyPr/>
          <a:lstStyle/>
          <a:p>
            <a:r>
              <a:rPr lang="en-US" sz="3200" b="1" dirty="0"/>
              <a:t>Exercise 3 </a:t>
            </a:r>
          </a:p>
        </p:txBody>
      </p:sp>
      <p:sp>
        <p:nvSpPr>
          <p:cNvPr id="3" name="Content Placeholder 2"/>
          <p:cNvSpPr>
            <a:spLocks noGrp="1"/>
          </p:cNvSpPr>
          <p:nvPr>
            <p:ph idx="1"/>
          </p:nvPr>
        </p:nvSpPr>
        <p:spPr>
          <a:xfrm>
            <a:off x="0" y="1196752"/>
            <a:ext cx="8656780" cy="4320480"/>
          </a:xfrm>
        </p:spPr>
        <p:txBody>
          <a:bodyPr>
            <a:noAutofit/>
          </a:bodyPr>
          <a:lstStyle/>
          <a:p>
            <a:pPr marL="457200" lvl="1" indent="0">
              <a:buNone/>
            </a:pPr>
            <a:r>
              <a:rPr lang="en-US" sz="2400" b="1" dirty="0"/>
              <a:t>Objective: </a:t>
            </a:r>
            <a:r>
              <a:rPr lang="en-US" sz="2400" dirty="0"/>
              <a:t>Let’s re-do Exercise 1 by using Excel.</a:t>
            </a:r>
          </a:p>
          <a:p>
            <a:pPr lvl="1">
              <a:buFont typeface="Arial" panose="020B0604020202020204" pitchFamily="34" charset="0"/>
              <a:buChar char="•"/>
            </a:pPr>
            <a:r>
              <a:rPr lang="en-GB" sz="2400" b="1" dirty="0"/>
              <a:t>Step 2: </a:t>
            </a:r>
            <a:r>
              <a:rPr lang="en-GB" sz="2400" dirty="0"/>
              <a:t>A window like below will jump out. Tick “Delimited” option. Click “Next &gt;” button.</a:t>
            </a:r>
          </a:p>
        </p:txBody>
      </p:sp>
      <p:sp>
        <p:nvSpPr>
          <p:cNvPr id="7" name="Rectangle 6">
            <a:extLst>
              <a:ext uri="{FF2B5EF4-FFF2-40B4-BE49-F238E27FC236}">
                <a16:creationId xmlns:a16="http://schemas.microsoft.com/office/drawing/2014/main" id="{739B0EEE-D89C-67E7-7B36-FA9853939BBE}"/>
              </a:ext>
            </a:extLst>
          </p:cNvPr>
          <p:cNvSpPr/>
          <p:nvPr/>
        </p:nvSpPr>
        <p:spPr>
          <a:xfrm>
            <a:off x="2686486" y="3661337"/>
            <a:ext cx="681054" cy="24950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Arrow Connector 7">
            <a:extLst>
              <a:ext uri="{FF2B5EF4-FFF2-40B4-BE49-F238E27FC236}">
                <a16:creationId xmlns:a16="http://schemas.microsoft.com/office/drawing/2014/main" id="{3402F44A-D75D-10D4-F099-CEF8EDD08F7C}"/>
              </a:ext>
            </a:extLst>
          </p:cNvPr>
          <p:cNvCxnSpPr>
            <a:cxnSpLocks/>
          </p:cNvCxnSpPr>
          <p:nvPr/>
        </p:nvCxnSpPr>
        <p:spPr>
          <a:xfrm>
            <a:off x="1619672" y="2397106"/>
            <a:ext cx="1066814" cy="114300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2B8E5B90-FA2E-CA08-1B51-B2EA2C036955}"/>
              </a:ext>
            </a:extLst>
          </p:cNvPr>
          <p:cNvSpPr/>
          <p:nvPr/>
        </p:nvSpPr>
        <p:spPr>
          <a:xfrm>
            <a:off x="5652120" y="6217153"/>
            <a:ext cx="720080" cy="29870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0DDEF845-6CEE-AC11-3E57-B5915E4DF3F5}"/>
              </a:ext>
            </a:extLst>
          </p:cNvPr>
          <p:cNvCxnSpPr>
            <a:cxnSpLocks/>
          </p:cNvCxnSpPr>
          <p:nvPr/>
        </p:nvCxnSpPr>
        <p:spPr>
          <a:xfrm>
            <a:off x="4716016" y="2397106"/>
            <a:ext cx="1224136" cy="3820047"/>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27128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A0F6A65-B1D7-A459-CD77-134AC32B4580}"/>
              </a:ext>
            </a:extLst>
          </p:cNvPr>
          <p:cNvPicPr>
            <a:picLocks noChangeAspect="1"/>
          </p:cNvPicPr>
          <p:nvPr/>
        </p:nvPicPr>
        <p:blipFill>
          <a:blip r:embed="rId3"/>
          <a:stretch>
            <a:fillRect/>
          </a:stretch>
        </p:blipFill>
        <p:spPr>
          <a:xfrm>
            <a:off x="2123728" y="2487746"/>
            <a:ext cx="5074181" cy="4094952"/>
          </a:xfrm>
          <a:prstGeom prst="rect">
            <a:avLst/>
          </a:prstGeom>
        </p:spPr>
      </p:pic>
      <p:sp>
        <p:nvSpPr>
          <p:cNvPr id="2" name="Title 1"/>
          <p:cNvSpPr>
            <a:spLocks noGrp="1"/>
          </p:cNvSpPr>
          <p:nvPr>
            <p:ph type="title"/>
          </p:nvPr>
        </p:nvSpPr>
        <p:spPr>
          <a:xfrm>
            <a:off x="487220" y="188640"/>
            <a:ext cx="8229600" cy="1143000"/>
          </a:xfrm>
        </p:spPr>
        <p:txBody>
          <a:bodyPr/>
          <a:lstStyle/>
          <a:p>
            <a:r>
              <a:rPr lang="en-US" sz="3200" b="1" dirty="0"/>
              <a:t>Exercise 3 </a:t>
            </a:r>
          </a:p>
        </p:txBody>
      </p:sp>
      <p:sp>
        <p:nvSpPr>
          <p:cNvPr id="3" name="Content Placeholder 2"/>
          <p:cNvSpPr>
            <a:spLocks noGrp="1"/>
          </p:cNvSpPr>
          <p:nvPr>
            <p:ph idx="1"/>
          </p:nvPr>
        </p:nvSpPr>
        <p:spPr>
          <a:xfrm>
            <a:off x="0" y="1196752"/>
            <a:ext cx="8656780" cy="4320480"/>
          </a:xfrm>
        </p:spPr>
        <p:txBody>
          <a:bodyPr>
            <a:noAutofit/>
          </a:bodyPr>
          <a:lstStyle/>
          <a:p>
            <a:pPr marL="457200" lvl="1" indent="0">
              <a:buNone/>
            </a:pPr>
            <a:r>
              <a:rPr lang="en-US" sz="2400" b="1" dirty="0"/>
              <a:t>Objective: </a:t>
            </a:r>
            <a:r>
              <a:rPr lang="en-US" sz="2400" dirty="0"/>
              <a:t>Let’s re-do Exercise 1 by using Excel.</a:t>
            </a:r>
          </a:p>
          <a:p>
            <a:pPr lvl="1">
              <a:buFont typeface="Arial" panose="020B0604020202020204" pitchFamily="34" charset="0"/>
              <a:buChar char="•"/>
            </a:pPr>
            <a:r>
              <a:rPr lang="en-GB" sz="2400" b="1" dirty="0"/>
              <a:t>Step 3: </a:t>
            </a:r>
            <a:r>
              <a:rPr lang="en-GB" sz="2400" dirty="0"/>
              <a:t>Tick the boxes of “Comma,” “Space”, and “Other.” Don’t forget to enter full stop “.” into this box. Click “Next.”</a:t>
            </a:r>
          </a:p>
        </p:txBody>
      </p:sp>
      <p:sp>
        <p:nvSpPr>
          <p:cNvPr id="7" name="Rectangle 6">
            <a:extLst>
              <a:ext uri="{FF2B5EF4-FFF2-40B4-BE49-F238E27FC236}">
                <a16:creationId xmlns:a16="http://schemas.microsoft.com/office/drawing/2014/main" id="{739B0EEE-D89C-67E7-7B36-FA9853939BBE}"/>
              </a:ext>
            </a:extLst>
          </p:cNvPr>
          <p:cNvSpPr/>
          <p:nvPr/>
        </p:nvSpPr>
        <p:spPr>
          <a:xfrm>
            <a:off x="2123728" y="3746897"/>
            <a:ext cx="720080" cy="67556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Arrow Connector 7">
            <a:extLst>
              <a:ext uri="{FF2B5EF4-FFF2-40B4-BE49-F238E27FC236}">
                <a16:creationId xmlns:a16="http://schemas.microsoft.com/office/drawing/2014/main" id="{3402F44A-D75D-10D4-F099-CEF8EDD08F7C}"/>
              </a:ext>
            </a:extLst>
          </p:cNvPr>
          <p:cNvCxnSpPr>
            <a:cxnSpLocks/>
          </p:cNvCxnSpPr>
          <p:nvPr/>
        </p:nvCxnSpPr>
        <p:spPr>
          <a:xfrm flipH="1">
            <a:off x="2699792" y="1988840"/>
            <a:ext cx="2520280" cy="1758057"/>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2B8E5B90-FA2E-CA08-1B51-B2EA2C036955}"/>
              </a:ext>
            </a:extLst>
          </p:cNvPr>
          <p:cNvSpPr/>
          <p:nvPr/>
        </p:nvSpPr>
        <p:spPr>
          <a:xfrm>
            <a:off x="2771800" y="4095907"/>
            <a:ext cx="504056" cy="29870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0DDEF845-6CEE-AC11-3E57-B5915E4DF3F5}"/>
              </a:ext>
            </a:extLst>
          </p:cNvPr>
          <p:cNvCxnSpPr>
            <a:cxnSpLocks/>
          </p:cNvCxnSpPr>
          <p:nvPr/>
        </p:nvCxnSpPr>
        <p:spPr>
          <a:xfrm flipH="1">
            <a:off x="3275856" y="2348880"/>
            <a:ext cx="3165975" cy="1747027"/>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3C7F98C8-C438-56B7-F7F4-62903A78900D}"/>
              </a:ext>
            </a:extLst>
          </p:cNvPr>
          <p:cNvSpPr/>
          <p:nvPr/>
        </p:nvSpPr>
        <p:spPr>
          <a:xfrm>
            <a:off x="5364088" y="6206140"/>
            <a:ext cx="1004026" cy="31580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266EADC1-3675-EBBD-FA83-13F89407594F}"/>
              </a:ext>
            </a:extLst>
          </p:cNvPr>
          <p:cNvCxnSpPr>
            <a:cxnSpLocks/>
          </p:cNvCxnSpPr>
          <p:nvPr/>
        </p:nvCxnSpPr>
        <p:spPr>
          <a:xfrm>
            <a:off x="1403648" y="2796811"/>
            <a:ext cx="4248472" cy="3377621"/>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3026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4C74685-238D-F86A-2AFC-539ED0AD7299}"/>
              </a:ext>
            </a:extLst>
          </p:cNvPr>
          <p:cNvPicPr>
            <a:picLocks noChangeAspect="1"/>
          </p:cNvPicPr>
          <p:nvPr/>
        </p:nvPicPr>
        <p:blipFill>
          <a:blip r:embed="rId3"/>
          <a:stretch>
            <a:fillRect/>
          </a:stretch>
        </p:blipFill>
        <p:spPr>
          <a:xfrm>
            <a:off x="1875360" y="2220880"/>
            <a:ext cx="4906060" cy="3953427"/>
          </a:xfrm>
          <a:prstGeom prst="rect">
            <a:avLst/>
          </a:prstGeom>
        </p:spPr>
      </p:pic>
      <p:sp>
        <p:nvSpPr>
          <p:cNvPr id="2" name="Title 1"/>
          <p:cNvSpPr>
            <a:spLocks noGrp="1"/>
          </p:cNvSpPr>
          <p:nvPr>
            <p:ph type="title"/>
          </p:nvPr>
        </p:nvSpPr>
        <p:spPr>
          <a:xfrm>
            <a:off x="487220" y="188640"/>
            <a:ext cx="8229600" cy="1143000"/>
          </a:xfrm>
        </p:spPr>
        <p:txBody>
          <a:bodyPr/>
          <a:lstStyle/>
          <a:p>
            <a:r>
              <a:rPr lang="en-US" sz="3200" b="1" dirty="0"/>
              <a:t>Exercise 3 </a:t>
            </a:r>
          </a:p>
        </p:txBody>
      </p:sp>
      <p:sp>
        <p:nvSpPr>
          <p:cNvPr id="3" name="Content Placeholder 2"/>
          <p:cNvSpPr>
            <a:spLocks noGrp="1"/>
          </p:cNvSpPr>
          <p:nvPr>
            <p:ph idx="1"/>
          </p:nvPr>
        </p:nvSpPr>
        <p:spPr>
          <a:xfrm>
            <a:off x="0" y="1196752"/>
            <a:ext cx="8656780" cy="4320480"/>
          </a:xfrm>
        </p:spPr>
        <p:txBody>
          <a:bodyPr>
            <a:noAutofit/>
          </a:bodyPr>
          <a:lstStyle/>
          <a:p>
            <a:pPr marL="457200" lvl="1" indent="0">
              <a:buNone/>
            </a:pPr>
            <a:r>
              <a:rPr lang="en-US" sz="2400" b="1" dirty="0"/>
              <a:t>Objective: </a:t>
            </a:r>
            <a:r>
              <a:rPr lang="en-US" sz="2400" dirty="0"/>
              <a:t>Let’s re-do Exercise 1 by using Excel.</a:t>
            </a:r>
          </a:p>
          <a:p>
            <a:pPr lvl="1">
              <a:buFont typeface="Arial" panose="020B0604020202020204" pitchFamily="34" charset="0"/>
              <a:buChar char="•"/>
            </a:pPr>
            <a:r>
              <a:rPr lang="en-GB" sz="2400" b="1" dirty="0"/>
              <a:t>Step 4: </a:t>
            </a:r>
            <a:r>
              <a:rPr lang="en-GB" sz="2400" dirty="0"/>
              <a:t>Click “Finish” button directly.</a:t>
            </a:r>
          </a:p>
        </p:txBody>
      </p:sp>
      <p:sp>
        <p:nvSpPr>
          <p:cNvPr id="15" name="Rectangle 14">
            <a:extLst>
              <a:ext uri="{FF2B5EF4-FFF2-40B4-BE49-F238E27FC236}">
                <a16:creationId xmlns:a16="http://schemas.microsoft.com/office/drawing/2014/main" id="{3C7F98C8-C438-56B7-F7F4-62903A78900D}"/>
              </a:ext>
            </a:extLst>
          </p:cNvPr>
          <p:cNvSpPr/>
          <p:nvPr/>
        </p:nvSpPr>
        <p:spPr>
          <a:xfrm>
            <a:off x="5777394" y="5805264"/>
            <a:ext cx="1004026" cy="31580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266EADC1-3675-EBBD-FA83-13F89407594F}"/>
              </a:ext>
            </a:extLst>
          </p:cNvPr>
          <p:cNvCxnSpPr>
            <a:cxnSpLocks/>
          </p:cNvCxnSpPr>
          <p:nvPr/>
        </p:nvCxnSpPr>
        <p:spPr>
          <a:xfrm>
            <a:off x="3203848" y="2060848"/>
            <a:ext cx="2573546" cy="3672408"/>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66520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220" y="188640"/>
            <a:ext cx="8229600" cy="1143000"/>
          </a:xfrm>
        </p:spPr>
        <p:txBody>
          <a:bodyPr/>
          <a:lstStyle/>
          <a:p>
            <a:r>
              <a:rPr lang="en-US" sz="3200" b="1" dirty="0"/>
              <a:t>Exercise 3 </a:t>
            </a:r>
          </a:p>
        </p:txBody>
      </p:sp>
      <p:sp>
        <p:nvSpPr>
          <p:cNvPr id="3" name="Content Placeholder 2"/>
          <p:cNvSpPr>
            <a:spLocks noGrp="1"/>
          </p:cNvSpPr>
          <p:nvPr>
            <p:ph idx="1"/>
          </p:nvPr>
        </p:nvSpPr>
        <p:spPr>
          <a:xfrm>
            <a:off x="0" y="1196752"/>
            <a:ext cx="8656780" cy="4320480"/>
          </a:xfrm>
        </p:spPr>
        <p:txBody>
          <a:bodyPr>
            <a:noAutofit/>
          </a:bodyPr>
          <a:lstStyle/>
          <a:p>
            <a:pPr marL="457200" lvl="1" indent="0">
              <a:buNone/>
            </a:pPr>
            <a:r>
              <a:rPr lang="en-US" sz="2400" b="1" dirty="0"/>
              <a:t>Objective: </a:t>
            </a:r>
            <a:r>
              <a:rPr lang="en-US" sz="2400" dirty="0"/>
              <a:t>Let’s re-do Exercise 1 by using Excel.</a:t>
            </a:r>
          </a:p>
          <a:p>
            <a:pPr lvl="1">
              <a:buFont typeface="Arial" panose="020B0604020202020204" pitchFamily="34" charset="0"/>
              <a:buChar char="•"/>
            </a:pPr>
            <a:r>
              <a:rPr lang="en-GB" sz="2400" b="1" dirty="0"/>
              <a:t>Step 5: </a:t>
            </a:r>
            <a:r>
              <a:rPr lang="en-GB" sz="2400" dirty="0"/>
              <a:t>Select any cell of the text. Press “Ctrl/Command + A” to select all the text. Press “Ctrl/Command + C” to copy them</a:t>
            </a:r>
          </a:p>
        </p:txBody>
      </p:sp>
      <p:pic>
        <p:nvPicPr>
          <p:cNvPr id="5" name="Picture 4">
            <a:extLst>
              <a:ext uri="{FF2B5EF4-FFF2-40B4-BE49-F238E27FC236}">
                <a16:creationId xmlns:a16="http://schemas.microsoft.com/office/drawing/2014/main" id="{D0B79814-2B9C-D50D-8A72-268B6185375C}"/>
              </a:ext>
            </a:extLst>
          </p:cNvPr>
          <p:cNvPicPr>
            <a:picLocks noChangeAspect="1"/>
          </p:cNvPicPr>
          <p:nvPr/>
        </p:nvPicPr>
        <p:blipFill>
          <a:blip r:embed="rId3"/>
          <a:stretch>
            <a:fillRect/>
          </a:stretch>
        </p:blipFill>
        <p:spPr>
          <a:xfrm>
            <a:off x="1259632" y="2958429"/>
            <a:ext cx="7066360" cy="2594807"/>
          </a:xfrm>
          <a:prstGeom prst="rect">
            <a:avLst/>
          </a:prstGeom>
        </p:spPr>
      </p:pic>
    </p:spTree>
    <p:extLst>
      <p:ext uri="{BB962C8B-B14F-4D97-AF65-F5344CB8AC3E}">
        <p14:creationId xmlns:p14="http://schemas.microsoft.com/office/powerpoint/2010/main" val="16174316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220" y="188640"/>
            <a:ext cx="8229600" cy="1143000"/>
          </a:xfrm>
        </p:spPr>
        <p:txBody>
          <a:bodyPr/>
          <a:lstStyle/>
          <a:p>
            <a:r>
              <a:rPr lang="en-US" sz="3200" b="1" dirty="0"/>
              <a:t>Exercise 3 </a:t>
            </a:r>
          </a:p>
        </p:txBody>
      </p:sp>
      <p:sp>
        <p:nvSpPr>
          <p:cNvPr id="3" name="Content Placeholder 2"/>
          <p:cNvSpPr>
            <a:spLocks noGrp="1"/>
          </p:cNvSpPr>
          <p:nvPr>
            <p:ph idx="1"/>
          </p:nvPr>
        </p:nvSpPr>
        <p:spPr>
          <a:xfrm>
            <a:off x="0" y="1196752"/>
            <a:ext cx="8656780" cy="4320480"/>
          </a:xfrm>
        </p:spPr>
        <p:txBody>
          <a:bodyPr>
            <a:noAutofit/>
          </a:bodyPr>
          <a:lstStyle/>
          <a:p>
            <a:pPr marL="457200" lvl="1" indent="0">
              <a:buNone/>
            </a:pPr>
            <a:r>
              <a:rPr lang="en-US" sz="2400" b="1" dirty="0"/>
              <a:t>Objective: </a:t>
            </a:r>
            <a:r>
              <a:rPr lang="en-US" sz="2400" dirty="0"/>
              <a:t>Let’s re-do Exercise 1 by using Excel.</a:t>
            </a:r>
          </a:p>
          <a:p>
            <a:pPr lvl="1">
              <a:buFont typeface="Arial" panose="020B0604020202020204" pitchFamily="34" charset="0"/>
              <a:buChar char="•"/>
            </a:pPr>
            <a:r>
              <a:rPr lang="en-GB" sz="2400" b="1" dirty="0"/>
              <a:t>Step 6: </a:t>
            </a:r>
            <a:r>
              <a:rPr lang="en-GB" sz="2400" dirty="0"/>
              <a:t>Open a new sheet. Select A2 cell and right-click the mouse. Click “Transpose” button.</a:t>
            </a:r>
          </a:p>
        </p:txBody>
      </p:sp>
      <p:pic>
        <p:nvPicPr>
          <p:cNvPr id="6" name="Picture 5">
            <a:extLst>
              <a:ext uri="{FF2B5EF4-FFF2-40B4-BE49-F238E27FC236}">
                <a16:creationId xmlns:a16="http://schemas.microsoft.com/office/drawing/2014/main" id="{C9B6F172-EAF2-9365-DDD1-B0868AF73533}"/>
              </a:ext>
            </a:extLst>
          </p:cNvPr>
          <p:cNvPicPr>
            <a:picLocks noChangeAspect="1"/>
          </p:cNvPicPr>
          <p:nvPr/>
        </p:nvPicPr>
        <p:blipFill>
          <a:blip r:embed="rId3"/>
          <a:stretch>
            <a:fillRect/>
          </a:stretch>
        </p:blipFill>
        <p:spPr>
          <a:xfrm>
            <a:off x="3059832" y="2592649"/>
            <a:ext cx="2905530" cy="2924583"/>
          </a:xfrm>
          <a:prstGeom prst="rect">
            <a:avLst/>
          </a:prstGeom>
        </p:spPr>
      </p:pic>
      <p:sp>
        <p:nvSpPr>
          <p:cNvPr id="7" name="Rectangle 6">
            <a:extLst>
              <a:ext uri="{FF2B5EF4-FFF2-40B4-BE49-F238E27FC236}">
                <a16:creationId xmlns:a16="http://schemas.microsoft.com/office/drawing/2014/main" id="{4AAC7537-DDDC-1304-9872-F5FDF3F335DA}"/>
              </a:ext>
            </a:extLst>
          </p:cNvPr>
          <p:cNvSpPr/>
          <p:nvPr/>
        </p:nvSpPr>
        <p:spPr>
          <a:xfrm>
            <a:off x="4788024" y="4293096"/>
            <a:ext cx="432048" cy="31580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Arrow Connector 7">
            <a:extLst>
              <a:ext uri="{FF2B5EF4-FFF2-40B4-BE49-F238E27FC236}">
                <a16:creationId xmlns:a16="http://schemas.microsoft.com/office/drawing/2014/main" id="{0D15A031-5FBF-43DE-1D3A-A058B171C470}"/>
              </a:ext>
            </a:extLst>
          </p:cNvPr>
          <p:cNvCxnSpPr>
            <a:cxnSpLocks/>
          </p:cNvCxnSpPr>
          <p:nvPr/>
        </p:nvCxnSpPr>
        <p:spPr>
          <a:xfrm>
            <a:off x="3923928" y="2420888"/>
            <a:ext cx="1008112" cy="180020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56585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0826E68-846A-2BDC-B699-CDABE603BC5D}"/>
              </a:ext>
            </a:extLst>
          </p:cNvPr>
          <p:cNvPicPr>
            <a:picLocks noChangeAspect="1"/>
          </p:cNvPicPr>
          <p:nvPr/>
        </p:nvPicPr>
        <p:blipFill>
          <a:blip r:embed="rId3"/>
          <a:stretch>
            <a:fillRect/>
          </a:stretch>
        </p:blipFill>
        <p:spPr>
          <a:xfrm>
            <a:off x="683568" y="2821281"/>
            <a:ext cx="2657846" cy="2695951"/>
          </a:xfrm>
          <a:prstGeom prst="rect">
            <a:avLst/>
          </a:prstGeom>
        </p:spPr>
      </p:pic>
      <p:sp>
        <p:nvSpPr>
          <p:cNvPr id="2" name="Title 1"/>
          <p:cNvSpPr>
            <a:spLocks noGrp="1"/>
          </p:cNvSpPr>
          <p:nvPr>
            <p:ph type="title"/>
          </p:nvPr>
        </p:nvSpPr>
        <p:spPr>
          <a:xfrm>
            <a:off x="487220" y="188640"/>
            <a:ext cx="8229600" cy="1143000"/>
          </a:xfrm>
        </p:spPr>
        <p:txBody>
          <a:bodyPr/>
          <a:lstStyle/>
          <a:p>
            <a:r>
              <a:rPr lang="en-US" sz="3200" b="1" dirty="0"/>
              <a:t>Exercise 3 </a:t>
            </a:r>
          </a:p>
        </p:txBody>
      </p:sp>
      <p:sp>
        <p:nvSpPr>
          <p:cNvPr id="3" name="Content Placeholder 2"/>
          <p:cNvSpPr>
            <a:spLocks noGrp="1"/>
          </p:cNvSpPr>
          <p:nvPr>
            <p:ph idx="1"/>
          </p:nvPr>
        </p:nvSpPr>
        <p:spPr>
          <a:xfrm>
            <a:off x="0" y="1196752"/>
            <a:ext cx="8656780" cy="4320480"/>
          </a:xfrm>
        </p:spPr>
        <p:txBody>
          <a:bodyPr>
            <a:noAutofit/>
          </a:bodyPr>
          <a:lstStyle/>
          <a:p>
            <a:pPr marL="457200" lvl="1" indent="0">
              <a:buNone/>
            </a:pPr>
            <a:r>
              <a:rPr lang="en-US" sz="2400" b="1" dirty="0"/>
              <a:t>Objective: </a:t>
            </a:r>
            <a:r>
              <a:rPr lang="en-US" sz="2400" dirty="0"/>
              <a:t>Let’s re-do Exercise 1 by using Excel.</a:t>
            </a:r>
          </a:p>
          <a:p>
            <a:pPr lvl="1">
              <a:buFont typeface="Arial" panose="020B0604020202020204" pitchFamily="34" charset="0"/>
              <a:buChar char="•"/>
            </a:pPr>
            <a:r>
              <a:rPr lang="en-GB" sz="2400" b="1" dirty="0"/>
              <a:t>Step 7: </a:t>
            </a:r>
            <a:r>
              <a:rPr lang="en-GB" sz="2400" dirty="0"/>
              <a:t>Enter “Term” on A1 cell, “Count” on B1 cell, a number “1” on B2, and another “1” on B3. Select those two “1” and double-click the little green square.</a:t>
            </a:r>
          </a:p>
        </p:txBody>
      </p:sp>
      <p:sp>
        <p:nvSpPr>
          <p:cNvPr id="7" name="Rectangle 6">
            <a:extLst>
              <a:ext uri="{FF2B5EF4-FFF2-40B4-BE49-F238E27FC236}">
                <a16:creationId xmlns:a16="http://schemas.microsoft.com/office/drawing/2014/main" id="{4AAC7537-DDDC-1304-9872-F5FDF3F335DA}"/>
              </a:ext>
            </a:extLst>
          </p:cNvPr>
          <p:cNvSpPr/>
          <p:nvPr/>
        </p:nvSpPr>
        <p:spPr>
          <a:xfrm>
            <a:off x="3155410" y="4077072"/>
            <a:ext cx="264463" cy="30192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Arrow Connector 7">
            <a:extLst>
              <a:ext uri="{FF2B5EF4-FFF2-40B4-BE49-F238E27FC236}">
                <a16:creationId xmlns:a16="http://schemas.microsoft.com/office/drawing/2014/main" id="{0D15A031-5FBF-43DE-1D3A-A058B171C470}"/>
              </a:ext>
            </a:extLst>
          </p:cNvPr>
          <p:cNvCxnSpPr>
            <a:cxnSpLocks/>
          </p:cNvCxnSpPr>
          <p:nvPr/>
        </p:nvCxnSpPr>
        <p:spPr>
          <a:xfrm flipH="1">
            <a:off x="3419873" y="2780928"/>
            <a:ext cx="2160239" cy="129614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BCEB0F56-0977-D777-1F95-A8DA5882B72A}"/>
              </a:ext>
            </a:extLst>
          </p:cNvPr>
          <p:cNvPicPr>
            <a:picLocks noChangeAspect="1"/>
          </p:cNvPicPr>
          <p:nvPr/>
        </p:nvPicPr>
        <p:blipFill>
          <a:blip r:embed="rId4"/>
          <a:stretch>
            <a:fillRect/>
          </a:stretch>
        </p:blipFill>
        <p:spPr>
          <a:xfrm>
            <a:off x="5580112" y="2821281"/>
            <a:ext cx="2686425" cy="2981741"/>
          </a:xfrm>
          <a:prstGeom prst="rect">
            <a:avLst/>
          </a:prstGeom>
        </p:spPr>
      </p:pic>
    </p:spTree>
    <p:extLst>
      <p:ext uri="{BB962C8B-B14F-4D97-AF65-F5344CB8AC3E}">
        <p14:creationId xmlns:p14="http://schemas.microsoft.com/office/powerpoint/2010/main" val="38695016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220" y="188640"/>
            <a:ext cx="8229600" cy="1143000"/>
          </a:xfrm>
        </p:spPr>
        <p:txBody>
          <a:bodyPr/>
          <a:lstStyle/>
          <a:p>
            <a:r>
              <a:rPr lang="en-US" sz="3200" b="1" dirty="0"/>
              <a:t>Exercise 3 </a:t>
            </a:r>
          </a:p>
        </p:txBody>
      </p:sp>
      <p:sp>
        <p:nvSpPr>
          <p:cNvPr id="3" name="Content Placeholder 2"/>
          <p:cNvSpPr>
            <a:spLocks noGrp="1"/>
          </p:cNvSpPr>
          <p:nvPr>
            <p:ph idx="1"/>
          </p:nvPr>
        </p:nvSpPr>
        <p:spPr>
          <a:xfrm>
            <a:off x="0" y="1196752"/>
            <a:ext cx="8656780" cy="4320480"/>
          </a:xfrm>
        </p:spPr>
        <p:txBody>
          <a:bodyPr>
            <a:noAutofit/>
          </a:bodyPr>
          <a:lstStyle/>
          <a:p>
            <a:pPr marL="457200" lvl="1" indent="0">
              <a:buNone/>
            </a:pPr>
            <a:r>
              <a:rPr lang="en-US" sz="2400" b="1" dirty="0"/>
              <a:t>Objective: </a:t>
            </a:r>
            <a:r>
              <a:rPr lang="en-US" sz="2400" dirty="0"/>
              <a:t>Let’s re-do Exercise 1 by using Excel.</a:t>
            </a:r>
          </a:p>
          <a:p>
            <a:pPr lvl="1">
              <a:buFont typeface="Arial" panose="020B0604020202020204" pitchFamily="34" charset="0"/>
              <a:buChar char="•"/>
            </a:pPr>
            <a:r>
              <a:rPr lang="en-GB" sz="2400" b="1" dirty="0"/>
              <a:t>Step 8: </a:t>
            </a:r>
            <a:r>
              <a:rPr lang="en-GB" sz="2400" dirty="0"/>
              <a:t>Press “Ctrl/Command + A” to select all the content. Click “Insert” option. Click “Pivot Table” and select “OK”.</a:t>
            </a:r>
          </a:p>
        </p:txBody>
      </p:sp>
      <p:pic>
        <p:nvPicPr>
          <p:cNvPr id="6" name="Picture 5">
            <a:extLst>
              <a:ext uri="{FF2B5EF4-FFF2-40B4-BE49-F238E27FC236}">
                <a16:creationId xmlns:a16="http://schemas.microsoft.com/office/drawing/2014/main" id="{07F92BBA-47F7-F842-4B01-B44709EDB41C}"/>
              </a:ext>
            </a:extLst>
          </p:cNvPr>
          <p:cNvPicPr>
            <a:picLocks noChangeAspect="1"/>
          </p:cNvPicPr>
          <p:nvPr/>
        </p:nvPicPr>
        <p:blipFill>
          <a:blip r:embed="rId3"/>
          <a:stretch>
            <a:fillRect/>
          </a:stretch>
        </p:blipFill>
        <p:spPr>
          <a:xfrm>
            <a:off x="683568" y="2780928"/>
            <a:ext cx="2426975" cy="3590063"/>
          </a:xfrm>
          <a:prstGeom prst="rect">
            <a:avLst/>
          </a:prstGeom>
        </p:spPr>
      </p:pic>
      <p:pic>
        <p:nvPicPr>
          <p:cNvPr id="11" name="Picture 10">
            <a:extLst>
              <a:ext uri="{FF2B5EF4-FFF2-40B4-BE49-F238E27FC236}">
                <a16:creationId xmlns:a16="http://schemas.microsoft.com/office/drawing/2014/main" id="{9E3168E3-EDE8-8656-6C95-2C3AA13AFDBF}"/>
              </a:ext>
            </a:extLst>
          </p:cNvPr>
          <p:cNvPicPr>
            <a:picLocks noChangeAspect="1"/>
          </p:cNvPicPr>
          <p:nvPr/>
        </p:nvPicPr>
        <p:blipFill>
          <a:blip r:embed="rId4"/>
          <a:stretch>
            <a:fillRect/>
          </a:stretch>
        </p:blipFill>
        <p:spPr>
          <a:xfrm>
            <a:off x="4356114" y="3011807"/>
            <a:ext cx="3972479" cy="2505425"/>
          </a:xfrm>
          <a:prstGeom prst="rect">
            <a:avLst/>
          </a:prstGeom>
        </p:spPr>
      </p:pic>
    </p:spTree>
    <p:extLst>
      <p:ext uri="{BB962C8B-B14F-4D97-AF65-F5344CB8AC3E}">
        <p14:creationId xmlns:p14="http://schemas.microsoft.com/office/powerpoint/2010/main" val="12581842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220" y="188640"/>
            <a:ext cx="8229600" cy="1143000"/>
          </a:xfrm>
        </p:spPr>
        <p:txBody>
          <a:bodyPr/>
          <a:lstStyle/>
          <a:p>
            <a:r>
              <a:rPr lang="en-US" sz="3200" b="1" dirty="0"/>
              <a:t>Exercise 3 </a:t>
            </a:r>
          </a:p>
        </p:txBody>
      </p:sp>
      <p:sp>
        <p:nvSpPr>
          <p:cNvPr id="3" name="Content Placeholder 2"/>
          <p:cNvSpPr>
            <a:spLocks noGrp="1"/>
          </p:cNvSpPr>
          <p:nvPr>
            <p:ph idx="1"/>
          </p:nvPr>
        </p:nvSpPr>
        <p:spPr>
          <a:xfrm>
            <a:off x="0" y="1196752"/>
            <a:ext cx="8656780" cy="4320480"/>
          </a:xfrm>
        </p:spPr>
        <p:txBody>
          <a:bodyPr>
            <a:noAutofit/>
          </a:bodyPr>
          <a:lstStyle/>
          <a:p>
            <a:pPr marL="457200" lvl="1" indent="0">
              <a:buNone/>
            </a:pPr>
            <a:r>
              <a:rPr lang="en-US" sz="2400" b="1" dirty="0"/>
              <a:t>Objective: </a:t>
            </a:r>
            <a:r>
              <a:rPr lang="en-US" sz="2400" dirty="0"/>
              <a:t>Let’s re-do Exercise 1 by using Excel.</a:t>
            </a:r>
          </a:p>
          <a:p>
            <a:pPr lvl="1">
              <a:buFont typeface="Arial" panose="020B0604020202020204" pitchFamily="34" charset="0"/>
              <a:buChar char="•"/>
            </a:pPr>
            <a:r>
              <a:rPr lang="en-GB" sz="2400" b="1" dirty="0"/>
              <a:t>Step 9: </a:t>
            </a:r>
            <a:r>
              <a:rPr lang="en-GB" sz="2400" dirty="0"/>
              <a:t>Put “Term” to “Rows” box and “Count” to “Values” box.</a:t>
            </a:r>
          </a:p>
        </p:txBody>
      </p:sp>
      <p:pic>
        <p:nvPicPr>
          <p:cNvPr id="5" name="Picture 4">
            <a:extLst>
              <a:ext uri="{FF2B5EF4-FFF2-40B4-BE49-F238E27FC236}">
                <a16:creationId xmlns:a16="http://schemas.microsoft.com/office/drawing/2014/main" id="{5F8E5B89-71C1-2B92-8D54-DAF66E4E263E}"/>
              </a:ext>
            </a:extLst>
          </p:cNvPr>
          <p:cNvPicPr>
            <a:picLocks noChangeAspect="1"/>
          </p:cNvPicPr>
          <p:nvPr/>
        </p:nvPicPr>
        <p:blipFill>
          <a:blip r:embed="rId3"/>
          <a:srcRect b="45800"/>
          <a:stretch/>
        </p:blipFill>
        <p:spPr>
          <a:xfrm>
            <a:off x="755576" y="2636912"/>
            <a:ext cx="3156711" cy="3717032"/>
          </a:xfrm>
          <a:prstGeom prst="rect">
            <a:avLst/>
          </a:prstGeom>
        </p:spPr>
      </p:pic>
      <p:pic>
        <p:nvPicPr>
          <p:cNvPr id="7" name="Picture 6">
            <a:extLst>
              <a:ext uri="{FF2B5EF4-FFF2-40B4-BE49-F238E27FC236}">
                <a16:creationId xmlns:a16="http://schemas.microsoft.com/office/drawing/2014/main" id="{EE600CD2-BBC4-FE3C-2D53-DF971E369B5B}"/>
              </a:ext>
            </a:extLst>
          </p:cNvPr>
          <p:cNvPicPr>
            <a:picLocks noChangeAspect="1"/>
          </p:cNvPicPr>
          <p:nvPr/>
        </p:nvPicPr>
        <p:blipFill>
          <a:blip r:embed="rId3"/>
          <a:srcRect t="53150"/>
          <a:stretch/>
        </p:blipFill>
        <p:spPr>
          <a:xfrm>
            <a:off x="5123781" y="2636912"/>
            <a:ext cx="3537351" cy="3600400"/>
          </a:xfrm>
          <a:prstGeom prst="rect">
            <a:avLst/>
          </a:prstGeom>
        </p:spPr>
      </p:pic>
    </p:spTree>
    <p:extLst>
      <p:ext uri="{BB962C8B-B14F-4D97-AF65-F5344CB8AC3E}">
        <p14:creationId xmlns:p14="http://schemas.microsoft.com/office/powerpoint/2010/main" val="31322787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220" y="188640"/>
            <a:ext cx="8229600" cy="1143000"/>
          </a:xfrm>
        </p:spPr>
        <p:txBody>
          <a:bodyPr/>
          <a:lstStyle/>
          <a:p>
            <a:r>
              <a:rPr lang="en-US" sz="3200" b="1" dirty="0"/>
              <a:t>Exercise 3 </a:t>
            </a:r>
          </a:p>
        </p:txBody>
      </p:sp>
      <p:sp>
        <p:nvSpPr>
          <p:cNvPr id="3" name="Content Placeholder 2"/>
          <p:cNvSpPr>
            <a:spLocks noGrp="1"/>
          </p:cNvSpPr>
          <p:nvPr>
            <p:ph idx="1"/>
          </p:nvPr>
        </p:nvSpPr>
        <p:spPr>
          <a:xfrm>
            <a:off x="0" y="1196752"/>
            <a:ext cx="8656780" cy="4320480"/>
          </a:xfrm>
        </p:spPr>
        <p:txBody>
          <a:bodyPr>
            <a:noAutofit/>
          </a:bodyPr>
          <a:lstStyle/>
          <a:p>
            <a:pPr marL="457200" lvl="1" indent="0">
              <a:buNone/>
            </a:pPr>
            <a:r>
              <a:rPr lang="en-US" sz="2400" b="1" dirty="0"/>
              <a:t>Objective: </a:t>
            </a:r>
            <a:r>
              <a:rPr lang="en-US" sz="2400" dirty="0"/>
              <a:t>Let’s re-do Exercise 1 by using Excel.</a:t>
            </a:r>
          </a:p>
          <a:p>
            <a:pPr lvl="1">
              <a:buFont typeface="Arial" panose="020B0604020202020204" pitchFamily="34" charset="0"/>
              <a:buChar char="•"/>
            </a:pPr>
            <a:r>
              <a:rPr lang="en-GB" sz="2400" b="1" dirty="0"/>
              <a:t>Step 10: </a:t>
            </a:r>
            <a:r>
              <a:rPr lang="en-GB" sz="2400" dirty="0"/>
              <a:t>Click “Row Labels” and then “More Sort Options…”. Tick “Descending (Z to A) by:“, choose the option “Sum of Count,” and click “OK.”</a:t>
            </a:r>
          </a:p>
        </p:txBody>
      </p:sp>
      <p:pic>
        <p:nvPicPr>
          <p:cNvPr id="6" name="Picture 5">
            <a:extLst>
              <a:ext uri="{FF2B5EF4-FFF2-40B4-BE49-F238E27FC236}">
                <a16:creationId xmlns:a16="http://schemas.microsoft.com/office/drawing/2014/main" id="{D05E4CFF-F420-048A-02EF-81A98FC23C96}"/>
              </a:ext>
            </a:extLst>
          </p:cNvPr>
          <p:cNvPicPr>
            <a:picLocks noChangeAspect="1"/>
          </p:cNvPicPr>
          <p:nvPr/>
        </p:nvPicPr>
        <p:blipFill>
          <a:blip r:embed="rId3"/>
          <a:stretch>
            <a:fillRect/>
          </a:stretch>
        </p:blipFill>
        <p:spPr>
          <a:xfrm>
            <a:off x="721363" y="2879560"/>
            <a:ext cx="2286319" cy="2781688"/>
          </a:xfrm>
          <a:prstGeom prst="rect">
            <a:avLst/>
          </a:prstGeom>
        </p:spPr>
      </p:pic>
      <p:pic>
        <p:nvPicPr>
          <p:cNvPr id="9" name="Picture 8">
            <a:extLst>
              <a:ext uri="{FF2B5EF4-FFF2-40B4-BE49-F238E27FC236}">
                <a16:creationId xmlns:a16="http://schemas.microsoft.com/office/drawing/2014/main" id="{8DC53ABB-8297-290D-04F0-3144C0C8309E}"/>
              </a:ext>
            </a:extLst>
          </p:cNvPr>
          <p:cNvPicPr>
            <a:picLocks noChangeAspect="1"/>
          </p:cNvPicPr>
          <p:nvPr/>
        </p:nvPicPr>
        <p:blipFill>
          <a:blip r:embed="rId4"/>
          <a:stretch>
            <a:fillRect/>
          </a:stretch>
        </p:blipFill>
        <p:spPr>
          <a:xfrm>
            <a:off x="3254047" y="3132005"/>
            <a:ext cx="2514951" cy="2276793"/>
          </a:xfrm>
          <a:prstGeom prst="rect">
            <a:avLst/>
          </a:prstGeom>
        </p:spPr>
      </p:pic>
      <p:pic>
        <p:nvPicPr>
          <p:cNvPr id="11" name="Picture 10">
            <a:extLst>
              <a:ext uri="{FF2B5EF4-FFF2-40B4-BE49-F238E27FC236}">
                <a16:creationId xmlns:a16="http://schemas.microsoft.com/office/drawing/2014/main" id="{02D0FCE3-F447-2002-A7B7-E20E69B515A4}"/>
              </a:ext>
            </a:extLst>
          </p:cNvPr>
          <p:cNvPicPr>
            <a:picLocks noChangeAspect="1"/>
          </p:cNvPicPr>
          <p:nvPr/>
        </p:nvPicPr>
        <p:blipFill>
          <a:blip r:embed="rId5"/>
          <a:stretch>
            <a:fillRect/>
          </a:stretch>
        </p:blipFill>
        <p:spPr>
          <a:xfrm>
            <a:off x="5989850" y="2755714"/>
            <a:ext cx="3105583" cy="3029373"/>
          </a:xfrm>
          <a:prstGeom prst="rect">
            <a:avLst/>
          </a:prstGeom>
        </p:spPr>
      </p:pic>
    </p:spTree>
    <p:extLst>
      <p:ext uri="{BB962C8B-B14F-4D97-AF65-F5344CB8AC3E}">
        <p14:creationId xmlns:p14="http://schemas.microsoft.com/office/powerpoint/2010/main" val="304088713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220" y="188640"/>
            <a:ext cx="8229600" cy="1143000"/>
          </a:xfrm>
        </p:spPr>
        <p:txBody>
          <a:bodyPr/>
          <a:lstStyle/>
          <a:p>
            <a:r>
              <a:rPr lang="en-US" sz="3200" b="1" dirty="0"/>
              <a:t>Exercise 3 </a:t>
            </a:r>
          </a:p>
        </p:txBody>
      </p:sp>
      <p:sp>
        <p:nvSpPr>
          <p:cNvPr id="3" name="Content Placeholder 2"/>
          <p:cNvSpPr>
            <a:spLocks noGrp="1"/>
          </p:cNvSpPr>
          <p:nvPr>
            <p:ph idx="1"/>
          </p:nvPr>
        </p:nvSpPr>
        <p:spPr>
          <a:xfrm>
            <a:off x="0" y="1196752"/>
            <a:ext cx="8656780" cy="4320480"/>
          </a:xfrm>
        </p:spPr>
        <p:txBody>
          <a:bodyPr>
            <a:noAutofit/>
          </a:bodyPr>
          <a:lstStyle/>
          <a:p>
            <a:pPr marL="457200" lvl="1" indent="0">
              <a:buNone/>
            </a:pPr>
            <a:r>
              <a:rPr lang="en-US" sz="2400" b="1" dirty="0"/>
              <a:t>Objective: </a:t>
            </a:r>
            <a:r>
              <a:rPr lang="en-US" sz="2400" dirty="0"/>
              <a:t>Let’s re-do Exercise 1 by using Excel.</a:t>
            </a:r>
          </a:p>
          <a:p>
            <a:pPr lvl="1">
              <a:buFont typeface="Arial" panose="020B0604020202020204" pitchFamily="34" charset="0"/>
              <a:buChar char="•"/>
            </a:pPr>
            <a:r>
              <a:rPr lang="en-GB" sz="2400" b="1" dirty="0"/>
              <a:t>Step 11: </a:t>
            </a:r>
            <a:r>
              <a:rPr lang="en-GB" sz="2400" dirty="0"/>
              <a:t>Click “PivotTable </a:t>
            </a:r>
            <a:r>
              <a:rPr lang="en-GB" sz="2400" dirty="0" err="1"/>
              <a:t>Analyze</a:t>
            </a:r>
            <a:r>
              <a:rPr lang="en-GB" sz="2400" dirty="0"/>
              <a:t>” option. Click “PivotChart” button. Select the chart you like and show it.</a:t>
            </a:r>
          </a:p>
        </p:txBody>
      </p:sp>
      <p:pic>
        <p:nvPicPr>
          <p:cNvPr id="8" name="Picture 7">
            <a:extLst>
              <a:ext uri="{FF2B5EF4-FFF2-40B4-BE49-F238E27FC236}">
                <a16:creationId xmlns:a16="http://schemas.microsoft.com/office/drawing/2014/main" id="{39FC9EB4-3447-04A7-A0C2-A8363B1ED4C7}"/>
              </a:ext>
            </a:extLst>
          </p:cNvPr>
          <p:cNvPicPr>
            <a:picLocks noChangeAspect="1"/>
          </p:cNvPicPr>
          <p:nvPr/>
        </p:nvPicPr>
        <p:blipFill>
          <a:blip r:embed="rId3"/>
          <a:stretch>
            <a:fillRect/>
          </a:stretch>
        </p:blipFill>
        <p:spPr>
          <a:xfrm>
            <a:off x="31604" y="3356992"/>
            <a:ext cx="8973994" cy="1656184"/>
          </a:xfrm>
          <a:prstGeom prst="rect">
            <a:avLst/>
          </a:prstGeom>
        </p:spPr>
      </p:pic>
      <p:sp>
        <p:nvSpPr>
          <p:cNvPr id="10" name="Rectangle 9">
            <a:extLst>
              <a:ext uri="{FF2B5EF4-FFF2-40B4-BE49-F238E27FC236}">
                <a16:creationId xmlns:a16="http://schemas.microsoft.com/office/drawing/2014/main" id="{B2DB0EA7-9116-E057-08D0-2CAA071AE535}"/>
              </a:ext>
            </a:extLst>
          </p:cNvPr>
          <p:cNvSpPr/>
          <p:nvPr/>
        </p:nvSpPr>
        <p:spPr>
          <a:xfrm>
            <a:off x="683568" y="3356992"/>
            <a:ext cx="1080120" cy="30192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F1CD221D-6DD3-E12A-1BE1-7C92C6F7559E}"/>
              </a:ext>
            </a:extLst>
          </p:cNvPr>
          <p:cNvCxnSpPr>
            <a:cxnSpLocks/>
          </p:cNvCxnSpPr>
          <p:nvPr/>
        </p:nvCxnSpPr>
        <p:spPr>
          <a:xfrm flipH="1">
            <a:off x="1403648" y="2002728"/>
            <a:ext cx="2736304" cy="128225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3B528430-D3B7-B270-5B27-CC03A9140CBC}"/>
              </a:ext>
            </a:extLst>
          </p:cNvPr>
          <p:cNvSpPr/>
          <p:nvPr/>
        </p:nvSpPr>
        <p:spPr>
          <a:xfrm>
            <a:off x="6012160" y="3671222"/>
            <a:ext cx="648072" cy="62187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a:extLst>
              <a:ext uri="{FF2B5EF4-FFF2-40B4-BE49-F238E27FC236}">
                <a16:creationId xmlns:a16="http://schemas.microsoft.com/office/drawing/2014/main" id="{7356680A-DD92-DEFF-4E04-A0F9249CC474}"/>
              </a:ext>
            </a:extLst>
          </p:cNvPr>
          <p:cNvCxnSpPr>
            <a:cxnSpLocks/>
          </p:cNvCxnSpPr>
          <p:nvPr/>
        </p:nvCxnSpPr>
        <p:spPr>
          <a:xfrm>
            <a:off x="2123728" y="2430017"/>
            <a:ext cx="3888432" cy="114300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95577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93E708A-EAB9-09F8-44C1-DD4DC52B3114}"/>
              </a:ext>
            </a:extLst>
          </p:cNvPr>
          <p:cNvPicPr>
            <a:picLocks noChangeAspect="1"/>
          </p:cNvPicPr>
          <p:nvPr/>
        </p:nvPicPr>
        <p:blipFill>
          <a:blip r:embed="rId3"/>
          <a:stretch>
            <a:fillRect/>
          </a:stretch>
        </p:blipFill>
        <p:spPr>
          <a:xfrm>
            <a:off x="1204322" y="2430017"/>
            <a:ext cx="6990677" cy="2806804"/>
          </a:xfrm>
          <a:prstGeom prst="rect">
            <a:avLst/>
          </a:prstGeom>
        </p:spPr>
      </p:pic>
      <p:sp>
        <p:nvSpPr>
          <p:cNvPr id="2" name="Title 1"/>
          <p:cNvSpPr>
            <a:spLocks noGrp="1"/>
          </p:cNvSpPr>
          <p:nvPr>
            <p:ph type="title"/>
          </p:nvPr>
        </p:nvSpPr>
        <p:spPr>
          <a:xfrm>
            <a:off x="487220" y="188640"/>
            <a:ext cx="8229600" cy="1143000"/>
          </a:xfrm>
        </p:spPr>
        <p:txBody>
          <a:bodyPr/>
          <a:lstStyle/>
          <a:p>
            <a:r>
              <a:rPr lang="en-US" sz="3200" b="1" dirty="0"/>
              <a:t>Exercise 4 </a:t>
            </a:r>
          </a:p>
        </p:txBody>
      </p:sp>
      <p:sp>
        <p:nvSpPr>
          <p:cNvPr id="3" name="Content Placeholder 2"/>
          <p:cNvSpPr>
            <a:spLocks noGrp="1"/>
          </p:cNvSpPr>
          <p:nvPr>
            <p:ph idx="1"/>
          </p:nvPr>
        </p:nvSpPr>
        <p:spPr>
          <a:xfrm>
            <a:off x="0" y="1196752"/>
            <a:ext cx="8656780" cy="4320480"/>
          </a:xfrm>
        </p:spPr>
        <p:txBody>
          <a:bodyPr>
            <a:noAutofit/>
          </a:bodyPr>
          <a:lstStyle/>
          <a:p>
            <a:pPr marL="457200" lvl="1" indent="0">
              <a:buNone/>
            </a:pPr>
            <a:r>
              <a:rPr lang="en-US" sz="2400" b="1" dirty="0"/>
              <a:t>Objective: </a:t>
            </a:r>
            <a:r>
              <a:rPr lang="en-US" sz="2400" dirty="0"/>
              <a:t>Let’s re-do Exercise 1 by using ChatGPT.</a:t>
            </a:r>
          </a:p>
          <a:p>
            <a:pPr lvl="1">
              <a:buFont typeface="Arial" panose="020B0604020202020204" pitchFamily="34" charset="0"/>
              <a:buChar char="•"/>
            </a:pPr>
            <a:r>
              <a:rPr lang="en-GB" sz="2400" b="1" dirty="0"/>
              <a:t>Step 1: </a:t>
            </a:r>
            <a:r>
              <a:rPr lang="en-GB" sz="2400" dirty="0"/>
              <a:t>Upload the file to ChatGPT.</a:t>
            </a:r>
          </a:p>
        </p:txBody>
      </p:sp>
      <p:sp>
        <p:nvSpPr>
          <p:cNvPr id="10" name="Rectangle 9">
            <a:extLst>
              <a:ext uri="{FF2B5EF4-FFF2-40B4-BE49-F238E27FC236}">
                <a16:creationId xmlns:a16="http://schemas.microsoft.com/office/drawing/2014/main" id="{B2DB0EA7-9116-E057-08D0-2CAA071AE535}"/>
              </a:ext>
            </a:extLst>
          </p:cNvPr>
          <p:cNvSpPr/>
          <p:nvPr/>
        </p:nvSpPr>
        <p:spPr>
          <a:xfrm>
            <a:off x="1691679" y="3713505"/>
            <a:ext cx="432049" cy="30192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F1CD221D-6DD3-E12A-1BE1-7C92C6F7559E}"/>
              </a:ext>
            </a:extLst>
          </p:cNvPr>
          <p:cNvCxnSpPr>
            <a:cxnSpLocks/>
          </p:cNvCxnSpPr>
          <p:nvPr/>
        </p:nvCxnSpPr>
        <p:spPr>
          <a:xfrm flipH="1">
            <a:off x="1979712" y="2060848"/>
            <a:ext cx="504056" cy="161037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1486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76747150-E9B8-CE33-878B-2644F568E2C6}"/>
              </a:ext>
            </a:extLst>
          </p:cNvPr>
          <p:cNvPicPr>
            <a:picLocks noChangeAspect="1"/>
          </p:cNvPicPr>
          <p:nvPr/>
        </p:nvPicPr>
        <p:blipFill>
          <a:blip r:embed="rId3"/>
          <a:stretch>
            <a:fillRect/>
          </a:stretch>
        </p:blipFill>
        <p:spPr>
          <a:xfrm>
            <a:off x="1455006" y="2276872"/>
            <a:ext cx="5801939" cy="4126152"/>
          </a:xfrm>
          <a:prstGeom prst="rect">
            <a:avLst/>
          </a:prstGeom>
        </p:spPr>
      </p:pic>
      <p:sp>
        <p:nvSpPr>
          <p:cNvPr id="2" name="Title 1"/>
          <p:cNvSpPr>
            <a:spLocks noGrp="1"/>
          </p:cNvSpPr>
          <p:nvPr>
            <p:ph type="title"/>
          </p:nvPr>
        </p:nvSpPr>
        <p:spPr>
          <a:xfrm>
            <a:off x="487220" y="188640"/>
            <a:ext cx="8229600" cy="1143000"/>
          </a:xfrm>
        </p:spPr>
        <p:txBody>
          <a:bodyPr/>
          <a:lstStyle/>
          <a:p>
            <a:r>
              <a:rPr lang="en-US" sz="3200" b="1" dirty="0"/>
              <a:t>Exercise 4 </a:t>
            </a:r>
          </a:p>
        </p:txBody>
      </p:sp>
      <p:sp>
        <p:nvSpPr>
          <p:cNvPr id="3" name="Content Placeholder 2"/>
          <p:cNvSpPr>
            <a:spLocks noGrp="1"/>
          </p:cNvSpPr>
          <p:nvPr>
            <p:ph idx="1"/>
          </p:nvPr>
        </p:nvSpPr>
        <p:spPr>
          <a:xfrm>
            <a:off x="0" y="1196752"/>
            <a:ext cx="8656780" cy="4320480"/>
          </a:xfrm>
        </p:spPr>
        <p:txBody>
          <a:bodyPr>
            <a:noAutofit/>
          </a:bodyPr>
          <a:lstStyle/>
          <a:p>
            <a:pPr marL="457200" lvl="1" indent="0">
              <a:buNone/>
            </a:pPr>
            <a:r>
              <a:rPr lang="en-US" sz="2400" b="1" dirty="0"/>
              <a:t>Objective: </a:t>
            </a:r>
            <a:r>
              <a:rPr lang="en-US" sz="2400" dirty="0"/>
              <a:t>Let’s re-do Exercise 1 by using ChatGPT.</a:t>
            </a:r>
          </a:p>
          <a:p>
            <a:pPr lvl="1">
              <a:buFont typeface="Arial" panose="020B0604020202020204" pitchFamily="34" charset="0"/>
              <a:buChar char="•"/>
            </a:pPr>
            <a:r>
              <a:rPr lang="en-GB" sz="2400" b="1" dirty="0"/>
              <a:t>Step 2: </a:t>
            </a:r>
            <a:r>
              <a:rPr lang="en-GB" sz="2400" dirty="0"/>
              <a:t>Give it a command to generate TDM.</a:t>
            </a:r>
          </a:p>
        </p:txBody>
      </p:sp>
      <p:sp>
        <p:nvSpPr>
          <p:cNvPr id="10" name="Rectangle 9">
            <a:extLst>
              <a:ext uri="{FF2B5EF4-FFF2-40B4-BE49-F238E27FC236}">
                <a16:creationId xmlns:a16="http://schemas.microsoft.com/office/drawing/2014/main" id="{B2DB0EA7-9116-E057-08D0-2CAA071AE535}"/>
              </a:ext>
            </a:extLst>
          </p:cNvPr>
          <p:cNvSpPr/>
          <p:nvPr/>
        </p:nvSpPr>
        <p:spPr>
          <a:xfrm>
            <a:off x="2195736" y="3356992"/>
            <a:ext cx="4536504" cy="43204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F1CD221D-6DD3-E12A-1BE1-7C92C6F7559E}"/>
              </a:ext>
            </a:extLst>
          </p:cNvPr>
          <p:cNvCxnSpPr>
            <a:cxnSpLocks/>
          </p:cNvCxnSpPr>
          <p:nvPr/>
        </p:nvCxnSpPr>
        <p:spPr>
          <a:xfrm>
            <a:off x="3491880" y="2060848"/>
            <a:ext cx="864096" cy="117832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014367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C5E64-B4FB-2BB4-6477-39F4C5A673BD}"/>
              </a:ext>
            </a:extLst>
          </p:cNvPr>
          <p:cNvSpPr>
            <a:spLocks noGrp="1"/>
          </p:cNvSpPr>
          <p:nvPr>
            <p:ph type="title"/>
          </p:nvPr>
        </p:nvSpPr>
        <p:spPr/>
        <p:txBody>
          <a:bodyPr/>
          <a:lstStyle/>
          <a:p>
            <a:r>
              <a:rPr lang="en-US" dirty="0"/>
              <a:t>References</a:t>
            </a:r>
            <a:endParaRPr lang="en-GB" dirty="0"/>
          </a:p>
        </p:txBody>
      </p:sp>
      <p:pic>
        <p:nvPicPr>
          <p:cNvPr id="4" name="Content Placeholder 4" descr="A laptop lying on books">
            <a:extLst>
              <a:ext uri="{FF2B5EF4-FFF2-40B4-BE49-F238E27FC236}">
                <a16:creationId xmlns:a16="http://schemas.microsoft.com/office/drawing/2014/main" id="{A9253A92-BF6F-E35A-3FCB-4BFF398C3490}"/>
              </a:ext>
            </a:extLst>
          </p:cNvPr>
          <p:cNvPicPr>
            <a:picLocks noChangeAspect="1"/>
          </p:cNvPicPr>
          <p:nvPr/>
        </p:nvPicPr>
        <p:blipFill>
          <a:blip r:embed="rId2"/>
          <a:srcRect r="20182" b="3"/>
          <a:stretch>
            <a:fillRect/>
          </a:stretch>
        </p:blipFill>
        <p:spPr>
          <a:xfrm>
            <a:off x="179512" y="1700808"/>
            <a:ext cx="3620136" cy="3816424"/>
          </a:xfrm>
          <a:prstGeom prst="rect">
            <a:avLst/>
          </a:prstGeom>
          <a:noFill/>
        </p:spPr>
      </p:pic>
      <p:sp>
        <p:nvSpPr>
          <p:cNvPr id="5" name="Content Placeholder 3">
            <a:extLst>
              <a:ext uri="{FF2B5EF4-FFF2-40B4-BE49-F238E27FC236}">
                <a16:creationId xmlns:a16="http://schemas.microsoft.com/office/drawing/2014/main" id="{D7404580-4232-112F-83CA-65F45B3371F3}"/>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766257" y="1604609"/>
            <a:ext cx="5198231" cy="4008822"/>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1400" b="1" dirty="0"/>
              <a:t>Key Publications</a:t>
            </a:r>
          </a:p>
          <a:p>
            <a:r>
              <a:rPr lang="en-GB" sz="1400" dirty="0"/>
              <a:t>Maheshwari, A.K., 2015. </a:t>
            </a:r>
            <a:r>
              <a:rPr lang="en-GB" sz="1400" i="1" dirty="0"/>
              <a:t>Business Intelligence and Data Mining</a:t>
            </a:r>
            <a:r>
              <a:rPr lang="en-GB" sz="1400" dirty="0"/>
              <a:t>. New York: Business Expert Press.</a:t>
            </a:r>
          </a:p>
          <a:p>
            <a:r>
              <a:rPr lang="en-GB" sz="1400" dirty="0" err="1"/>
              <a:t>Vercellis</a:t>
            </a:r>
            <a:r>
              <a:rPr lang="en-GB" sz="1400" dirty="0"/>
              <a:t>, C., 2009. </a:t>
            </a:r>
            <a:r>
              <a:rPr lang="en-GB" sz="1400" i="1" dirty="0"/>
              <a:t>Business Intelligence: Data Mining and Optimization for Decision Making</a:t>
            </a:r>
            <a:r>
              <a:rPr lang="en-GB" sz="1400" dirty="0"/>
              <a:t>. Chichester: Wiley.</a:t>
            </a:r>
          </a:p>
          <a:p>
            <a:pPr marL="0" indent="0">
              <a:buNone/>
            </a:pPr>
            <a:br>
              <a:rPr lang="en-GB" sz="1400" dirty="0"/>
            </a:br>
            <a:endParaRPr lang="en-GB" sz="1400" dirty="0"/>
          </a:p>
          <a:p>
            <a:pPr marL="0" indent="0">
              <a:buNone/>
            </a:pPr>
            <a:r>
              <a:rPr lang="en-GB" sz="1400" b="1" dirty="0"/>
              <a:t>Online Resources</a:t>
            </a:r>
          </a:p>
          <a:p>
            <a:r>
              <a:rPr lang="en-GB" sz="1400" dirty="0" err="1"/>
              <a:t>DataFlair</a:t>
            </a:r>
            <a:r>
              <a:rPr lang="en-GB" sz="1400" dirty="0"/>
              <a:t>, 2021. </a:t>
            </a:r>
            <a:r>
              <a:rPr lang="en-GB" sz="1400" i="1" dirty="0"/>
              <a:t>What is Text Mining in Data Mining – Process &amp; Applications</a:t>
            </a:r>
            <a:r>
              <a:rPr lang="en-GB" sz="1400" dirty="0"/>
              <a:t>. [online] Available at: &lt;https://data-flair.training/blogs/text-mining/&gt; [Accessed 21 November 2025].</a:t>
            </a:r>
          </a:p>
        </p:txBody>
      </p:sp>
    </p:spTree>
    <p:extLst>
      <p:ext uri="{BB962C8B-B14F-4D97-AF65-F5344CB8AC3E}">
        <p14:creationId xmlns:p14="http://schemas.microsoft.com/office/powerpoint/2010/main" val="94984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21/11/2025</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13889782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TotalTime>
  <Words>2567</Words>
  <Application>Microsoft Office PowerPoint</Application>
  <PresentationFormat>On-screen Show (4:3)</PresentationFormat>
  <Paragraphs>307</Paragraphs>
  <Slides>54</Slides>
  <Notes>39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54</vt:i4>
      </vt:variant>
    </vt:vector>
  </HeadingPairs>
  <TitlesOfParts>
    <vt:vector size="61" baseType="lpstr">
      <vt:lpstr>Aptos</vt:lpstr>
      <vt:lpstr>Arial</vt:lpstr>
      <vt:lpstr>Myriad Pro</vt:lpstr>
      <vt:lpstr>Verdana</vt:lpstr>
      <vt:lpstr>Wingdings</vt:lpstr>
      <vt:lpstr>20140311PresentationUWTSDTemplate</vt:lpstr>
      <vt:lpstr>1_20140311PresentationUWTSDTemplate</vt:lpstr>
      <vt:lpstr>Week 7: Session 1 &amp; 2:  Text Mining</vt:lpstr>
      <vt:lpstr>Lesson Aims</vt:lpstr>
      <vt:lpstr>Session 1: Theory</vt:lpstr>
      <vt:lpstr>Text Mining</vt:lpstr>
      <vt:lpstr>Overview</vt:lpstr>
      <vt:lpstr>Why Text Mining Matters</vt:lpstr>
      <vt:lpstr>Introduction to Text Mining</vt:lpstr>
      <vt:lpstr>What is Text Mining?</vt:lpstr>
      <vt:lpstr>Text Mining Process</vt:lpstr>
      <vt:lpstr>Key Tools and Applications</vt:lpstr>
      <vt:lpstr>Term-Document Matrix (TDM)</vt:lpstr>
      <vt:lpstr>Applications of Text Mining</vt:lpstr>
      <vt:lpstr>Methods and Techniques</vt:lpstr>
      <vt:lpstr>Simplified Methods</vt:lpstr>
      <vt:lpstr>Interactive Learning and Exercises</vt:lpstr>
      <vt:lpstr>Group Discussion</vt:lpstr>
      <vt:lpstr>Summary of Key Points</vt:lpstr>
      <vt:lpstr>Session 2-Practical </vt:lpstr>
      <vt:lpstr>What is Text mining? </vt:lpstr>
      <vt:lpstr>Text Mining Concepts</vt:lpstr>
      <vt:lpstr>Text Mining Concepts</vt:lpstr>
      <vt:lpstr>Text Mining Concepts</vt:lpstr>
      <vt:lpstr>Text Mining Process: Term-document Matrix (TDM)</vt:lpstr>
      <vt:lpstr>Creating Term-document Matrix (TDM)</vt:lpstr>
      <vt:lpstr>Mining the TDM</vt:lpstr>
      <vt:lpstr>Text Mining Process (Alternative)</vt:lpstr>
      <vt:lpstr>Activity</vt:lpstr>
      <vt:lpstr>Text Mining Process</vt:lpstr>
      <vt:lpstr>Text Mining Process</vt:lpstr>
      <vt:lpstr>Text Mining Process</vt:lpstr>
      <vt:lpstr>Text Mining Process</vt:lpstr>
      <vt:lpstr>Text Mining Process</vt:lpstr>
      <vt:lpstr>Text Mining Tools</vt:lpstr>
      <vt:lpstr>Exercise 1 </vt:lpstr>
      <vt:lpstr>Exercise 1 </vt:lpstr>
      <vt:lpstr>Exercise 2 </vt:lpstr>
      <vt:lpstr>Exercise 2 </vt:lpstr>
      <vt:lpstr>Exercise 2 </vt:lpstr>
      <vt:lpstr>Exercise 3 </vt:lpstr>
      <vt:lpstr>Exercise 3 </vt:lpstr>
      <vt:lpstr>Exercise 3 </vt:lpstr>
      <vt:lpstr>Exercise 3 </vt:lpstr>
      <vt:lpstr>Exercise 3 </vt:lpstr>
      <vt:lpstr>Exercise 3 </vt:lpstr>
      <vt:lpstr>Exercise 3 </vt:lpstr>
      <vt:lpstr>Exercise 3 </vt:lpstr>
      <vt:lpstr>Exercise 3 </vt:lpstr>
      <vt:lpstr>Exercise 3 </vt:lpstr>
      <vt:lpstr>Exercise 3 </vt:lpstr>
      <vt:lpstr>Exercise 3 </vt:lpstr>
      <vt:lpstr>Exercise 4 </vt:lpstr>
      <vt:lpstr>Exercise 4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6: Session 1:  Clustering in Data Mining</dc:title>
  <dc:creator>Anupam Mazumdar</dc:creator>
  <cp:lastModifiedBy>Xavier Matieni</cp:lastModifiedBy>
  <cp:revision>43</cp:revision>
  <dcterms:created xsi:type="dcterms:W3CDTF">2021-07-22T18:02:52Z</dcterms:created>
  <dcterms:modified xsi:type="dcterms:W3CDTF">2025-11-21T18:07:45Z</dcterms:modified>
</cp:coreProperties>
</file>