
<file path=[Content_Types].xml><?xml version="1.0" encoding="utf-8"?>
<Types xmlns="http://schemas.openxmlformats.org/package/2006/content-types">
  <Default Extension="xml" ContentType="application/xml"/>
  <Default Extension="mov" ContentType="video/quicktime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5"/>
  </p:notesMasterIdLst>
  <p:sldIdLst>
    <p:sldId id="256" r:id="rId2"/>
    <p:sldId id="312" r:id="rId3"/>
    <p:sldId id="313" r:id="rId4"/>
    <p:sldId id="330" r:id="rId5"/>
    <p:sldId id="343" r:id="rId6"/>
    <p:sldId id="337" r:id="rId7"/>
    <p:sldId id="314" r:id="rId8"/>
    <p:sldId id="317" r:id="rId9"/>
    <p:sldId id="319" r:id="rId10"/>
    <p:sldId id="338" r:id="rId11"/>
    <p:sldId id="339" r:id="rId12"/>
    <p:sldId id="340" r:id="rId13"/>
    <p:sldId id="320" r:id="rId14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14"/>
    <p:restoredTop sz="93240"/>
  </p:normalViewPr>
  <p:slideViewPr>
    <p:cSldViewPr>
      <p:cViewPr>
        <p:scale>
          <a:sx n="89" d="100"/>
          <a:sy n="89" d="100"/>
        </p:scale>
        <p:origin x="178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5" Type="http://schemas.openxmlformats.org/officeDocument/2006/relationships/image" Target="../media/image4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6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220486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– Introduction to Myofascial Release (MFR)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GB" dirty="0" smtClean="0"/>
              <a:t>Learning Outcomes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8711" y="1412776"/>
            <a:ext cx="6446520" cy="3528391"/>
          </a:xfrm>
        </p:spPr>
        <p:txBody>
          <a:bodyPr>
            <a:normAutofit/>
          </a:bodyPr>
          <a:lstStyle/>
          <a:p>
            <a:r>
              <a:rPr lang="en-GB" dirty="0" smtClean="0"/>
              <a:t>By </a:t>
            </a:r>
            <a:r>
              <a:rPr lang="en-GB" dirty="0"/>
              <a:t>the end of this session students should be able to: </a:t>
            </a:r>
          </a:p>
          <a:p>
            <a:r>
              <a:rPr lang="en-GB" dirty="0" smtClean="0"/>
              <a:t>Describe </a:t>
            </a:r>
            <a:r>
              <a:rPr lang="en-GB" dirty="0"/>
              <a:t>and apply the </a:t>
            </a:r>
            <a:r>
              <a:rPr lang="en-GB" dirty="0" smtClean="0"/>
              <a:t>principles of myofascial release as part of a soft tissue treatment</a:t>
            </a:r>
            <a:endParaRPr lang="en-GB" dirty="0"/>
          </a:p>
          <a:p>
            <a:r>
              <a:rPr lang="en-GB" dirty="0" smtClean="0"/>
              <a:t>Be able to produce a safe and effective treatment in relation to MFR</a:t>
            </a:r>
          </a:p>
          <a:p>
            <a:r>
              <a:rPr lang="en-GB" dirty="0" smtClean="0"/>
              <a:t>Understand the indications and contraindications for treatment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40709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Myofascial Release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7269480" cy="3816909"/>
          </a:xfrm>
        </p:spPr>
        <p:txBody>
          <a:bodyPr>
            <a:normAutofit/>
          </a:bodyPr>
          <a:lstStyle/>
          <a:p>
            <a:r>
              <a:rPr lang="en-US" sz="2600" dirty="0"/>
              <a:t>The fascia </a:t>
            </a:r>
          </a:p>
          <a:p>
            <a:pPr lvl="1"/>
            <a:r>
              <a:rPr lang="en-US" sz="2200" dirty="0" smtClean="0"/>
              <a:t>3D </a:t>
            </a:r>
            <a:r>
              <a:rPr lang="en-US" sz="2200" dirty="0"/>
              <a:t>continuous web – uninterrupted throughout body </a:t>
            </a:r>
          </a:p>
          <a:p>
            <a:pPr lvl="1"/>
            <a:r>
              <a:rPr lang="en-US" sz="2200" dirty="0" smtClean="0"/>
              <a:t>Made </a:t>
            </a:r>
            <a:r>
              <a:rPr lang="en-US" sz="2200" dirty="0"/>
              <a:t>of Collagen &amp; Elastin </a:t>
            </a:r>
          </a:p>
          <a:p>
            <a:pPr lvl="1"/>
            <a:r>
              <a:rPr lang="en-US" sz="2200" dirty="0" smtClean="0"/>
              <a:t>Dynamic</a:t>
            </a:r>
            <a:r>
              <a:rPr lang="en-US" sz="2200" dirty="0"/>
              <a:t>: changes and conforms to pressure </a:t>
            </a:r>
          </a:p>
          <a:p>
            <a:pPr lvl="1"/>
            <a:r>
              <a:rPr lang="en-US" sz="2200" dirty="0" smtClean="0"/>
              <a:t>Predominantly </a:t>
            </a:r>
            <a:r>
              <a:rPr lang="en-US" sz="2200" dirty="0"/>
              <a:t>vertical in orientation </a:t>
            </a:r>
          </a:p>
          <a:p>
            <a:pPr lvl="1"/>
            <a:r>
              <a:rPr lang="en-US" sz="2200" dirty="0" smtClean="0"/>
              <a:t>Susceptible </a:t>
            </a:r>
            <a:r>
              <a:rPr lang="en-US" sz="2200" dirty="0"/>
              <a:t>to scarring or hardening (injured) </a:t>
            </a:r>
          </a:p>
          <a:p>
            <a:pPr lvl="1"/>
            <a:r>
              <a:rPr lang="en-US" sz="2200" dirty="0" smtClean="0"/>
              <a:t>Once </a:t>
            </a:r>
            <a:r>
              <a:rPr lang="en-US" sz="2200" dirty="0"/>
              <a:t>injured: pull, twist and impinge movement and underlying structures (e.g. Dural tube, organs, nerves) </a:t>
            </a:r>
            <a:endParaRPr lang="en-US" sz="2200" dirty="0">
              <a:effectLst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3095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99289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Fascia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157" y="4151628"/>
            <a:ext cx="4104456" cy="2520280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093887"/>
            <a:ext cx="6973788" cy="2850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915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99289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Fascia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4" name="Fascia Video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4153" y="1196752"/>
            <a:ext cx="7891731" cy="4104456"/>
          </a:xfrm>
        </p:spPr>
      </p:pic>
    </p:spTree>
    <p:extLst>
      <p:ext uri="{BB962C8B-B14F-4D97-AF65-F5344CB8AC3E}">
        <p14:creationId xmlns:p14="http://schemas.microsoft.com/office/powerpoint/2010/main" val="233497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MFR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340769"/>
            <a:ext cx="7269480" cy="4032448"/>
          </a:xfrm>
        </p:spPr>
        <p:txBody>
          <a:bodyPr>
            <a:normAutofit/>
          </a:bodyPr>
          <a:lstStyle/>
          <a:p>
            <a:r>
              <a:rPr lang="en-US" sz="2600" dirty="0"/>
              <a:t>Need to know... </a:t>
            </a:r>
            <a:endParaRPr lang="en-US" sz="2600" dirty="0" smtClean="0"/>
          </a:p>
          <a:p>
            <a:pPr lvl="1"/>
            <a:r>
              <a:rPr lang="en-US" sz="2200" dirty="0" smtClean="0"/>
              <a:t>Fascia </a:t>
            </a:r>
            <a:r>
              <a:rPr lang="en-US" sz="2200" dirty="0"/>
              <a:t>covers all organs </a:t>
            </a:r>
            <a:endParaRPr lang="en-US" sz="2200" dirty="0" smtClean="0"/>
          </a:p>
          <a:p>
            <a:pPr lvl="1"/>
            <a:r>
              <a:rPr lang="en-US" sz="2200" dirty="0" smtClean="0"/>
              <a:t>Muscle </a:t>
            </a:r>
            <a:r>
              <a:rPr lang="en-US" sz="2200" dirty="0"/>
              <a:t>and fascia cannot be separated (thus muscle stretch is fascial </a:t>
            </a:r>
            <a:r>
              <a:rPr lang="en-US" sz="2200" dirty="0" smtClean="0"/>
              <a:t>stretch</a:t>
            </a:r>
            <a:r>
              <a:rPr lang="en-US" sz="2200" dirty="0"/>
              <a:t>) </a:t>
            </a:r>
            <a:endParaRPr lang="en-US" sz="2200" dirty="0" smtClean="0"/>
          </a:p>
          <a:p>
            <a:pPr lvl="1"/>
            <a:r>
              <a:rPr lang="en-US" sz="2200" dirty="0" smtClean="0"/>
              <a:t>Rx </a:t>
            </a:r>
            <a:r>
              <a:rPr lang="en-US" sz="2200" dirty="0"/>
              <a:t>using MFR will be felt &amp; will affect Rx area and distal area </a:t>
            </a:r>
            <a:endParaRPr lang="en-US" sz="2200" dirty="0" smtClean="0"/>
          </a:p>
          <a:p>
            <a:pPr lvl="1"/>
            <a:r>
              <a:rPr lang="en-US" sz="2200" dirty="0" smtClean="0"/>
              <a:t>Release </a:t>
            </a:r>
            <a:r>
              <a:rPr lang="en-US" sz="2200" dirty="0"/>
              <a:t>tightness and restrictions can affect other structures/ areas </a:t>
            </a:r>
            <a:r>
              <a:rPr lang="en-US" sz="2200" dirty="0" smtClean="0"/>
              <a:t>through </a:t>
            </a:r>
            <a:r>
              <a:rPr lang="en-US" sz="2200" dirty="0"/>
              <a:t>stretch reflex </a:t>
            </a:r>
            <a:endParaRPr lang="en-US" sz="2200" dirty="0" smtClean="0"/>
          </a:p>
          <a:p>
            <a:pPr lvl="1"/>
            <a:r>
              <a:rPr lang="en-US" sz="2200" dirty="0" smtClean="0"/>
              <a:t>Progress </a:t>
            </a:r>
            <a:r>
              <a:rPr lang="en-US" sz="2200" dirty="0"/>
              <a:t>monitored by &gt; ROM, &gt; symmetry, &lt;pain, &gt; fluidity of movement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26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5857844" cy="686976"/>
          </a:xfrm>
        </p:spPr>
        <p:txBody>
          <a:bodyPr>
            <a:normAutofit/>
          </a:bodyPr>
          <a:lstStyle/>
          <a:p>
            <a:r>
              <a:rPr lang="en-US" smtClean="0"/>
              <a:t>Therapist TO DOs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946404" y="1268760"/>
            <a:ext cx="6937964" cy="2952328"/>
          </a:xfrm>
        </p:spPr>
        <p:txBody>
          <a:bodyPr>
            <a:normAutofit/>
          </a:bodyPr>
          <a:lstStyle/>
          <a:p>
            <a:r>
              <a:rPr lang="en-US" dirty="0"/>
              <a:t>Accept Pt, and Pt’s physical status as normal for them! </a:t>
            </a:r>
            <a:endParaRPr lang="en-US" dirty="0" smtClean="0"/>
          </a:p>
          <a:p>
            <a:r>
              <a:rPr lang="en-US" dirty="0" smtClean="0"/>
              <a:t>Focus </a:t>
            </a:r>
            <a:r>
              <a:rPr lang="en-US" dirty="0"/>
              <a:t>all </a:t>
            </a:r>
            <a:r>
              <a:rPr lang="en-US" dirty="0" smtClean="0"/>
              <a:t>attention </a:t>
            </a:r>
            <a:r>
              <a:rPr lang="en-US" dirty="0"/>
              <a:t>on Pt (tactile FB from </a:t>
            </a:r>
            <a:r>
              <a:rPr lang="en-US" dirty="0" smtClean="0"/>
              <a:t>Pt)</a:t>
            </a:r>
            <a:endParaRPr lang="en-US" dirty="0"/>
          </a:p>
          <a:p>
            <a:r>
              <a:rPr lang="en-US" dirty="0" smtClean="0"/>
              <a:t>Allow </a:t>
            </a:r>
            <a:r>
              <a:rPr lang="en-US" dirty="0"/>
              <a:t>FB from Pt body to guide </a:t>
            </a:r>
            <a:r>
              <a:rPr lang="en-US" dirty="0" smtClean="0"/>
              <a:t>Rx</a:t>
            </a:r>
            <a:endParaRPr lang="en-US" dirty="0"/>
          </a:p>
          <a:p>
            <a:r>
              <a:rPr lang="en-US" dirty="0" smtClean="0"/>
              <a:t>Work </a:t>
            </a:r>
            <a:r>
              <a:rPr lang="en-US" dirty="0"/>
              <a:t>with Pt not on Pt (facilitator) </a:t>
            </a:r>
            <a:endParaRPr lang="en-US" dirty="0" smtClean="0"/>
          </a:p>
          <a:p>
            <a:r>
              <a:rPr lang="en-US" dirty="0" smtClean="0"/>
              <a:t>Accept </a:t>
            </a:r>
            <a:r>
              <a:rPr lang="en-US" dirty="0"/>
              <a:t>goals that may not reach the theoretical norm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00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82039"/>
            <a:ext cx="7622655" cy="686976"/>
          </a:xfrm>
        </p:spPr>
        <p:txBody>
          <a:bodyPr>
            <a:normAutofit/>
          </a:bodyPr>
          <a:lstStyle/>
          <a:p>
            <a:r>
              <a:rPr lang="en-US" dirty="0" smtClean="0"/>
              <a:t>MFR Assumptions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12776"/>
            <a:ext cx="3312368" cy="4351337"/>
          </a:xfrm>
        </p:spPr>
        <p:txBody>
          <a:bodyPr>
            <a:normAutofit lnSpcReduction="10000"/>
          </a:bodyPr>
          <a:lstStyle/>
          <a:p>
            <a:r>
              <a:rPr lang="en-US" dirty="0"/>
              <a:t>MFR works, but mechanism is not fully understood </a:t>
            </a:r>
          </a:p>
          <a:p>
            <a:r>
              <a:rPr lang="en-US" dirty="0"/>
              <a:t>Asymmetrical soft tissue tightness &amp; restrictions causes P+ proximally or distally to the area of dysfunction </a:t>
            </a:r>
          </a:p>
          <a:p>
            <a:r>
              <a:rPr lang="en-US" dirty="0"/>
              <a:t>MFR removes tightness and restriction </a:t>
            </a:r>
          </a:p>
          <a:p>
            <a:r>
              <a:rPr lang="en-US" dirty="0"/>
              <a:t>The actual structure of restriction does not need to be exactly known </a:t>
            </a:r>
          </a:p>
          <a:p>
            <a:endParaRPr lang="en-US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422887" y="1412776"/>
            <a:ext cx="2905516" cy="4351337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P</a:t>
            </a:r>
            <a:r>
              <a:rPr lang="en-US" dirty="0"/>
              <a:t>+ patterns that do not follow </a:t>
            </a:r>
            <a:r>
              <a:rPr lang="en-US" dirty="0" smtClean="0"/>
              <a:t>dermatomes MUST </a:t>
            </a:r>
            <a:r>
              <a:rPr lang="en-US" dirty="0"/>
              <a:t>be transmitted by &amp; through the fascia </a:t>
            </a:r>
            <a:endParaRPr lang="en-US" dirty="0" smtClean="0"/>
          </a:p>
          <a:p>
            <a:r>
              <a:rPr lang="en-US" dirty="0" smtClean="0"/>
              <a:t>When </a:t>
            </a:r>
            <a:r>
              <a:rPr lang="en-US" dirty="0"/>
              <a:t>their is conflict between what is seen and what is felt: what is felt is more important! </a:t>
            </a:r>
          </a:p>
          <a:p>
            <a:r>
              <a:rPr lang="en-US" dirty="0" smtClean="0"/>
              <a:t>MFR </a:t>
            </a:r>
            <a:r>
              <a:rPr lang="en-US" dirty="0"/>
              <a:t>equally effective for acute &amp; chronic P+ conditions </a:t>
            </a:r>
          </a:p>
          <a:p>
            <a:r>
              <a:rPr lang="en-US" dirty="0" smtClean="0"/>
              <a:t>‘</a:t>
            </a:r>
            <a:r>
              <a:rPr lang="en-US" dirty="0"/>
              <a:t>if it happens fast, it doesn’t last’ MFR may need many repetitions (Rx’s) </a:t>
            </a:r>
          </a:p>
          <a:p>
            <a:pPr fontAlgn="auto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441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 smtClean="0"/>
              <a:t>MFR Process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6446" y="1196752"/>
            <a:ext cx="6709356" cy="4654907"/>
          </a:xfrm>
        </p:spPr>
        <p:txBody>
          <a:bodyPr>
            <a:normAutofit/>
          </a:bodyPr>
          <a:lstStyle/>
          <a:p>
            <a:r>
              <a:rPr lang="en-US" dirty="0" smtClean="0"/>
              <a:t>Pt </a:t>
            </a:r>
            <a:r>
              <a:rPr lang="en-US" dirty="0"/>
              <a:t>should </a:t>
            </a:r>
            <a:r>
              <a:rPr lang="en-US" dirty="0" smtClean="0"/>
              <a:t>feel</a:t>
            </a:r>
          </a:p>
          <a:p>
            <a:pPr lvl="1"/>
            <a:r>
              <a:rPr lang="en-US" dirty="0" smtClean="0"/>
              <a:t>Sensation </a:t>
            </a:r>
            <a:r>
              <a:rPr lang="en-US" dirty="0"/>
              <a:t>of release (encourage </a:t>
            </a:r>
            <a:r>
              <a:rPr lang="en-US" dirty="0" smtClean="0"/>
              <a:t>awareness)</a:t>
            </a:r>
            <a:endParaRPr lang="en-US" dirty="0"/>
          </a:p>
          <a:p>
            <a:pPr lvl="1"/>
            <a:r>
              <a:rPr lang="en-US" dirty="0" smtClean="0"/>
              <a:t>Increase </a:t>
            </a:r>
            <a:r>
              <a:rPr lang="en-US" dirty="0"/>
              <a:t>in perception of tightness prior to </a:t>
            </a:r>
            <a:r>
              <a:rPr lang="en-US" dirty="0" smtClean="0"/>
              <a:t>release</a:t>
            </a:r>
            <a:endParaRPr lang="en-US" dirty="0"/>
          </a:p>
          <a:p>
            <a:pPr lvl="1"/>
            <a:r>
              <a:rPr lang="en-US" dirty="0" smtClean="0"/>
              <a:t>Reflex </a:t>
            </a:r>
            <a:r>
              <a:rPr lang="en-US" dirty="0"/>
              <a:t>vasodilation </a:t>
            </a:r>
          </a:p>
          <a:p>
            <a:pPr lvl="1"/>
            <a:r>
              <a:rPr lang="en-US" dirty="0"/>
              <a:t>A</a:t>
            </a:r>
            <a:r>
              <a:rPr lang="en-US" dirty="0" smtClean="0"/>
              <a:t>utonomic </a:t>
            </a:r>
            <a:r>
              <a:rPr lang="en-US" dirty="0"/>
              <a:t>response, Rx area may feel warm/hot </a:t>
            </a:r>
            <a:r>
              <a:rPr lang="en-US" dirty="0" smtClean="0"/>
              <a:t>due </a:t>
            </a:r>
            <a:r>
              <a:rPr lang="en-US" dirty="0"/>
              <a:t>to BF increase </a:t>
            </a:r>
          </a:p>
          <a:p>
            <a:r>
              <a:rPr lang="en-US" dirty="0" smtClean="0"/>
              <a:t>‘</a:t>
            </a:r>
            <a:r>
              <a:rPr lang="en-US" dirty="0"/>
              <a:t>End </a:t>
            </a:r>
            <a:r>
              <a:rPr lang="en-US" dirty="0" smtClean="0"/>
              <a:t>Feel’</a:t>
            </a:r>
          </a:p>
          <a:p>
            <a:pPr lvl="1"/>
            <a:r>
              <a:rPr lang="en-US" dirty="0" smtClean="0"/>
              <a:t>Should </a:t>
            </a:r>
            <a:r>
              <a:rPr lang="en-US" dirty="0"/>
              <a:t>be soft, </a:t>
            </a:r>
            <a:r>
              <a:rPr lang="en-US" dirty="0" smtClean="0"/>
              <a:t>rubbery</a:t>
            </a:r>
            <a:endParaRPr lang="en-US" dirty="0"/>
          </a:p>
          <a:p>
            <a:pPr lvl="1"/>
            <a:r>
              <a:rPr lang="en-US" dirty="0" smtClean="0"/>
              <a:t>After </a:t>
            </a:r>
            <a:r>
              <a:rPr lang="en-US" dirty="0"/>
              <a:t>release </a:t>
            </a:r>
          </a:p>
          <a:p>
            <a:pPr lvl="1"/>
            <a:r>
              <a:rPr lang="en-US" dirty="0"/>
              <a:t>C</a:t>
            </a:r>
            <a:r>
              <a:rPr lang="en-US" dirty="0" smtClean="0"/>
              <a:t>alm </a:t>
            </a:r>
            <a:r>
              <a:rPr lang="en-US" dirty="0"/>
              <a:t>sensation of </a:t>
            </a:r>
            <a:r>
              <a:rPr lang="en-US" dirty="0" smtClean="0"/>
              <a:t>relaxation</a:t>
            </a:r>
            <a:endParaRPr lang="en-US" dirty="0"/>
          </a:p>
          <a:p>
            <a:pPr lvl="1"/>
            <a:r>
              <a:rPr lang="en-US" dirty="0" smtClean="0"/>
              <a:t>In </a:t>
            </a:r>
            <a:r>
              <a:rPr lang="en-US" dirty="0"/>
              <a:t>extremity, limb becomes loose/heavy/floppy </a:t>
            </a:r>
          </a:p>
          <a:p>
            <a:pPr lvl="1"/>
            <a:r>
              <a:rPr lang="en-US" dirty="0" smtClean="0"/>
              <a:t>Point </a:t>
            </a:r>
            <a:r>
              <a:rPr lang="en-US" dirty="0"/>
              <a:t>of </a:t>
            </a:r>
            <a:r>
              <a:rPr lang="en-US" dirty="0" smtClean="0"/>
              <a:t>restriction</a:t>
            </a:r>
            <a:endParaRPr lang="en-US" dirty="0"/>
          </a:p>
          <a:p>
            <a:pPr lvl="1"/>
            <a:r>
              <a:rPr lang="en-US" dirty="0" smtClean="0"/>
              <a:t>‘good </a:t>
            </a:r>
            <a:r>
              <a:rPr lang="en-US" dirty="0"/>
              <a:t>hurt’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88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/>
              <a:t>MFR Process 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294373"/>
            <a:ext cx="6709356" cy="4351337"/>
          </a:xfrm>
        </p:spPr>
        <p:txBody>
          <a:bodyPr>
            <a:normAutofit/>
          </a:bodyPr>
          <a:lstStyle/>
          <a:p>
            <a:r>
              <a:rPr lang="en-US" dirty="0"/>
              <a:t>Feedback </a:t>
            </a:r>
            <a:r>
              <a:rPr lang="mr-IN" dirty="0" smtClean="0"/>
              <a:t>……</a:t>
            </a:r>
            <a:r>
              <a:rPr lang="en-US" dirty="0" smtClean="0"/>
              <a:t>palpate </a:t>
            </a:r>
            <a:r>
              <a:rPr lang="en-US" dirty="0"/>
              <a:t>this end feel </a:t>
            </a:r>
          </a:p>
          <a:p>
            <a:pPr lvl="1"/>
            <a:r>
              <a:rPr lang="en-US" dirty="0" smtClean="0"/>
              <a:t>(</a:t>
            </a:r>
            <a:r>
              <a:rPr lang="en-US" dirty="0"/>
              <a:t>point of restriction) </a:t>
            </a:r>
          </a:p>
          <a:p>
            <a:r>
              <a:rPr lang="en-US" dirty="0"/>
              <a:t>Stretch – take up available slack </a:t>
            </a:r>
          </a:p>
          <a:p>
            <a:r>
              <a:rPr lang="en-US" dirty="0"/>
              <a:t>HOLD – 90 second minimum for fascia to respond. 3-5 min </a:t>
            </a:r>
            <a:r>
              <a:rPr lang="en-US" dirty="0" smtClean="0"/>
              <a:t>for full </a:t>
            </a:r>
            <a:r>
              <a:rPr lang="en-US" dirty="0"/>
              <a:t>fascial release </a:t>
            </a:r>
          </a:p>
          <a:p>
            <a:r>
              <a:rPr lang="en-US" dirty="0"/>
              <a:t>RELEASE – release pressure + take up new slack </a:t>
            </a:r>
          </a:p>
          <a:p>
            <a:r>
              <a:rPr lang="en-US" dirty="0"/>
              <a:t>REPEAT – hold until new release </a:t>
            </a:r>
          </a:p>
          <a:p>
            <a:r>
              <a:rPr lang="en-US" dirty="0"/>
              <a:t>Continue until ‘true end feel is achieved’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426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 smtClean="0"/>
              <a:t>MFR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8520" y="2500536"/>
            <a:ext cx="1981200" cy="18796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3557" y="1052736"/>
            <a:ext cx="4030612" cy="1447800"/>
          </a:xfrm>
          <a:prstGeom prst="rect">
            <a:avLst/>
          </a:prstGeom>
        </p:spPr>
      </p:pic>
      <p:pic>
        <p:nvPicPr>
          <p:cNvPr id="10" name="Content Placeholder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57" y="1052736"/>
            <a:ext cx="4178300" cy="27051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57" y="3757811"/>
            <a:ext cx="1981200" cy="128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24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96" y="323109"/>
            <a:ext cx="7269480" cy="686976"/>
          </a:xfrm>
        </p:spPr>
        <p:txBody>
          <a:bodyPr/>
          <a:lstStyle/>
          <a:p>
            <a:r>
              <a:rPr lang="en-US" dirty="0" smtClean="0"/>
              <a:t>MFR </a:t>
            </a:r>
            <a:r>
              <a:rPr lang="mr-IN" dirty="0" smtClean="0"/>
              <a:t>–</a:t>
            </a:r>
            <a:r>
              <a:rPr lang="en-US" dirty="0" smtClean="0"/>
              <a:t> Longitudinal Plane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696" y="4077071"/>
            <a:ext cx="3888432" cy="2422659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>
                <a:solidFill>
                  <a:srgbClr val="92D050"/>
                </a:solidFill>
              </a:rPr>
              <a:t>Leg </a:t>
            </a:r>
            <a:r>
              <a:rPr lang="en-US" dirty="0">
                <a:solidFill>
                  <a:srgbClr val="92D050"/>
                </a:solidFill>
              </a:rPr>
              <a:t>pull technique </a:t>
            </a:r>
            <a:endParaRPr lang="en-US" dirty="0" smtClean="0">
              <a:solidFill>
                <a:srgbClr val="92D050"/>
              </a:solidFill>
            </a:endParaRPr>
          </a:p>
          <a:p>
            <a:pPr lvl="1"/>
            <a:r>
              <a:rPr lang="en-US" dirty="0" smtClean="0">
                <a:solidFill>
                  <a:srgbClr val="FF0000"/>
                </a:solidFill>
              </a:rPr>
              <a:t>Pt </a:t>
            </a:r>
            <a:r>
              <a:rPr lang="en-US" dirty="0">
                <a:solidFill>
                  <a:srgbClr val="FF0000"/>
                </a:solidFill>
              </a:rPr>
              <a:t>supine 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Hold above ankle &amp; </a:t>
            </a:r>
            <a:r>
              <a:rPr lang="en-US" dirty="0" smtClean="0">
                <a:solidFill>
                  <a:srgbClr val="FF0000"/>
                </a:solidFill>
              </a:rPr>
              <a:t>Internally </a:t>
            </a:r>
            <a:r>
              <a:rPr lang="en-US" dirty="0">
                <a:solidFill>
                  <a:srgbClr val="FF0000"/>
                </a:solidFill>
              </a:rPr>
              <a:t>rotate hip with foot in DF (End Feel) </a:t>
            </a:r>
          </a:p>
          <a:p>
            <a:pPr lvl="1"/>
            <a:r>
              <a:rPr lang="en-US" dirty="0" smtClean="0">
                <a:solidFill>
                  <a:srgbClr val="FF0000"/>
                </a:solidFill>
              </a:rPr>
              <a:t>Adduct </a:t>
            </a:r>
            <a:r>
              <a:rPr lang="en-US" dirty="0">
                <a:solidFill>
                  <a:srgbClr val="FF0000"/>
                </a:solidFill>
              </a:rPr>
              <a:t>leg (End Feel) 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Gently/slowly traction (End Feel) 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Hold here for 90s – 5 min </a:t>
            </a:r>
            <a:endParaRPr lang="en-US" dirty="0">
              <a:solidFill>
                <a:srgbClr val="FF0000"/>
              </a:solidFill>
              <a:effectLst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48696" y="1353574"/>
            <a:ext cx="4032448" cy="242265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dirty="0" smtClean="0">
                <a:solidFill>
                  <a:srgbClr val="FFC000"/>
                </a:solidFill>
              </a:rPr>
              <a:t>Arm pull technique </a:t>
            </a:r>
          </a:p>
          <a:p>
            <a:pPr lvl="1" fontAlgn="auto"/>
            <a:r>
              <a:rPr lang="en-US" dirty="0" smtClean="0">
                <a:solidFill>
                  <a:srgbClr val="0070C0"/>
                </a:solidFill>
              </a:rPr>
              <a:t>Pt supine </a:t>
            </a:r>
          </a:p>
          <a:p>
            <a:pPr lvl="1" fontAlgn="auto"/>
            <a:r>
              <a:rPr lang="en-US" dirty="0" smtClean="0">
                <a:solidFill>
                  <a:srgbClr val="0070C0"/>
                </a:solidFill>
              </a:rPr>
              <a:t>Externally rotate arm Stop at end feel </a:t>
            </a:r>
          </a:p>
          <a:p>
            <a:pPr lvl="1" fontAlgn="auto"/>
            <a:r>
              <a:rPr lang="en-US" dirty="0" smtClean="0">
                <a:solidFill>
                  <a:srgbClr val="0070C0"/>
                </a:solidFill>
              </a:rPr>
              <a:t>Abduct arm</a:t>
            </a:r>
            <a:br>
              <a:rPr lang="en-US" dirty="0" smtClean="0">
                <a:solidFill>
                  <a:srgbClr val="0070C0"/>
                </a:solidFill>
              </a:rPr>
            </a:br>
            <a:r>
              <a:rPr lang="en-US" dirty="0" smtClean="0">
                <a:solidFill>
                  <a:srgbClr val="0070C0"/>
                </a:solidFill>
              </a:rPr>
              <a:t>Stop at end feel </a:t>
            </a:r>
          </a:p>
          <a:p>
            <a:pPr lvl="1" fontAlgn="auto"/>
            <a:r>
              <a:rPr lang="en-US" dirty="0" smtClean="0">
                <a:solidFill>
                  <a:srgbClr val="0070C0"/>
                </a:solidFill>
              </a:rPr>
              <a:t>Gently apply traction Stop at end feel </a:t>
            </a:r>
          </a:p>
          <a:p>
            <a:pPr lvl="1" fontAlgn="auto"/>
            <a:r>
              <a:rPr lang="en-US" dirty="0" smtClean="0">
                <a:solidFill>
                  <a:srgbClr val="0070C0"/>
                </a:solidFill>
              </a:rPr>
              <a:t>Hold here for 90s -5 mins 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355977" y="1353573"/>
            <a:ext cx="3859908" cy="28675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dirty="0" smtClean="0">
                <a:solidFill>
                  <a:srgbClr val="00B050"/>
                </a:solidFill>
              </a:rPr>
              <a:t>Leg pull technique </a:t>
            </a:r>
          </a:p>
          <a:p>
            <a:pPr lvl="1" fontAlgn="auto"/>
            <a:r>
              <a:rPr lang="en-US" dirty="0" smtClean="0">
                <a:solidFill>
                  <a:srgbClr val="C00000"/>
                </a:solidFill>
              </a:rPr>
              <a:t>Pt supine </a:t>
            </a:r>
          </a:p>
          <a:p>
            <a:pPr lvl="1" fontAlgn="auto"/>
            <a:r>
              <a:rPr lang="en-US" dirty="0" smtClean="0">
                <a:solidFill>
                  <a:srgbClr val="C00000"/>
                </a:solidFill>
              </a:rPr>
              <a:t>Hold above ankle &amp; Externally rotate hip with foot in DF (End Feel) </a:t>
            </a:r>
          </a:p>
          <a:p>
            <a:pPr lvl="1" fontAlgn="auto"/>
            <a:r>
              <a:rPr lang="en-US" dirty="0" smtClean="0">
                <a:solidFill>
                  <a:srgbClr val="C00000"/>
                </a:solidFill>
              </a:rPr>
              <a:t>Abduct leg (End Feel) </a:t>
            </a:r>
          </a:p>
          <a:p>
            <a:pPr lvl="1" fontAlgn="auto"/>
            <a:r>
              <a:rPr lang="en-US" dirty="0" smtClean="0">
                <a:solidFill>
                  <a:srgbClr val="C00000"/>
                </a:solidFill>
              </a:rPr>
              <a:t>Gently/slowly traction (End Feel) </a:t>
            </a:r>
          </a:p>
          <a:p>
            <a:pPr lvl="1" fontAlgn="auto"/>
            <a:r>
              <a:rPr lang="en-US" dirty="0" smtClean="0">
                <a:solidFill>
                  <a:srgbClr val="C00000"/>
                </a:solidFill>
              </a:rPr>
              <a:t>Hold here for 90s – 5 min </a:t>
            </a:r>
            <a:endParaRPr lang="en-US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16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717" y="764704"/>
            <a:ext cx="7269480" cy="68697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MFR Cross Hands Technique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00808"/>
            <a:ext cx="6709356" cy="3944902"/>
          </a:xfrm>
        </p:spPr>
        <p:txBody>
          <a:bodyPr>
            <a:normAutofit/>
          </a:bodyPr>
          <a:lstStyle/>
          <a:p>
            <a:r>
              <a:rPr lang="en-US" dirty="0"/>
              <a:t>Place hands on body and allow to sink in to tissue </a:t>
            </a:r>
          </a:p>
          <a:p>
            <a:r>
              <a:rPr lang="en-US" dirty="0"/>
              <a:t>Once meet resistance, allow hands to take up the slack (hands </a:t>
            </a:r>
            <a:r>
              <a:rPr lang="en-US" dirty="0" smtClean="0"/>
              <a:t>move </a:t>
            </a:r>
            <a:r>
              <a:rPr lang="en-US" dirty="0"/>
              <a:t>away from each other) </a:t>
            </a:r>
          </a:p>
          <a:p>
            <a:r>
              <a:rPr lang="en-US" dirty="0"/>
              <a:t>Hold for 90s – 5 min </a:t>
            </a:r>
          </a:p>
          <a:p>
            <a:r>
              <a:rPr lang="en-US" dirty="0" smtClean="0"/>
              <a:t>AREAS:</a:t>
            </a:r>
          </a:p>
          <a:p>
            <a:pPr lvl="1"/>
            <a:r>
              <a:rPr lang="en-US" dirty="0" smtClean="0"/>
              <a:t>Psoas</a:t>
            </a:r>
          </a:p>
          <a:p>
            <a:pPr lvl="1"/>
            <a:r>
              <a:rPr lang="en-US" dirty="0" smtClean="0"/>
              <a:t>Mid Thoracic</a:t>
            </a:r>
          </a:p>
          <a:p>
            <a:pPr lvl="1"/>
            <a:r>
              <a:rPr lang="en-US" dirty="0" smtClean="0"/>
              <a:t>Lateral Trunk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647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3361</TotalTime>
  <Words>599</Words>
  <Application>Microsoft Macintosh PowerPoint</Application>
  <PresentationFormat>On-screen Show (4:3)</PresentationFormat>
  <Paragraphs>89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Calibri</vt:lpstr>
      <vt:lpstr>Century Schoolbook</vt:lpstr>
      <vt:lpstr>Mangal</vt:lpstr>
      <vt:lpstr>ＭＳ Ｐゴシック</vt:lpstr>
      <vt:lpstr>Wingdings 2</vt:lpstr>
      <vt:lpstr>Arial</vt:lpstr>
      <vt:lpstr>View</vt:lpstr>
      <vt:lpstr>INTRODUCION TO SPORTS THERAPY  Practical – Introduction to Myofascial Release (MFR)</vt:lpstr>
      <vt:lpstr>Learning Outcomes </vt:lpstr>
      <vt:lpstr>  Myofascial Release</vt:lpstr>
      <vt:lpstr>  Fascia</vt:lpstr>
      <vt:lpstr>  Fascia</vt:lpstr>
      <vt:lpstr>  MFR</vt:lpstr>
      <vt:lpstr>Therapist TO DOs</vt:lpstr>
      <vt:lpstr>MFR Assumptions</vt:lpstr>
      <vt:lpstr>MFR Process</vt:lpstr>
      <vt:lpstr>MFR Process </vt:lpstr>
      <vt:lpstr>MFR</vt:lpstr>
      <vt:lpstr>MFR – Longitudinal Plane</vt:lpstr>
      <vt:lpstr>MFR Cross Hands Technique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132</cp:revision>
  <cp:lastPrinted>2017-02-26T20:36:59Z</cp:lastPrinted>
  <dcterms:created xsi:type="dcterms:W3CDTF">2016-09-15T12:23:08Z</dcterms:created>
  <dcterms:modified xsi:type="dcterms:W3CDTF">2017-11-19T21:29:47Z</dcterms:modified>
</cp:coreProperties>
</file>