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3"/>
  </p:notesMasterIdLst>
  <p:sldIdLst>
    <p:sldId id="342" r:id="rId2"/>
    <p:sldId id="421" r:id="rId3"/>
    <p:sldId id="380" r:id="rId4"/>
    <p:sldId id="366" r:id="rId5"/>
    <p:sldId id="367" r:id="rId6"/>
    <p:sldId id="426" r:id="rId7"/>
    <p:sldId id="422" r:id="rId8"/>
    <p:sldId id="423" r:id="rId9"/>
    <p:sldId id="400" r:id="rId10"/>
    <p:sldId id="424" r:id="rId11"/>
    <p:sldId id="403" r:id="rId12"/>
    <p:sldId id="368" r:id="rId13"/>
    <p:sldId id="418" r:id="rId14"/>
    <p:sldId id="425" r:id="rId15"/>
    <p:sldId id="429" r:id="rId16"/>
    <p:sldId id="430" r:id="rId17"/>
    <p:sldId id="433" r:id="rId18"/>
    <p:sldId id="434" r:id="rId19"/>
    <p:sldId id="410" r:id="rId20"/>
    <p:sldId id="427" r:id="rId21"/>
    <p:sldId id="432" r:id="rId22"/>
    <p:sldId id="436" r:id="rId23"/>
    <p:sldId id="437" r:id="rId24"/>
    <p:sldId id="438" r:id="rId25"/>
    <p:sldId id="440" r:id="rId26"/>
    <p:sldId id="439" r:id="rId27"/>
    <p:sldId id="441" r:id="rId28"/>
    <p:sldId id="442" r:id="rId29"/>
    <p:sldId id="404" r:id="rId30"/>
    <p:sldId id="407" r:id="rId31"/>
    <p:sldId id="37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781" autoAdjust="0"/>
  </p:normalViewPr>
  <p:slideViewPr>
    <p:cSldViewPr snapToGrid="0">
      <p:cViewPr varScale="1">
        <p:scale>
          <a:sx n="67" d="100"/>
          <a:sy n="67" d="100"/>
        </p:scale>
        <p:origin x="181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30EA096-91FC-45DE-80E4-B64B31E52902}"/>
    <pc:docChg chg="undo custSel addSld delSld modSld">
      <pc:chgData name="Hoang Dang Nguyen" userId="1de6b3a7-5191-4a0c-8968-b8f905305e1d" providerId="ADAL" clId="{130EA096-91FC-45DE-80E4-B64B31E52902}" dt="2023-09-21T10:45:46.733" v="1375" actId="1076"/>
      <pc:docMkLst>
        <pc:docMk/>
      </pc:docMkLst>
      <pc:sldChg chg="del">
        <pc:chgData name="Hoang Dang Nguyen" userId="1de6b3a7-5191-4a0c-8968-b8f905305e1d" providerId="ADAL" clId="{130EA096-91FC-45DE-80E4-B64B31E52902}" dt="2023-09-20T14:25:50.677" v="1" actId="47"/>
        <pc:sldMkLst>
          <pc:docMk/>
          <pc:sldMk cId="3661340027" sldId="256"/>
        </pc:sldMkLst>
      </pc:sldChg>
      <pc:sldChg chg="del">
        <pc:chgData name="Hoang Dang Nguyen" userId="1de6b3a7-5191-4a0c-8968-b8f905305e1d" providerId="ADAL" clId="{130EA096-91FC-45DE-80E4-B64B31E52902}" dt="2023-09-20T14:25:51.361" v="2" actId="47"/>
        <pc:sldMkLst>
          <pc:docMk/>
          <pc:sldMk cId="2543127053" sldId="257"/>
        </pc:sldMkLst>
      </pc:sldChg>
      <pc:sldChg chg="add">
        <pc:chgData name="Hoang Dang Nguyen" userId="1de6b3a7-5191-4a0c-8968-b8f905305e1d" providerId="ADAL" clId="{130EA096-91FC-45DE-80E4-B64B31E52902}" dt="2023-09-20T14:25:49.142" v="0"/>
        <pc:sldMkLst>
          <pc:docMk/>
          <pc:sldMk cId="0" sldId="342"/>
        </pc:sldMkLst>
      </pc:sldChg>
      <pc:sldChg chg="add del">
        <pc:chgData name="Hoang Dang Nguyen" userId="1de6b3a7-5191-4a0c-8968-b8f905305e1d" providerId="ADAL" clId="{130EA096-91FC-45DE-80E4-B64B31E52902}" dt="2023-09-20T14:41:02.171" v="423" actId="47"/>
        <pc:sldMkLst>
          <pc:docMk/>
          <pc:sldMk cId="0" sldId="363"/>
        </pc:sldMkLst>
      </pc:sldChg>
      <pc:sldChg chg="add">
        <pc:chgData name="Hoang Dang Nguyen" userId="1de6b3a7-5191-4a0c-8968-b8f905305e1d" providerId="ADAL" clId="{130EA096-91FC-45DE-80E4-B64B31E52902}" dt="2023-09-20T14:25:49.142" v="0"/>
        <pc:sldMkLst>
          <pc:docMk/>
          <pc:sldMk cId="0" sldId="366"/>
        </pc:sldMkLst>
      </pc:sldChg>
      <pc:sldChg chg="add">
        <pc:chgData name="Hoang Dang Nguyen" userId="1de6b3a7-5191-4a0c-8968-b8f905305e1d" providerId="ADAL" clId="{130EA096-91FC-45DE-80E4-B64B31E52902}" dt="2023-09-20T14:25:49.142" v="0"/>
        <pc:sldMkLst>
          <pc:docMk/>
          <pc:sldMk cId="2525348871" sldId="367"/>
        </pc:sldMkLst>
      </pc:sldChg>
      <pc:sldChg chg="modSp add mod">
        <pc:chgData name="Hoang Dang Nguyen" userId="1de6b3a7-5191-4a0c-8968-b8f905305e1d" providerId="ADAL" clId="{130EA096-91FC-45DE-80E4-B64B31E52902}" dt="2023-09-21T10:42:31.252" v="1336" actId="20577"/>
        <pc:sldMkLst>
          <pc:docMk/>
          <pc:sldMk cId="0" sldId="368"/>
        </pc:sldMkLst>
        <pc:spChg chg="mod">
          <ac:chgData name="Hoang Dang Nguyen" userId="1de6b3a7-5191-4a0c-8968-b8f905305e1d" providerId="ADAL" clId="{130EA096-91FC-45DE-80E4-B64B31E52902}" dt="2023-09-21T10:42:31.252" v="1336" actId="20577"/>
          <ac:spMkLst>
            <pc:docMk/>
            <pc:sldMk cId="0" sldId="368"/>
            <ac:spMk id="3" creationId="{86D8FAC7-571B-56DF-F14F-FDA844415512}"/>
          </ac:spMkLst>
        </pc:spChg>
      </pc:sldChg>
      <pc:sldChg chg="modSp add mod">
        <pc:chgData name="Hoang Dang Nguyen" userId="1de6b3a7-5191-4a0c-8968-b8f905305e1d" providerId="ADAL" clId="{130EA096-91FC-45DE-80E4-B64B31E52902}" dt="2023-09-21T10:42:55.091" v="1356" actId="20577"/>
        <pc:sldMkLst>
          <pc:docMk/>
          <pc:sldMk cId="0" sldId="373"/>
        </pc:sldMkLst>
        <pc:spChg chg="mod">
          <ac:chgData name="Hoang Dang Nguyen" userId="1de6b3a7-5191-4a0c-8968-b8f905305e1d" providerId="ADAL" clId="{130EA096-91FC-45DE-80E4-B64B31E52902}" dt="2023-09-21T10:42:55.091" v="1356" actId="20577"/>
          <ac:spMkLst>
            <pc:docMk/>
            <pc:sldMk cId="0" sldId="373"/>
            <ac:spMk id="3" creationId="{13A12FE3-119F-04C7-1365-160087094885}"/>
          </ac:spMkLst>
        </pc:spChg>
      </pc:sldChg>
      <pc:sldChg chg="add">
        <pc:chgData name="Hoang Dang Nguyen" userId="1de6b3a7-5191-4a0c-8968-b8f905305e1d" providerId="ADAL" clId="{130EA096-91FC-45DE-80E4-B64B31E52902}" dt="2023-09-20T14:25:49.142" v="0"/>
        <pc:sldMkLst>
          <pc:docMk/>
          <pc:sldMk cId="0" sldId="380"/>
        </pc:sldMkLst>
      </pc:sldChg>
      <pc:sldChg chg="add">
        <pc:chgData name="Hoang Dang Nguyen" userId="1de6b3a7-5191-4a0c-8968-b8f905305e1d" providerId="ADAL" clId="{130EA096-91FC-45DE-80E4-B64B31E52902}" dt="2023-09-20T14:25:49.142" v="0"/>
        <pc:sldMkLst>
          <pc:docMk/>
          <pc:sldMk cId="0" sldId="400"/>
        </pc:sldMkLst>
      </pc:sldChg>
      <pc:sldChg chg="modSp add mod">
        <pc:chgData name="Hoang Dang Nguyen" userId="1de6b3a7-5191-4a0c-8968-b8f905305e1d" providerId="ADAL" clId="{130EA096-91FC-45DE-80E4-B64B31E52902}" dt="2023-09-20T14:29:13.860" v="52" actId="20577"/>
        <pc:sldMkLst>
          <pc:docMk/>
          <pc:sldMk cId="714084256" sldId="401"/>
        </pc:sldMkLst>
        <pc:spChg chg="mod">
          <ac:chgData name="Hoang Dang Nguyen" userId="1de6b3a7-5191-4a0c-8968-b8f905305e1d" providerId="ADAL" clId="{130EA096-91FC-45DE-80E4-B64B31E52902}" dt="2023-09-20T14:29:13.860" v="52" actId="20577"/>
          <ac:spMkLst>
            <pc:docMk/>
            <pc:sldMk cId="714084256" sldId="401"/>
            <ac:spMk id="12" creationId="{3C976E9C-3007-A345-D8C5-097FC6FF0039}"/>
          </ac:spMkLst>
        </pc:spChg>
      </pc:sldChg>
      <pc:sldChg chg="modSp add mod">
        <pc:chgData name="Hoang Dang Nguyen" userId="1de6b3a7-5191-4a0c-8968-b8f905305e1d" providerId="ADAL" clId="{130EA096-91FC-45DE-80E4-B64B31E52902}" dt="2023-09-20T14:37:43.138" v="309" actId="20577"/>
        <pc:sldMkLst>
          <pc:docMk/>
          <pc:sldMk cId="261271788" sldId="402"/>
        </pc:sldMkLst>
        <pc:spChg chg="mod">
          <ac:chgData name="Hoang Dang Nguyen" userId="1de6b3a7-5191-4a0c-8968-b8f905305e1d" providerId="ADAL" clId="{130EA096-91FC-45DE-80E4-B64B31E52902}" dt="2023-09-20T14:35:42.217" v="126" actId="20577"/>
          <ac:spMkLst>
            <pc:docMk/>
            <pc:sldMk cId="261271788" sldId="402"/>
            <ac:spMk id="2" creationId="{007D365B-71E8-EEA1-3C2D-EE7B7FEDE7A4}"/>
          </ac:spMkLst>
        </pc:spChg>
        <pc:spChg chg="mod">
          <ac:chgData name="Hoang Dang Nguyen" userId="1de6b3a7-5191-4a0c-8968-b8f905305e1d" providerId="ADAL" clId="{130EA096-91FC-45DE-80E4-B64B31E52902}" dt="2023-09-20T14:37:43.138" v="309" actId="20577"/>
          <ac:spMkLst>
            <pc:docMk/>
            <pc:sldMk cId="261271788" sldId="402"/>
            <ac:spMk id="12" creationId="{3C976E9C-3007-A345-D8C5-097FC6FF0039}"/>
          </ac:spMkLst>
        </pc:spChg>
      </pc:sldChg>
      <pc:sldChg chg="add">
        <pc:chgData name="Hoang Dang Nguyen" userId="1de6b3a7-5191-4a0c-8968-b8f905305e1d" providerId="ADAL" clId="{130EA096-91FC-45DE-80E4-B64B31E52902}" dt="2023-09-20T14:25:49.142" v="0"/>
        <pc:sldMkLst>
          <pc:docMk/>
          <pc:sldMk cId="0" sldId="403"/>
        </pc:sldMkLst>
      </pc:sldChg>
      <pc:sldChg chg="addSp modSp add mod">
        <pc:chgData name="Hoang Dang Nguyen" userId="1de6b3a7-5191-4a0c-8968-b8f905305e1d" providerId="ADAL" clId="{130EA096-91FC-45DE-80E4-B64B31E52902}" dt="2023-09-20T14:40:24.186" v="421" actId="1076"/>
        <pc:sldMkLst>
          <pc:docMk/>
          <pc:sldMk cId="2124964315" sldId="404"/>
        </pc:sldMkLst>
        <pc:spChg chg="mod">
          <ac:chgData name="Hoang Dang Nguyen" userId="1de6b3a7-5191-4a0c-8968-b8f905305e1d" providerId="ADAL" clId="{130EA096-91FC-45DE-80E4-B64B31E52902}" dt="2023-09-20T14:39:19.979" v="370" actId="14100"/>
          <ac:spMkLst>
            <pc:docMk/>
            <pc:sldMk cId="2124964315" sldId="404"/>
            <ac:spMk id="3" creationId="{362B46A2-8D14-3CF2-4830-85B7761379B4}"/>
          </ac:spMkLst>
        </pc:spChg>
        <pc:spChg chg="mod">
          <ac:chgData name="Hoang Dang Nguyen" userId="1de6b3a7-5191-4a0c-8968-b8f905305e1d" providerId="ADAL" clId="{130EA096-91FC-45DE-80E4-B64B31E52902}" dt="2023-09-20T14:40:20.874" v="420" actId="14100"/>
          <ac:spMkLst>
            <pc:docMk/>
            <pc:sldMk cId="2124964315" sldId="404"/>
            <ac:spMk id="6" creationId="{12C77B3C-9D92-ACE7-D4D2-B345FB18B400}"/>
          </ac:spMkLst>
        </pc:spChg>
        <pc:spChg chg="add mod">
          <ac:chgData name="Hoang Dang Nguyen" userId="1de6b3a7-5191-4a0c-8968-b8f905305e1d" providerId="ADAL" clId="{130EA096-91FC-45DE-80E4-B64B31E52902}" dt="2023-09-20T14:40:24.186" v="421" actId="1076"/>
          <ac:spMkLst>
            <pc:docMk/>
            <pc:sldMk cId="2124964315" sldId="404"/>
            <ac:spMk id="7" creationId="{DB9E39DE-000F-8E8D-3034-155230309D4E}"/>
          </ac:spMkLst>
        </pc:spChg>
      </pc:sldChg>
      <pc:sldChg chg="add">
        <pc:chgData name="Hoang Dang Nguyen" userId="1de6b3a7-5191-4a0c-8968-b8f905305e1d" providerId="ADAL" clId="{130EA096-91FC-45DE-80E4-B64B31E52902}" dt="2023-09-20T14:35:32.845" v="124"/>
        <pc:sldMkLst>
          <pc:docMk/>
          <pc:sldMk cId="4288001336" sldId="405"/>
        </pc:sldMkLst>
      </pc:sldChg>
      <pc:sldChg chg="add">
        <pc:chgData name="Hoang Dang Nguyen" userId="1de6b3a7-5191-4a0c-8968-b8f905305e1d" providerId="ADAL" clId="{130EA096-91FC-45DE-80E4-B64B31E52902}" dt="2023-09-20T14:35:32.845" v="124"/>
        <pc:sldMkLst>
          <pc:docMk/>
          <pc:sldMk cId="1233194692" sldId="406"/>
        </pc:sldMkLst>
      </pc:sldChg>
      <pc:sldChg chg="addSp modSp add mod">
        <pc:chgData name="Hoang Dang Nguyen" userId="1de6b3a7-5191-4a0c-8968-b8f905305e1d" providerId="ADAL" clId="{130EA096-91FC-45DE-80E4-B64B31E52902}" dt="2023-09-21T09:20:44.194" v="1208" actId="20577"/>
        <pc:sldMkLst>
          <pc:docMk/>
          <pc:sldMk cId="3814033428" sldId="407"/>
        </pc:sldMkLst>
        <pc:spChg chg="mod">
          <ac:chgData name="Hoang Dang Nguyen" userId="1de6b3a7-5191-4a0c-8968-b8f905305e1d" providerId="ADAL" clId="{130EA096-91FC-45DE-80E4-B64B31E52902}" dt="2023-09-21T09:20:44.194" v="1208" actId="20577"/>
          <ac:spMkLst>
            <pc:docMk/>
            <pc:sldMk cId="3814033428" sldId="407"/>
            <ac:spMk id="3" creationId="{1115277C-4362-B22D-0C37-362DB9B801AC}"/>
          </ac:spMkLst>
        </pc:spChg>
        <pc:picChg chg="add mod">
          <ac:chgData name="Hoang Dang Nguyen" userId="1de6b3a7-5191-4a0c-8968-b8f905305e1d" providerId="ADAL" clId="{130EA096-91FC-45DE-80E4-B64B31E52902}" dt="2023-09-21T09:20:34.135" v="1204" actId="1076"/>
          <ac:picMkLst>
            <pc:docMk/>
            <pc:sldMk cId="3814033428" sldId="407"/>
            <ac:picMk id="1026" creationId="{D2DD40A4-37D7-500B-2338-D87A8A093A0E}"/>
          </ac:picMkLst>
        </pc:picChg>
      </pc:sldChg>
      <pc:sldChg chg="add modNotesTx">
        <pc:chgData name="Hoang Dang Nguyen" userId="1de6b3a7-5191-4a0c-8968-b8f905305e1d" providerId="ADAL" clId="{130EA096-91FC-45DE-80E4-B64B31E52902}" dt="2023-09-21T09:32:52.484" v="1329" actId="20577"/>
        <pc:sldMkLst>
          <pc:docMk/>
          <pc:sldMk cId="290787176" sldId="408"/>
        </pc:sldMkLst>
      </pc:sldChg>
      <pc:sldChg chg="add del">
        <pc:chgData name="Hoang Dang Nguyen" userId="1de6b3a7-5191-4a0c-8968-b8f905305e1d" providerId="ADAL" clId="{130EA096-91FC-45DE-80E4-B64B31E52902}" dt="2023-09-21T09:52:58.247" v="1330" actId="47"/>
        <pc:sldMkLst>
          <pc:docMk/>
          <pc:sldMk cId="4129856098" sldId="409"/>
        </pc:sldMkLst>
      </pc:sldChg>
      <pc:sldChg chg="modSp add mod modNotesTx">
        <pc:chgData name="Hoang Dang Nguyen" userId="1de6b3a7-5191-4a0c-8968-b8f905305e1d" providerId="ADAL" clId="{130EA096-91FC-45DE-80E4-B64B31E52902}" dt="2023-09-20T14:34:12.393" v="114" actId="20577"/>
        <pc:sldMkLst>
          <pc:docMk/>
          <pc:sldMk cId="0" sldId="410"/>
        </pc:sldMkLst>
        <pc:spChg chg="mod">
          <ac:chgData name="Hoang Dang Nguyen" userId="1de6b3a7-5191-4a0c-8968-b8f905305e1d" providerId="ADAL" clId="{130EA096-91FC-45DE-80E4-B64B31E52902}" dt="2023-09-20T14:33:49.186" v="105" actId="20577"/>
          <ac:spMkLst>
            <pc:docMk/>
            <pc:sldMk cId="0" sldId="410"/>
            <ac:spMk id="46083" creationId="{40C1E144-BFD2-84A0-EAD2-DB1154C739F3}"/>
          </ac:spMkLst>
        </pc:spChg>
      </pc:sldChg>
      <pc:sldChg chg="add">
        <pc:chgData name="Hoang Dang Nguyen" userId="1de6b3a7-5191-4a0c-8968-b8f905305e1d" providerId="ADAL" clId="{130EA096-91FC-45DE-80E4-B64B31E52902}" dt="2023-09-20T14:25:49.142" v="0"/>
        <pc:sldMkLst>
          <pc:docMk/>
          <pc:sldMk cId="0" sldId="418"/>
        </pc:sldMkLst>
      </pc:sldChg>
      <pc:sldChg chg="add">
        <pc:chgData name="Hoang Dang Nguyen" userId="1de6b3a7-5191-4a0c-8968-b8f905305e1d" providerId="ADAL" clId="{130EA096-91FC-45DE-80E4-B64B31E52902}" dt="2023-09-20T14:25:49.142" v="0"/>
        <pc:sldMkLst>
          <pc:docMk/>
          <pc:sldMk cId="0" sldId="421"/>
        </pc:sldMkLst>
      </pc:sldChg>
      <pc:sldChg chg="add">
        <pc:chgData name="Hoang Dang Nguyen" userId="1de6b3a7-5191-4a0c-8968-b8f905305e1d" providerId="ADAL" clId="{130EA096-91FC-45DE-80E4-B64B31E52902}" dt="2023-09-20T14:25:49.142" v="0"/>
        <pc:sldMkLst>
          <pc:docMk/>
          <pc:sldMk cId="3179589113" sldId="422"/>
        </pc:sldMkLst>
      </pc:sldChg>
      <pc:sldChg chg="add">
        <pc:chgData name="Hoang Dang Nguyen" userId="1de6b3a7-5191-4a0c-8968-b8f905305e1d" providerId="ADAL" clId="{130EA096-91FC-45DE-80E4-B64B31E52902}" dt="2023-09-20T14:25:49.142" v="0"/>
        <pc:sldMkLst>
          <pc:docMk/>
          <pc:sldMk cId="2960046177" sldId="423"/>
        </pc:sldMkLst>
      </pc:sldChg>
      <pc:sldChg chg="add">
        <pc:chgData name="Hoang Dang Nguyen" userId="1de6b3a7-5191-4a0c-8968-b8f905305e1d" providerId="ADAL" clId="{130EA096-91FC-45DE-80E4-B64B31E52902}" dt="2023-09-20T14:25:49.142" v="0"/>
        <pc:sldMkLst>
          <pc:docMk/>
          <pc:sldMk cId="626447684" sldId="424"/>
        </pc:sldMkLst>
      </pc:sldChg>
      <pc:sldChg chg="add">
        <pc:chgData name="Hoang Dang Nguyen" userId="1de6b3a7-5191-4a0c-8968-b8f905305e1d" providerId="ADAL" clId="{130EA096-91FC-45DE-80E4-B64B31E52902}" dt="2023-09-20T14:25:49.142" v="0"/>
        <pc:sldMkLst>
          <pc:docMk/>
          <pc:sldMk cId="1122934173" sldId="425"/>
        </pc:sldMkLst>
      </pc:sldChg>
      <pc:sldChg chg="add">
        <pc:chgData name="Hoang Dang Nguyen" userId="1de6b3a7-5191-4a0c-8968-b8f905305e1d" providerId="ADAL" clId="{130EA096-91FC-45DE-80E4-B64B31E52902}" dt="2023-09-20T14:25:49.142" v="0"/>
        <pc:sldMkLst>
          <pc:docMk/>
          <pc:sldMk cId="3641749343" sldId="426"/>
        </pc:sldMkLst>
      </pc:sldChg>
      <pc:sldChg chg="add">
        <pc:chgData name="Hoang Dang Nguyen" userId="1de6b3a7-5191-4a0c-8968-b8f905305e1d" providerId="ADAL" clId="{130EA096-91FC-45DE-80E4-B64B31E52902}" dt="2023-09-20T14:25:49.142" v="0"/>
        <pc:sldMkLst>
          <pc:docMk/>
          <pc:sldMk cId="495564444" sldId="427"/>
        </pc:sldMkLst>
      </pc:sldChg>
      <pc:sldChg chg="modSp add del mod">
        <pc:chgData name="Hoang Dang Nguyen" userId="1de6b3a7-5191-4a0c-8968-b8f905305e1d" providerId="ADAL" clId="{130EA096-91FC-45DE-80E4-B64B31E52902}" dt="2023-09-20T14:34:13.840" v="115" actId="47"/>
        <pc:sldMkLst>
          <pc:docMk/>
          <pc:sldMk cId="3204603678" sldId="428"/>
        </pc:sldMkLst>
        <pc:spChg chg="mod">
          <ac:chgData name="Hoang Dang Nguyen" userId="1de6b3a7-5191-4a0c-8968-b8f905305e1d" providerId="ADAL" clId="{130EA096-91FC-45DE-80E4-B64B31E52902}" dt="2023-09-20T14:34:06.852" v="109" actId="21"/>
          <ac:spMkLst>
            <pc:docMk/>
            <pc:sldMk cId="3204603678" sldId="428"/>
            <ac:spMk id="46083" creationId="{40C1E144-BFD2-84A0-EAD2-DB1154C739F3}"/>
          </ac:spMkLst>
        </pc:spChg>
      </pc:sldChg>
      <pc:sldChg chg="modSp add mod">
        <pc:chgData name="Hoang Dang Nguyen" userId="1de6b3a7-5191-4a0c-8968-b8f905305e1d" providerId="ADAL" clId="{130EA096-91FC-45DE-80E4-B64B31E52902}" dt="2023-09-21T10:42:38.542" v="1342" actId="20577"/>
        <pc:sldMkLst>
          <pc:docMk/>
          <pc:sldMk cId="3863848502" sldId="429"/>
        </pc:sldMkLst>
        <pc:spChg chg="mod">
          <ac:chgData name="Hoang Dang Nguyen" userId="1de6b3a7-5191-4a0c-8968-b8f905305e1d" providerId="ADAL" clId="{130EA096-91FC-45DE-80E4-B64B31E52902}" dt="2023-09-21T10:42:38.542" v="1342" actId="20577"/>
          <ac:spMkLst>
            <pc:docMk/>
            <pc:sldMk cId="3863848502" sldId="429"/>
            <ac:spMk id="2" creationId="{9EDB0608-9F4F-CC61-9A64-3C8FCC434E64}"/>
          </ac:spMkLst>
        </pc:spChg>
      </pc:sldChg>
      <pc:sldChg chg="modSp add mod">
        <pc:chgData name="Hoang Dang Nguyen" userId="1de6b3a7-5191-4a0c-8968-b8f905305e1d" providerId="ADAL" clId="{130EA096-91FC-45DE-80E4-B64B31E52902}" dt="2023-09-21T10:42:44.690" v="1348" actId="20577"/>
        <pc:sldMkLst>
          <pc:docMk/>
          <pc:sldMk cId="466523251" sldId="430"/>
        </pc:sldMkLst>
        <pc:spChg chg="mod">
          <ac:chgData name="Hoang Dang Nguyen" userId="1de6b3a7-5191-4a0c-8968-b8f905305e1d" providerId="ADAL" clId="{130EA096-91FC-45DE-80E4-B64B31E52902}" dt="2023-09-21T10:42:44.690" v="1348" actId="20577"/>
          <ac:spMkLst>
            <pc:docMk/>
            <pc:sldMk cId="466523251" sldId="430"/>
            <ac:spMk id="7" creationId="{D36801C8-8A20-98C4-3251-94565A956E39}"/>
          </ac:spMkLst>
        </pc:spChg>
      </pc:sldChg>
      <pc:sldChg chg="modSp add del mod">
        <pc:chgData name="Hoang Dang Nguyen" userId="1de6b3a7-5191-4a0c-8968-b8f905305e1d" providerId="ADAL" clId="{130EA096-91FC-45DE-80E4-B64B31E52902}" dt="2023-09-20T14:34:04.831" v="108" actId="47"/>
        <pc:sldMkLst>
          <pc:docMk/>
          <pc:sldMk cId="1742777149" sldId="431"/>
        </pc:sldMkLst>
        <pc:spChg chg="mod">
          <ac:chgData name="Hoang Dang Nguyen" userId="1de6b3a7-5191-4a0c-8968-b8f905305e1d" providerId="ADAL" clId="{130EA096-91FC-45DE-80E4-B64B31E52902}" dt="2023-09-20T14:34:02.063" v="106" actId="21"/>
          <ac:spMkLst>
            <pc:docMk/>
            <pc:sldMk cId="1742777149" sldId="431"/>
            <ac:spMk id="46083" creationId="{40C1E144-BFD2-84A0-EAD2-DB1154C739F3}"/>
          </ac:spMkLst>
        </pc:spChg>
      </pc:sldChg>
      <pc:sldChg chg="addSp delSp modSp add mod">
        <pc:chgData name="Hoang Dang Nguyen" userId="1de6b3a7-5191-4a0c-8968-b8f905305e1d" providerId="ADAL" clId="{130EA096-91FC-45DE-80E4-B64B31E52902}" dt="2023-09-21T10:45:46.733" v="1375" actId="1076"/>
        <pc:sldMkLst>
          <pc:docMk/>
          <pc:sldMk cId="684391482" sldId="432"/>
        </pc:sldMkLst>
        <pc:spChg chg="mod">
          <ac:chgData name="Hoang Dang Nguyen" userId="1de6b3a7-5191-4a0c-8968-b8f905305e1d" providerId="ADAL" clId="{130EA096-91FC-45DE-80E4-B64B31E52902}" dt="2023-09-21T10:45:45.224" v="1374" actId="1076"/>
          <ac:spMkLst>
            <pc:docMk/>
            <pc:sldMk cId="684391482" sldId="432"/>
            <ac:spMk id="3" creationId="{0C8C73F5-F91A-DA76-E816-140C57A58739}"/>
          </ac:spMkLst>
        </pc:spChg>
        <pc:picChg chg="del">
          <ac:chgData name="Hoang Dang Nguyen" userId="1de6b3a7-5191-4a0c-8968-b8f905305e1d" providerId="ADAL" clId="{130EA096-91FC-45DE-80E4-B64B31E52902}" dt="2023-09-21T10:44:39.636" v="1357" actId="478"/>
          <ac:picMkLst>
            <pc:docMk/>
            <pc:sldMk cId="684391482" sldId="432"/>
            <ac:picMk id="2" creationId="{DCDB8280-8CEF-8DD9-1DAD-0465B9FE7EC6}"/>
          </ac:picMkLst>
        </pc:picChg>
        <pc:picChg chg="add mod">
          <ac:chgData name="Hoang Dang Nguyen" userId="1de6b3a7-5191-4a0c-8968-b8f905305e1d" providerId="ADAL" clId="{130EA096-91FC-45DE-80E4-B64B31E52902}" dt="2023-09-21T10:45:46.733" v="1375" actId="1076"/>
          <ac:picMkLst>
            <pc:docMk/>
            <pc:sldMk cId="684391482" sldId="432"/>
            <ac:picMk id="6" creationId="{1AAD80B1-497E-F6A6-9F0F-A872F1A720FF}"/>
          </ac:picMkLst>
        </pc:picChg>
      </pc:sldChg>
      <pc:sldChg chg="add">
        <pc:chgData name="Hoang Dang Nguyen" userId="1de6b3a7-5191-4a0c-8968-b8f905305e1d" providerId="ADAL" clId="{130EA096-91FC-45DE-80E4-B64B31E52902}" dt="2023-09-20T14:25:49.142" v="0"/>
        <pc:sldMkLst>
          <pc:docMk/>
          <pc:sldMk cId="2711038079" sldId="433"/>
        </pc:sldMkLst>
      </pc:sldChg>
      <pc:sldChg chg="modSp add mod">
        <pc:chgData name="Hoang Dang Nguyen" userId="1de6b3a7-5191-4a0c-8968-b8f905305e1d" providerId="ADAL" clId="{130EA096-91FC-45DE-80E4-B64B31E52902}" dt="2023-09-20T14:41:25.557" v="424" actId="6549"/>
        <pc:sldMkLst>
          <pc:docMk/>
          <pc:sldMk cId="36315904" sldId="434"/>
        </pc:sldMkLst>
        <pc:spChg chg="mod">
          <ac:chgData name="Hoang Dang Nguyen" userId="1de6b3a7-5191-4a0c-8968-b8f905305e1d" providerId="ADAL" clId="{130EA096-91FC-45DE-80E4-B64B31E52902}" dt="2023-09-20T14:41:25.557" v="424" actId="6549"/>
          <ac:spMkLst>
            <pc:docMk/>
            <pc:sldMk cId="36315904" sldId="434"/>
            <ac:spMk id="46083" creationId="{40C1E144-BFD2-84A0-EAD2-DB1154C739F3}"/>
          </ac:spMkLst>
        </pc:spChg>
      </pc:sldChg>
      <pc:sldChg chg="add">
        <pc:chgData name="Hoang Dang Nguyen" userId="1de6b3a7-5191-4a0c-8968-b8f905305e1d" providerId="ADAL" clId="{130EA096-91FC-45DE-80E4-B64B31E52902}" dt="2023-09-20T14:25:49.142" v="0"/>
        <pc:sldMkLst>
          <pc:docMk/>
          <pc:sldMk cId="2091831992" sldId="436"/>
        </pc:sldMkLst>
      </pc:sldChg>
      <pc:sldChg chg="add">
        <pc:chgData name="Hoang Dang Nguyen" userId="1de6b3a7-5191-4a0c-8968-b8f905305e1d" providerId="ADAL" clId="{130EA096-91FC-45DE-80E4-B64B31E52902}" dt="2023-09-20T14:25:49.142" v="0"/>
        <pc:sldMkLst>
          <pc:docMk/>
          <pc:sldMk cId="2095357965" sldId="437"/>
        </pc:sldMkLst>
      </pc:sldChg>
      <pc:sldChg chg="add">
        <pc:chgData name="Hoang Dang Nguyen" userId="1de6b3a7-5191-4a0c-8968-b8f905305e1d" providerId="ADAL" clId="{130EA096-91FC-45DE-80E4-B64B31E52902}" dt="2023-09-20T14:25:49.142" v="0"/>
        <pc:sldMkLst>
          <pc:docMk/>
          <pc:sldMk cId="2200382563" sldId="438"/>
        </pc:sldMkLst>
      </pc:sldChg>
      <pc:sldChg chg="add">
        <pc:chgData name="Hoang Dang Nguyen" userId="1de6b3a7-5191-4a0c-8968-b8f905305e1d" providerId="ADAL" clId="{130EA096-91FC-45DE-80E4-B64B31E52902}" dt="2023-09-20T14:25:49.142" v="0"/>
        <pc:sldMkLst>
          <pc:docMk/>
          <pc:sldMk cId="2575998997" sldId="439"/>
        </pc:sldMkLst>
      </pc:sldChg>
      <pc:sldChg chg="add">
        <pc:chgData name="Hoang Dang Nguyen" userId="1de6b3a7-5191-4a0c-8968-b8f905305e1d" providerId="ADAL" clId="{130EA096-91FC-45DE-80E4-B64B31E52902}" dt="2023-09-20T14:25:49.142" v="0"/>
        <pc:sldMkLst>
          <pc:docMk/>
          <pc:sldMk cId="4155293415" sldId="440"/>
        </pc:sldMkLst>
      </pc:sldChg>
      <pc:sldChg chg="add">
        <pc:chgData name="Hoang Dang Nguyen" userId="1de6b3a7-5191-4a0c-8968-b8f905305e1d" providerId="ADAL" clId="{130EA096-91FC-45DE-80E4-B64B31E52902}" dt="2023-09-20T14:25:49.142" v="0"/>
        <pc:sldMkLst>
          <pc:docMk/>
          <pc:sldMk cId="4119741758" sldId="441"/>
        </pc:sldMkLst>
      </pc:sldChg>
      <pc:sldChg chg="add">
        <pc:chgData name="Hoang Dang Nguyen" userId="1de6b3a7-5191-4a0c-8968-b8f905305e1d" providerId="ADAL" clId="{130EA096-91FC-45DE-80E4-B64B31E52902}" dt="2023-09-20T14:25:49.142" v="0"/>
        <pc:sldMkLst>
          <pc:docMk/>
          <pc:sldMk cId="2110239933" sldId="442"/>
        </pc:sldMkLst>
      </pc:sldChg>
      <pc:sldChg chg="add del">
        <pc:chgData name="Hoang Dang Nguyen" userId="1de6b3a7-5191-4a0c-8968-b8f905305e1d" providerId="ADAL" clId="{130EA096-91FC-45DE-80E4-B64B31E52902}" dt="2023-09-20T14:26:39.936" v="7" actId="47"/>
        <pc:sldMkLst>
          <pc:docMk/>
          <pc:sldMk cId="1738342516" sldId="443"/>
        </pc:sldMkLst>
      </pc:sldChg>
      <pc:sldChg chg="add">
        <pc:chgData name="Hoang Dang Nguyen" userId="1de6b3a7-5191-4a0c-8968-b8f905305e1d" providerId="ADAL" clId="{130EA096-91FC-45DE-80E4-B64B31E52902}" dt="2023-09-20T14:28:57.424" v="8"/>
        <pc:sldMkLst>
          <pc:docMk/>
          <pc:sldMk cId="2388187305" sldId="443"/>
        </pc:sldMkLst>
      </pc:sldChg>
      <pc:sldChg chg="modSp add mod">
        <pc:chgData name="Hoang Dang Nguyen" userId="1de6b3a7-5191-4a0c-8968-b8f905305e1d" providerId="ADAL" clId="{130EA096-91FC-45DE-80E4-B64B31E52902}" dt="2023-09-20T14:32:06.819" v="74" actId="20577"/>
        <pc:sldMkLst>
          <pc:docMk/>
          <pc:sldMk cId="3024992881" sldId="444"/>
        </pc:sldMkLst>
        <pc:spChg chg="mod">
          <ac:chgData name="Hoang Dang Nguyen" userId="1de6b3a7-5191-4a0c-8968-b8f905305e1d" providerId="ADAL" clId="{130EA096-91FC-45DE-80E4-B64B31E52902}" dt="2023-09-20T14:32:06.819" v="74" actId="20577"/>
          <ac:spMkLst>
            <pc:docMk/>
            <pc:sldMk cId="3024992881" sldId="444"/>
            <ac:spMk id="2" creationId="{007D365B-71E8-EEA1-3C2D-EE7B7FEDE7A4}"/>
          </ac:spMkLst>
        </pc:spChg>
        <pc:spChg chg="mod">
          <ac:chgData name="Hoang Dang Nguyen" userId="1de6b3a7-5191-4a0c-8968-b8f905305e1d" providerId="ADAL" clId="{130EA096-91FC-45DE-80E4-B64B31E52902}" dt="2023-09-20T14:31:43.848" v="69"/>
          <ac:spMkLst>
            <pc:docMk/>
            <pc:sldMk cId="3024992881" sldId="444"/>
            <ac:spMk id="12" creationId="{3C976E9C-3007-A345-D8C5-097FC6FF0039}"/>
          </ac:spMkLst>
        </pc:spChg>
      </pc:sldChg>
      <pc:sldChg chg="add">
        <pc:chgData name="Hoang Dang Nguyen" userId="1de6b3a7-5191-4a0c-8968-b8f905305e1d" providerId="ADAL" clId="{130EA096-91FC-45DE-80E4-B64B31E52902}" dt="2023-09-20T14:30:59.055" v="53"/>
        <pc:sldMkLst>
          <pc:docMk/>
          <pc:sldMk cId="1294833176" sldId="445"/>
        </pc:sldMkLst>
      </pc:sldChg>
      <pc:sldChg chg="modSp add mod">
        <pc:chgData name="Hoang Dang Nguyen" userId="1de6b3a7-5191-4a0c-8968-b8f905305e1d" providerId="ADAL" clId="{130EA096-91FC-45DE-80E4-B64B31E52902}" dt="2023-09-20T14:34:39.386" v="123" actId="20577"/>
        <pc:sldMkLst>
          <pc:docMk/>
          <pc:sldMk cId="3607647035" sldId="446"/>
        </pc:sldMkLst>
        <pc:spChg chg="mod">
          <ac:chgData name="Hoang Dang Nguyen" userId="1de6b3a7-5191-4a0c-8968-b8f905305e1d" providerId="ADAL" clId="{130EA096-91FC-45DE-80E4-B64B31E52902}" dt="2023-09-20T14:32:02.732" v="72" actId="6549"/>
          <ac:spMkLst>
            <pc:docMk/>
            <pc:sldMk cId="3607647035" sldId="446"/>
            <ac:spMk id="2" creationId="{007D365B-71E8-EEA1-3C2D-EE7B7FEDE7A4}"/>
          </ac:spMkLst>
        </pc:spChg>
        <pc:spChg chg="mod">
          <ac:chgData name="Hoang Dang Nguyen" userId="1de6b3a7-5191-4a0c-8968-b8f905305e1d" providerId="ADAL" clId="{130EA096-91FC-45DE-80E4-B64B31E52902}" dt="2023-09-20T14:34:39.386" v="123" actId="20577"/>
          <ac:spMkLst>
            <pc:docMk/>
            <pc:sldMk cId="3607647035" sldId="446"/>
            <ac:spMk id="12" creationId="{3C976E9C-3007-A345-D8C5-097FC6FF0039}"/>
          </ac:spMkLst>
        </pc:spChg>
      </pc:sldChg>
      <pc:sldChg chg="add">
        <pc:chgData name="Hoang Dang Nguyen" userId="1de6b3a7-5191-4a0c-8968-b8f905305e1d" providerId="ADAL" clId="{130EA096-91FC-45DE-80E4-B64B31E52902}" dt="2023-09-20T14:31:59.554" v="70"/>
        <pc:sldMkLst>
          <pc:docMk/>
          <pc:sldMk cId="3865175403" sldId="447"/>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796A26D5-E8BA-48C2-83AD-3FF77A2A7942}"/>
    <pc:docChg chg="delSld">
      <pc:chgData name="Hoang Dang Nguyen" userId="1de6b3a7-5191-4a0c-8968-b8f905305e1d" providerId="ADAL" clId="{796A26D5-E8BA-48C2-83AD-3FF77A2A7942}" dt="2023-10-02T12:24:10.585" v="9" actId="47"/>
      <pc:docMkLst>
        <pc:docMk/>
      </pc:docMkLst>
      <pc:sldChg chg="del">
        <pc:chgData name="Hoang Dang Nguyen" userId="1de6b3a7-5191-4a0c-8968-b8f905305e1d" providerId="ADAL" clId="{796A26D5-E8BA-48C2-83AD-3FF77A2A7942}" dt="2023-10-02T12:23:52.573" v="1" actId="47"/>
        <pc:sldMkLst>
          <pc:docMk/>
          <pc:sldMk cId="714084256" sldId="401"/>
        </pc:sldMkLst>
      </pc:sldChg>
      <pc:sldChg chg="del">
        <pc:chgData name="Hoang Dang Nguyen" userId="1de6b3a7-5191-4a0c-8968-b8f905305e1d" providerId="ADAL" clId="{796A26D5-E8BA-48C2-83AD-3FF77A2A7942}" dt="2023-10-02T12:24:06.514" v="7" actId="47"/>
        <pc:sldMkLst>
          <pc:docMk/>
          <pc:sldMk cId="261271788" sldId="402"/>
        </pc:sldMkLst>
      </pc:sldChg>
      <pc:sldChg chg="del">
        <pc:chgData name="Hoang Dang Nguyen" userId="1de6b3a7-5191-4a0c-8968-b8f905305e1d" providerId="ADAL" clId="{796A26D5-E8BA-48C2-83AD-3FF77A2A7942}" dt="2023-10-02T12:24:08.225" v="8" actId="47"/>
        <pc:sldMkLst>
          <pc:docMk/>
          <pc:sldMk cId="4288001336" sldId="405"/>
        </pc:sldMkLst>
      </pc:sldChg>
      <pc:sldChg chg="del">
        <pc:chgData name="Hoang Dang Nguyen" userId="1de6b3a7-5191-4a0c-8968-b8f905305e1d" providerId="ADAL" clId="{796A26D5-E8BA-48C2-83AD-3FF77A2A7942}" dt="2023-10-02T12:24:10.585" v="9" actId="47"/>
        <pc:sldMkLst>
          <pc:docMk/>
          <pc:sldMk cId="1233194692" sldId="406"/>
        </pc:sldMkLst>
      </pc:sldChg>
      <pc:sldChg chg="del">
        <pc:chgData name="Hoang Dang Nguyen" userId="1de6b3a7-5191-4a0c-8968-b8f905305e1d" providerId="ADAL" clId="{796A26D5-E8BA-48C2-83AD-3FF77A2A7942}" dt="2023-10-02T12:23:49.192" v="0" actId="47"/>
        <pc:sldMkLst>
          <pc:docMk/>
          <pc:sldMk cId="290787176" sldId="408"/>
        </pc:sldMkLst>
      </pc:sldChg>
      <pc:sldChg chg="del">
        <pc:chgData name="Hoang Dang Nguyen" userId="1de6b3a7-5191-4a0c-8968-b8f905305e1d" providerId="ADAL" clId="{796A26D5-E8BA-48C2-83AD-3FF77A2A7942}" dt="2023-10-02T12:23:53.460" v="2" actId="47"/>
        <pc:sldMkLst>
          <pc:docMk/>
          <pc:sldMk cId="2388187305" sldId="443"/>
        </pc:sldMkLst>
      </pc:sldChg>
      <pc:sldChg chg="del">
        <pc:chgData name="Hoang Dang Nguyen" userId="1de6b3a7-5191-4a0c-8968-b8f905305e1d" providerId="ADAL" clId="{796A26D5-E8BA-48C2-83AD-3FF77A2A7942}" dt="2023-10-02T12:23:57.628" v="3" actId="47"/>
        <pc:sldMkLst>
          <pc:docMk/>
          <pc:sldMk cId="3024992881" sldId="444"/>
        </pc:sldMkLst>
      </pc:sldChg>
      <pc:sldChg chg="del">
        <pc:chgData name="Hoang Dang Nguyen" userId="1de6b3a7-5191-4a0c-8968-b8f905305e1d" providerId="ADAL" clId="{796A26D5-E8BA-48C2-83AD-3FF77A2A7942}" dt="2023-10-02T12:23:58.187" v="4" actId="47"/>
        <pc:sldMkLst>
          <pc:docMk/>
          <pc:sldMk cId="1294833176" sldId="445"/>
        </pc:sldMkLst>
      </pc:sldChg>
      <pc:sldChg chg="del">
        <pc:chgData name="Hoang Dang Nguyen" userId="1de6b3a7-5191-4a0c-8968-b8f905305e1d" providerId="ADAL" clId="{796A26D5-E8BA-48C2-83AD-3FF77A2A7942}" dt="2023-10-02T12:24:01.434" v="5" actId="47"/>
        <pc:sldMkLst>
          <pc:docMk/>
          <pc:sldMk cId="3607647035" sldId="446"/>
        </pc:sldMkLst>
      </pc:sldChg>
      <pc:sldChg chg="del">
        <pc:chgData name="Hoang Dang Nguyen" userId="1de6b3a7-5191-4a0c-8968-b8f905305e1d" providerId="ADAL" clId="{796A26D5-E8BA-48C2-83AD-3FF77A2A7942}" dt="2023-10-02T12:24:01.873" v="6" actId="47"/>
        <pc:sldMkLst>
          <pc:docMk/>
          <pc:sldMk cId="3865175403" sldId="4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C958BC-093A-4C3C-BA2B-F47489BBCECC}"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3D43D5-8B46-4DEB-8A1D-F9B232CBA52E}" type="slidenum">
              <a:rPr lang="en-GB" smtClean="0"/>
              <a:t>‹#›</a:t>
            </a:fld>
            <a:endParaRPr lang="en-GB"/>
          </a:p>
        </p:txBody>
      </p:sp>
    </p:spTree>
    <p:extLst>
      <p:ext uri="{BB962C8B-B14F-4D97-AF65-F5344CB8AC3E}">
        <p14:creationId xmlns:p14="http://schemas.microsoft.com/office/powerpoint/2010/main" val="3733659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4A8778F-4690-B78C-CF6B-B2A8781979EB}"/>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03786169-C55D-293A-48B2-BB715BDF7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Reference: Robbins &amp; Coulter (2020)</a:t>
            </a:r>
          </a:p>
        </p:txBody>
      </p:sp>
      <p:sp>
        <p:nvSpPr>
          <p:cNvPr id="10244" name="Slide Number Placeholder 3">
            <a:extLst>
              <a:ext uri="{FF2B5EF4-FFF2-40B4-BE49-F238E27FC236}">
                <a16:creationId xmlns:a16="http://schemas.microsoft.com/office/drawing/2014/main" id="{B1D51504-DCF9-238F-04A8-0B8500BEF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DAA4B0-181B-4851-9F08-4821AA6B094B}" type="slidenum">
              <a:rPr lang="en-GB" altLang="en-US" smtClean="0">
                <a:latin typeface="Verdana" panose="020B0604030504040204" pitchFamily="34" charset="0"/>
              </a:rPr>
              <a:pPr/>
              <a:t>4</a:t>
            </a:fld>
            <a:endParaRPr lang="en-GB" altLang="en-US" dirty="0">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your favourite organisation? (McDonald? Google? Tesla?) What are their vision and mission. Do you like them? Do you want to work with them or for them, given their current vision and mission statements?</a:t>
            </a:r>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5</a:t>
            </a:fld>
            <a:endParaRPr lang="en-GB" altLang="en-US" dirty="0">
              <a:latin typeface="Verdana" panose="020B0604030504040204" pitchFamily="34" charset="0"/>
            </a:endParaRPr>
          </a:p>
        </p:txBody>
      </p:sp>
    </p:spTree>
    <p:extLst>
      <p:ext uri="{BB962C8B-B14F-4D97-AF65-F5344CB8AC3E}">
        <p14:creationId xmlns:p14="http://schemas.microsoft.com/office/powerpoint/2010/main" val="1637918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believes organisations can be perceived as individuals with distinct characteristics and preferences.</a:t>
            </a:r>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6</a:t>
            </a:fld>
            <a:endParaRPr lang="en-GB" altLang="en-US" dirty="0"/>
          </a:p>
        </p:txBody>
      </p:sp>
    </p:spTree>
    <p:extLst>
      <p:ext uri="{BB962C8B-B14F-4D97-AF65-F5344CB8AC3E}">
        <p14:creationId xmlns:p14="http://schemas.microsoft.com/office/powerpoint/2010/main" val="2893200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Power culture depends on a central power source with influence throughout the organisation. A power culture is frequently found in small entrepreneurial organisations and relies on trust, empathy and personal communications. There are few rules and procedures, and little bureaucracy. It is a political organisation with decisions taken largely on the balance of influence. </a:t>
            </a:r>
          </a:p>
          <a:p>
            <a:pPr marL="171450" indent="-171450" eaLnBrk="1" hangingPunct="1">
              <a:buFont typeface="Arial" panose="020B0604020202020204" pitchFamily="34" charset="0"/>
              <a:buChar char="•"/>
            </a:pPr>
            <a:r>
              <a:rPr lang="en-GB" b="0" i="0" dirty="0">
                <a:solidFill>
                  <a:srgbClr val="555555"/>
                </a:solidFill>
                <a:effectLst/>
                <a:latin typeface="robotoregular"/>
              </a:rPr>
              <a:t>Role culture is often stereotyped as a bureaucracy and works by logic and rationality. Role culture rests on the strength of strong organisational ‘pillars’ – the functions of specialists in, for example, finance, purchasing and production. Role or job description is often more important than the individual, and position is the main source of power. </a:t>
            </a:r>
          </a:p>
          <a:p>
            <a:pPr marL="171450" indent="-171450" eaLnBrk="1" hangingPunct="1">
              <a:buFont typeface="Arial" panose="020B0604020202020204" pitchFamily="34" charset="0"/>
              <a:buChar char="•"/>
            </a:pPr>
            <a:r>
              <a:rPr lang="en-GB" b="0" i="0" dirty="0">
                <a:solidFill>
                  <a:srgbClr val="555555"/>
                </a:solidFill>
                <a:effectLst/>
                <a:latin typeface="robotoregular"/>
              </a:rPr>
              <a:t>Task culture is job-oriented or project-oriented. Task culture can be likened to a net, some strands are stronger than others and with much of the power and influence. An example is the matrix organisation. Task culture seeks to bring together the right resources and people, and utilises the unifying power of the group. Influence is widely spread and based more on expert power than on position or personal power. </a:t>
            </a:r>
          </a:p>
          <a:p>
            <a:pPr marL="171450" indent="-171450" eaLnBrk="1" hangingPunct="1">
              <a:buFont typeface="Arial" panose="020B0604020202020204" pitchFamily="34" charset="0"/>
              <a:buChar char="•"/>
            </a:pPr>
            <a:r>
              <a:rPr lang="en-GB" b="0" i="0" dirty="0">
                <a:solidFill>
                  <a:srgbClr val="555555"/>
                </a:solidFill>
                <a:effectLst/>
                <a:latin typeface="robotoregular"/>
              </a:rPr>
              <a:t>Person culture is where the individual is the central focus and structure exists to serve the individuals within it. When a group of people decide to band together to do their own thing and share office space, equipment or clerical assistance, then the resulting organisation would have a person culture. Examples are groups of barristers, architects, doctors or consultants. Many individuals have a preference for person culture, for example university professors and research specialists. Management hierarchies and control mechanisms are possible only by mutual consent.</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GB" b="0" i="0" dirty="0">
                <a:solidFill>
                  <a:srgbClr val="555555"/>
                </a:solidFill>
                <a:effectLst/>
                <a:latin typeface="robotoregular"/>
              </a:rPr>
              <a:t>Tough-guy, macho culture – an organisation of individualists who frequently take high risks and receive quick feedback on the right or wrong of their actions. Examples include police departments, surgeons, construction, cosmetics, management consulting and the entertainment industry. Financial stakes are high and there is a focus on speed.</a:t>
            </a:r>
          </a:p>
          <a:p>
            <a:pPr marL="171450" indent="-171450" eaLnBrk="1" hangingPunct="1">
              <a:buFont typeface="Arial" panose="020B0604020202020204" pitchFamily="34" charset="0"/>
              <a:buChar char="•"/>
            </a:pPr>
            <a:br>
              <a:rPr lang="en-GB" dirty="0"/>
            </a:br>
            <a:r>
              <a:rPr lang="en-GB" b="0" i="0" dirty="0">
                <a:solidFill>
                  <a:srgbClr val="555555"/>
                </a:solidFill>
                <a:effectLst/>
                <a:latin typeface="robotoregular"/>
              </a:rPr>
              <a:t>Mullins, Laurie, and Jacqueline E. McLean. </a:t>
            </a:r>
            <a:r>
              <a:rPr lang="en-GB" b="0" i="1" dirty="0">
                <a:solidFill>
                  <a:srgbClr val="555555"/>
                </a:solidFill>
                <a:effectLst/>
                <a:latin typeface="robotoregular"/>
              </a:rPr>
              <a:t>Mullins: Organisational Behaviour in the Workplace</a:t>
            </a:r>
            <a:r>
              <a:rPr lang="en-GB" b="0" i="0" dirty="0">
                <a:solidFill>
                  <a:srgbClr val="555555"/>
                </a:solidFill>
                <a:effectLst/>
                <a:latin typeface="robotoregular"/>
              </a:rPr>
              <a:t>, Pearson Education, Limited, 2019.</a:t>
            </a:r>
            <a:r>
              <a:rPr lang="en-GB" b="0" i="1" dirty="0">
                <a:solidFill>
                  <a:srgbClr val="555555"/>
                </a:solidFill>
                <a:effectLst/>
                <a:latin typeface="robotoregular"/>
              </a:rPr>
              <a:t> ProQuest </a:t>
            </a:r>
            <a:r>
              <a:rPr lang="en-GB" b="0" i="1" dirty="0" err="1">
                <a:solidFill>
                  <a:srgbClr val="555555"/>
                </a:solidFill>
                <a:effectLst/>
                <a:latin typeface="robotoregular"/>
              </a:rPr>
              <a:t>Ebook</a:t>
            </a:r>
            <a:r>
              <a:rPr lang="en-GB" b="0" i="1" dirty="0">
                <a:solidFill>
                  <a:srgbClr val="555555"/>
                </a:solidFill>
                <a:effectLst/>
                <a:latin typeface="robotoregular"/>
              </a:rPr>
              <a:t> Central</a:t>
            </a:r>
            <a:r>
              <a:rPr lang="en-GB" b="0" i="0" dirty="0">
                <a:solidFill>
                  <a:srgbClr val="555555"/>
                </a:solidFill>
                <a:effectLst/>
                <a:latin typeface="robotoregular"/>
              </a:rPr>
              <a:t>, http://ebookcentral.proquest.com/lib/trinity/detail.action?docID=5830196.</a:t>
            </a:r>
            <a:br>
              <a:rPr lang="en-GB" dirty="0"/>
            </a:br>
            <a:r>
              <a:rPr lang="en-GB" b="0" i="0" dirty="0">
                <a:solidFill>
                  <a:srgbClr val="555555"/>
                </a:solidFill>
                <a:effectLst/>
                <a:latin typeface="robotoregular"/>
              </a:rPr>
              <a:t>Created from trinity on 2022-10-10 13:52:26.</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627797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Work-hard/play-hard culture – characterised by fun and action where employees take few risks, all with quick feedback. Organisations tend to be highly dynamic and the primary value centres on customers and their needs. There is a high level of relatively low-risk activity. Examples include sales organisations such as estate agents and computer companies, mass consumer companies such as McDonald’s, office equipment manufacturers and retail stores.</a:t>
            </a:r>
          </a:p>
          <a:p>
            <a:pPr marL="171450" indent="-171450" eaLnBrk="1" hangingPunct="1">
              <a:buFont typeface="Arial" panose="020B0604020202020204" pitchFamily="34" charset="0"/>
              <a:buChar char="•"/>
            </a:pPr>
            <a:r>
              <a:rPr lang="en-GB" b="0" i="0" dirty="0">
                <a:solidFill>
                  <a:srgbClr val="555555"/>
                </a:solidFill>
                <a:effectLst/>
                <a:latin typeface="robotoregular"/>
              </a:rPr>
              <a:t>Bet-your-company culture – where there are large-stake decisions with a high risk but slow feedback so that it may be years before employees know if decisions were successful. Examples include oil companies, investment banks, architectural firms and the military. The focus is on the future and the importance of investing in it. There is a sense of deliberateness throughout the organisation typified by the ritual of the business meeting.</a:t>
            </a:r>
          </a:p>
          <a:p>
            <a:pPr marL="171450" indent="-171450" eaLnBrk="1" hangingPunct="1">
              <a:buFont typeface="Arial" panose="020B0604020202020204" pitchFamily="34" charset="0"/>
              <a:buChar char="•"/>
            </a:pPr>
            <a:r>
              <a:rPr lang="en-GB" b="0" i="0" dirty="0">
                <a:solidFill>
                  <a:srgbClr val="555555"/>
                </a:solidFill>
                <a:effectLst/>
                <a:latin typeface="robotoregular"/>
              </a:rPr>
              <a:t>Process culture – a low-risk, slow-feedback culture where employees find difficulty in measuring what they do. Typical examples include insurance companies, financial services and the civil service. The individual financial stakes are low and employees get very little feedback on their effectiveness. Their memos and reports seem to disappear into a void. Lack of feedback forces employees to focus on how they do something, not what they do.</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1085512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474B354-EC7E-1F06-43FC-213FDAA5F972}"/>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79A4E9AE-0131-5548-96E5-80048B7BD53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Level 1: Artefacts. The most visible level of the culture is artefacts and creations – the constructed physical and social environment. This includes physical space and layout, the technological output, written and spoken language and the overt behaviour of group members.</a:t>
            </a:r>
          </a:p>
          <a:p>
            <a:pPr marL="171450" indent="-171450" eaLnBrk="1" hangingPunct="1">
              <a:buFont typeface="Arial" panose="020B0604020202020204" pitchFamily="34" charset="0"/>
              <a:buChar char="•"/>
            </a:pPr>
            <a:r>
              <a:rPr lang="en-GB" b="0" i="0" dirty="0">
                <a:solidFill>
                  <a:srgbClr val="555555"/>
                </a:solidFill>
                <a:effectLst/>
                <a:latin typeface="robotoregular"/>
              </a:rPr>
              <a:t>Level 2: Espoused beliefs and values. Cultural learning reflects someone’s original values. Solutions about how to deal with a new task, issue or problem are based on convictions of reality. If the solution works, the value can transform into a belief. Values and beliefs become part of the conceptual process by which group members justify actions and behaviour.</a:t>
            </a:r>
          </a:p>
          <a:p>
            <a:pPr marL="171450" indent="-171450" eaLnBrk="1" hangingPunct="1">
              <a:buFont typeface="Arial" panose="020B0604020202020204" pitchFamily="34" charset="0"/>
              <a:buChar char="•"/>
            </a:pPr>
            <a:r>
              <a:rPr lang="en-GB" b="0" i="0" dirty="0">
                <a:solidFill>
                  <a:srgbClr val="555555"/>
                </a:solidFill>
                <a:effectLst/>
                <a:latin typeface="robotoregular"/>
              </a:rPr>
              <a:t>Level 3: Basic underlying assumptions. When a solution to a problem works repeatedly it comes to be taken for granted. Basic assumptions are unconsciously held learned responses. They are implicit assumptions that actually guide behaviour and determine how group members perceive, think and feel about things.</a:t>
            </a:r>
            <a:endParaRPr lang="en-GB" altLang="en-US" dirty="0"/>
          </a:p>
        </p:txBody>
      </p:sp>
      <p:sp>
        <p:nvSpPr>
          <p:cNvPr id="18436" name="Slide Number Placeholder 3">
            <a:extLst>
              <a:ext uri="{FF2B5EF4-FFF2-40B4-BE49-F238E27FC236}">
                <a16:creationId xmlns:a16="http://schemas.microsoft.com/office/drawing/2014/main" id="{B9993D0F-98DA-3A3B-E394-047CED3DC6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E7D835-0E01-4595-8FD2-18A2464F50B2}"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9F7949E-9A4E-A5A0-2AFB-AF8CC8085D90}"/>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37993F45-50A8-2592-191D-E43DD741DD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Arial" panose="020B0604020202020204" pitchFamily="34" charset="0"/>
              <a:buChar char="•"/>
            </a:pPr>
            <a:r>
              <a:rPr lang="en-GB" b="0" i="0" dirty="0">
                <a:solidFill>
                  <a:srgbClr val="555555"/>
                </a:solidFill>
                <a:effectLst/>
                <a:latin typeface="robotoregular"/>
              </a:rPr>
              <a:t>History. The reason, and manner in which, the organisation was originally formed, its age, and the philosophy and values of its owners and first senior managers will affect culture. Corporate history can be an effective induction tool to assist a growth programme, and help integrate new employees by infusion with the organisation’s culture and identity. Failure in mergers and acquisitions can arise from cultural clashes and failure to integrate different cultures. </a:t>
            </a:r>
          </a:p>
          <a:p>
            <a:pPr marL="228600" indent="-228600" eaLnBrk="1" hangingPunct="1">
              <a:buFont typeface="Arial" panose="020B0604020202020204" pitchFamily="34" charset="0"/>
              <a:buChar char="•"/>
            </a:pPr>
            <a:r>
              <a:rPr lang="en-GB" b="0" i="0" dirty="0">
                <a:solidFill>
                  <a:srgbClr val="555555"/>
                </a:solidFill>
                <a:effectLst/>
                <a:latin typeface="robotoregular"/>
              </a:rPr>
              <a:t>Primary function and technology. The nature of the organisation’s ‘business’ and its primary function have an important influence on its culture. This includes the range and quality of products and services provided, the importance of reputation and the type of customers. The primary function of the organisation will determine the nature of the technological processes and methods of undertaking work, which in turn also affect structure and culture.</a:t>
            </a:r>
          </a:p>
          <a:p>
            <a:pPr marL="228600" indent="-228600" eaLnBrk="1" hangingPunct="1">
              <a:buFont typeface="Arial" panose="020B0604020202020204" pitchFamily="34" charset="0"/>
              <a:buChar char="•"/>
            </a:pPr>
            <a:r>
              <a:rPr lang="en-GB" b="0" i="0" dirty="0">
                <a:solidFill>
                  <a:srgbClr val="555555"/>
                </a:solidFill>
                <a:effectLst/>
                <a:latin typeface="robotoregular"/>
              </a:rPr>
              <a:t>Strategy. Although a business organisation may pursue profitability, this is not by itself very clear or a sufficient criterion for its effective management. The organisation must give attention to objectives in all key areas of its operations. For example, the emphasis placed on long-term survival or growth, avoiding risks and uncertainties, or concern for broader social responsibilities. The combination of objectives and resultant strategies will influence culture, and may itself be influenced by changes in culture. (See also Chapter 16.)</a:t>
            </a:r>
          </a:p>
          <a:p>
            <a:pPr marL="228600" indent="-228600" eaLnBrk="1" hangingPunct="1">
              <a:buFont typeface="Arial" panose="020B0604020202020204" pitchFamily="34" charset="0"/>
              <a:buChar char="•"/>
            </a:pPr>
            <a:r>
              <a:rPr lang="en-GB" b="0" i="0" dirty="0">
                <a:solidFill>
                  <a:srgbClr val="555555"/>
                </a:solidFill>
                <a:effectLst/>
                <a:latin typeface="robotoregular"/>
              </a:rPr>
              <a:t>Size. Usually larger organisations have more formalised structures and cultures. Increased size is likely to result in separate departments and possibly split-site operations. This may cause difficulties in communication and inter-departmental rivalries with the need for effective co-ordination. A rapid expansion, or decline, in size and rate of growth, and resultant changes in staffing will influence structure and culture.</a:t>
            </a:r>
          </a:p>
          <a:p>
            <a:pPr marL="228600" indent="-228600" eaLnBrk="1" hangingPunct="1">
              <a:buFont typeface="Arial" panose="020B0604020202020204" pitchFamily="34" charset="0"/>
              <a:buChar char="•"/>
            </a:pPr>
            <a:r>
              <a:rPr lang="en-GB" b="0" i="0" dirty="0">
                <a:solidFill>
                  <a:srgbClr val="555555"/>
                </a:solidFill>
                <a:effectLst/>
                <a:latin typeface="robotoregular"/>
              </a:rPr>
              <a:t>Location. Geographical location and physical characteristics can have a major influence on culture – for example, whether an organisation is located in a quiet rural location or a busy city centre can influence the types of customers and the staff employed. An example could be a hotel or restaurant. Location can also affect the nature of services provided, the sense of ‘boundary’ and distinctive identity, and opportunities for development.</a:t>
            </a:r>
          </a:p>
          <a:p>
            <a:pPr marL="228600" indent="-228600" eaLnBrk="1" hangingPunct="1">
              <a:buFont typeface="Arial" panose="020B0604020202020204" pitchFamily="34" charset="0"/>
              <a:buChar char="•"/>
            </a:pPr>
            <a:r>
              <a:rPr lang="en-GB" b="0" i="0" dirty="0">
                <a:solidFill>
                  <a:srgbClr val="555555"/>
                </a:solidFill>
                <a:effectLst/>
                <a:latin typeface="robotoregular"/>
              </a:rPr>
              <a:t>Management and leadership. Top executives can have considerable influence on the nature of corporate culture. Examples could include the key roles played by Sir Richard Branson, Anita Roddick, founder of The Body Shop.</a:t>
            </a:r>
            <a:endParaRPr lang="en-GB" altLang="en-US" dirty="0"/>
          </a:p>
        </p:txBody>
      </p:sp>
      <p:sp>
        <p:nvSpPr>
          <p:cNvPr id="22532" name="Slide Number Placeholder 3">
            <a:extLst>
              <a:ext uri="{FF2B5EF4-FFF2-40B4-BE49-F238E27FC236}">
                <a16:creationId xmlns:a16="http://schemas.microsoft.com/office/drawing/2014/main" id="{83C0D6A4-9A14-7497-FFD7-0EC83B654A6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45AE248-8A84-4D57-956B-6D992656786B}"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8BCC49F-3D40-9ACD-8A09-7BDACED3D26C}"/>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5CBDAEBD-0CAB-A17D-F065-D926BE0662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dirty="0"/>
              <a:t>Is strong culture always more desirable than weak culture?</a:t>
            </a:r>
          </a:p>
        </p:txBody>
      </p:sp>
      <p:sp>
        <p:nvSpPr>
          <p:cNvPr id="45060" name="Slide Number Placeholder 3">
            <a:extLst>
              <a:ext uri="{FF2B5EF4-FFF2-40B4-BE49-F238E27FC236}">
                <a16:creationId xmlns:a16="http://schemas.microsoft.com/office/drawing/2014/main" id="{774C066A-72C0-331F-FDCA-8E423F173C6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615A8F-2FB1-4469-B704-13FC05FCA344}"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011B87-4790-ED0A-ABF4-08870EB2190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997BF6B-99F1-15E2-8767-ABD7366146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a:buFont typeface="+mj-lt"/>
              <a:buAutoNum type="arabicPeriod"/>
            </a:pPr>
            <a:r>
              <a:rPr lang="en-GB" b="0" i="0" dirty="0">
                <a:solidFill>
                  <a:srgbClr val="555555"/>
                </a:solidFill>
                <a:effectLst/>
                <a:latin typeface="robotoregular"/>
              </a:rPr>
              <a:t>Routine behaviours – ways in which members of the organisation behave towards each other and towards those outside the organisation and which make up how things are done or how things should happen.</a:t>
            </a:r>
          </a:p>
          <a:p>
            <a:pPr marL="228600" indent="-228600">
              <a:buFont typeface="+mj-lt"/>
              <a:buAutoNum type="arabicPeriod"/>
            </a:pPr>
            <a:r>
              <a:rPr lang="en-GB" b="0" i="0" dirty="0">
                <a:solidFill>
                  <a:srgbClr val="555555"/>
                </a:solidFill>
                <a:effectLst/>
                <a:latin typeface="robotoregular"/>
              </a:rPr>
              <a:t>Rituals – particular activities or special events through which the organisation emphasises what is particularly important; can include formal organisational processes and informal processes.</a:t>
            </a:r>
          </a:p>
          <a:p>
            <a:pPr marL="228600" indent="-228600">
              <a:buFont typeface="+mj-lt"/>
              <a:buAutoNum type="arabicPeriod"/>
            </a:pPr>
            <a:r>
              <a:rPr lang="en-GB" b="0" i="0" dirty="0">
                <a:solidFill>
                  <a:srgbClr val="555555"/>
                </a:solidFill>
                <a:effectLst/>
                <a:latin typeface="robotoregular"/>
              </a:rPr>
              <a:t>Stories told by members of the organisation that embed the present and flag up important events and personalities, and typically have to do with successes, failures, heroes, villains and mavericks.</a:t>
            </a:r>
          </a:p>
          <a:p>
            <a:pPr marL="228600" indent="-228600">
              <a:buFont typeface="+mj-lt"/>
              <a:buAutoNum type="arabicPeriod"/>
            </a:pPr>
            <a:r>
              <a:rPr lang="en-GB" b="0" i="0" dirty="0">
                <a:solidFill>
                  <a:srgbClr val="555555"/>
                </a:solidFill>
                <a:effectLst/>
                <a:latin typeface="robotoregular"/>
              </a:rPr>
              <a:t>Symbols – such as logos, offices, cars, titles, type of language or terminology commonly used – which become a shorthand representation of the nature of the organisation.</a:t>
            </a:r>
          </a:p>
          <a:p>
            <a:pPr marL="228600" indent="-228600">
              <a:buFont typeface="+mj-lt"/>
              <a:buAutoNum type="arabicPeriod"/>
            </a:pPr>
            <a:r>
              <a:rPr lang="en-GB" b="0" i="0" dirty="0">
                <a:solidFill>
                  <a:srgbClr val="555555"/>
                </a:solidFill>
                <a:effectLst/>
                <a:latin typeface="robotoregular"/>
              </a:rPr>
              <a:t>Power structures – power of the most powerful individuals or groups in the organisation may be based on management position and seniority, but in some organisations power can be lodged with other levels or functions.</a:t>
            </a:r>
          </a:p>
          <a:p>
            <a:pPr marL="228600" indent="-228600">
              <a:buFont typeface="+mj-lt"/>
              <a:buAutoNum type="arabicPeriod"/>
            </a:pPr>
            <a:r>
              <a:rPr lang="en-GB" b="0" i="0" dirty="0">
                <a:solidFill>
                  <a:srgbClr val="555555"/>
                </a:solidFill>
                <a:effectLst/>
                <a:latin typeface="robotoregular"/>
              </a:rPr>
              <a:t>Control systems – measurement and reward systems that emphasise what it is important to monitor, and to focus attention and activity upon – for example, stewardship of funds or quality of service.</a:t>
            </a:r>
          </a:p>
          <a:p>
            <a:pPr marL="228600" indent="-228600">
              <a:buFont typeface="+mj-lt"/>
              <a:buAutoNum type="arabicPeriod"/>
            </a:pPr>
            <a:r>
              <a:rPr lang="en-GB" b="0" i="0" dirty="0">
                <a:solidFill>
                  <a:srgbClr val="555555"/>
                </a:solidFill>
                <a:effectLst/>
                <a:latin typeface="robotoregular"/>
              </a:rPr>
              <a:t>Organisation structure – which reflects power structures and delineates important relationships and activities within the organisation, and involves both formal structure and control and less formal systems.</a:t>
            </a:r>
          </a:p>
          <a:p>
            <a:pPr marL="228600" indent="-228600">
              <a:buFont typeface="+mj-lt"/>
              <a:buAutoNum type="arabicPeriod"/>
            </a:pPr>
            <a:r>
              <a:rPr lang="en-GB" b="0" i="0" dirty="0">
                <a:solidFill>
                  <a:srgbClr val="555555"/>
                </a:solidFill>
                <a:effectLst/>
                <a:latin typeface="robotoregular"/>
              </a:rPr>
              <a:t>The paradigm of the organisation, which encapsulates and reinforces the behaviours observed in other elements of the cultural web.</a:t>
            </a:r>
            <a:endParaRPr lang="en-GB" altLang="en-US" dirty="0">
              <a:solidFill>
                <a:srgbClr val="555555"/>
              </a:solidFill>
              <a:latin typeface="robotoregular"/>
            </a:endParaRPr>
          </a:p>
        </p:txBody>
      </p:sp>
      <p:sp>
        <p:nvSpPr>
          <p:cNvPr id="24580" name="Slide Number Placeholder 3">
            <a:extLst>
              <a:ext uri="{FF2B5EF4-FFF2-40B4-BE49-F238E27FC236}">
                <a16:creationId xmlns:a16="http://schemas.microsoft.com/office/drawing/2014/main" id="{6BAB0EEE-17D5-B240-D210-6E0653F81FD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EE2872-6AFD-45D0-905A-2B6A84DDB4A8}"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011B87-4790-ED0A-ABF4-08870EB2190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997BF6B-99F1-15E2-8767-ABD7366146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mj-lt"/>
              <a:buNone/>
            </a:pPr>
            <a:r>
              <a:rPr lang="en-GB" b="0" i="0" dirty="0">
                <a:solidFill>
                  <a:srgbClr val="555555"/>
                </a:solidFill>
                <a:effectLst/>
                <a:latin typeface="robotoregular"/>
              </a:rPr>
              <a:t>Reference: Robbins and Coulter (2020)</a:t>
            </a:r>
            <a:endParaRPr lang="en-GB" altLang="en-US" dirty="0">
              <a:solidFill>
                <a:srgbClr val="555555"/>
              </a:solidFill>
              <a:latin typeface="robotoregular"/>
            </a:endParaRPr>
          </a:p>
        </p:txBody>
      </p:sp>
      <p:sp>
        <p:nvSpPr>
          <p:cNvPr id="24580" name="Slide Number Placeholder 3">
            <a:extLst>
              <a:ext uri="{FF2B5EF4-FFF2-40B4-BE49-F238E27FC236}">
                <a16:creationId xmlns:a16="http://schemas.microsoft.com/office/drawing/2014/main" id="{6BAB0EEE-17D5-B240-D210-6E0653F81FD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EE2872-6AFD-45D0-905A-2B6A84DDB4A8}"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1822348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011B87-4790-ED0A-ABF4-08870EB21909}"/>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997BF6B-99F1-15E2-8767-ABD7366146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mj-lt"/>
              <a:buNone/>
            </a:pPr>
            <a:r>
              <a:rPr lang="en-GB" b="0" i="0" dirty="0">
                <a:solidFill>
                  <a:srgbClr val="555555"/>
                </a:solidFill>
                <a:effectLst/>
                <a:latin typeface="robotoregular"/>
              </a:rPr>
              <a:t>Reference: Robbins and Coulter (2020)</a:t>
            </a:r>
            <a:endParaRPr lang="en-GB" altLang="en-US" dirty="0">
              <a:solidFill>
                <a:srgbClr val="555555"/>
              </a:solidFill>
              <a:latin typeface="robotoregular"/>
            </a:endParaRPr>
          </a:p>
        </p:txBody>
      </p:sp>
      <p:sp>
        <p:nvSpPr>
          <p:cNvPr id="24580" name="Slide Number Placeholder 3">
            <a:extLst>
              <a:ext uri="{FF2B5EF4-FFF2-40B4-BE49-F238E27FC236}">
                <a16:creationId xmlns:a16="http://schemas.microsoft.com/office/drawing/2014/main" id="{6BAB0EEE-17D5-B240-D210-6E0653F81FD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EE2872-6AFD-45D0-905A-2B6A84DDB4A8}"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140578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b="0" i="0" dirty="0">
                <a:solidFill>
                  <a:srgbClr val="555555"/>
                </a:solidFill>
                <a:effectLst/>
                <a:latin typeface="robotoregular"/>
              </a:rPr>
              <a:t>Ref: https://hi.hofstede-insights.com/national-culture</a:t>
            </a:r>
          </a:p>
          <a:p>
            <a:pPr algn="just"/>
            <a:r>
              <a:rPr lang="en-GB" b="0" i="0" cap="all" dirty="0">
                <a:solidFill>
                  <a:srgbClr val="111111"/>
                </a:solidFill>
                <a:effectLst/>
                <a:latin typeface="Quicksand"/>
              </a:rPr>
              <a:t>THE DIMENSIONS OF NATIONAL CULTURE:</a:t>
            </a:r>
          </a:p>
          <a:p>
            <a:pPr algn="just"/>
            <a:r>
              <a:rPr lang="en-GB" b="0" i="0" dirty="0">
                <a:solidFill>
                  <a:srgbClr val="444444"/>
                </a:solidFill>
                <a:effectLst/>
                <a:latin typeface="din-2014"/>
              </a:rPr>
              <a:t>The Hofstede model of national culture consists of six dimensions. The cultural dimensions represent independent preferences for one state of affairs over another that distinguish countries (rather than individuals) from each other.</a:t>
            </a:r>
          </a:p>
          <a:p>
            <a:pPr algn="just"/>
            <a:r>
              <a:rPr lang="en-GB" b="0" i="0" dirty="0">
                <a:solidFill>
                  <a:srgbClr val="444444"/>
                </a:solidFill>
                <a:effectLst/>
                <a:latin typeface="din-2014"/>
              </a:rPr>
              <a:t>The country scores on the dimensions are relative, in that we are all human and simultaneously we are all unique. In other words, culture can only be used meaningfully by comparison. The model consists of the following dimensions:</a:t>
            </a:r>
          </a:p>
          <a:p>
            <a:pPr algn="just"/>
            <a:r>
              <a:rPr lang="en-GB" b="0" i="0" cap="all" dirty="0">
                <a:solidFill>
                  <a:srgbClr val="F67C1E"/>
                </a:solidFill>
                <a:effectLst/>
                <a:latin typeface="Quicksand"/>
              </a:rPr>
              <a:t>POWER DISTANCE INDEX (PDI)</a:t>
            </a:r>
            <a:endParaRPr lang="en-GB" b="0" i="0" cap="all" dirty="0">
              <a:solidFill>
                <a:srgbClr val="111111"/>
              </a:solidFill>
              <a:effectLst/>
              <a:latin typeface="Quicksand"/>
            </a:endParaRPr>
          </a:p>
          <a:p>
            <a:pPr algn="just"/>
            <a:r>
              <a:rPr lang="en-GB" b="0" i="0" dirty="0">
                <a:solidFill>
                  <a:srgbClr val="444444"/>
                </a:solidFill>
                <a:effectLst/>
                <a:latin typeface="din-2014"/>
              </a:rPr>
              <a:t>This dimension expresses the degree to which the less powerful members of a society accept and expect that power is distributed unequally. The fundamental issue here is how a society handles inequalities among people.</a:t>
            </a:r>
          </a:p>
          <a:p>
            <a:pPr algn="just"/>
            <a:r>
              <a:rPr lang="en-GB" b="0" i="0" dirty="0">
                <a:solidFill>
                  <a:srgbClr val="444444"/>
                </a:solidFill>
                <a:effectLst/>
                <a:latin typeface="din-2014"/>
              </a:rPr>
              <a:t>People in societies exhibiting a large degree of Power Distance accept a hierarchical order in which everybody has a place and which needs no further justification. In societies with low Power Distance, people strive to equalise the distribution of power and demand justification for inequalities of power.</a:t>
            </a:r>
          </a:p>
          <a:p>
            <a:pPr algn="just"/>
            <a:r>
              <a:rPr lang="en-GB" b="0" i="0" cap="all" dirty="0">
                <a:solidFill>
                  <a:srgbClr val="F67C1E"/>
                </a:solidFill>
                <a:effectLst/>
                <a:latin typeface="Quicksand"/>
              </a:rPr>
              <a:t>INDIVIDUALISM VERSUS COLLECTIVISM (IDV)</a:t>
            </a:r>
            <a:endParaRPr lang="en-GB" b="0" i="0" cap="all" dirty="0">
              <a:solidFill>
                <a:srgbClr val="111111"/>
              </a:solidFill>
              <a:effectLst/>
              <a:latin typeface="Quicksand"/>
            </a:endParaRPr>
          </a:p>
          <a:p>
            <a:pPr algn="just"/>
            <a:r>
              <a:rPr lang="en-GB" b="0" i="0" dirty="0">
                <a:solidFill>
                  <a:srgbClr val="444444"/>
                </a:solidFill>
                <a:effectLst/>
                <a:latin typeface="din-2014"/>
              </a:rPr>
              <a:t>The high side of this dimension, called Individualism, can be defined as a preference for a loosely-knit social framework in which individuals are expected to take care of only themselves and their immediate families.</a:t>
            </a:r>
          </a:p>
          <a:p>
            <a:pPr algn="just"/>
            <a:r>
              <a:rPr lang="en-GB" b="0" i="0" dirty="0">
                <a:solidFill>
                  <a:srgbClr val="444444"/>
                </a:solidFill>
                <a:effectLst/>
                <a:latin typeface="din-2014"/>
              </a:rPr>
              <a:t>Its opposite, Collectivism, represents a preference for a tightly-knit framework in society in which individuals can expect their relatives or members of a particular ingroup to look after them in exchange for unquestioning loyalty. A society’s position on this dimension is reflected in whether people’s self-image is defined in terms of “I” or “we.”</a:t>
            </a:r>
          </a:p>
          <a:p>
            <a:pPr algn="just"/>
            <a:r>
              <a:rPr lang="en-GB" b="0" i="0" cap="all" dirty="0">
                <a:solidFill>
                  <a:srgbClr val="F67C1E"/>
                </a:solidFill>
                <a:effectLst/>
                <a:latin typeface="Quicksand"/>
              </a:rPr>
              <a:t>MASCULINITY VERSUS FEMININITY (MAS)</a:t>
            </a:r>
            <a:endParaRPr lang="en-GB" b="0" i="0" cap="all" dirty="0">
              <a:solidFill>
                <a:srgbClr val="111111"/>
              </a:solidFill>
              <a:effectLst/>
              <a:latin typeface="Quicksand"/>
            </a:endParaRPr>
          </a:p>
          <a:p>
            <a:pPr algn="just"/>
            <a:r>
              <a:rPr lang="en-GB" b="0" i="0" dirty="0">
                <a:solidFill>
                  <a:srgbClr val="444444"/>
                </a:solidFill>
                <a:effectLst/>
                <a:latin typeface="din-2014"/>
              </a:rPr>
              <a:t>The Masculinity side of this dimension represents a preference in society for achievement, heroism, assertiveness, and material rewards for success. Society at large is more competitive. Its opposite, Femininity, stands for a preference for cooperation, modesty, caring for the weak and quality of life. Society at large is more consensus-oriented.</a:t>
            </a:r>
          </a:p>
          <a:p>
            <a:pPr algn="just"/>
            <a:r>
              <a:rPr lang="en-GB" b="0" i="0" dirty="0">
                <a:solidFill>
                  <a:srgbClr val="444444"/>
                </a:solidFill>
                <a:effectLst/>
                <a:latin typeface="din-2014"/>
              </a:rPr>
              <a:t>In the business context Masculinity versus Femininity is sometimes also related to as “tough versus tender” cultures.</a:t>
            </a:r>
          </a:p>
          <a:p>
            <a:pPr algn="just"/>
            <a:r>
              <a:rPr lang="en-GB" b="0" i="0" cap="all" dirty="0">
                <a:solidFill>
                  <a:srgbClr val="F67C1E"/>
                </a:solidFill>
                <a:effectLst/>
                <a:latin typeface="Quicksand"/>
              </a:rPr>
              <a:t>UNCERTAINTY AVOIDANCE INDEX (UAI)</a:t>
            </a:r>
            <a:endParaRPr lang="en-GB" b="0" i="0" cap="all" dirty="0">
              <a:solidFill>
                <a:srgbClr val="111111"/>
              </a:solidFill>
              <a:effectLst/>
              <a:latin typeface="Quicksand"/>
            </a:endParaRPr>
          </a:p>
          <a:p>
            <a:pPr algn="just"/>
            <a:r>
              <a:rPr lang="en-GB" b="0" i="0" dirty="0">
                <a:solidFill>
                  <a:srgbClr val="444444"/>
                </a:solidFill>
                <a:effectLst/>
                <a:latin typeface="din-2014"/>
              </a:rPr>
              <a:t>The Uncertainty Avoidance dimension expresses the degree to which the members of a society feel uncomfortable with uncertainty and ambiguity. The fundamental issue here is how a society deals with the fact that the future can never be known: should we try to control the future or just let it happen?</a:t>
            </a:r>
          </a:p>
          <a:p>
            <a:pPr algn="just"/>
            <a:r>
              <a:rPr lang="en-GB" b="0" i="0" dirty="0">
                <a:solidFill>
                  <a:srgbClr val="444444"/>
                </a:solidFill>
                <a:effectLst/>
                <a:latin typeface="din-2014"/>
              </a:rPr>
              <a:t>Countries exhibiting strong UAI maintain rigid codes of belief and behaviour, and are intolerant of unorthodox behaviour and ideas. Weak UAI societies maintain a more relaxed attitude in which practice counts more than principles.</a:t>
            </a:r>
          </a:p>
          <a:p>
            <a:pPr algn="just"/>
            <a:r>
              <a:rPr lang="en-GB" b="0" i="0" cap="all" dirty="0">
                <a:solidFill>
                  <a:srgbClr val="F67C1E"/>
                </a:solidFill>
                <a:effectLst/>
                <a:latin typeface="Quicksand"/>
              </a:rPr>
              <a:t>LONG TERM ORIENTATION VERSUS SHORT TERM NORMATIVE ORIENTATION (LTO)</a:t>
            </a:r>
            <a:endParaRPr lang="en-GB" b="0" i="0" cap="all" dirty="0">
              <a:solidFill>
                <a:srgbClr val="111111"/>
              </a:solidFill>
              <a:effectLst/>
              <a:latin typeface="Quicksand"/>
            </a:endParaRPr>
          </a:p>
          <a:p>
            <a:pPr algn="just"/>
            <a:r>
              <a:rPr lang="en-GB" b="0" i="0" dirty="0">
                <a:solidFill>
                  <a:srgbClr val="444444"/>
                </a:solidFill>
                <a:effectLst/>
                <a:latin typeface="din-2014"/>
              </a:rPr>
              <a:t>Every society has to maintain some links with its own past while dealing with the challenges of the present and the future. Societies prioritize these two existential goals differently.</a:t>
            </a:r>
          </a:p>
          <a:p>
            <a:pPr algn="just"/>
            <a:r>
              <a:rPr lang="en-GB" b="0" i="0" dirty="0">
                <a:solidFill>
                  <a:srgbClr val="444444"/>
                </a:solidFill>
                <a:effectLst/>
                <a:latin typeface="din-2014"/>
              </a:rPr>
              <a:t>Societies who score low on this dimension, for example, prefer to maintain time-honoured traditions and norms while viewing societal change with suspicion.</a:t>
            </a:r>
          </a:p>
          <a:p>
            <a:pPr algn="just"/>
            <a:r>
              <a:rPr lang="en-GB" b="0" i="0" dirty="0">
                <a:solidFill>
                  <a:srgbClr val="444444"/>
                </a:solidFill>
                <a:effectLst/>
                <a:latin typeface="din-2014"/>
              </a:rPr>
              <a:t>Those with a culture which scores high, on the other hand, take a more pragmatic approach: they encourage thrift and efforts in modern education as a way to prepare for the future.</a:t>
            </a:r>
          </a:p>
          <a:p>
            <a:pPr algn="just"/>
            <a:r>
              <a:rPr lang="en-GB" b="0" i="0" dirty="0">
                <a:solidFill>
                  <a:srgbClr val="444444"/>
                </a:solidFill>
                <a:effectLst/>
                <a:latin typeface="din-2014"/>
              </a:rPr>
              <a:t>In the business context, this dimension is referred to as “(short-term) normative versus (long-term) pragmatic” (PRA). In the academic environment, the terminology Monumentalism versus </a:t>
            </a:r>
            <a:r>
              <a:rPr lang="en-GB" b="0" i="0" dirty="0" err="1">
                <a:solidFill>
                  <a:srgbClr val="444444"/>
                </a:solidFill>
                <a:effectLst/>
                <a:latin typeface="din-2014"/>
              </a:rPr>
              <a:t>Flexhumility</a:t>
            </a:r>
            <a:r>
              <a:rPr lang="en-GB" b="0" i="0" dirty="0">
                <a:solidFill>
                  <a:srgbClr val="444444"/>
                </a:solidFill>
                <a:effectLst/>
                <a:latin typeface="din-2014"/>
              </a:rPr>
              <a:t> is sometimes also used.</a:t>
            </a:r>
          </a:p>
          <a:p>
            <a:pPr algn="just"/>
            <a:r>
              <a:rPr lang="en-GB" b="0" i="0" cap="all" dirty="0">
                <a:solidFill>
                  <a:srgbClr val="F67C1E"/>
                </a:solidFill>
                <a:effectLst/>
                <a:latin typeface="Quicksand"/>
              </a:rPr>
              <a:t>INDULGENCE VERSUS RESTRAINT (IVR)</a:t>
            </a:r>
            <a:endParaRPr lang="en-GB" b="0" i="0" cap="all" dirty="0">
              <a:solidFill>
                <a:srgbClr val="111111"/>
              </a:solidFill>
              <a:effectLst/>
              <a:latin typeface="Quicksand"/>
            </a:endParaRPr>
          </a:p>
          <a:p>
            <a:pPr algn="just"/>
            <a:r>
              <a:rPr lang="en-GB" b="0" i="0" dirty="0">
                <a:solidFill>
                  <a:srgbClr val="444444"/>
                </a:solidFill>
                <a:effectLst/>
                <a:latin typeface="din-2014"/>
              </a:rPr>
              <a:t>Indulgence stands for a society that allows relatively free gratification of basic and natural human drives related to enjoying life and having fun. Restraint stands for a society that suppresses gratification of needs and regulates it by means of strict social norms.</a:t>
            </a:r>
          </a:p>
          <a:p>
            <a:pPr marL="171450" indent="-171450">
              <a:buFontTx/>
              <a:buChar char="•"/>
            </a:pPr>
            <a:endParaRPr lang="en-GB" b="0" i="0" dirty="0">
              <a:solidFill>
                <a:srgbClr val="555555"/>
              </a:solidFill>
              <a:effectLst/>
              <a:latin typeface="robotoregular"/>
            </a:endParaRPr>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1515256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b="0" i="0" dirty="0">
                <a:solidFill>
                  <a:srgbClr val="555555"/>
                </a:solidFill>
                <a:effectLst/>
                <a:latin typeface="robotoregular"/>
              </a:rPr>
              <a:t>Ref: https://globeproject.com/study_2004_2007</a:t>
            </a:r>
          </a:p>
          <a:p>
            <a:pPr marL="171450" indent="-171450">
              <a:buFontTx/>
              <a:buChar char="•"/>
            </a:pPr>
            <a:endParaRPr lang="en-GB" altLang="en-US" b="0" i="0" dirty="0">
              <a:solidFill>
                <a:srgbClr val="555555"/>
              </a:solidFill>
              <a:effectLst/>
              <a:latin typeface="robotoregular"/>
            </a:endParaRPr>
          </a:p>
          <a:p>
            <a:pPr algn="l">
              <a:buFont typeface="Arial" panose="020B0604020202020204" pitchFamily="34" charset="0"/>
              <a:buChar char="•"/>
            </a:pPr>
            <a:r>
              <a:rPr lang="en-GB" b="1" i="0" dirty="0">
                <a:solidFill>
                  <a:srgbClr val="373A3C"/>
                </a:solidFill>
                <a:effectLst/>
                <a:latin typeface="PT Serif" panose="020B0604020202020204" pitchFamily="18" charset="0"/>
              </a:rPr>
              <a:t>Performance Orientation:</a:t>
            </a:r>
            <a:r>
              <a:rPr lang="en-GB" b="0" i="0" dirty="0">
                <a:solidFill>
                  <a:srgbClr val="373A3C"/>
                </a:solidFill>
                <a:effectLst/>
                <a:latin typeface="PT Serif" panose="020B0604020202020204" pitchFamily="18" charset="0"/>
              </a:rPr>
              <a:t> The degree to which a collective encourages and rewards (and should encourage and reward) group members for performance improvement and excellence.</a:t>
            </a:r>
          </a:p>
          <a:p>
            <a:pPr algn="l">
              <a:buFont typeface="Arial" panose="020B0604020202020204" pitchFamily="34" charset="0"/>
              <a:buChar char="•"/>
            </a:pPr>
            <a:r>
              <a:rPr lang="en-GB" b="1" i="0" dirty="0">
                <a:solidFill>
                  <a:srgbClr val="373A3C"/>
                </a:solidFill>
                <a:effectLst/>
                <a:latin typeface="PT Serif" panose="020B0604020202020204" pitchFamily="18" charset="0"/>
              </a:rPr>
              <a:t>Assertiveness:</a:t>
            </a:r>
            <a:r>
              <a:rPr lang="en-GB" b="0" i="0" dirty="0">
                <a:solidFill>
                  <a:srgbClr val="373A3C"/>
                </a:solidFill>
                <a:effectLst/>
                <a:latin typeface="PT Serif" panose="020B0604020202020204" pitchFamily="18" charset="0"/>
              </a:rPr>
              <a:t> The degree to which individuals are (and should be) assertive, confrontational, and aggressive in their relationship with others.</a:t>
            </a:r>
          </a:p>
          <a:p>
            <a:pPr algn="l">
              <a:buFont typeface="Arial" panose="020B0604020202020204" pitchFamily="34" charset="0"/>
              <a:buChar char="•"/>
            </a:pPr>
            <a:r>
              <a:rPr lang="en-GB" b="1" i="0" dirty="0">
                <a:solidFill>
                  <a:srgbClr val="373A3C"/>
                </a:solidFill>
                <a:effectLst/>
                <a:latin typeface="PT Serif" panose="020B0604020202020204" pitchFamily="18" charset="0"/>
              </a:rPr>
              <a:t>Future Orientation:</a:t>
            </a:r>
            <a:r>
              <a:rPr lang="en-GB" b="0" i="0" dirty="0">
                <a:solidFill>
                  <a:srgbClr val="373A3C"/>
                </a:solidFill>
                <a:effectLst/>
                <a:latin typeface="PT Serif" panose="020B0604020202020204" pitchFamily="18" charset="0"/>
              </a:rPr>
              <a:t> The extent to which individuals engage (and should engage) in future-oriented </a:t>
            </a:r>
            <a:r>
              <a:rPr lang="en-GB" b="0" i="0" dirty="0" err="1">
                <a:solidFill>
                  <a:srgbClr val="373A3C"/>
                </a:solidFill>
                <a:effectLst/>
                <a:latin typeface="PT Serif" panose="020B0604020202020204" pitchFamily="18" charset="0"/>
              </a:rPr>
              <a:t>behaviors</a:t>
            </a:r>
            <a:r>
              <a:rPr lang="en-GB" b="0" i="0" dirty="0">
                <a:solidFill>
                  <a:srgbClr val="373A3C"/>
                </a:solidFill>
                <a:effectLst/>
                <a:latin typeface="PT Serif" panose="020B0604020202020204" pitchFamily="18" charset="0"/>
              </a:rPr>
              <a:t> such as planning, investing in the future, and delaying gratification.</a:t>
            </a:r>
          </a:p>
          <a:p>
            <a:pPr algn="l">
              <a:buFont typeface="Arial" panose="020B0604020202020204" pitchFamily="34" charset="0"/>
              <a:buChar char="•"/>
            </a:pPr>
            <a:r>
              <a:rPr lang="en-GB" b="1" i="0" dirty="0">
                <a:solidFill>
                  <a:srgbClr val="373A3C"/>
                </a:solidFill>
                <a:effectLst/>
                <a:latin typeface="PT Serif" panose="020B0604020202020204" pitchFamily="18" charset="0"/>
              </a:rPr>
              <a:t>Humane Orientation:</a:t>
            </a:r>
            <a:r>
              <a:rPr lang="en-GB" b="0" i="0" dirty="0">
                <a:solidFill>
                  <a:srgbClr val="373A3C"/>
                </a:solidFill>
                <a:effectLst/>
                <a:latin typeface="PT Serif" panose="020B0604020202020204" pitchFamily="18" charset="0"/>
              </a:rPr>
              <a:t> The degree to which a collective encourages and rewards (and should encourage and reward) individuals for being fair, altruistic, generous, caring, and kind to others.</a:t>
            </a:r>
          </a:p>
          <a:p>
            <a:pPr algn="l">
              <a:buFont typeface="Arial" panose="020B0604020202020204" pitchFamily="34" charset="0"/>
              <a:buChar char="•"/>
            </a:pPr>
            <a:r>
              <a:rPr lang="en-GB" b="1" i="0" dirty="0">
                <a:solidFill>
                  <a:srgbClr val="373A3C"/>
                </a:solidFill>
                <a:effectLst/>
                <a:latin typeface="PT Serif" panose="020B0604020202020204" pitchFamily="18" charset="0"/>
              </a:rPr>
              <a:t>Institutional Collectivism:</a:t>
            </a:r>
            <a:r>
              <a:rPr lang="en-GB" b="0" i="0" dirty="0">
                <a:solidFill>
                  <a:srgbClr val="373A3C"/>
                </a:solidFill>
                <a:effectLst/>
                <a:latin typeface="PT Serif" panose="020B0604020202020204" pitchFamily="18" charset="0"/>
              </a:rPr>
              <a:t> The degree to which organizational and societal institutional practices encourage and reward (and should encourage and reward) collective distribution of resources and collective action.</a:t>
            </a:r>
          </a:p>
          <a:p>
            <a:pPr algn="l">
              <a:buFont typeface="Arial" panose="020B0604020202020204" pitchFamily="34" charset="0"/>
              <a:buChar char="•"/>
            </a:pPr>
            <a:r>
              <a:rPr lang="en-GB" b="1" i="0" dirty="0">
                <a:solidFill>
                  <a:srgbClr val="373A3C"/>
                </a:solidFill>
                <a:effectLst/>
                <a:latin typeface="PT Serif" panose="020B0604020202020204" pitchFamily="18" charset="0"/>
              </a:rPr>
              <a:t>In-Group Collectivism:</a:t>
            </a:r>
            <a:r>
              <a:rPr lang="en-GB" b="0" i="0" dirty="0">
                <a:solidFill>
                  <a:srgbClr val="373A3C"/>
                </a:solidFill>
                <a:effectLst/>
                <a:latin typeface="PT Serif" panose="020B0604020202020204" pitchFamily="18" charset="0"/>
              </a:rPr>
              <a:t> The degree to which individuals express (and should express) pride, loyalty, and cohesiveness in their organizations or families.</a:t>
            </a:r>
          </a:p>
          <a:p>
            <a:pPr algn="l">
              <a:buFont typeface="Arial" panose="020B0604020202020204" pitchFamily="34" charset="0"/>
              <a:buChar char="•"/>
            </a:pPr>
            <a:r>
              <a:rPr lang="en-GB" b="1" i="0" dirty="0">
                <a:solidFill>
                  <a:srgbClr val="373A3C"/>
                </a:solidFill>
                <a:effectLst/>
                <a:latin typeface="PT Serif" panose="020B0604020202020204" pitchFamily="18" charset="0"/>
              </a:rPr>
              <a:t>Gender Egalitarianism:</a:t>
            </a:r>
            <a:r>
              <a:rPr lang="en-GB" b="0" i="0" dirty="0">
                <a:solidFill>
                  <a:srgbClr val="373A3C"/>
                </a:solidFill>
                <a:effectLst/>
                <a:latin typeface="PT Serif" panose="020B0604020202020204" pitchFamily="18" charset="0"/>
              </a:rPr>
              <a:t> The degree to which a collective minimizes (and should minimize) gender inequality.</a:t>
            </a:r>
          </a:p>
          <a:p>
            <a:pPr algn="l">
              <a:buFont typeface="Arial" panose="020B0604020202020204" pitchFamily="34" charset="0"/>
              <a:buChar char="•"/>
            </a:pPr>
            <a:r>
              <a:rPr lang="en-GB" b="1" i="0" dirty="0">
                <a:solidFill>
                  <a:srgbClr val="373A3C"/>
                </a:solidFill>
                <a:effectLst/>
                <a:latin typeface="PT Serif" panose="020B0604020202020204" pitchFamily="18" charset="0"/>
              </a:rPr>
              <a:t>Power Distance:</a:t>
            </a:r>
            <a:r>
              <a:rPr lang="en-GB" b="0" i="0" dirty="0">
                <a:solidFill>
                  <a:srgbClr val="373A3C"/>
                </a:solidFill>
                <a:effectLst/>
                <a:latin typeface="PT Serif" panose="020B0604020202020204" pitchFamily="18" charset="0"/>
              </a:rPr>
              <a:t> The extent to which the community accepts and endorses authority, power differences, and status privileges.</a:t>
            </a:r>
          </a:p>
          <a:p>
            <a:pPr algn="l">
              <a:buFont typeface="Arial" panose="020B0604020202020204" pitchFamily="34" charset="0"/>
              <a:buChar char="•"/>
            </a:pPr>
            <a:r>
              <a:rPr lang="en-GB" b="1" i="0" dirty="0">
                <a:solidFill>
                  <a:srgbClr val="373A3C"/>
                </a:solidFill>
                <a:effectLst/>
                <a:latin typeface="PT Serif" panose="020B0604020202020204" pitchFamily="18" charset="0"/>
              </a:rPr>
              <a:t>Uncertainty Avoidance:</a:t>
            </a:r>
            <a:r>
              <a:rPr lang="en-GB" b="0" i="0" dirty="0">
                <a:solidFill>
                  <a:srgbClr val="373A3C"/>
                </a:solidFill>
                <a:effectLst/>
                <a:latin typeface="PT Serif" panose="020B0604020202020204" pitchFamily="18" charset="0"/>
              </a:rPr>
              <a:t> The extent to which a society, organization, or group relies (and should rely) on social norms, rules, and procedures to alleviate unpredictability of future events. The greater the desire to avoid uncertainty, the more people seek orderliness, consistency, structure, formal procedures, and laws to cover situations in their daily lives.</a:t>
            </a:r>
          </a:p>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13493966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ltLang="en-US" sz="1200" dirty="0">
                <a:cs typeface="Times New Roman" panose="02020603050405020304" pitchFamily="18" charset="0"/>
              </a:rPr>
              <a:t>Linear-active people: task-oriented, highly organised planners who complete action chains doing one thing at a time, prefer straightforward and direct discussion, adhere to logic rather than emotion, have faith in rules and regulations, honour written contracts and are process oriented.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ltLang="en-US" sz="1200" dirty="0">
                <a:cs typeface="Times New Roman" panose="02020603050405020304" pitchFamily="18" charset="0"/>
              </a:rPr>
              <a:t>Multi-active people: emotional, loquacious and impulsive and attach great importance to family, feelings and relationships. They like to do many things at the same time. Relationships and connections are more important than products. They have limited respect for authority, often procrastinate, flexible and often change their plans.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altLang="en-US" sz="1200" dirty="0">
                <a:cs typeface="Times New Roman" panose="02020603050405020304" pitchFamily="18" charset="0"/>
              </a:rPr>
              <a:t>Reactive people are listeners who rarely initiate action or discussion. They concentrate on what is being said, listen before they leap and show respect. </a:t>
            </a:r>
            <a:r>
              <a:rPr lang="en-GB" altLang="en-US" sz="1200" dirty="0" err="1">
                <a:cs typeface="Times New Roman" panose="02020603050405020304" pitchFamily="18" charset="0"/>
              </a:rPr>
              <a:t>Reactives</a:t>
            </a:r>
            <a:r>
              <a:rPr lang="en-GB" altLang="en-US" sz="1200" dirty="0">
                <a:cs typeface="Times New Roman" panose="02020603050405020304" pitchFamily="18" charset="0"/>
              </a:rPr>
              <a:t> are introverts and adept at non-verbal communications. Silence is regarded as a meaningful part of discourse. Smalltalk is not easy and lack of eye contact is typical.</a:t>
            </a:r>
          </a:p>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extLst>
      <p:ext uri="{BB962C8B-B14F-4D97-AF65-F5344CB8AC3E}">
        <p14:creationId xmlns:p14="http://schemas.microsoft.com/office/powerpoint/2010/main" val="18255692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extLst>
      <p:ext uri="{BB962C8B-B14F-4D97-AF65-F5344CB8AC3E}">
        <p14:creationId xmlns:p14="http://schemas.microsoft.com/office/powerpoint/2010/main" val="1162414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extLst>
      <p:ext uri="{BB962C8B-B14F-4D97-AF65-F5344CB8AC3E}">
        <p14:creationId xmlns:p14="http://schemas.microsoft.com/office/powerpoint/2010/main" val="3290658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b="0" i="0" dirty="0">
                <a:solidFill>
                  <a:srgbClr val="555555"/>
                </a:solidFill>
                <a:effectLst/>
                <a:latin typeface="robotoregular"/>
              </a:rPr>
              <a:t>A healthy organisational climate: the extent to which members of staff believe there is:</a:t>
            </a:r>
          </a:p>
          <a:p>
            <a:pPr marL="171450" indent="-171450">
              <a:buFontTx/>
              <a:buChar char="•"/>
            </a:pPr>
            <a:r>
              <a:rPr lang="en-GB" b="0" i="0" dirty="0">
                <a:solidFill>
                  <a:srgbClr val="555555"/>
                </a:solidFill>
                <a:effectLst/>
                <a:latin typeface="robotoregular"/>
              </a:rPr>
              <a:t>acceptance of the psychological contract between the organisation and its members </a:t>
            </a:r>
          </a:p>
          <a:p>
            <a:pPr marL="171450" indent="-171450">
              <a:buFontTx/>
              <a:buChar char="•"/>
            </a:pPr>
            <a:r>
              <a:rPr lang="en-GB" b="0" i="0" dirty="0">
                <a:solidFill>
                  <a:srgbClr val="555555"/>
                </a:solidFill>
                <a:effectLst/>
                <a:latin typeface="robotoregular"/>
              </a:rPr>
              <a:t>managerial and leadership behaviour appropriate to the particular work situation</a:t>
            </a:r>
          </a:p>
          <a:p>
            <a:pPr marL="171450" indent="-171450">
              <a:buFontTx/>
              <a:buChar char="•"/>
            </a:pPr>
            <a:r>
              <a:rPr lang="en-GB" b="0" i="0" dirty="0">
                <a:solidFill>
                  <a:srgbClr val="555555"/>
                </a:solidFill>
                <a:effectLst/>
                <a:latin typeface="robotoregular"/>
              </a:rPr>
              <a:t>mutual trust, consideration and support among different levels of the organisation</a:t>
            </a:r>
          </a:p>
          <a:p>
            <a:pPr marL="171450" indent="-171450">
              <a:buFontTx/>
              <a:buChar char="•"/>
            </a:pPr>
            <a:r>
              <a:rPr lang="en-GB" b="0" i="0" dirty="0">
                <a:solidFill>
                  <a:srgbClr val="555555"/>
                </a:solidFill>
                <a:effectLst/>
                <a:latin typeface="robotoregular"/>
              </a:rPr>
              <a:t>easy access to senior staff with open channels of communication</a:t>
            </a:r>
          </a:p>
          <a:p>
            <a:pPr marL="171450" indent="-171450">
              <a:buFontTx/>
              <a:buChar char="•"/>
            </a:pPr>
            <a:r>
              <a:rPr lang="en-GB" b="0" i="0" dirty="0">
                <a:solidFill>
                  <a:srgbClr val="555555"/>
                </a:solidFill>
                <a:effectLst/>
                <a:latin typeface="robotoregular"/>
              </a:rPr>
              <a:t>respect for individual differences, diversity, equality and inclusion</a:t>
            </a:r>
          </a:p>
          <a:p>
            <a:pPr marL="171450" indent="-171450">
              <a:buFontTx/>
              <a:buChar char="•"/>
            </a:pPr>
            <a:r>
              <a:rPr lang="en-GB" b="0" i="0" dirty="0">
                <a:solidFill>
                  <a:srgbClr val="555555"/>
                </a:solidFill>
                <a:effectLst/>
                <a:latin typeface="robotoregular"/>
              </a:rPr>
              <a:t>attention to work environment and reduction of alienation or frustration at work</a:t>
            </a:r>
          </a:p>
          <a:p>
            <a:pPr marL="171450" indent="-171450">
              <a:buFontTx/>
              <a:buChar char="•"/>
            </a:pPr>
            <a:r>
              <a:rPr lang="en-GB" b="0" i="0" dirty="0">
                <a:solidFill>
                  <a:srgbClr val="555555"/>
                </a:solidFill>
                <a:effectLst/>
                <a:latin typeface="robotoregular"/>
              </a:rPr>
              <a:t>genuine concern for flexibility and work/life balance</a:t>
            </a:r>
          </a:p>
          <a:p>
            <a:pPr marL="171450" indent="-171450">
              <a:buFontTx/>
              <a:buChar char="•"/>
            </a:pPr>
            <a:r>
              <a:rPr lang="en-GB" b="0" i="0" dirty="0">
                <a:solidFill>
                  <a:srgbClr val="555555"/>
                </a:solidFill>
                <a:effectLst/>
                <a:latin typeface="robotoregular"/>
              </a:rPr>
              <a:t>opportunities for personal development and career progression</a:t>
            </a:r>
          </a:p>
          <a:p>
            <a:pPr marL="171450" indent="-171450">
              <a:buFontTx/>
              <a:buChar char="•"/>
            </a:pPr>
            <a:r>
              <a:rPr lang="en-GB" b="0" i="0" dirty="0">
                <a:solidFill>
                  <a:srgbClr val="555555"/>
                </a:solidFill>
                <a:effectLst/>
                <a:latin typeface="robotoregular"/>
              </a:rPr>
              <a:t>democratic functioning of the organisation and opportunities for participation</a:t>
            </a:r>
          </a:p>
          <a:p>
            <a:pPr marL="171450" indent="-171450">
              <a:buFontTx/>
              <a:buChar char="•"/>
            </a:pPr>
            <a:r>
              <a:rPr lang="en-GB" b="0" i="0" dirty="0">
                <a:solidFill>
                  <a:srgbClr val="555555"/>
                </a:solidFill>
                <a:effectLst/>
                <a:latin typeface="robotoregular"/>
              </a:rPr>
              <a:t>recognition of trade unions or staff representatives</a:t>
            </a:r>
          </a:p>
          <a:p>
            <a:pPr marL="171450" indent="-171450">
              <a:buFontTx/>
              <a:buChar char="•"/>
            </a:pPr>
            <a:r>
              <a:rPr lang="en-GB" b="0" i="0" dirty="0">
                <a:solidFill>
                  <a:srgbClr val="555555"/>
                </a:solidFill>
                <a:effectLst/>
                <a:latin typeface="robotoregular"/>
              </a:rPr>
              <a:t>open discussion of conflict with attempt to avoid confrontation</a:t>
            </a:r>
          </a:p>
          <a:p>
            <a:pPr marL="171450" indent="-171450">
              <a:buFontTx/>
              <a:buChar char="•"/>
            </a:pPr>
            <a:r>
              <a:rPr lang="en-GB" b="0" i="0" dirty="0">
                <a:solidFill>
                  <a:srgbClr val="555555"/>
                </a:solidFill>
                <a:effectLst/>
                <a:latin typeface="robotoregular"/>
              </a:rPr>
              <a:t>sense of identity with the organisation</a:t>
            </a:r>
          </a:p>
          <a:p>
            <a:pPr marL="171450" indent="-171450">
              <a:buFontTx/>
              <a:buChar char="•"/>
            </a:pPr>
            <a:r>
              <a:rPr lang="en-GB" b="0" i="0" dirty="0">
                <a:solidFill>
                  <a:srgbClr val="555555"/>
                </a:solidFill>
                <a:effectLst/>
                <a:latin typeface="robotoregular"/>
              </a:rPr>
              <a:t>feeling of being a valued and appreciated member of the organisation</a:t>
            </a: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extLst>
      <p:ext uri="{BB962C8B-B14F-4D97-AF65-F5344CB8AC3E}">
        <p14:creationId xmlns:p14="http://schemas.microsoft.com/office/powerpoint/2010/main" val="2494958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GB" b="0" i="0" dirty="0">
                <a:solidFill>
                  <a:srgbClr val="555555"/>
                </a:solidFill>
                <a:effectLst/>
                <a:latin typeface="robotoregular"/>
              </a:rPr>
              <a:t>A healthy organisational climate: the extent to which members of staff believe there is:</a:t>
            </a:r>
          </a:p>
          <a:p>
            <a:pPr marL="171450" indent="-171450">
              <a:buFontTx/>
              <a:buChar char="•"/>
            </a:pPr>
            <a:r>
              <a:rPr lang="en-GB" b="0" i="0" dirty="0">
                <a:solidFill>
                  <a:srgbClr val="555555"/>
                </a:solidFill>
                <a:effectLst/>
                <a:latin typeface="robotoregular"/>
              </a:rPr>
              <a:t>acceptance of the psychological contract between the organisation and its members </a:t>
            </a:r>
          </a:p>
          <a:p>
            <a:pPr marL="171450" indent="-171450">
              <a:buFontTx/>
              <a:buChar char="•"/>
            </a:pPr>
            <a:r>
              <a:rPr lang="en-GB" b="0" i="0" dirty="0">
                <a:solidFill>
                  <a:srgbClr val="555555"/>
                </a:solidFill>
                <a:effectLst/>
                <a:latin typeface="robotoregular"/>
              </a:rPr>
              <a:t>managerial and leadership behaviour appropriate to the particular work situation</a:t>
            </a:r>
          </a:p>
          <a:p>
            <a:pPr marL="171450" indent="-171450">
              <a:buFontTx/>
              <a:buChar char="•"/>
            </a:pPr>
            <a:r>
              <a:rPr lang="en-GB" b="0" i="0" dirty="0">
                <a:solidFill>
                  <a:srgbClr val="555555"/>
                </a:solidFill>
                <a:effectLst/>
                <a:latin typeface="robotoregular"/>
              </a:rPr>
              <a:t>mutual trust, consideration and support among different levels of the organisation</a:t>
            </a:r>
          </a:p>
          <a:p>
            <a:pPr marL="171450" indent="-171450">
              <a:buFontTx/>
              <a:buChar char="•"/>
            </a:pPr>
            <a:r>
              <a:rPr lang="en-GB" b="0" i="0" dirty="0">
                <a:solidFill>
                  <a:srgbClr val="555555"/>
                </a:solidFill>
                <a:effectLst/>
                <a:latin typeface="robotoregular"/>
              </a:rPr>
              <a:t>easy access to senior staff with open channels of communication</a:t>
            </a:r>
          </a:p>
          <a:p>
            <a:pPr marL="171450" indent="-171450">
              <a:buFontTx/>
              <a:buChar char="•"/>
            </a:pPr>
            <a:r>
              <a:rPr lang="en-GB" b="0" i="0" dirty="0">
                <a:solidFill>
                  <a:srgbClr val="555555"/>
                </a:solidFill>
                <a:effectLst/>
                <a:latin typeface="robotoregular"/>
              </a:rPr>
              <a:t>respect for individual differences, diversity, equality and inclusion</a:t>
            </a:r>
          </a:p>
          <a:p>
            <a:pPr marL="171450" indent="-171450">
              <a:buFontTx/>
              <a:buChar char="•"/>
            </a:pPr>
            <a:r>
              <a:rPr lang="en-GB" b="0" i="0" dirty="0">
                <a:solidFill>
                  <a:srgbClr val="555555"/>
                </a:solidFill>
                <a:effectLst/>
                <a:latin typeface="robotoregular"/>
              </a:rPr>
              <a:t>attention to work environment and reduction of alienation or frustration at work</a:t>
            </a:r>
          </a:p>
          <a:p>
            <a:pPr marL="171450" indent="-171450">
              <a:buFontTx/>
              <a:buChar char="•"/>
            </a:pPr>
            <a:r>
              <a:rPr lang="en-GB" b="0" i="0" dirty="0">
                <a:solidFill>
                  <a:srgbClr val="555555"/>
                </a:solidFill>
                <a:effectLst/>
                <a:latin typeface="robotoregular"/>
              </a:rPr>
              <a:t>genuine concern for flexibility and work/life balance</a:t>
            </a:r>
          </a:p>
          <a:p>
            <a:pPr marL="171450" indent="-171450">
              <a:buFontTx/>
              <a:buChar char="•"/>
            </a:pPr>
            <a:r>
              <a:rPr lang="en-GB" b="0" i="0" dirty="0">
                <a:solidFill>
                  <a:srgbClr val="555555"/>
                </a:solidFill>
                <a:effectLst/>
                <a:latin typeface="robotoregular"/>
              </a:rPr>
              <a:t>opportunities for personal development and career progression</a:t>
            </a:r>
          </a:p>
          <a:p>
            <a:pPr marL="171450" indent="-171450">
              <a:buFontTx/>
              <a:buChar char="•"/>
            </a:pPr>
            <a:r>
              <a:rPr lang="en-GB" b="0" i="0" dirty="0">
                <a:solidFill>
                  <a:srgbClr val="555555"/>
                </a:solidFill>
                <a:effectLst/>
                <a:latin typeface="robotoregular"/>
              </a:rPr>
              <a:t>democratic functioning of the organisation and opportunities for participation</a:t>
            </a:r>
          </a:p>
          <a:p>
            <a:pPr marL="171450" indent="-171450">
              <a:buFontTx/>
              <a:buChar char="•"/>
            </a:pPr>
            <a:r>
              <a:rPr lang="en-GB" b="0" i="0" dirty="0">
                <a:solidFill>
                  <a:srgbClr val="555555"/>
                </a:solidFill>
                <a:effectLst/>
                <a:latin typeface="robotoregular"/>
              </a:rPr>
              <a:t>recognition of trade unions or staff representatives</a:t>
            </a:r>
          </a:p>
          <a:p>
            <a:pPr marL="171450" indent="-171450">
              <a:buFontTx/>
              <a:buChar char="•"/>
            </a:pPr>
            <a:r>
              <a:rPr lang="en-GB" b="0" i="0" dirty="0">
                <a:solidFill>
                  <a:srgbClr val="555555"/>
                </a:solidFill>
                <a:effectLst/>
                <a:latin typeface="robotoregular"/>
              </a:rPr>
              <a:t>open discussion of conflict with attempt to avoid confrontation</a:t>
            </a:r>
          </a:p>
          <a:p>
            <a:pPr marL="171450" indent="-171450">
              <a:buFontTx/>
              <a:buChar char="•"/>
            </a:pPr>
            <a:r>
              <a:rPr lang="en-GB" b="0" i="0" dirty="0">
                <a:solidFill>
                  <a:srgbClr val="555555"/>
                </a:solidFill>
                <a:effectLst/>
                <a:latin typeface="robotoregular"/>
              </a:rPr>
              <a:t>sense of identity with the organisation</a:t>
            </a:r>
          </a:p>
          <a:p>
            <a:pPr marL="171450" indent="-171450">
              <a:buFontTx/>
              <a:buChar char="•"/>
            </a:pPr>
            <a:r>
              <a:rPr lang="en-GB" b="0" i="0" dirty="0">
                <a:solidFill>
                  <a:srgbClr val="555555"/>
                </a:solidFill>
                <a:effectLst/>
                <a:latin typeface="robotoregular"/>
              </a:rPr>
              <a:t>feeling of being a valued and appreciated member of the organisation</a:t>
            </a: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extLst>
      <p:ext uri="{BB962C8B-B14F-4D97-AF65-F5344CB8AC3E}">
        <p14:creationId xmlns:p14="http://schemas.microsoft.com/office/powerpoint/2010/main" val="25251777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b="0" i="0" dirty="0">
                <a:solidFill>
                  <a:srgbClr val="555555"/>
                </a:solidFill>
                <a:effectLst/>
                <a:latin typeface="robotoregular"/>
              </a:rPr>
              <a:t>Clarity – people’s degree of understanding of the organisation’s goals and policies, as well as the requirement of their job.</a:t>
            </a:r>
          </a:p>
          <a:p>
            <a:pPr marL="171450" indent="-171450">
              <a:buFontTx/>
              <a:buChar char="•"/>
            </a:pPr>
            <a:r>
              <a:rPr lang="en-GB" b="0" i="0" dirty="0">
                <a:solidFill>
                  <a:srgbClr val="555555"/>
                </a:solidFill>
                <a:effectLst/>
                <a:latin typeface="robotoregular"/>
              </a:rPr>
              <a:t>Commitment – the expression of continuing dedication to a common purpose and to achieving goals. </a:t>
            </a:r>
          </a:p>
          <a:p>
            <a:pPr marL="171450" indent="-171450">
              <a:buFontTx/>
              <a:buChar char="•"/>
            </a:pPr>
            <a:r>
              <a:rPr lang="en-GB" b="0" i="0" dirty="0">
                <a:solidFill>
                  <a:srgbClr val="555555"/>
                </a:solidFill>
                <a:effectLst/>
                <a:latin typeface="robotoregular"/>
              </a:rPr>
              <a:t>Standards – the emphasis management places on high performance standards and the amount of pressure it exerts on teams to improve performance. • </a:t>
            </a:r>
          </a:p>
          <a:p>
            <a:pPr marL="171450" indent="-171450">
              <a:buFontTx/>
              <a:buChar char="•"/>
            </a:pPr>
            <a:r>
              <a:rPr lang="en-GB" b="0" i="0" dirty="0">
                <a:solidFill>
                  <a:srgbClr val="555555"/>
                </a:solidFill>
                <a:effectLst/>
                <a:latin typeface="robotoregular"/>
              </a:rPr>
              <a:t>Responsibility – the degree to which people feel personally responsible for their work.</a:t>
            </a:r>
          </a:p>
          <a:p>
            <a:pPr marL="171450" indent="-171450">
              <a:buFontTx/>
              <a:buChar char="•"/>
            </a:pPr>
            <a:r>
              <a:rPr lang="en-GB" b="0" i="0" dirty="0">
                <a:solidFill>
                  <a:srgbClr val="555555"/>
                </a:solidFill>
                <a:effectLst/>
                <a:latin typeface="robotoregular"/>
              </a:rPr>
              <a:t>Recognition – the feeling that people are recognized and rewarded for doing good work, and that they receive accurate performance feedback.</a:t>
            </a:r>
          </a:p>
          <a:p>
            <a:pPr marL="171450" indent="-171450">
              <a:buFontTx/>
              <a:buChar char="•"/>
            </a:pPr>
            <a:r>
              <a:rPr lang="en-GB" b="0" i="0" dirty="0">
                <a:solidFill>
                  <a:srgbClr val="555555"/>
                </a:solidFill>
                <a:effectLst/>
                <a:latin typeface="robotoregular"/>
              </a:rPr>
              <a:t>Teamwork – the feeling of belonging to an organisation characterised by cohesion, mutual support, trust and pride.</a:t>
            </a:r>
            <a:br>
              <a:rPr lang="en-GB" dirty="0"/>
            </a:b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extLst>
      <p:ext uri="{BB962C8B-B14F-4D97-AF65-F5344CB8AC3E}">
        <p14:creationId xmlns:p14="http://schemas.microsoft.com/office/powerpoint/2010/main" val="2586694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extLst>
      <p:ext uri="{BB962C8B-B14F-4D97-AF65-F5344CB8AC3E}">
        <p14:creationId xmlns:p14="http://schemas.microsoft.com/office/powerpoint/2010/main" val="6297081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extLst>
      <p:ext uri="{BB962C8B-B14F-4D97-AF65-F5344CB8AC3E}">
        <p14:creationId xmlns:p14="http://schemas.microsoft.com/office/powerpoint/2010/main" val="21244749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E1F56B-5156-DDEA-D180-804675D921C4}"/>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D12C580-EB11-0E60-BC2E-68FE24013B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b="0" i="0" dirty="0">
                <a:solidFill>
                  <a:srgbClr val="555555"/>
                </a:solidFill>
                <a:effectLst/>
                <a:latin typeface="robotoregular"/>
              </a:rPr>
              <a:t>It’s all about agility – to adapt rapidly to a changing market agile thinking must be applied to the digital world and to fundamental corporate behaviour.</a:t>
            </a:r>
          </a:p>
          <a:p>
            <a:pPr marL="171450" indent="-171450">
              <a:buFont typeface="Arial" panose="020B0604020202020204" pitchFamily="34" charset="0"/>
              <a:buChar char="•"/>
            </a:pPr>
            <a:r>
              <a:rPr lang="en-GB" b="0" i="0" dirty="0">
                <a:solidFill>
                  <a:srgbClr val="555555"/>
                </a:solidFill>
                <a:effectLst/>
                <a:latin typeface="robotoregular"/>
              </a:rPr>
              <a:t>Change has many leaders – with thousands of incremental changes involved in a change programme responsibility and ownership of results rests with a larger number of leaders.</a:t>
            </a:r>
          </a:p>
          <a:p>
            <a:pPr marL="171450" indent="-171450">
              <a:buFont typeface="Arial" panose="020B0604020202020204" pitchFamily="34" charset="0"/>
              <a:buChar char="•"/>
            </a:pPr>
            <a:r>
              <a:rPr lang="en-GB" b="0" i="0" dirty="0">
                <a:solidFill>
                  <a:srgbClr val="555555"/>
                </a:solidFill>
                <a:effectLst/>
                <a:latin typeface="robotoregular"/>
              </a:rPr>
              <a:t>There’s no end to change – rather than a linear change process, people must be open and receptive to change which can emerge both bottom-up as well as top-down.</a:t>
            </a:r>
          </a:p>
          <a:p>
            <a:pPr marL="171450" indent="-171450">
              <a:buFont typeface="Arial" panose="020B0604020202020204" pitchFamily="34" charset="0"/>
              <a:buChar char="•"/>
            </a:pPr>
            <a:r>
              <a:rPr lang="en-GB" b="0" i="0" dirty="0">
                <a:solidFill>
                  <a:srgbClr val="555555"/>
                </a:solidFill>
                <a:effectLst/>
                <a:latin typeface="robotoregular"/>
              </a:rPr>
              <a:t>Change cannot be standardised – today’s change programmes are not just about people but about technical solutions and genuine change across the whole organisation.</a:t>
            </a:r>
          </a:p>
          <a:p>
            <a:pPr marL="171450" indent="-171450">
              <a:buFont typeface="Arial" panose="020B0604020202020204" pitchFamily="34" charset="0"/>
              <a:buChar char="•"/>
            </a:pPr>
            <a:r>
              <a:rPr lang="en-GB" b="0" i="0" dirty="0">
                <a:solidFill>
                  <a:srgbClr val="555555"/>
                </a:solidFill>
                <a:effectLst/>
                <a:latin typeface="robotoregular"/>
              </a:rPr>
              <a:t>Millennials change everything – millennials are flexible and innovative, and the new generation may be able to make constant change a reality.</a:t>
            </a:r>
            <a:endParaRPr lang="en-GB" altLang="en-US" dirty="0"/>
          </a:p>
        </p:txBody>
      </p:sp>
      <p:sp>
        <p:nvSpPr>
          <p:cNvPr id="47108" name="Slide Number Placeholder 3">
            <a:extLst>
              <a:ext uri="{FF2B5EF4-FFF2-40B4-BE49-F238E27FC236}">
                <a16:creationId xmlns:a16="http://schemas.microsoft.com/office/drawing/2014/main" id="{2F00D708-D52D-7343-6090-91E2901F98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2A3F0-37A7-4A56-B4E7-FA569E8F1453}"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extLst>
      <p:ext uri="{BB962C8B-B14F-4D97-AF65-F5344CB8AC3E}">
        <p14:creationId xmlns:p14="http://schemas.microsoft.com/office/powerpoint/2010/main" val="1513740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example, some strengths of Apple are mentioned.</a:t>
            </a:r>
          </a:p>
        </p:txBody>
      </p:sp>
      <p:sp>
        <p:nvSpPr>
          <p:cNvPr id="4" name="Slide Number Placeholder 3"/>
          <p:cNvSpPr>
            <a:spLocks noGrp="1"/>
          </p:cNvSpPr>
          <p:nvPr>
            <p:ph type="sldNum" sz="quarter" idx="5"/>
          </p:nvPr>
        </p:nvSpPr>
        <p:spPr/>
        <p:txBody>
          <a:bodyPr/>
          <a:lstStyle/>
          <a:p>
            <a:fld id="{855397A7-8CE3-4802-96CA-82AA1E29CA12}" type="slidenum">
              <a:rPr lang="en-GB" smtClean="0"/>
              <a:t>30</a:t>
            </a:fld>
            <a:endParaRPr lang="en-GB" dirty="0"/>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hyperlink" Target="https://hi.hofstede-insights.com/national-cultur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globeproject.com/study_2004_2007"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5960543-CD35-47BF-D6BA-2833B636611A}"/>
              </a:ext>
            </a:extLst>
          </p:cNvPr>
          <p:cNvSpPr>
            <a:spLocks noGrp="1"/>
          </p:cNvSpPr>
          <p:nvPr>
            <p:ph type="ctrTitle"/>
          </p:nvPr>
        </p:nvSpPr>
        <p:spPr>
          <a:xfrm>
            <a:off x="2555875" y="3060700"/>
            <a:ext cx="4392613" cy="936625"/>
          </a:xfrm>
        </p:spPr>
        <p:txBody>
          <a:bodyPr/>
          <a:lstStyle/>
          <a:p>
            <a:r>
              <a:rPr lang="en-GB" altLang="en-US" b="1" dirty="0"/>
              <a:t>LCBB4003</a:t>
            </a:r>
          </a:p>
        </p:txBody>
      </p:sp>
      <p:sp>
        <p:nvSpPr>
          <p:cNvPr id="6147" name="Title 1">
            <a:extLst>
              <a:ext uri="{FF2B5EF4-FFF2-40B4-BE49-F238E27FC236}">
                <a16:creationId xmlns:a16="http://schemas.microsoft.com/office/drawing/2014/main" id="{6FB85E84-AF93-845C-1C99-2D6B9F49261F}"/>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6148" name="TextBox 1">
            <a:extLst>
              <a:ext uri="{FF2B5EF4-FFF2-40B4-BE49-F238E27FC236}">
                <a16:creationId xmlns:a16="http://schemas.microsoft.com/office/drawing/2014/main" id="{0BFC087F-9516-92E3-C87B-87A031DEC446}"/>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4: Session 1: LECTURE</a:t>
            </a:r>
          </a:p>
          <a:p>
            <a:pPr>
              <a:spcBef>
                <a:spcPct val="0"/>
              </a:spcBef>
              <a:buFontTx/>
              <a:buNone/>
            </a:pPr>
            <a:r>
              <a:rPr lang="en-GB" altLang="en-US" sz="2800" b="1" dirty="0">
                <a:solidFill>
                  <a:srgbClr val="FFFF00"/>
                </a:solidFill>
                <a:latin typeface="Arial" panose="020B0604020202020204" pitchFamily="34" charset="0"/>
              </a:rPr>
              <a:t>Culture</a:t>
            </a:r>
          </a:p>
        </p:txBody>
      </p:sp>
      <p:sp>
        <p:nvSpPr>
          <p:cNvPr id="5" name="Subtitle 4">
            <a:extLst>
              <a:ext uri="{FF2B5EF4-FFF2-40B4-BE49-F238E27FC236}">
                <a16:creationId xmlns:a16="http://schemas.microsoft.com/office/drawing/2014/main" id="{FC7DF74A-BC8D-6A1B-7397-92375BFF84D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A716D65-439E-29F2-0647-F49D82411D42}"/>
              </a:ext>
            </a:extLst>
          </p:cNvPr>
          <p:cNvSpPr>
            <a:spLocks noGrp="1"/>
          </p:cNvSpPr>
          <p:nvPr>
            <p:ph type="title"/>
          </p:nvPr>
        </p:nvSpPr>
        <p:spPr/>
        <p:txBody>
          <a:bodyPr/>
          <a:lstStyle/>
          <a:p>
            <a:r>
              <a:rPr lang="en-GB" altLang="en-US" dirty="0"/>
              <a:t>Lesson Aims</a:t>
            </a:r>
          </a:p>
        </p:txBody>
      </p:sp>
      <p:sp>
        <p:nvSpPr>
          <p:cNvPr id="7171" name="Content Placeholder 2">
            <a:extLst>
              <a:ext uri="{FF2B5EF4-FFF2-40B4-BE49-F238E27FC236}">
                <a16:creationId xmlns:a16="http://schemas.microsoft.com/office/drawing/2014/main" id="{92E077B9-1BDC-B3B0-D14A-C53B9B554470}"/>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74124CA7-CA5B-1A37-4C7A-D4DB175F6AB6}"/>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dirty="0"/>
          </a:p>
        </p:txBody>
      </p:sp>
      <p:sp>
        <p:nvSpPr>
          <p:cNvPr id="7173" name="Slide Number Placeholder 4">
            <a:extLst>
              <a:ext uri="{FF2B5EF4-FFF2-40B4-BE49-F238E27FC236}">
                <a16:creationId xmlns:a16="http://schemas.microsoft.com/office/drawing/2014/main" id="{2DCE1D02-49D9-70A5-F981-F9632B2F4F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D296304-8648-4C75-8560-58D7BEBD8773}"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graphicFrame>
        <p:nvGraphicFramePr>
          <p:cNvPr id="2" name="Table 2">
            <a:extLst>
              <a:ext uri="{FF2B5EF4-FFF2-40B4-BE49-F238E27FC236}">
                <a16:creationId xmlns:a16="http://schemas.microsoft.com/office/drawing/2014/main" id="{860351A5-2BCC-28EC-81F8-CB4D0FB61CB4}"/>
              </a:ext>
            </a:extLst>
          </p:cNvPr>
          <p:cNvGraphicFramePr>
            <a:graphicFrameLocks noGrp="1"/>
          </p:cNvGraphicFramePr>
          <p:nvPr/>
        </p:nvGraphicFramePr>
        <p:xfrm>
          <a:off x="457200" y="2708920"/>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000" dirty="0"/>
                        <a:t>Definition</a:t>
                      </a:r>
                    </a:p>
                    <a:p>
                      <a:pPr marL="355600" indent="-355600" eaLnBrk="1" hangingPunct="1">
                        <a:buFont typeface="Myriad Pro"/>
                        <a:buAutoNum type="arabicPeriod"/>
                      </a:pPr>
                      <a:r>
                        <a:rPr lang="en-US" altLang="en-US" sz="2000" dirty="0"/>
                        <a:t>Importance of culture</a:t>
                      </a:r>
                    </a:p>
                    <a:p>
                      <a:pPr marL="355600" indent="-355600" eaLnBrk="1" hangingPunct="1">
                        <a:buFont typeface="Myriad Pro"/>
                        <a:buAutoNum type="arabicPeriod"/>
                      </a:pPr>
                      <a:r>
                        <a:rPr lang="en-US" altLang="en-US" sz="2000" dirty="0"/>
                        <a:t>Types of organisational culture</a:t>
                      </a:r>
                    </a:p>
                    <a:p>
                      <a:pPr marL="355600" indent="-355600" eaLnBrk="1" hangingPunct="1">
                        <a:buFont typeface="Myriad Pro"/>
                        <a:buAutoNum type="arabicPeriod"/>
                      </a:pPr>
                      <a:r>
                        <a:rPr lang="en-US" altLang="en-US" sz="2000" dirty="0"/>
                        <a:t>Levels of culture</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000" dirty="0">
                          <a:cs typeface="Arial" panose="020B0604020202020204" pitchFamily="34" charset="0"/>
                        </a:rPr>
                        <a:t>Culture development</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000" dirty="0">
                          <a:cs typeface="Arial" panose="020B0604020202020204" pitchFamily="34" charset="0"/>
                        </a:rPr>
                        <a:t>Strong and weak cultures</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endParaRPr lang="en-GB" sz="2000" dirty="0"/>
                    </a:p>
                    <a:p>
                      <a:pPr marL="355600" indent="-355600" eaLnBrk="1" hangingPunct="1">
                        <a:buFont typeface="Myriad Pro"/>
                        <a:buAutoNum type="arabicPeriod"/>
                      </a:pPr>
                      <a:endParaRPr lang="en-US" altLang="en-US" sz="20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Describe and understand an organisational culture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National culture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Culture and management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Organisational climate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Organisational change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Resistance to change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7"/>
                        <a:tabLst/>
                        <a:defRPr/>
                      </a:pPr>
                      <a:r>
                        <a:rPr lang="en-US" altLang="en-US" sz="2000" dirty="0"/>
                        <a:t>Managing change</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startAt="7"/>
                        <a:tabLst/>
                        <a:defRPr/>
                      </a:pPr>
                      <a:endParaRPr lang="en-US" altLang="en-US" sz="2000" dirty="0"/>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Main materials</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dirty="0"/>
              <a:t>Chapter 15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247FFB6-582E-D6D6-251F-025521D41751}"/>
              </a:ext>
            </a:extLst>
          </p:cNvPr>
          <p:cNvPicPr>
            <a:picLocks noChangeAspect="1"/>
          </p:cNvPicPr>
          <p:nvPr/>
        </p:nvPicPr>
        <p:blipFill rotWithShape="1">
          <a:blip r:embed="rId3"/>
          <a:srcRect l="3304" t="1" r="2818" b="67785"/>
          <a:stretch/>
        </p:blipFill>
        <p:spPr>
          <a:xfrm>
            <a:off x="969436" y="5097625"/>
            <a:ext cx="7205128" cy="1553103"/>
          </a:xfrm>
          <a:prstGeom prst="rect">
            <a:avLst/>
          </a:prstGeom>
        </p:spPr>
      </p:pic>
      <p:sp>
        <p:nvSpPr>
          <p:cNvPr id="9218" name="Title 1">
            <a:extLst>
              <a:ext uri="{FF2B5EF4-FFF2-40B4-BE49-F238E27FC236}">
                <a16:creationId xmlns:a16="http://schemas.microsoft.com/office/drawing/2014/main" id="{AE7FE0FE-8B2F-A4CC-51D0-7A199F083220}"/>
              </a:ext>
            </a:extLst>
          </p:cNvPr>
          <p:cNvSpPr>
            <a:spLocks noGrp="1"/>
          </p:cNvSpPr>
          <p:nvPr>
            <p:ph type="title"/>
          </p:nvPr>
        </p:nvSpPr>
        <p:spPr>
          <a:xfrm>
            <a:off x="457200" y="198438"/>
            <a:ext cx="8229600" cy="1143000"/>
          </a:xfrm>
        </p:spPr>
        <p:txBody>
          <a:bodyPr/>
          <a:lstStyle/>
          <a:p>
            <a:r>
              <a:rPr lang="en-US" altLang="en-US" dirty="0"/>
              <a:t>1. Definition</a:t>
            </a:r>
            <a:endParaRPr lang="en-GB" altLang="en-US" dirty="0"/>
          </a:p>
        </p:txBody>
      </p:sp>
      <p:sp>
        <p:nvSpPr>
          <p:cNvPr id="9219" name="Content Placeholder 2">
            <a:extLst>
              <a:ext uri="{FF2B5EF4-FFF2-40B4-BE49-F238E27FC236}">
                <a16:creationId xmlns:a16="http://schemas.microsoft.com/office/drawing/2014/main" id="{4FA5BF77-C17E-78C4-CD02-DFCAF098236E}"/>
              </a:ext>
            </a:extLst>
          </p:cNvPr>
          <p:cNvSpPr>
            <a:spLocks noGrp="1"/>
          </p:cNvSpPr>
          <p:nvPr>
            <p:ph idx="1"/>
          </p:nvPr>
        </p:nvSpPr>
        <p:spPr>
          <a:xfrm>
            <a:off x="457200" y="1600200"/>
            <a:ext cx="8229600" cy="3916363"/>
          </a:xfrm>
        </p:spPr>
        <p:txBody>
          <a:bodyPr/>
          <a:lstStyle/>
          <a:p>
            <a:pPr marL="0" indent="0">
              <a:buNone/>
            </a:pPr>
            <a:r>
              <a:rPr lang="en-US" altLang="en-US" sz="2400" b="1" dirty="0"/>
              <a:t>Organisational culture is</a:t>
            </a:r>
          </a:p>
          <a:p>
            <a:r>
              <a:rPr lang="en-GB" altLang="en-US" sz="2400" dirty="0"/>
              <a:t>‘how things are done around here’.</a:t>
            </a:r>
          </a:p>
          <a:p>
            <a:r>
              <a:rPr lang="en-GB" altLang="en-US" sz="2400" dirty="0"/>
              <a:t>the shared values, principles, traditions, and ways of doing things that influence the way organizational members act and that distinguish the organization from other organizations</a:t>
            </a:r>
          </a:p>
          <a:p>
            <a:r>
              <a:rPr lang="en-GB" altLang="en-US" sz="2400" dirty="0"/>
              <a:t>Cultural shock</a:t>
            </a:r>
          </a:p>
        </p:txBody>
      </p:sp>
      <p:sp>
        <p:nvSpPr>
          <p:cNvPr id="4" name="Date Placeholder 3">
            <a:extLst>
              <a:ext uri="{FF2B5EF4-FFF2-40B4-BE49-F238E27FC236}">
                <a16:creationId xmlns:a16="http://schemas.microsoft.com/office/drawing/2014/main" id="{64A51E5C-872C-F7DE-A47A-530C4EACBC3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9221" name="Slide Number Placeholder 4">
            <a:extLst>
              <a:ext uri="{FF2B5EF4-FFF2-40B4-BE49-F238E27FC236}">
                <a16:creationId xmlns:a16="http://schemas.microsoft.com/office/drawing/2014/main" id="{0EBA0DA4-7C53-BF99-F4D5-5E8D227340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F884AD-B94D-4173-9437-7812D55F0428}" type="slidenum">
              <a:rPr lang="en-GB" altLang="en-US" sz="1200" smtClean="0">
                <a:solidFill>
                  <a:srgbClr val="898989"/>
                </a:solidFill>
              </a:rPr>
              <a:pPr>
                <a:spcBef>
                  <a:spcPct val="0"/>
                </a:spcBef>
                <a:buFontTx/>
                <a:buNone/>
              </a:pPr>
              <a:t>4</a:t>
            </a:fld>
            <a:endParaRPr lang="en-GB" altLang="en-US" sz="1200" dirty="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2. Importance of culture</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8229600" cy="3916363"/>
          </a:xfrm>
        </p:spPr>
        <p:txBody>
          <a:bodyPr/>
          <a:lstStyle/>
          <a:p>
            <a:pPr hangingPunct="1">
              <a:spcBef>
                <a:spcPts val="600"/>
              </a:spcBef>
            </a:pPr>
            <a:r>
              <a:rPr lang="en-GB" altLang="en-US" sz="2800" dirty="0"/>
              <a:t>Work ethic</a:t>
            </a:r>
          </a:p>
          <a:p>
            <a:pPr hangingPunct="1">
              <a:spcBef>
                <a:spcPts val="600"/>
              </a:spcBef>
            </a:pPr>
            <a:r>
              <a:rPr lang="en-GB" altLang="en-US" sz="2800" dirty="0"/>
              <a:t>Organisational performance</a:t>
            </a:r>
          </a:p>
          <a:p>
            <a:pPr hangingPunct="1">
              <a:spcBef>
                <a:spcPts val="600"/>
              </a:spcBef>
            </a:pPr>
            <a:endParaRPr lang="en-GB" altLang="en-US" sz="2800" dirty="0"/>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5</a:t>
            </a:fld>
            <a:endParaRPr lang="en-GB" altLang="en-US" sz="1200" dirty="0">
              <a:solidFill>
                <a:srgbClr val="898989"/>
              </a:solidFill>
            </a:endParaRPr>
          </a:p>
        </p:txBody>
      </p:sp>
    </p:spTree>
    <p:extLst>
      <p:ext uri="{BB962C8B-B14F-4D97-AF65-F5344CB8AC3E}">
        <p14:creationId xmlns:p14="http://schemas.microsoft.com/office/powerpoint/2010/main" val="2525348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93C3-20ED-4113-0C1B-B0A1D166F44F}"/>
              </a:ext>
            </a:extLst>
          </p:cNvPr>
          <p:cNvSpPr>
            <a:spLocks noGrp="1"/>
          </p:cNvSpPr>
          <p:nvPr>
            <p:ph type="title"/>
          </p:nvPr>
        </p:nvSpPr>
        <p:spPr>
          <a:xfrm>
            <a:off x="457200" y="274638"/>
            <a:ext cx="8229600" cy="1143000"/>
          </a:xfrm>
        </p:spPr>
        <p:txBody>
          <a:bodyPr wrap="square" anchor="ctr">
            <a:normAutofit/>
          </a:bodyPr>
          <a:lstStyle/>
          <a:p>
            <a:r>
              <a:rPr lang="en-US" altLang="en-US" dirty="0"/>
              <a:t>3. Types of organisation culture</a:t>
            </a:r>
            <a:endParaRPr lang="en-GB" dirty="0"/>
          </a:p>
        </p:txBody>
      </p:sp>
      <p:sp>
        <p:nvSpPr>
          <p:cNvPr id="4" name="Date Placeholder 3">
            <a:extLst>
              <a:ext uri="{FF2B5EF4-FFF2-40B4-BE49-F238E27FC236}">
                <a16:creationId xmlns:a16="http://schemas.microsoft.com/office/drawing/2014/main" id="{E6C7FC38-34EF-7311-322A-0B01505DE78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73102D1-43DA-451D-9561-C1D5CF3A3EF0}" type="datetime1">
              <a:rPr lang="en-GB" altLang="en-US" sz="900" smtClean="0"/>
              <a:pPr>
                <a:lnSpc>
                  <a:spcPct val="90000"/>
                </a:lnSpc>
                <a:spcAft>
                  <a:spcPts val="600"/>
                </a:spcAft>
                <a:defRPr/>
              </a:pPr>
              <a:t>02/10/2023</a:t>
            </a:fld>
            <a:endParaRPr lang="en-GB" altLang="en-US" sz="900" dirty="0"/>
          </a:p>
        </p:txBody>
      </p:sp>
      <p:sp>
        <p:nvSpPr>
          <p:cNvPr id="5" name="Slide Number Placeholder 4">
            <a:extLst>
              <a:ext uri="{FF2B5EF4-FFF2-40B4-BE49-F238E27FC236}">
                <a16:creationId xmlns:a16="http://schemas.microsoft.com/office/drawing/2014/main" id="{455BA129-FA45-6102-21E5-264E974E4F7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0D3D64FC-B90D-424D-AB6B-8AE5CEC6B7BB}" type="slidenum">
              <a:rPr lang="en-GB" altLang="en-US" smtClean="0"/>
              <a:pPr>
                <a:spcAft>
                  <a:spcPts val="600"/>
                </a:spcAft>
                <a:defRPr/>
              </a:pPr>
              <a:t>6</a:t>
            </a:fld>
            <a:endParaRPr lang="en-GB" altLang="en-US" dirty="0"/>
          </a:p>
        </p:txBody>
      </p:sp>
      <p:pic>
        <p:nvPicPr>
          <p:cNvPr id="3076" name="Picture 4" descr="The Power Behind Brand Archetypes">
            <a:extLst>
              <a:ext uri="{FF2B5EF4-FFF2-40B4-BE49-F238E27FC236}">
                <a16:creationId xmlns:a16="http://schemas.microsoft.com/office/drawing/2014/main" id="{690F1385-EBE9-12C1-B9B7-22389711E3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6490" y="1227836"/>
            <a:ext cx="5672360" cy="5654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749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 Types of organisation culture</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1800" b="1" dirty="0"/>
              <a:t>Power culture </a:t>
            </a:r>
            <a:r>
              <a:rPr lang="en-GB" altLang="en-US" sz="1800" dirty="0"/>
              <a:t>depends on a central power source with influence throughout the organisation.</a:t>
            </a:r>
          </a:p>
          <a:p>
            <a:r>
              <a:rPr lang="en-GB" altLang="en-US" sz="1800" b="1" dirty="0"/>
              <a:t>Role culture </a:t>
            </a:r>
            <a:r>
              <a:rPr lang="en-GB" altLang="en-US" sz="1800" dirty="0"/>
              <a:t>is often stereotyped as a bureaucracy and works by logic and rationality.-2</a:t>
            </a:r>
          </a:p>
          <a:p>
            <a:r>
              <a:rPr lang="en-GB" altLang="en-US" sz="1800" b="1" dirty="0"/>
              <a:t>Task culture </a:t>
            </a:r>
            <a:r>
              <a:rPr lang="en-GB" altLang="en-US" sz="1800" dirty="0"/>
              <a:t>is job-oriented or project-oriented</a:t>
            </a:r>
          </a:p>
          <a:p>
            <a:r>
              <a:rPr lang="en-GB" altLang="en-US" sz="1800" b="1" dirty="0"/>
              <a:t>Person culture </a:t>
            </a:r>
            <a:r>
              <a:rPr lang="en-GB" altLang="en-US" sz="1800" dirty="0"/>
              <a:t>is where the individual is the central focus and structure exists to serve the individuals within it</a:t>
            </a:r>
          </a:p>
          <a:p>
            <a:r>
              <a:rPr lang="en-GB" altLang="en-US" sz="1800" b="1" dirty="0"/>
              <a:t>Tough-guy, macho culture – </a:t>
            </a:r>
            <a:r>
              <a:rPr lang="en-GB" altLang="en-US" sz="1800" dirty="0"/>
              <a:t>an organisation of individualists who frequently take high risks and receive quick feedback on the right or wrong of their actions. </a:t>
            </a:r>
          </a:p>
          <a:p>
            <a:pPr marL="0" indent="0">
              <a:buNone/>
            </a:pPr>
            <a:r>
              <a:rPr lang="en-GB" altLang="en-US" sz="1800" dirty="0">
                <a:solidFill>
                  <a:srgbClr val="FF0000"/>
                </a:solidFill>
              </a:rPr>
              <a:t>Question: Which situations will be beneficial from this type of culture?</a:t>
            </a:r>
          </a:p>
          <a:p>
            <a:pPr marL="0" indent="0">
              <a:buNone/>
            </a:pPr>
            <a:r>
              <a:rPr lang="en-GB" altLang="en-US" sz="1800" dirty="0">
                <a:solidFill>
                  <a:srgbClr val="FF0000"/>
                </a:solidFill>
              </a:rPr>
              <a:t>Which situation might allow the power culture to work best?</a:t>
            </a:r>
          </a:p>
          <a:p>
            <a:endParaRPr lang="en-GB" altLang="en-US" sz="1800" dirty="0"/>
          </a:p>
          <a:p>
            <a:endParaRPr lang="en-GB" altLang="en-US" sz="18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7</a:t>
            </a:fld>
            <a:endParaRPr lang="en-GB" altLang="en-US" sz="1200" dirty="0">
              <a:solidFill>
                <a:srgbClr val="898989"/>
              </a:solidFill>
            </a:endParaRPr>
          </a:p>
        </p:txBody>
      </p:sp>
    </p:spTree>
    <p:extLst>
      <p:ext uri="{BB962C8B-B14F-4D97-AF65-F5344CB8AC3E}">
        <p14:creationId xmlns:p14="http://schemas.microsoft.com/office/powerpoint/2010/main" val="3179589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 Types of organisation culture</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000" b="1" dirty="0"/>
              <a:t>Work-hard/play-hard culture </a:t>
            </a:r>
            <a:r>
              <a:rPr lang="en-GB" altLang="en-US" sz="2000" dirty="0"/>
              <a:t>– characterised by fun and action where employees take few risks, all with quick feedback.</a:t>
            </a:r>
          </a:p>
          <a:p>
            <a:r>
              <a:rPr lang="en-GB" altLang="en-US" sz="2000" b="1" dirty="0"/>
              <a:t>Bet-your-company culture </a:t>
            </a:r>
            <a:r>
              <a:rPr lang="en-GB" altLang="en-US" sz="2000" dirty="0"/>
              <a:t>– where there are large-stake decisions with a high risk but slow feedback so that it may be years before employees know if decisions were successful.</a:t>
            </a:r>
          </a:p>
          <a:p>
            <a:r>
              <a:rPr lang="en-GB" altLang="en-US" sz="2000" b="1" dirty="0"/>
              <a:t>Process culture </a:t>
            </a:r>
            <a:r>
              <a:rPr lang="en-GB" altLang="en-US" sz="2000" dirty="0"/>
              <a:t>– a low-risk, slow-feedback culture where employees find difficulty in measuring what they do.</a:t>
            </a:r>
          </a:p>
          <a:p>
            <a:pPr marL="0" indent="0">
              <a:buNone/>
            </a:pPr>
            <a:r>
              <a:rPr lang="en-GB" altLang="en-US" sz="2000" dirty="0"/>
              <a:t>(Deal and Kennedy)</a:t>
            </a:r>
          </a:p>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2960046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C9AF00A-4E25-2AB7-581D-98906AADEB40}"/>
              </a:ext>
            </a:extLst>
          </p:cNvPr>
          <p:cNvSpPr>
            <a:spLocks noGrp="1"/>
          </p:cNvSpPr>
          <p:nvPr>
            <p:ph type="title"/>
          </p:nvPr>
        </p:nvSpPr>
        <p:spPr>
          <a:xfrm>
            <a:off x="457200" y="198438"/>
            <a:ext cx="8229600" cy="1143000"/>
          </a:xfrm>
        </p:spPr>
        <p:txBody>
          <a:bodyPr/>
          <a:lstStyle/>
          <a:p>
            <a:r>
              <a:rPr lang="en-US" altLang="en-US" dirty="0"/>
              <a:t>4. Levels of culture</a:t>
            </a:r>
            <a:endParaRPr lang="en-GB" altLang="en-US" dirty="0"/>
          </a:p>
        </p:txBody>
      </p:sp>
      <p:sp>
        <p:nvSpPr>
          <p:cNvPr id="9219" name="Content Placeholder 2">
            <a:extLst>
              <a:ext uri="{FF2B5EF4-FFF2-40B4-BE49-F238E27FC236}">
                <a16:creationId xmlns:a16="http://schemas.microsoft.com/office/drawing/2014/main" id="{F47C8737-8878-5073-0EFE-50D948CB9D2B}"/>
              </a:ext>
            </a:extLst>
          </p:cNvPr>
          <p:cNvSpPr>
            <a:spLocks noGrp="1"/>
          </p:cNvSpPr>
          <p:nvPr>
            <p:ph idx="1"/>
          </p:nvPr>
        </p:nvSpPr>
        <p:spPr>
          <a:xfrm>
            <a:off x="457200" y="1600200"/>
            <a:ext cx="4474840" cy="3916363"/>
          </a:xfrm>
        </p:spPr>
        <p:txBody>
          <a:bodyPr/>
          <a:lstStyle/>
          <a:p>
            <a:pPr marL="457200" indent="-457200">
              <a:buFont typeface="+mj-lt"/>
              <a:buAutoNum type="arabicPeriod"/>
              <a:defRPr/>
            </a:pPr>
            <a:r>
              <a:rPr lang="en-GB" altLang="en-US" sz="2000" dirty="0"/>
              <a:t>Level 1: Artefacts. The most visible level of the culture is artefacts and creations – the constructed physical and social environment.</a:t>
            </a:r>
          </a:p>
          <a:p>
            <a:pPr marL="457200" indent="-457200">
              <a:buFont typeface="+mj-lt"/>
              <a:buAutoNum type="arabicPeriod"/>
              <a:defRPr/>
            </a:pPr>
            <a:r>
              <a:rPr lang="en-GB" altLang="en-US" sz="2000" dirty="0"/>
              <a:t>Level 2: Espoused beliefs and values.</a:t>
            </a:r>
          </a:p>
          <a:p>
            <a:pPr marL="457200" indent="-457200">
              <a:buFont typeface="+mj-lt"/>
              <a:buAutoNum type="arabicPeriod"/>
              <a:defRPr/>
            </a:pPr>
            <a:r>
              <a:rPr lang="en-GB" altLang="en-US" sz="2000" dirty="0"/>
              <a:t>Level 3: Basic underlying assumptions.</a:t>
            </a:r>
          </a:p>
        </p:txBody>
      </p:sp>
      <p:sp>
        <p:nvSpPr>
          <p:cNvPr id="4" name="Date Placeholder 3">
            <a:extLst>
              <a:ext uri="{FF2B5EF4-FFF2-40B4-BE49-F238E27FC236}">
                <a16:creationId xmlns:a16="http://schemas.microsoft.com/office/drawing/2014/main" id="{035A8131-BC47-6654-2FFC-72FCA1CCF74B}"/>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7413" name="Slide Number Placeholder 4">
            <a:extLst>
              <a:ext uri="{FF2B5EF4-FFF2-40B4-BE49-F238E27FC236}">
                <a16:creationId xmlns:a16="http://schemas.microsoft.com/office/drawing/2014/main" id="{42A0FBC9-52B7-8A4C-8B25-9B92C043804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473709-B435-493C-AC2C-2537FB5AD542}"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2050" name="Picture 2">
            <a:extLst>
              <a:ext uri="{FF2B5EF4-FFF2-40B4-BE49-F238E27FC236}">
                <a16:creationId xmlns:a16="http://schemas.microsoft.com/office/drawing/2014/main" id="{8FA8E44B-AC7F-D759-C441-6D41BEAEF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15689"/>
            <a:ext cx="3138685" cy="39163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54F4-3C13-B623-76C7-C39533431E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8C12FA-AE68-4EA1-4C61-17A7F90E5531}"/>
              </a:ext>
            </a:extLst>
          </p:cNvPr>
          <p:cNvSpPr>
            <a:spLocks noGrp="1"/>
          </p:cNvSpPr>
          <p:nvPr>
            <p:ph idx="1"/>
          </p:nvPr>
        </p:nvSpPr>
        <p:spPr>
          <a:xfrm>
            <a:off x="457200" y="1600201"/>
            <a:ext cx="1666528" cy="3917032"/>
          </a:xfrm>
        </p:spPr>
        <p:txBody>
          <a:bodyPr/>
          <a:lstStyle/>
          <a:p>
            <a:pPr marL="0" indent="0">
              <a:buNone/>
            </a:pPr>
            <a:r>
              <a:rPr lang="en-GB" sz="2400" dirty="0"/>
              <a:t>(Mullins, 2019, p. 568)</a:t>
            </a:r>
          </a:p>
        </p:txBody>
      </p:sp>
      <p:sp>
        <p:nvSpPr>
          <p:cNvPr id="4" name="Date Placeholder 3">
            <a:extLst>
              <a:ext uri="{FF2B5EF4-FFF2-40B4-BE49-F238E27FC236}">
                <a16:creationId xmlns:a16="http://schemas.microsoft.com/office/drawing/2014/main" id="{1D1F4D64-B47C-1D26-A952-F334267F62D4}"/>
              </a:ext>
            </a:extLst>
          </p:cNvPr>
          <p:cNvSpPr>
            <a:spLocks noGrp="1"/>
          </p:cNvSpPr>
          <p:nvPr>
            <p:ph type="dt" sz="half" idx="10"/>
          </p:nvPr>
        </p:nvSpPr>
        <p:spPr/>
        <p:txBody>
          <a:bodyPr/>
          <a:lstStyle/>
          <a:p>
            <a:pPr>
              <a:defRPr/>
            </a:pPr>
            <a:fld id="{173102D1-43DA-451D-9561-C1D5CF3A3EF0}"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E762AEB0-D984-2CBA-7E01-C154858F25A4}"/>
              </a:ext>
            </a:extLst>
          </p:cNvPr>
          <p:cNvSpPr>
            <a:spLocks noGrp="1"/>
          </p:cNvSpPr>
          <p:nvPr>
            <p:ph type="sldNum" sz="quarter" idx="12"/>
          </p:nvPr>
        </p:nvSpPr>
        <p:spPr/>
        <p:txBody>
          <a:bodyPr/>
          <a:lstStyle/>
          <a:p>
            <a:pPr>
              <a:defRPr/>
            </a:pPr>
            <a:fld id="{0D3D64FC-B90D-424D-AB6B-8AE5CEC6B7BB}"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5B7FE1F9-5E36-DB67-FF92-FAF3CF0B69F9}"/>
              </a:ext>
            </a:extLst>
          </p:cNvPr>
          <p:cNvPicPr>
            <a:picLocks noChangeAspect="1"/>
          </p:cNvPicPr>
          <p:nvPr/>
        </p:nvPicPr>
        <p:blipFill>
          <a:blip r:embed="rId2"/>
          <a:stretch>
            <a:fillRect/>
          </a:stretch>
        </p:blipFill>
        <p:spPr>
          <a:xfrm>
            <a:off x="2225776" y="0"/>
            <a:ext cx="6918224" cy="6858000"/>
          </a:xfrm>
          <a:prstGeom prst="rect">
            <a:avLst/>
          </a:prstGeom>
        </p:spPr>
      </p:pic>
    </p:spTree>
    <p:extLst>
      <p:ext uri="{BB962C8B-B14F-4D97-AF65-F5344CB8AC3E}">
        <p14:creationId xmlns:p14="http://schemas.microsoft.com/office/powerpoint/2010/main" val="626447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55067A4-9EC5-CE39-350D-9B391493078C}"/>
              </a:ext>
            </a:extLst>
          </p:cNvPr>
          <p:cNvSpPr>
            <a:spLocks noGrp="1"/>
          </p:cNvSpPr>
          <p:nvPr>
            <p:ph type="title"/>
          </p:nvPr>
        </p:nvSpPr>
        <p:spPr>
          <a:xfrm>
            <a:off x="457200" y="198438"/>
            <a:ext cx="8229600" cy="1143000"/>
          </a:xfrm>
        </p:spPr>
        <p:txBody>
          <a:bodyPr/>
          <a:lstStyle/>
          <a:p>
            <a:r>
              <a:rPr lang="en-US" altLang="en-US" dirty="0"/>
              <a:t>5. Culture development</a:t>
            </a:r>
            <a:endParaRPr lang="en-GB" altLang="en-US" dirty="0"/>
          </a:p>
        </p:txBody>
      </p:sp>
      <p:sp>
        <p:nvSpPr>
          <p:cNvPr id="21507" name="Content Placeholder 2">
            <a:extLst>
              <a:ext uri="{FF2B5EF4-FFF2-40B4-BE49-F238E27FC236}">
                <a16:creationId xmlns:a16="http://schemas.microsoft.com/office/drawing/2014/main" id="{055F24E3-7628-3496-0A66-02E8A7677E8C}"/>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000" b="1" dirty="0"/>
              <a:t>History</a:t>
            </a:r>
            <a:r>
              <a:rPr lang="en-GB" altLang="en-US" sz="2000" dirty="0"/>
              <a:t>: E.g. the reason, and manner in which, the organisation was originally formed, its age, and the philosophy and values of its owners and first senior managers. </a:t>
            </a:r>
          </a:p>
          <a:p>
            <a:pPr marL="457200" indent="-457200">
              <a:buFont typeface="Myriad Pro"/>
              <a:buAutoNum type="arabicPeriod"/>
            </a:pPr>
            <a:r>
              <a:rPr lang="en-GB" altLang="en-US" sz="2000" b="1" dirty="0"/>
              <a:t>Primary function and technology: </a:t>
            </a:r>
            <a:r>
              <a:rPr lang="en-GB" altLang="en-US" sz="2000" dirty="0"/>
              <a:t>e.g. the range and quality of products and services provided, the type of customers, etc. </a:t>
            </a:r>
          </a:p>
          <a:p>
            <a:pPr marL="457200" indent="-457200">
              <a:buFont typeface="Myriad Pro"/>
              <a:buAutoNum type="arabicPeriod"/>
            </a:pPr>
            <a:r>
              <a:rPr lang="en-GB" altLang="en-US" sz="2000" b="1" dirty="0"/>
              <a:t>Strategy:</a:t>
            </a:r>
            <a:r>
              <a:rPr lang="en-GB" altLang="en-US" sz="2000" dirty="0"/>
              <a:t> e.g., the emphasis placed on long-term survival, growth, attitudes toward uncertainties, or broader social responsibilities.</a:t>
            </a:r>
          </a:p>
          <a:p>
            <a:pPr marL="457200" indent="-457200">
              <a:buFont typeface="Myriad Pro"/>
              <a:buAutoNum type="arabicPeriod"/>
            </a:pPr>
            <a:r>
              <a:rPr lang="en-GB" altLang="en-US" sz="2000" b="1" dirty="0"/>
              <a:t>Size</a:t>
            </a:r>
            <a:r>
              <a:rPr lang="en-GB" altLang="en-US" sz="2000" dirty="0"/>
              <a:t>: Usually larger organisations have more formalised structures and cultures.</a:t>
            </a:r>
          </a:p>
          <a:p>
            <a:pPr marL="457200" indent="-457200">
              <a:buFont typeface="Myriad Pro"/>
              <a:buAutoNum type="arabicPeriod"/>
            </a:pPr>
            <a:r>
              <a:rPr lang="en-GB" altLang="en-US" sz="2000" b="1" dirty="0"/>
              <a:t>Location:</a:t>
            </a:r>
            <a:r>
              <a:rPr lang="en-GB" altLang="en-US" sz="2000" dirty="0"/>
              <a:t> Local influences.</a:t>
            </a:r>
          </a:p>
          <a:p>
            <a:pPr marL="457200" indent="-457200">
              <a:buFont typeface="Myriad Pro"/>
              <a:buAutoNum type="arabicPeriod"/>
            </a:pPr>
            <a:r>
              <a:rPr lang="en-GB" altLang="en-US" sz="2000" b="1" dirty="0"/>
              <a:t>Management and leadership</a:t>
            </a:r>
            <a:r>
              <a:rPr lang="en-GB" altLang="en-US" sz="2000" dirty="0"/>
              <a:t>: Top executives’ influences.</a:t>
            </a:r>
          </a:p>
        </p:txBody>
      </p:sp>
      <p:sp>
        <p:nvSpPr>
          <p:cNvPr id="4" name="Date Placeholder 3">
            <a:extLst>
              <a:ext uri="{FF2B5EF4-FFF2-40B4-BE49-F238E27FC236}">
                <a16:creationId xmlns:a16="http://schemas.microsoft.com/office/drawing/2014/main" id="{668E74BB-D17B-0526-F861-623AD193E2A8}"/>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1509" name="Slide Number Placeholder 4">
            <a:extLst>
              <a:ext uri="{FF2B5EF4-FFF2-40B4-BE49-F238E27FC236}">
                <a16:creationId xmlns:a16="http://schemas.microsoft.com/office/drawing/2014/main" id="{64C7EF5B-2F96-F711-0513-35B53529E4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201220E-1BE5-45EB-B577-00505C46C325}"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5311A707-6629-D5F1-DBE2-BEE9160C47EA}"/>
              </a:ext>
            </a:extLst>
          </p:cNvPr>
          <p:cNvSpPr>
            <a:spLocks noGrp="1"/>
          </p:cNvSpPr>
          <p:nvPr>
            <p:ph type="title"/>
          </p:nvPr>
        </p:nvSpPr>
        <p:spPr/>
        <p:txBody>
          <a:bodyPr/>
          <a:lstStyle/>
          <a:p>
            <a:r>
              <a:rPr lang="en-US" altLang="en-US" dirty="0"/>
              <a:t>6. Strong and weak culture</a:t>
            </a:r>
            <a:endParaRPr lang="en-GB" altLang="en-US" dirty="0"/>
          </a:p>
        </p:txBody>
      </p:sp>
      <p:sp>
        <p:nvSpPr>
          <p:cNvPr id="4" name="Date Placeholder 3">
            <a:extLst>
              <a:ext uri="{FF2B5EF4-FFF2-40B4-BE49-F238E27FC236}">
                <a16:creationId xmlns:a16="http://schemas.microsoft.com/office/drawing/2014/main" id="{3920F5B8-70AE-5A5A-8761-421C2A4909E9}"/>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4037" name="Slide Number Placeholder 4">
            <a:extLst>
              <a:ext uri="{FF2B5EF4-FFF2-40B4-BE49-F238E27FC236}">
                <a16:creationId xmlns:a16="http://schemas.microsoft.com/office/drawing/2014/main" id="{7AB4F395-B499-B8EC-52B8-D930FDB4260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3CE74C-833D-4941-AA6C-A926050889FA}"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4D95AB65-A266-3BFE-E451-BC366BEE5B6A}"/>
              </a:ext>
            </a:extLst>
          </p:cNvPr>
          <p:cNvGraphicFramePr>
            <a:graphicFrameLocks noGrp="1"/>
          </p:cNvGraphicFramePr>
          <p:nvPr/>
        </p:nvGraphicFramePr>
        <p:xfrm>
          <a:off x="601726" y="1417638"/>
          <a:ext cx="8077200" cy="2943000"/>
        </p:xfrm>
        <a:graphic>
          <a:graphicData uri="http://schemas.openxmlformats.org/drawingml/2006/table">
            <a:tbl>
              <a:tblPr firstRow="1" bandRow="1">
                <a:tableStyleId>{3B4B98B0-60AC-42C2-AFA5-B58CD77FA1E5}</a:tableStyleId>
              </a:tblPr>
              <a:tblGrid>
                <a:gridCol w="40386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367438">
                <a:tc>
                  <a:txBody>
                    <a:bodyPr/>
                    <a:lstStyle/>
                    <a:p>
                      <a:r>
                        <a:rPr lang="en-US" b="1" dirty="0">
                          <a:solidFill>
                            <a:schemeClr val="tx1"/>
                          </a:solidFill>
                        </a:rPr>
                        <a:t>Strong Cultures</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b="1" dirty="0">
                          <a:solidFill>
                            <a:schemeClr val="tx1"/>
                          </a:solidFill>
                        </a:rPr>
                        <a:t>Weak Cultures</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699364">
                <a:tc>
                  <a:txBody>
                    <a:bodyPr/>
                    <a:lstStyle/>
                    <a:p>
                      <a:r>
                        <a:rPr lang="en-US" dirty="0"/>
                        <a:t>Values widely</a:t>
                      </a:r>
                      <a:r>
                        <a:rPr lang="en-US" baseline="0" dirty="0"/>
                        <a:t> shared</a:t>
                      </a:r>
                      <a:endParaRPr lang="en-US"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r>
                        <a:rPr lang="en-US" dirty="0"/>
                        <a:t>Values</a:t>
                      </a:r>
                      <a:r>
                        <a:rPr lang="en-US" baseline="0" dirty="0"/>
                        <a:t> limited to a few people – usually top management</a:t>
                      </a:r>
                      <a:endParaRPr lang="en-US"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367438">
                <a:tc>
                  <a:txBody>
                    <a:bodyPr/>
                    <a:lstStyle/>
                    <a:p>
                      <a:r>
                        <a:rPr lang="en-US" dirty="0"/>
                        <a:t>Culture conveys consistent messages about what’s important</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dirty="0"/>
                        <a:t>Culture sends contradictory messages about what’s important</a:t>
                      </a:r>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67438">
                <a:tc>
                  <a:txBody>
                    <a:bodyPr/>
                    <a:lstStyle/>
                    <a:p>
                      <a:r>
                        <a:rPr lang="en-US" dirty="0"/>
                        <a:t>Most employees can tell stories about company history or heroes</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dirty="0"/>
                        <a:t>Employees have little knowledge of company history</a:t>
                      </a:r>
                      <a:r>
                        <a:rPr lang="en-US" baseline="0" dirty="0"/>
                        <a:t> or heroes</a:t>
                      </a:r>
                      <a:endParaRPr lang="en-US"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367438">
                <a:tc>
                  <a:txBody>
                    <a:bodyPr/>
                    <a:lstStyle/>
                    <a:p>
                      <a:r>
                        <a:rPr lang="en-US" dirty="0"/>
                        <a:t>Employees strongly identify with culture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r>
                        <a:rPr lang="en-US" dirty="0"/>
                        <a:t>Employees have little identification</a:t>
                      </a:r>
                      <a:r>
                        <a:rPr lang="en-US" baseline="0" dirty="0"/>
                        <a:t> with culture</a:t>
                      </a:r>
                      <a:endParaRPr lang="en-US"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67438">
                <a:tc>
                  <a:txBody>
                    <a:bodyPr/>
                    <a:lstStyle/>
                    <a:p>
                      <a:r>
                        <a:rPr lang="en-US" dirty="0"/>
                        <a:t>Strong connection between shared values and behaviors</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r>
                        <a:rPr lang="en-US" dirty="0"/>
                        <a:t>Little connection between shared values and behaviors</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bl>
          </a:graphicData>
        </a:graphic>
      </p:graphicFrame>
      <p:sp>
        <p:nvSpPr>
          <p:cNvPr id="3" name="TextBox 2">
            <a:extLst>
              <a:ext uri="{FF2B5EF4-FFF2-40B4-BE49-F238E27FC236}">
                <a16:creationId xmlns:a16="http://schemas.microsoft.com/office/drawing/2014/main" id="{86D8FAC7-571B-56DF-F14F-FDA844415512}"/>
              </a:ext>
            </a:extLst>
          </p:cNvPr>
          <p:cNvSpPr txBox="1"/>
          <p:nvPr/>
        </p:nvSpPr>
        <p:spPr>
          <a:xfrm>
            <a:off x="5993899" y="5230694"/>
            <a:ext cx="3142449" cy="369332"/>
          </a:xfrm>
          <a:prstGeom prst="rect">
            <a:avLst/>
          </a:prstGeom>
          <a:noFill/>
        </p:spPr>
        <p:txBody>
          <a:bodyPr wrap="square" rtlCol="0">
            <a:spAutoFit/>
          </a:bodyPr>
          <a:lstStyle/>
          <a:p>
            <a:pPr algn="r"/>
            <a:r>
              <a:rPr lang="en-GB" dirty="0"/>
              <a:t>(Robbins and Coulter, 2021)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 Types of Organizational Cultures (+ Culture Examples) | SurveyLegend">
            <a:extLst>
              <a:ext uri="{FF2B5EF4-FFF2-40B4-BE49-F238E27FC236}">
                <a16:creationId xmlns:a16="http://schemas.microsoft.com/office/drawing/2014/main" id="{B84DB8A3-2CFA-C183-2919-19B721C480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3760" y="1801467"/>
            <a:ext cx="5580112" cy="3255065"/>
          </a:xfrm>
          <a:prstGeom prst="rect">
            <a:avLst/>
          </a:prstGeom>
          <a:noFill/>
          <a:extLst>
            <a:ext uri="{909E8E84-426E-40DD-AFC4-6F175D3DCCD1}">
              <a14:hiddenFill xmlns:a14="http://schemas.microsoft.com/office/drawing/2010/main">
                <a:solidFill>
                  <a:srgbClr val="FFFFFF"/>
                </a:solidFill>
              </a14:hiddenFill>
            </a:ext>
          </a:extLst>
        </p:spPr>
      </p:pic>
      <p:sp>
        <p:nvSpPr>
          <p:cNvPr id="23554" name="Title 1">
            <a:extLst>
              <a:ext uri="{FF2B5EF4-FFF2-40B4-BE49-F238E27FC236}">
                <a16:creationId xmlns:a16="http://schemas.microsoft.com/office/drawing/2014/main" id="{9D8A9A21-FA3B-7D94-F7B9-02C597F037AF}"/>
              </a:ext>
            </a:extLst>
          </p:cNvPr>
          <p:cNvSpPr>
            <a:spLocks noGrp="1"/>
          </p:cNvSpPr>
          <p:nvPr>
            <p:ph type="title"/>
          </p:nvPr>
        </p:nvSpPr>
        <p:spPr/>
        <p:txBody>
          <a:bodyPr/>
          <a:lstStyle/>
          <a:p>
            <a:r>
              <a:rPr lang="en-US" altLang="en-US" dirty="0"/>
              <a:t>7. Describe and understand an organisational culture</a:t>
            </a:r>
            <a:endParaRPr lang="en-GB" altLang="en-US" dirty="0"/>
          </a:p>
        </p:txBody>
      </p:sp>
      <p:sp>
        <p:nvSpPr>
          <p:cNvPr id="23555" name="Content Placeholder 2">
            <a:extLst>
              <a:ext uri="{FF2B5EF4-FFF2-40B4-BE49-F238E27FC236}">
                <a16:creationId xmlns:a16="http://schemas.microsoft.com/office/drawing/2014/main" id="{73D866F7-9550-249C-9A92-BE8BE16ACEFF}"/>
              </a:ext>
            </a:extLst>
          </p:cNvPr>
          <p:cNvSpPr>
            <a:spLocks noGrp="1"/>
          </p:cNvSpPr>
          <p:nvPr>
            <p:ph idx="1"/>
          </p:nvPr>
        </p:nvSpPr>
        <p:spPr>
          <a:xfrm>
            <a:off x="457200" y="1600200"/>
            <a:ext cx="8229600" cy="3916363"/>
          </a:xfrm>
        </p:spPr>
        <p:txBody>
          <a:bodyPr/>
          <a:lstStyle/>
          <a:p>
            <a:pPr marL="457200" indent="-457200" algn="just" hangingPunct="1">
              <a:spcBef>
                <a:spcPts val="1200"/>
              </a:spcBef>
              <a:buFont typeface="+mj-lt"/>
              <a:buAutoNum type="arabicPeriod"/>
            </a:pPr>
            <a:r>
              <a:rPr lang="en-GB" altLang="en-US" sz="2400" dirty="0">
                <a:cs typeface="Times New Roman" panose="02020603050405020304" pitchFamily="18" charset="0"/>
              </a:rPr>
              <a:t>Routine behaviours</a:t>
            </a:r>
          </a:p>
          <a:p>
            <a:pPr marL="457200" indent="-457200" algn="just" hangingPunct="1">
              <a:spcBef>
                <a:spcPts val="1200"/>
              </a:spcBef>
              <a:buFont typeface="+mj-lt"/>
              <a:buAutoNum type="arabicPeriod"/>
            </a:pPr>
            <a:r>
              <a:rPr lang="en-GB" altLang="en-US" sz="2400" dirty="0">
                <a:cs typeface="Times New Roman" panose="02020603050405020304" pitchFamily="18" charset="0"/>
              </a:rPr>
              <a:t>Rituals</a:t>
            </a:r>
          </a:p>
          <a:p>
            <a:pPr marL="457200" indent="-457200" algn="just" hangingPunct="1">
              <a:spcBef>
                <a:spcPts val="1200"/>
              </a:spcBef>
              <a:buFont typeface="+mj-lt"/>
              <a:buAutoNum type="arabicPeriod"/>
            </a:pPr>
            <a:r>
              <a:rPr lang="en-GB" altLang="en-US" sz="2400" dirty="0">
                <a:cs typeface="Times New Roman" panose="02020603050405020304" pitchFamily="18" charset="0"/>
              </a:rPr>
              <a:t>Stories</a:t>
            </a:r>
          </a:p>
          <a:p>
            <a:pPr marL="457200" indent="-457200" algn="just" hangingPunct="1">
              <a:spcBef>
                <a:spcPts val="1200"/>
              </a:spcBef>
              <a:buFont typeface="+mj-lt"/>
              <a:buAutoNum type="arabicPeriod"/>
            </a:pPr>
            <a:r>
              <a:rPr lang="en-GB" altLang="en-US" sz="2400" dirty="0">
                <a:cs typeface="Times New Roman" panose="02020603050405020304" pitchFamily="18" charset="0"/>
              </a:rPr>
              <a:t>Symbols</a:t>
            </a:r>
          </a:p>
          <a:p>
            <a:pPr marL="457200" indent="-457200" algn="just" hangingPunct="1">
              <a:spcBef>
                <a:spcPts val="1200"/>
              </a:spcBef>
              <a:buFont typeface="+mj-lt"/>
              <a:buAutoNum type="arabicPeriod"/>
            </a:pPr>
            <a:r>
              <a:rPr lang="en-GB" altLang="en-US" sz="2400" dirty="0">
                <a:cs typeface="Times New Roman" panose="02020603050405020304" pitchFamily="18" charset="0"/>
              </a:rPr>
              <a:t>Power structures</a:t>
            </a:r>
          </a:p>
          <a:p>
            <a:pPr marL="457200" indent="-457200" algn="just" hangingPunct="1">
              <a:spcBef>
                <a:spcPts val="1200"/>
              </a:spcBef>
              <a:buFont typeface="+mj-lt"/>
              <a:buAutoNum type="arabicPeriod"/>
            </a:pPr>
            <a:r>
              <a:rPr lang="en-GB" altLang="en-US" sz="2400" dirty="0">
                <a:cs typeface="Times New Roman" panose="02020603050405020304" pitchFamily="18" charset="0"/>
              </a:rPr>
              <a:t>Control systems</a:t>
            </a:r>
          </a:p>
          <a:p>
            <a:pPr marL="457200" indent="-457200" algn="just" hangingPunct="1">
              <a:spcBef>
                <a:spcPts val="1200"/>
              </a:spcBef>
              <a:buFont typeface="+mj-lt"/>
              <a:buAutoNum type="arabicPeriod"/>
            </a:pPr>
            <a:r>
              <a:rPr lang="en-GB" altLang="en-US" sz="2400" dirty="0">
                <a:cs typeface="Times New Roman" panose="02020603050405020304" pitchFamily="18" charset="0"/>
              </a:rPr>
              <a:t>Organisation structure</a:t>
            </a:r>
          </a:p>
          <a:p>
            <a:pPr marL="457200" indent="-457200" algn="just" hangingPunct="1">
              <a:spcBef>
                <a:spcPts val="1200"/>
              </a:spcBef>
              <a:buFont typeface="+mj-lt"/>
              <a:buAutoNum type="arabicPeriod"/>
            </a:pPr>
            <a:r>
              <a:rPr lang="en-GB" altLang="en-US" sz="2400" dirty="0">
                <a:cs typeface="Times New Roman" panose="02020603050405020304" pitchFamily="18" charset="0"/>
              </a:rPr>
              <a:t>The paradigm of the organisation</a:t>
            </a:r>
          </a:p>
        </p:txBody>
      </p:sp>
      <p:sp>
        <p:nvSpPr>
          <p:cNvPr id="4" name="Date Placeholder 3">
            <a:extLst>
              <a:ext uri="{FF2B5EF4-FFF2-40B4-BE49-F238E27FC236}">
                <a16:creationId xmlns:a16="http://schemas.microsoft.com/office/drawing/2014/main" id="{6BC5E80F-E227-D693-A061-AD05E6DDA90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3557" name="Slide Number Placeholder 4">
            <a:extLst>
              <a:ext uri="{FF2B5EF4-FFF2-40B4-BE49-F238E27FC236}">
                <a16:creationId xmlns:a16="http://schemas.microsoft.com/office/drawing/2014/main" id="{A4F0292E-3A37-A741-A515-20CA66676DE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CB74D2-D131-4680-AAC1-06F0940CB7B8}"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B16E-C58A-46F5-AFE8-E08313F02F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ACA8BA-B1BE-F952-ACC0-4ACD2864D48D}"/>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6B12439D-F6BE-A230-60EB-B3C7654CD03F}"/>
              </a:ext>
            </a:extLst>
          </p:cNvPr>
          <p:cNvSpPr>
            <a:spLocks noGrp="1"/>
          </p:cNvSpPr>
          <p:nvPr>
            <p:ph type="dt" sz="half" idx="10"/>
          </p:nvPr>
        </p:nvSpPr>
        <p:spPr/>
        <p:txBody>
          <a:bodyPr/>
          <a:lstStyle/>
          <a:p>
            <a:pPr>
              <a:defRPr/>
            </a:pPr>
            <a:fld id="{173102D1-43DA-451D-9561-C1D5CF3A3EF0}"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2851693-92F0-E6CF-16B4-DA6C8E8A761D}"/>
              </a:ext>
            </a:extLst>
          </p:cNvPr>
          <p:cNvSpPr>
            <a:spLocks noGrp="1"/>
          </p:cNvSpPr>
          <p:nvPr>
            <p:ph type="sldNum" sz="quarter" idx="12"/>
          </p:nvPr>
        </p:nvSpPr>
        <p:spPr/>
        <p:txBody>
          <a:bodyPr/>
          <a:lstStyle/>
          <a:p>
            <a:pPr>
              <a:defRPr/>
            </a:pPr>
            <a:fld id="{0D3D64FC-B90D-424D-AB6B-8AE5CEC6B7BB}" type="slidenum">
              <a:rPr lang="en-GB" altLang="en-US" smtClean="0"/>
              <a:pPr>
                <a:defRPr/>
              </a:pPr>
              <a:t>14</a:t>
            </a:fld>
            <a:endParaRPr lang="en-GB" altLang="en-US"/>
          </a:p>
        </p:txBody>
      </p:sp>
      <p:pic>
        <p:nvPicPr>
          <p:cNvPr id="7" name="Picture 6">
            <a:extLst>
              <a:ext uri="{FF2B5EF4-FFF2-40B4-BE49-F238E27FC236}">
                <a16:creationId xmlns:a16="http://schemas.microsoft.com/office/drawing/2014/main" id="{B2DBC7EE-32C2-3622-E7C3-FC69A5D5F567}"/>
              </a:ext>
            </a:extLst>
          </p:cNvPr>
          <p:cNvPicPr>
            <a:picLocks noChangeAspect="1"/>
          </p:cNvPicPr>
          <p:nvPr/>
        </p:nvPicPr>
        <p:blipFill>
          <a:blip r:embed="rId2"/>
          <a:stretch>
            <a:fillRect/>
          </a:stretch>
        </p:blipFill>
        <p:spPr>
          <a:xfrm>
            <a:off x="0" y="274638"/>
            <a:ext cx="9082601" cy="6583362"/>
          </a:xfrm>
          <a:prstGeom prst="rect">
            <a:avLst/>
          </a:prstGeom>
        </p:spPr>
      </p:pic>
      <p:sp>
        <p:nvSpPr>
          <p:cNvPr id="8" name="TextBox 7">
            <a:extLst>
              <a:ext uri="{FF2B5EF4-FFF2-40B4-BE49-F238E27FC236}">
                <a16:creationId xmlns:a16="http://schemas.microsoft.com/office/drawing/2014/main" id="{D7CB9C80-2BF7-34CE-7587-674AE0D4E72F}"/>
              </a:ext>
            </a:extLst>
          </p:cNvPr>
          <p:cNvSpPr txBox="1"/>
          <p:nvPr/>
        </p:nvSpPr>
        <p:spPr>
          <a:xfrm>
            <a:off x="6300192" y="5341312"/>
            <a:ext cx="2782409" cy="369332"/>
          </a:xfrm>
          <a:prstGeom prst="rect">
            <a:avLst/>
          </a:prstGeom>
          <a:noFill/>
        </p:spPr>
        <p:txBody>
          <a:bodyPr wrap="square" rtlCol="0">
            <a:spAutoFit/>
          </a:bodyPr>
          <a:lstStyle/>
          <a:p>
            <a:pPr algn="r"/>
            <a:r>
              <a:rPr lang="en-GB" dirty="0"/>
              <a:t>(Mullins, 2019, p. 570)</a:t>
            </a:r>
          </a:p>
        </p:txBody>
      </p:sp>
    </p:spTree>
    <p:extLst>
      <p:ext uri="{BB962C8B-B14F-4D97-AF65-F5344CB8AC3E}">
        <p14:creationId xmlns:p14="http://schemas.microsoft.com/office/powerpoint/2010/main" val="1122934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D8A9A21-FA3B-7D94-F7B9-02C597F037AF}"/>
              </a:ext>
            </a:extLst>
          </p:cNvPr>
          <p:cNvSpPr>
            <a:spLocks noGrp="1"/>
          </p:cNvSpPr>
          <p:nvPr>
            <p:ph type="title"/>
          </p:nvPr>
        </p:nvSpPr>
        <p:spPr/>
        <p:txBody>
          <a:bodyPr/>
          <a:lstStyle/>
          <a:p>
            <a:r>
              <a:rPr lang="en-US" altLang="en-US" dirty="0"/>
              <a:t>7. Describe and understand an organisational culture</a:t>
            </a:r>
            <a:endParaRPr lang="en-GB" altLang="en-US" dirty="0"/>
          </a:p>
        </p:txBody>
      </p:sp>
      <p:sp>
        <p:nvSpPr>
          <p:cNvPr id="23555" name="Content Placeholder 2">
            <a:extLst>
              <a:ext uri="{FF2B5EF4-FFF2-40B4-BE49-F238E27FC236}">
                <a16:creationId xmlns:a16="http://schemas.microsoft.com/office/drawing/2014/main" id="{73D866F7-9550-249C-9A92-BE8BE16ACEFF}"/>
              </a:ext>
            </a:extLst>
          </p:cNvPr>
          <p:cNvSpPr>
            <a:spLocks noGrp="1"/>
          </p:cNvSpPr>
          <p:nvPr>
            <p:ph idx="1"/>
          </p:nvPr>
        </p:nvSpPr>
        <p:spPr>
          <a:xfrm>
            <a:off x="457200" y="1600200"/>
            <a:ext cx="8229600" cy="3916363"/>
          </a:xfrm>
        </p:spPr>
        <p:txBody>
          <a:bodyPr/>
          <a:lstStyle/>
          <a:p>
            <a:pPr marL="457200" indent="-457200" algn="just" hangingPunct="1">
              <a:spcBef>
                <a:spcPts val="1200"/>
              </a:spcBef>
              <a:buFont typeface="+mj-lt"/>
              <a:buAutoNum type="arabicPeriod"/>
            </a:pPr>
            <a:r>
              <a:rPr lang="en-GB" altLang="en-US" sz="2400" dirty="0">
                <a:cs typeface="Times New Roman" panose="02020603050405020304" pitchFamily="18" charset="0"/>
              </a:rPr>
              <a:t>Adaptability</a:t>
            </a:r>
          </a:p>
          <a:p>
            <a:pPr marL="457200" indent="-457200" algn="just" hangingPunct="1">
              <a:spcBef>
                <a:spcPts val="1200"/>
              </a:spcBef>
              <a:buFont typeface="+mj-lt"/>
              <a:buAutoNum type="arabicPeriod"/>
            </a:pPr>
            <a:r>
              <a:rPr lang="en-GB" altLang="en-US" sz="2400" dirty="0">
                <a:cs typeface="Times New Roman" panose="02020603050405020304" pitchFamily="18" charset="0"/>
              </a:rPr>
              <a:t>Attention to detail</a:t>
            </a:r>
          </a:p>
          <a:p>
            <a:pPr marL="457200" indent="-457200" algn="just" hangingPunct="1">
              <a:spcBef>
                <a:spcPts val="1200"/>
              </a:spcBef>
              <a:buFont typeface="+mj-lt"/>
              <a:buAutoNum type="arabicPeriod"/>
            </a:pPr>
            <a:r>
              <a:rPr lang="en-GB" altLang="en-US" sz="2400" dirty="0">
                <a:cs typeface="Times New Roman" panose="02020603050405020304" pitchFamily="18" charset="0"/>
              </a:rPr>
              <a:t>Outcome orientation</a:t>
            </a:r>
          </a:p>
          <a:p>
            <a:pPr marL="457200" indent="-457200" algn="just" hangingPunct="1">
              <a:spcBef>
                <a:spcPts val="1200"/>
              </a:spcBef>
              <a:buFont typeface="+mj-lt"/>
              <a:buAutoNum type="arabicPeriod"/>
            </a:pPr>
            <a:r>
              <a:rPr lang="en-GB" altLang="en-US" sz="2400" dirty="0">
                <a:cs typeface="Times New Roman" panose="02020603050405020304" pitchFamily="18" charset="0"/>
              </a:rPr>
              <a:t>People orientation</a:t>
            </a:r>
          </a:p>
          <a:p>
            <a:pPr marL="457200" indent="-457200" algn="just" hangingPunct="1">
              <a:spcBef>
                <a:spcPts val="1200"/>
              </a:spcBef>
              <a:buFont typeface="+mj-lt"/>
              <a:buAutoNum type="arabicPeriod"/>
            </a:pPr>
            <a:r>
              <a:rPr lang="en-GB" altLang="en-US" sz="2400" dirty="0">
                <a:cs typeface="Times New Roman" panose="02020603050405020304" pitchFamily="18" charset="0"/>
              </a:rPr>
              <a:t>Team orientation</a:t>
            </a:r>
          </a:p>
          <a:p>
            <a:pPr marL="457200" indent="-457200" algn="just" hangingPunct="1">
              <a:spcBef>
                <a:spcPts val="1200"/>
              </a:spcBef>
              <a:buFont typeface="+mj-lt"/>
              <a:buAutoNum type="arabicPeriod"/>
            </a:pPr>
            <a:r>
              <a:rPr lang="en-GB" altLang="en-US" sz="2400" dirty="0">
                <a:cs typeface="Times New Roman" panose="02020603050405020304" pitchFamily="18" charset="0"/>
              </a:rPr>
              <a:t>Integrity</a:t>
            </a:r>
          </a:p>
        </p:txBody>
      </p:sp>
      <p:sp>
        <p:nvSpPr>
          <p:cNvPr id="4" name="Date Placeholder 3">
            <a:extLst>
              <a:ext uri="{FF2B5EF4-FFF2-40B4-BE49-F238E27FC236}">
                <a16:creationId xmlns:a16="http://schemas.microsoft.com/office/drawing/2014/main" id="{6BC5E80F-E227-D693-A061-AD05E6DDA90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3557" name="Slide Number Placeholder 4">
            <a:extLst>
              <a:ext uri="{FF2B5EF4-FFF2-40B4-BE49-F238E27FC236}">
                <a16:creationId xmlns:a16="http://schemas.microsoft.com/office/drawing/2014/main" id="{A4F0292E-3A37-A741-A515-20CA66676DE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CB74D2-D131-4680-AAC1-06F0940CB7B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2" name="TextBox 1">
            <a:extLst>
              <a:ext uri="{FF2B5EF4-FFF2-40B4-BE49-F238E27FC236}">
                <a16:creationId xmlns:a16="http://schemas.microsoft.com/office/drawing/2014/main" id="{9EDB0608-9F4F-CC61-9A64-3C8FCC434E64}"/>
              </a:ext>
            </a:extLst>
          </p:cNvPr>
          <p:cNvSpPr txBox="1"/>
          <p:nvPr/>
        </p:nvSpPr>
        <p:spPr>
          <a:xfrm>
            <a:off x="5993899" y="5230694"/>
            <a:ext cx="3142449" cy="369332"/>
          </a:xfrm>
          <a:prstGeom prst="rect">
            <a:avLst/>
          </a:prstGeom>
          <a:noFill/>
        </p:spPr>
        <p:txBody>
          <a:bodyPr wrap="square" rtlCol="0">
            <a:spAutoFit/>
          </a:bodyPr>
          <a:lstStyle/>
          <a:p>
            <a:pPr algn="r"/>
            <a:r>
              <a:rPr lang="en-GB" dirty="0"/>
              <a:t>(Robbins and Coulter, 2021)</a:t>
            </a:r>
          </a:p>
        </p:txBody>
      </p:sp>
    </p:spTree>
    <p:extLst>
      <p:ext uri="{BB962C8B-B14F-4D97-AF65-F5344CB8AC3E}">
        <p14:creationId xmlns:p14="http://schemas.microsoft.com/office/powerpoint/2010/main" val="3863848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D8A9A21-FA3B-7D94-F7B9-02C597F037AF}"/>
              </a:ext>
            </a:extLst>
          </p:cNvPr>
          <p:cNvSpPr>
            <a:spLocks noGrp="1"/>
          </p:cNvSpPr>
          <p:nvPr>
            <p:ph type="title"/>
          </p:nvPr>
        </p:nvSpPr>
        <p:spPr/>
        <p:txBody>
          <a:bodyPr/>
          <a:lstStyle/>
          <a:p>
            <a:r>
              <a:rPr lang="en-US" altLang="en-US" dirty="0"/>
              <a:t>7. Describe and understand an organisational culture</a:t>
            </a:r>
            <a:endParaRPr lang="en-GB" altLang="en-US" dirty="0"/>
          </a:p>
        </p:txBody>
      </p:sp>
      <p:sp>
        <p:nvSpPr>
          <p:cNvPr id="4" name="Date Placeholder 3">
            <a:extLst>
              <a:ext uri="{FF2B5EF4-FFF2-40B4-BE49-F238E27FC236}">
                <a16:creationId xmlns:a16="http://schemas.microsoft.com/office/drawing/2014/main" id="{6BC5E80F-E227-D693-A061-AD05E6DDA90E}"/>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3557" name="Slide Number Placeholder 4">
            <a:extLst>
              <a:ext uri="{FF2B5EF4-FFF2-40B4-BE49-F238E27FC236}">
                <a16:creationId xmlns:a16="http://schemas.microsoft.com/office/drawing/2014/main" id="{A4F0292E-3A37-A741-A515-20CA66676DE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CB74D2-D131-4680-AAC1-06F0940CB7B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2" name="Content Placeholder 2" descr="Photograph of two women talking and laughing. They are standing in front of a mural with the facebook name prominent.">
            <a:extLst>
              <a:ext uri="{FF2B5EF4-FFF2-40B4-BE49-F238E27FC236}">
                <a16:creationId xmlns:a16="http://schemas.microsoft.com/office/drawing/2014/main" id="{0A94634F-FF94-DB28-DE97-D078E2B430EB}"/>
              </a:ext>
            </a:extLst>
          </p:cNvPr>
          <p:cNvSpPr txBox="1">
            <a:spLocks/>
          </p:cNvSpPr>
          <p:nvPr/>
        </p:nvSpPr>
        <p:spPr bwMode="auto">
          <a:xfrm>
            <a:off x="474561" y="1573870"/>
            <a:ext cx="3945039" cy="2117661"/>
          </a:xfrm>
          <a:prstGeom prst="rect">
            <a:avLst/>
          </a:prstGeom>
          <a:solidFill>
            <a:srgbClr val="D4EAE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buSzPct val="100000"/>
              <a:defRPr/>
            </a:pPr>
            <a:r>
              <a:rPr lang="en-US" sz="1800" dirty="0"/>
              <a:t>Risk taking and change discouraged</a:t>
            </a:r>
          </a:p>
          <a:p>
            <a:pPr>
              <a:spcBef>
                <a:spcPts val="600"/>
              </a:spcBef>
              <a:buSzPct val="100000"/>
              <a:defRPr/>
            </a:pPr>
            <a:r>
              <a:rPr lang="en-US" sz="1800" dirty="0"/>
              <a:t>Creativity discouraged</a:t>
            </a:r>
          </a:p>
          <a:p>
            <a:pPr>
              <a:spcBef>
                <a:spcPts val="600"/>
              </a:spcBef>
              <a:buSzPct val="100000"/>
              <a:defRPr/>
            </a:pPr>
            <a:r>
              <a:rPr lang="en-US" sz="1800" dirty="0"/>
              <a:t>Close managerial supervision</a:t>
            </a:r>
          </a:p>
          <a:p>
            <a:pPr>
              <a:spcBef>
                <a:spcPts val="600"/>
              </a:spcBef>
              <a:spcAft>
                <a:spcPts val="5400"/>
              </a:spcAft>
              <a:buSzPct val="100000"/>
              <a:defRPr/>
            </a:pPr>
            <a:r>
              <a:rPr lang="en-US" sz="1800" dirty="0"/>
              <a:t>Work designed around individual employees</a:t>
            </a:r>
          </a:p>
        </p:txBody>
      </p:sp>
      <p:pic>
        <p:nvPicPr>
          <p:cNvPr id="3" name="Picture 3" descr="A chart shows the culture of organization “A.”&#10;Long description is available in notes,&#10;press F6">
            <a:extLst>
              <a:ext uri="{FF2B5EF4-FFF2-40B4-BE49-F238E27FC236}">
                <a16:creationId xmlns:a16="http://schemas.microsoft.com/office/drawing/2014/main" id="{8576B770-7F3A-FC08-D441-F9D6CDB6BDBC}"/>
              </a:ext>
            </a:extLst>
          </p:cNvPr>
          <p:cNvPicPr>
            <a:picLocks noChangeAspect="1" noChangeArrowheads="1"/>
          </p:cNvPicPr>
          <p:nvPr/>
        </p:nvPicPr>
        <p:blipFill>
          <a:blip r:embed="rId3" cstate="print"/>
          <a:stretch>
            <a:fillRect/>
          </a:stretch>
        </p:blipFill>
        <p:spPr bwMode="auto">
          <a:xfrm>
            <a:off x="4572000" y="1556792"/>
            <a:ext cx="4098852" cy="1321341"/>
          </a:xfrm>
          <a:prstGeom prst="rect">
            <a:avLst/>
          </a:prstGeom>
        </p:spPr>
      </p:pic>
      <p:sp>
        <p:nvSpPr>
          <p:cNvPr id="5" name="Content Placeholder 3">
            <a:extLst>
              <a:ext uri="{FF2B5EF4-FFF2-40B4-BE49-F238E27FC236}">
                <a16:creationId xmlns:a16="http://schemas.microsoft.com/office/drawing/2014/main" id="{0B84E283-0327-5919-CA74-1E936179583D}"/>
              </a:ext>
            </a:extLst>
          </p:cNvPr>
          <p:cNvSpPr txBox="1">
            <a:spLocks/>
          </p:cNvSpPr>
          <p:nvPr/>
        </p:nvSpPr>
        <p:spPr>
          <a:xfrm>
            <a:off x="474563" y="3795706"/>
            <a:ext cx="3945037" cy="1793534"/>
          </a:xfrm>
          <a:prstGeom prst="rect">
            <a:avLst/>
          </a:prstGeom>
          <a:solidFill>
            <a:srgbClr val="D4EAE4"/>
          </a:solidFill>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defRPr/>
            </a:pPr>
            <a:r>
              <a:rPr lang="en-US" sz="1800" dirty="0"/>
              <a:t>Risk taking and change rewarded</a:t>
            </a:r>
          </a:p>
          <a:p>
            <a:pPr>
              <a:spcBef>
                <a:spcPts val="600"/>
              </a:spcBef>
              <a:defRPr/>
            </a:pPr>
            <a:r>
              <a:rPr lang="en-US" sz="1800" dirty="0"/>
              <a:t>Creativity and innovation rewarded</a:t>
            </a:r>
          </a:p>
          <a:p>
            <a:pPr>
              <a:spcBef>
                <a:spcPts val="600"/>
              </a:spcBef>
              <a:defRPr/>
            </a:pPr>
            <a:r>
              <a:rPr lang="en-US" sz="1800" dirty="0"/>
              <a:t>Management trusts employees</a:t>
            </a:r>
          </a:p>
          <a:p>
            <a:pPr>
              <a:spcBef>
                <a:spcPts val="600"/>
              </a:spcBef>
              <a:defRPr/>
            </a:pPr>
            <a:r>
              <a:rPr lang="en-US" sz="1800" dirty="0"/>
              <a:t>Work designed around teams</a:t>
            </a:r>
          </a:p>
        </p:txBody>
      </p:sp>
      <p:pic>
        <p:nvPicPr>
          <p:cNvPr id="6" name="Picture 5" descr="A chart shows the culture of organization “B.”&#10;Long description is available in notes,&#10;press F6">
            <a:extLst>
              <a:ext uri="{FF2B5EF4-FFF2-40B4-BE49-F238E27FC236}">
                <a16:creationId xmlns:a16="http://schemas.microsoft.com/office/drawing/2014/main" id="{6C33D4E8-9F20-F9CC-AE84-A71DEBA3D153}"/>
              </a:ext>
            </a:extLst>
          </p:cNvPr>
          <p:cNvPicPr>
            <a:picLocks noChangeAspect="1" noChangeArrowheads="1"/>
          </p:cNvPicPr>
          <p:nvPr/>
        </p:nvPicPr>
        <p:blipFill>
          <a:blip r:embed="rId4" cstate="print"/>
          <a:stretch>
            <a:fillRect/>
          </a:stretch>
        </p:blipFill>
        <p:spPr bwMode="auto">
          <a:xfrm>
            <a:off x="4578317" y="3791895"/>
            <a:ext cx="4083754" cy="1365297"/>
          </a:xfrm>
          <a:prstGeom prst="rect">
            <a:avLst/>
          </a:prstGeom>
        </p:spPr>
      </p:pic>
      <p:sp>
        <p:nvSpPr>
          <p:cNvPr id="7" name="TextBox 6">
            <a:extLst>
              <a:ext uri="{FF2B5EF4-FFF2-40B4-BE49-F238E27FC236}">
                <a16:creationId xmlns:a16="http://schemas.microsoft.com/office/drawing/2014/main" id="{D36801C8-8A20-98C4-3251-94565A956E39}"/>
              </a:ext>
            </a:extLst>
          </p:cNvPr>
          <p:cNvSpPr txBox="1"/>
          <p:nvPr/>
        </p:nvSpPr>
        <p:spPr>
          <a:xfrm>
            <a:off x="5993899" y="5230694"/>
            <a:ext cx="3142449" cy="369332"/>
          </a:xfrm>
          <a:prstGeom prst="rect">
            <a:avLst/>
          </a:prstGeom>
          <a:noFill/>
        </p:spPr>
        <p:txBody>
          <a:bodyPr wrap="square" rtlCol="0">
            <a:spAutoFit/>
          </a:bodyPr>
          <a:lstStyle/>
          <a:p>
            <a:pPr algn="r"/>
            <a:r>
              <a:rPr lang="en-GB" dirty="0"/>
              <a:t>(Robbins and Coulter, 2021)</a:t>
            </a:r>
          </a:p>
        </p:txBody>
      </p:sp>
    </p:spTree>
    <p:extLst>
      <p:ext uri="{BB962C8B-B14F-4D97-AF65-F5344CB8AC3E}">
        <p14:creationId xmlns:p14="http://schemas.microsoft.com/office/powerpoint/2010/main" val="466523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8. National &amp; international culture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GB" altLang="en-US" sz="2800" b="1" dirty="0">
                <a:cs typeface="Times New Roman" panose="02020603050405020304" pitchFamily="18" charset="0"/>
              </a:rPr>
              <a:t>Hofstede’s</a:t>
            </a:r>
            <a:r>
              <a:rPr lang="en-GB" altLang="en-US" sz="2000" b="1" dirty="0">
                <a:cs typeface="Times New Roman" panose="02020603050405020304" pitchFamily="18" charset="0"/>
              </a:rPr>
              <a:t> </a:t>
            </a:r>
            <a:r>
              <a:rPr lang="en-GB" altLang="en-US" sz="2000" dirty="0">
                <a:cs typeface="Times New Roman" panose="02020603050405020304" pitchFamily="18" charset="0"/>
              </a:rPr>
              <a:t>(</a:t>
            </a:r>
            <a:r>
              <a:rPr lang="en-GB" altLang="en-US" sz="2000" dirty="0">
                <a:cs typeface="Times New Roman" panose="02020603050405020304" pitchFamily="18" charset="0"/>
                <a:hlinkClick r:id="rId3"/>
              </a:rPr>
              <a:t>https://hi.hofstede-insights.com/national-culture</a:t>
            </a:r>
            <a:r>
              <a:rPr lang="en-GB" altLang="en-US" sz="2000" dirty="0">
                <a:cs typeface="Times New Roman" panose="02020603050405020304" pitchFamily="18" charset="0"/>
              </a:rPr>
              <a:t> )</a:t>
            </a:r>
          </a:p>
          <a:p>
            <a:pPr marL="457200" indent="-457200" algn="just" hangingPunct="1">
              <a:spcBef>
                <a:spcPts val="1200"/>
              </a:spcBef>
              <a:buFont typeface="+mj-lt"/>
              <a:buAutoNum type="arabicPeriod"/>
            </a:pPr>
            <a:r>
              <a:rPr lang="en-GB" altLang="en-US" sz="2000" dirty="0">
                <a:cs typeface="Times New Roman" panose="02020603050405020304" pitchFamily="18" charset="0"/>
              </a:rPr>
              <a:t>Power distance index (PDI)</a:t>
            </a:r>
          </a:p>
          <a:p>
            <a:pPr marL="457200" indent="-457200" algn="just" hangingPunct="1">
              <a:spcBef>
                <a:spcPts val="1200"/>
              </a:spcBef>
              <a:buFont typeface="+mj-lt"/>
              <a:buAutoNum type="arabicPeriod"/>
            </a:pPr>
            <a:r>
              <a:rPr lang="en-GB" altLang="en-US" sz="2000" dirty="0">
                <a:cs typeface="Times New Roman" panose="02020603050405020304" pitchFamily="18" charset="0"/>
              </a:rPr>
              <a:t>Individualism vs. collectivism (IDV)</a:t>
            </a:r>
          </a:p>
          <a:p>
            <a:pPr marL="457200" indent="-457200" algn="just" hangingPunct="1">
              <a:spcBef>
                <a:spcPts val="1200"/>
              </a:spcBef>
              <a:buFont typeface="+mj-lt"/>
              <a:buAutoNum type="arabicPeriod"/>
            </a:pPr>
            <a:r>
              <a:rPr lang="en-GB" altLang="en-US" sz="2000" dirty="0">
                <a:cs typeface="Times New Roman" panose="02020603050405020304" pitchFamily="18" charset="0"/>
              </a:rPr>
              <a:t>Masculinity versus femininity (MAS)</a:t>
            </a:r>
          </a:p>
          <a:p>
            <a:pPr marL="457200" indent="-457200" algn="just" hangingPunct="1">
              <a:spcBef>
                <a:spcPts val="1200"/>
              </a:spcBef>
              <a:buFont typeface="+mj-lt"/>
              <a:buAutoNum type="arabicPeriod"/>
            </a:pPr>
            <a:r>
              <a:rPr lang="en-GB" altLang="en-US" sz="2000" dirty="0">
                <a:cs typeface="Times New Roman" panose="02020603050405020304" pitchFamily="18" charset="0"/>
              </a:rPr>
              <a:t>Uncertainty avoidance index (UAI)</a:t>
            </a:r>
          </a:p>
          <a:p>
            <a:pPr marL="457200" indent="-457200" algn="just" hangingPunct="1">
              <a:spcBef>
                <a:spcPts val="1200"/>
              </a:spcBef>
              <a:buFont typeface="+mj-lt"/>
              <a:buAutoNum type="arabicPeriod"/>
            </a:pPr>
            <a:r>
              <a:rPr lang="en-GB" altLang="en-US" sz="2000" dirty="0">
                <a:cs typeface="Times New Roman" panose="02020603050405020304" pitchFamily="18" charset="0"/>
              </a:rPr>
              <a:t>Long term orientation versus short term normative orientation (LTO)</a:t>
            </a:r>
          </a:p>
          <a:p>
            <a:pPr marL="457200" indent="-457200" algn="just" hangingPunct="1">
              <a:spcBef>
                <a:spcPts val="1200"/>
              </a:spcBef>
              <a:buFont typeface="+mj-lt"/>
              <a:buAutoNum type="arabicPeriod"/>
            </a:pPr>
            <a:r>
              <a:rPr lang="en-GB" altLang="en-US" sz="2000" dirty="0">
                <a:cs typeface="Times New Roman" panose="02020603050405020304" pitchFamily="18" charset="0"/>
              </a:rPr>
              <a:t>Indulgence versus restraint (IVR)</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extLst>
      <p:ext uri="{BB962C8B-B14F-4D97-AF65-F5344CB8AC3E}">
        <p14:creationId xmlns:p14="http://schemas.microsoft.com/office/powerpoint/2010/main" val="2711038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8. National &amp; international culture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GB" altLang="en-US" b="1" dirty="0">
                <a:cs typeface="Times New Roman" panose="02020603050405020304" pitchFamily="18" charset="0"/>
              </a:rPr>
              <a:t>GLOBE: </a:t>
            </a:r>
            <a:r>
              <a:rPr lang="en-GB" altLang="en-US" sz="2000" dirty="0">
                <a:cs typeface="Times New Roman" panose="02020603050405020304" pitchFamily="18" charset="0"/>
              </a:rPr>
              <a:t>(</a:t>
            </a:r>
            <a:r>
              <a:rPr lang="en-GB" altLang="en-US" sz="2000" dirty="0">
                <a:cs typeface="Times New Roman" panose="02020603050405020304" pitchFamily="18" charset="0"/>
                <a:hlinkClick r:id="rId3"/>
              </a:rPr>
              <a:t>https://globeproject.com/study_2004_2007</a:t>
            </a:r>
            <a:r>
              <a:rPr lang="en-GB" altLang="en-US" sz="2000" dirty="0">
                <a:cs typeface="Times New Roman" panose="02020603050405020304" pitchFamily="18" charset="0"/>
              </a:rPr>
              <a:t> )</a:t>
            </a:r>
            <a:endParaRPr lang="en-GB" altLang="en-US" b="1" dirty="0">
              <a:cs typeface="Times New Roman" panose="02020603050405020304" pitchFamily="18" charset="0"/>
            </a:endParaRPr>
          </a:p>
          <a:p>
            <a:pPr marL="0" indent="0" algn="just" hangingPunct="1">
              <a:spcBef>
                <a:spcPts val="1200"/>
              </a:spcBef>
              <a:buNone/>
            </a:pPr>
            <a:endParaRPr lang="en-GB" altLang="en-US" sz="2000" dirty="0">
              <a:cs typeface="Times New Roman" panose="02020603050405020304" pitchFamily="18" charset="0"/>
            </a:endParaRP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graphicFrame>
        <p:nvGraphicFramePr>
          <p:cNvPr id="3" name="Table 2">
            <a:extLst>
              <a:ext uri="{FF2B5EF4-FFF2-40B4-BE49-F238E27FC236}">
                <a16:creationId xmlns:a16="http://schemas.microsoft.com/office/drawing/2014/main" id="{37D671C6-C91E-EF32-3416-A24A96953146}"/>
              </a:ext>
            </a:extLst>
          </p:cNvPr>
          <p:cNvGraphicFramePr>
            <a:graphicFrameLocks noGrp="1"/>
          </p:cNvGraphicFramePr>
          <p:nvPr/>
        </p:nvGraphicFramePr>
        <p:xfrm>
          <a:off x="464539" y="2260600"/>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400" dirty="0"/>
                        <a:t>Performance orientation</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400" dirty="0">
                          <a:cs typeface="Arial" panose="020B0604020202020204" pitchFamily="34" charset="0"/>
                        </a:rPr>
                        <a:t>Assertiveness</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400" dirty="0">
                          <a:cs typeface="Arial" panose="020B0604020202020204" pitchFamily="34" charset="0"/>
                        </a:rPr>
                        <a:t>Future orientation</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400" dirty="0">
                          <a:cs typeface="Arial" panose="020B0604020202020204" pitchFamily="34" charset="0"/>
                        </a:rPr>
                        <a:t>Humane orientation</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r>
                        <a:rPr lang="en-GB" sz="2400" dirty="0">
                          <a:cs typeface="Arial" panose="020B0604020202020204" pitchFamily="34" charset="0"/>
                        </a:rPr>
                        <a:t>Institutional collectivism</a:t>
                      </a:r>
                    </a:p>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a:tabLst/>
                        <a:defRPr/>
                      </a:pPr>
                      <a:endParaRPr lang="en-GB" sz="2400" dirty="0"/>
                    </a:p>
                    <a:p>
                      <a:pPr marL="355600" indent="-355600" eaLnBrk="1" hangingPunct="1">
                        <a:buFont typeface="Myriad Pro"/>
                        <a:buAutoNum type="arabicPeriod"/>
                      </a:pPr>
                      <a:endParaRPr lang="en-US" altLang="en-US" sz="24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GB" sz="2400" dirty="0">
                          <a:cs typeface="Arial" panose="020B0604020202020204" pitchFamily="34" charset="0"/>
                        </a:rPr>
                        <a:t>In-Group collectivism</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US" altLang="en-US" sz="2400" dirty="0"/>
                        <a:t>Gender egalitarianism</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US" altLang="en-US" sz="2400" dirty="0"/>
                        <a:t>Power distance</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startAt="6"/>
                        <a:tabLst/>
                        <a:defRPr/>
                      </a:pPr>
                      <a:r>
                        <a:rPr lang="en-US" altLang="en-US" sz="2400" dirty="0"/>
                        <a:t>Uncertainty avoidance</a:t>
                      </a:r>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6315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8. National &amp; international culture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dirty="0">
                <a:cs typeface="Times New Roman" panose="02020603050405020304" pitchFamily="18" charset="0"/>
              </a:rPr>
              <a:t>Linear-active people: cold, factual, decisive planners</a:t>
            </a:r>
          </a:p>
          <a:p>
            <a:pPr algn="just" hangingPunct="1">
              <a:spcBef>
                <a:spcPts val="1200"/>
              </a:spcBef>
            </a:pPr>
            <a:r>
              <a:rPr lang="en-GB" altLang="en-US" sz="2400" dirty="0">
                <a:cs typeface="Times New Roman" panose="02020603050405020304" pitchFamily="18" charset="0"/>
              </a:rPr>
              <a:t>Multi-active people: warm, emotional, loquacious, impulsive</a:t>
            </a:r>
          </a:p>
          <a:p>
            <a:pPr algn="just" hangingPunct="1">
              <a:spcBef>
                <a:spcPts val="1200"/>
              </a:spcBef>
            </a:pPr>
            <a:r>
              <a:rPr lang="en-GB" altLang="en-US" sz="2400" dirty="0">
                <a:cs typeface="Times New Roman" panose="02020603050405020304" pitchFamily="18" charset="0"/>
              </a:rPr>
              <a:t>Reactive people: courteous, amiable, </a:t>
            </a:r>
            <a:r>
              <a:rPr lang="en-GB" altLang="en-US" sz="2400" dirty="0" err="1">
                <a:cs typeface="Times New Roman" panose="02020603050405020304" pitchFamily="18" charset="0"/>
              </a:rPr>
              <a:t>accomodating</a:t>
            </a:r>
            <a:r>
              <a:rPr lang="en-GB" altLang="en-US" sz="2400" dirty="0">
                <a:cs typeface="Times New Roman" panose="02020603050405020304" pitchFamily="18" charset="0"/>
              </a:rPr>
              <a:t>, compromiser, good listener</a:t>
            </a:r>
          </a:p>
          <a:p>
            <a:pPr algn="just" hangingPunct="1">
              <a:spcBef>
                <a:spcPts val="1200"/>
              </a:spcBef>
            </a:pPr>
            <a:r>
              <a:rPr lang="en-GB" altLang="en-US" sz="2400" dirty="0">
                <a:cs typeface="Times New Roman" panose="02020603050405020304" pitchFamily="18" charset="0"/>
              </a:rPr>
              <a:t>(Lewis, 2003)</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8. Classifications of national culture</a:t>
            </a:r>
            <a:endParaRPr lang="en-GB" altLang="en-US" dirty="0"/>
          </a:p>
        </p:txBody>
      </p:sp>
      <p:pic>
        <p:nvPicPr>
          <p:cNvPr id="3" name="Content Placeholder 2">
            <a:extLst>
              <a:ext uri="{FF2B5EF4-FFF2-40B4-BE49-F238E27FC236}">
                <a16:creationId xmlns:a16="http://schemas.microsoft.com/office/drawing/2014/main" id="{A45E4436-2657-E5F9-A1AE-D2A3C1AC7AF4}"/>
              </a:ext>
            </a:extLst>
          </p:cNvPr>
          <p:cNvPicPr>
            <a:picLocks noGrp="1" noChangeAspect="1"/>
          </p:cNvPicPr>
          <p:nvPr>
            <p:ph idx="1"/>
          </p:nvPr>
        </p:nvPicPr>
        <p:blipFill>
          <a:blip r:embed="rId3"/>
          <a:stretch>
            <a:fillRect/>
          </a:stretch>
        </p:blipFill>
        <p:spPr>
          <a:xfrm>
            <a:off x="5649" y="0"/>
            <a:ext cx="9138351" cy="6869966"/>
          </a:xfrm>
        </p:spPr>
      </p:pic>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5" name="TextBox 4">
            <a:extLst>
              <a:ext uri="{FF2B5EF4-FFF2-40B4-BE49-F238E27FC236}">
                <a16:creationId xmlns:a16="http://schemas.microsoft.com/office/drawing/2014/main" id="{10EA8187-4814-8979-21F3-EBCCB341D892}"/>
              </a:ext>
            </a:extLst>
          </p:cNvPr>
          <p:cNvSpPr txBox="1"/>
          <p:nvPr/>
        </p:nvSpPr>
        <p:spPr>
          <a:xfrm>
            <a:off x="6300192" y="5589240"/>
            <a:ext cx="2664296" cy="369332"/>
          </a:xfrm>
          <a:prstGeom prst="rect">
            <a:avLst/>
          </a:prstGeom>
          <a:noFill/>
        </p:spPr>
        <p:txBody>
          <a:bodyPr wrap="square" rtlCol="0">
            <a:spAutoFit/>
          </a:bodyPr>
          <a:lstStyle/>
          <a:p>
            <a:pPr algn="r"/>
            <a:r>
              <a:rPr lang="en-GB" dirty="0"/>
              <a:t>(Mullins, 2019, p. 577)</a:t>
            </a:r>
          </a:p>
        </p:txBody>
      </p:sp>
    </p:spTree>
    <p:extLst>
      <p:ext uri="{BB962C8B-B14F-4D97-AF65-F5344CB8AC3E}">
        <p14:creationId xmlns:p14="http://schemas.microsoft.com/office/powerpoint/2010/main" val="495564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9. Culture and management</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algn="just" hangingPunct="1">
              <a:spcBef>
                <a:spcPts val="1200"/>
              </a:spcBef>
            </a:pPr>
            <a:endParaRPr lang="en-GB" altLang="en-US" sz="2000" dirty="0">
              <a:cs typeface="Times New Roman" panose="02020603050405020304" pitchFamily="18" charset="0"/>
            </a:endParaRP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3" name="TextBox 2">
            <a:extLst>
              <a:ext uri="{FF2B5EF4-FFF2-40B4-BE49-F238E27FC236}">
                <a16:creationId xmlns:a16="http://schemas.microsoft.com/office/drawing/2014/main" id="{0C8C73F5-F91A-DA76-E816-140C57A58739}"/>
              </a:ext>
            </a:extLst>
          </p:cNvPr>
          <p:cNvSpPr txBox="1"/>
          <p:nvPr/>
        </p:nvSpPr>
        <p:spPr>
          <a:xfrm>
            <a:off x="2376130" y="6339961"/>
            <a:ext cx="4068256" cy="369332"/>
          </a:xfrm>
          <a:prstGeom prst="rect">
            <a:avLst/>
          </a:prstGeom>
          <a:solidFill>
            <a:schemeClr val="bg1"/>
          </a:solidFill>
        </p:spPr>
        <p:txBody>
          <a:bodyPr wrap="square" rtlCol="0">
            <a:spAutoFit/>
          </a:bodyPr>
          <a:lstStyle/>
          <a:p>
            <a:pPr algn="ctr"/>
            <a:r>
              <a:rPr lang="en-GB" dirty="0"/>
              <a:t>(Robbins and Coulter, 2021, p. 110)</a:t>
            </a:r>
          </a:p>
        </p:txBody>
      </p:sp>
      <p:pic>
        <p:nvPicPr>
          <p:cNvPr id="6" name="Picture 5">
            <a:extLst>
              <a:ext uri="{FF2B5EF4-FFF2-40B4-BE49-F238E27FC236}">
                <a16:creationId xmlns:a16="http://schemas.microsoft.com/office/drawing/2014/main" id="{1AAD80B1-497E-F6A6-9F0F-A872F1A720FF}"/>
              </a:ext>
            </a:extLst>
          </p:cNvPr>
          <p:cNvPicPr>
            <a:picLocks noChangeAspect="1"/>
          </p:cNvPicPr>
          <p:nvPr/>
        </p:nvPicPr>
        <p:blipFill>
          <a:blip r:embed="rId3"/>
          <a:stretch>
            <a:fillRect/>
          </a:stretch>
        </p:blipFill>
        <p:spPr>
          <a:xfrm>
            <a:off x="863966" y="1235756"/>
            <a:ext cx="7092584" cy="5145996"/>
          </a:xfrm>
          <a:prstGeom prst="rect">
            <a:avLst/>
          </a:prstGeom>
        </p:spPr>
      </p:pic>
    </p:spTree>
    <p:extLst>
      <p:ext uri="{BB962C8B-B14F-4D97-AF65-F5344CB8AC3E}">
        <p14:creationId xmlns:p14="http://schemas.microsoft.com/office/powerpoint/2010/main" val="684391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10. Organisational climate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GB" altLang="en-US" sz="2000" b="1" dirty="0">
                <a:cs typeface="Times New Roman" panose="02020603050405020304" pitchFamily="18" charset="0"/>
              </a:rPr>
              <a:t>Organisational climate</a:t>
            </a:r>
            <a:r>
              <a:rPr lang="en-GB" altLang="en-US" sz="2000" dirty="0">
                <a:cs typeface="Times New Roman" panose="02020603050405020304" pitchFamily="18" charset="0"/>
              </a:rPr>
              <a:t>: the prevailing atmosphere surrounding the organisation, to the level of morale, and to the strength of feelings of belonging, care and goodwill among members.</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2" name="Picture 2" descr="6 teamwork examples to follow - Work Life by Atlassian">
            <a:extLst>
              <a:ext uri="{FF2B5EF4-FFF2-40B4-BE49-F238E27FC236}">
                <a16:creationId xmlns:a16="http://schemas.microsoft.com/office/drawing/2014/main" id="{E866C3C9-E874-9E39-3B51-B86EDE922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6407" y="2636912"/>
            <a:ext cx="5911186" cy="2879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831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10. Organisational climate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686800" cy="3916363"/>
          </a:xfrm>
        </p:spPr>
        <p:txBody>
          <a:bodyPr/>
          <a:lstStyle/>
          <a:p>
            <a:pPr marL="0" indent="0" algn="just" hangingPunct="1">
              <a:spcBef>
                <a:spcPts val="1200"/>
              </a:spcBef>
              <a:buNone/>
            </a:pPr>
            <a:r>
              <a:rPr lang="en-GB" altLang="en-US" sz="1800" b="1" dirty="0">
                <a:cs typeface="Times New Roman" panose="02020603050405020304" pitchFamily="18" charset="0"/>
              </a:rPr>
              <a:t>A healthy organisational climate</a:t>
            </a:r>
            <a:r>
              <a:rPr lang="en-GB" altLang="en-US" sz="1800" dirty="0">
                <a:cs typeface="Times New Roman" panose="02020603050405020304" pitchFamily="18" charset="0"/>
              </a:rPr>
              <a:t>: the extent to which members staff believe there is:</a:t>
            </a:r>
          </a:p>
          <a:p>
            <a:pPr marL="228600" indent="-228600" algn="just" hangingPunct="1">
              <a:spcBef>
                <a:spcPts val="1200"/>
              </a:spcBef>
              <a:buFont typeface="+mj-lt"/>
              <a:buAutoNum type="arabicPeriod"/>
            </a:pPr>
            <a:r>
              <a:rPr lang="en-GB" altLang="en-US" sz="1800" dirty="0">
                <a:cs typeface="Times New Roman" panose="02020603050405020304" pitchFamily="18" charset="0"/>
              </a:rPr>
              <a:t>acceptance of the psychological contract between the organisation and its members </a:t>
            </a:r>
          </a:p>
          <a:p>
            <a:pPr marL="228600" indent="-228600" algn="just" hangingPunct="1">
              <a:spcBef>
                <a:spcPts val="1200"/>
              </a:spcBef>
              <a:buFont typeface="+mj-lt"/>
              <a:buAutoNum type="arabicPeriod"/>
            </a:pPr>
            <a:r>
              <a:rPr lang="en-GB" altLang="en-US" sz="1800" dirty="0">
                <a:cs typeface="Times New Roman" panose="02020603050405020304" pitchFamily="18" charset="0"/>
              </a:rPr>
              <a:t>managerial and leadership behaviour appropriate to the particular work situation</a:t>
            </a:r>
          </a:p>
          <a:p>
            <a:pPr marL="228600" indent="-228600" algn="just" hangingPunct="1">
              <a:spcBef>
                <a:spcPts val="1200"/>
              </a:spcBef>
              <a:buFont typeface="+mj-lt"/>
              <a:buAutoNum type="arabicPeriod"/>
            </a:pPr>
            <a:r>
              <a:rPr lang="en-GB" altLang="en-US" sz="1800" dirty="0">
                <a:cs typeface="Times New Roman" panose="02020603050405020304" pitchFamily="18" charset="0"/>
              </a:rPr>
              <a:t>mutual trust, consideration and support among different levels of the organisation</a:t>
            </a:r>
          </a:p>
          <a:p>
            <a:pPr marL="228600" indent="-228600" algn="just" hangingPunct="1">
              <a:spcBef>
                <a:spcPts val="1200"/>
              </a:spcBef>
              <a:buFont typeface="+mj-lt"/>
              <a:buAutoNum type="arabicPeriod"/>
            </a:pPr>
            <a:r>
              <a:rPr lang="en-GB" altLang="en-US" sz="1800" dirty="0">
                <a:cs typeface="Times New Roman" panose="02020603050405020304" pitchFamily="18" charset="0"/>
              </a:rPr>
              <a:t>easy access to senior staff with open channels of communication</a:t>
            </a:r>
          </a:p>
          <a:p>
            <a:pPr marL="228600" indent="-228600" algn="just" hangingPunct="1">
              <a:spcBef>
                <a:spcPts val="1200"/>
              </a:spcBef>
              <a:buFont typeface="+mj-lt"/>
              <a:buAutoNum type="arabicPeriod"/>
            </a:pPr>
            <a:r>
              <a:rPr lang="en-GB" altLang="en-US" sz="1800" dirty="0">
                <a:cs typeface="Times New Roman" panose="02020603050405020304" pitchFamily="18" charset="0"/>
              </a:rPr>
              <a:t>respect for individual differences, diversity, equality and inclusion</a:t>
            </a:r>
          </a:p>
          <a:p>
            <a:pPr marL="228600" indent="-228600" algn="just" hangingPunct="1">
              <a:spcBef>
                <a:spcPts val="1200"/>
              </a:spcBef>
              <a:buFont typeface="+mj-lt"/>
              <a:buAutoNum type="arabicPeriod"/>
            </a:pPr>
            <a:r>
              <a:rPr lang="en-GB" altLang="en-US" sz="1800" dirty="0">
                <a:cs typeface="Times New Roman" panose="02020603050405020304" pitchFamily="18" charset="0"/>
              </a:rPr>
              <a:t>attention to work environment and reduction of alienation or frustration at work</a:t>
            </a:r>
          </a:p>
          <a:p>
            <a:pPr marL="228600" indent="-228600" algn="just" hangingPunct="1">
              <a:spcBef>
                <a:spcPts val="1200"/>
              </a:spcBef>
              <a:buFont typeface="+mj-lt"/>
              <a:buAutoNum type="arabicPeriod"/>
            </a:pPr>
            <a:r>
              <a:rPr lang="en-GB" altLang="en-US" sz="1800" dirty="0">
                <a:cs typeface="Times New Roman" panose="02020603050405020304" pitchFamily="18" charset="0"/>
              </a:rPr>
              <a:t>genuine concern for flexibility and work/life balance</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extLst>
      <p:ext uri="{BB962C8B-B14F-4D97-AF65-F5344CB8AC3E}">
        <p14:creationId xmlns:p14="http://schemas.microsoft.com/office/powerpoint/2010/main" val="20953579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10. Organisational climate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228600" indent="-228600" algn="just" hangingPunct="1">
              <a:spcBef>
                <a:spcPts val="1200"/>
              </a:spcBef>
              <a:buFont typeface="+mj-lt"/>
              <a:buAutoNum type="arabicPeriod" startAt="8"/>
            </a:pPr>
            <a:r>
              <a:rPr lang="en-GB" altLang="en-US" sz="2000" dirty="0">
                <a:cs typeface="Times New Roman" panose="02020603050405020304" pitchFamily="18" charset="0"/>
              </a:rPr>
              <a:t>opportunities for personal development and career progression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democratic functioning of the organisation and opportunities for participation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recognition of trade unions or staff representatives</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open discussion of conflict with attempt to avoid confrontation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sense of identity with the organisation</a:t>
            </a:r>
          </a:p>
          <a:p>
            <a:pPr marL="228600" indent="-228600" algn="just" hangingPunct="1">
              <a:spcBef>
                <a:spcPts val="1200"/>
              </a:spcBef>
              <a:buFont typeface="+mj-lt"/>
              <a:buAutoNum type="arabicPeriod" startAt="8"/>
            </a:pPr>
            <a:r>
              <a:rPr lang="en-GB" altLang="en-US" sz="2000" dirty="0">
                <a:cs typeface="Times New Roman" panose="02020603050405020304" pitchFamily="18" charset="0"/>
              </a:rPr>
              <a:t> feeling of being a valued and appreciated member of the organisation</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extLst>
      <p:ext uri="{BB962C8B-B14F-4D97-AF65-F5344CB8AC3E}">
        <p14:creationId xmlns:p14="http://schemas.microsoft.com/office/powerpoint/2010/main" val="2200382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10. Organisational climate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0" indent="0" algn="just" hangingPunct="1">
              <a:spcBef>
                <a:spcPts val="1200"/>
              </a:spcBef>
              <a:buNone/>
            </a:pPr>
            <a:r>
              <a:rPr lang="en-GB" altLang="en-US" sz="2800" b="1" dirty="0">
                <a:cs typeface="Times New Roman" panose="02020603050405020304" pitchFamily="18" charset="0"/>
              </a:rPr>
              <a:t>Six dimensions of climate:</a:t>
            </a:r>
          </a:p>
          <a:p>
            <a:pPr marL="457200" indent="-457200" algn="just" hangingPunct="1">
              <a:spcBef>
                <a:spcPts val="1200"/>
              </a:spcBef>
              <a:buFont typeface="+mj-lt"/>
              <a:buAutoNum type="arabicPeriod"/>
            </a:pPr>
            <a:r>
              <a:rPr lang="en-GB" altLang="en-US" sz="2000" dirty="0">
                <a:cs typeface="Times New Roman" panose="02020603050405020304" pitchFamily="18" charset="0"/>
              </a:rPr>
              <a:t>Clarity</a:t>
            </a:r>
          </a:p>
          <a:p>
            <a:pPr marL="457200" indent="-457200" algn="just" hangingPunct="1">
              <a:spcBef>
                <a:spcPts val="1200"/>
              </a:spcBef>
              <a:buFont typeface="+mj-lt"/>
              <a:buAutoNum type="arabicPeriod"/>
            </a:pPr>
            <a:r>
              <a:rPr lang="en-GB" altLang="en-US" sz="2000" dirty="0">
                <a:cs typeface="Times New Roman" panose="02020603050405020304" pitchFamily="18" charset="0"/>
              </a:rPr>
              <a:t>Commitment</a:t>
            </a:r>
          </a:p>
          <a:p>
            <a:pPr marL="457200" indent="-457200" algn="just" hangingPunct="1">
              <a:spcBef>
                <a:spcPts val="1200"/>
              </a:spcBef>
              <a:buFont typeface="+mj-lt"/>
              <a:buAutoNum type="arabicPeriod"/>
            </a:pPr>
            <a:r>
              <a:rPr lang="en-GB" altLang="en-US" sz="2000" dirty="0">
                <a:cs typeface="Times New Roman" panose="02020603050405020304" pitchFamily="18" charset="0"/>
              </a:rPr>
              <a:t>Standards</a:t>
            </a:r>
          </a:p>
          <a:p>
            <a:pPr marL="457200" indent="-457200" algn="just" hangingPunct="1">
              <a:spcBef>
                <a:spcPts val="1200"/>
              </a:spcBef>
              <a:buFont typeface="+mj-lt"/>
              <a:buAutoNum type="arabicPeriod"/>
            </a:pPr>
            <a:r>
              <a:rPr lang="en-GB" altLang="en-US" sz="2000" dirty="0">
                <a:cs typeface="Times New Roman" panose="02020603050405020304" pitchFamily="18" charset="0"/>
              </a:rPr>
              <a:t>Responsibility</a:t>
            </a:r>
          </a:p>
          <a:p>
            <a:pPr marL="457200" indent="-457200" algn="just" hangingPunct="1">
              <a:spcBef>
                <a:spcPts val="1200"/>
              </a:spcBef>
              <a:buFont typeface="+mj-lt"/>
              <a:buAutoNum type="arabicPeriod"/>
            </a:pPr>
            <a:r>
              <a:rPr lang="en-GB" altLang="en-US" sz="2000" dirty="0">
                <a:cs typeface="Times New Roman" panose="02020603050405020304" pitchFamily="18" charset="0"/>
              </a:rPr>
              <a:t>Recognition</a:t>
            </a:r>
          </a:p>
          <a:p>
            <a:pPr marL="457200" indent="-457200" algn="just" hangingPunct="1">
              <a:spcBef>
                <a:spcPts val="1200"/>
              </a:spcBef>
              <a:buFont typeface="+mj-lt"/>
              <a:buAutoNum type="arabicPeriod"/>
            </a:pPr>
            <a:r>
              <a:rPr lang="en-GB" altLang="en-US" sz="2000" dirty="0">
                <a:cs typeface="Times New Roman" panose="02020603050405020304" pitchFamily="18" charset="0"/>
              </a:rPr>
              <a:t>Teamwork</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pic>
        <p:nvPicPr>
          <p:cNvPr id="2" name="Picture 2" descr="Workplace predictions for 2021: Organisational structure, culture and  leadership">
            <a:extLst>
              <a:ext uri="{FF2B5EF4-FFF2-40B4-BE49-F238E27FC236}">
                <a16:creationId xmlns:a16="http://schemas.microsoft.com/office/drawing/2014/main" id="{D6453438-5B5A-DB8D-D56A-EDF5842F9E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282825"/>
            <a:ext cx="4905142" cy="2795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293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10. Organisational change</a:t>
            </a:r>
            <a:endParaRPr lang="en-GB" altLang="en-US" dirty="0"/>
          </a:p>
        </p:txBody>
      </p:sp>
      <p:pic>
        <p:nvPicPr>
          <p:cNvPr id="3" name="Content Placeholder 2">
            <a:extLst>
              <a:ext uri="{FF2B5EF4-FFF2-40B4-BE49-F238E27FC236}">
                <a16:creationId xmlns:a16="http://schemas.microsoft.com/office/drawing/2014/main" id="{672592C3-3FC0-B855-9FD2-A18F36E5D7B3}"/>
              </a:ext>
            </a:extLst>
          </p:cNvPr>
          <p:cNvPicPr>
            <a:picLocks noGrp="1" noChangeAspect="1"/>
          </p:cNvPicPr>
          <p:nvPr>
            <p:ph idx="1"/>
          </p:nvPr>
        </p:nvPicPr>
        <p:blipFill>
          <a:blip r:embed="rId3"/>
          <a:stretch>
            <a:fillRect/>
          </a:stretch>
        </p:blipFill>
        <p:spPr>
          <a:xfrm>
            <a:off x="1009153" y="1450295"/>
            <a:ext cx="7125694" cy="3781953"/>
          </a:xfrm>
        </p:spPr>
      </p:pic>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5" name="TextBox 4">
            <a:extLst>
              <a:ext uri="{FF2B5EF4-FFF2-40B4-BE49-F238E27FC236}">
                <a16:creationId xmlns:a16="http://schemas.microsoft.com/office/drawing/2014/main" id="{4E084229-5A6C-4EE6-8923-3C7D6C6640E0}"/>
              </a:ext>
            </a:extLst>
          </p:cNvPr>
          <p:cNvSpPr txBox="1"/>
          <p:nvPr/>
        </p:nvSpPr>
        <p:spPr>
          <a:xfrm>
            <a:off x="6300192" y="5264905"/>
            <a:ext cx="2664296" cy="369332"/>
          </a:xfrm>
          <a:prstGeom prst="rect">
            <a:avLst/>
          </a:prstGeom>
          <a:noFill/>
        </p:spPr>
        <p:txBody>
          <a:bodyPr wrap="square" rtlCol="0">
            <a:spAutoFit/>
          </a:bodyPr>
          <a:lstStyle/>
          <a:p>
            <a:pPr algn="r"/>
            <a:r>
              <a:rPr lang="en-GB" dirty="0"/>
              <a:t>(Mullins, 2019, p. 581)</a:t>
            </a:r>
          </a:p>
        </p:txBody>
      </p:sp>
    </p:spTree>
    <p:extLst>
      <p:ext uri="{BB962C8B-B14F-4D97-AF65-F5344CB8AC3E}">
        <p14:creationId xmlns:p14="http://schemas.microsoft.com/office/powerpoint/2010/main" val="2575998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11. Resistance to change</a:t>
            </a:r>
            <a:endParaRPr lang="en-GB" altLang="en-US" dirty="0"/>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5" name="TextBox 4">
            <a:extLst>
              <a:ext uri="{FF2B5EF4-FFF2-40B4-BE49-F238E27FC236}">
                <a16:creationId xmlns:a16="http://schemas.microsoft.com/office/drawing/2014/main" id="{4E084229-5A6C-4EE6-8923-3C7D6C6640E0}"/>
              </a:ext>
            </a:extLst>
          </p:cNvPr>
          <p:cNvSpPr txBox="1"/>
          <p:nvPr/>
        </p:nvSpPr>
        <p:spPr>
          <a:xfrm>
            <a:off x="6300192" y="5264905"/>
            <a:ext cx="2664296" cy="369332"/>
          </a:xfrm>
          <a:prstGeom prst="rect">
            <a:avLst/>
          </a:prstGeom>
          <a:noFill/>
        </p:spPr>
        <p:txBody>
          <a:bodyPr wrap="square" rtlCol="0">
            <a:spAutoFit/>
          </a:bodyPr>
          <a:lstStyle/>
          <a:p>
            <a:pPr algn="r"/>
            <a:r>
              <a:rPr lang="en-GB" dirty="0"/>
              <a:t>(Mullins, 2019, p. 581)</a:t>
            </a:r>
          </a:p>
        </p:txBody>
      </p:sp>
      <p:sp>
        <p:nvSpPr>
          <p:cNvPr id="2" name="Content Placeholder 1">
            <a:extLst>
              <a:ext uri="{FF2B5EF4-FFF2-40B4-BE49-F238E27FC236}">
                <a16:creationId xmlns:a16="http://schemas.microsoft.com/office/drawing/2014/main" id="{04518553-E9A1-7809-2308-3173FFAA52C2}"/>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0951EFEC-8C24-F524-C6FE-AFCEE524A5D0}"/>
              </a:ext>
            </a:extLst>
          </p:cNvPr>
          <p:cNvPicPr>
            <a:picLocks noChangeAspect="1"/>
          </p:cNvPicPr>
          <p:nvPr/>
        </p:nvPicPr>
        <p:blipFill>
          <a:blip r:embed="rId3"/>
          <a:stretch>
            <a:fillRect/>
          </a:stretch>
        </p:blipFill>
        <p:spPr>
          <a:xfrm>
            <a:off x="599520" y="1600201"/>
            <a:ext cx="7944959" cy="3391373"/>
          </a:xfrm>
          <a:prstGeom prst="rect">
            <a:avLst/>
          </a:prstGeom>
        </p:spPr>
      </p:pic>
    </p:spTree>
    <p:extLst>
      <p:ext uri="{BB962C8B-B14F-4D97-AF65-F5344CB8AC3E}">
        <p14:creationId xmlns:p14="http://schemas.microsoft.com/office/powerpoint/2010/main" val="41197417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B6DBE48-1620-5222-7CC9-2B16AF218ACD}"/>
              </a:ext>
            </a:extLst>
          </p:cNvPr>
          <p:cNvSpPr>
            <a:spLocks noGrp="1"/>
          </p:cNvSpPr>
          <p:nvPr>
            <p:ph type="title"/>
          </p:nvPr>
        </p:nvSpPr>
        <p:spPr/>
        <p:txBody>
          <a:bodyPr/>
          <a:lstStyle/>
          <a:p>
            <a:r>
              <a:rPr lang="en-US" altLang="en-US" dirty="0"/>
              <a:t>12. Managing change</a:t>
            </a:r>
            <a:endParaRPr lang="en-GB" altLang="en-US" dirty="0"/>
          </a:p>
        </p:txBody>
      </p:sp>
      <p:sp>
        <p:nvSpPr>
          <p:cNvPr id="46083" name="Content Placeholder 2">
            <a:extLst>
              <a:ext uri="{FF2B5EF4-FFF2-40B4-BE49-F238E27FC236}">
                <a16:creationId xmlns:a16="http://schemas.microsoft.com/office/drawing/2014/main" id="{40C1E144-BFD2-84A0-EAD2-DB1154C739F3}"/>
              </a:ext>
            </a:extLst>
          </p:cNvPr>
          <p:cNvSpPr>
            <a:spLocks noGrp="1"/>
          </p:cNvSpPr>
          <p:nvPr>
            <p:ph idx="1"/>
          </p:nvPr>
        </p:nvSpPr>
        <p:spPr>
          <a:xfrm>
            <a:off x="457200" y="1600200"/>
            <a:ext cx="8229600" cy="3916363"/>
          </a:xfrm>
        </p:spPr>
        <p:txBody>
          <a:bodyPr/>
          <a:lstStyle/>
          <a:p>
            <a:pPr marL="457200" indent="-457200" algn="just" hangingPunct="1">
              <a:spcBef>
                <a:spcPts val="1200"/>
              </a:spcBef>
              <a:buFont typeface="+mj-lt"/>
              <a:buAutoNum type="arabicPeriod"/>
            </a:pPr>
            <a:r>
              <a:rPr lang="en-GB" altLang="en-US" sz="2000" dirty="0">
                <a:cs typeface="Times New Roman" panose="02020603050405020304" pitchFamily="18" charset="0"/>
              </a:rPr>
              <a:t>It’s all about agility.</a:t>
            </a:r>
          </a:p>
          <a:p>
            <a:pPr marL="457200" indent="-457200" algn="just" hangingPunct="1">
              <a:spcBef>
                <a:spcPts val="1200"/>
              </a:spcBef>
              <a:buFont typeface="+mj-lt"/>
              <a:buAutoNum type="arabicPeriod"/>
            </a:pPr>
            <a:r>
              <a:rPr lang="en-GB" altLang="en-US" sz="2000" dirty="0">
                <a:cs typeface="Times New Roman" panose="02020603050405020304" pitchFamily="18" charset="0"/>
              </a:rPr>
              <a:t>Change has many leaders.</a:t>
            </a:r>
          </a:p>
          <a:p>
            <a:pPr marL="457200" indent="-457200" algn="just" hangingPunct="1">
              <a:spcBef>
                <a:spcPts val="1200"/>
              </a:spcBef>
              <a:buFont typeface="+mj-lt"/>
              <a:buAutoNum type="arabicPeriod"/>
            </a:pPr>
            <a:r>
              <a:rPr lang="en-GB" altLang="en-US" sz="2000" dirty="0">
                <a:cs typeface="Times New Roman" panose="02020603050405020304" pitchFamily="18" charset="0"/>
              </a:rPr>
              <a:t>There’s no end to change.</a:t>
            </a:r>
          </a:p>
          <a:p>
            <a:pPr marL="457200" indent="-457200" algn="just" hangingPunct="1">
              <a:spcBef>
                <a:spcPts val="1200"/>
              </a:spcBef>
              <a:buFont typeface="+mj-lt"/>
              <a:buAutoNum type="arabicPeriod"/>
            </a:pPr>
            <a:r>
              <a:rPr lang="en-GB" altLang="en-US" sz="2000" dirty="0">
                <a:cs typeface="Times New Roman" panose="02020603050405020304" pitchFamily="18" charset="0"/>
              </a:rPr>
              <a:t>Change cannot be standardised.</a:t>
            </a:r>
          </a:p>
          <a:p>
            <a:pPr marL="457200" indent="-457200" algn="just" hangingPunct="1">
              <a:spcBef>
                <a:spcPts val="1200"/>
              </a:spcBef>
              <a:buFont typeface="+mj-lt"/>
              <a:buAutoNum type="arabicPeriod"/>
            </a:pPr>
            <a:r>
              <a:rPr lang="en-GB" altLang="en-US" sz="2000" dirty="0">
                <a:cs typeface="Times New Roman" panose="02020603050405020304" pitchFamily="18" charset="0"/>
              </a:rPr>
              <a:t>Millennials change everything.</a:t>
            </a:r>
          </a:p>
          <a:p>
            <a:pPr marL="457200" indent="-457200" algn="just" hangingPunct="1">
              <a:spcBef>
                <a:spcPts val="1200"/>
              </a:spcBef>
              <a:buFont typeface="+mj-lt"/>
              <a:buAutoNum type="arabicPeriod"/>
            </a:pPr>
            <a:endParaRPr lang="en-GB" altLang="en-US" sz="2000" dirty="0">
              <a:cs typeface="Times New Roman" panose="02020603050405020304" pitchFamily="18" charset="0"/>
            </a:endParaRPr>
          </a:p>
          <a:p>
            <a:pPr marL="0" indent="0" algn="just" hangingPunct="1">
              <a:spcBef>
                <a:spcPts val="1200"/>
              </a:spcBef>
              <a:buNone/>
            </a:pPr>
            <a:r>
              <a:rPr lang="en-GB" altLang="en-US" sz="2000" dirty="0">
                <a:cs typeface="Times New Roman" panose="02020603050405020304" pitchFamily="18" charset="0"/>
              </a:rPr>
              <a:t>If change is to work, it must alter the perceptions, attitudes and behaviour of people.</a:t>
            </a:r>
          </a:p>
        </p:txBody>
      </p:sp>
      <p:sp>
        <p:nvSpPr>
          <p:cNvPr id="4" name="Date Placeholder 3">
            <a:extLst>
              <a:ext uri="{FF2B5EF4-FFF2-40B4-BE49-F238E27FC236}">
                <a16:creationId xmlns:a16="http://schemas.microsoft.com/office/drawing/2014/main" id="{D19C31CA-5F60-5C25-A153-AA304B1DD47A}"/>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46085" name="Slide Number Placeholder 4">
            <a:extLst>
              <a:ext uri="{FF2B5EF4-FFF2-40B4-BE49-F238E27FC236}">
                <a16:creationId xmlns:a16="http://schemas.microsoft.com/office/drawing/2014/main" id="{27D47037-47A0-AD8E-C4FE-81A7B1AE7C9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219009-4140-48B2-9760-CEBA648499A6}"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Tree>
    <p:extLst>
      <p:ext uri="{BB962C8B-B14F-4D97-AF65-F5344CB8AC3E}">
        <p14:creationId xmlns:p14="http://schemas.microsoft.com/office/powerpoint/2010/main" val="2110239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1" y="1600200"/>
            <a:ext cx="2895600" cy="4140199"/>
          </a:xfrm>
          <a:custGeom>
            <a:avLst/>
            <a:gdLst>
              <a:gd name="connsiteX0" fmla="*/ 0 w 2895600"/>
              <a:gd name="connsiteY0" fmla="*/ 0 h 4140199"/>
              <a:gd name="connsiteX1" fmla="*/ 637032 w 2895600"/>
              <a:gd name="connsiteY1" fmla="*/ 0 h 4140199"/>
              <a:gd name="connsiteX2" fmla="*/ 1129284 w 2895600"/>
              <a:gd name="connsiteY2" fmla="*/ 0 h 4140199"/>
              <a:gd name="connsiteX3" fmla="*/ 1737360 w 2895600"/>
              <a:gd name="connsiteY3" fmla="*/ 0 h 4140199"/>
              <a:gd name="connsiteX4" fmla="*/ 2374392 w 2895600"/>
              <a:gd name="connsiteY4" fmla="*/ 0 h 4140199"/>
              <a:gd name="connsiteX5" fmla="*/ 2895600 w 2895600"/>
              <a:gd name="connsiteY5" fmla="*/ 0 h 4140199"/>
              <a:gd name="connsiteX6" fmla="*/ 2895600 w 2895600"/>
              <a:gd name="connsiteY6" fmla="*/ 731435 h 4140199"/>
              <a:gd name="connsiteX7" fmla="*/ 2895600 w 2895600"/>
              <a:gd name="connsiteY7" fmla="*/ 1504272 h 4140199"/>
              <a:gd name="connsiteX8" fmla="*/ 2895600 w 2895600"/>
              <a:gd name="connsiteY8" fmla="*/ 2277109 h 4140199"/>
              <a:gd name="connsiteX9" fmla="*/ 2895600 w 2895600"/>
              <a:gd name="connsiteY9" fmla="*/ 3049947 h 4140199"/>
              <a:gd name="connsiteX10" fmla="*/ 2895600 w 2895600"/>
              <a:gd name="connsiteY10" fmla="*/ 4140199 h 4140199"/>
              <a:gd name="connsiteX11" fmla="*/ 2403348 w 2895600"/>
              <a:gd name="connsiteY11" fmla="*/ 4140199 h 4140199"/>
              <a:gd name="connsiteX12" fmla="*/ 1882140 w 2895600"/>
              <a:gd name="connsiteY12" fmla="*/ 4140199 h 4140199"/>
              <a:gd name="connsiteX13" fmla="*/ 1303020 w 2895600"/>
              <a:gd name="connsiteY13" fmla="*/ 4140199 h 4140199"/>
              <a:gd name="connsiteX14" fmla="*/ 810768 w 2895600"/>
              <a:gd name="connsiteY14" fmla="*/ 4140199 h 4140199"/>
              <a:gd name="connsiteX15" fmla="*/ 0 w 2895600"/>
              <a:gd name="connsiteY15" fmla="*/ 4140199 h 4140199"/>
              <a:gd name="connsiteX16" fmla="*/ 0 w 2895600"/>
              <a:gd name="connsiteY16" fmla="*/ 3532970 h 4140199"/>
              <a:gd name="connsiteX17" fmla="*/ 0 w 2895600"/>
              <a:gd name="connsiteY17" fmla="*/ 2801535 h 4140199"/>
              <a:gd name="connsiteX18" fmla="*/ 0 w 2895600"/>
              <a:gd name="connsiteY18" fmla="*/ 2028698 h 4140199"/>
              <a:gd name="connsiteX19" fmla="*/ 0 w 2895600"/>
              <a:gd name="connsiteY19" fmla="*/ 1297262 h 4140199"/>
              <a:gd name="connsiteX20" fmla="*/ 0 w 2895600"/>
              <a:gd name="connsiteY20" fmla="*/ 731435 h 4140199"/>
              <a:gd name="connsiteX21" fmla="*/ 0 w 2895600"/>
              <a:gd name="connsiteY21" fmla="*/ 0 h 4140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95600" h="4140199" extrusionOk="0">
                <a:moveTo>
                  <a:pt x="0" y="0"/>
                </a:moveTo>
                <a:cubicBezTo>
                  <a:pt x="292820" y="138"/>
                  <a:pt x="420903" y="8520"/>
                  <a:pt x="637032" y="0"/>
                </a:cubicBezTo>
                <a:cubicBezTo>
                  <a:pt x="853161" y="-8520"/>
                  <a:pt x="1016162" y="-22294"/>
                  <a:pt x="1129284" y="0"/>
                </a:cubicBezTo>
                <a:cubicBezTo>
                  <a:pt x="1242406" y="22294"/>
                  <a:pt x="1498810" y="19378"/>
                  <a:pt x="1737360" y="0"/>
                </a:cubicBezTo>
                <a:cubicBezTo>
                  <a:pt x="1975910" y="-19378"/>
                  <a:pt x="2081650" y="-23976"/>
                  <a:pt x="2374392" y="0"/>
                </a:cubicBezTo>
                <a:cubicBezTo>
                  <a:pt x="2667134" y="23976"/>
                  <a:pt x="2645543" y="-1323"/>
                  <a:pt x="2895600" y="0"/>
                </a:cubicBezTo>
                <a:cubicBezTo>
                  <a:pt x="2861124" y="172291"/>
                  <a:pt x="2875360" y="510429"/>
                  <a:pt x="2895600" y="731435"/>
                </a:cubicBezTo>
                <a:cubicBezTo>
                  <a:pt x="2915840" y="952442"/>
                  <a:pt x="2887001" y="1174724"/>
                  <a:pt x="2895600" y="1504272"/>
                </a:cubicBezTo>
                <a:cubicBezTo>
                  <a:pt x="2904199" y="1833820"/>
                  <a:pt x="2906792" y="1937425"/>
                  <a:pt x="2895600" y="2277109"/>
                </a:cubicBezTo>
                <a:cubicBezTo>
                  <a:pt x="2884408" y="2616793"/>
                  <a:pt x="2889236" y="2704980"/>
                  <a:pt x="2895600" y="3049947"/>
                </a:cubicBezTo>
                <a:cubicBezTo>
                  <a:pt x="2901964" y="3394914"/>
                  <a:pt x="2903969" y="3688573"/>
                  <a:pt x="2895600" y="4140199"/>
                </a:cubicBezTo>
                <a:cubicBezTo>
                  <a:pt x="2716614" y="4146929"/>
                  <a:pt x="2511376" y="4135071"/>
                  <a:pt x="2403348" y="4140199"/>
                </a:cubicBezTo>
                <a:cubicBezTo>
                  <a:pt x="2295320" y="4145327"/>
                  <a:pt x="2034967" y="4159750"/>
                  <a:pt x="1882140" y="4140199"/>
                </a:cubicBezTo>
                <a:cubicBezTo>
                  <a:pt x="1729313" y="4120648"/>
                  <a:pt x="1466663" y="4149112"/>
                  <a:pt x="1303020" y="4140199"/>
                </a:cubicBezTo>
                <a:cubicBezTo>
                  <a:pt x="1139377" y="4131286"/>
                  <a:pt x="949209" y="4142852"/>
                  <a:pt x="810768" y="4140199"/>
                </a:cubicBezTo>
                <a:cubicBezTo>
                  <a:pt x="672327" y="4137546"/>
                  <a:pt x="404715" y="4102173"/>
                  <a:pt x="0" y="4140199"/>
                </a:cubicBezTo>
                <a:cubicBezTo>
                  <a:pt x="-14653" y="3875184"/>
                  <a:pt x="-12951" y="3676884"/>
                  <a:pt x="0" y="3532970"/>
                </a:cubicBezTo>
                <a:cubicBezTo>
                  <a:pt x="12951" y="3389056"/>
                  <a:pt x="-11203" y="2991557"/>
                  <a:pt x="0" y="2801535"/>
                </a:cubicBezTo>
                <a:cubicBezTo>
                  <a:pt x="11203" y="2611513"/>
                  <a:pt x="-24305" y="2252926"/>
                  <a:pt x="0" y="2028698"/>
                </a:cubicBezTo>
                <a:cubicBezTo>
                  <a:pt x="24305" y="1804470"/>
                  <a:pt x="-10436" y="1662874"/>
                  <a:pt x="0" y="1297262"/>
                </a:cubicBezTo>
                <a:cubicBezTo>
                  <a:pt x="10436" y="931650"/>
                  <a:pt x="21517" y="890231"/>
                  <a:pt x="0" y="731435"/>
                </a:cubicBezTo>
                <a:cubicBezTo>
                  <a:pt x="-21517" y="572639"/>
                  <a:pt x="-7808" y="215514"/>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600" dirty="0"/>
              <a:t>Culture</a:t>
            </a:r>
          </a:p>
          <a:p>
            <a:r>
              <a:rPr lang="en-GB" sz="1600" dirty="0"/>
              <a:t>power culture</a:t>
            </a:r>
          </a:p>
          <a:p>
            <a:r>
              <a:rPr lang="en-GB" sz="1600" dirty="0"/>
              <a:t>role culture</a:t>
            </a:r>
          </a:p>
          <a:p>
            <a:r>
              <a:rPr lang="en-GB" sz="1600" dirty="0"/>
              <a:t>task culture</a:t>
            </a:r>
          </a:p>
          <a:p>
            <a:r>
              <a:rPr lang="en-GB" sz="1600" dirty="0"/>
              <a:t>personal culture</a:t>
            </a:r>
          </a:p>
          <a:p>
            <a:r>
              <a:rPr lang="en-GB" sz="1600" dirty="0"/>
              <a:t>tough-guy, macho culture</a:t>
            </a:r>
          </a:p>
          <a:p>
            <a:r>
              <a:rPr lang="en-GB" sz="1600" dirty="0"/>
              <a:t>work-hard/play-hard culture</a:t>
            </a:r>
          </a:p>
          <a:p>
            <a:r>
              <a:rPr lang="en-GB" sz="1600" dirty="0"/>
              <a:t>bet-your-company culture</a:t>
            </a:r>
          </a:p>
          <a:p>
            <a:r>
              <a:rPr lang="en-GB" sz="1600" dirty="0"/>
              <a:t>Process</a:t>
            </a:r>
          </a:p>
          <a:p>
            <a:r>
              <a:rPr lang="en-GB" sz="1600" dirty="0"/>
              <a:t>Strong and weak culture</a:t>
            </a:r>
          </a:p>
          <a:p>
            <a:r>
              <a:rPr lang="en-GB" sz="1600" dirty="0"/>
              <a:t>Rituals</a:t>
            </a:r>
          </a:p>
          <a:p>
            <a:r>
              <a:rPr lang="en-GB" sz="1600" dirty="0"/>
              <a:t>Stories</a:t>
            </a:r>
          </a:p>
          <a:p>
            <a:r>
              <a:rPr lang="en-GB" sz="1600" dirty="0"/>
              <a:t>Symbols</a:t>
            </a:r>
          </a:p>
          <a:p>
            <a:endParaRPr lang="en-GB" sz="16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29</a:t>
            </a:fld>
            <a:endParaRPr lang="en-GB" altLang="en-US" dirty="0"/>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3552941" y="1616940"/>
            <a:ext cx="3395324" cy="3917032"/>
          </a:xfrm>
          <a:custGeom>
            <a:avLst/>
            <a:gdLst>
              <a:gd name="connsiteX0" fmla="*/ 0 w 3395324"/>
              <a:gd name="connsiteY0" fmla="*/ 0 h 3917032"/>
              <a:gd name="connsiteX1" fmla="*/ 611158 w 3395324"/>
              <a:gd name="connsiteY1" fmla="*/ 0 h 3917032"/>
              <a:gd name="connsiteX2" fmla="*/ 1256270 w 3395324"/>
              <a:gd name="connsiteY2" fmla="*/ 0 h 3917032"/>
              <a:gd name="connsiteX3" fmla="*/ 1969288 w 3395324"/>
              <a:gd name="connsiteY3" fmla="*/ 0 h 3917032"/>
              <a:gd name="connsiteX4" fmla="*/ 2580446 w 3395324"/>
              <a:gd name="connsiteY4" fmla="*/ 0 h 3917032"/>
              <a:gd name="connsiteX5" fmla="*/ 3395324 w 3395324"/>
              <a:gd name="connsiteY5" fmla="*/ 0 h 3917032"/>
              <a:gd name="connsiteX6" fmla="*/ 3395324 w 3395324"/>
              <a:gd name="connsiteY6" fmla="*/ 613668 h 3917032"/>
              <a:gd name="connsiteX7" fmla="*/ 3395324 w 3395324"/>
              <a:gd name="connsiteY7" fmla="*/ 1148996 h 3917032"/>
              <a:gd name="connsiteX8" fmla="*/ 3395324 w 3395324"/>
              <a:gd name="connsiteY8" fmla="*/ 1880175 h 3917032"/>
              <a:gd name="connsiteX9" fmla="*/ 3395324 w 3395324"/>
              <a:gd name="connsiteY9" fmla="*/ 2611355 h 3917032"/>
              <a:gd name="connsiteX10" fmla="*/ 3395324 w 3395324"/>
              <a:gd name="connsiteY10" fmla="*/ 3303364 h 3917032"/>
              <a:gd name="connsiteX11" fmla="*/ 3395324 w 3395324"/>
              <a:gd name="connsiteY11" fmla="*/ 3917032 h 3917032"/>
              <a:gd name="connsiteX12" fmla="*/ 2784166 w 3395324"/>
              <a:gd name="connsiteY12" fmla="*/ 3917032 h 3917032"/>
              <a:gd name="connsiteX13" fmla="*/ 2173007 w 3395324"/>
              <a:gd name="connsiteY13" fmla="*/ 3917032 h 3917032"/>
              <a:gd name="connsiteX14" fmla="*/ 1595802 w 3395324"/>
              <a:gd name="connsiteY14" fmla="*/ 3917032 h 3917032"/>
              <a:gd name="connsiteX15" fmla="*/ 916737 w 3395324"/>
              <a:gd name="connsiteY15" fmla="*/ 3917032 h 3917032"/>
              <a:gd name="connsiteX16" fmla="*/ 0 w 3395324"/>
              <a:gd name="connsiteY16" fmla="*/ 3917032 h 3917032"/>
              <a:gd name="connsiteX17" fmla="*/ 0 w 3395324"/>
              <a:gd name="connsiteY17" fmla="*/ 3185853 h 3917032"/>
              <a:gd name="connsiteX18" fmla="*/ 0 w 3395324"/>
              <a:gd name="connsiteY18" fmla="*/ 2572184 h 3917032"/>
              <a:gd name="connsiteX19" fmla="*/ 0 w 3395324"/>
              <a:gd name="connsiteY19" fmla="*/ 1841005 h 3917032"/>
              <a:gd name="connsiteX20" fmla="*/ 0 w 3395324"/>
              <a:gd name="connsiteY20" fmla="*/ 1148996 h 3917032"/>
              <a:gd name="connsiteX21" fmla="*/ 0 w 3395324"/>
              <a:gd name="connsiteY21"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95324" h="3917032" extrusionOk="0">
                <a:moveTo>
                  <a:pt x="0" y="0"/>
                </a:moveTo>
                <a:cubicBezTo>
                  <a:pt x="141427" y="13166"/>
                  <a:pt x="414203" y="-16302"/>
                  <a:pt x="611158" y="0"/>
                </a:cubicBezTo>
                <a:cubicBezTo>
                  <a:pt x="808113" y="16302"/>
                  <a:pt x="1086363" y="-27294"/>
                  <a:pt x="1256270" y="0"/>
                </a:cubicBezTo>
                <a:cubicBezTo>
                  <a:pt x="1426177" y="27294"/>
                  <a:pt x="1776418" y="20526"/>
                  <a:pt x="1969288" y="0"/>
                </a:cubicBezTo>
                <a:cubicBezTo>
                  <a:pt x="2162158" y="-20526"/>
                  <a:pt x="2432125" y="6973"/>
                  <a:pt x="2580446" y="0"/>
                </a:cubicBezTo>
                <a:cubicBezTo>
                  <a:pt x="2728767" y="-6973"/>
                  <a:pt x="3006495" y="-16901"/>
                  <a:pt x="3395324" y="0"/>
                </a:cubicBezTo>
                <a:cubicBezTo>
                  <a:pt x="3388672" y="159674"/>
                  <a:pt x="3379610" y="466677"/>
                  <a:pt x="3395324" y="613668"/>
                </a:cubicBezTo>
                <a:cubicBezTo>
                  <a:pt x="3411038" y="760659"/>
                  <a:pt x="3398210" y="944994"/>
                  <a:pt x="3395324" y="1148996"/>
                </a:cubicBezTo>
                <a:cubicBezTo>
                  <a:pt x="3392438" y="1352998"/>
                  <a:pt x="3402274" y="1576240"/>
                  <a:pt x="3395324" y="1880175"/>
                </a:cubicBezTo>
                <a:cubicBezTo>
                  <a:pt x="3388374" y="2184110"/>
                  <a:pt x="3412076" y="2382871"/>
                  <a:pt x="3395324" y="2611355"/>
                </a:cubicBezTo>
                <a:cubicBezTo>
                  <a:pt x="3378572" y="2839839"/>
                  <a:pt x="3376050" y="3077768"/>
                  <a:pt x="3395324" y="3303364"/>
                </a:cubicBezTo>
                <a:cubicBezTo>
                  <a:pt x="3414598" y="3528960"/>
                  <a:pt x="3406234" y="3665980"/>
                  <a:pt x="3395324" y="3917032"/>
                </a:cubicBezTo>
                <a:cubicBezTo>
                  <a:pt x="3112452" y="3935489"/>
                  <a:pt x="2985226" y="3896552"/>
                  <a:pt x="2784166" y="3917032"/>
                </a:cubicBezTo>
                <a:cubicBezTo>
                  <a:pt x="2583106" y="3937512"/>
                  <a:pt x="2442112" y="3943054"/>
                  <a:pt x="2173007" y="3917032"/>
                </a:cubicBezTo>
                <a:cubicBezTo>
                  <a:pt x="1903902" y="3891010"/>
                  <a:pt x="1833502" y="3942655"/>
                  <a:pt x="1595802" y="3917032"/>
                </a:cubicBezTo>
                <a:cubicBezTo>
                  <a:pt x="1358103" y="3891409"/>
                  <a:pt x="1164261" y="3886606"/>
                  <a:pt x="916737" y="3917032"/>
                </a:cubicBezTo>
                <a:cubicBezTo>
                  <a:pt x="669214" y="3947458"/>
                  <a:pt x="374415" y="3922959"/>
                  <a:pt x="0" y="3917032"/>
                </a:cubicBezTo>
                <a:cubicBezTo>
                  <a:pt x="-27706" y="3572533"/>
                  <a:pt x="5180" y="3453604"/>
                  <a:pt x="0" y="3185853"/>
                </a:cubicBezTo>
                <a:cubicBezTo>
                  <a:pt x="-5180" y="2918102"/>
                  <a:pt x="25266" y="2836072"/>
                  <a:pt x="0" y="2572184"/>
                </a:cubicBezTo>
                <a:cubicBezTo>
                  <a:pt x="-25266" y="2308296"/>
                  <a:pt x="-15549" y="2068110"/>
                  <a:pt x="0" y="1841005"/>
                </a:cubicBezTo>
                <a:cubicBezTo>
                  <a:pt x="15549" y="1613900"/>
                  <a:pt x="14825" y="1314977"/>
                  <a:pt x="0" y="1148996"/>
                </a:cubicBezTo>
                <a:cubicBezTo>
                  <a:pt x="-14825" y="983015"/>
                  <a:pt x="29938" y="347662"/>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Adaptability</a:t>
            </a:r>
          </a:p>
          <a:p>
            <a:r>
              <a:rPr lang="en-GB" sz="1400" dirty="0"/>
              <a:t>Attention to detail</a:t>
            </a:r>
          </a:p>
          <a:p>
            <a:r>
              <a:rPr lang="en-GB" sz="1400" dirty="0"/>
              <a:t>Outcome orientation</a:t>
            </a:r>
          </a:p>
          <a:p>
            <a:r>
              <a:rPr lang="en-GB" sz="1400" dirty="0"/>
              <a:t>People orientation</a:t>
            </a:r>
          </a:p>
          <a:p>
            <a:r>
              <a:rPr lang="en-GB" sz="1400" dirty="0"/>
              <a:t>Team orientation</a:t>
            </a:r>
          </a:p>
          <a:p>
            <a:r>
              <a:rPr lang="en-GB" sz="1400" dirty="0"/>
              <a:t>Integrity</a:t>
            </a:r>
          </a:p>
          <a:p>
            <a:r>
              <a:rPr lang="en-GB" sz="1400" dirty="0"/>
              <a:t>Power distance index (PDI)</a:t>
            </a:r>
          </a:p>
          <a:p>
            <a:r>
              <a:rPr lang="en-GB" sz="1400" dirty="0"/>
              <a:t>Individualism vs. collectivism (IDV)</a:t>
            </a:r>
          </a:p>
          <a:p>
            <a:r>
              <a:rPr lang="en-GB" sz="1400" dirty="0"/>
              <a:t>Masculinity versus femininity (MAS)</a:t>
            </a:r>
          </a:p>
          <a:p>
            <a:r>
              <a:rPr lang="en-GB" sz="1400" dirty="0"/>
              <a:t>Uncertainty avoidance index (UAI)</a:t>
            </a:r>
          </a:p>
          <a:p>
            <a:r>
              <a:rPr lang="en-GB" sz="1400" dirty="0"/>
              <a:t>Long term orientation versus short term normative orientation (LTO)</a:t>
            </a:r>
          </a:p>
          <a:p>
            <a:r>
              <a:rPr lang="en-GB" sz="1400" dirty="0"/>
              <a:t>Indulgence versus restraint (IVR)</a:t>
            </a:r>
          </a:p>
        </p:txBody>
      </p:sp>
      <p:sp>
        <p:nvSpPr>
          <p:cNvPr id="7" name="Content Placeholder 2">
            <a:extLst>
              <a:ext uri="{FF2B5EF4-FFF2-40B4-BE49-F238E27FC236}">
                <a16:creationId xmlns:a16="http://schemas.microsoft.com/office/drawing/2014/main" id="{DB9E39DE-000F-8E8D-3034-155230309D4E}"/>
              </a:ext>
            </a:extLst>
          </p:cNvPr>
          <p:cNvSpPr txBox="1">
            <a:spLocks/>
          </p:cNvSpPr>
          <p:nvPr/>
        </p:nvSpPr>
        <p:spPr bwMode="auto">
          <a:xfrm>
            <a:off x="7288010" y="1632180"/>
            <a:ext cx="1796300" cy="3917032"/>
          </a:xfrm>
          <a:custGeom>
            <a:avLst/>
            <a:gdLst>
              <a:gd name="connsiteX0" fmla="*/ 0 w 1796300"/>
              <a:gd name="connsiteY0" fmla="*/ 0 h 3917032"/>
              <a:gd name="connsiteX1" fmla="*/ 562841 w 1796300"/>
              <a:gd name="connsiteY1" fmla="*/ 0 h 3917032"/>
              <a:gd name="connsiteX2" fmla="*/ 1143644 w 1796300"/>
              <a:gd name="connsiteY2" fmla="*/ 0 h 3917032"/>
              <a:gd name="connsiteX3" fmla="*/ 1796300 w 1796300"/>
              <a:gd name="connsiteY3" fmla="*/ 0 h 3917032"/>
              <a:gd name="connsiteX4" fmla="*/ 1796300 w 1796300"/>
              <a:gd name="connsiteY4" fmla="*/ 574498 h 3917032"/>
              <a:gd name="connsiteX5" fmla="*/ 1796300 w 1796300"/>
              <a:gd name="connsiteY5" fmla="*/ 1109826 h 3917032"/>
              <a:gd name="connsiteX6" fmla="*/ 1796300 w 1796300"/>
              <a:gd name="connsiteY6" fmla="*/ 1762664 h 3917032"/>
              <a:gd name="connsiteX7" fmla="*/ 1796300 w 1796300"/>
              <a:gd name="connsiteY7" fmla="*/ 2297992 h 3917032"/>
              <a:gd name="connsiteX8" fmla="*/ 1796300 w 1796300"/>
              <a:gd name="connsiteY8" fmla="*/ 3029171 h 3917032"/>
              <a:gd name="connsiteX9" fmla="*/ 1796300 w 1796300"/>
              <a:gd name="connsiteY9" fmla="*/ 3917032 h 3917032"/>
              <a:gd name="connsiteX10" fmla="*/ 1179570 w 1796300"/>
              <a:gd name="connsiteY10" fmla="*/ 3917032 h 3917032"/>
              <a:gd name="connsiteX11" fmla="*/ 598767 w 1796300"/>
              <a:gd name="connsiteY11" fmla="*/ 3917032 h 3917032"/>
              <a:gd name="connsiteX12" fmla="*/ 0 w 1796300"/>
              <a:gd name="connsiteY12" fmla="*/ 3917032 h 3917032"/>
              <a:gd name="connsiteX13" fmla="*/ 0 w 1796300"/>
              <a:gd name="connsiteY13" fmla="*/ 3342534 h 3917032"/>
              <a:gd name="connsiteX14" fmla="*/ 0 w 1796300"/>
              <a:gd name="connsiteY14" fmla="*/ 2650525 h 3917032"/>
              <a:gd name="connsiteX15" fmla="*/ 0 w 1796300"/>
              <a:gd name="connsiteY15" fmla="*/ 1958516 h 3917032"/>
              <a:gd name="connsiteX16" fmla="*/ 0 w 1796300"/>
              <a:gd name="connsiteY16" fmla="*/ 1423188 h 3917032"/>
              <a:gd name="connsiteX17" fmla="*/ 0 w 1796300"/>
              <a:gd name="connsiteY17" fmla="*/ 731179 h 3917032"/>
              <a:gd name="connsiteX18" fmla="*/ 0 w 1796300"/>
              <a:gd name="connsiteY18"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96300" h="3917032" extrusionOk="0">
                <a:moveTo>
                  <a:pt x="0" y="0"/>
                </a:moveTo>
                <a:cubicBezTo>
                  <a:pt x="189171" y="11222"/>
                  <a:pt x="350067" y="23523"/>
                  <a:pt x="562841" y="0"/>
                </a:cubicBezTo>
                <a:cubicBezTo>
                  <a:pt x="775615" y="-23523"/>
                  <a:pt x="1005970" y="27914"/>
                  <a:pt x="1143644" y="0"/>
                </a:cubicBezTo>
                <a:cubicBezTo>
                  <a:pt x="1281318" y="-27914"/>
                  <a:pt x="1495425" y="15249"/>
                  <a:pt x="1796300" y="0"/>
                </a:cubicBezTo>
                <a:cubicBezTo>
                  <a:pt x="1770341" y="160502"/>
                  <a:pt x="1816296" y="314368"/>
                  <a:pt x="1796300" y="574498"/>
                </a:cubicBezTo>
                <a:cubicBezTo>
                  <a:pt x="1776304" y="834628"/>
                  <a:pt x="1770442" y="937415"/>
                  <a:pt x="1796300" y="1109826"/>
                </a:cubicBezTo>
                <a:cubicBezTo>
                  <a:pt x="1822158" y="1282237"/>
                  <a:pt x="1804340" y="1612193"/>
                  <a:pt x="1796300" y="1762664"/>
                </a:cubicBezTo>
                <a:cubicBezTo>
                  <a:pt x="1788260" y="1913135"/>
                  <a:pt x="1799186" y="2093990"/>
                  <a:pt x="1796300" y="2297992"/>
                </a:cubicBezTo>
                <a:cubicBezTo>
                  <a:pt x="1793414" y="2501994"/>
                  <a:pt x="1803250" y="2725236"/>
                  <a:pt x="1796300" y="3029171"/>
                </a:cubicBezTo>
                <a:cubicBezTo>
                  <a:pt x="1789350" y="3333106"/>
                  <a:pt x="1793608" y="3488082"/>
                  <a:pt x="1796300" y="3917032"/>
                </a:cubicBezTo>
                <a:cubicBezTo>
                  <a:pt x="1536485" y="3944848"/>
                  <a:pt x="1347253" y="3920205"/>
                  <a:pt x="1179570" y="3917032"/>
                </a:cubicBezTo>
                <a:cubicBezTo>
                  <a:pt x="1011887" y="3913860"/>
                  <a:pt x="730449" y="3922322"/>
                  <a:pt x="598767" y="3917032"/>
                </a:cubicBezTo>
                <a:cubicBezTo>
                  <a:pt x="467085" y="3911742"/>
                  <a:pt x="125657" y="3899517"/>
                  <a:pt x="0" y="3917032"/>
                </a:cubicBezTo>
                <a:cubicBezTo>
                  <a:pt x="-3284" y="3642926"/>
                  <a:pt x="-5745" y="3464666"/>
                  <a:pt x="0" y="3342534"/>
                </a:cubicBezTo>
                <a:cubicBezTo>
                  <a:pt x="5745" y="3220402"/>
                  <a:pt x="-19254" y="2995149"/>
                  <a:pt x="0" y="2650525"/>
                </a:cubicBezTo>
                <a:cubicBezTo>
                  <a:pt x="19254" y="2305901"/>
                  <a:pt x="-19773" y="2249200"/>
                  <a:pt x="0" y="1958516"/>
                </a:cubicBezTo>
                <a:cubicBezTo>
                  <a:pt x="19773" y="1667832"/>
                  <a:pt x="11086" y="1687415"/>
                  <a:pt x="0" y="1423188"/>
                </a:cubicBezTo>
                <a:cubicBezTo>
                  <a:pt x="-11086" y="1158961"/>
                  <a:pt x="-24309" y="922737"/>
                  <a:pt x="0" y="731179"/>
                </a:cubicBezTo>
                <a:cubicBezTo>
                  <a:pt x="24309" y="539621"/>
                  <a:pt x="4789" y="33489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400" dirty="0"/>
              <a:t>Linear-active</a:t>
            </a:r>
          </a:p>
          <a:p>
            <a:r>
              <a:rPr lang="en-GB" sz="1400" dirty="0"/>
              <a:t>Multi-active</a:t>
            </a:r>
          </a:p>
          <a:p>
            <a:r>
              <a:rPr lang="en-GB" sz="1400" dirty="0"/>
              <a:t>Reactive</a:t>
            </a:r>
          </a:p>
          <a:p>
            <a:r>
              <a:rPr lang="en-GB" sz="1400" dirty="0"/>
              <a:t>Organisational climate</a:t>
            </a:r>
          </a:p>
          <a:p>
            <a:r>
              <a:rPr lang="en-GB" sz="1400" dirty="0"/>
              <a:t>Unfreeze</a:t>
            </a:r>
          </a:p>
          <a:p>
            <a:r>
              <a:rPr lang="en-GB" sz="1400" dirty="0"/>
              <a:t>Change</a:t>
            </a:r>
          </a:p>
          <a:p>
            <a:r>
              <a:rPr lang="en-GB" sz="1400" dirty="0"/>
              <a:t>Refreeze</a:t>
            </a:r>
          </a:p>
          <a:p>
            <a:r>
              <a:rPr lang="en-GB" sz="1400" dirty="0"/>
              <a:t>Resistance to change</a:t>
            </a:r>
          </a:p>
        </p:txBody>
      </p:sp>
    </p:spTree>
    <p:extLst>
      <p:ext uri="{BB962C8B-B14F-4D97-AF65-F5344CB8AC3E}">
        <p14:creationId xmlns:p14="http://schemas.microsoft.com/office/powerpoint/2010/main" val="2124964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p:txBody>
          <a:bodyPr/>
          <a:lstStyle/>
          <a:p>
            <a:pPr marL="514350" indent="-514350">
              <a:buFont typeface="Arial" panose="020B0604020202020204" pitchFamily="34" charset="0"/>
              <a:buAutoNum type="arabicPeriod"/>
            </a:pPr>
            <a:r>
              <a:rPr lang="en-GB" sz="2000" dirty="0"/>
              <a:t>Review the key terms. Be prepared to explain them in the next class.</a:t>
            </a:r>
          </a:p>
          <a:p>
            <a:pPr marL="514350" indent="-514350">
              <a:buFont typeface="Arial" panose="020B0604020202020204" pitchFamily="34" charset="0"/>
              <a:buAutoNum type="arabicPeriod"/>
            </a:pPr>
            <a:r>
              <a:rPr lang="en-GB" sz="2000" dirty="0"/>
              <a:t>Prepare a poster to show the culture of a company in your home country. In the poster, demonstrate the company’s key values. Also </a:t>
            </a:r>
            <a:r>
              <a:rPr lang="en-GB" sz="2000"/>
              <a:t>show some </a:t>
            </a:r>
            <a:r>
              <a:rPr lang="en-GB" sz="2000" dirty="0"/>
              <a:t>cultural considerations that foreign company should take when collaborating with this company. Email your work as an MS </a:t>
            </a:r>
            <a:r>
              <a:rPr lang="en-GB" sz="2000" dirty="0" err="1"/>
              <a:t>Powerpoint</a:t>
            </a:r>
            <a:r>
              <a:rPr lang="en-GB" sz="2000" dirty="0"/>
              <a:t> file to the lecturer before the next class. Your email should have the subject as: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ID_IMW_Week</a:t>
            </a:r>
            <a:r>
              <a:rPr lang="en-GB" sz="2000" dirty="0">
                <a:solidFill>
                  <a:srgbClr val="7030A0"/>
                </a:solidFill>
              </a:rPr>
              <a:t> 4_culture poster.</a:t>
            </a:r>
            <a:endParaRPr lang="en-GB" sz="20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dirty="0"/>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30</a:t>
            </a:fld>
            <a:endParaRPr lang="en-GB" altLang="en-US" dirty="0"/>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East vs West: 5 Cultural Differences International Student Should Know -  Absolute Internship">
            <a:extLst>
              <a:ext uri="{FF2B5EF4-FFF2-40B4-BE49-F238E27FC236}">
                <a16:creationId xmlns:a16="http://schemas.microsoft.com/office/drawing/2014/main" id="{D2DD40A4-37D7-500B-2338-D87A8A093A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6932" y="4621023"/>
            <a:ext cx="4890136" cy="2236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7BAFA59-4A48-83BB-7CB0-66D88402D808}"/>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13A12FE3-119F-04C7-1365-160087094885}"/>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p>
        </p:txBody>
      </p:sp>
      <p:sp>
        <p:nvSpPr>
          <p:cNvPr id="4" name="Date Placeholder 3">
            <a:extLst>
              <a:ext uri="{FF2B5EF4-FFF2-40B4-BE49-F238E27FC236}">
                <a16:creationId xmlns:a16="http://schemas.microsoft.com/office/drawing/2014/main" id="{9DD6CA9E-EBA3-2FAF-E080-99C12F4BC23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BF6A4097-3BF4-BE2A-C0DE-1EBC050B1F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E59FE4C-52B6-4DA3-8B2B-9058431F8287}"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4791</Words>
  <Application>Microsoft Office PowerPoint</Application>
  <PresentationFormat>On-screen Show (4:3)</PresentationFormat>
  <Paragraphs>400</Paragraphs>
  <Slides>31</Slides>
  <Notes>24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Aharoni</vt:lpstr>
      <vt:lpstr>Arial</vt:lpstr>
      <vt:lpstr>Calibri</vt:lpstr>
      <vt:lpstr>din-2014</vt:lpstr>
      <vt:lpstr>Myriad Pro</vt:lpstr>
      <vt:lpstr>PT Serif</vt:lpstr>
      <vt:lpstr>Quicksand</vt:lpstr>
      <vt:lpstr>robotoregular</vt:lpstr>
      <vt:lpstr>Verdana</vt:lpstr>
      <vt:lpstr>20140311PresentationUWTSDTemplate</vt:lpstr>
      <vt:lpstr>LCBB4003</vt:lpstr>
      <vt:lpstr>Lesson Aims</vt:lpstr>
      <vt:lpstr>Main materials</vt:lpstr>
      <vt:lpstr>1. Definition</vt:lpstr>
      <vt:lpstr>2. Importance of culture</vt:lpstr>
      <vt:lpstr>3. Types of organisation culture</vt:lpstr>
      <vt:lpstr>3. Types of organisation culture</vt:lpstr>
      <vt:lpstr>3. Types of organisation culture</vt:lpstr>
      <vt:lpstr>4. Levels of culture</vt:lpstr>
      <vt:lpstr>PowerPoint Presentation</vt:lpstr>
      <vt:lpstr>5. Culture development</vt:lpstr>
      <vt:lpstr>6. Strong and weak culture</vt:lpstr>
      <vt:lpstr>7. Describe and understand an organisational culture</vt:lpstr>
      <vt:lpstr>PowerPoint Presentation</vt:lpstr>
      <vt:lpstr>7. Describe and understand an organisational culture</vt:lpstr>
      <vt:lpstr>7. Describe and understand an organisational culture</vt:lpstr>
      <vt:lpstr>8. National &amp; international culture</vt:lpstr>
      <vt:lpstr>8. National &amp; international culture</vt:lpstr>
      <vt:lpstr>8. National &amp; international culture</vt:lpstr>
      <vt:lpstr>8. Classifications of national culture</vt:lpstr>
      <vt:lpstr>9. Culture and management</vt:lpstr>
      <vt:lpstr>10. Organisational climate</vt:lpstr>
      <vt:lpstr>10. Organisational climate</vt:lpstr>
      <vt:lpstr>10. Organisational climate</vt:lpstr>
      <vt:lpstr>10. Organisational climate</vt:lpstr>
      <vt:lpstr>10. Organisational change</vt:lpstr>
      <vt:lpstr>11. Resistance to change</vt:lpstr>
      <vt:lpstr>12. Managing change</vt:lpstr>
      <vt:lpstr>Key terms</vt:lpstr>
      <vt:lpstr>Homework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2023-10-02T12:24:12Z</dcterms:modified>
</cp:coreProperties>
</file>