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1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DFDBE5-1E79-AAFA-9CFC-086D9F6A08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B8614B-2041-7CE4-4472-62929AAB72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400CBD-74C0-7CD3-23F1-F3781A4660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CF242-6FB6-4C46-B5B6-A384F73E36EB}" type="datetimeFigureOut">
              <a:rPr lang="en-GB" smtClean="0"/>
              <a:t>20/09/2022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FA382A-77CF-F437-DBB2-476506CF8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499792-C0D4-73FE-1C2C-9FC3C6FBA0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1DF6F4-DCDB-43B9-BC66-187E2DFAD5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52597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54ED7B-931F-6624-5568-8A36115C8C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2F0E9C-B937-BB81-09BE-6738289CBC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6FBF2D-B996-E75C-02DF-251B9F7A67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CF242-6FB6-4C46-B5B6-A384F73E36EB}" type="datetimeFigureOut">
              <a:rPr lang="en-GB" smtClean="0"/>
              <a:t>20/09/2022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CC80D0-9644-B16C-66F3-783C1B175C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BC8370-0277-E4F4-F021-BDD2D873FB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1DF6F4-DCDB-43B9-BC66-187E2DFAD5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70819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1947CF-568F-02D4-8ECD-CC5A0AB7C9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2D800C-C7C5-3E0C-FC4B-914DDF51B0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687078-09D5-97EC-1C29-CCD09138B5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CF242-6FB6-4C46-B5B6-A384F73E36EB}" type="datetimeFigureOut">
              <a:rPr lang="en-GB" smtClean="0"/>
              <a:t>20/09/2022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032FBC-E60C-44C5-5C3A-EF5D6E532D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4974BF-B5CC-B115-AEBC-6006A49D89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1DF6F4-DCDB-43B9-BC66-187E2DFAD5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1238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60A07C-3B3F-D215-82AD-3288E41F2F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5D394-C4F7-4400-88B0-EDCD8D81F7F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000DF6-8542-3C7D-180F-A11748141F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4E4BD2-107E-66BF-8723-0160F869DB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CF242-6FB6-4C46-B5B6-A384F73E36EB}" type="datetimeFigureOut">
              <a:rPr lang="en-GB" smtClean="0"/>
              <a:t>20/09/2022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1390D9-81E2-D081-C9A8-8EDB9BB478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952499-3269-6FF6-0349-2776420061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1DF6F4-DCDB-43B9-BC66-187E2DFAD5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3127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6685F9-0865-48DE-FEA1-A8CC9C85E0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50EFBF-CAE4-8BF4-1B09-1E66226695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A6A6F4-4C8B-049A-9A9B-241C93959B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9BEA6BA-F8BD-A020-6BB0-6A952D9C40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B0E630F-A135-1AC6-E69A-31533E1051C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9049587-9C2D-62E9-8B28-A36CDCC2D2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CF242-6FB6-4C46-B5B6-A384F73E36EB}" type="datetimeFigureOut">
              <a:rPr lang="en-GB" smtClean="0"/>
              <a:t>20/09/2022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99AD16C-79E2-102F-D3F6-39C52A27C2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3FB96D5-1135-E00E-5245-3C6E10C34C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1DF6F4-DCDB-43B9-BC66-187E2DFAD5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1431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D29F0C-B6A2-F402-7B30-1A0D4380EE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07CE079-E383-5A8D-6788-85CB7FF2F7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CF242-6FB6-4C46-B5B6-A384F73E36EB}" type="datetimeFigureOut">
              <a:rPr lang="en-GB" smtClean="0"/>
              <a:t>20/09/2022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B13B6F-33A4-E027-9BFA-70B513088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D909BC6-C1C2-8CF1-5886-1D623BAA4A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1DF6F4-DCDB-43B9-BC66-187E2DFAD5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37591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48DCF34-3BAC-D7C7-57EA-D38923DEA2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CF242-6FB6-4C46-B5B6-A384F73E36EB}" type="datetimeFigureOut">
              <a:rPr lang="en-GB" smtClean="0"/>
              <a:t>20/09/2022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584C549-DE3A-BDCA-4F22-E0DC858E49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94593E-4CFC-03EB-4BC2-A3BEB91C67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1DF6F4-DCDB-43B9-BC66-187E2DFAD5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9764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5D78B4-042E-08A8-7E7F-E606FAC9D7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5F5B3C-9976-EF25-4382-F14E2D29A4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8CA140-4B95-5F18-A45F-3BF12BCD66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BDA5EC-55BD-1024-DB90-A5E7AF0064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CF242-6FB6-4C46-B5B6-A384F73E36EB}" type="datetimeFigureOut">
              <a:rPr lang="en-GB" smtClean="0"/>
              <a:t>20/09/2022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5F6ED6-B6EA-5A1E-CBAE-58D67C7516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3FB966-A1B4-2944-86AB-E5C7862B4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1DF6F4-DCDB-43B9-BC66-187E2DFAD5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34230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626E33-6746-DBD0-00D9-8F46AA0275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BBFD9DF-96B0-3E5D-8950-639BD662656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F46ADA-6F45-0FE6-59AC-72DFD1FB7D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608F8A-DAB8-6CA0-5C58-BAFF6E774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CF242-6FB6-4C46-B5B6-A384F73E36EB}" type="datetimeFigureOut">
              <a:rPr lang="en-GB" smtClean="0"/>
              <a:t>20/09/2022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5A0107-6E31-A276-6D18-125C033B40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EA8AC1-45AD-D32E-25FD-E89B69B5DE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1DF6F4-DCDB-43B9-BC66-187E2DFAD5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40448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635424-28B9-25A7-AFDB-5A2A342F96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2CC9B4-E087-F5F1-7F3F-2F64959B3F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074845-10D1-CD82-16E7-DD438C5C6C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CF242-6FB6-4C46-B5B6-A384F73E36EB}" type="datetimeFigureOut">
              <a:rPr lang="en-GB" smtClean="0"/>
              <a:t>20/09/2022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809301-85C2-59FF-1A12-E8BEDF5858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B1B636-E60A-D315-7F89-902328B578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1DF6F4-DCDB-43B9-BC66-187E2DFAD5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9224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1A7AA37-48B2-4AA2-4F54-FCA7E79FCB3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1633CC6-BC61-5078-662E-DA04787466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F703AD-A4D3-E991-0174-2D381CFC41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CF242-6FB6-4C46-B5B6-A384F73E36EB}" type="datetimeFigureOut">
              <a:rPr lang="en-GB" smtClean="0"/>
              <a:t>20/09/2022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ABE0FC-5EA9-E2BA-C88A-62CCA8DF8D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5F9A6D-F980-005E-E198-9E04E40BD9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1DF6F4-DCDB-43B9-BC66-187E2DFAD5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86489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B6833AA-BBDC-6AE2-5980-77B36F3C6B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91425E-6379-B523-ADF9-B62337E1BE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D4F662-D369-9A36-D5BA-AE890D7E592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FCF242-6FB6-4C46-B5B6-A384F73E36EB}" type="datetimeFigureOut">
              <a:rPr lang="en-GB" smtClean="0"/>
              <a:t>20/09/2022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5211F4-25E4-4BB2-FB53-26CCD36CC1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29B26A-F787-1DE8-AF46-2B760AAFA42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1DF6F4-DCDB-43B9-BC66-187E2DFAD5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50206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CBFB3A7-E787-86F2-19F7-27AD8C89056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r="-1" b="5438"/>
          <a:stretch/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5CBBD7B-F052-897E-3D66-B1A21E627F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/>
          </a:bodyPr>
          <a:lstStyle/>
          <a:p>
            <a:r>
              <a:rPr lang="en-GB" sz="6600">
                <a:solidFill>
                  <a:srgbClr val="FFFFFF"/>
                </a:solidFill>
              </a:rPr>
              <a:t>Introduction (Exploring the Past) – Weeks 1 and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4DA883-6082-ABA9-14F4-572154187EA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536192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Exploring the Humanities – HPHP4018</a:t>
            </a:r>
          </a:p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rgbClr val="FFFFFF">
                <a:alpha val="75000"/>
              </a:srgb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87336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38978B-4130-A04B-BCA8-2C2A132F6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5" y="4522156"/>
            <a:ext cx="6888348" cy="18918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Ancient World Team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6E384F5-137A-40B1-97F0-694CC6ECD5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113091"/>
            <a:ext cx="3730752" cy="4735782"/>
          </a:xfrm>
          <a:custGeom>
            <a:avLst/>
            <a:gdLst>
              <a:gd name="connsiteX0" fmla="*/ 640080 w 3730752"/>
              <a:gd name="connsiteY0" fmla="*/ 0 h 4735782"/>
              <a:gd name="connsiteX1" fmla="*/ 3730752 w 3730752"/>
              <a:gd name="connsiteY1" fmla="*/ 3090672 h 4735782"/>
              <a:gd name="connsiteX2" fmla="*/ 3357725 w 3730752"/>
              <a:gd name="connsiteY2" fmla="*/ 4563870 h 4735782"/>
              <a:gd name="connsiteX3" fmla="*/ 3253285 w 3730752"/>
              <a:gd name="connsiteY3" fmla="*/ 4735782 h 4735782"/>
              <a:gd name="connsiteX4" fmla="*/ 0 w 3730752"/>
              <a:gd name="connsiteY4" fmla="*/ 4735782 h 4735782"/>
              <a:gd name="connsiteX5" fmla="*/ 0 w 3730752"/>
              <a:gd name="connsiteY5" fmla="*/ 67215 h 4735782"/>
              <a:gd name="connsiteX6" fmla="*/ 17202 w 3730752"/>
              <a:gd name="connsiteY6" fmla="*/ 62792 h 4735782"/>
              <a:gd name="connsiteX7" fmla="*/ 640080 w 3730752"/>
              <a:gd name="connsiteY7" fmla="*/ 0 h 47357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30752" h="4735782">
                <a:moveTo>
                  <a:pt x="640080" y="0"/>
                </a:moveTo>
                <a:cubicBezTo>
                  <a:pt x="2347011" y="0"/>
                  <a:pt x="3730752" y="1383741"/>
                  <a:pt x="3730752" y="3090672"/>
                </a:cubicBezTo>
                <a:cubicBezTo>
                  <a:pt x="3730752" y="3624088"/>
                  <a:pt x="3595621" y="4125943"/>
                  <a:pt x="3357725" y="4563870"/>
                </a:cubicBezTo>
                <a:lnTo>
                  <a:pt x="3253285" y="4735782"/>
                </a:lnTo>
                <a:lnTo>
                  <a:pt x="0" y="4735782"/>
                </a:lnTo>
                <a:lnTo>
                  <a:pt x="0" y="67215"/>
                </a:lnTo>
                <a:lnTo>
                  <a:pt x="17202" y="62792"/>
                </a:lnTo>
                <a:cubicBezTo>
                  <a:pt x="218397" y="21621"/>
                  <a:pt x="426714" y="0"/>
                  <a:pt x="640080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DBC4630-03DA-474F-BBCB-BA3AE6B31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1982" y="-4332"/>
            <a:ext cx="4242816" cy="2454158"/>
          </a:xfrm>
          <a:custGeom>
            <a:avLst/>
            <a:gdLst>
              <a:gd name="connsiteX0" fmla="*/ 28633 w 4242816"/>
              <a:gd name="connsiteY0" fmla="*/ 0 h 2454158"/>
              <a:gd name="connsiteX1" fmla="*/ 4214183 w 4242816"/>
              <a:gd name="connsiteY1" fmla="*/ 0 h 2454158"/>
              <a:gd name="connsiteX2" fmla="*/ 4231864 w 4242816"/>
              <a:gd name="connsiteY2" fmla="*/ 115848 h 2454158"/>
              <a:gd name="connsiteX3" fmla="*/ 4242816 w 4242816"/>
              <a:gd name="connsiteY3" fmla="*/ 332750 h 2454158"/>
              <a:gd name="connsiteX4" fmla="*/ 2121408 w 4242816"/>
              <a:gd name="connsiteY4" fmla="*/ 2454158 h 2454158"/>
              <a:gd name="connsiteX5" fmla="*/ 0 w 4242816"/>
              <a:gd name="connsiteY5" fmla="*/ 332750 h 2454158"/>
              <a:gd name="connsiteX6" fmla="*/ 10953 w 4242816"/>
              <a:gd name="connsiteY6" fmla="*/ 115848 h 24541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42816" h="2454158">
                <a:moveTo>
                  <a:pt x="28633" y="0"/>
                </a:moveTo>
                <a:lnTo>
                  <a:pt x="4214183" y="0"/>
                </a:lnTo>
                <a:lnTo>
                  <a:pt x="4231864" y="115848"/>
                </a:lnTo>
                <a:cubicBezTo>
                  <a:pt x="4239106" y="187164"/>
                  <a:pt x="4242816" y="259524"/>
                  <a:pt x="4242816" y="332750"/>
                </a:cubicBezTo>
                <a:cubicBezTo>
                  <a:pt x="4242816" y="1504371"/>
                  <a:pt x="3293029" y="2454158"/>
                  <a:pt x="2121408" y="2454158"/>
                </a:cubicBezTo>
                <a:cubicBezTo>
                  <a:pt x="949787" y="2454158"/>
                  <a:pt x="0" y="1504371"/>
                  <a:pt x="0" y="332750"/>
                </a:cubicBezTo>
                <a:cubicBezTo>
                  <a:pt x="0" y="259524"/>
                  <a:pt x="3710" y="187164"/>
                  <a:pt x="10953" y="115848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Content Placeholder 3" descr="A person wearing glasses and a suit&#10;&#10;Description automatically generated with medium confidence">
            <a:extLst>
              <a:ext uri="{FF2B5EF4-FFF2-40B4-BE49-F238E27FC236}">
                <a16:creationId xmlns:a16="http://schemas.microsoft.com/office/drawing/2014/main" id="{D001C081-02E9-529F-3F37-C8E976143D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23554" r="-1" b="18054"/>
          <a:stretch/>
        </p:blipFill>
        <p:spPr>
          <a:xfrm>
            <a:off x="1246574" y="10"/>
            <a:ext cx="3913632" cy="2285224"/>
          </a:xfrm>
          <a:custGeom>
            <a:avLst/>
            <a:gdLst/>
            <a:ahLst/>
            <a:cxnLst/>
            <a:rect l="l" t="t" r="r" b="b"/>
            <a:pathLst>
              <a:path w="3913632" h="2285234">
                <a:moveTo>
                  <a:pt x="29691" y="0"/>
                </a:moveTo>
                <a:lnTo>
                  <a:pt x="3883942" y="0"/>
                </a:lnTo>
                <a:lnTo>
                  <a:pt x="3903529" y="128345"/>
                </a:lnTo>
                <a:cubicBezTo>
                  <a:pt x="3910210" y="194127"/>
                  <a:pt x="3913632" y="260873"/>
                  <a:pt x="3913632" y="328418"/>
                </a:cubicBezTo>
                <a:cubicBezTo>
                  <a:pt x="3913632" y="1409138"/>
                  <a:pt x="3037536" y="2285234"/>
                  <a:pt x="1956816" y="2285234"/>
                </a:cubicBezTo>
                <a:cubicBezTo>
                  <a:pt x="876096" y="2285234"/>
                  <a:pt x="0" y="1409138"/>
                  <a:pt x="0" y="328418"/>
                </a:cubicBezTo>
                <a:cubicBezTo>
                  <a:pt x="0" y="260873"/>
                  <a:pt x="3422" y="194127"/>
                  <a:pt x="10103" y="128345"/>
                </a:cubicBezTo>
                <a:close/>
              </a:path>
            </a:pathLst>
          </a:custGeom>
        </p:spPr>
      </p:pic>
      <p:pic>
        <p:nvPicPr>
          <p:cNvPr id="7" name="Picture 6" descr="A person standing in front of a statue of a person holding his hand up&#10;&#10;Description automatically generated with medium confidence">
            <a:extLst>
              <a:ext uri="{FF2B5EF4-FFF2-40B4-BE49-F238E27FC236}">
                <a16:creationId xmlns:a16="http://schemas.microsoft.com/office/drawing/2014/main" id="{58C7335B-7C2E-C988-F4E5-6A140B44639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-2" b="2303"/>
          <a:stretch/>
        </p:blipFill>
        <p:spPr>
          <a:xfrm>
            <a:off x="20" y="2279205"/>
            <a:ext cx="3564618" cy="4569668"/>
          </a:xfrm>
          <a:custGeom>
            <a:avLst/>
            <a:gdLst/>
            <a:ahLst/>
            <a:cxnLst/>
            <a:rect l="l" t="t" r="r" b="b"/>
            <a:pathLst>
              <a:path w="3564638" h="4569668">
                <a:moveTo>
                  <a:pt x="640080" y="0"/>
                </a:moveTo>
                <a:cubicBezTo>
                  <a:pt x="2255269" y="0"/>
                  <a:pt x="3564638" y="1309369"/>
                  <a:pt x="3564638" y="2924558"/>
                </a:cubicBezTo>
                <a:cubicBezTo>
                  <a:pt x="3564638" y="3530254"/>
                  <a:pt x="3380508" y="4092944"/>
                  <a:pt x="3065170" y="4559707"/>
                </a:cubicBezTo>
                <a:lnTo>
                  <a:pt x="3057720" y="4569668"/>
                </a:lnTo>
                <a:lnTo>
                  <a:pt x="0" y="4569668"/>
                </a:lnTo>
                <a:lnTo>
                  <a:pt x="0" y="72448"/>
                </a:lnTo>
                <a:lnTo>
                  <a:pt x="50679" y="59417"/>
                </a:lnTo>
                <a:cubicBezTo>
                  <a:pt x="241061" y="20459"/>
                  <a:pt x="438181" y="0"/>
                  <a:pt x="640080" y="0"/>
                </a:cubicBezTo>
                <a:close/>
              </a:path>
            </a:pathLst>
          </a:custGeom>
        </p:spPr>
      </p:pic>
      <p:sp>
        <p:nvSpPr>
          <p:cNvPr id="16" name="Oval 15">
            <a:extLst>
              <a:ext uri="{FF2B5EF4-FFF2-40B4-BE49-F238E27FC236}">
                <a16:creationId xmlns:a16="http://schemas.microsoft.com/office/drawing/2014/main" id="{78418A25-6EAC-4140-BFE6-284E1925B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47279" y="615908"/>
            <a:ext cx="3182112" cy="3182112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person with curly hair&#10;&#10;Description automatically generated with medium confidence">
            <a:extLst>
              <a:ext uri="{FF2B5EF4-FFF2-40B4-BE49-F238E27FC236}">
                <a16:creationId xmlns:a16="http://schemas.microsoft.com/office/drawing/2014/main" id="{4F26CD2D-8744-9393-5B3A-DC6D2F1F165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7692" r="3" b="15387"/>
          <a:stretch/>
        </p:blipFill>
        <p:spPr>
          <a:xfrm>
            <a:off x="5511871" y="780500"/>
            <a:ext cx="2852928" cy="2852928"/>
          </a:xfrm>
          <a:custGeom>
            <a:avLst/>
            <a:gdLst/>
            <a:ahLst/>
            <a:cxnLst/>
            <a:rect l="l" t="t" r="r" b="b"/>
            <a:pathLst>
              <a:path w="2852928" h="2852928">
                <a:moveTo>
                  <a:pt x="1426464" y="0"/>
                </a:moveTo>
                <a:cubicBezTo>
                  <a:pt x="2214278" y="0"/>
                  <a:pt x="2852928" y="638650"/>
                  <a:pt x="2852928" y="1426464"/>
                </a:cubicBezTo>
                <a:cubicBezTo>
                  <a:pt x="2852928" y="2214278"/>
                  <a:pt x="2214278" y="2852928"/>
                  <a:pt x="1426464" y="2852928"/>
                </a:cubicBezTo>
                <a:cubicBezTo>
                  <a:pt x="638650" y="2852928"/>
                  <a:pt x="0" y="2214278"/>
                  <a:pt x="0" y="1426464"/>
                </a:cubicBezTo>
                <a:cubicBezTo>
                  <a:pt x="0" y="638650"/>
                  <a:pt x="638650" y="0"/>
                  <a:pt x="1426464" y="0"/>
                </a:cubicBezTo>
                <a:close/>
              </a:path>
            </a:pathLst>
          </a:cu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1103AB2-C090-458F-B752-294F23AFA8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2568" y="-4331"/>
            <a:ext cx="3439432" cy="3785157"/>
          </a:xfrm>
          <a:custGeom>
            <a:avLst/>
            <a:gdLst>
              <a:gd name="connsiteX0" fmla="*/ 198262 w 3439432"/>
              <a:gd name="connsiteY0" fmla="*/ 0 h 3785157"/>
              <a:gd name="connsiteX1" fmla="*/ 3439432 w 3439432"/>
              <a:gd name="connsiteY1" fmla="*/ 0 h 3785157"/>
              <a:gd name="connsiteX2" fmla="*/ 3439432 w 3439432"/>
              <a:gd name="connsiteY2" fmla="*/ 3697836 h 3785157"/>
              <a:gd name="connsiteX3" fmla="*/ 3318024 w 3439432"/>
              <a:gd name="connsiteY3" fmla="*/ 3729054 h 3785157"/>
              <a:gd name="connsiteX4" fmla="*/ 2761488 w 3439432"/>
              <a:gd name="connsiteY4" fmla="*/ 3785157 h 3785157"/>
              <a:gd name="connsiteX5" fmla="*/ 0 w 3439432"/>
              <a:gd name="connsiteY5" fmla="*/ 1023669 h 3785157"/>
              <a:gd name="connsiteX6" fmla="*/ 124151 w 3439432"/>
              <a:gd name="connsiteY6" fmla="*/ 202487 h 3785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39432" h="3785157">
                <a:moveTo>
                  <a:pt x="198262" y="0"/>
                </a:moveTo>
                <a:lnTo>
                  <a:pt x="3439432" y="0"/>
                </a:lnTo>
                <a:lnTo>
                  <a:pt x="3439432" y="3697836"/>
                </a:lnTo>
                <a:lnTo>
                  <a:pt x="3318024" y="3729054"/>
                </a:lnTo>
                <a:cubicBezTo>
                  <a:pt x="3138258" y="3765839"/>
                  <a:pt x="2952129" y="3785157"/>
                  <a:pt x="2761488" y="3785157"/>
                </a:cubicBezTo>
                <a:cubicBezTo>
                  <a:pt x="1236360" y="3785157"/>
                  <a:pt x="0" y="2548797"/>
                  <a:pt x="0" y="1023669"/>
                </a:cubicBezTo>
                <a:cubicBezTo>
                  <a:pt x="0" y="737708"/>
                  <a:pt x="43466" y="461898"/>
                  <a:pt x="124151" y="202487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 descr="A child smiling for the camera&#10;&#10;Description automatically generated with low confidence">
            <a:extLst>
              <a:ext uri="{FF2B5EF4-FFF2-40B4-BE49-F238E27FC236}">
                <a16:creationId xmlns:a16="http://schemas.microsoft.com/office/drawing/2014/main" id="{6B4D46BD-933B-3F37-F461-6C2012413A9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899" r="-1" b="8052"/>
          <a:stretch/>
        </p:blipFill>
        <p:spPr>
          <a:xfrm>
            <a:off x="8918761" y="-4331"/>
            <a:ext cx="3273238" cy="3618965"/>
          </a:xfrm>
          <a:custGeom>
            <a:avLst/>
            <a:gdLst/>
            <a:ahLst/>
            <a:cxnLst/>
            <a:rect l="l" t="t" r="r" b="b"/>
            <a:pathLst>
              <a:path w="3273238" h="3618965">
                <a:moveTo>
                  <a:pt x="210437" y="0"/>
                </a:moveTo>
                <a:lnTo>
                  <a:pt x="3273238" y="0"/>
                </a:lnTo>
                <a:lnTo>
                  <a:pt x="3273238" y="3526409"/>
                </a:lnTo>
                <a:lnTo>
                  <a:pt x="3118338" y="3566238"/>
                </a:lnTo>
                <a:cubicBezTo>
                  <a:pt x="2949390" y="3600810"/>
                  <a:pt x="2774463" y="3618965"/>
                  <a:pt x="2595295" y="3618965"/>
                </a:cubicBezTo>
                <a:cubicBezTo>
                  <a:pt x="1161953" y="3618965"/>
                  <a:pt x="0" y="2457012"/>
                  <a:pt x="0" y="1023670"/>
                </a:cubicBezTo>
                <a:cubicBezTo>
                  <a:pt x="0" y="665335"/>
                  <a:pt x="72622" y="323961"/>
                  <a:pt x="203951" y="13464"/>
                </a:cubicBezTo>
                <a:close/>
              </a:path>
            </a:pathLst>
          </a:cu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FFCEDFD-99EF-6251-D1B6-6C4816BBCA7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40839" y="2191093"/>
            <a:ext cx="2547341" cy="33102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01212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CD8095-9037-76F1-08AC-1DEA1941D8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Themes over next 2 weeks (week 1)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680863-733D-BD0E-1610-7DF6A224E1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835472" cy="4385672"/>
          </a:xfrm>
        </p:spPr>
        <p:txBody>
          <a:bodyPr anchor="t">
            <a:normAutofit/>
          </a:bodyPr>
          <a:lstStyle/>
          <a:p>
            <a:r>
              <a:rPr lang="en-GB" dirty="0"/>
              <a:t>Exploring different perspectives and different material for understanding the ancient world. </a:t>
            </a:r>
          </a:p>
          <a:p>
            <a:endParaRPr lang="en-GB" sz="300" dirty="0"/>
          </a:p>
          <a:p>
            <a:r>
              <a:rPr lang="en-GB" dirty="0"/>
              <a:t>Tuesday: identity and the marginalised </a:t>
            </a:r>
          </a:p>
          <a:p>
            <a:endParaRPr lang="en-GB" sz="300" dirty="0"/>
          </a:p>
          <a:p>
            <a:r>
              <a:rPr lang="en-GB" dirty="0"/>
              <a:t>Thursday: Exploring issues from multiple angles – Roman freedmen and Pompeii</a:t>
            </a:r>
          </a:p>
          <a:p>
            <a:endParaRPr lang="en-GB" sz="300" dirty="0"/>
          </a:p>
          <a:p>
            <a:r>
              <a:rPr lang="en-GB" dirty="0"/>
              <a:t>Friday: epigraphy and exploring art to understand socio-cultural values</a:t>
            </a:r>
          </a:p>
          <a:p>
            <a:endParaRPr lang="en-GB" sz="2200" dirty="0"/>
          </a:p>
          <a:p>
            <a:endParaRPr lang="en-GB" sz="2200" dirty="0"/>
          </a:p>
          <a:p>
            <a:endParaRPr lang="en-GB" sz="2200" dirty="0"/>
          </a:p>
          <a:p>
            <a:endParaRPr lang="en-GB" sz="2200" dirty="0"/>
          </a:p>
        </p:txBody>
      </p:sp>
      <p:pic>
        <p:nvPicPr>
          <p:cNvPr id="4" name="Picture 3" descr="A framed picture of two people&#10;&#10;Description automatically generated with low confidence">
            <a:extLst>
              <a:ext uri="{FF2B5EF4-FFF2-40B4-BE49-F238E27FC236}">
                <a16:creationId xmlns:a16="http://schemas.microsoft.com/office/drawing/2014/main" id="{73B94916-7968-0DA0-FEBD-D808C50656C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2" r="4" b="7700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15530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8">
            <a:extLst>
              <a:ext uri="{FF2B5EF4-FFF2-40B4-BE49-F238E27FC236}">
                <a16:creationId xmlns:a16="http://schemas.microsoft.com/office/drawing/2014/main" id="{FB9B907B-F9A2-45A5-BDBA-C371127CA6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1" y="0"/>
            <a:ext cx="12191996" cy="6858000"/>
          </a:xfrm>
          <a:prstGeom prst="rect">
            <a:avLst/>
          </a:prstGeom>
          <a:ln w="0">
            <a:noFill/>
            <a:prstDash val="solid"/>
            <a:round/>
            <a:headEnd/>
            <a:tailEnd/>
          </a:ln>
        </p:spPr>
        <p:txBody>
          <a:bodyPr rtlCol="0" anchor="ctr"/>
          <a:lstStyle/>
          <a:p>
            <a:pPr algn="ctr" defTabSz="457200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4F4A0A-D36A-75AA-A670-DABAA33E89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6251" y="662400"/>
            <a:ext cx="6614814" cy="1492132"/>
          </a:xfrm>
        </p:spPr>
        <p:txBody>
          <a:bodyPr anchor="t">
            <a:normAutofit/>
          </a:bodyPr>
          <a:lstStyle/>
          <a:p>
            <a:r>
              <a:rPr lang="en-GB"/>
              <a:t>Themes over next 2 weeks (week 1)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D1E60AC-6D1F-BD84-8B69-4BA0E666F84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21" r="5882" b="1"/>
          <a:stretch/>
        </p:blipFill>
        <p:spPr>
          <a:xfrm>
            <a:off x="688434" y="-9525"/>
            <a:ext cx="3584766" cy="6867525"/>
          </a:xfrm>
          <a:prstGeom prst="rect">
            <a:avLst/>
          </a:prstGeom>
        </p:spPr>
      </p:pic>
      <p:sp>
        <p:nvSpPr>
          <p:cNvPr id="11" name="Freeform 6">
            <a:extLst>
              <a:ext uri="{FF2B5EF4-FFF2-40B4-BE49-F238E27FC236}">
                <a16:creationId xmlns:a16="http://schemas.microsoft.com/office/drawing/2014/main" id="{FC72A6E7-EEB3-4011-AFDE-5D01CF93E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CD93300-52E3-4A04-AB11-4E86A29BE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lumMod val="50000"/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91F3DB-4AE3-EABE-8925-67BC11038D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26" y="2285999"/>
            <a:ext cx="7209183" cy="4313583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chemeClr val="tx1">
                    <a:alpha val="60000"/>
                  </a:schemeClr>
                </a:solidFill>
              </a:rPr>
              <a:t>Monday: coinage and money in the Roman world (+ group poster presentations)</a:t>
            </a:r>
          </a:p>
          <a:p>
            <a:endParaRPr lang="en-GB" dirty="0">
              <a:solidFill>
                <a:schemeClr val="tx1">
                  <a:alpha val="60000"/>
                </a:schemeClr>
              </a:solidFill>
            </a:endParaRPr>
          </a:p>
          <a:p>
            <a:r>
              <a:rPr lang="en-GB" dirty="0">
                <a:solidFill>
                  <a:schemeClr val="tx1">
                    <a:alpha val="60000"/>
                  </a:schemeClr>
                </a:solidFill>
              </a:rPr>
              <a:t>Tuesday: Importance and danger of ancient texts</a:t>
            </a:r>
          </a:p>
          <a:p>
            <a:endParaRPr lang="en-GB" dirty="0">
              <a:solidFill>
                <a:schemeClr val="tx1">
                  <a:alpha val="60000"/>
                </a:schemeClr>
              </a:solidFill>
            </a:endParaRPr>
          </a:p>
          <a:p>
            <a:r>
              <a:rPr lang="en-GB" dirty="0">
                <a:solidFill>
                  <a:schemeClr val="tx1">
                    <a:alpha val="60000"/>
                  </a:schemeClr>
                </a:solidFill>
              </a:rPr>
              <a:t>Thursday: material culture of the ancient Near East</a:t>
            </a:r>
          </a:p>
          <a:p>
            <a:endParaRPr lang="en-GB" dirty="0">
              <a:solidFill>
                <a:schemeClr val="tx1">
                  <a:alpha val="60000"/>
                </a:schemeClr>
              </a:solidFill>
            </a:endParaRPr>
          </a:p>
          <a:p>
            <a:r>
              <a:rPr lang="en-GB" dirty="0">
                <a:solidFill>
                  <a:schemeClr val="tx1">
                    <a:alpha val="60000"/>
                  </a:schemeClr>
                </a:solidFill>
              </a:rPr>
              <a:t>Friday: Past in the present – Beijing Olympic ceremony </a:t>
            </a:r>
          </a:p>
        </p:txBody>
      </p:sp>
    </p:spTree>
    <p:extLst>
      <p:ext uri="{BB962C8B-B14F-4D97-AF65-F5344CB8AC3E}">
        <p14:creationId xmlns:p14="http://schemas.microsoft.com/office/powerpoint/2010/main" val="42561970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4B34B6-3980-D71A-2197-06BEA46CC0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000" b="1"/>
              <a:t>Assignment 1: Group Poster Presentation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FA62D5-222E-3603-2697-DE7A40C3DC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7470" y="2071315"/>
            <a:ext cx="7815995" cy="4548145"/>
          </a:xfrm>
        </p:spPr>
        <p:txBody>
          <a:bodyPr anchor="t">
            <a:normAutofit/>
          </a:bodyPr>
          <a:lstStyle/>
          <a:p>
            <a:r>
              <a:rPr lang="en-GB" sz="2000" dirty="0"/>
              <a:t>Working in groups of 2-3.</a:t>
            </a:r>
          </a:p>
          <a:p>
            <a:endParaRPr lang="en-GB" sz="400" dirty="0"/>
          </a:p>
          <a:p>
            <a:r>
              <a:rPr lang="en-GB" sz="2000" dirty="0"/>
              <a:t>Pick a famous figure from the past (it does not need to be from the ancient world) as a group. </a:t>
            </a:r>
          </a:p>
          <a:p>
            <a:endParaRPr lang="en-GB" sz="400" dirty="0"/>
          </a:p>
          <a:p>
            <a:r>
              <a:rPr lang="en-GB" sz="2000" dirty="0"/>
              <a:t>Explain to the audience the different facets of the “identity” – the more complex the figure the better. How we can see this from the source material. </a:t>
            </a:r>
          </a:p>
          <a:p>
            <a:pPr lvl="1"/>
            <a:r>
              <a:rPr lang="en-GB" sz="2000" dirty="0"/>
              <a:t>Who they were, what they did, when and where they existed, why might their identity be considered complex?</a:t>
            </a:r>
          </a:p>
          <a:p>
            <a:pPr lvl="1"/>
            <a:endParaRPr lang="en-GB" sz="400" dirty="0"/>
          </a:p>
          <a:p>
            <a:r>
              <a:rPr lang="en-GB" sz="2000" dirty="0"/>
              <a:t>5-10 minute presentation – following by a few minutes of questions. To take place in latter part of next Monday’s (26/9) session.</a:t>
            </a:r>
          </a:p>
          <a:p>
            <a:endParaRPr lang="en-GB" sz="400" dirty="0"/>
          </a:p>
          <a:p>
            <a:r>
              <a:rPr lang="en-GB" sz="2000" dirty="0"/>
              <a:t>Bonus 5 points for the group voted the best presenters by their peers.   </a:t>
            </a:r>
          </a:p>
        </p:txBody>
      </p:sp>
      <p:pic>
        <p:nvPicPr>
          <p:cNvPr id="4" name="Picture 3" descr="A group of people looking at a screen&#10;&#10;Description automatically generated with low confidence">
            <a:extLst>
              <a:ext uri="{FF2B5EF4-FFF2-40B4-BE49-F238E27FC236}">
                <a16:creationId xmlns:a16="http://schemas.microsoft.com/office/drawing/2014/main" id="{C360F0D7-043B-4B33-AE35-B4E22CF741F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45" r="-1" b="-1"/>
          <a:stretch/>
        </p:blipFill>
        <p:spPr>
          <a:xfrm>
            <a:off x="8033466" y="2230660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31223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FAB0EF-B802-9CAA-4B31-643383025D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Poster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838176-E414-8AF3-B626-FBB7027B6E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prstClr val="white">
                  <a:shade val="95000"/>
                </a:prstClr>
              </a:buClr>
              <a:buSzPct val="65000"/>
              <a:buFont typeface="Wingdings 2"/>
              <a:buChar char="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Convey the key information through the use of text and imagery. However…</a:t>
            </a:r>
          </a:p>
          <a:p>
            <a:pPr marL="868680" marR="0" lvl="1" indent="-283464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prstClr val="white"/>
              </a:buClr>
              <a:buSzPct val="80000"/>
              <a:buFont typeface="Wingdings 2"/>
              <a:buChar char="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do NOT write an essay. E.g. do you not want to try and fit in 1,000 words of continuous prose.</a:t>
            </a:r>
          </a:p>
          <a:p>
            <a:pPr marL="1133856" marR="0" lvl="2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prstClr val="white"/>
              </a:buClr>
              <a:buSzPct val="95000"/>
              <a:buFont typeface="Wingdings"/>
              <a:buChar char=""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Certainly make use of bullet-points if it helps to lay out the information more clearly. </a:t>
            </a:r>
          </a:p>
          <a:p>
            <a:pPr marL="868680" marR="0" lvl="1" indent="-283464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prstClr val="white"/>
              </a:buClr>
              <a:buSzPct val="80000"/>
              <a:buFont typeface="Wingdings 2"/>
              <a:buChar char="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Make sure the images are relevant and easy to link into the other information being presented on the poster.</a:t>
            </a:r>
          </a:p>
          <a:p>
            <a:pPr marL="868680" marR="0" lvl="1" indent="-283464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prstClr val="white"/>
              </a:buClr>
              <a:buSzPct val="80000"/>
              <a:buFont typeface="Wingdings 2"/>
              <a:buChar char=""/>
              <a:tabLst/>
              <a:defRPr/>
            </a:pPr>
            <a:endParaRPr kumimoji="0" lang="en-GB" sz="5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prstClr val="white">
                  <a:shade val="95000"/>
                </a:prstClr>
              </a:buClr>
              <a:buSzPct val="65000"/>
              <a:buFont typeface="Wingdings 2"/>
              <a:buChar char="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Think about the order or structure of information on the poster – what goes where. </a:t>
            </a: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prstClr val="white">
                  <a:shade val="95000"/>
                </a:prstClr>
              </a:buClr>
              <a:buSzPct val="65000"/>
              <a:buFont typeface="Wingdings 2"/>
              <a:buChar char=""/>
              <a:tabLst/>
              <a:defRPr/>
            </a:pPr>
            <a:endParaRPr kumimoji="0" lang="en-GB" sz="5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240586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0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Diagram&#10;&#10;Description automatically generated with low confidence">
            <a:extLst>
              <a:ext uri="{FF2B5EF4-FFF2-40B4-BE49-F238E27FC236}">
                <a16:creationId xmlns:a16="http://schemas.microsoft.com/office/drawing/2014/main" id="{6FC58039-5604-6F4B-6B79-2F86A5D2AD7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243" r="22589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28D1F9-BEE3-E2C9-00DF-6BDC85E068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3788" y="419450"/>
            <a:ext cx="5239188" cy="6165908"/>
          </a:xfrm>
        </p:spPr>
        <p:txBody>
          <a:bodyPr>
            <a:normAutofit fontScale="92500" lnSpcReduction="10000"/>
          </a:bodyPr>
          <a:lstStyle/>
          <a:p>
            <a:pPr marL="548640" marR="0" lvl="0" indent="-411480" defTabSz="914400" rtl="0" eaLnBrk="1" fontAlgn="auto" latinLnBrk="0" hangingPunct="1">
              <a:spcBef>
                <a:spcPct val="20000"/>
              </a:spcBef>
              <a:spcAft>
                <a:spcPts val="0"/>
              </a:spcAft>
              <a:buClr>
                <a:prstClr val="white">
                  <a:shade val="95000"/>
                </a:prstClr>
              </a:buClr>
              <a:buSzPct val="65000"/>
              <a:buFont typeface="Wingdings 2"/>
              <a:buChar char="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Ideally the poster should be Analytical, structured, argumentative: engaging critically with ancient evidence and modern scholarly debate.</a:t>
            </a:r>
          </a:p>
          <a:p>
            <a:pPr marL="868680" marR="0" lvl="1" indent="-283464" defTabSz="914400" rtl="0" eaLnBrk="1" fontAlgn="auto" latinLnBrk="0" hangingPunct="1">
              <a:spcBef>
                <a:spcPct val="20000"/>
              </a:spcBef>
              <a:spcAft>
                <a:spcPts val="0"/>
              </a:spcAft>
              <a:buClr>
                <a:prstClr val="white"/>
              </a:buClr>
              <a:buSzPct val="80000"/>
              <a:buFont typeface="Wingdings 2"/>
              <a:buChar char="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Try to go beyond simple narration – what do you want to show/argue?</a:t>
            </a:r>
          </a:p>
          <a:p>
            <a:pPr marL="548640" marR="0" lvl="0" indent="-411480" defTabSz="914400" rtl="0" eaLnBrk="1" fontAlgn="auto" latinLnBrk="0" hangingPunct="1">
              <a:spcBef>
                <a:spcPct val="20000"/>
              </a:spcBef>
              <a:spcAft>
                <a:spcPts val="0"/>
              </a:spcAft>
              <a:buClr>
                <a:prstClr val="white">
                  <a:shade val="95000"/>
                </a:prstClr>
              </a:buClr>
              <a:buSzPct val="65000"/>
              <a:buFont typeface="Wingdings 2"/>
              <a:buChar char="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ea typeface="+mn-ea"/>
              <a:cs typeface="+mn-cs"/>
            </a:endParaRPr>
          </a:p>
          <a:p>
            <a:pPr marL="548640" marR="0" lvl="0" indent="-411480" defTabSz="914400" rtl="0" eaLnBrk="1" fontAlgn="auto" latinLnBrk="0" hangingPunct="1">
              <a:spcBef>
                <a:spcPct val="20000"/>
              </a:spcBef>
              <a:spcAft>
                <a:spcPts val="0"/>
              </a:spcAft>
              <a:buClr>
                <a:prstClr val="white">
                  <a:shade val="95000"/>
                </a:prstClr>
              </a:buClr>
              <a:buSzPct val="65000"/>
              <a:buFont typeface="Wingdings 2"/>
              <a:buChar char="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Include a bibliography – this can be discretely placed and rendered in smaller font than the other text on the poster. 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3460004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8">
            <a:extLst>
              <a:ext uri="{FF2B5EF4-FFF2-40B4-BE49-F238E27FC236}">
                <a16:creationId xmlns:a16="http://schemas.microsoft.com/office/drawing/2014/main" id="{85F55C16-BC21-49EF-A4FF-C3155BB93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FE7FA6-96EE-5D9D-CC09-1048453FC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48400" y="365125"/>
            <a:ext cx="5105398" cy="1952744"/>
          </a:xfrm>
        </p:spPr>
        <p:txBody>
          <a:bodyPr>
            <a:normAutofit/>
          </a:bodyPr>
          <a:lstStyle/>
          <a:p>
            <a:r>
              <a:rPr lang="en-GB"/>
              <a:t>Software</a:t>
            </a:r>
            <a:endParaRPr lang="en-GB" dirty="0"/>
          </a:p>
        </p:txBody>
      </p:sp>
      <p:sp>
        <p:nvSpPr>
          <p:cNvPr id="14" name="Freeform: Shape 10">
            <a:extLst>
              <a:ext uri="{FF2B5EF4-FFF2-40B4-BE49-F238E27FC236}">
                <a16:creationId xmlns:a16="http://schemas.microsoft.com/office/drawing/2014/main" id="{0C5F069E-AFE6-4825-8945-46F2918A50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6116569" cy="6858000"/>
          </a:xfrm>
          <a:custGeom>
            <a:avLst/>
            <a:gdLst>
              <a:gd name="connsiteX0" fmla="*/ 0 w 6116569"/>
              <a:gd name="connsiteY0" fmla="*/ 0 h 6879321"/>
              <a:gd name="connsiteX1" fmla="*/ 2935851 w 6116569"/>
              <a:gd name="connsiteY1" fmla="*/ 0 h 6879321"/>
              <a:gd name="connsiteX2" fmla="*/ 3238280 w 6116569"/>
              <a:gd name="connsiteY2" fmla="*/ 31980 h 6879321"/>
              <a:gd name="connsiteX3" fmla="*/ 3660541 w 6116569"/>
              <a:gd name="connsiteY3" fmla="*/ 550772 h 6879321"/>
              <a:gd name="connsiteX4" fmla="*/ 3808902 w 6116569"/>
              <a:gd name="connsiteY4" fmla="*/ 589860 h 6879321"/>
              <a:gd name="connsiteX5" fmla="*/ 4413762 w 6116569"/>
              <a:gd name="connsiteY5" fmla="*/ 625393 h 6879321"/>
              <a:gd name="connsiteX6" fmla="*/ 4567830 w 6116569"/>
              <a:gd name="connsiteY6" fmla="*/ 721333 h 6879321"/>
              <a:gd name="connsiteX7" fmla="*/ 4171247 w 6116569"/>
              <a:gd name="connsiteY7" fmla="*/ 792401 h 6879321"/>
              <a:gd name="connsiteX8" fmla="*/ 4376671 w 6116569"/>
              <a:gd name="connsiteY8" fmla="*/ 842148 h 6879321"/>
              <a:gd name="connsiteX9" fmla="*/ 4527887 w 6116569"/>
              <a:gd name="connsiteY9" fmla="*/ 813722 h 6879321"/>
              <a:gd name="connsiteX10" fmla="*/ 4633452 w 6116569"/>
              <a:gd name="connsiteY10" fmla="*/ 799508 h 6879321"/>
              <a:gd name="connsiteX11" fmla="*/ 4947293 w 6116569"/>
              <a:gd name="connsiteY11" fmla="*/ 870576 h 6879321"/>
              <a:gd name="connsiteX12" fmla="*/ 5263988 w 6116569"/>
              <a:gd name="connsiteY12" fmla="*/ 820828 h 6879321"/>
              <a:gd name="connsiteX13" fmla="*/ 5249723 w 6116569"/>
              <a:gd name="connsiteY13" fmla="*/ 895449 h 6879321"/>
              <a:gd name="connsiteX14" fmla="*/ 4744723 w 6116569"/>
              <a:gd name="connsiteY14" fmla="*/ 1197485 h 6879321"/>
              <a:gd name="connsiteX15" fmla="*/ 4767548 w 6116569"/>
              <a:gd name="connsiteY15" fmla="*/ 1346727 h 6879321"/>
              <a:gd name="connsiteX16" fmla="*/ 4539299 w 6116569"/>
              <a:gd name="connsiteY16" fmla="*/ 1421348 h 6879321"/>
              <a:gd name="connsiteX17" fmla="*/ 4607773 w 6116569"/>
              <a:gd name="connsiteY17" fmla="*/ 1485309 h 6879321"/>
              <a:gd name="connsiteX18" fmla="*/ 4579242 w 6116569"/>
              <a:gd name="connsiteY18" fmla="*/ 1535055 h 6879321"/>
              <a:gd name="connsiteX19" fmla="*/ 5278255 w 6116569"/>
              <a:gd name="connsiteY19" fmla="*/ 1609676 h 6879321"/>
              <a:gd name="connsiteX20" fmla="*/ 5771843 w 6116569"/>
              <a:gd name="connsiteY20" fmla="*/ 1630997 h 6879321"/>
              <a:gd name="connsiteX21" fmla="*/ 6105656 w 6116569"/>
              <a:gd name="connsiteY21" fmla="*/ 1748257 h 6879321"/>
              <a:gd name="connsiteX22" fmla="*/ 5691955 w 6116569"/>
              <a:gd name="connsiteY22" fmla="*/ 2167555 h 6879321"/>
              <a:gd name="connsiteX23" fmla="*/ 5475118 w 6116569"/>
              <a:gd name="connsiteY23" fmla="*/ 2348776 h 6879321"/>
              <a:gd name="connsiteX24" fmla="*/ 5826051 w 6116569"/>
              <a:gd name="connsiteY24" fmla="*/ 2291922 h 6879321"/>
              <a:gd name="connsiteX25" fmla="*/ 5552153 w 6116569"/>
              <a:gd name="connsiteY25" fmla="*/ 2597513 h 6879321"/>
              <a:gd name="connsiteX26" fmla="*/ 5603508 w 6116569"/>
              <a:gd name="connsiteY26" fmla="*/ 2647260 h 6879321"/>
              <a:gd name="connsiteX27" fmla="*/ 5700515 w 6116569"/>
              <a:gd name="connsiteY27" fmla="*/ 2679240 h 6879321"/>
              <a:gd name="connsiteX28" fmla="*/ 5246870 w 6116569"/>
              <a:gd name="connsiteY28" fmla="*/ 2888889 h 6879321"/>
              <a:gd name="connsiteX29" fmla="*/ 4836022 w 6116569"/>
              <a:gd name="connsiteY29" fmla="*/ 3169605 h 6879321"/>
              <a:gd name="connsiteX30" fmla="*/ 4736163 w 6116569"/>
              <a:gd name="connsiteY30" fmla="*/ 3233565 h 6879321"/>
              <a:gd name="connsiteX31" fmla="*/ 4853141 w 6116569"/>
              <a:gd name="connsiteY31" fmla="*/ 3233565 h 6879321"/>
              <a:gd name="connsiteX32" fmla="*/ 4944440 w 6116569"/>
              <a:gd name="connsiteY32" fmla="*/ 3226459 h 6879321"/>
              <a:gd name="connsiteX33" fmla="*/ 5109921 w 6116569"/>
              <a:gd name="connsiteY33" fmla="*/ 3283313 h 6879321"/>
              <a:gd name="connsiteX34" fmla="*/ 5694809 w 6116569"/>
              <a:gd name="connsiteY34" fmla="*/ 3141178 h 6879321"/>
              <a:gd name="connsiteX35" fmla="*/ 5566419 w 6116569"/>
              <a:gd name="connsiteY35" fmla="*/ 3301079 h 6879321"/>
              <a:gd name="connsiteX36" fmla="*/ 5415203 w 6116569"/>
              <a:gd name="connsiteY36" fmla="*/ 3397020 h 6879321"/>
              <a:gd name="connsiteX37" fmla="*/ 5612068 w 6116569"/>
              <a:gd name="connsiteY37" fmla="*/ 3432554 h 6879321"/>
              <a:gd name="connsiteX38" fmla="*/ 5206927 w 6116569"/>
              <a:gd name="connsiteY38" fmla="*/ 3599562 h 6879321"/>
              <a:gd name="connsiteX39" fmla="*/ 5301079 w 6116569"/>
              <a:gd name="connsiteY39" fmla="*/ 3723930 h 6879321"/>
              <a:gd name="connsiteX40" fmla="*/ 4507915 w 6116569"/>
              <a:gd name="connsiteY40" fmla="*/ 4306683 h 6879321"/>
              <a:gd name="connsiteX41" fmla="*/ 3982942 w 6116569"/>
              <a:gd name="connsiteY41" fmla="*/ 4587399 h 6879321"/>
              <a:gd name="connsiteX42" fmla="*/ 4185513 w 6116569"/>
              <a:gd name="connsiteY42" fmla="*/ 4541205 h 6879321"/>
              <a:gd name="connsiteX43" fmla="*/ 5212633 w 6116569"/>
              <a:gd name="connsiteY43" fmla="*/ 4455924 h 6879321"/>
              <a:gd name="connsiteX44" fmla="*/ 5312492 w 6116569"/>
              <a:gd name="connsiteY44" fmla="*/ 4473691 h 6879321"/>
              <a:gd name="connsiteX45" fmla="*/ 4596361 w 6116569"/>
              <a:gd name="connsiteY45" fmla="*/ 4818368 h 6879321"/>
              <a:gd name="connsiteX46" fmla="*/ 4873113 w 6116569"/>
              <a:gd name="connsiteY46" fmla="*/ 4885882 h 6879321"/>
              <a:gd name="connsiteX47" fmla="*/ 4935881 w 6116569"/>
              <a:gd name="connsiteY47" fmla="*/ 4914309 h 6879321"/>
              <a:gd name="connsiteX48" fmla="*/ 4873113 w 6116569"/>
              <a:gd name="connsiteY48" fmla="*/ 5003143 h 6879321"/>
              <a:gd name="connsiteX49" fmla="*/ 4721898 w 6116569"/>
              <a:gd name="connsiteY49" fmla="*/ 5095530 h 6879321"/>
              <a:gd name="connsiteX50" fmla="*/ 5132745 w 6116569"/>
              <a:gd name="connsiteY50" fmla="*/ 4949842 h 6879321"/>
              <a:gd name="connsiteX51" fmla="*/ 5101362 w 6116569"/>
              <a:gd name="connsiteY51" fmla="*/ 5081317 h 6879321"/>
              <a:gd name="connsiteX52" fmla="*/ 5138452 w 6116569"/>
              <a:gd name="connsiteY52" fmla="*/ 5198578 h 6879321"/>
              <a:gd name="connsiteX53" fmla="*/ 4904497 w 6116569"/>
              <a:gd name="connsiteY53" fmla="*/ 5362033 h 6879321"/>
              <a:gd name="connsiteX54" fmla="*/ 4579242 w 6116569"/>
              <a:gd name="connsiteY54" fmla="*/ 5674729 h 6879321"/>
              <a:gd name="connsiteX55" fmla="*/ 4253988 w 6116569"/>
              <a:gd name="connsiteY55" fmla="*/ 5884379 h 6879321"/>
              <a:gd name="connsiteX56" fmla="*/ 3985795 w 6116569"/>
              <a:gd name="connsiteY56" fmla="*/ 6069153 h 6879321"/>
              <a:gd name="connsiteX57" fmla="*/ 4231163 w 6116569"/>
              <a:gd name="connsiteY57" fmla="*/ 6030066 h 6879321"/>
              <a:gd name="connsiteX58" fmla="*/ 3814609 w 6116569"/>
              <a:gd name="connsiteY58" fmla="*/ 6317889 h 6879321"/>
              <a:gd name="connsiteX59" fmla="*/ 3751840 w 6116569"/>
              <a:gd name="connsiteY59" fmla="*/ 6339209 h 6879321"/>
              <a:gd name="connsiteX60" fmla="*/ 3089919 w 6116569"/>
              <a:gd name="connsiteY60" fmla="*/ 6563071 h 6879321"/>
              <a:gd name="connsiteX61" fmla="*/ 2961529 w 6116569"/>
              <a:gd name="connsiteY61" fmla="*/ 6662566 h 6879321"/>
              <a:gd name="connsiteX62" fmla="*/ 3107038 w 6116569"/>
              <a:gd name="connsiteY62" fmla="*/ 6673226 h 6879321"/>
              <a:gd name="connsiteX63" fmla="*/ 3594919 w 6116569"/>
              <a:gd name="connsiteY63" fmla="*/ 6591499 h 6879321"/>
              <a:gd name="connsiteX64" fmla="*/ 3261106 w 6116569"/>
              <a:gd name="connsiteY64" fmla="*/ 6726527 h 6879321"/>
              <a:gd name="connsiteX65" fmla="*/ 3620597 w 6116569"/>
              <a:gd name="connsiteY65" fmla="*/ 6740740 h 6879321"/>
              <a:gd name="connsiteX66" fmla="*/ 3703337 w 6116569"/>
              <a:gd name="connsiteY66" fmla="*/ 6826020 h 6879321"/>
              <a:gd name="connsiteX67" fmla="*/ 3689072 w 6116569"/>
              <a:gd name="connsiteY67" fmla="*/ 6879321 h 6879321"/>
              <a:gd name="connsiteX68" fmla="*/ 0 w 6116569"/>
              <a:gd name="connsiteY68" fmla="*/ 6879321 h 68793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</a:cxnLst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3753F2A-80BB-5C8A-8DBB-90B4C86024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105" y="983767"/>
            <a:ext cx="2557262" cy="506388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48222E-945D-AB1D-1191-27219787A2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48400" y="2497257"/>
            <a:ext cx="5105398" cy="3679705"/>
          </a:xfrm>
        </p:spPr>
        <p:txBody>
          <a:bodyPr>
            <a:normAutofit/>
          </a:bodyPr>
          <a:lstStyle/>
          <a:p>
            <a:r>
              <a:rPr lang="en-GB" sz="2000" dirty="0"/>
              <a:t>Can use Microsoft Publisher &amp; Adobe Illustrator (InDesign), or even just PowerPoint if you find it easier. </a:t>
            </a:r>
          </a:p>
          <a:p>
            <a:endParaRPr lang="en-GB" sz="2000" dirty="0"/>
          </a:p>
          <a:p>
            <a:r>
              <a:rPr lang="en-GB" sz="2000" dirty="0"/>
              <a:t>Online guide for the use of Microsoft Publisher:</a:t>
            </a:r>
          </a:p>
          <a:p>
            <a:pPr lvl="1"/>
            <a:r>
              <a:rPr lang="en-GB" sz="1600" dirty="0"/>
              <a:t>https://www.youtube.com/watch?v=syo7_IfcFgU</a:t>
            </a:r>
          </a:p>
          <a:p>
            <a:endParaRPr lang="en-GB" sz="2000" dirty="0"/>
          </a:p>
          <a:p>
            <a:r>
              <a:rPr lang="en-GB" sz="2000" dirty="0"/>
              <a:t>Online guide for the use of Adobe Illustrator (InDesign)</a:t>
            </a:r>
          </a:p>
          <a:p>
            <a:pPr lvl="1"/>
            <a:r>
              <a:rPr lang="en-GB" sz="1600" dirty="0"/>
              <a:t>https://www.youtube.com/watch?v=JUqqe1fEvbM</a:t>
            </a:r>
          </a:p>
        </p:txBody>
      </p:sp>
    </p:spTree>
    <p:extLst>
      <p:ext uri="{BB962C8B-B14F-4D97-AF65-F5344CB8AC3E}">
        <p14:creationId xmlns:p14="http://schemas.microsoft.com/office/powerpoint/2010/main" val="8751912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6D37EE4-EA1B-46EE-A54B-5233C63C96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CFB0E6-9A34-210A-8531-66A724AAF0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47013" cy="1434415"/>
          </a:xfrm>
        </p:spPr>
        <p:txBody>
          <a:bodyPr anchor="b">
            <a:normAutofit/>
          </a:bodyPr>
          <a:lstStyle/>
          <a:p>
            <a:r>
              <a:rPr lang="en-GB" sz="4600"/>
              <a:t>Assignment 2:  A “gobbet”/ancient source analysis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927D5270-6648-4CC1-8F78-48BE299CAC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767709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5DA2D54-84EA-1B2D-14F0-CCD645B744A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446" r="9540" b="-1"/>
          <a:stretch/>
        </p:blipFill>
        <p:spPr>
          <a:xfrm>
            <a:off x="331305" y="2366141"/>
            <a:ext cx="3943849" cy="4184060"/>
          </a:xfrm>
          <a:custGeom>
            <a:avLst/>
            <a:gdLst/>
            <a:ahLst/>
            <a:cxnLst/>
            <a:rect l="l" t="t" r="r" b="b"/>
            <a:pathLst>
              <a:path w="3807743" h="6307845">
                <a:moveTo>
                  <a:pt x="723201" y="386"/>
                </a:moveTo>
                <a:cubicBezTo>
                  <a:pt x="853884" y="-4204"/>
                  <a:pt x="1013493" y="33912"/>
                  <a:pt x="1176100" y="22622"/>
                </a:cubicBezTo>
                <a:cubicBezTo>
                  <a:pt x="1230302" y="18859"/>
                  <a:pt x="1281736" y="20622"/>
                  <a:pt x="1331852" y="24473"/>
                </a:cubicBezTo>
                <a:lnTo>
                  <a:pt x="1439547" y="34944"/>
                </a:lnTo>
                <a:lnTo>
                  <a:pt x="1484197" y="36226"/>
                </a:lnTo>
                <a:cubicBezTo>
                  <a:pt x="1535166" y="35421"/>
                  <a:pt x="1586369" y="31625"/>
                  <a:pt x="1636625" y="22622"/>
                </a:cubicBezTo>
                <a:cubicBezTo>
                  <a:pt x="1686882" y="13619"/>
                  <a:pt x="1729837" y="10653"/>
                  <a:pt x="1768740" y="10885"/>
                </a:cubicBezTo>
                <a:lnTo>
                  <a:pt x="1829538" y="15086"/>
                </a:lnTo>
                <a:lnTo>
                  <a:pt x="1869968" y="7996"/>
                </a:lnTo>
                <a:cubicBezTo>
                  <a:pt x="1953577" y="-31"/>
                  <a:pt x="2036989" y="9808"/>
                  <a:pt x="2112925" y="20118"/>
                </a:cubicBezTo>
                <a:lnTo>
                  <a:pt x="2119331" y="20977"/>
                </a:lnTo>
                <a:lnTo>
                  <a:pt x="2221855" y="13374"/>
                </a:lnTo>
                <a:cubicBezTo>
                  <a:pt x="2261207" y="12845"/>
                  <a:pt x="2298379" y="14359"/>
                  <a:pt x="2333484" y="16393"/>
                </a:cubicBezTo>
                <a:lnTo>
                  <a:pt x="2372613" y="18812"/>
                </a:lnTo>
                <a:lnTo>
                  <a:pt x="2404945" y="9387"/>
                </a:lnTo>
                <a:cubicBezTo>
                  <a:pt x="2452532" y="1754"/>
                  <a:pt x="2506192" y="9333"/>
                  <a:pt x="2561622" y="17814"/>
                </a:cubicBezTo>
                <a:lnTo>
                  <a:pt x="2583950" y="20591"/>
                </a:lnTo>
                <a:lnTo>
                  <a:pt x="2643527" y="20319"/>
                </a:lnTo>
                <a:cubicBezTo>
                  <a:pt x="2669677" y="20426"/>
                  <a:pt x="2697963" y="20717"/>
                  <a:pt x="2727392" y="21103"/>
                </a:cubicBezTo>
                <a:lnTo>
                  <a:pt x="2786908" y="21989"/>
                </a:lnTo>
                <a:lnTo>
                  <a:pt x="2846459" y="13267"/>
                </a:lnTo>
                <a:cubicBezTo>
                  <a:pt x="2896401" y="10176"/>
                  <a:pt x="2960607" y="12733"/>
                  <a:pt x="3036361" y="17072"/>
                </a:cubicBezTo>
                <a:lnTo>
                  <a:pt x="3129100" y="22671"/>
                </a:lnTo>
                <a:lnTo>
                  <a:pt x="3130653" y="22622"/>
                </a:lnTo>
                <a:cubicBezTo>
                  <a:pt x="3178874" y="19804"/>
                  <a:pt x="3260845" y="26231"/>
                  <a:pt x="3352422" y="32691"/>
                </a:cubicBezTo>
                <a:lnTo>
                  <a:pt x="3362608" y="33356"/>
                </a:lnTo>
                <a:lnTo>
                  <a:pt x="3446036" y="35579"/>
                </a:lnTo>
                <a:cubicBezTo>
                  <a:pt x="3550323" y="36566"/>
                  <a:pt x="3662083" y="33535"/>
                  <a:pt x="3778601" y="22622"/>
                </a:cubicBezTo>
                <a:cubicBezTo>
                  <a:pt x="3793981" y="243672"/>
                  <a:pt x="3764152" y="318695"/>
                  <a:pt x="3778601" y="467157"/>
                </a:cubicBezTo>
                <a:cubicBezTo>
                  <a:pt x="3790077" y="557563"/>
                  <a:pt x="3783697" y="684218"/>
                  <a:pt x="3777639" y="811856"/>
                </a:cubicBezTo>
                <a:lnTo>
                  <a:pt x="3773760" y="922625"/>
                </a:lnTo>
                <a:lnTo>
                  <a:pt x="3778601" y="974384"/>
                </a:lnTo>
                <a:cubicBezTo>
                  <a:pt x="3785784" y="1003717"/>
                  <a:pt x="3785160" y="1041120"/>
                  <a:pt x="3781239" y="1085904"/>
                </a:cubicBezTo>
                <a:lnTo>
                  <a:pt x="3776107" y="1132519"/>
                </a:lnTo>
                <a:lnTo>
                  <a:pt x="3778601" y="1162456"/>
                </a:lnTo>
                <a:cubicBezTo>
                  <a:pt x="3791360" y="1256797"/>
                  <a:pt x="3774958" y="1367020"/>
                  <a:pt x="3763568" y="1469787"/>
                </a:cubicBezTo>
                <a:lnTo>
                  <a:pt x="3758806" y="1520515"/>
                </a:lnTo>
                <a:lnTo>
                  <a:pt x="3760417" y="1549437"/>
                </a:lnTo>
                <a:cubicBezTo>
                  <a:pt x="3764298" y="1588133"/>
                  <a:pt x="3770171" y="1628243"/>
                  <a:pt x="3778601" y="1669683"/>
                </a:cubicBezTo>
                <a:cubicBezTo>
                  <a:pt x="3846039" y="2001203"/>
                  <a:pt x="3774784" y="2142285"/>
                  <a:pt x="3778601" y="2364982"/>
                </a:cubicBezTo>
                <a:lnTo>
                  <a:pt x="3776565" y="2406088"/>
                </a:lnTo>
                <a:lnTo>
                  <a:pt x="3778601" y="2427673"/>
                </a:lnTo>
                <a:cubicBezTo>
                  <a:pt x="3821357" y="2695960"/>
                  <a:pt x="3735684" y="2699438"/>
                  <a:pt x="3778601" y="2809517"/>
                </a:cubicBezTo>
                <a:cubicBezTo>
                  <a:pt x="3789330" y="2837037"/>
                  <a:pt x="3791666" y="2872927"/>
                  <a:pt x="3789892" y="2914654"/>
                </a:cubicBezTo>
                <a:lnTo>
                  <a:pt x="3784971" y="2966248"/>
                </a:lnTo>
                <a:lnTo>
                  <a:pt x="3796722" y="3024078"/>
                </a:lnTo>
                <a:cubicBezTo>
                  <a:pt x="3809238" y="3115139"/>
                  <a:pt x="3806232" y="3210898"/>
                  <a:pt x="3799338" y="3302850"/>
                </a:cubicBezTo>
                <a:lnTo>
                  <a:pt x="3787405" y="3438354"/>
                </a:lnTo>
                <a:lnTo>
                  <a:pt x="3790719" y="3460532"/>
                </a:lnTo>
                <a:cubicBezTo>
                  <a:pt x="3797323" y="3541872"/>
                  <a:pt x="3789007" y="3624193"/>
                  <a:pt x="3780361" y="3709762"/>
                </a:cubicBezTo>
                <a:lnTo>
                  <a:pt x="3780169" y="3712283"/>
                </a:lnTo>
                <a:lnTo>
                  <a:pt x="3781239" y="3768266"/>
                </a:lnTo>
                <a:cubicBezTo>
                  <a:pt x="3780994" y="3815588"/>
                  <a:pt x="3779902" y="3863939"/>
                  <a:pt x="3778794" y="3912511"/>
                </a:cubicBezTo>
                <a:lnTo>
                  <a:pt x="3776324" y="4054010"/>
                </a:lnTo>
                <a:lnTo>
                  <a:pt x="3778601" y="4074733"/>
                </a:lnTo>
                <a:cubicBezTo>
                  <a:pt x="3822365" y="4336760"/>
                  <a:pt x="3765189" y="4482586"/>
                  <a:pt x="3778601" y="4644650"/>
                </a:cubicBezTo>
                <a:cubicBezTo>
                  <a:pt x="3781954" y="4685166"/>
                  <a:pt x="3782850" y="4718916"/>
                  <a:pt x="3782504" y="4749344"/>
                </a:cubicBezTo>
                <a:lnTo>
                  <a:pt x="3780512" y="4796832"/>
                </a:lnTo>
                <a:lnTo>
                  <a:pt x="3786260" y="4877451"/>
                </a:lnTo>
                <a:cubicBezTo>
                  <a:pt x="3786165" y="4918212"/>
                  <a:pt x="3784020" y="4964155"/>
                  <a:pt x="3781623" y="5015963"/>
                </a:cubicBezTo>
                <a:lnTo>
                  <a:pt x="3779076" y="5087925"/>
                </a:lnTo>
                <a:lnTo>
                  <a:pt x="3779599" y="5155456"/>
                </a:lnTo>
                <a:lnTo>
                  <a:pt x="3775907" y="5219073"/>
                </a:lnTo>
                <a:lnTo>
                  <a:pt x="3778601" y="5402640"/>
                </a:lnTo>
                <a:cubicBezTo>
                  <a:pt x="3780494" y="5441637"/>
                  <a:pt x="3781680" y="5475146"/>
                  <a:pt x="3782335" y="5504141"/>
                </a:cubicBezTo>
                <a:lnTo>
                  <a:pt x="3782798" y="5566951"/>
                </a:lnTo>
                <a:lnTo>
                  <a:pt x="3786885" y="5599303"/>
                </a:lnTo>
                <a:cubicBezTo>
                  <a:pt x="3799534" y="5776838"/>
                  <a:pt x="3769350" y="6111156"/>
                  <a:pt x="3778601" y="6291711"/>
                </a:cubicBezTo>
                <a:cubicBezTo>
                  <a:pt x="3687392" y="6306733"/>
                  <a:pt x="3632350" y="6304889"/>
                  <a:pt x="3574752" y="6300212"/>
                </a:cubicBezTo>
                <a:lnTo>
                  <a:pt x="3545837" y="6297718"/>
                </a:lnTo>
                <a:lnTo>
                  <a:pt x="3527963" y="6296834"/>
                </a:lnTo>
                <a:cubicBezTo>
                  <a:pt x="3482151" y="6294419"/>
                  <a:pt x="3430025" y="6291672"/>
                  <a:pt x="3355561" y="6291711"/>
                </a:cubicBezTo>
                <a:cubicBezTo>
                  <a:pt x="3304843" y="6293555"/>
                  <a:pt x="3262749" y="6292377"/>
                  <a:pt x="3225711" y="6290098"/>
                </a:cubicBezTo>
                <a:lnTo>
                  <a:pt x="3218247" y="6289525"/>
                </a:lnTo>
                <a:lnTo>
                  <a:pt x="3198550" y="6289212"/>
                </a:lnTo>
                <a:cubicBezTo>
                  <a:pt x="3144315" y="6287803"/>
                  <a:pt x="3088976" y="6286105"/>
                  <a:pt x="3034921" y="6284968"/>
                </a:cubicBezTo>
                <a:lnTo>
                  <a:pt x="2973802" y="6284626"/>
                </a:lnTo>
                <a:lnTo>
                  <a:pt x="2932520" y="6291711"/>
                </a:lnTo>
                <a:cubicBezTo>
                  <a:pt x="2893699" y="6300111"/>
                  <a:pt x="2847670" y="6301992"/>
                  <a:pt x="2797581" y="6300669"/>
                </a:cubicBezTo>
                <a:lnTo>
                  <a:pt x="2672392" y="6292599"/>
                </a:lnTo>
                <a:lnTo>
                  <a:pt x="2629726" y="6293120"/>
                </a:lnTo>
                <a:lnTo>
                  <a:pt x="2540544" y="6284698"/>
                </a:lnTo>
                <a:lnTo>
                  <a:pt x="2473475" y="6280786"/>
                </a:lnTo>
                <a:cubicBezTo>
                  <a:pt x="2419724" y="6279900"/>
                  <a:pt x="2368202" y="6282437"/>
                  <a:pt x="2322057" y="6291711"/>
                </a:cubicBezTo>
                <a:cubicBezTo>
                  <a:pt x="2275912" y="6300985"/>
                  <a:pt x="2236301" y="6305003"/>
                  <a:pt x="2199195" y="6305968"/>
                </a:cubicBezTo>
                <a:lnTo>
                  <a:pt x="2094190" y="6302012"/>
                </a:lnTo>
                <a:lnTo>
                  <a:pt x="2029724" y="6307766"/>
                </a:lnTo>
                <a:cubicBezTo>
                  <a:pt x="1971866" y="6308389"/>
                  <a:pt x="1916420" y="6305265"/>
                  <a:pt x="1864312" y="6301339"/>
                </a:cubicBezTo>
                <a:lnTo>
                  <a:pt x="1761307" y="6293375"/>
                </a:lnTo>
                <a:lnTo>
                  <a:pt x="1745972" y="6293782"/>
                </a:lnTo>
                <a:cubicBezTo>
                  <a:pt x="1699734" y="6294177"/>
                  <a:pt x="1664143" y="6292827"/>
                  <a:pt x="1633352" y="6291083"/>
                </a:cubicBezTo>
                <a:lnTo>
                  <a:pt x="1621369" y="6290324"/>
                </a:lnTo>
                <a:lnTo>
                  <a:pt x="1599140" y="6291711"/>
                </a:lnTo>
                <a:cubicBezTo>
                  <a:pt x="1564093" y="6296354"/>
                  <a:pt x="1527169" y="6296254"/>
                  <a:pt x="1488567" y="6294097"/>
                </a:cubicBezTo>
                <a:lnTo>
                  <a:pt x="1429716" y="6289243"/>
                </a:lnTo>
                <a:lnTo>
                  <a:pt x="1401008" y="6291711"/>
                </a:lnTo>
                <a:cubicBezTo>
                  <a:pt x="1314301" y="6301163"/>
                  <a:pt x="1222976" y="6299856"/>
                  <a:pt x="1127367" y="6296839"/>
                </a:cubicBezTo>
                <a:lnTo>
                  <a:pt x="1062601" y="6295730"/>
                </a:lnTo>
                <a:lnTo>
                  <a:pt x="964991" y="6305909"/>
                </a:lnTo>
                <a:cubicBezTo>
                  <a:pt x="833250" y="6307778"/>
                  <a:pt x="714190" y="6280255"/>
                  <a:pt x="603122" y="6291711"/>
                </a:cubicBezTo>
                <a:cubicBezTo>
                  <a:pt x="455032" y="6306986"/>
                  <a:pt x="261206" y="6260346"/>
                  <a:pt x="30143" y="6291711"/>
                </a:cubicBezTo>
                <a:cubicBezTo>
                  <a:pt x="-1198" y="6167281"/>
                  <a:pt x="7291" y="6044138"/>
                  <a:pt x="19371" y="5934598"/>
                </a:cubicBezTo>
                <a:lnTo>
                  <a:pt x="33559" y="5801663"/>
                </a:lnTo>
                <a:lnTo>
                  <a:pt x="30143" y="5784485"/>
                </a:lnTo>
                <a:cubicBezTo>
                  <a:pt x="7257" y="5691455"/>
                  <a:pt x="7506" y="5585492"/>
                  <a:pt x="13352" y="5476692"/>
                </a:cubicBezTo>
                <a:lnTo>
                  <a:pt x="21882" y="5346809"/>
                </a:lnTo>
                <a:lnTo>
                  <a:pt x="22064" y="5339439"/>
                </a:lnTo>
                <a:lnTo>
                  <a:pt x="29601" y="5166357"/>
                </a:lnTo>
                <a:lnTo>
                  <a:pt x="30143" y="5151877"/>
                </a:lnTo>
                <a:cubicBezTo>
                  <a:pt x="30018" y="5125783"/>
                  <a:pt x="30111" y="5102484"/>
                  <a:pt x="30346" y="5081409"/>
                </a:cubicBezTo>
                <a:lnTo>
                  <a:pt x="30433" y="5076663"/>
                </a:lnTo>
                <a:lnTo>
                  <a:pt x="30143" y="4963804"/>
                </a:lnTo>
                <a:cubicBezTo>
                  <a:pt x="27040" y="4910138"/>
                  <a:pt x="27067" y="4856021"/>
                  <a:pt x="28459" y="4800989"/>
                </a:cubicBezTo>
                <a:lnTo>
                  <a:pt x="30399" y="4750796"/>
                </a:lnTo>
                <a:lnTo>
                  <a:pt x="31514" y="4666872"/>
                </a:lnTo>
                <a:lnTo>
                  <a:pt x="34697" y="4639551"/>
                </a:lnTo>
                <a:lnTo>
                  <a:pt x="34963" y="4632686"/>
                </a:lnTo>
                <a:cubicBezTo>
                  <a:pt x="37318" y="4575362"/>
                  <a:pt x="39271" y="4516661"/>
                  <a:pt x="39056" y="4456118"/>
                </a:cubicBezTo>
                <a:lnTo>
                  <a:pt x="36996" y="4412759"/>
                </a:lnTo>
                <a:lnTo>
                  <a:pt x="30143" y="4388188"/>
                </a:lnTo>
                <a:cubicBezTo>
                  <a:pt x="7389" y="4328002"/>
                  <a:pt x="11492" y="4256950"/>
                  <a:pt x="19232" y="4188739"/>
                </a:cubicBezTo>
                <a:lnTo>
                  <a:pt x="23985" y="4147809"/>
                </a:lnTo>
                <a:lnTo>
                  <a:pt x="23690" y="4087290"/>
                </a:lnTo>
                <a:lnTo>
                  <a:pt x="29097" y="3984687"/>
                </a:lnTo>
                <a:lnTo>
                  <a:pt x="28035" y="3962690"/>
                </a:lnTo>
                <a:cubicBezTo>
                  <a:pt x="28525" y="3945828"/>
                  <a:pt x="30052" y="3926691"/>
                  <a:pt x="32148" y="3905387"/>
                </a:cubicBezTo>
                <a:lnTo>
                  <a:pt x="34754" y="3881032"/>
                </a:lnTo>
                <a:lnTo>
                  <a:pt x="39206" y="3802233"/>
                </a:lnTo>
                <a:cubicBezTo>
                  <a:pt x="39778" y="3763353"/>
                  <a:pt x="37619" y="3728800"/>
                  <a:pt x="30143" y="3698588"/>
                </a:cubicBezTo>
                <a:cubicBezTo>
                  <a:pt x="7714" y="3607954"/>
                  <a:pt x="33117" y="3482508"/>
                  <a:pt x="36579" y="3365983"/>
                </a:cubicBezTo>
                <a:lnTo>
                  <a:pt x="36510" y="3356621"/>
                </a:lnTo>
                <a:lnTo>
                  <a:pt x="30143" y="3311044"/>
                </a:lnTo>
                <a:cubicBezTo>
                  <a:pt x="14271" y="3224157"/>
                  <a:pt x="11445" y="3149243"/>
                  <a:pt x="14856" y="3082749"/>
                </a:cubicBezTo>
                <a:lnTo>
                  <a:pt x="22229" y="3005366"/>
                </a:lnTo>
                <a:lnTo>
                  <a:pt x="27244" y="2895198"/>
                </a:lnTo>
                <a:cubicBezTo>
                  <a:pt x="29143" y="2848776"/>
                  <a:pt x="30527" y="2799531"/>
                  <a:pt x="30143" y="2746826"/>
                </a:cubicBezTo>
                <a:lnTo>
                  <a:pt x="36784" y="2638240"/>
                </a:lnTo>
                <a:lnTo>
                  <a:pt x="30143" y="2615745"/>
                </a:lnTo>
                <a:cubicBezTo>
                  <a:pt x="-20952" y="2495890"/>
                  <a:pt x="17898" y="2340273"/>
                  <a:pt x="37923" y="2201958"/>
                </a:cubicBezTo>
                <a:lnTo>
                  <a:pt x="42734" y="2158379"/>
                </a:lnTo>
                <a:lnTo>
                  <a:pt x="30143" y="2114218"/>
                </a:lnTo>
                <a:cubicBezTo>
                  <a:pt x="2269" y="2040950"/>
                  <a:pt x="-2735" y="1972014"/>
                  <a:pt x="1162" y="1906697"/>
                </a:cubicBezTo>
                <a:lnTo>
                  <a:pt x="6289" y="1854885"/>
                </a:lnTo>
                <a:lnTo>
                  <a:pt x="8053" y="1809168"/>
                </a:lnTo>
                <a:cubicBezTo>
                  <a:pt x="9832" y="1790244"/>
                  <a:pt x="12470" y="1771472"/>
                  <a:pt x="15415" y="1752867"/>
                </a:cubicBezTo>
                <a:lnTo>
                  <a:pt x="30925" y="1652561"/>
                </a:lnTo>
                <a:lnTo>
                  <a:pt x="30143" y="1606992"/>
                </a:lnTo>
                <a:cubicBezTo>
                  <a:pt x="28397" y="1588584"/>
                  <a:pt x="27931" y="1568665"/>
                  <a:pt x="28348" y="1547550"/>
                </a:cubicBezTo>
                <a:lnTo>
                  <a:pt x="29206" y="1531212"/>
                </a:lnTo>
                <a:lnTo>
                  <a:pt x="23637" y="1487282"/>
                </a:lnTo>
                <a:cubicBezTo>
                  <a:pt x="16479" y="1367166"/>
                  <a:pt x="59638" y="1246041"/>
                  <a:pt x="30143" y="1156757"/>
                </a:cubicBezTo>
                <a:cubicBezTo>
                  <a:pt x="21716" y="1131248"/>
                  <a:pt x="18318" y="1090735"/>
                  <a:pt x="17757" y="1041370"/>
                </a:cubicBezTo>
                <a:lnTo>
                  <a:pt x="18463" y="985697"/>
                </a:lnTo>
                <a:lnTo>
                  <a:pt x="16239" y="975915"/>
                </a:lnTo>
                <a:cubicBezTo>
                  <a:pt x="13541" y="957312"/>
                  <a:pt x="12597" y="940330"/>
                  <a:pt x="12862" y="924477"/>
                </a:cubicBezTo>
                <a:lnTo>
                  <a:pt x="23640" y="845857"/>
                </a:lnTo>
                <a:lnTo>
                  <a:pt x="30907" y="688163"/>
                </a:lnTo>
                <a:lnTo>
                  <a:pt x="31375" y="662715"/>
                </a:lnTo>
                <a:lnTo>
                  <a:pt x="30143" y="655230"/>
                </a:lnTo>
                <a:cubicBezTo>
                  <a:pt x="20345" y="615334"/>
                  <a:pt x="17924" y="569960"/>
                  <a:pt x="19185" y="520814"/>
                </a:cubicBezTo>
                <a:lnTo>
                  <a:pt x="26662" y="415314"/>
                </a:lnTo>
                <a:lnTo>
                  <a:pt x="25635" y="383217"/>
                </a:lnTo>
                <a:cubicBezTo>
                  <a:pt x="25461" y="243905"/>
                  <a:pt x="35455" y="113017"/>
                  <a:pt x="30143" y="22622"/>
                </a:cubicBezTo>
                <a:cubicBezTo>
                  <a:pt x="90096" y="13526"/>
                  <a:pt x="146841" y="12585"/>
                  <a:pt x="200495" y="15390"/>
                </a:cubicBezTo>
                <a:lnTo>
                  <a:pt x="324102" y="27794"/>
                </a:lnTo>
                <a:lnTo>
                  <a:pt x="329634" y="27979"/>
                </a:lnTo>
                <a:cubicBezTo>
                  <a:pt x="398332" y="30204"/>
                  <a:pt x="468106" y="31425"/>
                  <a:pt x="551798" y="27886"/>
                </a:cubicBezTo>
                <a:lnTo>
                  <a:pt x="592464" y="25476"/>
                </a:lnTo>
                <a:lnTo>
                  <a:pt x="603122" y="22622"/>
                </a:lnTo>
                <a:cubicBezTo>
                  <a:pt x="639294" y="8191"/>
                  <a:pt x="679641" y="1916"/>
                  <a:pt x="723201" y="386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49B19B-9D13-19D8-AD03-87CE1BD273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06460" y="2071315"/>
            <a:ext cx="7413262" cy="4647537"/>
          </a:xfrm>
        </p:spPr>
        <p:txBody>
          <a:bodyPr anchor="t">
            <a:normAutofit fontScale="92500" lnSpcReduction="10000"/>
          </a:bodyPr>
          <a:lstStyle/>
          <a:p>
            <a:r>
              <a:rPr lang="en-GB" dirty="0"/>
              <a:t>You will individually select an ancient text or an image (of an object, architectural remains, etc.) and then critically analyse it.</a:t>
            </a:r>
          </a:p>
          <a:p>
            <a:pPr lvl="1"/>
            <a:r>
              <a:rPr lang="en-GB" sz="2800" dirty="0"/>
              <a:t>Context, content, wider historical or socio-cultural significance, relevant comparative evidence. </a:t>
            </a:r>
          </a:p>
          <a:p>
            <a:pPr lvl="1"/>
            <a:r>
              <a:rPr lang="en-GB" sz="2800" dirty="0"/>
              <a:t>Choices will be circulated (via Moodle) in coming days.</a:t>
            </a:r>
          </a:p>
          <a:p>
            <a:endParaRPr lang="en-GB" sz="300" dirty="0"/>
          </a:p>
          <a:p>
            <a:r>
              <a:rPr lang="en-GB" dirty="0"/>
              <a:t>1,000 word piece.</a:t>
            </a:r>
          </a:p>
          <a:p>
            <a:endParaRPr lang="en-GB" sz="300" dirty="0"/>
          </a:p>
          <a:p>
            <a:r>
              <a:rPr lang="en-GB" dirty="0"/>
              <a:t>Due 12 noon on Monday 3</a:t>
            </a:r>
            <a:r>
              <a:rPr lang="en-GB" baseline="30000" dirty="0"/>
              <a:t>rd</a:t>
            </a:r>
            <a:r>
              <a:rPr lang="en-GB" dirty="0"/>
              <a:t> October. Submit via Turnitin on the Moodle page. </a:t>
            </a:r>
          </a:p>
        </p:txBody>
      </p:sp>
    </p:spTree>
    <p:extLst>
      <p:ext uri="{BB962C8B-B14F-4D97-AF65-F5344CB8AC3E}">
        <p14:creationId xmlns:p14="http://schemas.microsoft.com/office/powerpoint/2010/main" val="11419433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549</Words>
  <Application>Microsoft Office PowerPoint</Application>
  <PresentationFormat>Widescreen</PresentationFormat>
  <Paragraphs>59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Calibri Light</vt:lpstr>
      <vt:lpstr>Wingdings</vt:lpstr>
      <vt:lpstr>Wingdings 2</vt:lpstr>
      <vt:lpstr>Office Theme</vt:lpstr>
      <vt:lpstr>Introduction (Exploring the Past) – Weeks 1 and 2</vt:lpstr>
      <vt:lpstr>Ancient World Team</vt:lpstr>
      <vt:lpstr>Themes over next 2 weeks (week 1)</vt:lpstr>
      <vt:lpstr>Themes over next 2 weeks (week 1)</vt:lpstr>
      <vt:lpstr>Assignment 1: Group Poster Presentation</vt:lpstr>
      <vt:lpstr>Poster design</vt:lpstr>
      <vt:lpstr>PowerPoint Presentation</vt:lpstr>
      <vt:lpstr>Software</vt:lpstr>
      <vt:lpstr>Assignment 2:  A “gobbet”/ancient source analysis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(Exploring the Past) – Weeks 1 and 2</dc:title>
  <dc:creator>Matthew Cobb</dc:creator>
  <cp:lastModifiedBy>Matthew Cobb</cp:lastModifiedBy>
  <cp:revision>9</cp:revision>
  <dcterms:created xsi:type="dcterms:W3CDTF">2022-09-20T07:21:12Z</dcterms:created>
  <dcterms:modified xsi:type="dcterms:W3CDTF">2022-09-20T12:46:45Z</dcterms:modified>
</cp:coreProperties>
</file>