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855" r:id="rId2"/>
    <p:sldMasterId id="2147483867" r:id="rId3"/>
    <p:sldMasterId id="2147483880" r:id="rId4"/>
  </p:sldMasterIdLst>
  <p:notesMasterIdLst>
    <p:notesMasterId r:id="rId40"/>
  </p:notesMasterIdLst>
  <p:handoutMasterIdLst>
    <p:handoutMasterId r:id="rId41"/>
  </p:handoutMasterIdLst>
  <p:sldIdLst>
    <p:sldId id="256" r:id="rId5"/>
    <p:sldId id="319" r:id="rId6"/>
    <p:sldId id="322" r:id="rId7"/>
    <p:sldId id="299" r:id="rId8"/>
    <p:sldId id="309" r:id="rId9"/>
    <p:sldId id="296" r:id="rId10"/>
    <p:sldId id="307" r:id="rId11"/>
    <p:sldId id="308" r:id="rId12"/>
    <p:sldId id="293" r:id="rId13"/>
    <p:sldId id="297" r:id="rId14"/>
    <p:sldId id="298" r:id="rId15"/>
    <p:sldId id="294" r:id="rId16"/>
    <p:sldId id="295" r:id="rId17"/>
    <p:sldId id="321" r:id="rId18"/>
    <p:sldId id="320" r:id="rId19"/>
    <p:sldId id="300" r:id="rId20"/>
    <p:sldId id="301" r:id="rId21"/>
    <p:sldId id="302" r:id="rId22"/>
    <p:sldId id="303" r:id="rId23"/>
    <p:sldId id="310" r:id="rId24"/>
    <p:sldId id="311" r:id="rId25"/>
    <p:sldId id="324" r:id="rId26"/>
    <p:sldId id="323" r:id="rId27"/>
    <p:sldId id="313" r:id="rId28"/>
    <p:sldId id="314" r:id="rId29"/>
    <p:sldId id="304" r:id="rId30"/>
    <p:sldId id="325" r:id="rId31"/>
    <p:sldId id="306" r:id="rId32"/>
    <p:sldId id="312" r:id="rId33"/>
    <p:sldId id="318" r:id="rId34"/>
    <p:sldId id="315" r:id="rId35"/>
    <p:sldId id="316" r:id="rId36"/>
    <p:sldId id="317" r:id="rId37"/>
    <p:sldId id="305" r:id="rId38"/>
    <p:sldId id="272" r:id="rId39"/>
  </p:sldIdLst>
  <p:sldSz cx="9144000" cy="6858000" type="screen4x3"/>
  <p:notesSz cx="6888163" cy="100203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48" autoAdjust="0"/>
  </p:normalViewPr>
  <p:slideViewPr>
    <p:cSldViewPr>
      <p:cViewPr varScale="1">
        <p:scale>
          <a:sx n="116" d="100"/>
          <a:sy n="116" d="100"/>
        </p:scale>
        <p:origin x="1464" y="96"/>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image" Target="../media/image26.png"/><Relationship Id="rId4"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54204-456C-4AB0-AE6C-7C89B2FA76DE}" type="doc">
      <dgm:prSet loTypeId="urn:microsoft.com/office/officeart/2005/8/layout/radial1" loCatId="cycle" qsTypeId="urn:microsoft.com/office/officeart/2005/8/quickstyle/simple3" qsCatId="simple" csTypeId="urn:microsoft.com/office/officeart/2005/8/colors/colorful4" csCatId="colorful" phldr="1"/>
      <dgm:spPr/>
      <dgm:t>
        <a:bodyPr/>
        <a:lstStyle/>
        <a:p>
          <a:endParaRPr lang="en-US"/>
        </a:p>
      </dgm:t>
    </dgm:pt>
    <dgm:pt modelId="{509D5B6A-E669-4117-B5AF-DC7412D61CCA}">
      <dgm:prSet phldrT="[Text]"/>
      <dgm:spPr/>
      <dgm:t>
        <a:bodyPr/>
        <a:lstStyle/>
        <a:p>
          <a:r>
            <a:rPr lang="en-US" b="1" smtClean="0"/>
            <a:t>Change Management </a:t>
          </a:r>
          <a:endParaRPr lang="en-US" b="1" dirty="0"/>
        </a:p>
      </dgm:t>
    </dgm:pt>
    <dgm:pt modelId="{7B94881B-4931-45C1-9F49-F24E2EFF7DC0}" type="parTrans" cxnId="{18FB9140-E89C-4FFF-9641-8D89FD958E7B}">
      <dgm:prSet/>
      <dgm:spPr/>
      <dgm:t>
        <a:bodyPr/>
        <a:lstStyle/>
        <a:p>
          <a:endParaRPr lang="en-US" b="1">
            <a:solidFill>
              <a:schemeClr val="tx1"/>
            </a:solidFill>
          </a:endParaRPr>
        </a:p>
      </dgm:t>
    </dgm:pt>
    <dgm:pt modelId="{0E24913D-6CD0-412F-9F05-D7EF7407AE0F}" type="sibTrans" cxnId="{18FB9140-E89C-4FFF-9641-8D89FD958E7B}">
      <dgm:prSet/>
      <dgm:spPr/>
      <dgm:t>
        <a:bodyPr/>
        <a:lstStyle/>
        <a:p>
          <a:endParaRPr lang="en-US" b="1">
            <a:solidFill>
              <a:schemeClr val="tx1"/>
            </a:solidFill>
          </a:endParaRPr>
        </a:p>
      </dgm:t>
    </dgm:pt>
    <dgm:pt modelId="{BDD4FB4C-9DAF-4FD8-8BA9-E6180102C88A}">
      <dgm:prSet phldrT="[Text]"/>
      <dgm:spPr/>
      <dgm:t>
        <a:bodyPr/>
        <a:lstStyle/>
        <a:p>
          <a:r>
            <a:rPr lang="en-US" b="1" smtClean="0"/>
            <a:t>Leadership and direction brings about  organisational transformational</a:t>
          </a:r>
          <a:endParaRPr lang="en-US" b="1" dirty="0"/>
        </a:p>
      </dgm:t>
    </dgm:pt>
    <dgm:pt modelId="{329597CF-2B80-4BCD-9ED2-0D498A2B4683}" type="parTrans" cxnId="{3A1BC44A-52F8-4D63-81EB-10BFAEDF9048}">
      <dgm:prSet/>
      <dgm:spPr/>
      <dgm:t>
        <a:bodyPr/>
        <a:lstStyle/>
        <a:p>
          <a:endParaRPr lang="en-US" b="1">
            <a:solidFill>
              <a:schemeClr val="tx1"/>
            </a:solidFill>
          </a:endParaRPr>
        </a:p>
      </dgm:t>
    </dgm:pt>
    <dgm:pt modelId="{39A296B8-3D2E-4E93-B043-70704650FB8C}" type="sibTrans" cxnId="{3A1BC44A-52F8-4D63-81EB-10BFAEDF9048}">
      <dgm:prSet/>
      <dgm:spPr/>
      <dgm:t>
        <a:bodyPr/>
        <a:lstStyle/>
        <a:p>
          <a:endParaRPr lang="en-US" b="1">
            <a:solidFill>
              <a:schemeClr val="tx1"/>
            </a:solidFill>
          </a:endParaRPr>
        </a:p>
      </dgm:t>
    </dgm:pt>
    <dgm:pt modelId="{489CB82C-51B8-4526-8741-60C3AAE2FBB0}">
      <dgm:prSet phldrT="[Text]"/>
      <dgm:spPr/>
      <dgm:t>
        <a:bodyPr/>
        <a:lstStyle/>
        <a:p>
          <a:r>
            <a:rPr lang="en-US" b="1" smtClean="0"/>
            <a:t>Smooth implementation through planning overcoming any resistance</a:t>
          </a:r>
          <a:endParaRPr lang="en-US" b="1" dirty="0"/>
        </a:p>
      </dgm:t>
    </dgm:pt>
    <dgm:pt modelId="{CE1DF6EB-45BC-4A53-AAD3-73D194B1518D}" type="parTrans" cxnId="{E860AD72-2E19-4AB6-BE3D-05B62347D5BA}">
      <dgm:prSet/>
      <dgm:spPr/>
      <dgm:t>
        <a:bodyPr/>
        <a:lstStyle/>
        <a:p>
          <a:endParaRPr lang="en-US" b="1">
            <a:solidFill>
              <a:schemeClr val="tx1"/>
            </a:solidFill>
          </a:endParaRPr>
        </a:p>
      </dgm:t>
    </dgm:pt>
    <dgm:pt modelId="{D0BA1FA6-BBC4-45DD-997C-E7EC19E7CEA1}" type="sibTrans" cxnId="{E860AD72-2E19-4AB6-BE3D-05B62347D5BA}">
      <dgm:prSet/>
      <dgm:spPr/>
      <dgm:t>
        <a:bodyPr/>
        <a:lstStyle/>
        <a:p>
          <a:endParaRPr lang="en-US" b="1">
            <a:solidFill>
              <a:schemeClr val="tx1"/>
            </a:solidFill>
          </a:endParaRPr>
        </a:p>
      </dgm:t>
    </dgm:pt>
    <dgm:pt modelId="{0FEED309-1F42-4602-BCE5-D49A620433DC}">
      <dgm:prSet phldrT="[Text]"/>
      <dgm:spPr/>
      <dgm:t>
        <a:bodyPr/>
        <a:lstStyle/>
        <a:p>
          <a:r>
            <a:rPr lang="en-US" b="1" dirty="0" smtClean="0"/>
            <a:t>Change is constant – driven by need</a:t>
          </a:r>
          <a:endParaRPr lang="en-US" b="1" dirty="0"/>
        </a:p>
      </dgm:t>
    </dgm:pt>
    <dgm:pt modelId="{7C1E5F3F-12BC-4C6D-986C-88E48C5F0157}" type="parTrans" cxnId="{CA867750-2DB9-473F-AFE9-C449A981F206}">
      <dgm:prSet/>
      <dgm:spPr/>
      <dgm:t>
        <a:bodyPr/>
        <a:lstStyle/>
        <a:p>
          <a:endParaRPr lang="en-US" b="1">
            <a:solidFill>
              <a:schemeClr val="tx1"/>
            </a:solidFill>
          </a:endParaRPr>
        </a:p>
      </dgm:t>
    </dgm:pt>
    <dgm:pt modelId="{3FB12720-6B08-4133-9184-421FB29C921B}" type="sibTrans" cxnId="{CA867750-2DB9-473F-AFE9-C449A981F206}">
      <dgm:prSet/>
      <dgm:spPr/>
      <dgm:t>
        <a:bodyPr/>
        <a:lstStyle/>
        <a:p>
          <a:endParaRPr lang="en-US" b="1">
            <a:solidFill>
              <a:schemeClr val="tx1"/>
            </a:solidFill>
          </a:endParaRPr>
        </a:p>
      </dgm:t>
    </dgm:pt>
    <dgm:pt modelId="{C0DC2068-BD73-487D-B21C-5DAB8E6C6356}">
      <dgm:prSet phldrT="[Text]"/>
      <dgm:spPr/>
      <dgm:t>
        <a:bodyPr/>
        <a:lstStyle/>
        <a:p>
          <a:r>
            <a:rPr lang="en-US" b="1" dirty="0" smtClean="0"/>
            <a:t>Forward looking process</a:t>
          </a:r>
          <a:endParaRPr lang="en-US" b="1" dirty="0"/>
        </a:p>
      </dgm:t>
    </dgm:pt>
    <dgm:pt modelId="{0A9A6D5F-D92C-4176-A505-3F63B1521A7B}" type="parTrans" cxnId="{46577D1E-8654-40B7-A05D-3D2FF80B9898}">
      <dgm:prSet/>
      <dgm:spPr/>
      <dgm:t>
        <a:bodyPr/>
        <a:lstStyle/>
        <a:p>
          <a:endParaRPr lang="en-US" b="1">
            <a:solidFill>
              <a:schemeClr val="tx1"/>
            </a:solidFill>
          </a:endParaRPr>
        </a:p>
      </dgm:t>
    </dgm:pt>
    <dgm:pt modelId="{A4D971BD-A461-4C81-863B-096FBCCFF9AD}" type="sibTrans" cxnId="{46577D1E-8654-40B7-A05D-3D2FF80B9898}">
      <dgm:prSet/>
      <dgm:spPr/>
      <dgm:t>
        <a:bodyPr/>
        <a:lstStyle/>
        <a:p>
          <a:endParaRPr lang="en-US" b="1">
            <a:solidFill>
              <a:schemeClr val="tx1"/>
            </a:solidFill>
          </a:endParaRPr>
        </a:p>
      </dgm:t>
    </dgm:pt>
    <dgm:pt modelId="{53443D42-FF38-44BA-95D3-CFDF0A260F19}">
      <dgm:prSet/>
      <dgm:spPr/>
      <dgm:t>
        <a:bodyPr/>
        <a:lstStyle/>
        <a:p>
          <a:endParaRPr lang="en-US"/>
        </a:p>
      </dgm:t>
    </dgm:pt>
    <dgm:pt modelId="{F204C4E0-FDB8-4A44-B786-2C6FE9DDB979}" type="parTrans" cxnId="{58EC8626-057E-4D97-BE92-B0D43D450AB2}">
      <dgm:prSet/>
      <dgm:spPr/>
      <dgm:t>
        <a:bodyPr/>
        <a:lstStyle/>
        <a:p>
          <a:endParaRPr lang="en-US" b="1">
            <a:solidFill>
              <a:schemeClr val="tx1"/>
            </a:solidFill>
          </a:endParaRPr>
        </a:p>
      </dgm:t>
    </dgm:pt>
    <dgm:pt modelId="{23C745E5-AA7A-47AA-B336-6DAAD8A3C4A3}" type="sibTrans" cxnId="{58EC8626-057E-4D97-BE92-B0D43D450AB2}">
      <dgm:prSet/>
      <dgm:spPr/>
      <dgm:t>
        <a:bodyPr/>
        <a:lstStyle/>
        <a:p>
          <a:endParaRPr lang="en-US" b="1">
            <a:solidFill>
              <a:schemeClr val="tx1"/>
            </a:solidFill>
          </a:endParaRPr>
        </a:p>
      </dgm:t>
    </dgm:pt>
    <dgm:pt modelId="{53EB899C-9500-4E78-B19E-414BD58BBA86}">
      <dgm:prSet/>
      <dgm:spPr/>
      <dgm:t>
        <a:bodyPr/>
        <a:lstStyle/>
        <a:p>
          <a:endParaRPr lang="en-US"/>
        </a:p>
      </dgm:t>
    </dgm:pt>
    <dgm:pt modelId="{95E85A36-4F8E-4A99-AB64-1F063D3C4C78}" type="parTrans" cxnId="{12A11A86-5BE8-470E-87F7-D5924B1177C9}">
      <dgm:prSet/>
      <dgm:spPr/>
      <dgm:t>
        <a:bodyPr/>
        <a:lstStyle/>
        <a:p>
          <a:endParaRPr lang="en-US" b="1">
            <a:solidFill>
              <a:schemeClr val="tx1"/>
            </a:solidFill>
          </a:endParaRPr>
        </a:p>
      </dgm:t>
    </dgm:pt>
    <dgm:pt modelId="{B4016BD1-6ABE-4CF5-929A-E828A0848834}" type="sibTrans" cxnId="{12A11A86-5BE8-470E-87F7-D5924B1177C9}">
      <dgm:prSet/>
      <dgm:spPr/>
      <dgm:t>
        <a:bodyPr/>
        <a:lstStyle/>
        <a:p>
          <a:endParaRPr lang="en-US" b="1">
            <a:solidFill>
              <a:schemeClr val="tx1"/>
            </a:solidFill>
          </a:endParaRPr>
        </a:p>
      </dgm:t>
    </dgm:pt>
    <dgm:pt modelId="{6272265F-DB97-48A8-BD20-8B2B20BC8D23}">
      <dgm:prSet phldrT="[Text]"/>
      <dgm:spPr/>
      <dgm:t>
        <a:bodyPr/>
        <a:lstStyle/>
        <a:p>
          <a:r>
            <a:rPr lang="en-US" b="1" smtClean="0"/>
            <a:t>Diversity in approach to change (organisational context)</a:t>
          </a:r>
          <a:endParaRPr lang="en-US" b="1" dirty="0"/>
        </a:p>
      </dgm:t>
    </dgm:pt>
    <dgm:pt modelId="{5D512B77-5D7C-4A58-9D42-9E19B831F970}" type="parTrans" cxnId="{7DB4824F-8B17-4677-BAC3-F45C21FF86C5}">
      <dgm:prSet/>
      <dgm:spPr/>
      <dgm:t>
        <a:bodyPr/>
        <a:lstStyle/>
        <a:p>
          <a:endParaRPr lang="en-US" b="1">
            <a:solidFill>
              <a:schemeClr val="tx1"/>
            </a:solidFill>
          </a:endParaRPr>
        </a:p>
      </dgm:t>
    </dgm:pt>
    <dgm:pt modelId="{EA0BDC49-30C3-42E9-B5C0-33D812B24889}" type="sibTrans" cxnId="{7DB4824F-8B17-4677-BAC3-F45C21FF86C5}">
      <dgm:prSet/>
      <dgm:spPr/>
      <dgm:t>
        <a:bodyPr/>
        <a:lstStyle/>
        <a:p>
          <a:endParaRPr lang="en-US" b="1">
            <a:solidFill>
              <a:schemeClr val="tx1"/>
            </a:solidFill>
          </a:endParaRPr>
        </a:p>
      </dgm:t>
    </dgm:pt>
    <dgm:pt modelId="{84400561-E5AF-43C5-AA32-5B8654A4601A}">
      <dgm:prSet phldrT="[Text]"/>
      <dgm:spPr/>
      <dgm:t>
        <a:bodyPr/>
        <a:lstStyle/>
        <a:p>
          <a:r>
            <a:rPr lang="en-US" b="1" dirty="0" smtClean="0"/>
            <a:t>Planned/ emergent – approaches addressing different situations</a:t>
          </a:r>
          <a:endParaRPr lang="en-US" b="1" dirty="0"/>
        </a:p>
      </dgm:t>
    </dgm:pt>
    <dgm:pt modelId="{760E84BC-5E54-45D6-94CE-B41AF08A1B15}" type="parTrans" cxnId="{33ACDA7B-243F-4C53-BF07-892DED050653}">
      <dgm:prSet/>
      <dgm:spPr/>
      <dgm:t>
        <a:bodyPr/>
        <a:lstStyle/>
        <a:p>
          <a:endParaRPr lang="en-US" b="1">
            <a:solidFill>
              <a:schemeClr val="tx1"/>
            </a:solidFill>
          </a:endParaRPr>
        </a:p>
      </dgm:t>
    </dgm:pt>
    <dgm:pt modelId="{7B1D65B6-2F2D-495F-9C7E-B975BFF97237}" type="sibTrans" cxnId="{33ACDA7B-243F-4C53-BF07-892DED050653}">
      <dgm:prSet/>
      <dgm:spPr/>
      <dgm:t>
        <a:bodyPr/>
        <a:lstStyle/>
        <a:p>
          <a:endParaRPr lang="en-US" b="1">
            <a:solidFill>
              <a:schemeClr val="tx1"/>
            </a:solidFill>
          </a:endParaRPr>
        </a:p>
      </dgm:t>
    </dgm:pt>
    <dgm:pt modelId="{DAA2A048-F06F-457A-AD9B-B780720364FF}" type="pres">
      <dgm:prSet presAssocID="{ED954204-456C-4AB0-AE6C-7C89B2FA76DE}" presName="cycle" presStyleCnt="0">
        <dgm:presLayoutVars>
          <dgm:chMax val="1"/>
          <dgm:dir/>
          <dgm:animLvl val="ctr"/>
          <dgm:resizeHandles val="exact"/>
        </dgm:presLayoutVars>
      </dgm:prSet>
      <dgm:spPr/>
      <dgm:t>
        <a:bodyPr/>
        <a:lstStyle/>
        <a:p>
          <a:endParaRPr lang="en-US"/>
        </a:p>
      </dgm:t>
    </dgm:pt>
    <dgm:pt modelId="{B703C0F1-0549-4DFC-9076-D93067741102}" type="pres">
      <dgm:prSet presAssocID="{509D5B6A-E669-4117-B5AF-DC7412D61CCA}" presName="centerShape" presStyleLbl="node0" presStyleIdx="0" presStyleCnt="1"/>
      <dgm:spPr/>
      <dgm:t>
        <a:bodyPr/>
        <a:lstStyle/>
        <a:p>
          <a:endParaRPr lang="en-US"/>
        </a:p>
      </dgm:t>
    </dgm:pt>
    <dgm:pt modelId="{484F793E-4175-4C93-858D-924016462155}" type="pres">
      <dgm:prSet presAssocID="{329597CF-2B80-4BCD-9ED2-0D498A2B4683}" presName="Name9" presStyleLbl="parChTrans1D2" presStyleIdx="0" presStyleCnt="6"/>
      <dgm:spPr/>
      <dgm:t>
        <a:bodyPr/>
        <a:lstStyle/>
        <a:p>
          <a:endParaRPr lang="en-US"/>
        </a:p>
      </dgm:t>
    </dgm:pt>
    <dgm:pt modelId="{FA6ED4EE-CD22-4619-BF3A-32827658793E}" type="pres">
      <dgm:prSet presAssocID="{329597CF-2B80-4BCD-9ED2-0D498A2B4683}" presName="connTx" presStyleLbl="parChTrans1D2" presStyleIdx="0" presStyleCnt="6"/>
      <dgm:spPr/>
      <dgm:t>
        <a:bodyPr/>
        <a:lstStyle/>
        <a:p>
          <a:endParaRPr lang="en-US"/>
        </a:p>
      </dgm:t>
    </dgm:pt>
    <dgm:pt modelId="{32C113F8-E83F-43A4-B7C8-7EACE6FFD339}" type="pres">
      <dgm:prSet presAssocID="{BDD4FB4C-9DAF-4FD8-8BA9-E6180102C88A}" presName="node" presStyleLbl="node1" presStyleIdx="0" presStyleCnt="6">
        <dgm:presLayoutVars>
          <dgm:bulletEnabled val="1"/>
        </dgm:presLayoutVars>
      </dgm:prSet>
      <dgm:spPr/>
      <dgm:t>
        <a:bodyPr/>
        <a:lstStyle/>
        <a:p>
          <a:endParaRPr lang="en-US"/>
        </a:p>
      </dgm:t>
    </dgm:pt>
    <dgm:pt modelId="{F397A1E4-8702-469E-90DE-5A7E9F9B246C}" type="pres">
      <dgm:prSet presAssocID="{CE1DF6EB-45BC-4A53-AAD3-73D194B1518D}" presName="Name9" presStyleLbl="parChTrans1D2" presStyleIdx="1" presStyleCnt="6"/>
      <dgm:spPr/>
      <dgm:t>
        <a:bodyPr/>
        <a:lstStyle/>
        <a:p>
          <a:endParaRPr lang="en-US"/>
        </a:p>
      </dgm:t>
    </dgm:pt>
    <dgm:pt modelId="{A7EE253B-A049-427A-A82C-680967DC0962}" type="pres">
      <dgm:prSet presAssocID="{CE1DF6EB-45BC-4A53-AAD3-73D194B1518D}" presName="connTx" presStyleLbl="parChTrans1D2" presStyleIdx="1" presStyleCnt="6"/>
      <dgm:spPr/>
      <dgm:t>
        <a:bodyPr/>
        <a:lstStyle/>
        <a:p>
          <a:endParaRPr lang="en-US"/>
        </a:p>
      </dgm:t>
    </dgm:pt>
    <dgm:pt modelId="{B1056B70-AC2B-482C-8A1E-E5CC917678A4}" type="pres">
      <dgm:prSet presAssocID="{489CB82C-51B8-4526-8741-60C3AAE2FBB0}" presName="node" presStyleLbl="node1" presStyleIdx="1" presStyleCnt="6">
        <dgm:presLayoutVars>
          <dgm:bulletEnabled val="1"/>
        </dgm:presLayoutVars>
      </dgm:prSet>
      <dgm:spPr/>
      <dgm:t>
        <a:bodyPr/>
        <a:lstStyle/>
        <a:p>
          <a:endParaRPr lang="en-US"/>
        </a:p>
      </dgm:t>
    </dgm:pt>
    <dgm:pt modelId="{F323AE72-0D39-4383-B0F8-5FC52ECFD57E}" type="pres">
      <dgm:prSet presAssocID="{7C1E5F3F-12BC-4C6D-986C-88E48C5F0157}" presName="Name9" presStyleLbl="parChTrans1D2" presStyleIdx="2" presStyleCnt="6"/>
      <dgm:spPr/>
      <dgm:t>
        <a:bodyPr/>
        <a:lstStyle/>
        <a:p>
          <a:endParaRPr lang="en-US"/>
        </a:p>
      </dgm:t>
    </dgm:pt>
    <dgm:pt modelId="{E8090594-B282-4EC6-967C-25090F2CB04C}" type="pres">
      <dgm:prSet presAssocID="{7C1E5F3F-12BC-4C6D-986C-88E48C5F0157}" presName="connTx" presStyleLbl="parChTrans1D2" presStyleIdx="2" presStyleCnt="6"/>
      <dgm:spPr/>
      <dgm:t>
        <a:bodyPr/>
        <a:lstStyle/>
        <a:p>
          <a:endParaRPr lang="en-US"/>
        </a:p>
      </dgm:t>
    </dgm:pt>
    <dgm:pt modelId="{806858F9-0467-48C6-92F8-9779717627EE}" type="pres">
      <dgm:prSet presAssocID="{0FEED309-1F42-4602-BCE5-D49A620433DC}" presName="node" presStyleLbl="node1" presStyleIdx="2" presStyleCnt="6">
        <dgm:presLayoutVars>
          <dgm:bulletEnabled val="1"/>
        </dgm:presLayoutVars>
      </dgm:prSet>
      <dgm:spPr/>
      <dgm:t>
        <a:bodyPr/>
        <a:lstStyle/>
        <a:p>
          <a:endParaRPr lang="en-US"/>
        </a:p>
      </dgm:t>
    </dgm:pt>
    <dgm:pt modelId="{B1CEA0C0-786D-4E9B-B3CC-51A53C349DA4}" type="pres">
      <dgm:prSet presAssocID="{0A9A6D5F-D92C-4176-A505-3F63B1521A7B}" presName="Name9" presStyleLbl="parChTrans1D2" presStyleIdx="3" presStyleCnt="6"/>
      <dgm:spPr/>
      <dgm:t>
        <a:bodyPr/>
        <a:lstStyle/>
        <a:p>
          <a:endParaRPr lang="en-US"/>
        </a:p>
      </dgm:t>
    </dgm:pt>
    <dgm:pt modelId="{063042D5-43FB-4F23-BD40-0C295AFE1D88}" type="pres">
      <dgm:prSet presAssocID="{0A9A6D5F-D92C-4176-A505-3F63B1521A7B}" presName="connTx" presStyleLbl="parChTrans1D2" presStyleIdx="3" presStyleCnt="6"/>
      <dgm:spPr/>
      <dgm:t>
        <a:bodyPr/>
        <a:lstStyle/>
        <a:p>
          <a:endParaRPr lang="en-US"/>
        </a:p>
      </dgm:t>
    </dgm:pt>
    <dgm:pt modelId="{4EAE8F0E-E124-4C29-855E-6217BD4B6BAD}" type="pres">
      <dgm:prSet presAssocID="{C0DC2068-BD73-487D-B21C-5DAB8E6C6356}" presName="node" presStyleLbl="node1" presStyleIdx="3" presStyleCnt="6">
        <dgm:presLayoutVars>
          <dgm:bulletEnabled val="1"/>
        </dgm:presLayoutVars>
      </dgm:prSet>
      <dgm:spPr/>
      <dgm:t>
        <a:bodyPr/>
        <a:lstStyle/>
        <a:p>
          <a:endParaRPr lang="en-US"/>
        </a:p>
      </dgm:t>
    </dgm:pt>
    <dgm:pt modelId="{5721718F-9361-49B6-BF63-B60397D99CBC}" type="pres">
      <dgm:prSet presAssocID="{5D512B77-5D7C-4A58-9D42-9E19B831F970}" presName="Name9" presStyleLbl="parChTrans1D2" presStyleIdx="4" presStyleCnt="6"/>
      <dgm:spPr/>
      <dgm:t>
        <a:bodyPr/>
        <a:lstStyle/>
        <a:p>
          <a:endParaRPr lang="en-US"/>
        </a:p>
      </dgm:t>
    </dgm:pt>
    <dgm:pt modelId="{B5AECA67-F079-444E-B5E6-BB1B2873D6F5}" type="pres">
      <dgm:prSet presAssocID="{5D512B77-5D7C-4A58-9D42-9E19B831F970}" presName="connTx" presStyleLbl="parChTrans1D2" presStyleIdx="4" presStyleCnt="6"/>
      <dgm:spPr/>
      <dgm:t>
        <a:bodyPr/>
        <a:lstStyle/>
        <a:p>
          <a:endParaRPr lang="en-US"/>
        </a:p>
      </dgm:t>
    </dgm:pt>
    <dgm:pt modelId="{7E99B45B-2742-4C3E-9078-1C93DE944EF9}" type="pres">
      <dgm:prSet presAssocID="{6272265F-DB97-48A8-BD20-8B2B20BC8D23}" presName="node" presStyleLbl="node1" presStyleIdx="4" presStyleCnt="6">
        <dgm:presLayoutVars>
          <dgm:bulletEnabled val="1"/>
        </dgm:presLayoutVars>
      </dgm:prSet>
      <dgm:spPr/>
      <dgm:t>
        <a:bodyPr/>
        <a:lstStyle/>
        <a:p>
          <a:endParaRPr lang="en-US"/>
        </a:p>
      </dgm:t>
    </dgm:pt>
    <dgm:pt modelId="{D65F709F-E333-44D3-A066-90A6B6DA61EA}" type="pres">
      <dgm:prSet presAssocID="{760E84BC-5E54-45D6-94CE-B41AF08A1B15}" presName="Name9" presStyleLbl="parChTrans1D2" presStyleIdx="5" presStyleCnt="6"/>
      <dgm:spPr/>
      <dgm:t>
        <a:bodyPr/>
        <a:lstStyle/>
        <a:p>
          <a:endParaRPr lang="en-US"/>
        </a:p>
      </dgm:t>
    </dgm:pt>
    <dgm:pt modelId="{D3A23802-11E5-4A6B-BA47-CF0B351116DB}" type="pres">
      <dgm:prSet presAssocID="{760E84BC-5E54-45D6-94CE-B41AF08A1B15}" presName="connTx" presStyleLbl="parChTrans1D2" presStyleIdx="5" presStyleCnt="6"/>
      <dgm:spPr/>
      <dgm:t>
        <a:bodyPr/>
        <a:lstStyle/>
        <a:p>
          <a:endParaRPr lang="en-US"/>
        </a:p>
      </dgm:t>
    </dgm:pt>
    <dgm:pt modelId="{58C3D226-059A-49FB-9FAA-8414EF799936}" type="pres">
      <dgm:prSet presAssocID="{84400561-E5AF-43C5-AA32-5B8654A4601A}" presName="node" presStyleLbl="node1" presStyleIdx="5" presStyleCnt="6">
        <dgm:presLayoutVars>
          <dgm:bulletEnabled val="1"/>
        </dgm:presLayoutVars>
      </dgm:prSet>
      <dgm:spPr/>
      <dgm:t>
        <a:bodyPr/>
        <a:lstStyle/>
        <a:p>
          <a:endParaRPr lang="en-US"/>
        </a:p>
      </dgm:t>
    </dgm:pt>
  </dgm:ptLst>
  <dgm:cxnLst>
    <dgm:cxn modelId="{D178C4FC-81E2-4F26-9334-C45E60F6026D}" type="presOf" srcId="{329597CF-2B80-4BCD-9ED2-0D498A2B4683}" destId="{484F793E-4175-4C93-858D-924016462155}" srcOrd="0" destOrd="0" presId="urn:microsoft.com/office/officeart/2005/8/layout/radial1"/>
    <dgm:cxn modelId="{DA088506-F019-4C44-A913-62B159AFD44A}" type="presOf" srcId="{6272265F-DB97-48A8-BD20-8B2B20BC8D23}" destId="{7E99B45B-2742-4C3E-9078-1C93DE944EF9}" srcOrd="0" destOrd="0" presId="urn:microsoft.com/office/officeart/2005/8/layout/radial1"/>
    <dgm:cxn modelId="{A6769CD9-0684-4680-9733-F17AB0A35A6D}" type="presOf" srcId="{C0DC2068-BD73-487D-B21C-5DAB8E6C6356}" destId="{4EAE8F0E-E124-4C29-855E-6217BD4B6BAD}" srcOrd="0" destOrd="0" presId="urn:microsoft.com/office/officeart/2005/8/layout/radial1"/>
    <dgm:cxn modelId="{12A11A86-5BE8-470E-87F7-D5924B1177C9}" srcId="{ED954204-456C-4AB0-AE6C-7C89B2FA76DE}" destId="{53EB899C-9500-4E78-B19E-414BD58BBA86}" srcOrd="1" destOrd="0" parTransId="{95E85A36-4F8E-4A99-AB64-1F063D3C4C78}" sibTransId="{B4016BD1-6ABE-4CF5-929A-E828A0848834}"/>
    <dgm:cxn modelId="{207DBF03-66A8-4EBA-8A74-FD5C8866B67B}" type="presOf" srcId="{509D5B6A-E669-4117-B5AF-DC7412D61CCA}" destId="{B703C0F1-0549-4DFC-9076-D93067741102}" srcOrd="0" destOrd="0" presId="urn:microsoft.com/office/officeart/2005/8/layout/radial1"/>
    <dgm:cxn modelId="{15485833-EC6E-4FE9-BA4A-095334AAC99E}" type="presOf" srcId="{7C1E5F3F-12BC-4C6D-986C-88E48C5F0157}" destId="{E8090594-B282-4EC6-967C-25090F2CB04C}" srcOrd="1" destOrd="0" presId="urn:microsoft.com/office/officeart/2005/8/layout/radial1"/>
    <dgm:cxn modelId="{3A1BC44A-52F8-4D63-81EB-10BFAEDF9048}" srcId="{509D5B6A-E669-4117-B5AF-DC7412D61CCA}" destId="{BDD4FB4C-9DAF-4FD8-8BA9-E6180102C88A}" srcOrd="0" destOrd="0" parTransId="{329597CF-2B80-4BCD-9ED2-0D498A2B4683}" sibTransId="{39A296B8-3D2E-4E93-B043-70704650FB8C}"/>
    <dgm:cxn modelId="{3B6E539C-49F6-4973-8413-F3F2678D19A3}" type="presOf" srcId="{ED954204-456C-4AB0-AE6C-7C89B2FA76DE}" destId="{DAA2A048-F06F-457A-AD9B-B780720364FF}" srcOrd="0" destOrd="0" presId="urn:microsoft.com/office/officeart/2005/8/layout/radial1"/>
    <dgm:cxn modelId="{F6C54982-FBCE-497B-B271-BECAA7294ACA}" type="presOf" srcId="{BDD4FB4C-9DAF-4FD8-8BA9-E6180102C88A}" destId="{32C113F8-E83F-43A4-B7C8-7EACE6FFD339}" srcOrd="0" destOrd="0" presId="urn:microsoft.com/office/officeart/2005/8/layout/radial1"/>
    <dgm:cxn modelId="{5714FD10-9963-48E6-8A80-43F0EDE6190D}" type="presOf" srcId="{7C1E5F3F-12BC-4C6D-986C-88E48C5F0157}" destId="{F323AE72-0D39-4383-B0F8-5FC52ECFD57E}" srcOrd="0" destOrd="0" presId="urn:microsoft.com/office/officeart/2005/8/layout/radial1"/>
    <dgm:cxn modelId="{F3EC4789-757E-4A3B-88AE-6E72A6AF020F}" type="presOf" srcId="{0A9A6D5F-D92C-4176-A505-3F63B1521A7B}" destId="{B1CEA0C0-786D-4E9B-B3CC-51A53C349DA4}" srcOrd="0" destOrd="0" presId="urn:microsoft.com/office/officeart/2005/8/layout/radial1"/>
    <dgm:cxn modelId="{58EC8626-057E-4D97-BE92-B0D43D450AB2}" srcId="{ED954204-456C-4AB0-AE6C-7C89B2FA76DE}" destId="{53443D42-FF38-44BA-95D3-CFDF0A260F19}" srcOrd="2" destOrd="0" parTransId="{F204C4E0-FDB8-4A44-B786-2C6FE9DDB979}" sibTransId="{23C745E5-AA7A-47AA-B336-6DAAD8A3C4A3}"/>
    <dgm:cxn modelId="{7DB4824F-8B17-4677-BAC3-F45C21FF86C5}" srcId="{509D5B6A-E669-4117-B5AF-DC7412D61CCA}" destId="{6272265F-DB97-48A8-BD20-8B2B20BC8D23}" srcOrd="4" destOrd="0" parTransId="{5D512B77-5D7C-4A58-9D42-9E19B831F970}" sibTransId="{EA0BDC49-30C3-42E9-B5C0-33D812B24889}"/>
    <dgm:cxn modelId="{E0F3FBA5-99AD-47DC-B538-3A84F3034030}" type="presOf" srcId="{0FEED309-1F42-4602-BCE5-D49A620433DC}" destId="{806858F9-0467-48C6-92F8-9779717627EE}" srcOrd="0" destOrd="0" presId="urn:microsoft.com/office/officeart/2005/8/layout/radial1"/>
    <dgm:cxn modelId="{FD408EE9-FB8C-4AFB-A42B-E8C6F94C9739}" type="presOf" srcId="{5D512B77-5D7C-4A58-9D42-9E19B831F970}" destId="{5721718F-9361-49B6-BF63-B60397D99CBC}" srcOrd="0" destOrd="0" presId="urn:microsoft.com/office/officeart/2005/8/layout/radial1"/>
    <dgm:cxn modelId="{33ACDA7B-243F-4C53-BF07-892DED050653}" srcId="{509D5B6A-E669-4117-B5AF-DC7412D61CCA}" destId="{84400561-E5AF-43C5-AA32-5B8654A4601A}" srcOrd="5" destOrd="0" parTransId="{760E84BC-5E54-45D6-94CE-B41AF08A1B15}" sibTransId="{7B1D65B6-2F2D-495F-9C7E-B975BFF97237}"/>
    <dgm:cxn modelId="{69941BA7-3D96-43DC-BC17-EFD24C0F6763}" type="presOf" srcId="{329597CF-2B80-4BCD-9ED2-0D498A2B4683}" destId="{FA6ED4EE-CD22-4619-BF3A-32827658793E}" srcOrd="1" destOrd="0" presId="urn:microsoft.com/office/officeart/2005/8/layout/radial1"/>
    <dgm:cxn modelId="{967951DC-A18D-46A4-8CDC-D821B4EB2021}" type="presOf" srcId="{CE1DF6EB-45BC-4A53-AAD3-73D194B1518D}" destId="{A7EE253B-A049-427A-A82C-680967DC0962}" srcOrd="1" destOrd="0" presId="urn:microsoft.com/office/officeart/2005/8/layout/radial1"/>
    <dgm:cxn modelId="{E23148B4-FCB4-4697-A303-3A736C683BE2}" type="presOf" srcId="{0A9A6D5F-D92C-4176-A505-3F63B1521A7B}" destId="{063042D5-43FB-4F23-BD40-0C295AFE1D88}" srcOrd="1" destOrd="0" presId="urn:microsoft.com/office/officeart/2005/8/layout/radial1"/>
    <dgm:cxn modelId="{34174FB5-0B4E-4253-ABE8-C2EA3925947A}" type="presOf" srcId="{5D512B77-5D7C-4A58-9D42-9E19B831F970}" destId="{B5AECA67-F079-444E-B5E6-BB1B2873D6F5}" srcOrd="1" destOrd="0" presId="urn:microsoft.com/office/officeart/2005/8/layout/radial1"/>
    <dgm:cxn modelId="{93B92CEA-4D39-46B0-93A0-FBA2DB834E7F}" type="presOf" srcId="{489CB82C-51B8-4526-8741-60C3AAE2FBB0}" destId="{B1056B70-AC2B-482C-8A1E-E5CC917678A4}" srcOrd="0" destOrd="0" presId="urn:microsoft.com/office/officeart/2005/8/layout/radial1"/>
    <dgm:cxn modelId="{CA867750-2DB9-473F-AFE9-C449A981F206}" srcId="{509D5B6A-E669-4117-B5AF-DC7412D61CCA}" destId="{0FEED309-1F42-4602-BCE5-D49A620433DC}" srcOrd="2" destOrd="0" parTransId="{7C1E5F3F-12BC-4C6D-986C-88E48C5F0157}" sibTransId="{3FB12720-6B08-4133-9184-421FB29C921B}"/>
    <dgm:cxn modelId="{4D6EF544-AF1E-4BE8-A541-4D8D5362B9B2}" type="presOf" srcId="{84400561-E5AF-43C5-AA32-5B8654A4601A}" destId="{58C3D226-059A-49FB-9FAA-8414EF799936}" srcOrd="0" destOrd="0" presId="urn:microsoft.com/office/officeart/2005/8/layout/radial1"/>
    <dgm:cxn modelId="{7382FBF4-5AB3-4DBB-86AC-BA0F396C3141}" type="presOf" srcId="{760E84BC-5E54-45D6-94CE-B41AF08A1B15}" destId="{D65F709F-E333-44D3-A066-90A6B6DA61EA}" srcOrd="0" destOrd="0" presId="urn:microsoft.com/office/officeart/2005/8/layout/radial1"/>
    <dgm:cxn modelId="{FC1BAC7A-5D08-4C5D-B644-2FCE4BAF470F}" type="presOf" srcId="{CE1DF6EB-45BC-4A53-AAD3-73D194B1518D}" destId="{F397A1E4-8702-469E-90DE-5A7E9F9B246C}" srcOrd="0" destOrd="0" presId="urn:microsoft.com/office/officeart/2005/8/layout/radial1"/>
    <dgm:cxn modelId="{18FB9140-E89C-4FFF-9641-8D89FD958E7B}" srcId="{ED954204-456C-4AB0-AE6C-7C89B2FA76DE}" destId="{509D5B6A-E669-4117-B5AF-DC7412D61CCA}" srcOrd="0" destOrd="0" parTransId="{7B94881B-4931-45C1-9F49-F24E2EFF7DC0}" sibTransId="{0E24913D-6CD0-412F-9F05-D7EF7407AE0F}"/>
    <dgm:cxn modelId="{E860AD72-2E19-4AB6-BE3D-05B62347D5BA}" srcId="{509D5B6A-E669-4117-B5AF-DC7412D61CCA}" destId="{489CB82C-51B8-4526-8741-60C3AAE2FBB0}" srcOrd="1" destOrd="0" parTransId="{CE1DF6EB-45BC-4A53-AAD3-73D194B1518D}" sibTransId="{D0BA1FA6-BBC4-45DD-997C-E7EC19E7CEA1}"/>
    <dgm:cxn modelId="{191AF6F7-36ED-465D-A06A-9457623C6CF5}" type="presOf" srcId="{760E84BC-5E54-45D6-94CE-B41AF08A1B15}" destId="{D3A23802-11E5-4A6B-BA47-CF0B351116DB}" srcOrd="1" destOrd="0" presId="urn:microsoft.com/office/officeart/2005/8/layout/radial1"/>
    <dgm:cxn modelId="{46577D1E-8654-40B7-A05D-3D2FF80B9898}" srcId="{509D5B6A-E669-4117-B5AF-DC7412D61CCA}" destId="{C0DC2068-BD73-487D-B21C-5DAB8E6C6356}" srcOrd="3" destOrd="0" parTransId="{0A9A6D5F-D92C-4176-A505-3F63B1521A7B}" sibTransId="{A4D971BD-A461-4C81-863B-096FBCCFF9AD}"/>
    <dgm:cxn modelId="{16C33D17-BFA1-42DD-B3B2-87874F031B7D}" type="presParOf" srcId="{DAA2A048-F06F-457A-AD9B-B780720364FF}" destId="{B703C0F1-0549-4DFC-9076-D93067741102}" srcOrd="0" destOrd="0" presId="urn:microsoft.com/office/officeart/2005/8/layout/radial1"/>
    <dgm:cxn modelId="{4C99D480-F28B-485B-9865-A33DFB974583}" type="presParOf" srcId="{DAA2A048-F06F-457A-AD9B-B780720364FF}" destId="{484F793E-4175-4C93-858D-924016462155}" srcOrd="1" destOrd="0" presId="urn:microsoft.com/office/officeart/2005/8/layout/radial1"/>
    <dgm:cxn modelId="{E7C5430E-86C6-4F16-AF3C-63E073A52A49}" type="presParOf" srcId="{484F793E-4175-4C93-858D-924016462155}" destId="{FA6ED4EE-CD22-4619-BF3A-32827658793E}" srcOrd="0" destOrd="0" presId="urn:microsoft.com/office/officeart/2005/8/layout/radial1"/>
    <dgm:cxn modelId="{B4A6F512-5371-4284-AB90-28C806242B51}" type="presParOf" srcId="{DAA2A048-F06F-457A-AD9B-B780720364FF}" destId="{32C113F8-E83F-43A4-B7C8-7EACE6FFD339}" srcOrd="2" destOrd="0" presId="urn:microsoft.com/office/officeart/2005/8/layout/radial1"/>
    <dgm:cxn modelId="{35F9E753-32D5-4425-BB6E-022C844BF159}" type="presParOf" srcId="{DAA2A048-F06F-457A-AD9B-B780720364FF}" destId="{F397A1E4-8702-469E-90DE-5A7E9F9B246C}" srcOrd="3" destOrd="0" presId="urn:microsoft.com/office/officeart/2005/8/layout/radial1"/>
    <dgm:cxn modelId="{C276AFAB-CF89-4521-B241-AC44800A7A53}" type="presParOf" srcId="{F397A1E4-8702-469E-90DE-5A7E9F9B246C}" destId="{A7EE253B-A049-427A-A82C-680967DC0962}" srcOrd="0" destOrd="0" presId="urn:microsoft.com/office/officeart/2005/8/layout/radial1"/>
    <dgm:cxn modelId="{60F6B944-FA99-4281-8CDE-4B4CE47BA2B3}" type="presParOf" srcId="{DAA2A048-F06F-457A-AD9B-B780720364FF}" destId="{B1056B70-AC2B-482C-8A1E-E5CC917678A4}" srcOrd="4" destOrd="0" presId="urn:microsoft.com/office/officeart/2005/8/layout/radial1"/>
    <dgm:cxn modelId="{9A3F33E3-BDEA-4D08-8E2B-632166F8FAC6}" type="presParOf" srcId="{DAA2A048-F06F-457A-AD9B-B780720364FF}" destId="{F323AE72-0D39-4383-B0F8-5FC52ECFD57E}" srcOrd="5" destOrd="0" presId="urn:microsoft.com/office/officeart/2005/8/layout/radial1"/>
    <dgm:cxn modelId="{CD0DCA84-9BDB-4823-A84F-0178A3D49758}" type="presParOf" srcId="{F323AE72-0D39-4383-B0F8-5FC52ECFD57E}" destId="{E8090594-B282-4EC6-967C-25090F2CB04C}" srcOrd="0" destOrd="0" presId="urn:microsoft.com/office/officeart/2005/8/layout/radial1"/>
    <dgm:cxn modelId="{84CA9E5B-1FB0-4F27-BEC8-1CFB6D7C69C5}" type="presParOf" srcId="{DAA2A048-F06F-457A-AD9B-B780720364FF}" destId="{806858F9-0467-48C6-92F8-9779717627EE}" srcOrd="6" destOrd="0" presId="urn:microsoft.com/office/officeart/2005/8/layout/radial1"/>
    <dgm:cxn modelId="{3981C913-7DA1-42A7-966F-DA4118B05890}" type="presParOf" srcId="{DAA2A048-F06F-457A-AD9B-B780720364FF}" destId="{B1CEA0C0-786D-4E9B-B3CC-51A53C349DA4}" srcOrd="7" destOrd="0" presId="urn:microsoft.com/office/officeart/2005/8/layout/radial1"/>
    <dgm:cxn modelId="{A4199422-07D3-41D4-9050-D2A7AC4FE492}" type="presParOf" srcId="{B1CEA0C0-786D-4E9B-B3CC-51A53C349DA4}" destId="{063042D5-43FB-4F23-BD40-0C295AFE1D88}" srcOrd="0" destOrd="0" presId="urn:microsoft.com/office/officeart/2005/8/layout/radial1"/>
    <dgm:cxn modelId="{C121525C-1BD6-4BBA-8DDD-B3AA8BF2CB83}" type="presParOf" srcId="{DAA2A048-F06F-457A-AD9B-B780720364FF}" destId="{4EAE8F0E-E124-4C29-855E-6217BD4B6BAD}" srcOrd="8" destOrd="0" presId="urn:microsoft.com/office/officeart/2005/8/layout/radial1"/>
    <dgm:cxn modelId="{E9DADE14-6FDC-43C9-A0F7-A264670B0B15}" type="presParOf" srcId="{DAA2A048-F06F-457A-AD9B-B780720364FF}" destId="{5721718F-9361-49B6-BF63-B60397D99CBC}" srcOrd="9" destOrd="0" presId="urn:microsoft.com/office/officeart/2005/8/layout/radial1"/>
    <dgm:cxn modelId="{9B4CAAB0-B776-44E9-8803-1B887A947CC9}" type="presParOf" srcId="{5721718F-9361-49B6-BF63-B60397D99CBC}" destId="{B5AECA67-F079-444E-B5E6-BB1B2873D6F5}" srcOrd="0" destOrd="0" presId="urn:microsoft.com/office/officeart/2005/8/layout/radial1"/>
    <dgm:cxn modelId="{6AE9DEE8-9AB8-43A8-B9B7-E9289A3A8D68}" type="presParOf" srcId="{DAA2A048-F06F-457A-AD9B-B780720364FF}" destId="{7E99B45B-2742-4C3E-9078-1C93DE944EF9}" srcOrd="10" destOrd="0" presId="urn:microsoft.com/office/officeart/2005/8/layout/radial1"/>
    <dgm:cxn modelId="{F4771268-E2B2-4F99-A69D-951B8E93D1B3}" type="presParOf" srcId="{DAA2A048-F06F-457A-AD9B-B780720364FF}" destId="{D65F709F-E333-44D3-A066-90A6B6DA61EA}" srcOrd="11" destOrd="0" presId="urn:microsoft.com/office/officeart/2005/8/layout/radial1"/>
    <dgm:cxn modelId="{D56130B8-5357-4BFA-A571-A59981707616}" type="presParOf" srcId="{D65F709F-E333-44D3-A066-90A6B6DA61EA}" destId="{D3A23802-11E5-4A6B-BA47-CF0B351116DB}" srcOrd="0" destOrd="0" presId="urn:microsoft.com/office/officeart/2005/8/layout/radial1"/>
    <dgm:cxn modelId="{8A3A533B-E060-41AA-A4B7-25FD10378102}" type="presParOf" srcId="{DAA2A048-F06F-457A-AD9B-B780720364FF}" destId="{58C3D226-059A-49FB-9FAA-8414EF799936}"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F50BFD-3BF1-4869-AE82-9116E7AE0F8D}"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57C4DB91-2EB9-4B8F-979B-52B8345C2CEB}">
      <dgm:prSet phldrT="[Text]"/>
      <dgm:spPr/>
      <dgm:t>
        <a:bodyPr/>
        <a:lstStyle/>
        <a:p>
          <a:r>
            <a:rPr lang="en-US" dirty="0" smtClean="0"/>
            <a:t>Conscious incompetence</a:t>
          </a:r>
          <a:endParaRPr lang="en-US" dirty="0"/>
        </a:p>
      </dgm:t>
    </dgm:pt>
    <dgm:pt modelId="{055CF3FC-30BF-4D08-ABEE-8143753D3009}" type="parTrans" cxnId="{1C87A9A7-1D25-473A-AB86-EC6F0EB8D9C7}">
      <dgm:prSet/>
      <dgm:spPr/>
      <dgm:t>
        <a:bodyPr/>
        <a:lstStyle/>
        <a:p>
          <a:endParaRPr lang="en-US"/>
        </a:p>
      </dgm:t>
    </dgm:pt>
    <dgm:pt modelId="{ED24B31A-53A1-4977-887E-056CCC27DA61}" type="sibTrans" cxnId="{1C87A9A7-1D25-473A-AB86-EC6F0EB8D9C7}">
      <dgm:prSet/>
      <dgm:spPr/>
      <dgm:t>
        <a:bodyPr/>
        <a:lstStyle/>
        <a:p>
          <a:endParaRPr lang="en-US"/>
        </a:p>
      </dgm:t>
    </dgm:pt>
    <dgm:pt modelId="{6DA75A04-1A16-4489-A223-DB866A6C94FB}">
      <dgm:prSet phldrT="[Text]"/>
      <dgm:spPr/>
      <dgm:t>
        <a:bodyPr/>
        <a:lstStyle/>
        <a:p>
          <a:r>
            <a:rPr lang="en-US" dirty="0" smtClean="0"/>
            <a:t>Conscious competence</a:t>
          </a:r>
          <a:endParaRPr lang="en-US" dirty="0"/>
        </a:p>
      </dgm:t>
    </dgm:pt>
    <dgm:pt modelId="{134193B9-4727-4E6D-A92F-E5FF2B666C83}" type="parTrans" cxnId="{1E2923C0-D128-4F9C-B1BD-5A2A7C3352D6}">
      <dgm:prSet/>
      <dgm:spPr/>
      <dgm:t>
        <a:bodyPr/>
        <a:lstStyle/>
        <a:p>
          <a:endParaRPr lang="en-US"/>
        </a:p>
      </dgm:t>
    </dgm:pt>
    <dgm:pt modelId="{1DC7EFD7-602C-47BC-9539-E29B31857754}" type="sibTrans" cxnId="{1E2923C0-D128-4F9C-B1BD-5A2A7C3352D6}">
      <dgm:prSet/>
      <dgm:spPr/>
      <dgm:t>
        <a:bodyPr/>
        <a:lstStyle/>
        <a:p>
          <a:endParaRPr lang="en-US"/>
        </a:p>
      </dgm:t>
    </dgm:pt>
    <dgm:pt modelId="{A0E18A3C-4B9C-43FB-91F7-6ABE02A9D8EE}">
      <dgm:prSet phldrT="[Text]"/>
      <dgm:spPr/>
      <dgm:t>
        <a:bodyPr/>
        <a:lstStyle/>
        <a:p>
          <a:r>
            <a:rPr lang="en-US" dirty="0" smtClean="0"/>
            <a:t>Unconscious competence </a:t>
          </a:r>
          <a:endParaRPr lang="en-US" dirty="0"/>
        </a:p>
      </dgm:t>
    </dgm:pt>
    <dgm:pt modelId="{BB67AAF0-E011-4D74-A0F1-F517917F91EB}" type="parTrans" cxnId="{A277E4EF-BA01-4AA4-B5F1-F61C8C61EB06}">
      <dgm:prSet/>
      <dgm:spPr/>
      <dgm:t>
        <a:bodyPr/>
        <a:lstStyle/>
        <a:p>
          <a:endParaRPr lang="en-US"/>
        </a:p>
      </dgm:t>
    </dgm:pt>
    <dgm:pt modelId="{6BDAE1BD-4FC1-40E9-9B8F-8A3CBC10C4E9}" type="sibTrans" cxnId="{A277E4EF-BA01-4AA4-B5F1-F61C8C61EB06}">
      <dgm:prSet/>
      <dgm:spPr/>
      <dgm:t>
        <a:bodyPr/>
        <a:lstStyle/>
        <a:p>
          <a:endParaRPr lang="en-US"/>
        </a:p>
      </dgm:t>
    </dgm:pt>
    <dgm:pt modelId="{4EC84558-9798-4586-9D98-F90AACF9EC82}">
      <dgm:prSet phldrT="[Text]"/>
      <dgm:spPr/>
      <dgm:t>
        <a:bodyPr/>
        <a:lstStyle/>
        <a:p>
          <a:r>
            <a:rPr lang="en-US" dirty="0" smtClean="0"/>
            <a:t>Unconscious competence</a:t>
          </a:r>
          <a:endParaRPr lang="en-US" dirty="0"/>
        </a:p>
      </dgm:t>
    </dgm:pt>
    <dgm:pt modelId="{D37A77BC-2EB2-483A-8ED9-C19B3D36B740}" type="parTrans" cxnId="{A79EBADC-CD93-4C69-AD00-7BCC2AADEDC8}">
      <dgm:prSet/>
      <dgm:spPr/>
      <dgm:t>
        <a:bodyPr/>
        <a:lstStyle/>
        <a:p>
          <a:endParaRPr lang="en-US"/>
        </a:p>
      </dgm:t>
    </dgm:pt>
    <dgm:pt modelId="{08BF9BF9-6AAD-4E88-A607-3E462FA8D4C3}" type="sibTrans" cxnId="{A79EBADC-CD93-4C69-AD00-7BCC2AADEDC8}">
      <dgm:prSet/>
      <dgm:spPr/>
      <dgm:t>
        <a:bodyPr/>
        <a:lstStyle/>
        <a:p>
          <a:endParaRPr lang="en-US"/>
        </a:p>
      </dgm:t>
    </dgm:pt>
    <dgm:pt modelId="{CC233226-BC40-4B7B-8242-73FEE57D0F73}">
      <dgm:prSet phldrT="[Text]"/>
      <dgm:spPr/>
      <dgm:t>
        <a:bodyPr/>
        <a:lstStyle/>
        <a:p>
          <a:r>
            <a:rPr lang="en-US" dirty="0" smtClean="0"/>
            <a:t>Un Conscious incompetence</a:t>
          </a:r>
          <a:endParaRPr lang="en-US" dirty="0"/>
        </a:p>
      </dgm:t>
    </dgm:pt>
    <dgm:pt modelId="{2E09A16F-3275-4408-A400-C532F4253036}" type="parTrans" cxnId="{675166F0-F704-4192-B3A4-F51996BD13F2}">
      <dgm:prSet/>
      <dgm:spPr/>
      <dgm:t>
        <a:bodyPr/>
        <a:lstStyle/>
        <a:p>
          <a:endParaRPr lang="en-US"/>
        </a:p>
      </dgm:t>
    </dgm:pt>
    <dgm:pt modelId="{45E433E0-C3D9-4E7F-90B5-FCD4A28F929C}" type="sibTrans" cxnId="{675166F0-F704-4192-B3A4-F51996BD13F2}">
      <dgm:prSet/>
      <dgm:spPr/>
      <dgm:t>
        <a:bodyPr/>
        <a:lstStyle/>
        <a:p>
          <a:endParaRPr lang="en-US"/>
        </a:p>
      </dgm:t>
    </dgm:pt>
    <dgm:pt modelId="{2FC31D80-05E3-44E2-9117-31227C4DE65E}" type="pres">
      <dgm:prSet presAssocID="{68F50BFD-3BF1-4869-AE82-9116E7AE0F8D}" presName="linearFlow" presStyleCnt="0">
        <dgm:presLayoutVars>
          <dgm:resizeHandles val="exact"/>
        </dgm:presLayoutVars>
      </dgm:prSet>
      <dgm:spPr/>
      <dgm:t>
        <a:bodyPr/>
        <a:lstStyle/>
        <a:p>
          <a:endParaRPr lang="en-US"/>
        </a:p>
      </dgm:t>
    </dgm:pt>
    <dgm:pt modelId="{5F90B9E0-F94F-4AB3-91BF-C1F8E364DEDD}" type="pres">
      <dgm:prSet presAssocID="{4EC84558-9798-4586-9D98-F90AACF9EC82}" presName="node" presStyleLbl="node1" presStyleIdx="0" presStyleCnt="5" custLinFactNeighborX="-50707" custLinFactNeighborY="13223">
        <dgm:presLayoutVars>
          <dgm:bulletEnabled val="1"/>
        </dgm:presLayoutVars>
      </dgm:prSet>
      <dgm:spPr/>
      <dgm:t>
        <a:bodyPr/>
        <a:lstStyle/>
        <a:p>
          <a:endParaRPr lang="en-US"/>
        </a:p>
      </dgm:t>
    </dgm:pt>
    <dgm:pt modelId="{31E0C02F-058C-4BC8-8F43-C23A33E60209}" type="pres">
      <dgm:prSet presAssocID="{08BF9BF9-6AAD-4E88-A607-3E462FA8D4C3}" presName="sibTrans" presStyleLbl="sibTrans2D1" presStyleIdx="0" presStyleCnt="4"/>
      <dgm:spPr/>
      <dgm:t>
        <a:bodyPr/>
        <a:lstStyle/>
        <a:p>
          <a:endParaRPr lang="en-US"/>
        </a:p>
      </dgm:t>
    </dgm:pt>
    <dgm:pt modelId="{754A45EB-1341-4AC1-9C0E-12BBFF363BF9}" type="pres">
      <dgm:prSet presAssocID="{08BF9BF9-6AAD-4E88-A607-3E462FA8D4C3}" presName="connectorText" presStyleLbl="sibTrans2D1" presStyleIdx="0" presStyleCnt="4"/>
      <dgm:spPr/>
      <dgm:t>
        <a:bodyPr/>
        <a:lstStyle/>
        <a:p>
          <a:endParaRPr lang="en-US"/>
        </a:p>
      </dgm:t>
    </dgm:pt>
    <dgm:pt modelId="{C93E27C5-9F4C-400A-8E04-2FE1F1E08D04}" type="pres">
      <dgm:prSet presAssocID="{57C4DB91-2EB9-4B8F-979B-52B8345C2CEB}" presName="node" presStyleLbl="node1" presStyleIdx="1" presStyleCnt="5">
        <dgm:presLayoutVars>
          <dgm:bulletEnabled val="1"/>
        </dgm:presLayoutVars>
      </dgm:prSet>
      <dgm:spPr/>
      <dgm:t>
        <a:bodyPr/>
        <a:lstStyle/>
        <a:p>
          <a:endParaRPr lang="en-US"/>
        </a:p>
      </dgm:t>
    </dgm:pt>
    <dgm:pt modelId="{DEC0C473-1C91-42F2-B41B-3EFBBCEBBEA1}" type="pres">
      <dgm:prSet presAssocID="{ED24B31A-53A1-4977-887E-056CCC27DA61}" presName="sibTrans" presStyleLbl="sibTrans2D1" presStyleIdx="1" presStyleCnt="4"/>
      <dgm:spPr/>
      <dgm:t>
        <a:bodyPr/>
        <a:lstStyle/>
        <a:p>
          <a:endParaRPr lang="en-US"/>
        </a:p>
      </dgm:t>
    </dgm:pt>
    <dgm:pt modelId="{8C00D2A4-9BE2-4688-B3E7-130676D5C4B9}" type="pres">
      <dgm:prSet presAssocID="{ED24B31A-53A1-4977-887E-056CCC27DA61}" presName="connectorText" presStyleLbl="sibTrans2D1" presStyleIdx="1" presStyleCnt="4"/>
      <dgm:spPr/>
      <dgm:t>
        <a:bodyPr/>
        <a:lstStyle/>
        <a:p>
          <a:endParaRPr lang="en-US"/>
        </a:p>
      </dgm:t>
    </dgm:pt>
    <dgm:pt modelId="{C4887147-8B54-4FB9-895E-EEA75BE077AC}" type="pres">
      <dgm:prSet presAssocID="{6DA75A04-1A16-4489-A223-DB866A6C94FB}" presName="node" presStyleLbl="node1" presStyleIdx="2" presStyleCnt="5">
        <dgm:presLayoutVars>
          <dgm:bulletEnabled val="1"/>
        </dgm:presLayoutVars>
      </dgm:prSet>
      <dgm:spPr/>
      <dgm:t>
        <a:bodyPr/>
        <a:lstStyle/>
        <a:p>
          <a:endParaRPr lang="en-US"/>
        </a:p>
      </dgm:t>
    </dgm:pt>
    <dgm:pt modelId="{633301EC-14E6-4AA6-A51F-65596208789D}" type="pres">
      <dgm:prSet presAssocID="{1DC7EFD7-602C-47BC-9539-E29B31857754}" presName="sibTrans" presStyleLbl="sibTrans2D1" presStyleIdx="2" presStyleCnt="4"/>
      <dgm:spPr/>
      <dgm:t>
        <a:bodyPr/>
        <a:lstStyle/>
        <a:p>
          <a:endParaRPr lang="en-US"/>
        </a:p>
      </dgm:t>
    </dgm:pt>
    <dgm:pt modelId="{B502E8E5-2E82-4CAD-A4D5-18A080B4A410}" type="pres">
      <dgm:prSet presAssocID="{1DC7EFD7-602C-47BC-9539-E29B31857754}" presName="connectorText" presStyleLbl="sibTrans2D1" presStyleIdx="2" presStyleCnt="4"/>
      <dgm:spPr/>
      <dgm:t>
        <a:bodyPr/>
        <a:lstStyle/>
        <a:p>
          <a:endParaRPr lang="en-US"/>
        </a:p>
      </dgm:t>
    </dgm:pt>
    <dgm:pt modelId="{C5BB7B0C-D5DE-48DA-BF90-A8761C8864BA}" type="pres">
      <dgm:prSet presAssocID="{A0E18A3C-4B9C-43FB-91F7-6ABE02A9D8EE}" presName="node" presStyleLbl="node1" presStyleIdx="3" presStyleCnt="5">
        <dgm:presLayoutVars>
          <dgm:bulletEnabled val="1"/>
        </dgm:presLayoutVars>
      </dgm:prSet>
      <dgm:spPr/>
      <dgm:t>
        <a:bodyPr/>
        <a:lstStyle/>
        <a:p>
          <a:endParaRPr lang="en-US"/>
        </a:p>
      </dgm:t>
    </dgm:pt>
    <dgm:pt modelId="{AD54DC8E-E9F0-482E-A16E-CE2C7FC96031}" type="pres">
      <dgm:prSet presAssocID="{6BDAE1BD-4FC1-40E9-9B8F-8A3CBC10C4E9}" presName="sibTrans" presStyleLbl="sibTrans2D1" presStyleIdx="3" presStyleCnt="4" custFlipVert="1" custFlipHor="1" custScaleX="14842" custScaleY="88665" custLinFactY="-130020" custLinFactNeighborX="-13114" custLinFactNeighborY="-200000"/>
      <dgm:spPr/>
      <dgm:t>
        <a:bodyPr/>
        <a:lstStyle/>
        <a:p>
          <a:endParaRPr lang="en-US"/>
        </a:p>
      </dgm:t>
    </dgm:pt>
    <dgm:pt modelId="{CAD4EB90-57BB-4CAE-9369-8CF8C99E251E}" type="pres">
      <dgm:prSet presAssocID="{6BDAE1BD-4FC1-40E9-9B8F-8A3CBC10C4E9}" presName="connectorText" presStyleLbl="sibTrans2D1" presStyleIdx="3" presStyleCnt="4"/>
      <dgm:spPr/>
      <dgm:t>
        <a:bodyPr/>
        <a:lstStyle/>
        <a:p>
          <a:endParaRPr lang="en-US"/>
        </a:p>
      </dgm:t>
    </dgm:pt>
    <dgm:pt modelId="{56CB0C82-4EFC-4192-B0CF-CC070D478984}" type="pres">
      <dgm:prSet presAssocID="{CC233226-BC40-4B7B-8242-73FEE57D0F73}" presName="node" presStyleLbl="node1" presStyleIdx="4" presStyleCnt="5" custLinFactY="-361260" custLinFactNeighborX="57967" custLinFactNeighborY="-400000">
        <dgm:presLayoutVars>
          <dgm:bulletEnabled val="1"/>
        </dgm:presLayoutVars>
      </dgm:prSet>
      <dgm:spPr/>
      <dgm:t>
        <a:bodyPr/>
        <a:lstStyle/>
        <a:p>
          <a:endParaRPr lang="en-US"/>
        </a:p>
      </dgm:t>
    </dgm:pt>
  </dgm:ptLst>
  <dgm:cxnLst>
    <dgm:cxn modelId="{8DBFA2D5-6728-4B26-9B1B-B3FD3A5E6B15}" type="presOf" srcId="{CC233226-BC40-4B7B-8242-73FEE57D0F73}" destId="{56CB0C82-4EFC-4192-B0CF-CC070D478984}" srcOrd="0" destOrd="0" presId="urn:microsoft.com/office/officeart/2005/8/layout/process2"/>
    <dgm:cxn modelId="{A79EBADC-CD93-4C69-AD00-7BCC2AADEDC8}" srcId="{68F50BFD-3BF1-4869-AE82-9116E7AE0F8D}" destId="{4EC84558-9798-4586-9D98-F90AACF9EC82}" srcOrd="0" destOrd="0" parTransId="{D37A77BC-2EB2-483A-8ED9-C19B3D36B740}" sibTransId="{08BF9BF9-6AAD-4E88-A607-3E462FA8D4C3}"/>
    <dgm:cxn modelId="{BF3D0350-C416-4EE1-862E-4C979D6E734F}" type="presOf" srcId="{6DA75A04-1A16-4489-A223-DB866A6C94FB}" destId="{C4887147-8B54-4FB9-895E-EEA75BE077AC}" srcOrd="0" destOrd="0" presId="urn:microsoft.com/office/officeart/2005/8/layout/process2"/>
    <dgm:cxn modelId="{4EC6CC03-85C8-4075-8E6F-063F65AC5D1D}" type="presOf" srcId="{1DC7EFD7-602C-47BC-9539-E29B31857754}" destId="{B502E8E5-2E82-4CAD-A4D5-18A080B4A410}" srcOrd="1" destOrd="0" presId="urn:microsoft.com/office/officeart/2005/8/layout/process2"/>
    <dgm:cxn modelId="{675166F0-F704-4192-B3A4-F51996BD13F2}" srcId="{68F50BFD-3BF1-4869-AE82-9116E7AE0F8D}" destId="{CC233226-BC40-4B7B-8242-73FEE57D0F73}" srcOrd="4" destOrd="0" parTransId="{2E09A16F-3275-4408-A400-C532F4253036}" sibTransId="{45E433E0-C3D9-4E7F-90B5-FCD4A28F929C}"/>
    <dgm:cxn modelId="{3B1B9D77-7581-425B-A11C-166D6655A264}" type="presOf" srcId="{1DC7EFD7-602C-47BC-9539-E29B31857754}" destId="{633301EC-14E6-4AA6-A51F-65596208789D}" srcOrd="0" destOrd="0" presId="urn:microsoft.com/office/officeart/2005/8/layout/process2"/>
    <dgm:cxn modelId="{A277E4EF-BA01-4AA4-B5F1-F61C8C61EB06}" srcId="{68F50BFD-3BF1-4869-AE82-9116E7AE0F8D}" destId="{A0E18A3C-4B9C-43FB-91F7-6ABE02A9D8EE}" srcOrd="3" destOrd="0" parTransId="{BB67AAF0-E011-4D74-A0F1-F517917F91EB}" sibTransId="{6BDAE1BD-4FC1-40E9-9B8F-8A3CBC10C4E9}"/>
    <dgm:cxn modelId="{71BE958F-B994-4D75-83B6-2C7E22D1E6A5}" type="presOf" srcId="{08BF9BF9-6AAD-4E88-A607-3E462FA8D4C3}" destId="{31E0C02F-058C-4BC8-8F43-C23A33E60209}" srcOrd="0" destOrd="0" presId="urn:microsoft.com/office/officeart/2005/8/layout/process2"/>
    <dgm:cxn modelId="{CBA18439-0C1D-42C2-9E67-D333D3FF4AFA}" type="presOf" srcId="{08BF9BF9-6AAD-4E88-A607-3E462FA8D4C3}" destId="{754A45EB-1341-4AC1-9C0E-12BBFF363BF9}" srcOrd="1" destOrd="0" presId="urn:microsoft.com/office/officeart/2005/8/layout/process2"/>
    <dgm:cxn modelId="{B4C94B66-164C-4BFA-9933-BEF928A1EC20}" type="presOf" srcId="{A0E18A3C-4B9C-43FB-91F7-6ABE02A9D8EE}" destId="{C5BB7B0C-D5DE-48DA-BF90-A8761C8864BA}" srcOrd="0" destOrd="0" presId="urn:microsoft.com/office/officeart/2005/8/layout/process2"/>
    <dgm:cxn modelId="{88CA88F3-07A7-4F67-8F4E-AEF0B3060945}" type="presOf" srcId="{6BDAE1BD-4FC1-40E9-9B8F-8A3CBC10C4E9}" destId="{AD54DC8E-E9F0-482E-A16E-CE2C7FC96031}" srcOrd="0" destOrd="0" presId="urn:microsoft.com/office/officeart/2005/8/layout/process2"/>
    <dgm:cxn modelId="{41022CA2-7DC5-468C-AD58-788196D8CB34}" type="presOf" srcId="{ED24B31A-53A1-4977-887E-056CCC27DA61}" destId="{8C00D2A4-9BE2-4688-B3E7-130676D5C4B9}" srcOrd="1" destOrd="0" presId="urn:microsoft.com/office/officeart/2005/8/layout/process2"/>
    <dgm:cxn modelId="{29E59E80-D806-4E55-846A-7AA27993FC67}" type="presOf" srcId="{68F50BFD-3BF1-4869-AE82-9116E7AE0F8D}" destId="{2FC31D80-05E3-44E2-9117-31227C4DE65E}" srcOrd="0" destOrd="0" presId="urn:microsoft.com/office/officeart/2005/8/layout/process2"/>
    <dgm:cxn modelId="{6826455D-7317-439F-AAF0-C09977445F5C}" type="presOf" srcId="{57C4DB91-2EB9-4B8F-979B-52B8345C2CEB}" destId="{C93E27C5-9F4C-400A-8E04-2FE1F1E08D04}" srcOrd="0" destOrd="0" presId="urn:microsoft.com/office/officeart/2005/8/layout/process2"/>
    <dgm:cxn modelId="{1C87A9A7-1D25-473A-AB86-EC6F0EB8D9C7}" srcId="{68F50BFD-3BF1-4869-AE82-9116E7AE0F8D}" destId="{57C4DB91-2EB9-4B8F-979B-52B8345C2CEB}" srcOrd="1" destOrd="0" parTransId="{055CF3FC-30BF-4D08-ABEE-8143753D3009}" sibTransId="{ED24B31A-53A1-4977-887E-056CCC27DA61}"/>
    <dgm:cxn modelId="{1E2923C0-D128-4F9C-B1BD-5A2A7C3352D6}" srcId="{68F50BFD-3BF1-4869-AE82-9116E7AE0F8D}" destId="{6DA75A04-1A16-4489-A223-DB866A6C94FB}" srcOrd="2" destOrd="0" parTransId="{134193B9-4727-4E6D-A92F-E5FF2B666C83}" sibTransId="{1DC7EFD7-602C-47BC-9539-E29B31857754}"/>
    <dgm:cxn modelId="{7C420861-2E2C-420C-BB57-F7CEA9E9481F}" type="presOf" srcId="{6BDAE1BD-4FC1-40E9-9B8F-8A3CBC10C4E9}" destId="{CAD4EB90-57BB-4CAE-9369-8CF8C99E251E}" srcOrd="1" destOrd="0" presId="urn:microsoft.com/office/officeart/2005/8/layout/process2"/>
    <dgm:cxn modelId="{8738F87B-CD3E-44A3-8426-DF0105748C2D}" type="presOf" srcId="{4EC84558-9798-4586-9D98-F90AACF9EC82}" destId="{5F90B9E0-F94F-4AB3-91BF-C1F8E364DEDD}" srcOrd="0" destOrd="0" presId="urn:microsoft.com/office/officeart/2005/8/layout/process2"/>
    <dgm:cxn modelId="{33BFBA6F-D0F0-46EB-8EBD-540542219586}" type="presOf" srcId="{ED24B31A-53A1-4977-887E-056CCC27DA61}" destId="{DEC0C473-1C91-42F2-B41B-3EFBBCEBBEA1}" srcOrd="0" destOrd="0" presId="urn:microsoft.com/office/officeart/2005/8/layout/process2"/>
    <dgm:cxn modelId="{CD204628-AC6E-430D-A39A-ECBE555E2BA1}" type="presParOf" srcId="{2FC31D80-05E3-44E2-9117-31227C4DE65E}" destId="{5F90B9E0-F94F-4AB3-91BF-C1F8E364DEDD}" srcOrd="0" destOrd="0" presId="urn:microsoft.com/office/officeart/2005/8/layout/process2"/>
    <dgm:cxn modelId="{364FBB89-8AC9-45D9-A5DC-B4B1173FFCBD}" type="presParOf" srcId="{2FC31D80-05E3-44E2-9117-31227C4DE65E}" destId="{31E0C02F-058C-4BC8-8F43-C23A33E60209}" srcOrd="1" destOrd="0" presId="urn:microsoft.com/office/officeart/2005/8/layout/process2"/>
    <dgm:cxn modelId="{DADB3BED-4747-4B53-9E64-B93447F9E752}" type="presParOf" srcId="{31E0C02F-058C-4BC8-8F43-C23A33E60209}" destId="{754A45EB-1341-4AC1-9C0E-12BBFF363BF9}" srcOrd="0" destOrd="0" presId="urn:microsoft.com/office/officeart/2005/8/layout/process2"/>
    <dgm:cxn modelId="{D181932D-1987-4810-9B2C-73FA1F4EE4D6}" type="presParOf" srcId="{2FC31D80-05E3-44E2-9117-31227C4DE65E}" destId="{C93E27C5-9F4C-400A-8E04-2FE1F1E08D04}" srcOrd="2" destOrd="0" presId="urn:microsoft.com/office/officeart/2005/8/layout/process2"/>
    <dgm:cxn modelId="{090C924F-7AB6-4AEB-9E4D-69D63EA42ACF}" type="presParOf" srcId="{2FC31D80-05E3-44E2-9117-31227C4DE65E}" destId="{DEC0C473-1C91-42F2-B41B-3EFBBCEBBEA1}" srcOrd="3" destOrd="0" presId="urn:microsoft.com/office/officeart/2005/8/layout/process2"/>
    <dgm:cxn modelId="{B6AB7898-57D3-4832-8030-4E42C825E256}" type="presParOf" srcId="{DEC0C473-1C91-42F2-B41B-3EFBBCEBBEA1}" destId="{8C00D2A4-9BE2-4688-B3E7-130676D5C4B9}" srcOrd="0" destOrd="0" presId="urn:microsoft.com/office/officeart/2005/8/layout/process2"/>
    <dgm:cxn modelId="{F4A54342-CD90-4D11-96ED-27403DFDCBC8}" type="presParOf" srcId="{2FC31D80-05E3-44E2-9117-31227C4DE65E}" destId="{C4887147-8B54-4FB9-895E-EEA75BE077AC}" srcOrd="4" destOrd="0" presId="urn:microsoft.com/office/officeart/2005/8/layout/process2"/>
    <dgm:cxn modelId="{FDC14E40-5607-4125-B225-CFBC04DCD4C6}" type="presParOf" srcId="{2FC31D80-05E3-44E2-9117-31227C4DE65E}" destId="{633301EC-14E6-4AA6-A51F-65596208789D}" srcOrd="5" destOrd="0" presId="urn:microsoft.com/office/officeart/2005/8/layout/process2"/>
    <dgm:cxn modelId="{9524BA01-E4CE-453F-AC09-33BC62835489}" type="presParOf" srcId="{633301EC-14E6-4AA6-A51F-65596208789D}" destId="{B502E8E5-2E82-4CAD-A4D5-18A080B4A410}" srcOrd="0" destOrd="0" presId="urn:microsoft.com/office/officeart/2005/8/layout/process2"/>
    <dgm:cxn modelId="{B1703E79-5DE0-444E-9D8D-1F82E85F08F1}" type="presParOf" srcId="{2FC31D80-05E3-44E2-9117-31227C4DE65E}" destId="{C5BB7B0C-D5DE-48DA-BF90-A8761C8864BA}" srcOrd="6" destOrd="0" presId="urn:microsoft.com/office/officeart/2005/8/layout/process2"/>
    <dgm:cxn modelId="{8E0B92E4-FC19-464E-9F1A-5B1674561B99}" type="presParOf" srcId="{2FC31D80-05E3-44E2-9117-31227C4DE65E}" destId="{AD54DC8E-E9F0-482E-A16E-CE2C7FC96031}" srcOrd="7" destOrd="0" presId="urn:microsoft.com/office/officeart/2005/8/layout/process2"/>
    <dgm:cxn modelId="{5CDD8D99-2F83-4602-9ABD-6189BD20D3C3}" type="presParOf" srcId="{AD54DC8E-E9F0-482E-A16E-CE2C7FC96031}" destId="{CAD4EB90-57BB-4CAE-9369-8CF8C99E251E}" srcOrd="0" destOrd="0" presId="urn:microsoft.com/office/officeart/2005/8/layout/process2"/>
    <dgm:cxn modelId="{C2CA5357-3830-4EC9-9B16-4544241A5922}" type="presParOf" srcId="{2FC31D80-05E3-44E2-9117-31227C4DE65E}" destId="{56CB0C82-4EFC-4192-B0CF-CC070D478984}"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A1C3A-606F-4854-86F0-4D845ADC2740}" type="doc">
      <dgm:prSet loTypeId="urn:microsoft.com/office/officeart/2005/8/layout/cycle6" loCatId="relationship" qsTypeId="urn:microsoft.com/office/officeart/2005/8/quickstyle/simple1" qsCatId="simple" csTypeId="urn:microsoft.com/office/officeart/2005/8/colors/colorful4" csCatId="colorful" phldr="1"/>
      <dgm:spPr/>
      <dgm:t>
        <a:bodyPr/>
        <a:lstStyle/>
        <a:p>
          <a:endParaRPr lang="en-US"/>
        </a:p>
      </dgm:t>
    </dgm:pt>
    <dgm:pt modelId="{BA1EE5E5-9CDC-40DE-96CA-646855517470}">
      <dgm:prSet phldrT="[Text]"/>
      <dgm:spPr/>
      <dgm:t>
        <a:bodyPr/>
        <a:lstStyle/>
        <a:p>
          <a:r>
            <a:rPr lang="en-US" dirty="0" smtClean="0"/>
            <a:t>Concrete</a:t>
          </a:r>
        </a:p>
        <a:p>
          <a:r>
            <a:rPr lang="en-US" dirty="0" smtClean="0"/>
            <a:t>Experience</a:t>
          </a:r>
        </a:p>
        <a:p>
          <a:r>
            <a:rPr lang="en-US" dirty="0" smtClean="0"/>
            <a:t>Activist</a:t>
          </a:r>
          <a:endParaRPr lang="en-US" dirty="0"/>
        </a:p>
      </dgm:t>
    </dgm:pt>
    <dgm:pt modelId="{BD23705A-8667-487D-BB32-E29A5A4723EC}" type="parTrans" cxnId="{4E85CCA8-4559-46DB-A3CA-9A366F08876E}">
      <dgm:prSet/>
      <dgm:spPr/>
      <dgm:t>
        <a:bodyPr/>
        <a:lstStyle/>
        <a:p>
          <a:endParaRPr lang="en-US"/>
        </a:p>
      </dgm:t>
    </dgm:pt>
    <dgm:pt modelId="{F642D5DE-69AC-4610-A29A-EBECE00FF8CE}" type="sibTrans" cxnId="{4E85CCA8-4559-46DB-A3CA-9A366F08876E}">
      <dgm:prSet/>
      <dgm:spPr/>
      <dgm:t>
        <a:bodyPr/>
        <a:lstStyle/>
        <a:p>
          <a:endParaRPr lang="en-US"/>
        </a:p>
      </dgm:t>
    </dgm:pt>
    <dgm:pt modelId="{53A2E2C0-4DD3-4C3A-A119-F4020BCF885E}">
      <dgm:prSet phldrT="[Text]"/>
      <dgm:spPr/>
      <dgm:t>
        <a:bodyPr/>
        <a:lstStyle/>
        <a:p>
          <a:r>
            <a:rPr lang="en-US" dirty="0" smtClean="0"/>
            <a:t>Reflective observation</a:t>
          </a:r>
        </a:p>
        <a:p>
          <a:r>
            <a:rPr lang="en-US" dirty="0" smtClean="0"/>
            <a:t>Reflector</a:t>
          </a:r>
        </a:p>
      </dgm:t>
    </dgm:pt>
    <dgm:pt modelId="{D0D03D95-E0FA-48B1-B4DB-AB8744E8EFF3}" type="parTrans" cxnId="{F4A59106-17DB-445F-B444-0007F98BAC94}">
      <dgm:prSet/>
      <dgm:spPr/>
      <dgm:t>
        <a:bodyPr/>
        <a:lstStyle/>
        <a:p>
          <a:endParaRPr lang="en-US"/>
        </a:p>
      </dgm:t>
    </dgm:pt>
    <dgm:pt modelId="{7B9D3820-3902-4EB2-B242-55234B89F49C}" type="sibTrans" cxnId="{F4A59106-17DB-445F-B444-0007F98BAC94}">
      <dgm:prSet/>
      <dgm:spPr/>
      <dgm:t>
        <a:bodyPr/>
        <a:lstStyle/>
        <a:p>
          <a:endParaRPr lang="en-US"/>
        </a:p>
      </dgm:t>
    </dgm:pt>
    <dgm:pt modelId="{CB8F0C4A-8F4C-4142-817E-6BA127A8D0C3}">
      <dgm:prSet phldrT="[Text]"/>
      <dgm:spPr/>
      <dgm:t>
        <a:bodyPr/>
        <a:lstStyle/>
        <a:p>
          <a:r>
            <a:rPr lang="en-US" dirty="0" smtClean="0"/>
            <a:t>Theoretical concepts Theorist</a:t>
          </a:r>
          <a:endParaRPr lang="en-US" dirty="0"/>
        </a:p>
      </dgm:t>
    </dgm:pt>
    <dgm:pt modelId="{BC7356BD-B19F-4563-9426-0C972CB90F63}" type="parTrans" cxnId="{8C742E5E-9F5C-47B3-9B1D-9ECCE986D81E}">
      <dgm:prSet/>
      <dgm:spPr/>
      <dgm:t>
        <a:bodyPr/>
        <a:lstStyle/>
        <a:p>
          <a:endParaRPr lang="en-US"/>
        </a:p>
      </dgm:t>
    </dgm:pt>
    <dgm:pt modelId="{D1732ACD-B326-4FEA-BAFB-99EC649F7EB5}" type="sibTrans" cxnId="{8C742E5E-9F5C-47B3-9B1D-9ECCE986D81E}">
      <dgm:prSet/>
      <dgm:spPr/>
      <dgm:t>
        <a:bodyPr/>
        <a:lstStyle/>
        <a:p>
          <a:endParaRPr lang="en-US"/>
        </a:p>
      </dgm:t>
    </dgm:pt>
    <dgm:pt modelId="{2B3FFAF3-22A3-4F7B-BF6B-238F2C441941}">
      <dgm:prSet phldrT="[Text]"/>
      <dgm:spPr/>
      <dgm:t>
        <a:bodyPr/>
        <a:lstStyle/>
        <a:p>
          <a:r>
            <a:rPr lang="en-US" dirty="0" smtClean="0"/>
            <a:t>Practical experimentation Pragmatist</a:t>
          </a:r>
          <a:endParaRPr lang="en-US" dirty="0"/>
        </a:p>
      </dgm:t>
    </dgm:pt>
    <dgm:pt modelId="{BB4E3275-1E48-42A1-ACD1-72CC7E7EDC5A}" type="parTrans" cxnId="{9A172E06-2449-476F-8664-C71A75A8BA9C}">
      <dgm:prSet/>
      <dgm:spPr/>
      <dgm:t>
        <a:bodyPr/>
        <a:lstStyle/>
        <a:p>
          <a:endParaRPr lang="en-US"/>
        </a:p>
      </dgm:t>
    </dgm:pt>
    <dgm:pt modelId="{F1F2E437-9206-446D-9479-6C322EEDF52E}" type="sibTrans" cxnId="{9A172E06-2449-476F-8664-C71A75A8BA9C}">
      <dgm:prSet/>
      <dgm:spPr/>
      <dgm:t>
        <a:bodyPr/>
        <a:lstStyle/>
        <a:p>
          <a:endParaRPr lang="en-US"/>
        </a:p>
      </dgm:t>
    </dgm:pt>
    <dgm:pt modelId="{E2CCB63A-3237-44ED-AEF9-C99342AE79A4}" type="pres">
      <dgm:prSet presAssocID="{FD4A1C3A-606F-4854-86F0-4D845ADC2740}" presName="cycle" presStyleCnt="0">
        <dgm:presLayoutVars>
          <dgm:dir/>
          <dgm:resizeHandles val="exact"/>
        </dgm:presLayoutVars>
      </dgm:prSet>
      <dgm:spPr/>
      <dgm:t>
        <a:bodyPr/>
        <a:lstStyle/>
        <a:p>
          <a:endParaRPr lang="en-US"/>
        </a:p>
      </dgm:t>
    </dgm:pt>
    <dgm:pt modelId="{BD48F15F-56EF-490B-BDF2-AF0F1E5503E7}" type="pres">
      <dgm:prSet presAssocID="{BA1EE5E5-9CDC-40DE-96CA-646855517470}" presName="node" presStyleLbl="node1" presStyleIdx="0" presStyleCnt="4">
        <dgm:presLayoutVars>
          <dgm:bulletEnabled val="1"/>
        </dgm:presLayoutVars>
      </dgm:prSet>
      <dgm:spPr/>
      <dgm:t>
        <a:bodyPr/>
        <a:lstStyle/>
        <a:p>
          <a:endParaRPr lang="en-US"/>
        </a:p>
      </dgm:t>
    </dgm:pt>
    <dgm:pt modelId="{F1F917F1-76FA-4A52-96F6-B68FA140EC20}" type="pres">
      <dgm:prSet presAssocID="{BA1EE5E5-9CDC-40DE-96CA-646855517470}" presName="spNode" presStyleCnt="0"/>
      <dgm:spPr/>
    </dgm:pt>
    <dgm:pt modelId="{72B84F45-6D72-4C2E-9501-6AD0C4EAEB57}" type="pres">
      <dgm:prSet presAssocID="{F642D5DE-69AC-4610-A29A-EBECE00FF8CE}" presName="sibTrans" presStyleLbl="sibTrans1D1" presStyleIdx="0" presStyleCnt="4"/>
      <dgm:spPr/>
      <dgm:t>
        <a:bodyPr/>
        <a:lstStyle/>
        <a:p>
          <a:endParaRPr lang="en-US"/>
        </a:p>
      </dgm:t>
    </dgm:pt>
    <dgm:pt modelId="{753EAA3F-E06F-45D5-93C2-D684071CA699}" type="pres">
      <dgm:prSet presAssocID="{53A2E2C0-4DD3-4C3A-A119-F4020BCF885E}" presName="node" presStyleLbl="node1" presStyleIdx="1" presStyleCnt="4">
        <dgm:presLayoutVars>
          <dgm:bulletEnabled val="1"/>
        </dgm:presLayoutVars>
      </dgm:prSet>
      <dgm:spPr/>
      <dgm:t>
        <a:bodyPr/>
        <a:lstStyle/>
        <a:p>
          <a:endParaRPr lang="en-US"/>
        </a:p>
      </dgm:t>
    </dgm:pt>
    <dgm:pt modelId="{45B0CB40-C813-4B0E-A739-B6CB4E080478}" type="pres">
      <dgm:prSet presAssocID="{53A2E2C0-4DD3-4C3A-A119-F4020BCF885E}" presName="spNode" presStyleCnt="0"/>
      <dgm:spPr/>
    </dgm:pt>
    <dgm:pt modelId="{F2617223-2F07-43CF-9AC5-DB00686F48DD}" type="pres">
      <dgm:prSet presAssocID="{7B9D3820-3902-4EB2-B242-55234B89F49C}" presName="sibTrans" presStyleLbl="sibTrans1D1" presStyleIdx="1" presStyleCnt="4"/>
      <dgm:spPr/>
      <dgm:t>
        <a:bodyPr/>
        <a:lstStyle/>
        <a:p>
          <a:endParaRPr lang="en-US"/>
        </a:p>
      </dgm:t>
    </dgm:pt>
    <dgm:pt modelId="{67E1BD9D-089A-4845-BB96-6AE7B3D6F678}" type="pres">
      <dgm:prSet presAssocID="{CB8F0C4A-8F4C-4142-817E-6BA127A8D0C3}" presName="node" presStyleLbl="node1" presStyleIdx="2" presStyleCnt="4">
        <dgm:presLayoutVars>
          <dgm:bulletEnabled val="1"/>
        </dgm:presLayoutVars>
      </dgm:prSet>
      <dgm:spPr/>
      <dgm:t>
        <a:bodyPr/>
        <a:lstStyle/>
        <a:p>
          <a:endParaRPr lang="en-US"/>
        </a:p>
      </dgm:t>
    </dgm:pt>
    <dgm:pt modelId="{BE8A6CD0-730D-448B-B315-1969E481A774}" type="pres">
      <dgm:prSet presAssocID="{CB8F0C4A-8F4C-4142-817E-6BA127A8D0C3}" presName="spNode" presStyleCnt="0"/>
      <dgm:spPr/>
    </dgm:pt>
    <dgm:pt modelId="{8769027C-01BA-49E2-B047-44458059D95D}" type="pres">
      <dgm:prSet presAssocID="{D1732ACD-B326-4FEA-BAFB-99EC649F7EB5}" presName="sibTrans" presStyleLbl="sibTrans1D1" presStyleIdx="2" presStyleCnt="4"/>
      <dgm:spPr/>
      <dgm:t>
        <a:bodyPr/>
        <a:lstStyle/>
        <a:p>
          <a:endParaRPr lang="en-US"/>
        </a:p>
      </dgm:t>
    </dgm:pt>
    <dgm:pt modelId="{4C02E013-B8BD-4FAE-B89C-A8513BFBF165}" type="pres">
      <dgm:prSet presAssocID="{2B3FFAF3-22A3-4F7B-BF6B-238F2C441941}" presName="node" presStyleLbl="node1" presStyleIdx="3" presStyleCnt="4">
        <dgm:presLayoutVars>
          <dgm:bulletEnabled val="1"/>
        </dgm:presLayoutVars>
      </dgm:prSet>
      <dgm:spPr/>
      <dgm:t>
        <a:bodyPr/>
        <a:lstStyle/>
        <a:p>
          <a:endParaRPr lang="en-US"/>
        </a:p>
      </dgm:t>
    </dgm:pt>
    <dgm:pt modelId="{C33477E4-0648-4E63-B76E-8C7B1056578D}" type="pres">
      <dgm:prSet presAssocID="{2B3FFAF3-22A3-4F7B-BF6B-238F2C441941}" presName="spNode" presStyleCnt="0"/>
      <dgm:spPr/>
    </dgm:pt>
    <dgm:pt modelId="{16507A9C-51F0-4BBB-99F5-B6ABD7574949}" type="pres">
      <dgm:prSet presAssocID="{F1F2E437-9206-446D-9479-6C322EEDF52E}" presName="sibTrans" presStyleLbl="sibTrans1D1" presStyleIdx="3" presStyleCnt="4"/>
      <dgm:spPr/>
      <dgm:t>
        <a:bodyPr/>
        <a:lstStyle/>
        <a:p>
          <a:endParaRPr lang="en-US"/>
        </a:p>
      </dgm:t>
    </dgm:pt>
  </dgm:ptLst>
  <dgm:cxnLst>
    <dgm:cxn modelId="{BBF833B0-D8CC-4EAB-A589-80C5ADA208F4}" type="presOf" srcId="{D1732ACD-B326-4FEA-BAFB-99EC649F7EB5}" destId="{8769027C-01BA-49E2-B047-44458059D95D}" srcOrd="0" destOrd="0" presId="urn:microsoft.com/office/officeart/2005/8/layout/cycle6"/>
    <dgm:cxn modelId="{F751E78A-92E1-41C2-BDE6-B7543673C4DF}" type="presOf" srcId="{CB8F0C4A-8F4C-4142-817E-6BA127A8D0C3}" destId="{67E1BD9D-089A-4845-BB96-6AE7B3D6F678}" srcOrd="0" destOrd="0" presId="urn:microsoft.com/office/officeart/2005/8/layout/cycle6"/>
    <dgm:cxn modelId="{B238F669-0E39-4236-A9B0-421A069E9643}" type="presOf" srcId="{F1F2E437-9206-446D-9479-6C322EEDF52E}" destId="{16507A9C-51F0-4BBB-99F5-B6ABD7574949}" srcOrd="0" destOrd="0" presId="urn:microsoft.com/office/officeart/2005/8/layout/cycle6"/>
    <dgm:cxn modelId="{DC02A51B-45CF-4F5E-9BC4-E2D5E40726A4}" type="presOf" srcId="{2B3FFAF3-22A3-4F7B-BF6B-238F2C441941}" destId="{4C02E013-B8BD-4FAE-B89C-A8513BFBF165}" srcOrd="0" destOrd="0" presId="urn:microsoft.com/office/officeart/2005/8/layout/cycle6"/>
    <dgm:cxn modelId="{4E85CCA8-4559-46DB-A3CA-9A366F08876E}" srcId="{FD4A1C3A-606F-4854-86F0-4D845ADC2740}" destId="{BA1EE5E5-9CDC-40DE-96CA-646855517470}" srcOrd="0" destOrd="0" parTransId="{BD23705A-8667-487D-BB32-E29A5A4723EC}" sibTransId="{F642D5DE-69AC-4610-A29A-EBECE00FF8CE}"/>
    <dgm:cxn modelId="{F4A59106-17DB-445F-B444-0007F98BAC94}" srcId="{FD4A1C3A-606F-4854-86F0-4D845ADC2740}" destId="{53A2E2C0-4DD3-4C3A-A119-F4020BCF885E}" srcOrd="1" destOrd="0" parTransId="{D0D03D95-E0FA-48B1-B4DB-AB8744E8EFF3}" sibTransId="{7B9D3820-3902-4EB2-B242-55234B89F49C}"/>
    <dgm:cxn modelId="{6001BA7B-3998-4BDA-A639-F9252D506AAE}" type="presOf" srcId="{53A2E2C0-4DD3-4C3A-A119-F4020BCF885E}" destId="{753EAA3F-E06F-45D5-93C2-D684071CA699}" srcOrd="0" destOrd="0" presId="urn:microsoft.com/office/officeart/2005/8/layout/cycle6"/>
    <dgm:cxn modelId="{9A172E06-2449-476F-8664-C71A75A8BA9C}" srcId="{FD4A1C3A-606F-4854-86F0-4D845ADC2740}" destId="{2B3FFAF3-22A3-4F7B-BF6B-238F2C441941}" srcOrd="3" destOrd="0" parTransId="{BB4E3275-1E48-42A1-ACD1-72CC7E7EDC5A}" sibTransId="{F1F2E437-9206-446D-9479-6C322EEDF52E}"/>
    <dgm:cxn modelId="{B3F2B44E-BD95-46A0-9DCE-5845CEF6AA69}" type="presOf" srcId="{7B9D3820-3902-4EB2-B242-55234B89F49C}" destId="{F2617223-2F07-43CF-9AC5-DB00686F48DD}" srcOrd="0" destOrd="0" presId="urn:microsoft.com/office/officeart/2005/8/layout/cycle6"/>
    <dgm:cxn modelId="{6EE9AAC0-60D3-47FC-8366-13977AC83B1C}" type="presOf" srcId="{FD4A1C3A-606F-4854-86F0-4D845ADC2740}" destId="{E2CCB63A-3237-44ED-AEF9-C99342AE79A4}" srcOrd="0" destOrd="0" presId="urn:microsoft.com/office/officeart/2005/8/layout/cycle6"/>
    <dgm:cxn modelId="{8C742E5E-9F5C-47B3-9B1D-9ECCE986D81E}" srcId="{FD4A1C3A-606F-4854-86F0-4D845ADC2740}" destId="{CB8F0C4A-8F4C-4142-817E-6BA127A8D0C3}" srcOrd="2" destOrd="0" parTransId="{BC7356BD-B19F-4563-9426-0C972CB90F63}" sibTransId="{D1732ACD-B326-4FEA-BAFB-99EC649F7EB5}"/>
    <dgm:cxn modelId="{36F36F6A-3870-48CA-AA1A-57B04FAE3906}" type="presOf" srcId="{F642D5DE-69AC-4610-A29A-EBECE00FF8CE}" destId="{72B84F45-6D72-4C2E-9501-6AD0C4EAEB57}" srcOrd="0" destOrd="0" presId="urn:microsoft.com/office/officeart/2005/8/layout/cycle6"/>
    <dgm:cxn modelId="{908283C8-79CE-4F6C-AD43-7EB72DB3D6D6}" type="presOf" srcId="{BA1EE5E5-9CDC-40DE-96CA-646855517470}" destId="{BD48F15F-56EF-490B-BDF2-AF0F1E5503E7}" srcOrd="0" destOrd="0" presId="urn:microsoft.com/office/officeart/2005/8/layout/cycle6"/>
    <dgm:cxn modelId="{C4CD3AB7-8786-4322-B02E-A023FFF4CDB5}" type="presParOf" srcId="{E2CCB63A-3237-44ED-AEF9-C99342AE79A4}" destId="{BD48F15F-56EF-490B-BDF2-AF0F1E5503E7}" srcOrd="0" destOrd="0" presId="urn:microsoft.com/office/officeart/2005/8/layout/cycle6"/>
    <dgm:cxn modelId="{A7171AF2-B3FD-4279-BD7F-EB2FE0479377}" type="presParOf" srcId="{E2CCB63A-3237-44ED-AEF9-C99342AE79A4}" destId="{F1F917F1-76FA-4A52-96F6-B68FA140EC20}" srcOrd="1" destOrd="0" presId="urn:microsoft.com/office/officeart/2005/8/layout/cycle6"/>
    <dgm:cxn modelId="{98314CE8-FDC1-4D91-9E72-611F421D9B03}" type="presParOf" srcId="{E2CCB63A-3237-44ED-AEF9-C99342AE79A4}" destId="{72B84F45-6D72-4C2E-9501-6AD0C4EAEB57}" srcOrd="2" destOrd="0" presId="urn:microsoft.com/office/officeart/2005/8/layout/cycle6"/>
    <dgm:cxn modelId="{8891AE05-2316-4E2D-AC78-F986916E4351}" type="presParOf" srcId="{E2CCB63A-3237-44ED-AEF9-C99342AE79A4}" destId="{753EAA3F-E06F-45D5-93C2-D684071CA699}" srcOrd="3" destOrd="0" presId="urn:microsoft.com/office/officeart/2005/8/layout/cycle6"/>
    <dgm:cxn modelId="{DEFF0046-E659-41EA-A5E1-0D81FE85C641}" type="presParOf" srcId="{E2CCB63A-3237-44ED-AEF9-C99342AE79A4}" destId="{45B0CB40-C813-4B0E-A739-B6CB4E080478}" srcOrd="4" destOrd="0" presId="urn:microsoft.com/office/officeart/2005/8/layout/cycle6"/>
    <dgm:cxn modelId="{492DBAF4-B5DA-4752-B8FB-F361BBDFAAAA}" type="presParOf" srcId="{E2CCB63A-3237-44ED-AEF9-C99342AE79A4}" destId="{F2617223-2F07-43CF-9AC5-DB00686F48DD}" srcOrd="5" destOrd="0" presId="urn:microsoft.com/office/officeart/2005/8/layout/cycle6"/>
    <dgm:cxn modelId="{CDF91203-A333-417E-9F18-4476F636FD91}" type="presParOf" srcId="{E2CCB63A-3237-44ED-AEF9-C99342AE79A4}" destId="{67E1BD9D-089A-4845-BB96-6AE7B3D6F678}" srcOrd="6" destOrd="0" presId="urn:microsoft.com/office/officeart/2005/8/layout/cycle6"/>
    <dgm:cxn modelId="{30736A0B-4900-4E7A-AD52-2D38390BEF10}" type="presParOf" srcId="{E2CCB63A-3237-44ED-AEF9-C99342AE79A4}" destId="{BE8A6CD0-730D-448B-B315-1969E481A774}" srcOrd="7" destOrd="0" presId="urn:microsoft.com/office/officeart/2005/8/layout/cycle6"/>
    <dgm:cxn modelId="{17D8C356-1FC6-4B12-B536-0E1DC7BF9C1B}" type="presParOf" srcId="{E2CCB63A-3237-44ED-AEF9-C99342AE79A4}" destId="{8769027C-01BA-49E2-B047-44458059D95D}" srcOrd="8" destOrd="0" presId="urn:microsoft.com/office/officeart/2005/8/layout/cycle6"/>
    <dgm:cxn modelId="{6B46673A-A17F-40C7-AFA1-EC2F93BE5EEF}" type="presParOf" srcId="{E2CCB63A-3237-44ED-AEF9-C99342AE79A4}" destId="{4C02E013-B8BD-4FAE-B89C-A8513BFBF165}" srcOrd="9" destOrd="0" presId="urn:microsoft.com/office/officeart/2005/8/layout/cycle6"/>
    <dgm:cxn modelId="{5EE2D41D-6832-441A-B275-151B48D270C1}" type="presParOf" srcId="{E2CCB63A-3237-44ED-AEF9-C99342AE79A4}" destId="{C33477E4-0648-4E63-B76E-8C7B1056578D}" srcOrd="10" destOrd="0" presId="urn:microsoft.com/office/officeart/2005/8/layout/cycle6"/>
    <dgm:cxn modelId="{58449D2A-0C54-4D72-AC70-3072E0567654}" type="presParOf" srcId="{E2CCB63A-3237-44ED-AEF9-C99342AE79A4}" destId="{16507A9C-51F0-4BBB-99F5-B6ABD7574949}"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132B8-CCDF-4E48-83A6-F4F51DBF400F}"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1F8CD1C-5F3D-4A2B-B82D-C31E0DF4FAD5}">
      <dgm:prSet phldrT="[Text]"/>
      <dgm:spPr/>
      <dgm:t>
        <a:bodyPr/>
        <a:lstStyle/>
        <a:p>
          <a:r>
            <a:rPr lang="en-US" b="1" dirty="0" smtClean="0">
              <a:solidFill>
                <a:srgbClr val="FFC000"/>
              </a:solidFill>
            </a:rPr>
            <a:t>Positive listings </a:t>
          </a:r>
          <a:r>
            <a:rPr lang="en-US" dirty="0" smtClean="0"/>
            <a:t>– good qualities/ good results/ feelings positive thoughts – will lead to enhanced beliefs</a:t>
          </a:r>
          <a:endParaRPr lang="en-US" dirty="0"/>
        </a:p>
      </dgm:t>
    </dgm:pt>
    <dgm:pt modelId="{F0AE352B-BDA2-4CA2-BE93-1E03D8007554}" type="parTrans" cxnId="{58F78B7C-96C0-4820-9F82-A81FFFFEA1D4}">
      <dgm:prSet/>
      <dgm:spPr/>
      <dgm:t>
        <a:bodyPr/>
        <a:lstStyle/>
        <a:p>
          <a:endParaRPr lang="en-US"/>
        </a:p>
      </dgm:t>
    </dgm:pt>
    <dgm:pt modelId="{05D9150F-CD69-41A9-91E5-EE2974C10532}" type="sibTrans" cxnId="{58F78B7C-96C0-4820-9F82-A81FFFFEA1D4}">
      <dgm:prSet/>
      <dgm:spPr/>
      <dgm:t>
        <a:bodyPr/>
        <a:lstStyle/>
        <a:p>
          <a:endParaRPr lang="en-US"/>
        </a:p>
      </dgm:t>
    </dgm:pt>
    <dgm:pt modelId="{4187DD4E-EEED-46BA-81BA-03EAE4555AEE}">
      <dgm:prSet phldrT="[Text]"/>
      <dgm:spPr/>
      <dgm:t>
        <a:bodyPr/>
        <a:lstStyle/>
        <a:p>
          <a:r>
            <a:rPr lang="en-US" b="1" dirty="0" smtClean="0">
              <a:solidFill>
                <a:srgbClr val="FFC000"/>
              </a:solidFill>
            </a:rPr>
            <a:t>Affirmation-</a:t>
          </a:r>
          <a:r>
            <a:rPr lang="en-US" dirty="0" smtClean="0"/>
            <a:t> positive statements about the way you want to be </a:t>
          </a:r>
          <a:endParaRPr lang="en-US" dirty="0"/>
        </a:p>
      </dgm:t>
    </dgm:pt>
    <dgm:pt modelId="{BF7A474C-6622-427C-A8D4-ACD25B5AAF63}" type="parTrans" cxnId="{30876EF2-AEC6-467C-B708-C55B253171A0}">
      <dgm:prSet/>
      <dgm:spPr/>
      <dgm:t>
        <a:bodyPr/>
        <a:lstStyle/>
        <a:p>
          <a:endParaRPr lang="en-US"/>
        </a:p>
      </dgm:t>
    </dgm:pt>
    <dgm:pt modelId="{62D80ED5-4BC1-40A8-B3E6-481A4A7167A0}" type="sibTrans" cxnId="{30876EF2-AEC6-467C-B708-C55B253171A0}">
      <dgm:prSet/>
      <dgm:spPr/>
      <dgm:t>
        <a:bodyPr/>
        <a:lstStyle/>
        <a:p>
          <a:endParaRPr lang="en-US"/>
        </a:p>
      </dgm:t>
    </dgm:pt>
    <dgm:pt modelId="{9C0D5D4F-92E4-41F3-B310-28586A876A1D}">
      <dgm:prSet phldrT="[Text]"/>
      <dgm:spPr/>
      <dgm:t>
        <a:bodyPr/>
        <a:lstStyle/>
        <a:p>
          <a:r>
            <a:rPr lang="en-US" b="1" dirty="0" smtClean="0">
              <a:solidFill>
                <a:srgbClr val="FFC000"/>
              </a:solidFill>
            </a:rPr>
            <a:t>Visualization</a:t>
          </a:r>
          <a:r>
            <a:rPr lang="en-US" dirty="0" smtClean="0"/>
            <a:t> – focus on positive mental images using all your senses imagining yourself achieving the specific goal</a:t>
          </a:r>
          <a:endParaRPr lang="en-US" dirty="0"/>
        </a:p>
      </dgm:t>
    </dgm:pt>
    <dgm:pt modelId="{2232B6D4-E052-4146-9D37-FC7B9FADF9BF}" type="parTrans" cxnId="{2EC8D256-4ABF-465E-9EF2-858B5E43CB1A}">
      <dgm:prSet/>
      <dgm:spPr/>
      <dgm:t>
        <a:bodyPr/>
        <a:lstStyle/>
        <a:p>
          <a:endParaRPr lang="en-US"/>
        </a:p>
      </dgm:t>
    </dgm:pt>
    <dgm:pt modelId="{81B38F6F-DD6F-4D9F-9634-78295C03E0DA}" type="sibTrans" cxnId="{2EC8D256-4ABF-465E-9EF2-858B5E43CB1A}">
      <dgm:prSet/>
      <dgm:spPr/>
      <dgm:t>
        <a:bodyPr/>
        <a:lstStyle/>
        <a:p>
          <a:endParaRPr lang="en-US"/>
        </a:p>
      </dgm:t>
    </dgm:pt>
    <dgm:pt modelId="{5819CE23-E5A4-4D0F-AE86-60F0062FEAB5}">
      <dgm:prSet phldrT="[Text]"/>
      <dgm:spPr/>
      <dgm:t>
        <a:bodyPr/>
        <a:lstStyle/>
        <a:p>
          <a:r>
            <a:rPr lang="en-US" b="1" dirty="0" smtClean="0">
              <a:solidFill>
                <a:srgbClr val="FFC000"/>
              </a:solidFill>
            </a:rPr>
            <a:t>Reframing </a:t>
          </a:r>
          <a:r>
            <a:rPr lang="en-US" dirty="0" smtClean="0"/>
            <a:t>– reducing feelings and thoughts that impact negatively on performance</a:t>
          </a:r>
          <a:endParaRPr lang="en-US" dirty="0"/>
        </a:p>
      </dgm:t>
    </dgm:pt>
    <dgm:pt modelId="{46DB9014-4088-409F-AF93-2502427232C9}" type="parTrans" cxnId="{D8E24869-7C3B-4CF5-A72D-1D2AAE81215B}">
      <dgm:prSet/>
      <dgm:spPr/>
      <dgm:t>
        <a:bodyPr/>
        <a:lstStyle/>
        <a:p>
          <a:endParaRPr lang="en-US"/>
        </a:p>
      </dgm:t>
    </dgm:pt>
    <dgm:pt modelId="{072C95D1-07EE-47A6-AFFB-F85392A6049B}" type="sibTrans" cxnId="{D8E24869-7C3B-4CF5-A72D-1D2AAE81215B}">
      <dgm:prSet/>
      <dgm:spPr/>
      <dgm:t>
        <a:bodyPr/>
        <a:lstStyle/>
        <a:p>
          <a:endParaRPr lang="en-US"/>
        </a:p>
      </dgm:t>
    </dgm:pt>
    <dgm:pt modelId="{77234B7C-61FC-4CF2-826D-B7B66EEF5716}">
      <dgm:prSet phldrT="[Text]"/>
      <dgm:spPr/>
      <dgm:t>
        <a:bodyPr/>
        <a:lstStyle/>
        <a:p>
          <a:r>
            <a:rPr lang="en-US" b="1" dirty="0" smtClean="0">
              <a:solidFill>
                <a:srgbClr val="FFC000"/>
              </a:solidFill>
            </a:rPr>
            <a:t>Pattern breaking </a:t>
          </a:r>
          <a:r>
            <a:rPr lang="en-US" dirty="0" smtClean="0"/>
            <a:t>– taking attention away from negative state and focus more in the positives</a:t>
          </a:r>
          <a:endParaRPr lang="en-US" dirty="0"/>
        </a:p>
      </dgm:t>
    </dgm:pt>
    <dgm:pt modelId="{C900E252-172C-4FFC-BD89-1141F4EF0A75}" type="parTrans" cxnId="{4A973AAC-A8F8-478C-A35A-1F286C475D92}">
      <dgm:prSet/>
      <dgm:spPr/>
      <dgm:t>
        <a:bodyPr/>
        <a:lstStyle/>
        <a:p>
          <a:endParaRPr lang="en-US"/>
        </a:p>
      </dgm:t>
    </dgm:pt>
    <dgm:pt modelId="{89D651BE-B0B4-4FBC-A790-E54F4CA0064E}" type="sibTrans" cxnId="{4A973AAC-A8F8-478C-A35A-1F286C475D92}">
      <dgm:prSet/>
      <dgm:spPr/>
      <dgm:t>
        <a:bodyPr/>
        <a:lstStyle/>
        <a:p>
          <a:endParaRPr lang="en-US"/>
        </a:p>
      </dgm:t>
    </dgm:pt>
    <dgm:pt modelId="{DD4F2329-7C28-4F54-BEDC-6A141B246B8B}">
      <dgm:prSet phldrT="[Text]"/>
      <dgm:spPr/>
      <dgm:t>
        <a:bodyPr/>
        <a:lstStyle/>
        <a:p>
          <a:r>
            <a:rPr lang="en-US" b="1" dirty="0" smtClean="0">
              <a:solidFill>
                <a:srgbClr val="FFC000"/>
              </a:solidFill>
            </a:rPr>
            <a:t>Detachment</a:t>
          </a:r>
          <a:r>
            <a:rPr lang="en-US" dirty="0" smtClean="0"/>
            <a:t> – imagining yourself stepping away from negative situations and becoming calm and more rationale</a:t>
          </a:r>
          <a:endParaRPr lang="en-US" dirty="0"/>
        </a:p>
      </dgm:t>
    </dgm:pt>
    <dgm:pt modelId="{7675008C-0F56-47B3-98F0-D0CFBF595BB4}" type="parTrans" cxnId="{E2539678-CDB8-4FFB-9113-8B768E6DA9E5}">
      <dgm:prSet/>
      <dgm:spPr/>
      <dgm:t>
        <a:bodyPr/>
        <a:lstStyle/>
        <a:p>
          <a:endParaRPr lang="en-US"/>
        </a:p>
      </dgm:t>
    </dgm:pt>
    <dgm:pt modelId="{B0E540A0-54E5-47FB-8E08-0A83EE274258}" type="sibTrans" cxnId="{E2539678-CDB8-4FFB-9113-8B768E6DA9E5}">
      <dgm:prSet/>
      <dgm:spPr/>
      <dgm:t>
        <a:bodyPr/>
        <a:lstStyle/>
        <a:p>
          <a:endParaRPr lang="en-US"/>
        </a:p>
      </dgm:t>
    </dgm:pt>
    <dgm:pt modelId="{571FEE9C-6676-4B5A-8C92-45D921810B89}">
      <dgm:prSet phldrT="[Text]"/>
      <dgm:spPr/>
      <dgm:t>
        <a:bodyPr/>
        <a:lstStyle/>
        <a:p>
          <a:r>
            <a:rPr lang="en-US" b="1" dirty="0" smtClean="0">
              <a:solidFill>
                <a:srgbClr val="FFC000"/>
              </a:solidFill>
            </a:rPr>
            <a:t>Anchoring &amp; resource states </a:t>
          </a:r>
          <a:r>
            <a:rPr lang="en-US" dirty="0" smtClean="0"/>
            <a:t>– using the feelings from past positive experiences</a:t>
          </a:r>
          <a:endParaRPr lang="en-US" dirty="0"/>
        </a:p>
      </dgm:t>
    </dgm:pt>
    <dgm:pt modelId="{EAB1237D-F508-4BC7-BBD7-0E4C29C319DF}" type="parTrans" cxnId="{B7C34604-FBAC-4F2F-B03F-22874F5C9FCF}">
      <dgm:prSet/>
      <dgm:spPr/>
      <dgm:t>
        <a:bodyPr/>
        <a:lstStyle/>
        <a:p>
          <a:endParaRPr lang="en-US"/>
        </a:p>
      </dgm:t>
    </dgm:pt>
    <dgm:pt modelId="{F76E66A8-78F9-436E-8A8B-EB407BA38E27}" type="sibTrans" cxnId="{B7C34604-FBAC-4F2F-B03F-22874F5C9FCF}">
      <dgm:prSet/>
      <dgm:spPr/>
      <dgm:t>
        <a:bodyPr/>
        <a:lstStyle/>
        <a:p>
          <a:endParaRPr lang="en-US"/>
        </a:p>
      </dgm:t>
    </dgm:pt>
    <dgm:pt modelId="{E9B2EE7F-9F64-492D-9321-66AB640E1EE5}">
      <dgm:prSet phldrT="[Text]"/>
      <dgm:spPr/>
      <dgm:t>
        <a:bodyPr/>
        <a:lstStyle/>
        <a:p>
          <a:r>
            <a:rPr lang="en-US" b="1" dirty="0" smtClean="0">
              <a:solidFill>
                <a:srgbClr val="FFC000"/>
              </a:solidFill>
            </a:rPr>
            <a:t>Rational Analysis </a:t>
          </a:r>
          <a:r>
            <a:rPr lang="en-US" dirty="0" smtClean="0"/>
            <a:t>– write down all the reasons and then logically look through power to over come barriers</a:t>
          </a:r>
        </a:p>
        <a:p>
          <a:endParaRPr lang="en-US" dirty="0"/>
        </a:p>
      </dgm:t>
    </dgm:pt>
    <dgm:pt modelId="{39442ED3-D18E-49ED-8B48-1D1BAD26238A}" type="parTrans" cxnId="{942763A3-8A18-45B4-8306-64A5A646BFA5}">
      <dgm:prSet/>
      <dgm:spPr/>
      <dgm:t>
        <a:bodyPr/>
        <a:lstStyle/>
        <a:p>
          <a:endParaRPr lang="en-US"/>
        </a:p>
      </dgm:t>
    </dgm:pt>
    <dgm:pt modelId="{52CAFEFC-4AC1-4571-921C-C80857631B80}" type="sibTrans" cxnId="{942763A3-8A18-45B4-8306-64A5A646BFA5}">
      <dgm:prSet/>
      <dgm:spPr/>
      <dgm:t>
        <a:bodyPr/>
        <a:lstStyle/>
        <a:p>
          <a:endParaRPr lang="en-US"/>
        </a:p>
      </dgm:t>
    </dgm:pt>
    <dgm:pt modelId="{26375035-D56B-47A0-92E4-C37BFF48E42A}" type="pres">
      <dgm:prSet presAssocID="{5AF132B8-CCDF-4E48-83A6-F4F51DBF400F}" presName="diagram" presStyleCnt="0">
        <dgm:presLayoutVars>
          <dgm:dir/>
          <dgm:resizeHandles val="exact"/>
        </dgm:presLayoutVars>
      </dgm:prSet>
      <dgm:spPr/>
      <dgm:t>
        <a:bodyPr/>
        <a:lstStyle/>
        <a:p>
          <a:endParaRPr lang="en-US"/>
        </a:p>
      </dgm:t>
    </dgm:pt>
    <dgm:pt modelId="{39473CAF-5D09-4E45-80B3-46830A13AFCB}" type="pres">
      <dgm:prSet presAssocID="{F1F8CD1C-5F3D-4A2B-B82D-C31E0DF4FAD5}" presName="node" presStyleLbl="node1" presStyleIdx="0" presStyleCnt="8">
        <dgm:presLayoutVars>
          <dgm:bulletEnabled val="1"/>
        </dgm:presLayoutVars>
      </dgm:prSet>
      <dgm:spPr/>
      <dgm:t>
        <a:bodyPr/>
        <a:lstStyle/>
        <a:p>
          <a:endParaRPr lang="en-US"/>
        </a:p>
      </dgm:t>
    </dgm:pt>
    <dgm:pt modelId="{7EEB9659-02BC-4903-9FDA-A10BA4D0F6D1}" type="pres">
      <dgm:prSet presAssocID="{05D9150F-CD69-41A9-91E5-EE2974C10532}" presName="sibTrans" presStyleCnt="0"/>
      <dgm:spPr/>
    </dgm:pt>
    <dgm:pt modelId="{82DF85E0-3192-4C96-BDD4-937D311BAA10}" type="pres">
      <dgm:prSet presAssocID="{4187DD4E-EEED-46BA-81BA-03EAE4555AEE}" presName="node" presStyleLbl="node1" presStyleIdx="1" presStyleCnt="8">
        <dgm:presLayoutVars>
          <dgm:bulletEnabled val="1"/>
        </dgm:presLayoutVars>
      </dgm:prSet>
      <dgm:spPr/>
      <dgm:t>
        <a:bodyPr/>
        <a:lstStyle/>
        <a:p>
          <a:endParaRPr lang="en-US"/>
        </a:p>
      </dgm:t>
    </dgm:pt>
    <dgm:pt modelId="{515738F7-A4F6-4233-AF9E-DC8E6BCAF0D6}" type="pres">
      <dgm:prSet presAssocID="{62D80ED5-4BC1-40A8-B3E6-481A4A7167A0}" presName="sibTrans" presStyleCnt="0"/>
      <dgm:spPr/>
    </dgm:pt>
    <dgm:pt modelId="{FE4671CE-840D-41BD-A65D-610D60DC4D90}" type="pres">
      <dgm:prSet presAssocID="{9C0D5D4F-92E4-41F3-B310-28586A876A1D}" presName="node" presStyleLbl="node1" presStyleIdx="2" presStyleCnt="8">
        <dgm:presLayoutVars>
          <dgm:bulletEnabled val="1"/>
        </dgm:presLayoutVars>
      </dgm:prSet>
      <dgm:spPr/>
      <dgm:t>
        <a:bodyPr/>
        <a:lstStyle/>
        <a:p>
          <a:endParaRPr lang="en-US"/>
        </a:p>
      </dgm:t>
    </dgm:pt>
    <dgm:pt modelId="{E38E803F-6E6D-4E10-821C-10DAFEC0BF9A}" type="pres">
      <dgm:prSet presAssocID="{81B38F6F-DD6F-4D9F-9634-78295C03E0DA}" presName="sibTrans" presStyleCnt="0"/>
      <dgm:spPr/>
    </dgm:pt>
    <dgm:pt modelId="{3D7B0280-B7EE-4DDA-910C-6CC5DB7024BD}" type="pres">
      <dgm:prSet presAssocID="{5819CE23-E5A4-4D0F-AE86-60F0062FEAB5}" presName="node" presStyleLbl="node1" presStyleIdx="3" presStyleCnt="8">
        <dgm:presLayoutVars>
          <dgm:bulletEnabled val="1"/>
        </dgm:presLayoutVars>
      </dgm:prSet>
      <dgm:spPr/>
      <dgm:t>
        <a:bodyPr/>
        <a:lstStyle/>
        <a:p>
          <a:endParaRPr lang="en-US"/>
        </a:p>
      </dgm:t>
    </dgm:pt>
    <dgm:pt modelId="{2FC8A45D-3FDD-4847-8354-16A9132AE335}" type="pres">
      <dgm:prSet presAssocID="{072C95D1-07EE-47A6-AFFB-F85392A6049B}" presName="sibTrans" presStyleCnt="0"/>
      <dgm:spPr/>
    </dgm:pt>
    <dgm:pt modelId="{378DF4AA-12EF-489F-B75F-BFEA28C71715}" type="pres">
      <dgm:prSet presAssocID="{77234B7C-61FC-4CF2-826D-B7B66EEF5716}" presName="node" presStyleLbl="node1" presStyleIdx="4" presStyleCnt="8">
        <dgm:presLayoutVars>
          <dgm:bulletEnabled val="1"/>
        </dgm:presLayoutVars>
      </dgm:prSet>
      <dgm:spPr/>
      <dgm:t>
        <a:bodyPr/>
        <a:lstStyle/>
        <a:p>
          <a:endParaRPr lang="en-US"/>
        </a:p>
      </dgm:t>
    </dgm:pt>
    <dgm:pt modelId="{3C067B99-A1B6-4191-BC09-2887295F5350}" type="pres">
      <dgm:prSet presAssocID="{89D651BE-B0B4-4FBC-A790-E54F4CA0064E}" presName="sibTrans" presStyleCnt="0"/>
      <dgm:spPr/>
    </dgm:pt>
    <dgm:pt modelId="{C682490C-9696-4A78-87B3-60A0816A1C9C}" type="pres">
      <dgm:prSet presAssocID="{DD4F2329-7C28-4F54-BEDC-6A141B246B8B}" presName="node" presStyleLbl="node1" presStyleIdx="5" presStyleCnt="8">
        <dgm:presLayoutVars>
          <dgm:bulletEnabled val="1"/>
        </dgm:presLayoutVars>
      </dgm:prSet>
      <dgm:spPr/>
      <dgm:t>
        <a:bodyPr/>
        <a:lstStyle/>
        <a:p>
          <a:endParaRPr lang="en-US"/>
        </a:p>
      </dgm:t>
    </dgm:pt>
    <dgm:pt modelId="{395B7B32-8663-47E3-889E-BEC900FDECD6}" type="pres">
      <dgm:prSet presAssocID="{B0E540A0-54E5-47FB-8E08-0A83EE274258}" presName="sibTrans" presStyleCnt="0"/>
      <dgm:spPr/>
    </dgm:pt>
    <dgm:pt modelId="{083A6685-2D86-43F6-8A5B-92CB5B8473DE}" type="pres">
      <dgm:prSet presAssocID="{571FEE9C-6676-4B5A-8C92-45D921810B89}" presName="node" presStyleLbl="node1" presStyleIdx="6" presStyleCnt="8">
        <dgm:presLayoutVars>
          <dgm:bulletEnabled val="1"/>
        </dgm:presLayoutVars>
      </dgm:prSet>
      <dgm:spPr/>
      <dgm:t>
        <a:bodyPr/>
        <a:lstStyle/>
        <a:p>
          <a:endParaRPr lang="en-US"/>
        </a:p>
      </dgm:t>
    </dgm:pt>
    <dgm:pt modelId="{2F8451FB-0E7B-43EB-B480-F566B0526F8C}" type="pres">
      <dgm:prSet presAssocID="{F76E66A8-78F9-436E-8A8B-EB407BA38E27}" presName="sibTrans" presStyleCnt="0"/>
      <dgm:spPr/>
    </dgm:pt>
    <dgm:pt modelId="{03F33C9E-86ED-4388-8FED-5155ABB70D64}" type="pres">
      <dgm:prSet presAssocID="{E9B2EE7F-9F64-492D-9321-66AB640E1EE5}" presName="node" presStyleLbl="node1" presStyleIdx="7" presStyleCnt="8">
        <dgm:presLayoutVars>
          <dgm:bulletEnabled val="1"/>
        </dgm:presLayoutVars>
      </dgm:prSet>
      <dgm:spPr/>
      <dgm:t>
        <a:bodyPr/>
        <a:lstStyle/>
        <a:p>
          <a:endParaRPr lang="en-US"/>
        </a:p>
      </dgm:t>
    </dgm:pt>
  </dgm:ptLst>
  <dgm:cxnLst>
    <dgm:cxn modelId="{481CA5EB-A6B6-40D4-A6C1-63820A341FC6}" type="presOf" srcId="{571FEE9C-6676-4B5A-8C92-45D921810B89}" destId="{083A6685-2D86-43F6-8A5B-92CB5B8473DE}" srcOrd="0" destOrd="0" presId="urn:microsoft.com/office/officeart/2005/8/layout/default"/>
    <dgm:cxn modelId="{58F78B7C-96C0-4820-9F82-A81FFFFEA1D4}" srcId="{5AF132B8-CCDF-4E48-83A6-F4F51DBF400F}" destId="{F1F8CD1C-5F3D-4A2B-B82D-C31E0DF4FAD5}" srcOrd="0" destOrd="0" parTransId="{F0AE352B-BDA2-4CA2-BE93-1E03D8007554}" sibTransId="{05D9150F-CD69-41A9-91E5-EE2974C10532}"/>
    <dgm:cxn modelId="{30876EF2-AEC6-467C-B708-C55B253171A0}" srcId="{5AF132B8-CCDF-4E48-83A6-F4F51DBF400F}" destId="{4187DD4E-EEED-46BA-81BA-03EAE4555AEE}" srcOrd="1" destOrd="0" parTransId="{BF7A474C-6622-427C-A8D4-ACD25B5AAF63}" sibTransId="{62D80ED5-4BC1-40A8-B3E6-481A4A7167A0}"/>
    <dgm:cxn modelId="{230BC3A3-20D7-4603-93E7-D74ED335A456}" type="presOf" srcId="{4187DD4E-EEED-46BA-81BA-03EAE4555AEE}" destId="{82DF85E0-3192-4C96-BDD4-937D311BAA10}" srcOrd="0" destOrd="0" presId="urn:microsoft.com/office/officeart/2005/8/layout/default"/>
    <dgm:cxn modelId="{942763A3-8A18-45B4-8306-64A5A646BFA5}" srcId="{5AF132B8-CCDF-4E48-83A6-F4F51DBF400F}" destId="{E9B2EE7F-9F64-492D-9321-66AB640E1EE5}" srcOrd="7" destOrd="0" parTransId="{39442ED3-D18E-49ED-8B48-1D1BAD26238A}" sibTransId="{52CAFEFC-4AC1-4571-921C-C80857631B80}"/>
    <dgm:cxn modelId="{2EC8D256-4ABF-465E-9EF2-858B5E43CB1A}" srcId="{5AF132B8-CCDF-4E48-83A6-F4F51DBF400F}" destId="{9C0D5D4F-92E4-41F3-B310-28586A876A1D}" srcOrd="2" destOrd="0" parTransId="{2232B6D4-E052-4146-9D37-FC7B9FADF9BF}" sibTransId="{81B38F6F-DD6F-4D9F-9634-78295C03E0DA}"/>
    <dgm:cxn modelId="{FAFA0271-A771-4E7D-B28E-6EF64727294A}" type="presOf" srcId="{F1F8CD1C-5F3D-4A2B-B82D-C31E0DF4FAD5}" destId="{39473CAF-5D09-4E45-80B3-46830A13AFCB}" srcOrd="0" destOrd="0" presId="urn:microsoft.com/office/officeart/2005/8/layout/default"/>
    <dgm:cxn modelId="{5284DD18-54AB-4FF6-8A0A-9E255A6BEB01}" type="presOf" srcId="{9C0D5D4F-92E4-41F3-B310-28586A876A1D}" destId="{FE4671CE-840D-41BD-A65D-610D60DC4D90}" srcOrd="0" destOrd="0" presId="urn:microsoft.com/office/officeart/2005/8/layout/default"/>
    <dgm:cxn modelId="{40535C53-B5C9-45AD-A99A-4E8CD440BBEB}" type="presOf" srcId="{E9B2EE7F-9F64-492D-9321-66AB640E1EE5}" destId="{03F33C9E-86ED-4388-8FED-5155ABB70D64}" srcOrd="0" destOrd="0" presId="urn:microsoft.com/office/officeart/2005/8/layout/default"/>
    <dgm:cxn modelId="{E2539678-CDB8-4FFB-9113-8B768E6DA9E5}" srcId="{5AF132B8-CCDF-4E48-83A6-F4F51DBF400F}" destId="{DD4F2329-7C28-4F54-BEDC-6A141B246B8B}" srcOrd="5" destOrd="0" parTransId="{7675008C-0F56-47B3-98F0-D0CFBF595BB4}" sibTransId="{B0E540A0-54E5-47FB-8E08-0A83EE274258}"/>
    <dgm:cxn modelId="{D89E3AF5-55E8-4DBB-9833-42CC949E0EA4}" type="presOf" srcId="{5819CE23-E5A4-4D0F-AE86-60F0062FEAB5}" destId="{3D7B0280-B7EE-4DDA-910C-6CC5DB7024BD}" srcOrd="0" destOrd="0" presId="urn:microsoft.com/office/officeart/2005/8/layout/default"/>
    <dgm:cxn modelId="{E128DAA3-3871-4F61-8422-950679D60346}" type="presOf" srcId="{5AF132B8-CCDF-4E48-83A6-F4F51DBF400F}" destId="{26375035-D56B-47A0-92E4-C37BFF48E42A}" srcOrd="0" destOrd="0" presId="urn:microsoft.com/office/officeart/2005/8/layout/default"/>
    <dgm:cxn modelId="{37DD112C-25A4-49C1-A533-4FD34B125A6E}" type="presOf" srcId="{77234B7C-61FC-4CF2-826D-B7B66EEF5716}" destId="{378DF4AA-12EF-489F-B75F-BFEA28C71715}" srcOrd="0" destOrd="0" presId="urn:microsoft.com/office/officeart/2005/8/layout/default"/>
    <dgm:cxn modelId="{A675AF1E-61D6-41D1-8E0F-4386783C6C7C}" type="presOf" srcId="{DD4F2329-7C28-4F54-BEDC-6A141B246B8B}" destId="{C682490C-9696-4A78-87B3-60A0816A1C9C}" srcOrd="0" destOrd="0" presId="urn:microsoft.com/office/officeart/2005/8/layout/default"/>
    <dgm:cxn modelId="{4A973AAC-A8F8-478C-A35A-1F286C475D92}" srcId="{5AF132B8-CCDF-4E48-83A6-F4F51DBF400F}" destId="{77234B7C-61FC-4CF2-826D-B7B66EEF5716}" srcOrd="4" destOrd="0" parTransId="{C900E252-172C-4FFC-BD89-1141F4EF0A75}" sibTransId="{89D651BE-B0B4-4FBC-A790-E54F4CA0064E}"/>
    <dgm:cxn modelId="{D8E24869-7C3B-4CF5-A72D-1D2AAE81215B}" srcId="{5AF132B8-CCDF-4E48-83A6-F4F51DBF400F}" destId="{5819CE23-E5A4-4D0F-AE86-60F0062FEAB5}" srcOrd="3" destOrd="0" parTransId="{46DB9014-4088-409F-AF93-2502427232C9}" sibTransId="{072C95D1-07EE-47A6-AFFB-F85392A6049B}"/>
    <dgm:cxn modelId="{B7C34604-FBAC-4F2F-B03F-22874F5C9FCF}" srcId="{5AF132B8-CCDF-4E48-83A6-F4F51DBF400F}" destId="{571FEE9C-6676-4B5A-8C92-45D921810B89}" srcOrd="6" destOrd="0" parTransId="{EAB1237D-F508-4BC7-BBD7-0E4C29C319DF}" sibTransId="{F76E66A8-78F9-436E-8A8B-EB407BA38E27}"/>
    <dgm:cxn modelId="{F62F3ABB-FE61-44BA-AC36-5A3F70A503A0}" type="presParOf" srcId="{26375035-D56B-47A0-92E4-C37BFF48E42A}" destId="{39473CAF-5D09-4E45-80B3-46830A13AFCB}" srcOrd="0" destOrd="0" presId="urn:microsoft.com/office/officeart/2005/8/layout/default"/>
    <dgm:cxn modelId="{6040DC13-33AC-4D47-B369-09786F76DDEA}" type="presParOf" srcId="{26375035-D56B-47A0-92E4-C37BFF48E42A}" destId="{7EEB9659-02BC-4903-9FDA-A10BA4D0F6D1}" srcOrd="1" destOrd="0" presId="urn:microsoft.com/office/officeart/2005/8/layout/default"/>
    <dgm:cxn modelId="{D0C866CA-F157-4DDB-B33E-B1D8CF25DE19}" type="presParOf" srcId="{26375035-D56B-47A0-92E4-C37BFF48E42A}" destId="{82DF85E0-3192-4C96-BDD4-937D311BAA10}" srcOrd="2" destOrd="0" presId="urn:microsoft.com/office/officeart/2005/8/layout/default"/>
    <dgm:cxn modelId="{6D90CF47-D27E-4339-8709-E51B6D2289A5}" type="presParOf" srcId="{26375035-D56B-47A0-92E4-C37BFF48E42A}" destId="{515738F7-A4F6-4233-AF9E-DC8E6BCAF0D6}" srcOrd="3" destOrd="0" presId="urn:microsoft.com/office/officeart/2005/8/layout/default"/>
    <dgm:cxn modelId="{034E2F3C-2AFA-485F-A9AC-DEBB6460F9C6}" type="presParOf" srcId="{26375035-D56B-47A0-92E4-C37BFF48E42A}" destId="{FE4671CE-840D-41BD-A65D-610D60DC4D90}" srcOrd="4" destOrd="0" presId="urn:microsoft.com/office/officeart/2005/8/layout/default"/>
    <dgm:cxn modelId="{6C30D446-5BB9-4242-A183-00E83F85C95B}" type="presParOf" srcId="{26375035-D56B-47A0-92E4-C37BFF48E42A}" destId="{E38E803F-6E6D-4E10-821C-10DAFEC0BF9A}" srcOrd="5" destOrd="0" presId="urn:microsoft.com/office/officeart/2005/8/layout/default"/>
    <dgm:cxn modelId="{D205CC78-B59E-4889-A352-C3C25946658B}" type="presParOf" srcId="{26375035-D56B-47A0-92E4-C37BFF48E42A}" destId="{3D7B0280-B7EE-4DDA-910C-6CC5DB7024BD}" srcOrd="6" destOrd="0" presId="urn:microsoft.com/office/officeart/2005/8/layout/default"/>
    <dgm:cxn modelId="{00F870BD-D0F6-4200-A601-FAED9E520469}" type="presParOf" srcId="{26375035-D56B-47A0-92E4-C37BFF48E42A}" destId="{2FC8A45D-3FDD-4847-8354-16A9132AE335}" srcOrd="7" destOrd="0" presId="urn:microsoft.com/office/officeart/2005/8/layout/default"/>
    <dgm:cxn modelId="{B015DF24-A15D-4067-B078-1A856A489F84}" type="presParOf" srcId="{26375035-D56B-47A0-92E4-C37BFF48E42A}" destId="{378DF4AA-12EF-489F-B75F-BFEA28C71715}" srcOrd="8" destOrd="0" presId="urn:microsoft.com/office/officeart/2005/8/layout/default"/>
    <dgm:cxn modelId="{3EBBA2A5-ACA2-4F36-AAF2-244559B07137}" type="presParOf" srcId="{26375035-D56B-47A0-92E4-C37BFF48E42A}" destId="{3C067B99-A1B6-4191-BC09-2887295F5350}" srcOrd="9" destOrd="0" presId="urn:microsoft.com/office/officeart/2005/8/layout/default"/>
    <dgm:cxn modelId="{664E665D-A420-4216-A750-2AACA71CF881}" type="presParOf" srcId="{26375035-D56B-47A0-92E4-C37BFF48E42A}" destId="{C682490C-9696-4A78-87B3-60A0816A1C9C}" srcOrd="10" destOrd="0" presId="urn:microsoft.com/office/officeart/2005/8/layout/default"/>
    <dgm:cxn modelId="{EBB9C03C-2765-4357-BEAE-A1E9C8F14C93}" type="presParOf" srcId="{26375035-D56B-47A0-92E4-C37BFF48E42A}" destId="{395B7B32-8663-47E3-889E-BEC900FDECD6}" srcOrd="11" destOrd="0" presId="urn:microsoft.com/office/officeart/2005/8/layout/default"/>
    <dgm:cxn modelId="{E5E0D6FF-E368-42BB-9EE4-58829130101C}" type="presParOf" srcId="{26375035-D56B-47A0-92E4-C37BFF48E42A}" destId="{083A6685-2D86-43F6-8A5B-92CB5B8473DE}" srcOrd="12" destOrd="0" presId="urn:microsoft.com/office/officeart/2005/8/layout/default"/>
    <dgm:cxn modelId="{7694EB8B-0440-49DB-93AA-E34B95ED06D2}" type="presParOf" srcId="{26375035-D56B-47A0-92E4-C37BFF48E42A}" destId="{2F8451FB-0E7B-43EB-B480-F566B0526F8C}" srcOrd="13" destOrd="0" presId="urn:microsoft.com/office/officeart/2005/8/layout/default"/>
    <dgm:cxn modelId="{5A0F8DF2-1168-449A-9A8F-1DFB7E07967F}" type="presParOf" srcId="{26375035-D56B-47A0-92E4-C37BFF48E42A}" destId="{03F33C9E-86ED-4388-8FED-5155ABB70D6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28A43-FC4E-4585-8557-9618062B4AB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8B60592-DA8F-4F52-9D50-18275109EA3A}">
      <dgm:prSet phldrT="[Text]"/>
      <dgm:spPr/>
      <dgm:t>
        <a:bodyPr/>
        <a:lstStyle/>
        <a:p>
          <a:r>
            <a:rPr lang="en-US" dirty="0" smtClean="0"/>
            <a:t>Some limitations</a:t>
          </a:r>
          <a:endParaRPr lang="en-US" dirty="0"/>
        </a:p>
      </dgm:t>
    </dgm:pt>
    <dgm:pt modelId="{FDEEA446-5411-4E0A-937E-0A4F36428E37}" type="parTrans" cxnId="{58E50E45-A3E7-424F-B6C0-E6521155454C}">
      <dgm:prSet/>
      <dgm:spPr/>
      <dgm:t>
        <a:bodyPr/>
        <a:lstStyle/>
        <a:p>
          <a:endParaRPr lang="en-US"/>
        </a:p>
      </dgm:t>
    </dgm:pt>
    <dgm:pt modelId="{0B6578F9-8762-4871-8832-1CD428A30881}" type="sibTrans" cxnId="{58E50E45-A3E7-424F-B6C0-E6521155454C}">
      <dgm:prSet/>
      <dgm:spPr/>
      <dgm:t>
        <a:bodyPr/>
        <a:lstStyle/>
        <a:p>
          <a:endParaRPr lang="en-US"/>
        </a:p>
      </dgm:t>
    </dgm:pt>
    <dgm:pt modelId="{DFC4C7BC-27A4-451C-891D-4FA65214D668}">
      <dgm:prSet phldrT="[Text]"/>
      <dgm:spPr/>
      <dgm:t>
        <a:bodyPr/>
        <a:lstStyle/>
        <a:p>
          <a:r>
            <a:rPr lang="en-US" dirty="0" smtClean="0"/>
            <a:t>Maslow – not all employees follow the same set of needs – different individuals can be driven by different. Position of self actualization research limited</a:t>
          </a:r>
          <a:endParaRPr lang="en-US" dirty="0"/>
        </a:p>
      </dgm:t>
    </dgm:pt>
    <dgm:pt modelId="{246600F6-84A3-4F8C-BB78-73440327FD56}" type="parTrans" cxnId="{DC0EDBF1-50A2-48B4-9F60-E860F8D19176}">
      <dgm:prSet/>
      <dgm:spPr/>
      <dgm:t>
        <a:bodyPr/>
        <a:lstStyle/>
        <a:p>
          <a:endParaRPr lang="en-US"/>
        </a:p>
      </dgm:t>
    </dgm:pt>
    <dgm:pt modelId="{3862CDD1-7DCD-4804-91DE-70BD68166DF9}" type="sibTrans" cxnId="{DC0EDBF1-50A2-48B4-9F60-E860F8D19176}">
      <dgm:prSet/>
      <dgm:spPr/>
      <dgm:t>
        <a:bodyPr/>
        <a:lstStyle/>
        <a:p>
          <a:endParaRPr lang="en-US"/>
        </a:p>
      </dgm:t>
    </dgm:pt>
    <dgm:pt modelId="{8F98255D-7575-4123-BB57-A7D320B395EB}">
      <dgm:prSet phldrT="[Text]"/>
      <dgm:spPr/>
      <dgm:t>
        <a:bodyPr/>
        <a:lstStyle/>
        <a:p>
          <a:r>
            <a:rPr lang="en-US" dirty="0" err="1" smtClean="0"/>
            <a:t>Satir</a:t>
          </a:r>
          <a:r>
            <a:rPr lang="en-US" dirty="0" smtClean="0"/>
            <a:t>/ </a:t>
          </a:r>
          <a:r>
            <a:rPr lang="en-US" dirty="0" err="1" smtClean="0"/>
            <a:t>Kubler</a:t>
          </a:r>
          <a:r>
            <a:rPr lang="en-US" dirty="0" smtClean="0"/>
            <a:t> – stages are not clearly defined and don’t have an exact point of measure when start and when end</a:t>
          </a:r>
          <a:endParaRPr lang="en-US" dirty="0"/>
        </a:p>
      </dgm:t>
    </dgm:pt>
    <dgm:pt modelId="{500597D4-E5EA-4029-9BB9-5790C1A84A24}" type="parTrans" cxnId="{2FCCBB7D-777F-448D-8A3F-EEE70E5C162E}">
      <dgm:prSet/>
      <dgm:spPr/>
      <dgm:t>
        <a:bodyPr/>
        <a:lstStyle/>
        <a:p>
          <a:endParaRPr lang="en-US"/>
        </a:p>
      </dgm:t>
    </dgm:pt>
    <dgm:pt modelId="{9A6B7211-3038-4E43-80E0-65EB05E9B4AD}" type="sibTrans" cxnId="{2FCCBB7D-777F-448D-8A3F-EEE70E5C162E}">
      <dgm:prSet/>
      <dgm:spPr/>
      <dgm:t>
        <a:bodyPr/>
        <a:lstStyle/>
        <a:p>
          <a:endParaRPr lang="en-US"/>
        </a:p>
      </dgm:t>
    </dgm:pt>
    <dgm:pt modelId="{C8E8386E-3D5B-4D71-A23C-43238A293A02}">
      <dgm:prSet phldrT="[Text]"/>
      <dgm:spPr/>
      <dgm:t>
        <a:bodyPr/>
        <a:lstStyle/>
        <a:p>
          <a:r>
            <a:rPr lang="en-US" dirty="0" smtClean="0"/>
            <a:t>Psychodynamic approach – over simplify human behaviour and doesn’t take into account other influences that affect human mind. Fails to take into account environmental, biological or genetic influences</a:t>
          </a:r>
          <a:endParaRPr lang="en-US" dirty="0"/>
        </a:p>
      </dgm:t>
    </dgm:pt>
    <dgm:pt modelId="{0FB4E10C-1DCE-40DA-91C6-069ED121FCAD}" type="parTrans" cxnId="{45F11807-BF3B-4420-B71E-584AC7BEF69E}">
      <dgm:prSet/>
      <dgm:spPr/>
      <dgm:t>
        <a:bodyPr/>
        <a:lstStyle/>
        <a:p>
          <a:endParaRPr lang="en-US"/>
        </a:p>
      </dgm:t>
    </dgm:pt>
    <dgm:pt modelId="{4F507091-1729-4368-B2C1-8619787D820C}" type="sibTrans" cxnId="{45F11807-BF3B-4420-B71E-584AC7BEF69E}">
      <dgm:prSet/>
      <dgm:spPr/>
      <dgm:t>
        <a:bodyPr/>
        <a:lstStyle/>
        <a:p>
          <a:endParaRPr lang="en-US"/>
        </a:p>
      </dgm:t>
    </dgm:pt>
    <dgm:pt modelId="{8B8E3D2F-3465-47DB-9ECC-9689E2697542}">
      <dgm:prSet phldrT="[Text]"/>
      <dgm:spPr/>
      <dgm:t>
        <a:bodyPr/>
        <a:lstStyle/>
        <a:p>
          <a:r>
            <a:rPr lang="en-US" dirty="0" smtClean="0"/>
            <a:t>Gestalt approach – doesn't look at if people d</a:t>
          </a:r>
          <a:r>
            <a:rPr lang="en-GB" dirty="0" smtClean="0"/>
            <a:t>don't want to change and fight the change due to failure.</a:t>
          </a:r>
          <a:endParaRPr lang="en-US" dirty="0"/>
        </a:p>
      </dgm:t>
    </dgm:pt>
    <dgm:pt modelId="{5F0E08E1-9D71-464D-9C56-4D0011448A85}" type="parTrans" cxnId="{85DFB349-9806-442C-91BF-E90BDCCC7DAD}">
      <dgm:prSet/>
      <dgm:spPr/>
      <dgm:t>
        <a:bodyPr/>
        <a:lstStyle/>
        <a:p>
          <a:endParaRPr lang="en-US"/>
        </a:p>
      </dgm:t>
    </dgm:pt>
    <dgm:pt modelId="{F3C38956-E94A-4A4B-81D5-4881CDE6BC6E}" type="sibTrans" cxnId="{85DFB349-9806-442C-91BF-E90BDCCC7DAD}">
      <dgm:prSet/>
      <dgm:spPr/>
      <dgm:t>
        <a:bodyPr/>
        <a:lstStyle/>
        <a:p>
          <a:endParaRPr lang="en-US"/>
        </a:p>
      </dgm:t>
    </dgm:pt>
    <dgm:pt modelId="{1E1878C9-B68B-482F-BD80-A85E83989B0E}">
      <dgm:prSet phldrT="[Text]"/>
      <dgm:spPr/>
      <dgm:t>
        <a:bodyPr/>
        <a:lstStyle/>
        <a:p>
          <a:r>
            <a:rPr lang="en-US" dirty="0" smtClean="0"/>
            <a:t>Behaviorist – focuses on nurture but ignores nature which can impact on performance and disregards genetic makeup. It assumes our behaviours are determined by environmental effects only and undermines choice.</a:t>
          </a:r>
          <a:endParaRPr lang="en-US" dirty="0"/>
        </a:p>
      </dgm:t>
    </dgm:pt>
    <dgm:pt modelId="{71BA9E28-36E8-4DC7-A999-27E6B1251142}" type="parTrans" cxnId="{97E1810D-E025-431C-98E4-C5EDF235005F}">
      <dgm:prSet/>
      <dgm:spPr/>
      <dgm:t>
        <a:bodyPr/>
        <a:lstStyle/>
        <a:p>
          <a:endParaRPr lang="en-US"/>
        </a:p>
      </dgm:t>
    </dgm:pt>
    <dgm:pt modelId="{D9C57A1C-D34B-4C41-9D0E-3EA0AC72907B}" type="sibTrans" cxnId="{97E1810D-E025-431C-98E4-C5EDF235005F}">
      <dgm:prSet/>
      <dgm:spPr/>
      <dgm:t>
        <a:bodyPr/>
        <a:lstStyle/>
        <a:p>
          <a:endParaRPr lang="en-US"/>
        </a:p>
      </dgm:t>
    </dgm:pt>
    <dgm:pt modelId="{1C706BAC-AE3D-4AEB-9D1F-0975990062C7}" type="pres">
      <dgm:prSet presAssocID="{D3828A43-FC4E-4585-8557-9618062B4AB8}" presName="vert0" presStyleCnt="0">
        <dgm:presLayoutVars>
          <dgm:dir/>
          <dgm:animOne val="branch"/>
          <dgm:animLvl val="lvl"/>
        </dgm:presLayoutVars>
      </dgm:prSet>
      <dgm:spPr/>
    </dgm:pt>
    <dgm:pt modelId="{E193C2C6-DA96-43DA-8ED8-BFB47E776706}" type="pres">
      <dgm:prSet presAssocID="{C8B60592-DA8F-4F52-9D50-18275109EA3A}" presName="thickLine" presStyleLbl="alignNode1" presStyleIdx="0" presStyleCnt="1"/>
      <dgm:spPr/>
    </dgm:pt>
    <dgm:pt modelId="{3E123699-83BD-4ED2-A727-B7EE94F4AE8A}" type="pres">
      <dgm:prSet presAssocID="{C8B60592-DA8F-4F52-9D50-18275109EA3A}" presName="horz1" presStyleCnt="0"/>
      <dgm:spPr/>
    </dgm:pt>
    <dgm:pt modelId="{B0E2F8B0-1C2F-4226-9B25-56E4012C672E}" type="pres">
      <dgm:prSet presAssocID="{C8B60592-DA8F-4F52-9D50-18275109EA3A}" presName="tx1" presStyleLbl="revTx" presStyleIdx="0" presStyleCnt="6"/>
      <dgm:spPr/>
      <dgm:t>
        <a:bodyPr/>
        <a:lstStyle/>
        <a:p>
          <a:endParaRPr lang="en-US"/>
        </a:p>
      </dgm:t>
    </dgm:pt>
    <dgm:pt modelId="{381C62CA-DEB1-4027-AAF7-56B4EBF52CC3}" type="pres">
      <dgm:prSet presAssocID="{C8B60592-DA8F-4F52-9D50-18275109EA3A}" presName="vert1" presStyleCnt="0"/>
      <dgm:spPr/>
    </dgm:pt>
    <dgm:pt modelId="{7D0BDD15-058D-4754-B7DB-D28824FE994F}" type="pres">
      <dgm:prSet presAssocID="{1E1878C9-B68B-482F-BD80-A85E83989B0E}" presName="vertSpace2a" presStyleCnt="0"/>
      <dgm:spPr/>
    </dgm:pt>
    <dgm:pt modelId="{24E1D24D-1A4F-42DB-8528-13838EE9AF34}" type="pres">
      <dgm:prSet presAssocID="{1E1878C9-B68B-482F-BD80-A85E83989B0E}" presName="horz2" presStyleCnt="0"/>
      <dgm:spPr/>
    </dgm:pt>
    <dgm:pt modelId="{85AE4A49-57ED-4CB1-8FE0-BC2D1CC4CD35}" type="pres">
      <dgm:prSet presAssocID="{1E1878C9-B68B-482F-BD80-A85E83989B0E}" presName="horzSpace2" presStyleCnt="0"/>
      <dgm:spPr/>
    </dgm:pt>
    <dgm:pt modelId="{018B6D24-53EA-40FD-ACFA-A998918749D7}" type="pres">
      <dgm:prSet presAssocID="{1E1878C9-B68B-482F-BD80-A85E83989B0E}" presName="tx2" presStyleLbl="revTx" presStyleIdx="1" presStyleCnt="6"/>
      <dgm:spPr/>
      <dgm:t>
        <a:bodyPr/>
        <a:lstStyle/>
        <a:p>
          <a:endParaRPr lang="en-US"/>
        </a:p>
      </dgm:t>
    </dgm:pt>
    <dgm:pt modelId="{09EAE8B5-D784-4ED5-8D48-F0D9EE7FD722}" type="pres">
      <dgm:prSet presAssocID="{1E1878C9-B68B-482F-BD80-A85E83989B0E}" presName="vert2" presStyleCnt="0"/>
      <dgm:spPr/>
    </dgm:pt>
    <dgm:pt modelId="{7AFC9FF8-DCEA-40E8-A3A5-404CCB895F4F}" type="pres">
      <dgm:prSet presAssocID="{1E1878C9-B68B-482F-BD80-A85E83989B0E}" presName="thinLine2b" presStyleLbl="callout" presStyleIdx="0" presStyleCnt="5"/>
      <dgm:spPr/>
    </dgm:pt>
    <dgm:pt modelId="{1C8D231E-EC80-4E9C-A4DB-4A6F116C8D12}" type="pres">
      <dgm:prSet presAssocID="{1E1878C9-B68B-482F-BD80-A85E83989B0E}" presName="vertSpace2b" presStyleCnt="0"/>
      <dgm:spPr/>
    </dgm:pt>
    <dgm:pt modelId="{3B5F7FF3-B283-488E-901F-A7CBA14B1648}" type="pres">
      <dgm:prSet presAssocID="{DFC4C7BC-27A4-451C-891D-4FA65214D668}" presName="horz2" presStyleCnt="0"/>
      <dgm:spPr/>
    </dgm:pt>
    <dgm:pt modelId="{B4856FE2-F17F-4DBF-9B1F-F6DAEC523AF5}" type="pres">
      <dgm:prSet presAssocID="{DFC4C7BC-27A4-451C-891D-4FA65214D668}" presName="horzSpace2" presStyleCnt="0"/>
      <dgm:spPr/>
    </dgm:pt>
    <dgm:pt modelId="{C0387F82-31AF-4A28-AC25-56A265629BC0}" type="pres">
      <dgm:prSet presAssocID="{DFC4C7BC-27A4-451C-891D-4FA65214D668}" presName="tx2" presStyleLbl="revTx" presStyleIdx="2" presStyleCnt="6"/>
      <dgm:spPr/>
      <dgm:t>
        <a:bodyPr/>
        <a:lstStyle/>
        <a:p>
          <a:endParaRPr lang="en-US"/>
        </a:p>
      </dgm:t>
    </dgm:pt>
    <dgm:pt modelId="{DA0A216B-9522-4E34-B401-233474F68D8A}" type="pres">
      <dgm:prSet presAssocID="{DFC4C7BC-27A4-451C-891D-4FA65214D668}" presName="vert2" presStyleCnt="0"/>
      <dgm:spPr/>
    </dgm:pt>
    <dgm:pt modelId="{BA888FFA-887D-4CB7-BD8E-4D88D4337500}" type="pres">
      <dgm:prSet presAssocID="{DFC4C7BC-27A4-451C-891D-4FA65214D668}" presName="thinLine2b" presStyleLbl="callout" presStyleIdx="1" presStyleCnt="5"/>
      <dgm:spPr/>
    </dgm:pt>
    <dgm:pt modelId="{EC222AA2-50F5-4C48-9D31-48F682E7F4A4}" type="pres">
      <dgm:prSet presAssocID="{DFC4C7BC-27A4-451C-891D-4FA65214D668}" presName="vertSpace2b" presStyleCnt="0"/>
      <dgm:spPr/>
    </dgm:pt>
    <dgm:pt modelId="{FB67BAD3-E3B1-46D9-B15C-D50B09DE114A}" type="pres">
      <dgm:prSet presAssocID="{8F98255D-7575-4123-BB57-A7D320B395EB}" presName="horz2" presStyleCnt="0"/>
      <dgm:spPr/>
    </dgm:pt>
    <dgm:pt modelId="{DF5F6C31-A8CE-4270-8AB2-D33F63570E5B}" type="pres">
      <dgm:prSet presAssocID="{8F98255D-7575-4123-BB57-A7D320B395EB}" presName="horzSpace2" presStyleCnt="0"/>
      <dgm:spPr/>
    </dgm:pt>
    <dgm:pt modelId="{6A4624C7-325C-4C43-BF5A-DBFF637B6AFE}" type="pres">
      <dgm:prSet presAssocID="{8F98255D-7575-4123-BB57-A7D320B395EB}" presName="tx2" presStyleLbl="revTx" presStyleIdx="3" presStyleCnt="6"/>
      <dgm:spPr/>
    </dgm:pt>
    <dgm:pt modelId="{A72D891F-96A6-4C9F-9ECD-0D5C91337D2F}" type="pres">
      <dgm:prSet presAssocID="{8F98255D-7575-4123-BB57-A7D320B395EB}" presName="vert2" presStyleCnt="0"/>
      <dgm:spPr/>
    </dgm:pt>
    <dgm:pt modelId="{EBE8D3D5-94AF-474C-A6ED-7DBD5375A40D}" type="pres">
      <dgm:prSet presAssocID="{8F98255D-7575-4123-BB57-A7D320B395EB}" presName="thinLine2b" presStyleLbl="callout" presStyleIdx="2" presStyleCnt="5"/>
      <dgm:spPr/>
    </dgm:pt>
    <dgm:pt modelId="{B74D043A-678D-44B1-875A-D0839CE7E140}" type="pres">
      <dgm:prSet presAssocID="{8F98255D-7575-4123-BB57-A7D320B395EB}" presName="vertSpace2b" presStyleCnt="0"/>
      <dgm:spPr/>
    </dgm:pt>
    <dgm:pt modelId="{B42781E9-1271-495D-8834-07220A9E67F5}" type="pres">
      <dgm:prSet presAssocID="{C8E8386E-3D5B-4D71-A23C-43238A293A02}" presName="horz2" presStyleCnt="0"/>
      <dgm:spPr/>
    </dgm:pt>
    <dgm:pt modelId="{B51AC4D4-507F-4971-9D32-9D858AC6D92B}" type="pres">
      <dgm:prSet presAssocID="{C8E8386E-3D5B-4D71-A23C-43238A293A02}" presName="horzSpace2" presStyleCnt="0"/>
      <dgm:spPr/>
    </dgm:pt>
    <dgm:pt modelId="{01B06403-2456-48F7-8591-85A8B01FBE5A}" type="pres">
      <dgm:prSet presAssocID="{C8E8386E-3D5B-4D71-A23C-43238A293A02}" presName="tx2" presStyleLbl="revTx" presStyleIdx="4" presStyleCnt="6"/>
      <dgm:spPr/>
      <dgm:t>
        <a:bodyPr/>
        <a:lstStyle/>
        <a:p>
          <a:endParaRPr lang="en-US"/>
        </a:p>
      </dgm:t>
    </dgm:pt>
    <dgm:pt modelId="{A46CF880-A92D-4470-90DB-48F0A63568E6}" type="pres">
      <dgm:prSet presAssocID="{C8E8386E-3D5B-4D71-A23C-43238A293A02}" presName="vert2" presStyleCnt="0"/>
      <dgm:spPr/>
    </dgm:pt>
    <dgm:pt modelId="{3D1F059D-9BB2-4262-9C44-C9A0EC7CE89F}" type="pres">
      <dgm:prSet presAssocID="{C8E8386E-3D5B-4D71-A23C-43238A293A02}" presName="thinLine2b" presStyleLbl="callout" presStyleIdx="3" presStyleCnt="5"/>
      <dgm:spPr/>
    </dgm:pt>
    <dgm:pt modelId="{DACBAE57-4C85-4E24-AFF9-C3EE82485BDD}" type="pres">
      <dgm:prSet presAssocID="{C8E8386E-3D5B-4D71-A23C-43238A293A02}" presName="vertSpace2b" presStyleCnt="0"/>
      <dgm:spPr/>
    </dgm:pt>
    <dgm:pt modelId="{CB8E46B3-4F7C-48B8-8D1B-18F4EF1ABD31}" type="pres">
      <dgm:prSet presAssocID="{8B8E3D2F-3465-47DB-9ECC-9689E2697542}" presName="horz2" presStyleCnt="0"/>
      <dgm:spPr/>
    </dgm:pt>
    <dgm:pt modelId="{81E6DDA7-446A-4C42-A3A2-888133169D69}" type="pres">
      <dgm:prSet presAssocID="{8B8E3D2F-3465-47DB-9ECC-9689E2697542}" presName="horzSpace2" presStyleCnt="0"/>
      <dgm:spPr/>
    </dgm:pt>
    <dgm:pt modelId="{23EE4A1B-7373-409D-B1B7-010894E275E3}" type="pres">
      <dgm:prSet presAssocID="{8B8E3D2F-3465-47DB-9ECC-9689E2697542}" presName="tx2" presStyleLbl="revTx" presStyleIdx="5" presStyleCnt="6"/>
      <dgm:spPr/>
      <dgm:t>
        <a:bodyPr/>
        <a:lstStyle/>
        <a:p>
          <a:endParaRPr lang="en-US"/>
        </a:p>
      </dgm:t>
    </dgm:pt>
    <dgm:pt modelId="{36F231D7-2854-4382-B3D3-274D49885703}" type="pres">
      <dgm:prSet presAssocID="{8B8E3D2F-3465-47DB-9ECC-9689E2697542}" presName="vert2" presStyleCnt="0"/>
      <dgm:spPr/>
    </dgm:pt>
    <dgm:pt modelId="{27615151-72B0-420B-9B68-8516D134446B}" type="pres">
      <dgm:prSet presAssocID="{8B8E3D2F-3465-47DB-9ECC-9689E2697542}" presName="thinLine2b" presStyleLbl="callout" presStyleIdx="4" presStyleCnt="5"/>
      <dgm:spPr/>
    </dgm:pt>
    <dgm:pt modelId="{5B4989C3-C0C8-4E7B-8AE5-250BC13B92A8}" type="pres">
      <dgm:prSet presAssocID="{8B8E3D2F-3465-47DB-9ECC-9689E2697542}" presName="vertSpace2b" presStyleCnt="0"/>
      <dgm:spPr/>
    </dgm:pt>
  </dgm:ptLst>
  <dgm:cxnLst>
    <dgm:cxn modelId="{2836F106-5C07-47D5-B5EE-EEABFD038F6A}" type="presOf" srcId="{8B8E3D2F-3465-47DB-9ECC-9689E2697542}" destId="{23EE4A1B-7373-409D-B1B7-010894E275E3}" srcOrd="0" destOrd="0" presId="urn:microsoft.com/office/officeart/2008/layout/LinedList"/>
    <dgm:cxn modelId="{58E50E45-A3E7-424F-B6C0-E6521155454C}" srcId="{D3828A43-FC4E-4585-8557-9618062B4AB8}" destId="{C8B60592-DA8F-4F52-9D50-18275109EA3A}" srcOrd="0" destOrd="0" parTransId="{FDEEA446-5411-4E0A-937E-0A4F36428E37}" sibTransId="{0B6578F9-8762-4871-8832-1CD428A30881}"/>
    <dgm:cxn modelId="{2FCCBB7D-777F-448D-8A3F-EEE70E5C162E}" srcId="{C8B60592-DA8F-4F52-9D50-18275109EA3A}" destId="{8F98255D-7575-4123-BB57-A7D320B395EB}" srcOrd="2" destOrd="0" parTransId="{500597D4-E5EA-4029-9BB9-5790C1A84A24}" sibTransId="{9A6B7211-3038-4E43-80E0-65EB05E9B4AD}"/>
    <dgm:cxn modelId="{97E1810D-E025-431C-98E4-C5EDF235005F}" srcId="{C8B60592-DA8F-4F52-9D50-18275109EA3A}" destId="{1E1878C9-B68B-482F-BD80-A85E83989B0E}" srcOrd="0" destOrd="0" parTransId="{71BA9E28-36E8-4DC7-A999-27E6B1251142}" sibTransId="{D9C57A1C-D34B-4C41-9D0E-3EA0AC72907B}"/>
    <dgm:cxn modelId="{45F11807-BF3B-4420-B71E-584AC7BEF69E}" srcId="{C8B60592-DA8F-4F52-9D50-18275109EA3A}" destId="{C8E8386E-3D5B-4D71-A23C-43238A293A02}" srcOrd="3" destOrd="0" parTransId="{0FB4E10C-1DCE-40DA-91C6-069ED121FCAD}" sibTransId="{4F507091-1729-4368-B2C1-8619787D820C}"/>
    <dgm:cxn modelId="{081CBCBB-F1D9-4D57-A92F-D5A7B7AE7646}" type="presOf" srcId="{8F98255D-7575-4123-BB57-A7D320B395EB}" destId="{6A4624C7-325C-4C43-BF5A-DBFF637B6AFE}" srcOrd="0" destOrd="0" presId="urn:microsoft.com/office/officeart/2008/layout/LinedList"/>
    <dgm:cxn modelId="{DC0EDBF1-50A2-48B4-9F60-E860F8D19176}" srcId="{C8B60592-DA8F-4F52-9D50-18275109EA3A}" destId="{DFC4C7BC-27A4-451C-891D-4FA65214D668}" srcOrd="1" destOrd="0" parTransId="{246600F6-84A3-4F8C-BB78-73440327FD56}" sibTransId="{3862CDD1-7DCD-4804-91DE-70BD68166DF9}"/>
    <dgm:cxn modelId="{85DFB349-9806-442C-91BF-E90BDCCC7DAD}" srcId="{C8B60592-DA8F-4F52-9D50-18275109EA3A}" destId="{8B8E3D2F-3465-47DB-9ECC-9689E2697542}" srcOrd="4" destOrd="0" parTransId="{5F0E08E1-9D71-464D-9C56-4D0011448A85}" sibTransId="{F3C38956-E94A-4A4B-81D5-4881CDE6BC6E}"/>
    <dgm:cxn modelId="{967A9F29-35BA-49AF-B91F-F3003F712267}" type="presOf" srcId="{C8B60592-DA8F-4F52-9D50-18275109EA3A}" destId="{B0E2F8B0-1C2F-4226-9B25-56E4012C672E}" srcOrd="0" destOrd="0" presId="urn:microsoft.com/office/officeart/2008/layout/LinedList"/>
    <dgm:cxn modelId="{AD8EA4D1-3CC3-4EF8-BF03-3F39080E6162}" type="presOf" srcId="{1E1878C9-B68B-482F-BD80-A85E83989B0E}" destId="{018B6D24-53EA-40FD-ACFA-A998918749D7}" srcOrd="0" destOrd="0" presId="urn:microsoft.com/office/officeart/2008/layout/LinedList"/>
    <dgm:cxn modelId="{9FAD14AF-5985-4A05-9848-DDB71C7F2AC9}" type="presOf" srcId="{C8E8386E-3D5B-4D71-A23C-43238A293A02}" destId="{01B06403-2456-48F7-8591-85A8B01FBE5A}" srcOrd="0" destOrd="0" presId="urn:microsoft.com/office/officeart/2008/layout/LinedList"/>
    <dgm:cxn modelId="{4213EAEF-70A9-40CD-BB57-3C467E91BF65}" type="presOf" srcId="{DFC4C7BC-27A4-451C-891D-4FA65214D668}" destId="{C0387F82-31AF-4A28-AC25-56A265629BC0}" srcOrd="0" destOrd="0" presId="urn:microsoft.com/office/officeart/2008/layout/LinedList"/>
    <dgm:cxn modelId="{F98A0456-E9AC-4D07-892C-070548BA70E3}" type="presOf" srcId="{D3828A43-FC4E-4585-8557-9618062B4AB8}" destId="{1C706BAC-AE3D-4AEB-9D1F-0975990062C7}" srcOrd="0" destOrd="0" presId="urn:microsoft.com/office/officeart/2008/layout/LinedList"/>
    <dgm:cxn modelId="{2E4CA37E-9097-4E39-87DA-E293ED960B68}" type="presParOf" srcId="{1C706BAC-AE3D-4AEB-9D1F-0975990062C7}" destId="{E193C2C6-DA96-43DA-8ED8-BFB47E776706}" srcOrd="0" destOrd="0" presId="urn:microsoft.com/office/officeart/2008/layout/LinedList"/>
    <dgm:cxn modelId="{2FD41ED9-01BB-424F-AED4-22B28E87A612}" type="presParOf" srcId="{1C706BAC-AE3D-4AEB-9D1F-0975990062C7}" destId="{3E123699-83BD-4ED2-A727-B7EE94F4AE8A}" srcOrd="1" destOrd="0" presId="urn:microsoft.com/office/officeart/2008/layout/LinedList"/>
    <dgm:cxn modelId="{84AAFF7A-73A9-449B-BF0A-A911675F01E4}" type="presParOf" srcId="{3E123699-83BD-4ED2-A727-B7EE94F4AE8A}" destId="{B0E2F8B0-1C2F-4226-9B25-56E4012C672E}" srcOrd="0" destOrd="0" presId="urn:microsoft.com/office/officeart/2008/layout/LinedList"/>
    <dgm:cxn modelId="{0A21B65D-9402-472E-951D-73A5DA81B80A}" type="presParOf" srcId="{3E123699-83BD-4ED2-A727-B7EE94F4AE8A}" destId="{381C62CA-DEB1-4027-AAF7-56B4EBF52CC3}" srcOrd="1" destOrd="0" presId="urn:microsoft.com/office/officeart/2008/layout/LinedList"/>
    <dgm:cxn modelId="{EB9A60FE-EF6D-4ECD-9433-0D41BF949AE3}" type="presParOf" srcId="{381C62CA-DEB1-4027-AAF7-56B4EBF52CC3}" destId="{7D0BDD15-058D-4754-B7DB-D28824FE994F}" srcOrd="0" destOrd="0" presId="urn:microsoft.com/office/officeart/2008/layout/LinedList"/>
    <dgm:cxn modelId="{D51EA268-C201-41B6-BDB6-6C377E01F057}" type="presParOf" srcId="{381C62CA-DEB1-4027-AAF7-56B4EBF52CC3}" destId="{24E1D24D-1A4F-42DB-8528-13838EE9AF34}" srcOrd="1" destOrd="0" presId="urn:microsoft.com/office/officeart/2008/layout/LinedList"/>
    <dgm:cxn modelId="{4ACB8375-C585-4CDA-8F59-38BFDB56CBE0}" type="presParOf" srcId="{24E1D24D-1A4F-42DB-8528-13838EE9AF34}" destId="{85AE4A49-57ED-4CB1-8FE0-BC2D1CC4CD35}" srcOrd="0" destOrd="0" presId="urn:microsoft.com/office/officeart/2008/layout/LinedList"/>
    <dgm:cxn modelId="{9392D0E0-F9D1-4A5E-9F35-BF68C4F1899E}" type="presParOf" srcId="{24E1D24D-1A4F-42DB-8528-13838EE9AF34}" destId="{018B6D24-53EA-40FD-ACFA-A998918749D7}" srcOrd="1" destOrd="0" presId="urn:microsoft.com/office/officeart/2008/layout/LinedList"/>
    <dgm:cxn modelId="{E7F45C36-478F-4975-9751-1493DFE2A517}" type="presParOf" srcId="{24E1D24D-1A4F-42DB-8528-13838EE9AF34}" destId="{09EAE8B5-D784-4ED5-8D48-F0D9EE7FD722}" srcOrd="2" destOrd="0" presId="urn:microsoft.com/office/officeart/2008/layout/LinedList"/>
    <dgm:cxn modelId="{1BF21CD9-7510-4AD3-BC9C-A0052C4F98EC}" type="presParOf" srcId="{381C62CA-DEB1-4027-AAF7-56B4EBF52CC3}" destId="{7AFC9FF8-DCEA-40E8-A3A5-404CCB895F4F}" srcOrd="2" destOrd="0" presId="urn:microsoft.com/office/officeart/2008/layout/LinedList"/>
    <dgm:cxn modelId="{6A5DA85A-38B6-4DE4-8577-48889700BF1A}" type="presParOf" srcId="{381C62CA-DEB1-4027-AAF7-56B4EBF52CC3}" destId="{1C8D231E-EC80-4E9C-A4DB-4A6F116C8D12}" srcOrd="3" destOrd="0" presId="urn:microsoft.com/office/officeart/2008/layout/LinedList"/>
    <dgm:cxn modelId="{94E8D14C-3FFE-4C78-B8D3-82415D4FDEE2}" type="presParOf" srcId="{381C62CA-DEB1-4027-AAF7-56B4EBF52CC3}" destId="{3B5F7FF3-B283-488E-901F-A7CBA14B1648}" srcOrd="4" destOrd="0" presId="urn:microsoft.com/office/officeart/2008/layout/LinedList"/>
    <dgm:cxn modelId="{C16FE170-302F-458D-9F91-C155048E1D65}" type="presParOf" srcId="{3B5F7FF3-B283-488E-901F-A7CBA14B1648}" destId="{B4856FE2-F17F-4DBF-9B1F-F6DAEC523AF5}" srcOrd="0" destOrd="0" presId="urn:microsoft.com/office/officeart/2008/layout/LinedList"/>
    <dgm:cxn modelId="{B6DFACCC-7EC9-4527-B4A8-BE5E56A7F626}" type="presParOf" srcId="{3B5F7FF3-B283-488E-901F-A7CBA14B1648}" destId="{C0387F82-31AF-4A28-AC25-56A265629BC0}" srcOrd="1" destOrd="0" presId="urn:microsoft.com/office/officeart/2008/layout/LinedList"/>
    <dgm:cxn modelId="{2EFBB14F-2F62-4F66-95D3-48C1ABB5C790}" type="presParOf" srcId="{3B5F7FF3-B283-488E-901F-A7CBA14B1648}" destId="{DA0A216B-9522-4E34-B401-233474F68D8A}" srcOrd="2" destOrd="0" presId="urn:microsoft.com/office/officeart/2008/layout/LinedList"/>
    <dgm:cxn modelId="{3D39760A-A769-465B-BB1F-39A7CF7EF0B4}" type="presParOf" srcId="{381C62CA-DEB1-4027-AAF7-56B4EBF52CC3}" destId="{BA888FFA-887D-4CB7-BD8E-4D88D4337500}" srcOrd="5" destOrd="0" presId="urn:microsoft.com/office/officeart/2008/layout/LinedList"/>
    <dgm:cxn modelId="{10CB8B0A-3882-4891-BA1A-D952E6849DAE}" type="presParOf" srcId="{381C62CA-DEB1-4027-AAF7-56B4EBF52CC3}" destId="{EC222AA2-50F5-4C48-9D31-48F682E7F4A4}" srcOrd="6" destOrd="0" presId="urn:microsoft.com/office/officeart/2008/layout/LinedList"/>
    <dgm:cxn modelId="{E2F1C420-3E78-4BD6-921C-92157A6C300F}" type="presParOf" srcId="{381C62CA-DEB1-4027-AAF7-56B4EBF52CC3}" destId="{FB67BAD3-E3B1-46D9-B15C-D50B09DE114A}" srcOrd="7" destOrd="0" presId="urn:microsoft.com/office/officeart/2008/layout/LinedList"/>
    <dgm:cxn modelId="{0738CE07-8285-43DC-B127-18C1F1F418A8}" type="presParOf" srcId="{FB67BAD3-E3B1-46D9-B15C-D50B09DE114A}" destId="{DF5F6C31-A8CE-4270-8AB2-D33F63570E5B}" srcOrd="0" destOrd="0" presId="urn:microsoft.com/office/officeart/2008/layout/LinedList"/>
    <dgm:cxn modelId="{5EBBA3E5-0D1C-4B7F-B95C-D2458D0D66B4}" type="presParOf" srcId="{FB67BAD3-E3B1-46D9-B15C-D50B09DE114A}" destId="{6A4624C7-325C-4C43-BF5A-DBFF637B6AFE}" srcOrd="1" destOrd="0" presId="urn:microsoft.com/office/officeart/2008/layout/LinedList"/>
    <dgm:cxn modelId="{609EB28E-71C3-47DB-8E2E-6724D164C767}" type="presParOf" srcId="{FB67BAD3-E3B1-46D9-B15C-D50B09DE114A}" destId="{A72D891F-96A6-4C9F-9ECD-0D5C91337D2F}" srcOrd="2" destOrd="0" presId="urn:microsoft.com/office/officeart/2008/layout/LinedList"/>
    <dgm:cxn modelId="{08A5F87C-A2B0-4045-9F13-6D4C1A8A028A}" type="presParOf" srcId="{381C62CA-DEB1-4027-AAF7-56B4EBF52CC3}" destId="{EBE8D3D5-94AF-474C-A6ED-7DBD5375A40D}" srcOrd="8" destOrd="0" presId="urn:microsoft.com/office/officeart/2008/layout/LinedList"/>
    <dgm:cxn modelId="{59C5E776-DB69-480E-84B0-4BDCBCC8C88B}" type="presParOf" srcId="{381C62CA-DEB1-4027-AAF7-56B4EBF52CC3}" destId="{B74D043A-678D-44B1-875A-D0839CE7E140}" srcOrd="9" destOrd="0" presId="urn:microsoft.com/office/officeart/2008/layout/LinedList"/>
    <dgm:cxn modelId="{9489CE63-2A7C-46F0-8112-A981BDF94C67}" type="presParOf" srcId="{381C62CA-DEB1-4027-AAF7-56B4EBF52CC3}" destId="{B42781E9-1271-495D-8834-07220A9E67F5}" srcOrd="10" destOrd="0" presId="urn:microsoft.com/office/officeart/2008/layout/LinedList"/>
    <dgm:cxn modelId="{D98C6543-967B-4110-994E-02E4D53E3864}" type="presParOf" srcId="{B42781E9-1271-495D-8834-07220A9E67F5}" destId="{B51AC4D4-507F-4971-9D32-9D858AC6D92B}" srcOrd="0" destOrd="0" presId="urn:microsoft.com/office/officeart/2008/layout/LinedList"/>
    <dgm:cxn modelId="{34204050-C6C7-4578-9EE4-CCDF8C800056}" type="presParOf" srcId="{B42781E9-1271-495D-8834-07220A9E67F5}" destId="{01B06403-2456-48F7-8591-85A8B01FBE5A}" srcOrd="1" destOrd="0" presId="urn:microsoft.com/office/officeart/2008/layout/LinedList"/>
    <dgm:cxn modelId="{7D8A2EC5-78B3-4214-85D6-D15731265324}" type="presParOf" srcId="{B42781E9-1271-495D-8834-07220A9E67F5}" destId="{A46CF880-A92D-4470-90DB-48F0A63568E6}" srcOrd="2" destOrd="0" presId="urn:microsoft.com/office/officeart/2008/layout/LinedList"/>
    <dgm:cxn modelId="{77F7EC5A-935F-412A-89D4-1176597A6386}" type="presParOf" srcId="{381C62CA-DEB1-4027-AAF7-56B4EBF52CC3}" destId="{3D1F059D-9BB2-4262-9C44-C9A0EC7CE89F}" srcOrd="11" destOrd="0" presId="urn:microsoft.com/office/officeart/2008/layout/LinedList"/>
    <dgm:cxn modelId="{EB710C82-2BDA-4106-9855-D7952C899973}" type="presParOf" srcId="{381C62CA-DEB1-4027-AAF7-56B4EBF52CC3}" destId="{DACBAE57-4C85-4E24-AFF9-C3EE82485BDD}" srcOrd="12" destOrd="0" presId="urn:microsoft.com/office/officeart/2008/layout/LinedList"/>
    <dgm:cxn modelId="{7F6B34BC-4497-4B3D-A980-6A163387A07F}" type="presParOf" srcId="{381C62CA-DEB1-4027-AAF7-56B4EBF52CC3}" destId="{CB8E46B3-4F7C-48B8-8D1B-18F4EF1ABD31}" srcOrd="13" destOrd="0" presId="urn:microsoft.com/office/officeart/2008/layout/LinedList"/>
    <dgm:cxn modelId="{F377835A-668E-4999-945C-58E3B4DFF5E2}" type="presParOf" srcId="{CB8E46B3-4F7C-48B8-8D1B-18F4EF1ABD31}" destId="{81E6DDA7-446A-4C42-A3A2-888133169D69}" srcOrd="0" destOrd="0" presId="urn:microsoft.com/office/officeart/2008/layout/LinedList"/>
    <dgm:cxn modelId="{8EBE7166-95FD-4D4C-B97F-CA6A00B0C374}" type="presParOf" srcId="{CB8E46B3-4F7C-48B8-8D1B-18F4EF1ABD31}" destId="{23EE4A1B-7373-409D-B1B7-010894E275E3}" srcOrd="1" destOrd="0" presId="urn:microsoft.com/office/officeart/2008/layout/LinedList"/>
    <dgm:cxn modelId="{D09E25EA-9A73-4D41-A5BD-EDB7CC7F9BB9}" type="presParOf" srcId="{CB8E46B3-4F7C-48B8-8D1B-18F4EF1ABD31}" destId="{36F231D7-2854-4382-B3D3-274D49885703}" srcOrd="2" destOrd="0" presId="urn:microsoft.com/office/officeart/2008/layout/LinedList"/>
    <dgm:cxn modelId="{6404581A-E899-4A36-9B2C-95EC304CA285}" type="presParOf" srcId="{381C62CA-DEB1-4027-AAF7-56B4EBF52CC3}" destId="{27615151-72B0-420B-9B68-8516D134446B}" srcOrd="14" destOrd="0" presId="urn:microsoft.com/office/officeart/2008/layout/LinedList"/>
    <dgm:cxn modelId="{119AE6F6-7BC3-402C-BA0D-18426C528DAB}" type="presParOf" srcId="{381C62CA-DEB1-4027-AAF7-56B4EBF52CC3}" destId="{5B4989C3-C0C8-4E7B-8AE5-250BC13B92A8}"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A56DB3-44B5-4627-92A0-BC1DC275263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F9D93D53-1083-4549-BA51-56598F4712CF}">
      <dgm:prSet phldrT="[Text]"/>
      <dgm:spPr/>
      <dgm:t>
        <a:bodyPr/>
        <a:lstStyle/>
        <a:p>
          <a:r>
            <a:rPr lang="en-US" dirty="0" smtClean="0"/>
            <a:t>Strategic- adjusting the strategy to achieve goals/ visons/ or change mission statement to respond to changing environment</a:t>
          </a:r>
          <a:endParaRPr lang="en-US" dirty="0"/>
        </a:p>
      </dgm:t>
    </dgm:pt>
    <dgm:pt modelId="{3C99CEBD-999D-4907-8F3C-F59503C4BE18}" type="parTrans" cxnId="{037EC86A-19F9-452B-B9AF-AA5CC311E441}">
      <dgm:prSet/>
      <dgm:spPr/>
      <dgm:t>
        <a:bodyPr/>
        <a:lstStyle/>
        <a:p>
          <a:endParaRPr lang="en-US"/>
        </a:p>
      </dgm:t>
    </dgm:pt>
    <dgm:pt modelId="{6D723D0D-45D9-4855-8D26-8572E8A8B7C8}" type="sibTrans" cxnId="{037EC86A-19F9-452B-B9AF-AA5CC311E441}">
      <dgm:prSet/>
      <dgm:spPr/>
      <dgm:t>
        <a:bodyPr/>
        <a:lstStyle/>
        <a:p>
          <a:endParaRPr lang="en-US"/>
        </a:p>
      </dgm:t>
    </dgm:pt>
    <dgm:pt modelId="{687EC0C8-431D-4BC9-AE52-F1A12D0B15B4}">
      <dgm:prSet phldrT="[Text]"/>
      <dgm:spPr/>
      <dgm:t>
        <a:bodyPr/>
        <a:lstStyle/>
        <a:p>
          <a:r>
            <a:rPr lang="en-US" dirty="0" smtClean="0"/>
            <a:t>Structural – Redesign the structure to external environment  such as hierarchy, administrative procedures, management systems</a:t>
          </a:r>
          <a:endParaRPr lang="en-US" dirty="0"/>
        </a:p>
      </dgm:t>
    </dgm:pt>
    <dgm:pt modelId="{C5F76967-859F-4CD6-8667-73670E84E276}" type="parTrans" cxnId="{7CF99CF0-DA32-4B84-8E72-5E30CEF134F4}">
      <dgm:prSet/>
      <dgm:spPr/>
      <dgm:t>
        <a:bodyPr/>
        <a:lstStyle/>
        <a:p>
          <a:endParaRPr lang="en-US"/>
        </a:p>
      </dgm:t>
    </dgm:pt>
    <dgm:pt modelId="{2CC34C6E-8673-4238-A32A-DA01D7A0230F}" type="sibTrans" cxnId="{7CF99CF0-DA32-4B84-8E72-5E30CEF134F4}">
      <dgm:prSet/>
      <dgm:spPr/>
      <dgm:t>
        <a:bodyPr/>
        <a:lstStyle/>
        <a:p>
          <a:endParaRPr lang="en-US"/>
        </a:p>
      </dgm:t>
    </dgm:pt>
    <dgm:pt modelId="{2D829FC4-73BD-40BB-A185-0B950E13CA48}">
      <dgm:prSet phldrT="[Text]"/>
      <dgm:spPr/>
      <dgm:t>
        <a:bodyPr/>
        <a:lstStyle/>
        <a:p>
          <a:r>
            <a:rPr lang="en-US" dirty="0" smtClean="0"/>
            <a:t>Processes – change processes to achieve optimum productivity – adoption of new technology</a:t>
          </a:r>
          <a:endParaRPr lang="en-US" dirty="0"/>
        </a:p>
      </dgm:t>
    </dgm:pt>
    <dgm:pt modelId="{5A7641E1-44DB-43E0-B58B-1FFB0C8C7E42}" type="parTrans" cxnId="{BE95AAD7-A284-4FB4-83CB-2F1708E974CC}">
      <dgm:prSet/>
      <dgm:spPr/>
      <dgm:t>
        <a:bodyPr/>
        <a:lstStyle/>
        <a:p>
          <a:endParaRPr lang="en-US"/>
        </a:p>
      </dgm:t>
    </dgm:pt>
    <dgm:pt modelId="{648ACB28-C4F7-4E92-BBB5-3E76EF6CD4BD}" type="sibTrans" cxnId="{BE95AAD7-A284-4FB4-83CB-2F1708E974CC}">
      <dgm:prSet/>
      <dgm:spPr/>
      <dgm:t>
        <a:bodyPr/>
        <a:lstStyle/>
        <a:p>
          <a:endParaRPr lang="en-US"/>
        </a:p>
      </dgm:t>
    </dgm:pt>
    <dgm:pt modelId="{4BE84B0B-E876-44A6-940D-F8DB920C9E12}">
      <dgm:prSet phldrT="[Text]"/>
      <dgm:spPr/>
      <dgm:t>
        <a:bodyPr/>
        <a:lstStyle/>
        <a:p>
          <a:r>
            <a:rPr lang="en-US" dirty="0" smtClean="0"/>
            <a:t>People Centered – changing behaviors, skills, performance. Bringing in people centered processes involving communicating, motivating focusing on training</a:t>
          </a:r>
          <a:endParaRPr lang="en-US" dirty="0"/>
        </a:p>
      </dgm:t>
    </dgm:pt>
    <dgm:pt modelId="{1B16F8A8-2612-443F-9AB0-79DA7B0948A2}" type="parTrans" cxnId="{CF0F2D37-1047-47AC-AA0F-74B8E312C2B3}">
      <dgm:prSet/>
      <dgm:spPr/>
      <dgm:t>
        <a:bodyPr/>
        <a:lstStyle/>
        <a:p>
          <a:endParaRPr lang="en-US"/>
        </a:p>
      </dgm:t>
    </dgm:pt>
    <dgm:pt modelId="{A38CB969-D644-4D7A-BE4E-A7D878117CF5}" type="sibTrans" cxnId="{CF0F2D37-1047-47AC-AA0F-74B8E312C2B3}">
      <dgm:prSet/>
      <dgm:spPr/>
      <dgm:t>
        <a:bodyPr/>
        <a:lstStyle/>
        <a:p>
          <a:endParaRPr lang="en-US"/>
        </a:p>
      </dgm:t>
    </dgm:pt>
    <dgm:pt modelId="{8EE153E6-6F8A-43C5-90D2-9A0304EB6A93}" type="pres">
      <dgm:prSet presAssocID="{15A56DB3-44B5-4627-92A0-BC1DC2752638}" presName="Name0" presStyleCnt="0">
        <dgm:presLayoutVars>
          <dgm:dir/>
          <dgm:resizeHandles val="exact"/>
        </dgm:presLayoutVars>
      </dgm:prSet>
      <dgm:spPr/>
      <dgm:t>
        <a:bodyPr/>
        <a:lstStyle/>
        <a:p>
          <a:endParaRPr lang="en-US"/>
        </a:p>
      </dgm:t>
    </dgm:pt>
    <dgm:pt modelId="{D13D48CA-27B3-465A-8580-7BC68A04AEDB}" type="pres">
      <dgm:prSet presAssocID="{F9D93D53-1083-4549-BA51-56598F4712CF}" presName="compNode" presStyleCnt="0"/>
      <dgm:spPr/>
    </dgm:pt>
    <dgm:pt modelId="{5CF20668-C53B-497D-96EC-EF6D38452095}" type="pres">
      <dgm:prSet presAssocID="{F9D93D53-1083-4549-BA51-56598F4712CF}" presName="pictRect" presStyleLbl="node1" presStyleIdx="0" presStyleCnt="4" custScaleX="85847" custScaleY="78414"/>
      <dgm:spPr>
        <a:blipFill rotWithShape="1">
          <a:blip xmlns:r="http://schemas.openxmlformats.org/officeDocument/2006/relationships" r:embed="rId1"/>
          <a:stretch>
            <a:fillRect/>
          </a:stretch>
        </a:blipFill>
      </dgm:spPr>
    </dgm:pt>
    <dgm:pt modelId="{4692AC94-3E6E-42F4-9026-CED70DBC072C}" type="pres">
      <dgm:prSet presAssocID="{F9D93D53-1083-4549-BA51-56598F4712CF}" presName="textRect" presStyleLbl="revTx" presStyleIdx="0" presStyleCnt="4">
        <dgm:presLayoutVars>
          <dgm:bulletEnabled val="1"/>
        </dgm:presLayoutVars>
      </dgm:prSet>
      <dgm:spPr/>
      <dgm:t>
        <a:bodyPr/>
        <a:lstStyle/>
        <a:p>
          <a:endParaRPr lang="en-US"/>
        </a:p>
      </dgm:t>
    </dgm:pt>
    <dgm:pt modelId="{3A6E7C34-BBF8-4B79-81B3-91DDE1E87477}" type="pres">
      <dgm:prSet presAssocID="{6D723D0D-45D9-4855-8D26-8572E8A8B7C8}" presName="sibTrans" presStyleLbl="sibTrans2D1" presStyleIdx="0" presStyleCnt="0"/>
      <dgm:spPr/>
      <dgm:t>
        <a:bodyPr/>
        <a:lstStyle/>
        <a:p>
          <a:endParaRPr lang="en-US"/>
        </a:p>
      </dgm:t>
    </dgm:pt>
    <dgm:pt modelId="{16AE6105-F4F4-44D3-9AEF-92A091AB46C6}" type="pres">
      <dgm:prSet presAssocID="{687EC0C8-431D-4BC9-AE52-F1A12D0B15B4}" presName="compNode" presStyleCnt="0"/>
      <dgm:spPr/>
    </dgm:pt>
    <dgm:pt modelId="{603AF710-86C0-47C2-BFD4-726380410968}" type="pres">
      <dgm:prSet presAssocID="{687EC0C8-431D-4BC9-AE52-F1A12D0B15B4}" presName="pictRect" presStyleLbl="node1" presStyleIdx="1" presStyleCnt="4" custScaleX="95453" custScaleY="84600"/>
      <dgm:spPr>
        <a:blipFill rotWithShape="1">
          <a:blip xmlns:r="http://schemas.openxmlformats.org/officeDocument/2006/relationships" r:embed="rId2"/>
          <a:stretch>
            <a:fillRect/>
          </a:stretch>
        </a:blipFill>
      </dgm:spPr>
    </dgm:pt>
    <dgm:pt modelId="{8B049510-739F-4206-BFF9-BD56EAE7FE12}" type="pres">
      <dgm:prSet presAssocID="{687EC0C8-431D-4BC9-AE52-F1A12D0B15B4}" presName="textRect" presStyleLbl="revTx" presStyleIdx="1" presStyleCnt="4">
        <dgm:presLayoutVars>
          <dgm:bulletEnabled val="1"/>
        </dgm:presLayoutVars>
      </dgm:prSet>
      <dgm:spPr/>
      <dgm:t>
        <a:bodyPr/>
        <a:lstStyle/>
        <a:p>
          <a:endParaRPr lang="en-US"/>
        </a:p>
      </dgm:t>
    </dgm:pt>
    <dgm:pt modelId="{5919F882-2FA5-4321-87F7-5E901A217C24}" type="pres">
      <dgm:prSet presAssocID="{2CC34C6E-8673-4238-A32A-DA01D7A0230F}" presName="sibTrans" presStyleLbl="sibTrans2D1" presStyleIdx="0" presStyleCnt="0"/>
      <dgm:spPr/>
      <dgm:t>
        <a:bodyPr/>
        <a:lstStyle/>
        <a:p>
          <a:endParaRPr lang="en-US"/>
        </a:p>
      </dgm:t>
    </dgm:pt>
    <dgm:pt modelId="{82E489E5-3863-4EAF-86CD-3DB2CE86E8DF}" type="pres">
      <dgm:prSet presAssocID="{2D829FC4-73BD-40BB-A185-0B950E13CA48}" presName="compNode" presStyleCnt="0"/>
      <dgm:spPr/>
    </dgm:pt>
    <dgm:pt modelId="{1164C1C6-4032-423A-8F39-CD0CA7E5EEF4}" type="pres">
      <dgm:prSet presAssocID="{2D829FC4-73BD-40BB-A185-0B950E13CA48}" presName="pictRect" presStyleLbl="node1" presStyleIdx="2" presStyleCnt="4" custScaleX="87406" custScaleY="82726"/>
      <dgm:spPr>
        <a:blipFill rotWithShape="1">
          <a:blip xmlns:r="http://schemas.openxmlformats.org/officeDocument/2006/relationships" r:embed="rId3"/>
          <a:stretch>
            <a:fillRect/>
          </a:stretch>
        </a:blipFill>
      </dgm:spPr>
    </dgm:pt>
    <dgm:pt modelId="{9C04C2EA-0950-457B-ACB8-3C03A9C8F329}" type="pres">
      <dgm:prSet presAssocID="{2D829FC4-73BD-40BB-A185-0B950E13CA48}" presName="textRect" presStyleLbl="revTx" presStyleIdx="2" presStyleCnt="4">
        <dgm:presLayoutVars>
          <dgm:bulletEnabled val="1"/>
        </dgm:presLayoutVars>
      </dgm:prSet>
      <dgm:spPr/>
      <dgm:t>
        <a:bodyPr/>
        <a:lstStyle/>
        <a:p>
          <a:endParaRPr lang="en-US"/>
        </a:p>
      </dgm:t>
    </dgm:pt>
    <dgm:pt modelId="{7A60E780-BEEB-45D5-96FE-8F99A1EAF994}" type="pres">
      <dgm:prSet presAssocID="{648ACB28-C4F7-4E92-BBB5-3E76EF6CD4BD}" presName="sibTrans" presStyleLbl="sibTrans2D1" presStyleIdx="0" presStyleCnt="0"/>
      <dgm:spPr/>
      <dgm:t>
        <a:bodyPr/>
        <a:lstStyle/>
        <a:p>
          <a:endParaRPr lang="en-US"/>
        </a:p>
      </dgm:t>
    </dgm:pt>
    <dgm:pt modelId="{CF86B294-7758-495C-8299-D12F1E660E32}" type="pres">
      <dgm:prSet presAssocID="{4BE84B0B-E876-44A6-940D-F8DB920C9E12}" presName="compNode" presStyleCnt="0"/>
      <dgm:spPr/>
    </dgm:pt>
    <dgm:pt modelId="{0961F1BD-0702-42C9-A4FD-1C693EEE17D1}" type="pres">
      <dgm:prSet presAssocID="{4BE84B0B-E876-44A6-940D-F8DB920C9E12}" presName="pictRect" presStyleLbl="node1" presStyleIdx="3" presStyleCnt="4" custScaleX="83063" custScaleY="76390"/>
      <dgm:spPr>
        <a:blipFill rotWithShape="1">
          <a:blip xmlns:r="http://schemas.openxmlformats.org/officeDocument/2006/relationships" r:embed="rId4"/>
          <a:stretch>
            <a:fillRect/>
          </a:stretch>
        </a:blipFill>
      </dgm:spPr>
    </dgm:pt>
    <dgm:pt modelId="{36A76A27-07A3-4A79-8424-90184EC40DA5}" type="pres">
      <dgm:prSet presAssocID="{4BE84B0B-E876-44A6-940D-F8DB920C9E12}" presName="textRect" presStyleLbl="revTx" presStyleIdx="3" presStyleCnt="4">
        <dgm:presLayoutVars>
          <dgm:bulletEnabled val="1"/>
        </dgm:presLayoutVars>
      </dgm:prSet>
      <dgm:spPr/>
      <dgm:t>
        <a:bodyPr/>
        <a:lstStyle/>
        <a:p>
          <a:endParaRPr lang="en-US"/>
        </a:p>
      </dgm:t>
    </dgm:pt>
  </dgm:ptLst>
  <dgm:cxnLst>
    <dgm:cxn modelId="{CF0F2D37-1047-47AC-AA0F-74B8E312C2B3}" srcId="{15A56DB3-44B5-4627-92A0-BC1DC2752638}" destId="{4BE84B0B-E876-44A6-940D-F8DB920C9E12}" srcOrd="3" destOrd="0" parTransId="{1B16F8A8-2612-443F-9AB0-79DA7B0948A2}" sibTransId="{A38CB969-D644-4D7A-BE4E-A7D878117CF5}"/>
    <dgm:cxn modelId="{C603556F-353F-4271-B91D-BB5B54B2A635}" type="presOf" srcId="{6D723D0D-45D9-4855-8D26-8572E8A8B7C8}" destId="{3A6E7C34-BBF8-4B79-81B3-91DDE1E87477}" srcOrd="0" destOrd="0" presId="urn:microsoft.com/office/officeart/2005/8/layout/pList1"/>
    <dgm:cxn modelId="{CA076042-64C2-4392-9A1B-6249C2F57A7C}" type="presOf" srcId="{F9D93D53-1083-4549-BA51-56598F4712CF}" destId="{4692AC94-3E6E-42F4-9026-CED70DBC072C}" srcOrd="0" destOrd="0" presId="urn:microsoft.com/office/officeart/2005/8/layout/pList1"/>
    <dgm:cxn modelId="{6D51F970-82D1-4017-BDB8-2D1E6EF5E7D2}" type="presOf" srcId="{687EC0C8-431D-4BC9-AE52-F1A12D0B15B4}" destId="{8B049510-739F-4206-BFF9-BD56EAE7FE12}" srcOrd="0" destOrd="0" presId="urn:microsoft.com/office/officeart/2005/8/layout/pList1"/>
    <dgm:cxn modelId="{037EC86A-19F9-452B-B9AF-AA5CC311E441}" srcId="{15A56DB3-44B5-4627-92A0-BC1DC2752638}" destId="{F9D93D53-1083-4549-BA51-56598F4712CF}" srcOrd="0" destOrd="0" parTransId="{3C99CEBD-999D-4907-8F3C-F59503C4BE18}" sibTransId="{6D723D0D-45D9-4855-8D26-8572E8A8B7C8}"/>
    <dgm:cxn modelId="{FEE9E068-2F09-42B3-8241-932E7D4907EC}" type="presOf" srcId="{4BE84B0B-E876-44A6-940D-F8DB920C9E12}" destId="{36A76A27-07A3-4A79-8424-90184EC40DA5}" srcOrd="0" destOrd="0" presId="urn:microsoft.com/office/officeart/2005/8/layout/pList1"/>
    <dgm:cxn modelId="{7CF99CF0-DA32-4B84-8E72-5E30CEF134F4}" srcId="{15A56DB3-44B5-4627-92A0-BC1DC2752638}" destId="{687EC0C8-431D-4BC9-AE52-F1A12D0B15B4}" srcOrd="1" destOrd="0" parTransId="{C5F76967-859F-4CD6-8667-73670E84E276}" sibTransId="{2CC34C6E-8673-4238-A32A-DA01D7A0230F}"/>
    <dgm:cxn modelId="{F0A9AF9A-AAE3-4952-AFB3-C8695E827DBF}" type="presOf" srcId="{15A56DB3-44B5-4627-92A0-BC1DC2752638}" destId="{8EE153E6-6F8A-43C5-90D2-9A0304EB6A93}" srcOrd="0" destOrd="0" presId="urn:microsoft.com/office/officeart/2005/8/layout/pList1"/>
    <dgm:cxn modelId="{BE95AAD7-A284-4FB4-83CB-2F1708E974CC}" srcId="{15A56DB3-44B5-4627-92A0-BC1DC2752638}" destId="{2D829FC4-73BD-40BB-A185-0B950E13CA48}" srcOrd="2" destOrd="0" parTransId="{5A7641E1-44DB-43E0-B58B-1FFB0C8C7E42}" sibTransId="{648ACB28-C4F7-4E92-BBB5-3E76EF6CD4BD}"/>
    <dgm:cxn modelId="{2B7E391C-1698-46D1-8B1D-85DDC75AEA10}" type="presOf" srcId="{2D829FC4-73BD-40BB-A185-0B950E13CA48}" destId="{9C04C2EA-0950-457B-ACB8-3C03A9C8F329}" srcOrd="0" destOrd="0" presId="urn:microsoft.com/office/officeart/2005/8/layout/pList1"/>
    <dgm:cxn modelId="{00BE6CB5-85AA-4F60-A051-7DADA5E5BC67}" type="presOf" srcId="{648ACB28-C4F7-4E92-BBB5-3E76EF6CD4BD}" destId="{7A60E780-BEEB-45D5-96FE-8F99A1EAF994}" srcOrd="0" destOrd="0" presId="urn:microsoft.com/office/officeart/2005/8/layout/pList1"/>
    <dgm:cxn modelId="{AC049541-9FAA-4FDE-A3B7-7F0255F9CE0C}" type="presOf" srcId="{2CC34C6E-8673-4238-A32A-DA01D7A0230F}" destId="{5919F882-2FA5-4321-87F7-5E901A217C24}" srcOrd="0" destOrd="0" presId="urn:microsoft.com/office/officeart/2005/8/layout/pList1"/>
    <dgm:cxn modelId="{8C173AF3-60B8-4CCE-8517-ED8671FC8E19}" type="presParOf" srcId="{8EE153E6-6F8A-43C5-90D2-9A0304EB6A93}" destId="{D13D48CA-27B3-465A-8580-7BC68A04AEDB}" srcOrd="0" destOrd="0" presId="urn:microsoft.com/office/officeart/2005/8/layout/pList1"/>
    <dgm:cxn modelId="{03362E4B-F442-4615-B3B9-6622B2D126DB}" type="presParOf" srcId="{D13D48CA-27B3-465A-8580-7BC68A04AEDB}" destId="{5CF20668-C53B-497D-96EC-EF6D38452095}" srcOrd="0" destOrd="0" presId="urn:microsoft.com/office/officeart/2005/8/layout/pList1"/>
    <dgm:cxn modelId="{F0B5A3A6-AFA1-4703-9649-D1822DEDF93A}" type="presParOf" srcId="{D13D48CA-27B3-465A-8580-7BC68A04AEDB}" destId="{4692AC94-3E6E-42F4-9026-CED70DBC072C}" srcOrd="1" destOrd="0" presId="urn:microsoft.com/office/officeart/2005/8/layout/pList1"/>
    <dgm:cxn modelId="{56B2DA90-995D-439B-ACBC-95DD02B8BB6C}" type="presParOf" srcId="{8EE153E6-6F8A-43C5-90D2-9A0304EB6A93}" destId="{3A6E7C34-BBF8-4B79-81B3-91DDE1E87477}" srcOrd="1" destOrd="0" presId="urn:microsoft.com/office/officeart/2005/8/layout/pList1"/>
    <dgm:cxn modelId="{489CD192-1F0A-4A09-AC6D-B5E665704A76}" type="presParOf" srcId="{8EE153E6-6F8A-43C5-90D2-9A0304EB6A93}" destId="{16AE6105-F4F4-44D3-9AEF-92A091AB46C6}" srcOrd="2" destOrd="0" presId="urn:microsoft.com/office/officeart/2005/8/layout/pList1"/>
    <dgm:cxn modelId="{187822AE-033F-4C01-AE53-717AFDB5D542}" type="presParOf" srcId="{16AE6105-F4F4-44D3-9AEF-92A091AB46C6}" destId="{603AF710-86C0-47C2-BFD4-726380410968}" srcOrd="0" destOrd="0" presId="urn:microsoft.com/office/officeart/2005/8/layout/pList1"/>
    <dgm:cxn modelId="{20224F40-4744-4068-A689-73465465BF5C}" type="presParOf" srcId="{16AE6105-F4F4-44D3-9AEF-92A091AB46C6}" destId="{8B049510-739F-4206-BFF9-BD56EAE7FE12}" srcOrd="1" destOrd="0" presId="urn:microsoft.com/office/officeart/2005/8/layout/pList1"/>
    <dgm:cxn modelId="{388BB708-D0B6-409A-B2D5-439A386BCAA8}" type="presParOf" srcId="{8EE153E6-6F8A-43C5-90D2-9A0304EB6A93}" destId="{5919F882-2FA5-4321-87F7-5E901A217C24}" srcOrd="3" destOrd="0" presId="urn:microsoft.com/office/officeart/2005/8/layout/pList1"/>
    <dgm:cxn modelId="{183AB442-300E-4A32-A9FF-4CA2E72AF101}" type="presParOf" srcId="{8EE153E6-6F8A-43C5-90D2-9A0304EB6A93}" destId="{82E489E5-3863-4EAF-86CD-3DB2CE86E8DF}" srcOrd="4" destOrd="0" presId="urn:microsoft.com/office/officeart/2005/8/layout/pList1"/>
    <dgm:cxn modelId="{00CF7AA0-3F7A-4610-9844-53D32116C120}" type="presParOf" srcId="{82E489E5-3863-4EAF-86CD-3DB2CE86E8DF}" destId="{1164C1C6-4032-423A-8F39-CD0CA7E5EEF4}" srcOrd="0" destOrd="0" presId="urn:microsoft.com/office/officeart/2005/8/layout/pList1"/>
    <dgm:cxn modelId="{1A29AF1E-1FDE-448C-8765-3F86855CF213}" type="presParOf" srcId="{82E489E5-3863-4EAF-86CD-3DB2CE86E8DF}" destId="{9C04C2EA-0950-457B-ACB8-3C03A9C8F329}" srcOrd="1" destOrd="0" presId="urn:microsoft.com/office/officeart/2005/8/layout/pList1"/>
    <dgm:cxn modelId="{5F1C83EC-573D-4F3C-90F5-31DA5D4E0037}" type="presParOf" srcId="{8EE153E6-6F8A-43C5-90D2-9A0304EB6A93}" destId="{7A60E780-BEEB-45D5-96FE-8F99A1EAF994}" srcOrd="5" destOrd="0" presId="urn:microsoft.com/office/officeart/2005/8/layout/pList1"/>
    <dgm:cxn modelId="{3AB4EBCD-6D0D-48FD-9365-422B90722008}" type="presParOf" srcId="{8EE153E6-6F8A-43C5-90D2-9A0304EB6A93}" destId="{CF86B294-7758-495C-8299-D12F1E660E32}" srcOrd="6" destOrd="0" presId="urn:microsoft.com/office/officeart/2005/8/layout/pList1"/>
    <dgm:cxn modelId="{E31BCECE-7FE5-4085-A672-E9B797015D16}" type="presParOf" srcId="{CF86B294-7758-495C-8299-D12F1E660E32}" destId="{0961F1BD-0702-42C9-A4FD-1C693EEE17D1}" srcOrd="0" destOrd="0" presId="urn:microsoft.com/office/officeart/2005/8/layout/pList1"/>
    <dgm:cxn modelId="{6367A5FD-F3B9-4549-BF8B-6A58330FA8D2}" type="presParOf" srcId="{CF86B294-7758-495C-8299-D12F1E660E32}" destId="{36A76A27-07A3-4A79-8424-90184EC40DA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3C0F1-0549-4DFC-9076-D93067741102}">
      <dsp:nvSpPr>
        <dsp:cNvPr id="0" name=""/>
        <dsp:cNvSpPr/>
      </dsp:nvSpPr>
      <dsp:spPr>
        <a:xfrm>
          <a:off x="3752462" y="1899679"/>
          <a:ext cx="1457224" cy="145722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b="1" kern="1200" smtClean="0"/>
            <a:t>Change Management </a:t>
          </a:r>
          <a:endParaRPr lang="en-US" sz="1300" b="1" kern="1200" dirty="0"/>
        </a:p>
      </dsp:txBody>
      <dsp:txXfrm>
        <a:off x="3965868" y="2113085"/>
        <a:ext cx="1030412" cy="1030412"/>
      </dsp:txXfrm>
    </dsp:sp>
    <dsp:sp modelId="{484F793E-4175-4C93-858D-924016462155}">
      <dsp:nvSpPr>
        <dsp:cNvPr id="0" name=""/>
        <dsp:cNvSpPr/>
      </dsp:nvSpPr>
      <dsp:spPr>
        <a:xfrm rot="16200000">
          <a:off x="4261192" y="1665164"/>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4470080" y="1668803"/>
        <a:ext cx="21988" cy="21988"/>
      </dsp:txXfrm>
    </dsp:sp>
    <dsp:sp modelId="{32C113F8-E83F-43A4-B7C8-7EACE6FFD339}">
      <dsp:nvSpPr>
        <dsp:cNvPr id="0" name=""/>
        <dsp:cNvSpPr/>
      </dsp:nvSpPr>
      <dsp:spPr>
        <a:xfrm>
          <a:off x="3752462" y="2691"/>
          <a:ext cx="1457224" cy="1457224"/>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smtClean="0"/>
            <a:t>Leadership and direction brings about  organisational transformational</a:t>
          </a:r>
          <a:endParaRPr lang="en-US" sz="1000" b="1" kern="1200" dirty="0"/>
        </a:p>
      </dsp:txBody>
      <dsp:txXfrm>
        <a:off x="3965868" y="216097"/>
        <a:ext cx="1030412" cy="1030412"/>
      </dsp:txXfrm>
    </dsp:sp>
    <dsp:sp modelId="{F397A1E4-8702-469E-90DE-5A7E9F9B246C}">
      <dsp:nvSpPr>
        <dsp:cNvPr id="0" name=""/>
        <dsp:cNvSpPr/>
      </dsp:nvSpPr>
      <dsp:spPr>
        <a:xfrm rot="19800000">
          <a:off x="508261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5291500" y="2143050"/>
        <a:ext cx="21988" cy="21988"/>
      </dsp:txXfrm>
    </dsp:sp>
    <dsp:sp modelId="{B1056B70-AC2B-482C-8A1E-E5CC917678A4}">
      <dsp:nvSpPr>
        <dsp:cNvPr id="0" name=""/>
        <dsp:cNvSpPr/>
      </dsp:nvSpPr>
      <dsp:spPr>
        <a:xfrm>
          <a:off x="5395302" y="951185"/>
          <a:ext cx="1457224" cy="1457224"/>
        </a:xfrm>
        <a:prstGeom prst="ellipse">
          <a:avLst/>
        </a:prstGeom>
        <a:gradFill rotWithShape="0">
          <a:gsLst>
            <a:gs pos="0">
              <a:schemeClr val="accent4">
                <a:hueOff val="-892954"/>
                <a:satOff val="5380"/>
                <a:lumOff val="431"/>
                <a:alphaOff val="0"/>
                <a:tint val="50000"/>
                <a:satMod val="300000"/>
              </a:schemeClr>
            </a:gs>
            <a:gs pos="35000">
              <a:schemeClr val="accent4">
                <a:hueOff val="-892954"/>
                <a:satOff val="5380"/>
                <a:lumOff val="431"/>
                <a:alphaOff val="0"/>
                <a:tint val="37000"/>
                <a:satMod val="300000"/>
              </a:schemeClr>
            </a:gs>
            <a:gs pos="100000">
              <a:schemeClr val="accent4">
                <a:hueOff val="-892954"/>
                <a:satOff val="5380"/>
                <a:lumOff val="43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smtClean="0"/>
            <a:t>Smooth implementation through planning overcoming any resistance</a:t>
          </a:r>
          <a:endParaRPr lang="en-US" sz="1000" b="1" kern="1200" dirty="0"/>
        </a:p>
      </dsp:txBody>
      <dsp:txXfrm>
        <a:off x="5608708" y="1164591"/>
        <a:ext cx="1030412" cy="1030412"/>
      </dsp:txXfrm>
    </dsp:sp>
    <dsp:sp modelId="{F323AE72-0D39-4383-B0F8-5FC52ECFD57E}">
      <dsp:nvSpPr>
        <dsp:cNvPr id="0" name=""/>
        <dsp:cNvSpPr/>
      </dsp:nvSpPr>
      <dsp:spPr>
        <a:xfrm rot="1800000">
          <a:off x="508261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5291500" y="3091544"/>
        <a:ext cx="21988" cy="21988"/>
      </dsp:txXfrm>
    </dsp:sp>
    <dsp:sp modelId="{806858F9-0467-48C6-92F8-9779717627EE}">
      <dsp:nvSpPr>
        <dsp:cNvPr id="0" name=""/>
        <dsp:cNvSpPr/>
      </dsp:nvSpPr>
      <dsp:spPr>
        <a:xfrm>
          <a:off x="5395302" y="2848173"/>
          <a:ext cx="1457224" cy="1457224"/>
        </a:xfrm>
        <a:prstGeom prst="ellipse">
          <a:avLst/>
        </a:prstGeom>
        <a:gradFill rotWithShape="0">
          <a:gsLst>
            <a:gs pos="0">
              <a:schemeClr val="accent4">
                <a:hueOff val="-1785908"/>
                <a:satOff val="10760"/>
                <a:lumOff val="862"/>
                <a:alphaOff val="0"/>
                <a:tint val="50000"/>
                <a:satMod val="300000"/>
              </a:schemeClr>
            </a:gs>
            <a:gs pos="35000">
              <a:schemeClr val="accent4">
                <a:hueOff val="-1785908"/>
                <a:satOff val="10760"/>
                <a:lumOff val="862"/>
                <a:alphaOff val="0"/>
                <a:tint val="37000"/>
                <a:satMod val="300000"/>
              </a:schemeClr>
            </a:gs>
            <a:gs pos="100000">
              <a:schemeClr val="accent4">
                <a:hueOff val="-1785908"/>
                <a:satOff val="10760"/>
                <a:lumOff val="86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dirty="0" smtClean="0"/>
            <a:t>Change is constant – driven by need</a:t>
          </a:r>
          <a:endParaRPr lang="en-US" sz="1000" b="1" kern="1200" dirty="0"/>
        </a:p>
      </dsp:txBody>
      <dsp:txXfrm>
        <a:off x="5608708" y="3061579"/>
        <a:ext cx="1030412" cy="1030412"/>
      </dsp:txXfrm>
    </dsp:sp>
    <dsp:sp modelId="{B1CEA0C0-786D-4E9B-B3CC-51A53C349DA4}">
      <dsp:nvSpPr>
        <dsp:cNvPr id="0" name=""/>
        <dsp:cNvSpPr/>
      </dsp:nvSpPr>
      <dsp:spPr>
        <a:xfrm rot="5400000">
          <a:off x="4261192" y="3562152"/>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4470080" y="3565791"/>
        <a:ext cx="21988" cy="21988"/>
      </dsp:txXfrm>
    </dsp:sp>
    <dsp:sp modelId="{4EAE8F0E-E124-4C29-855E-6217BD4B6BAD}">
      <dsp:nvSpPr>
        <dsp:cNvPr id="0" name=""/>
        <dsp:cNvSpPr/>
      </dsp:nvSpPr>
      <dsp:spPr>
        <a:xfrm>
          <a:off x="3752462" y="3796667"/>
          <a:ext cx="1457224" cy="1457224"/>
        </a:xfrm>
        <a:prstGeom prst="ellipse">
          <a:avLst/>
        </a:prstGeom>
        <a:gradFill rotWithShape="0">
          <a:gsLst>
            <a:gs pos="0">
              <a:schemeClr val="accent4">
                <a:hueOff val="-2678862"/>
                <a:satOff val="16139"/>
                <a:lumOff val="1294"/>
                <a:alphaOff val="0"/>
                <a:tint val="50000"/>
                <a:satMod val="300000"/>
              </a:schemeClr>
            </a:gs>
            <a:gs pos="35000">
              <a:schemeClr val="accent4">
                <a:hueOff val="-2678862"/>
                <a:satOff val="16139"/>
                <a:lumOff val="1294"/>
                <a:alphaOff val="0"/>
                <a:tint val="37000"/>
                <a:satMod val="300000"/>
              </a:schemeClr>
            </a:gs>
            <a:gs pos="100000">
              <a:schemeClr val="accent4">
                <a:hueOff val="-2678862"/>
                <a:satOff val="16139"/>
                <a:lumOff val="129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dirty="0" smtClean="0"/>
            <a:t>Forward looking process</a:t>
          </a:r>
          <a:endParaRPr lang="en-US" sz="1000" b="1" kern="1200" dirty="0"/>
        </a:p>
      </dsp:txBody>
      <dsp:txXfrm>
        <a:off x="3965868" y="4010073"/>
        <a:ext cx="1030412" cy="1030412"/>
      </dsp:txXfrm>
    </dsp:sp>
    <dsp:sp modelId="{5721718F-9361-49B6-BF63-B60397D99CBC}">
      <dsp:nvSpPr>
        <dsp:cNvPr id="0" name=""/>
        <dsp:cNvSpPr/>
      </dsp:nvSpPr>
      <dsp:spPr>
        <a:xfrm rot="9000000">
          <a:off x="343977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3648660" y="3091544"/>
        <a:ext cx="21988" cy="21988"/>
      </dsp:txXfrm>
    </dsp:sp>
    <dsp:sp modelId="{7E99B45B-2742-4C3E-9078-1C93DE944EF9}">
      <dsp:nvSpPr>
        <dsp:cNvPr id="0" name=""/>
        <dsp:cNvSpPr/>
      </dsp:nvSpPr>
      <dsp:spPr>
        <a:xfrm>
          <a:off x="2109622" y="2848173"/>
          <a:ext cx="1457224" cy="1457224"/>
        </a:xfrm>
        <a:prstGeom prst="ellipse">
          <a:avLst/>
        </a:prstGeom>
        <a:gradFill rotWithShape="0">
          <a:gsLst>
            <a:gs pos="0">
              <a:schemeClr val="accent4">
                <a:hueOff val="-3571816"/>
                <a:satOff val="21519"/>
                <a:lumOff val="1725"/>
                <a:alphaOff val="0"/>
                <a:tint val="50000"/>
                <a:satMod val="300000"/>
              </a:schemeClr>
            </a:gs>
            <a:gs pos="35000">
              <a:schemeClr val="accent4">
                <a:hueOff val="-3571816"/>
                <a:satOff val="21519"/>
                <a:lumOff val="1725"/>
                <a:alphaOff val="0"/>
                <a:tint val="37000"/>
                <a:satMod val="300000"/>
              </a:schemeClr>
            </a:gs>
            <a:gs pos="100000">
              <a:schemeClr val="accent4">
                <a:hueOff val="-3571816"/>
                <a:satOff val="21519"/>
                <a:lumOff val="17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smtClean="0"/>
            <a:t>Diversity in approach to change (organisational context)</a:t>
          </a:r>
          <a:endParaRPr lang="en-US" sz="1000" b="1" kern="1200" dirty="0"/>
        </a:p>
      </dsp:txBody>
      <dsp:txXfrm>
        <a:off x="2323028" y="3061579"/>
        <a:ext cx="1030412" cy="1030412"/>
      </dsp:txXfrm>
    </dsp:sp>
    <dsp:sp modelId="{D65F709F-E333-44D3-A066-90A6B6DA61EA}">
      <dsp:nvSpPr>
        <dsp:cNvPr id="0" name=""/>
        <dsp:cNvSpPr/>
      </dsp:nvSpPr>
      <dsp:spPr>
        <a:xfrm rot="12600000">
          <a:off x="343977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3648660" y="2143050"/>
        <a:ext cx="21988" cy="21988"/>
      </dsp:txXfrm>
    </dsp:sp>
    <dsp:sp modelId="{58C3D226-059A-49FB-9FAA-8414EF799936}">
      <dsp:nvSpPr>
        <dsp:cNvPr id="0" name=""/>
        <dsp:cNvSpPr/>
      </dsp:nvSpPr>
      <dsp:spPr>
        <a:xfrm>
          <a:off x="2109622" y="951185"/>
          <a:ext cx="1457224" cy="1457224"/>
        </a:xfrm>
        <a:prstGeom prst="ellips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b="1" kern="1200" dirty="0" smtClean="0"/>
            <a:t>Planned/ emergent – approaches addressing different situations</a:t>
          </a:r>
          <a:endParaRPr lang="en-US" sz="1000" b="1" kern="1200" dirty="0"/>
        </a:p>
      </dsp:txBody>
      <dsp:txXfrm>
        <a:off x="2323028" y="1164591"/>
        <a:ext cx="1030412" cy="1030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B9E0-F94F-4AB3-91BF-C1F8E364DEDD}">
      <dsp:nvSpPr>
        <dsp:cNvPr id="0" name=""/>
        <dsp:cNvSpPr/>
      </dsp:nvSpPr>
      <dsp:spPr>
        <a:xfrm>
          <a:off x="38835" y="36374"/>
          <a:ext cx="1355734" cy="54314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Unconscious competence</a:t>
          </a:r>
          <a:endParaRPr lang="en-US" sz="1500" kern="1200" dirty="0"/>
        </a:p>
      </dsp:txBody>
      <dsp:txXfrm>
        <a:off x="54743" y="52282"/>
        <a:ext cx="1323918" cy="511326"/>
      </dsp:txXfrm>
    </dsp:sp>
    <dsp:sp modelId="{31E0C02F-058C-4BC8-8F43-C23A33E60209}">
      <dsp:nvSpPr>
        <dsp:cNvPr id="0" name=""/>
        <dsp:cNvSpPr/>
      </dsp:nvSpPr>
      <dsp:spPr>
        <a:xfrm rot="2913904">
          <a:off x="942553" y="575140"/>
          <a:ext cx="235753" cy="2444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963703" y="588322"/>
        <a:ext cx="146648" cy="165027"/>
      </dsp:txXfrm>
    </dsp:sp>
    <dsp:sp modelId="{C93E27C5-9F4C-400A-8E04-2FE1F1E08D04}">
      <dsp:nvSpPr>
        <dsp:cNvPr id="0" name=""/>
        <dsp:cNvSpPr/>
      </dsp:nvSpPr>
      <dsp:spPr>
        <a:xfrm>
          <a:off x="726288" y="815178"/>
          <a:ext cx="1355734" cy="543142"/>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Conscious incompetence</a:t>
          </a:r>
          <a:endParaRPr lang="en-US" sz="1500" kern="1200" dirty="0"/>
        </a:p>
      </dsp:txBody>
      <dsp:txXfrm>
        <a:off x="742196" y="831086"/>
        <a:ext cx="1323918" cy="511326"/>
      </dsp:txXfrm>
    </dsp:sp>
    <dsp:sp modelId="{DEC0C473-1C91-42F2-B41B-3EFBBCEBBEA1}">
      <dsp:nvSpPr>
        <dsp:cNvPr id="0" name=""/>
        <dsp:cNvSpPr/>
      </dsp:nvSpPr>
      <dsp:spPr>
        <a:xfrm rot="5400000">
          <a:off x="1302316" y="1371899"/>
          <a:ext cx="203678" cy="244414"/>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5400000">
        <a:off x="1330832" y="1392267"/>
        <a:ext cx="146648" cy="142575"/>
      </dsp:txXfrm>
    </dsp:sp>
    <dsp:sp modelId="{C4887147-8B54-4FB9-895E-EEA75BE077AC}">
      <dsp:nvSpPr>
        <dsp:cNvPr id="0" name=""/>
        <dsp:cNvSpPr/>
      </dsp:nvSpPr>
      <dsp:spPr>
        <a:xfrm>
          <a:off x="726288" y="1629892"/>
          <a:ext cx="1355734" cy="543142"/>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Conscious competence</a:t>
          </a:r>
          <a:endParaRPr lang="en-US" sz="1500" kern="1200" dirty="0"/>
        </a:p>
      </dsp:txBody>
      <dsp:txXfrm>
        <a:off x="742196" y="1645800"/>
        <a:ext cx="1323918" cy="511326"/>
      </dsp:txXfrm>
    </dsp:sp>
    <dsp:sp modelId="{633301EC-14E6-4AA6-A51F-65596208789D}">
      <dsp:nvSpPr>
        <dsp:cNvPr id="0" name=""/>
        <dsp:cNvSpPr/>
      </dsp:nvSpPr>
      <dsp:spPr>
        <a:xfrm rot="5400000">
          <a:off x="1302316" y="2186613"/>
          <a:ext cx="203678" cy="244414"/>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5400000">
        <a:off x="1330832" y="2206981"/>
        <a:ext cx="146648" cy="142575"/>
      </dsp:txXfrm>
    </dsp:sp>
    <dsp:sp modelId="{C5BB7B0C-D5DE-48DA-BF90-A8761C8864BA}">
      <dsp:nvSpPr>
        <dsp:cNvPr id="0" name=""/>
        <dsp:cNvSpPr/>
      </dsp:nvSpPr>
      <dsp:spPr>
        <a:xfrm>
          <a:off x="726288" y="2444606"/>
          <a:ext cx="1355734" cy="543142"/>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Unconscious competence </a:t>
          </a:r>
          <a:endParaRPr lang="en-US" sz="1500" kern="1200" dirty="0"/>
        </a:p>
      </dsp:txBody>
      <dsp:txXfrm>
        <a:off x="742196" y="2460514"/>
        <a:ext cx="1323918" cy="511326"/>
      </dsp:txXfrm>
    </dsp:sp>
    <dsp:sp modelId="{AD54DC8E-E9F0-482E-A16E-CE2C7FC96031}">
      <dsp:nvSpPr>
        <dsp:cNvPr id="0" name=""/>
        <dsp:cNvSpPr/>
      </dsp:nvSpPr>
      <dsp:spPr>
        <a:xfrm rot="17221208" flipH="1" flipV="1">
          <a:off x="1472635" y="614906"/>
          <a:ext cx="212973" cy="216709"/>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5400000">
        <a:off x="1523460" y="618173"/>
        <a:ext cx="130025" cy="149081"/>
      </dsp:txXfrm>
    </dsp:sp>
    <dsp:sp modelId="{56CB0C82-4EFC-4192-B0CF-CC070D478984}">
      <dsp:nvSpPr>
        <dsp:cNvPr id="0" name=""/>
        <dsp:cNvSpPr/>
      </dsp:nvSpPr>
      <dsp:spPr>
        <a:xfrm>
          <a:off x="1452577" y="72006"/>
          <a:ext cx="1355734" cy="543142"/>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Un Conscious incompetence</a:t>
          </a:r>
          <a:endParaRPr lang="en-US" sz="1500" kern="1200" dirty="0"/>
        </a:p>
      </dsp:txBody>
      <dsp:txXfrm>
        <a:off x="1468485" y="87914"/>
        <a:ext cx="1323918" cy="511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8F15F-56EF-490B-BDF2-AF0F1E5503E7}">
      <dsp:nvSpPr>
        <dsp:cNvPr id="0" name=""/>
        <dsp:cNvSpPr/>
      </dsp:nvSpPr>
      <dsp:spPr>
        <a:xfrm>
          <a:off x="3415605" y="50"/>
          <a:ext cx="1398389" cy="9089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Concrete</a:t>
          </a:r>
        </a:p>
        <a:p>
          <a:pPr lvl="0" algn="ctr" defTabSz="577850">
            <a:lnSpc>
              <a:spcPct val="90000"/>
            </a:lnSpc>
            <a:spcBef>
              <a:spcPct val="0"/>
            </a:spcBef>
            <a:spcAft>
              <a:spcPct val="35000"/>
            </a:spcAft>
          </a:pPr>
          <a:r>
            <a:rPr lang="en-US" sz="1300" kern="1200" dirty="0" smtClean="0"/>
            <a:t>Experience</a:t>
          </a:r>
        </a:p>
        <a:p>
          <a:pPr lvl="0" algn="ctr" defTabSz="577850">
            <a:lnSpc>
              <a:spcPct val="90000"/>
            </a:lnSpc>
            <a:spcBef>
              <a:spcPct val="0"/>
            </a:spcBef>
            <a:spcAft>
              <a:spcPct val="35000"/>
            </a:spcAft>
          </a:pPr>
          <a:r>
            <a:rPr lang="en-US" sz="1300" kern="1200" dirty="0" smtClean="0"/>
            <a:t>Activist</a:t>
          </a:r>
          <a:endParaRPr lang="en-US" sz="1300" kern="1200" dirty="0"/>
        </a:p>
      </dsp:txBody>
      <dsp:txXfrm>
        <a:off x="3459976" y="44421"/>
        <a:ext cx="1309647" cy="820210"/>
      </dsp:txXfrm>
    </dsp:sp>
    <dsp:sp modelId="{72B84F45-6D72-4C2E-9501-6AD0C4EAEB57}">
      <dsp:nvSpPr>
        <dsp:cNvPr id="0" name=""/>
        <dsp:cNvSpPr/>
      </dsp:nvSpPr>
      <dsp:spPr>
        <a:xfrm>
          <a:off x="2611145" y="454526"/>
          <a:ext cx="3007309" cy="3007309"/>
        </a:xfrm>
        <a:custGeom>
          <a:avLst/>
          <a:gdLst/>
          <a:ahLst/>
          <a:cxnLst/>
          <a:rect l="0" t="0" r="0" b="0"/>
          <a:pathLst>
            <a:path>
              <a:moveTo>
                <a:pt x="2212952" y="177806"/>
              </a:moveTo>
              <a:arcTo wR="1503654" hR="1503654" stAng="17888744" swAng="2629553"/>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EAA3F-E06F-45D5-93C2-D684071CA699}">
      <dsp:nvSpPr>
        <dsp:cNvPr id="0" name=""/>
        <dsp:cNvSpPr/>
      </dsp:nvSpPr>
      <dsp:spPr>
        <a:xfrm>
          <a:off x="4919260" y="1503705"/>
          <a:ext cx="1398389" cy="908952"/>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Reflective observation</a:t>
          </a:r>
        </a:p>
        <a:p>
          <a:pPr lvl="0" algn="ctr" defTabSz="577850">
            <a:lnSpc>
              <a:spcPct val="90000"/>
            </a:lnSpc>
            <a:spcBef>
              <a:spcPct val="0"/>
            </a:spcBef>
            <a:spcAft>
              <a:spcPct val="35000"/>
            </a:spcAft>
          </a:pPr>
          <a:r>
            <a:rPr lang="en-US" sz="1300" kern="1200" dirty="0" smtClean="0"/>
            <a:t>Reflector</a:t>
          </a:r>
        </a:p>
      </dsp:txBody>
      <dsp:txXfrm>
        <a:off x="4963631" y="1548076"/>
        <a:ext cx="1309647" cy="820210"/>
      </dsp:txXfrm>
    </dsp:sp>
    <dsp:sp modelId="{F2617223-2F07-43CF-9AC5-DB00686F48DD}">
      <dsp:nvSpPr>
        <dsp:cNvPr id="0" name=""/>
        <dsp:cNvSpPr/>
      </dsp:nvSpPr>
      <dsp:spPr>
        <a:xfrm>
          <a:off x="2611145" y="454526"/>
          <a:ext cx="3007309" cy="3007309"/>
        </a:xfrm>
        <a:custGeom>
          <a:avLst/>
          <a:gdLst/>
          <a:ahLst/>
          <a:cxnLst/>
          <a:rect l="0" t="0" r="0" b="0"/>
          <a:pathLst>
            <a:path>
              <a:moveTo>
                <a:pt x="2933485" y="1969018"/>
              </a:moveTo>
              <a:arcTo wR="1503654" hR="1503654" stAng="1081703" swAng="2629553"/>
            </a:path>
          </a:pathLst>
        </a:custGeom>
        <a:noFill/>
        <a:ln w="9525" cap="flat" cmpd="sng" algn="ctr">
          <a:solidFill>
            <a:schemeClr val="accent4">
              <a:hueOff val="-1488257"/>
              <a:satOff val="8966"/>
              <a:lumOff val="719"/>
              <a:alphaOff val="0"/>
            </a:schemeClr>
          </a:solidFill>
          <a:prstDash val="solid"/>
        </a:ln>
        <a:effectLst/>
      </dsp:spPr>
      <dsp:style>
        <a:lnRef idx="1">
          <a:scrgbClr r="0" g="0" b="0"/>
        </a:lnRef>
        <a:fillRef idx="0">
          <a:scrgbClr r="0" g="0" b="0"/>
        </a:fillRef>
        <a:effectRef idx="0">
          <a:scrgbClr r="0" g="0" b="0"/>
        </a:effectRef>
        <a:fontRef idx="minor"/>
      </dsp:style>
    </dsp:sp>
    <dsp:sp modelId="{67E1BD9D-089A-4845-BB96-6AE7B3D6F678}">
      <dsp:nvSpPr>
        <dsp:cNvPr id="0" name=""/>
        <dsp:cNvSpPr/>
      </dsp:nvSpPr>
      <dsp:spPr>
        <a:xfrm>
          <a:off x="3415605" y="3007359"/>
          <a:ext cx="1398389" cy="90895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Theoretical concepts Theorist</a:t>
          </a:r>
          <a:endParaRPr lang="en-US" sz="1300" kern="1200" dirty="0"/>
        </a:p>
      </dsp:txBody>
      <dsp:txXfrm>
        <a:off x="3459976" y="3051730"/>
        <a:ext cx="1309647" cy="820210"/>
      </dsp:txXfrm>
    </dsp:sp>
    <dsp:sp modelId="{8769027C-01BA-49E2-B047-44458059D95D}">
      <dsp:nvSpPr>
        <dsp:cNvPr id="0" name=""/>
        <dsp:cNvSpPr/>
      </dsp:nvSpPr>
      <dsp:spPr>
        <a:xfrm>
          <a:off x="2611145" y="454526"/>
          <a:ext cx="3007309" cy="3007309"/>
        </a:xfrm>
        <a:custGeom>
          <a:avLst/>
          <a:gdLst/>
          <a:ahLst/>
          <a:cxnLst/>
          <a:rect l="0" t="0" r="0" b="0"/>
          <a:pathLst>
            <a:path>
              <a:moveTo>
                <a:pt x="794357" y="2829503"/>
              </a:moveTo>
              <a:arcTo wR="1503654" hR="1503654" stAng="7088744" swAng="2629553"/>
            </a:path>
          </a:pathLst>
        </a:custGeom>
        <a:noFill/>
        <a:ln w="9525" cap="flat" cmpd="sng" algn="ctr">
          <a:solidFill>
            <a:schemeClr val="accent4">
              <a:hueOff val="-2976513"/>
              <a:satOff val="17933"/>
              <a:lumOff val="1437"/>
              <a:alphaOff val="0"/>
            </a:schemeClr>
          </a:solidFill>
          <a:prstDash val="solid"/>
        </a:ln>
        <a:effectLst/>
      </dsp:spPr>
      <dsp:style>
        <a:lnRef idx="1">
          <a:scrgbClr r="0" g="0" b="0"/>
        </a:lnRef>
        <a:fillRef idx="0">
          <a:scrgbClr r="0" g="0" b="0"/>
        </a:fillRef>
        <a:effectRef idx="0">
          <a:scrgbClr r="0" g="0" b="0"/>
        </a:effectRef>
        <a:fontRef idx="minor"/>
      </dsp:style>
    </dsp:sp>
    <dsp:sp modelId="{4C02E013-B8BD-4FAE-B89C-A8513BFBF165}">
      <dsp:nvSpPr>
        <dsp:cNvPr id="0" name=""/>
        <dsp:cNvSpPr/>
      </dsp:nvSpPr>
      <dsp:spPr>
        <a:xfrm>
          <a:off x="1911950" y="1503705"/>
          <a:ext cx="1398389" cy="90895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Practical experimentation Pragmatist</a:t>
          </a:r>
          <a:endParaRPr lang="en-US" sz="1300" kern="1200" dirty="0"/>
        </a:p>
      </dsp:txBody>
      <dsp:txXfrm>
        <a:off x="1956321" y="1548076"/>
        <a:ext cx="1309647" cy="820210"/>
      </dsp:txXfrm>
    </dsp:sp>
    <dsp:sp modelId="{16507A9C-51F0-4BBB-99F5-B6ABD7574949}">
      <dsp:nvSpPr>
        <dsp:cNvPr id="0" name=""/>
        <dsp:cNvSpPr/>
      </dsp:nvSpPr>
      <dsp:spPr>
        <a:xfrm>
          <a:off x="2611145" y="454526"/>
          <a:ext cx="3007309" cy="3007309"/>
        </a:xfrm>
        <a:custGeom>
          <a:avLst/>
          <a:gdLst/>
          <a:ahLst/>
          <a:cxnLst/>
          <a:rect l="0" t="0" r="0" b="0"/>
          <a:pathLst>
            <a:path>
              <a:moveTo>
                <a:pt x="73824" y="1038291"/>
              </a:moveTo>
              <a:arcTo wR="1503654" hR="1503654" stAng="11881703" swAng="2629553"/>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3CAF-5D09-4E45-80B3-46830A13AFCB}">
      <dsp:nvSpPr>
        <dsp:cNvPr id="0" name=""/>
        <dsp:cNvSpPr/>
      </dsp:nvSpPr>
      <dsp:spPr>
        <a:xfrm>
          <a:off x="2323" y="169948"/>
          <a:ext cx="1843389" cy="11060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Positive listings </a:t>
          </a:r>
          <a:r>
            <a:rPr lang="en-US" sz="1100" kern="1200" dirty="0" smtClean="0"/>
            <a:t>– good qualities/ good results/ feelings positive thoughts – will lead to enhanced beliefs</a:t>
          </a:r>
          <a:endParaRPr lang="en-US" sz="1100" kern="1200" dirty="0"/>
        </a:p>
      </dsp:txBody>
      <dsp:txXfrm>
        <a:off x="2323" y="169948"/>
        <a:ext cx="1843389" cy="1106033"/>
      </dsp:txXfrm>
    </dsp:sp>
    <dsp:sp modelId="{82DF85E0-3192-4C96-BDD4-937D311BAA10}">
      <dsp:nvSpPr>
        <dsp:cNvPr id="0" name=""/>
        <dsp:cNvSpPr/>
      </dsp:nvSpPr>
      <dsp:spPr>
        <a:xfrm>
          <a:off x="2030052" y="169948"/>
          <a:ext cx="1843389" cy="1106033"/>
        </a:xfrm>
        <a:prstGeom prst="rect">
          <a:avLst/>
        </a:prstGeom>
        <a:solidFill>
          <a:schemeClr val="accent4">
            <a:hueOff val="-637824"/>
            <a:satOff val="3843"/>
            <a:lumOff val="3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Affirmation-</a:t>
          </a:r>
          <a:r>
            <a:rPr lang="en-US" sz="1100" kern="1200" dirty="0" smtClean="0"/>
            <a:t> positive statements about the way you want to be </a:t>
          </a:r>
          <a:endParaRPr lang="en-US" sz="1100" kern="1200" dirty="0"/>
        </a:p>
      </dsp:txBody>
      <dsp:txXfrm>
        <a:off x="2030052" y="169948"/>
        <a:ext cx="1843389" cy="1106033"/>
      </dsp:txXfrm>
    </dsp:sp>
    <dsp:sp modelId="{FE4671CE-840D-41BD-A65D-610D60DC4D90}">
      <dsp:nvSpPr>
        <dsp:cNvPr id="0" name=""/>
        <dsp:cNvSpPr/>
      </dsp:nvSpPr>
      <dsp:spPr>
        <a:xfrm>
          <a:off x="4057781" y="169948"/>
          <a:ext cx="1843389" cy="1106033"/>
        </a:xfrm>
        <a:prstGeom prst="rect">
          <a:avLst/>
        </a:prstGeom>
        <a:solidFill>
          <a:schemeClr val="accent4">
            <a:hueOff val="-1275649"/>
            <a:satOff val="7685"/>
            <a:lumOff val="6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Visualization</a:t>
          </a:r>
          <a:r>
            <a:rPr lang="en-US" sz="1100" kern="1200" dirty="0" smtClean="0"/>
            <a:t> – focus on positive mental images using all your senses imagining yourself achieving the specific goal</a:t>
          </a:r>
          <a:endParaRPr lang="en-US" sz="1100" kern="1200" dirty="0"/>
        </a:p>
      </dsp:txBody>
      <dsp:txXfrm>
        <a:off x="4057781" y="169948"/>
        <a:ext cx="1843389" cy="1106033"/>
      </dsp:txXfrm>
    </dsp:sp>
    <dsp:sp modelId="{3D7B0280-B7EE-4DDA-910C-6CC5DB7024BD}">
      <dsp:nvSpPr>
        <dsp:cNvPr id="0" name=""/>
        <dsp:cNvSpPr/>
      </dsp:nvSpPr>
      <dsp:spPr>
        <a:xfrm>
          <a:off x="6085510" y="169948"/>
          <a:ext cx="1843389" cy="1106033"/>
        </a:xfrm>
        <a:prstGeom prst="rect">
          <a:avLst/>
        </a:prstGeom>
        <a:solidFill>
          <a:schemeClr val="accent4">
            <a:hueOff val="-1913473"/>
            <a:satOff val="11528"/>
            <a:lumOff val="9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Reframing </a:t>
          </a:r>
          <a:r>
            <a:rPr lang="en-US" sz="1100" kern="1200" dirty="0" smtClean="0"/>
            <a:t>– reducing feelings and thoughts that impact negatively on performance</a:t>
          </a:r>
          <a:endParaRPr lang="en-US" sz="1100" kern="1200" dirty="0"/>
        </a:p>
      </dsp:txBody>
      <dsp:txXfrm>
        <a:off x="6085510" y="169948"/>
        <a:ext cx="1843389" cy="1106033"/>
      </dsp:txXfrm>
    </dsp:sp>
    <dsp:sp modelId="{378DF4AA-12EF-489F-B75F-BFEA28C71715}">
      <dsp:nvSpPr>
        <dsp:cNvPr id="0" name=""/>
        <dsp:cNvSpPr/>
      </dsp:nvSpPr>
      <dsp:spPr>
        <a:xfrm>
          <a:off x="2323" y="1460321"/>
          <a:ext cx="1843389" cy="1106033"/>
        </a:xfrm>
        <a:prstGeom prst="rect">
          <a:avLst/>
        </a:prstGeom>
        <a:solidFill>
          <a:schemeClr val="accent4">
            <a:hueOff val="-2551297"/>
            <a:satOff val="15371"/>
            <a:lumOff val="12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Pattern breaking </a:t>
          </a:r>
          <a:r>
            <a:rPr lang="en-US" sz="1100" kern="1200" dirty="0" smtClean="0"/>
            <a:t>– taking attention away from negative state and focus more in the positives</a:t>
          </a:r>
          <a:endParaRPr lang="en-US" sz="1100" kern="1200" dirty="0"/>
        </a:p>
      </dsp:txBody>
      <dsp:txXfrm>
        <a:off x="2323" y="1460321"/>
        <a:ext cx="1843389" cy="1106033"/>
      </dsp:txXfrm>
    </dsp:sp>
    <dsp:sp modelId="{C682490C-9696-4A78-87B3-60A0816A1C9C}">
      <dsp:nvSpPr>
        <dsp:cNvPr id="0" name=""/>
        <dsp:cNvSpPr/>
      </dsp:nvSpPr>
      <dsp:spPr>
        <a:xfrm>
          <a:off x="2030052" y="1460321"/>
          <a:ext cx="1843389" cy="1106033"/>
        </a:xfrm>
        <a:prstGeom prst="rect">
          <a:avLst/>
        </a:prstGeom>
        <a:solidFill>
          <a:schemeClr val="accent4">
            <a:hueOff val="-3189121"/>
            <a:satOff val="19214"/>
            <a:lumOff val="15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Detachment</a:t>
          </a:r>
          <a:r>
            <a:rPr lang="en-US" sz="1100" kern="1200" dirty="0" smtClean="0"/>
            <a:t> – imagining yourself stepping away from negative situations and becoming calm and more rationale</a:t>
          </a:r>
          <a:endParaRPr lang="en-US" sz="1100" kern="1200" dirty="0"/>
        </a:p>
      </dsp:txBody>
      <dsp:txXfrm>
        <a:off x="2030052" y="1460321"/>
        <a:ext cx="1843389" cy="1106033"/>
      </dsp:txXfrm>
    </dsp:sp>
    <dsp:sp modelId="{083A6685-2D86-43F6-8A5B-92CB5B8473DE}">
      <dsp:nvSpPr>
        <dsp:cNvPr id="0" name=""/>
        <dsp:cNvSpPr/>
      </dsp:nvSpPr>
      <dsp:spPr>
        <a:xfrm>
          <a:off x="4057781" y="1460321"/>
          <a:ext cx="1843389" cy="1106033"/>
        </a:xfrm>
        <a:prstGeom prst="rect">
          <a:avLst/>
        </a:prstGeom>
        <a:solidFill>
          <a:schemeClr val="accent4">
            <a:hueOff val="-3826945"/>
            <a:satOff val="23056"/>
            <a:lumOff val="18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Anchoring &amp; resource states </a:t>
          </a:r>
          <a:r>
            <a:rPr lang="en-US" sz="1100" kern="1200" dirty="0" smtClean="0"/>
            <a:t>– using the feelings from past positive experiences</a:t>
          </a:r>
          <a:endParaRPr lang="en-US" sz="1100" kern="1200" dirty="0"/>
        </a:p>
      </dsp:txBody>
      <dsp:txXfrm>
        <a:off x="4057781" y="1460321"/>
        <a:ext cx="1843389" cy="1106033"/>
      </dsp:txXfrm>
    </dsp:sp>
    <dsp:sp modelId="{03F33C9E-86ED-4388-8FED-5155ABB70D64}">
      <dsp:nvSpPr>
        <dsp:cNvPr id="0" name=""/>
        <dsp:cNvSpPr/>
      </dsp:nvSpPr>
      <dsp:spPr>
        <a:xfrm>
          <a:off x="6085510" y="1460321"/>
          <a:ext cx="1843389" cy="1106033"/>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b="1" kern="1200" dirty="0" smtClean="0">
              <a:solidFill>
                <a:srgbClr val="FFC000"/>
              </a:solidFill>
            </a:rPr>
            <a:t>Rational Analysis </a:t>
          </a:r>
          <a:r>
            <a:rPr lang="en-US" sz="1100" kern="1200" dirty="0" smtClean="0"/>
            <a:t>– write down all the reasons and then logically look through power to over come barriers</a:t>
          </a:r>
        </a:p>
        <a:p>
          <a:pPr lvl="0" algn="ctr" defTabSz="488950">
            <a:lnSpc>
              <a:spcPct val="90000"/>
            </a:lnSpc>
            <a:spcBef>
              <a:spcPct val="0"/>
            </a:spcBef>
            <a:spcAft>
              <a:spcPct val="35000"/>
            </a:spcAft>
          </a:pPr>
          <a:endParaRPr lang="en-US" sz="1100" kern="1200" dirty="0"/>
        </a:p>
      </dsp:txBody>
      <dsp:txXfrm>
        <a:off x="6085510" y="1460321"/>
        <a:ext cx="1843389" cy="1106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3C2C6-DA96-43DA-8ED8-BFB47E776706}">
      <dsp:nvSpPr>
        <dsp:cNvPr id="0" name=""/>
        <dsp:cNvSpPr/>
      </dsp:nvSpPr>
      <dsp:spPr>
        <a:xfrm>
          <a:off x="0" y="0"/>
          <a:ext cx="813690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2F8B0-1C2F-4226-9B25-56E4012C672E}">
      <dsp:nvSpPr>
        <dsp:cNvPr id="0" name=""/>
        <dsp:cNvSpPr/>
      </dsp:nvSpPr>
      <dsp:spPr>
        <a:xfrm>
          <a:off x="0" y="0"/>
          <a:ext cx="1627380" cy="504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US" sz="2500" kern="1200" dirty="0" smtClean="0"/>
            <a:t>Some limitations</a:t>
          </a:r>
          <a:endParaRPr lang="en-US" sz="2500" kern="1200" dirty="0"/>
        </a:p>
      </dsp:txBody>
      <dsp:txXfrm>
        <a:off x="0" y="0"/>
        <a:ext cx="1627380" cy="5040560"/>
      </dsp:txXfrm>
    </dsp:sp>
    <dsp:sp modelId="{018B6D24-53EA-40FD-ACFA-A998918749D7}">
      <dsp:nvSpPr>
        <dsp:cNvPr id="0" name=""/>
        <dsp:cNvSpPr/>
      </dsp:nvSpPr>
      <dsp:spPr>
        <a:xfrm>
          <a:off x="1749434" y="47501"/>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smtClean="0"/>
            <a:t>Behaviorist – focuses on nurture but ignores nature which can impact on performance and disregards genetic makeup. It assumes our behaviours are determined by environmental effects only and undermines choice.</a:t>
          </a:r>
          <a:endParaRPr lang="en-US" sz="1500" kern="1200" dirty="0"/>
        </a:p>
      </dsp:txBody>
      <dsp:txXfrm>
        <a:off x="1749434" y="47501"/>
        <a:ext cx="6387469" cy="950027"/>
      </dsp:txXfrm>
    </dsp:sp>
    <dsp:sp modelId="{7AFC9FF8-DCEA-40E8-A3A5-404CCB895F4F}">
      <dsp:nvSpPr>
        <dsp:cNvPr id="0" name=""/>
        <dsp:cNvSpPr/>
      </dsp:nvSpPr>
      <dsp:spPr>
        <a:xfrm>
          <a:off x="1627380" y="997528"/>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387F82-31AF-4A28-AC25-56A265629BC0}">
      <dsp:nvSpPr>
        <dsp:cNvPr id="0" name=""/>
        <dsp:cNvSpPr/>
      </dsp:nvSpPr>
      <dsp:spPr>
        <a:xfrm>
          <a:off x="1749434" y="1045030"/>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smtClean="0"/>
            <a:t>Maslow – not all employees follow the same set of needs – different individuals can be driven by different. Position of self actualization research limited</a:t>
          </a:r>
          <a:endParaRPr lang="en-US" sz="1500" kern="1200" dirty="0"/>
        </a:p>
      </dsp:txBody>
      <dsp:txXfrm>
        <a:off x="1749434" y="1045030"/>
        <a:ext cx="6387469" cy="950027"/>
      </dsp:txXfrm>
    </dsp:sp>
    <dsp:sp modelId="{BA888FFA-887D-4CB7-BD8E-4D88D4337500}">
      <dsp:nvSpPr>
        <dsp:cNvPr id="0" name=""/>
        <dsp:cNvSpPr/>
      </dsp:nvSpPr>
      <dsp:spPr>
        <a:xfrm>
          <a:off x="1627380" y="1995057"/>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4624C7-325C-4C43-BF5A-DBFF637B6AFE}">
      <dsp:nvSpPr>
        <dsp:cNvPr id="0" name=""/>
        <dsp:cNvSpPr/>
      </dsp:nvSpPr>
      <dsp:spPr>
        <a:xfrm>
          <a:off x="1749434" y="2042558"/>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err="1" smtClean="0"/>
            <a:t>Satir</a:t>
          </a:r>
          <a:r>
            <a:rPr lang="en-US" sz="1500" kern="1200" dirty="0" smtClean="0"/>
            <a:t>/ </a:t>
          </a:r>
          <a:r>
            <a:rPr lang="en-US" sz="1500" kern="1200" dirty="0" err="1" smtClean="0"/>
            <a:t>Kubler</a:t>
          </a:r>
          <a:r>
            <a:rPr lang="en-US" sz="1500" kern="1200" dirty="0" smtClean="0"/>
            <a:t> – stages are not clearly defined and don’t have an exact point of measure when start and when end</a:t>
          </a:r>
          <a:endParaRPr lang="en-US" sz="1500" kern="1200" dirty="0"/>
        </a:p>
      </dsp:txBody>
      <dsp:txXfrm>
        <a:off x="1749434" y="2042558"/>
        <a:ext cx="6387469" cy="950027"/>
      </dsp:txXfrm>
    </dsp:sp>
    <dsp:sp modelId="{EBE8D3D5-94AF-474C-A6ED-7DBD5375A40D}">
      <dsp:nvSpPr>
        <dsp:cNvPr id="0" name=""/>
        <dsp:cNvSpPr/>
      </dsp:nvSpPr>
      <dsp:spPr>
        <a:xfrm>
          <a:off x="1627380" y="2992586"/>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06403-2456-48F7-8591-85A8B01FBE5A}">
      <dsp:nvSpPr>
        <dsp:cNvPr id="0" name=""/>
        <dsp:cNvSpPr/>
      </dsp:nvSpPr>
      <dsp:spPr>
        <a:xfrm>
          <a:off x="1749434" y="3040087"/>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smtClean="0"/>
            <a:t>Psychodynamic approach – over simplify human behaviour and doesn’t take into account other influences that affect human mind. Fails to take into account environmental, biological or genetic influences</a:t>
          </a:r>
          <a:endParaRPr lang="en-US" sz="1500" kern="1200" dirty="0"/>
        </a:p>
      </dsp:txBody>
      <dsp:txXfrm>
        <a:off x="1749434" y="3040087"/>
        <a:ext cx="6387469" cy="950027"/>
      </dsp:txXfrm>
    </dsp:sp>
    <dsp:sp modelId="{3D1F059D-9BB2-4262-9C44-C9A0EC7CE89F}">
      <dsp:nvSpPr>
        <dsp:cNvPr id="0" name=""/>
        <dsp:cNvSpPr/>
      </dsp:nvSpPr>
      <dsp:spPr>
        <a:xfrm>
          <a:off x="1627380" y="3990115"/>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EE4A1B-7373-409D-B1B7-010894E275E3}">
      <dsp:nvSpPr>
        <dsp:cNvPr id="0" name=""/>
        <dsp:cNvSpPr/>
      </dsp:nvSpPr>
      <dsp:spPr>
        <a:xfrm>
          <a:off x="1749434" y="4037616"/>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pPr>
          <a:r>
            <a:rPr lang="en-US" sz="1500" kern="1200" dirty="0" smtClean="0"/>
            <a:t>Gestalt approach – doesn't look at if people d</a:t>
          </a:r>
          <a:r>
            <a:rPr lang="en-GB" sz="1500" kern="1200" dirty="0" smtClean="0"/>
            <a:t>don't want to change and fight the change due to failure.</a:t>
          </a:r>
          <a:endParaRPr lang="en-US" sz="1500" kern="1200" dirty="0"/>
        </a:p>
      </dsp:txBody>
      <dsp:txXfrm>
        <a:off x="1749434" y="4037616"/>
        <a:ext cx="6387469" cy="950027"/>
      </dsp:txXfrm>
    </dsp:sp>
    <dsp:sp modelId="{27615151-72B0-420B-9B68-8516D134446B}">
      <dsp:nvSpPr>
        <dsp:cNvPr id="0" name=""/>
        <dsp:cNvSpPr/>
      </dsp:nvSpPr>
      <dsp:spPr>
        <a:xfrm>
          <a:off x="1627380" y="4987643"/>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20668-C53B-497D-96EC-EF6D38452095}">
      <dsp:nvSpPr>
        <dsp:cNvPr id="0" name=""/>
        <dsp:cNvSpPr/>
      </dsp:nvSpPr>
      <dsp:spPr>
        <a:xfrm>
          <a:off x="797794" y="24245"/>
          <a:ext cx="1862023" cy="117185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2AC94-3E6E-42F4-9026-CED70DBC072C}">
      <dsp:nvSpPr>
        <dsp:cNvPr id="0" name=""/>
        <dsp:cNvSpPr/>
      </dsp:nvSpPr>
      <dsp:spPr>
        <a:xfrm>
          <a:off x="644304" y="135739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lvl="0" algn="ctr" defTabSz="444500">
            <a:lnSpc>
              <a:spcPct val="90000"/>
            </a:lnSpc>
            <a:spcBef>
              <a:spcPct val="0"/>
            </a:spcBef>
            <a:spcAft>
              <a:spcPct val="35000"/>
            </a:spcAft>
          </a:pPr>
          <a:r>
            <a:rPr lang="en-US" sz="1000" kern="1200" dirty="0" smtClean="0"/>
            <a:t>Strategic- adjusting the strategy to achieve goals/ visons/ or change mission statement to respond to changing environment</a:t>
          </a:r>
          <a:endParaRPr lang="en-US" sz="1000" kern="1200" dirty="0"/>
        </a:p>
      </dsp:txBody>
      <dsp:txXfrm>
        <a:off x="644304" y="1357393"/>
        <a:ext cx="2169002" cy="804700"/>
      </dsp:txXfrm>
    </dsp:sp>
    <dsp:sp modelId="{603AF710-86C0-47C2-BFD4-726380410968}">
      <dsp:nvSpPr>
        <dsp:cNvPr id="0" name=""/>
        <dsp:cNvSpPr/>
      </dsp:nvSpPr>
      <dsp:spPr>
        <a:xfrm>
          <a:off x="3079610" y="1134"/>
          <a:ext cx="2070378" cy="1264298"/>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49510-739F-4206-BFF9-BD56EAE7FE12}">
      <dsp:nvSpPr>
        <dsp:cNvPr id="0" name=""/>
        <dsp:cNvSpPr/>
      </dsp:nvSpPr>
      <dsp:spPr>
        <a:xfrm>
          <a:off x="3030298" y="1380504"/>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lvl="0" algn="ctr" defTabSz="444500">
            <a:lnSpc>
              <a:spcPct val="90000"/>
            </a:lnSpc>
            <a:spcBef>
              <a:spcPct val="0"/>
            </a:spcBef>
            <a:spcAft>
              <a:spcPct val="35000"/>
            </a:spcAft>
          </a:pPr>
          <a:r>
            <a:rPr lang="en-US" sz="1000" kern="1200" dirty="0" smtClean="0"/>
            <a:t>Structural – Redesign the structure to external environment  such as hierarchy, administrative procedures, management systems</a:t>
          </a:r>
          <a:endParaRPr lang="en-US" sz="1000" kern="1200" dirty="0"/>
        </a:p>
      </dsp:txBody>
      <dsp:txXfrm>
        <a:off x="3030298" y="1380504"/>
        <a:ext cx="2169002" cy="804700"/>
      </dsp:txXfrm>
    </dsp:sp>
    <dsp:sp modelId="{1164C1C6-4032-423A-8F39-CD0CA7E5EEF4}">
      <dsp:nvSpPr>
        <dsp:cNvPr id="0" name=""/>
        <dsp:cNvSpPr/>
      </dsp:nvSpPr>
      <dsp:spPr>
        <a:xfrm>
          <a:off x="5552874" y="8135"/>
          <a:ext cx="1895838" cy="123629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04C2EA-0950-457B-ACB8-3C03A9C8F329}">
      <dsp:nvSpPr>
        <dsp:cNvPr id="0" name=""/>
        <dsp:cNvSpPr/>
      </dsp:nvSpPr>
      <dsp:spPr>
        <a:xfrm>
          <a:off x="5416292" y="137350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lvl="0" algn="ctr" defTabSz="444500">
            <a:lnSpc>
              <a:spcPct val="90000"/>
            </a:lnSpc>
            <a:spcBef>
              <a:spcPct val="0"/>
            </a:spcBef>
            <a:spcAft>
              <a:spcPct val="35000"/>
            </a:spcAft>
          </a:pPr>
          <a:r>
            <a:rPr lang="en-US" sz="1000" kern="1200" dirty="0" smtClean="0"/>
            <a:t>Processes – change processes to achieve optimum productivity – adoption of new technology</a:t>
          </a:r>
          <a:endParaRPr lang="en-US" sz="1000" kern="1200" dirty="0"/>
        </a:p>
      </dsp:txBody>
      <dsp:txXfrm>
        <a:off x="5416292" y="1373503"/>
        <a:ext cx="2169002" cy="804700"/>
      </dsp:txXfrm>
    </dsp:sp>
    <dsp:sp modelId="{0961F1BD-0702-42C9-A4FD-1C693EEE17D1}">
      <dsp:nvSpPr>
        <dsp:cNvPr id="0" name=""/>
        <dsp:cNvSpPr/>
      </dsp:nvSpPr>
      <dsp:spPr>
        <a:xfrm>
          <a:off x="3213980" y="2402105"/>
          <a:ext cx="1801638" cy="1141604"/>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76A27-07A3-4A79-8424-90184EC40DA5}">
      <dsp:nvSpPr>
        <dsp:cNvPr id="0" name=""/>
        <dsp:cNvSpPr/>
      </dsp:nvSpPr>
      <dsp:spPr>
        <a:xfrm>
          <a:off x="3030298" y="3720128"/>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lvl="0" algn="ctr" defTabSz="444500">
            <a:lnSpc>
              <a:spcPct val="90000"/>
            </a:lnSpc>
            <a:spcBef>
              <a:spcPct val="0"/>
            </a:spcBef>
            <a:spcAft>
              <a:spcPct val="35000"/>
            </a:spcAft>
          </a:pPr>
          <a:r>
            <a:rPr lang="en-US" sz="1000" kern="1200" dirty="0" smtClean="0"/>
            <a:t>People Centered – changing behaviors, skills, performance. Bringing in people centered processes involving communicating, motivating focusing on training</a:t>
          </a:r>
          <a:endParaRPr lang="en-US" sz="1000" kern="1200" dirty="0"/>
        </a:p>
      </dsp:txBody>
      <dsp:txXfrm>
        <a:off x="3030298" y="3720128"/>
        <a:ext cx="2169002" cy="8047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AB236367-7B24-4F01-9680-DBF48F66D3AA}" type="datetimeFigureOut">
              <a:rPr lang="en-GB" smtClean="0"/>
              <a:t>21/04/2021</a:t>
            </a:fld>
            <a:endParaRPr lang="en-GB"/>
          </a:p>
        </p:txBody>
      </p:sp>
      <p:sp>
        <p:nvSpPr>
          <p:cNvPr id="4" name="Footer Placeholder 3"/>
          <p:cNvSpPr>
            <a:spLocks noGrp="1"/>
          </p:cNvSpPr>
          <p:nvPr>
            <p:ph type="ftr" sz="quarter" idx="2"/>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2075" y="9518650"/>
            <a:ext cx="2984500" cy="501650"/>
          </a:xfrm>
          <a:prstGeom prst="rect">
            <a:avLst/>
          </a:prstGeom>
        </p:spPr>
        <p:txBody>
          <a:bodyPr vert="horz" lIns="91440" tIns="45720" rIns="91440" bIns="45720" rtlCol="0" anchor="b"/>
          <a:lstStyle>
            <a:lvl1pPr algn="r">
              <a:defRPr sz="1200"/>
            </a:lvl1pPr>
          </a:lstStyle>
          <a:p>
            <a:fld id="{9FD1CBA1-18B5-47ED-AEC3-557E6C918025}" type="slidenum">
              <a:rPr lang="en-GB" smtClean="0"/>
              <a:t>‹#›</a:t>
            </a:fld>
            <a:endParaRPr lang="en-GB"/>
          </a:p>
        </p:txBody>
      </p:sp>
    </p:spTree>
    <p:extLst>
      <p:ext uri="{BB962C8B-B14F-4D97-AF65-F5344CB8AC3E}">
        <p14:creationId xmlns:p14="http://schemas.microsoft.com/office/powerpoint/2010/main" val="32968717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D0AA3E-5C90-435A-8011-218B15C19D8A}"/>
              </a:ext>
            </a:extLst>
          </p:cNvPr>
          <p:cNvSpPr>
            <a:spLocks noGrp="1"/>
          </p:cNvSpPr>
          <p:nvPr>
            <p:ph type="hdr" sz="quarter"/>
          </p:nvPr>
        </p:nvSpPr>
        <p:spPr>
          <a:xfrm>
            <a:off x="0" y="0"/>
            <a:ext cx="2984871" cy="501015"/>
          </a:xfrm>
          <a:prstGeom prst="rect">
            <a:avLst/>
          </a:prstGeom>
        </p:spPr>
        <p:txBody>
          <a:bodyPr vert="horz" lIns="96616" tIns="48308" rIns="96616" bIns="48308"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6D5CE7E-3B50-4FB5-BF0A-F12DDD3FC3DF}"/>
              </a:ext>
            </a:extLst>
          </p:cNvPr>
          <p:cNvSpPr>
            <a:spLocks noGrp="1"/>
          </p:cNvSpPr>
          <p:nvPr>
            <p:ph type="dt" idx="1"/>
          </p:nvPr>
        </p:nvSpPr>
        <p:spPr>
          <a:xfrm>
            <a:off x="3901698" y="0"/>
            <a:ext cx="2984871" cy="501015"/>
          </a:xfrm>
          <a:prstGeom prst="rect">
            <a:avLst/>
          </a:prstGeom>
        </p:spPr>
        <p:txBody>
          <a:bodyPr vert="horz" lIns="96616" tIns="48308" rIns="96616" bIns="48308" rtlCol="0"/>
          <a:lstStyle>
            <a:lvl1pPr algn="r" eaLnBrk="1" fontAlgn="auto" hangingPunct="1">
              <a:spcBef>
                <a:spcPts val="0"/>
              </a:spcBef>
              <a:spcAft>
                <a:spcPts val="0"/>
              </a:spcAft>
              <a:defRPr sz="1300">
                <a:latin typeface="+mn-lt"/>
                <a:cs typeface="+mn-cs"/>
              </a:defRPr>
            </a:lvl1pPr>
          </a:lstStyle>
          <a:p>
            <a:pPr>
              <a:defRPr/>
            </a:pPr>
            <a:fld id="{F01F9720-6D14-4376-B0F4-462D50F09062}" type="datetimeFigureOut">
              <a:rPr lang="en-GB"/>
              <a:pPr>
                <a:defRPr/>
              </a:pPr>
              <a:t>21/04/2021</a:t>
            </a:fld>
            <a:endParaRPr lang="en-GB"/>
          </a:p>
        </p:txBody>
      </p:sp>
      <p:sp>
        <p:nvSpPr>
          <p:cNvPr id="4" name="Slide Image Placeholder 3">
            <a:extLst>
              <a:ext uri="{FF2B5EF4-FFF2-40B4-BE49-F238E27FC236}">
                <a16:creationId xmlns:a16="http://schemas.microsoft.com/office/drawing/2014/main" id="{8B25D784-9DFF-4BF9-960B-E97BF37A342C}"/>
              </a:ext>
            </a:extLst>
          </p:cNvPr>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a:extLst>
              <a:ext uri="{FF2B5EF4-FFF2-40B4-BE49-F238E27FC236}">
                <a16:creationId xmlns:a16="http://schemas.microsoft.com/office/drawing/2014/main" id="{780A2BB3-F5DE-43FF-8D12-E19D8EC1BD80}"/>
              </a:ext>
            </a:extLst>
          </p:cNvPr>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24BA82A-0F56-4108-9F52-962FD8897F08}"/>
              </a:ext>
            </a:extLst>
          </p:cNvPr>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331CB7A5-0756-46BF-841C-470AE5857039}"/>
              </a:ext>
            </a:extLst>
          </p:cNvPr>
          <p:cNvSpPr>
            <a:spLocks noGrp="1"/>
          </p:cNvSpPr>
          <p:nvPr>
            <p:ph type="sldNum" sz="quarter" idx="5"/>
          </p:nvPr>
        </p:nvSpPr>
        <p:spPr>
          <a:xfrm>
            <a:off x="3901698" y="9517546"/>
            <a:ext cx="2984871" cy="501015"/>
          </a:xfrm>
          <a:prstGeom prst="rect">
            <a:avLst/>
          </a:prstGeom>
        </p:spPr>
        <p:txBody>
          <a:bodyPr vert="horz" wrap="square" lIns="96616" tIns="48308" rIns="96616" bIns="48308" numCol="1" anchor="b" anchorCtr="0" compatLnSpc="1">
            <a:prstTxWarp prst="textNoShape">
              <a:avLst/>
            </a:prstTxWarp>
          </a:bodyPr>
          <a:lstStyle>
            <a:lvl1pPr algn="r" eaLnBrk="1" hangingPunct="1">
              <a:defRPr sz="1300">
                <a:latin typeface="Calibri" panose="020F0502020204030204" pitchFamily="34" charset="0"/>
              </a:defRPr>
            </a:lvl1pPr>
          </a:lstStyle>
          <a:p>
            <a:fld id="{E83DCDCC-ABE8-4DFF-9B16-C8E122CB06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a:t>
            </a:fld>
            <a:endParaRPr lang="en-GB" altLang="en-US"/>
          </a:p>
        </p:txBody>
      </p:sp>
    </p:spTree>
    <p:extLst>
      <p:ext uri="{BB962C8B-B14F-4D97-AF65-F5344CB8AC3E}">
        <p14:creationId xmlns:p14="http://schemas.microsoft.com/office/powerpoint/2010/main" val="3418497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world</a:t>
            </a:r>
            <a:r>
              <a:rPr lang="en-GB" baseline="0" dirty="0" smtClean="0"/>
              <a:t> is constantly changing, responding to environment, demands, innovation of ideas, making change a constant factor.</a:t>
            </a:r>
          </a:p>
          <a:p>
            <a:r>
              <a:rPr lang="en-GB" baseline="0" dirty="0" smtClean="0"/>
              <a:t>The rate of growth and change is moving fast due to the internet and increased demands of customers for a fast and immediate response  with globalisation making it more convenient and competitive – so change is necessity for survival</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a:t>
            </a:fld>
            <a:endParaRPr lang="en-GB" altLang="en-US"/>
          </a:p>
        </p:txBody>
      </p:sp>
    </p:spTree>
    <p:extLst>
      <p:ext uri="{BB962C8B-B14F-4D97-AF65-F5344CB8AC3E}">
        <p14:creationId xmlns:p14="http://schemas.microsoft.com/office/powerpoint/2010/main" val="1717620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a:t>
            </a:fld>
            <a:endParaRPr lang="en-GB" altLang="en-US"/>
          </a:p>
        </p:txBody>
      </p:sp>
    </p:spTree>
    <p:extLst>
      <p:ext uri="{BB962C8B-B14F-4D97-AF65-F5344CB8AC3E}">
        <p14:creationId xmlns:p14="http://schemas.microsoft.com/office/powerpoint/2010/main" val="310929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change is happening and what is the back drop.. What's happening around/ environmental impacts</a:t>
            </a:r>
          </a:p>
          <a:p>
            <a:r>
              <a:rPr lang="en-GB" dirty="0" smtClean="0"/>
              <a:t>The historical context of change embedded in the organisation – may make the employees sceptical</a:t>
            </a:r>
          </a:p>
          <a:p>
            <a:r>
              <a:rPr lang="en-GB" dirty="0" smtClean="0"/>
              <a:t>Persons making the change – power &amp; politics, who&amp; How is managing the change</a:t>
            </a:r>
          </a:p>
          <a:p>
            <a:r>
              <a:rPr lang="en-GB" dirty="0" smtClean="0"/>
              <a:t>Scale and scope (who and what will be affected large scale redundancies)– extent of transformation</a:t>
            </a:r>
          </a:p>
          <a:p>
            <a:r>
              <a:rPr lang="en-GB" dirty="0" err="1" smtClean="0"/>
              <a:t>Organistional</a:t>
            </a:r>
            <a:r>
              <a:rPr lang="en-GB" dirty="0" smtClean="0"/>
              <a:t> cultures and their approach to change – timescale/ </a:t>
            </a:r>
            <a:r>
              <a:rPr lang="en-GB" dirty="0" err="1" smtClean="0"/>
              <a:t>communictaion</a:t>
            </a:r>
            <a:endParaRPr lang="en-GB" dirty="0" smtClean="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4</a:t>
            </a:fld>
            <a:endParaRPr lang="en-GB" altLang="en-US"/>
          </a:p>
        </p:txBody>
      </p:sp>
    </p:spTree>
    <p:extLst>
      <p:ext uri="{BB962C8B-B14F-4D97-AF65-F5344CB8AC3E}">
        <p14:creationId xmlns:p14="http://schemas.microsoft.com/office/powerpoint/2010/main" val="1985542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1572426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6</a:t>
            </a:fld>
            <a:endParaRPr lang="en-GB" altLang="en-US"/>
          </a:p>
        </p:txBody>
      </p:sp>
    </p:spTree>
    <p:extLst>
      <p:ext uri="{BB962C8B-B14F-4D97-AF65-F5344CB8AC3E}">
        <p14:creationId xmlns:p14="http://schemas.microsoft.com/office/powerpoint/2010/main" val="1955458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40E59-43C5-4B47-9BFA-ABD15F3303AF}" type="slidenum">
              <a:rPr lang="en-GB">
                <a:solidFill>
                  <a:prstClr val="black"/>
                </a:solidFill>
              </a:rPr>
              <a:pPr/>
              <a:t>7</a:t>
            </a:fld>
            <a:endParaRPr lang="en-GB">
              <a:solidFill>
                <a:prstClr val="black"/>
              </a:solidFill>
            </a:endParaRPr>
          </a:p>
        </p:txBody>
      </p:sp>
      <p:sp>
        <p:nvSpPr>
          <p:cNvPr id="172034" name="Rectangle 2"/>
          <p:cNvSpPr>
            <a:spLocks noGrp="1" noRot="1" noChangeAspect="1" noChangeArrowheads="1" noTextEdit="1"/>
          </p:cNvSpPr>
          <p:nvPr>
            <p:ph type="sldImg"/>
          </p:nvPr>
        </p:nvSpPr>
        <p:spPr>
          <a:xfrm>
            <a:off x="417513" y="869950"/>
            <a:ext cx="5803900" cy="4352925"/>
          </a:xfrm>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54721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047998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smtClean="0"/>
              <a:t>The learning dip can happen when the stimulus and action are insufficiently paired. Hence presentation of the stimulus does not reliably lead to the action. </a:t>
            </a:r>
            <a:r>
              <a:rPr lang="en-GB" sz="1300" dirty="0"/>
              <a:t>Human psychology is rather complex and a reversal during a learning sequence may be due to them becoming reactive as they rebel against what they perceive as being somebody 'taking control' of them. A way of addressing this is to engage the subject in the decision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9</a:t>
            </a:fld>
            <a:endParaRPr lang="en-GB" altLang="en-US"/>
          </a:p>
        </p:txBody>
      </p:sp>
    </p:spTree>
    <p:extLst>
      <p:ext uri="{BB962C8B-B14F-4D97-AF65-F5344CB8AC3E}">
        <p14:creationId xmlns:p14="http://schemas.microsoft.com/office/powerpoint/2010/main" val="1410796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10</a:t>
            </a:fld>
            <a:endParaRPr lang="en-GB" altLang="en-US"/>
          </a:p>
        </p:txBody>
      </p:sp>
    </p:spTree>
    <p:extLst>
      <p:ext uri="{BB962C8B-B14F-4D97-AF65-F5344CB8AC3E}">
        <p14:creationId xmlns:p14="http://schemas.microsoft.com/office/powerpoint/2010/main" val="910276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David Kolb (1984) and Honey &amp; Mumford (1992)  models talk about learning occurs through a process of doing and thinking and depending  on what type of</a:t>
            </a:r>
            <a:r>
              <a:rPr lang="en-GB" baseline="0" dirty="0" smtClean="0"/>
              <a:t> learner you are</a:t>
            </a:r>
          </a:p>
          <a:p>
            <a:r>
              <a:rPr lang="en-GB" baseline="0" dirty="0" smtClean="0"/>
              <a:t>Kolb - Process of acquiring knowledge through experience of learning – leads to change</a:t>
            </a:r>
          </a:p>
          <a:p>
            <a:r>
              <a:rPr lang="en-GB" baseline="0" dirty="0" smtClean="0"/>
              <a:t>(concrete experience, reflect on it, makes sense of it, draws conclusion and plans to do things differently in future) </a:t>
            </a:r>
          </a:p>
          <a:p>
            <a:r>
              <a:rPr lang="en-GB" baseline="0" dirty="0" smtClean="0"/>
              <a:t>All four learning elements need to be included in any change implementation</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11</a:t>
            </a:fld>
            <a:endParaRPr lang="en-GB" altLang="en-US"/>
          </a:p>
        </p:txBody>
      </p:sp>
    </p:spTree>
    <p:extLst>
      <p:ext uri="{BB962C8B-B14F-4D97-AF65-F5344CB8AC3E}">
        <p14:creationId xmlns:p14="http://schemas.microsoft.com/office/powerpoint/2010/main" val="3677855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sz="1300" dirty="0"/>
              <a:t>Finance – sales organisations – performance related pay/bonuses </a:t>
            </a:r>
          </a:p>
          <a:p>
            <a:pPr>
              <a:lnSpc>
                <a:spcPct val="80000"/>
              </a:lnSpc>
            </a:pPr>
            <a:r>
              <a:rPr lang="en-US" sz="1300" dirty="0"/>
              <a:t>Must be clearly linked to the behaviours/performance needed by the organisation </a:t>
            </a:r>
          </a:p>
          <a:p>
            <a:pPr>
              <a:lnSpc>
                <a:spcPct val="80000"/>
              </a:lnSpc>
            </a:pPr>
            <a:endParaRPr lang="en-US" sz="1300" dirty="0"/>
          </a:p>
          <a:p>
            <a:pPr>
              <a:lnSpc>
                <a:spcPct val="80000"/>
              </a:lnSpc>
            </a:pPr>
            <a:r>
              <a:rPr lang="en-US" sz="1300" dirty="0"/>
              <a:t>Non-financial:  e.g. feedback on tasks, positive and negative / coaching – encouraging changes in behaviour </a:t>
            </a:r>
          </a:p>
          <a:p>
            <a:pPr>
              <a:lnSpc>
                <a:spcPct val="80000"/>
              </a:lnSpc>
            </a:pPr>
            <a:r>
              <a:rPr lang="en-US" sz="1300" dirty="0"/>
              <a:t>Praise / ‘naming and shaming’  - social reinforcement </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12</a:t>
            </a:fld>
            <a:endParaRPr lang="en-GB" altLang="en-US"/>
          </a:p>
        </p:txBody>
      </p:sp>
    </p:spTree>
    <p:extLst>
      <p:ext uri="{BB962C8B-B14F-4D97-AF65-F5344CB8AC3E}">
        <p14:creationId xmlns:p14="http://schemas.microsoft.com/office/powerpoint/2010/main" val="2680004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Theory X and Y developed by Douglas McGregor management practices and how to</a:t>
            </a:r>
            <a:r>
              <a:rPr lang="en-GB" baseline="0" dirty="0" smtClean="0"/>
              <a:t> motivate workers – X based on workers are not motivated generally and </a:t>
            </a:r>
            <a:r>
              <a:rPr lang="en-GB" baseline="0" dirty="0" smtClean="0"/>
              <a:t>therefore </a:t>
            </a:r>
            <a:r>
              <a:rPr lang="en-GB" baseline="0" dirty="0" smtClean="0"/>
              <a:t>need close supervision and theory Y focusses on environment which can play a role in motivating workers</a:t>
            </a:r>
          </a:p>
          <a:p>
            <a:r>
              <a:rPr lang="en-GB" baseline="0" dirty="0" smtClean="0"/>
              <a:t>Herzberg psychologist investigated what motivates workers and gets them to give their best behaviour – hygiene factors </a:t>
            </a:r>
            <a:endParaRPr lang="en-GB" baseline="0" dirty="0" smtClean="0"/>
          </a:p>
          <a:p>
            <a:r>
              <a:rPr lang="en-GB" sz="1300" dirty="0"/>
              <a:t>Companies need to develop programmes to keep employees engaged and motivated so that they can help deliver the strategic goals</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13</a:t>
            </a:fld>
            <a:endParaRPr lang="en-GB" altLang="en-US"/>
          </a:p>
        </p:txBody>
      </p:sp>
    </p:spTree>
    <p:extLst>
      <p:ext uri="{BB962C8B-B14F-4D97-AF65-F5344CB8AC3E}">
        <p14:creationId xmlns:p14="http://schemas.microsoft.com/office/powerpoint/2010/main" val="237653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14</a:t>
            </a:fld>
            <a:endParaRPr lang="en-GB" altLang="en-US"/>
          </a:p>
        </p:txBody>
      </p:sp>
    </p:spTree>
    <p:extLst>
      <p:ext uri="{BB962C8B-B14F-4D97-AF65-F5344CB8AC3E}">
        <p14:creationId xmlns:p14="http://schemas.microsoft.com/office/powerpoint/2010/main" val="2158679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Disney</a:t>
            </a:r>
            <a:r>
              <a:rPr lang="en-GB" baseline="0" dirty="0" smtClean="0"/>
              <a:t> – announced funds for training and educational initiatives for staff similar to Amazon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15</a:t>
            </a:fld>
            <a:endParaRPr lang="en-GB" altLang="en-US"/>
          </a:p>
        </p:txBody>
      </p:sp>
    </p:spTree>
    <p:extLst>
      <p:ext uri="{BB962C8B-B14F-4D97-AF65-F5344CB8AC3E}">
        <p14:creationId xmlns:p14="http://schemas.microsoft.com/office/powerpoint/2010/main" val="2587196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16</a:t>
            </a:fld>
            <a:endParaRPr lang="en-GB" altLang="en-US"/>
          </a:p>
        </p:txBody>
      </p:sp>
    </p:spTree>
    <p:extLst>
      <p:ext uri="{BB962C8B-B14F-4D97-AF65-F5344CB8AC3E}">
        <p14:creationId xmlns:p14="http://schemas.microsoft.com/office/powerpoint/2010/main" val="11787888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17</a:t>
            </a:fld>
            <a:endParaRPr lang="en-GB" altLang="en-US"/>
          </a:p>
        </p:txBody>
      </p:sp>
    </p:spTree>
    <p:extLst>
      <p:ext uri="{BB962C8B-B14F-4D97-AF65-F5344CB8AC3E}">
        <p14:creationId xmlns:p14="http://schemas.microsoft.com/office/powerpoint/2010/main" val="12383315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Psychodynamics – when individuals are faced with change</a:t>
            </a:r>
            <a:r>
              <a:rPr lang="en-GB" baseline="0" dirty="0" smtClean="0"/>
              <a:t> they experience internal psychological states</a:t>
            </a:r>
          </a:p>
          <a:p>
            <a:r>
              <a:rPr lang="en-GB" dirty="0" smtClean="0"/>
              <a:t>Based on Elizabeth </a:t>
            </a:r>
            <a:r>
              <a:rPr lang="en-GB" dirty="0" err="1" smtClean="0"/>
              <a:t>Kubler</a:t>
            </a:r>
            <a:r>
              <a:rPr lang="en-GB" dirty="0" smtClean="0"/>
              <a:t>-</a:t>
            </a:r>
            <a:r>
              <a:rPr lang="en-GB" baseline="0" dirty="0" smtClean="0"/>
              <a:t> Ross (1969) study of terminally ill patients – but later research showed that individuals going through organisational changes go through similar stages but less dramatic.</a:t>
            </a:r>
          </a:p>
          <a:p>
            <a:r>
              <a:rPr lang="en-GB" baseline="0" dirty="0" smtClean="0"/>
              <a:t>The model contains 5 stages</a:t>
            </a:r>
          </a:p>
          <a:p>
            <a:r>
              <a:rPr lang="en-GB" baseline="0" dirty="0" smtClean="0"/>
              <a:t>Denial – people not able to accept the catastrophic change hence deny it – shut down!</a:t>
            </a:r>
          </a:p>
          <a:p>
            <a:r>
              <a:rPr lang="en-GB" baseline="0" dirty="0" smtClean="0"/>
              <a:t>Anger – when we begin to allow ourselves to acknowledge what’s happening – why is this happening? The process continues even though we don’t want it to </a:t>
            </a:r>
          </a:p>
          <a:p>
            <a:r>
              <a:rPr lang="en-GB" baseline="0" dirty="0" smtClean="0"/>
              <a:t>Bargaining – deflection of true gravity of situation and try to gain back some control desperately looking for any means of remedying the situation</a:t>
            </a:r>
          </a:p>
          <a:p>
            <a:r>
              <a:rPr lang="en-GB" baseline="0" dirty="0" smtClean="0"/>
              <a:t>Depression – becomes clear nothing can provide escape – sadness take over followed by Acceptance – come to terns with it and are prepared for it. And look for ways of coping with the changes</a:t>
            </a:r>
          </a:p>
          <a:p>
            <a:r>
              <a:rPr lang="en-GB" baseline="0" dirty="0" smtClean="0"/>
              <a:t>Psychodynamic is useful for managers who look to understand the reactions of their staff during change process and want to deal with it, they try to understand why their staff are reacting in this specific way and what is happening in the inner world of staff during the change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18</a:t>
            </a:fld>
            <a:endParaRPr lang="en-GB" altLang="en-US"/>
          </a:p>
        </p:txBody>
      </p:sp>
    </p:spTree>
    <p:extLst>
      <p:ext uri="{BB962C8B-B14F-4D97-AF65-F5344CB8AC3E}">
        <p14:creationId xmlns:p14="http://schemas.microsoft.com/office/powerpoint/2010/main" val="17069030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Virginia </a:t>
            </a:r>
            <a:r>
              <a:rPr lang="en-GB" dirty="0" err="1" smtClean="0"/>
              <a:t>Satir</a:t>
            </a:r>
            <a:r>
              <a:rPr lang="en-GB" dirty="0" smtClean="0"/>
              <a:t> Model (1990s)– based</a:t>
            </a:r>
            <a:r>
              <a:rPr lang="en-GB" baseline="0" dirty="0" smtClean="0"/>
              <a:t> on therapist observing individuals and families and how they coped with changes.</a:t>
            </a:r>
            <a:endParaRPr lang="en-GB" dirty="0" smtClean="0"/>
          </a:p>
          <a:p>
            <a:r>
              <a:rPr lang="en-GB" dirty="0" smtClean="0"/>
              <a:t>Plotted against Performance</a:t>
            </a:r>
          </a:p>
          <a:p>
            <a:r>
              <a:rPr lang="en-GB" dirty="0" smtClean="0"/>
              <a:t>Two key events – introduction of foreign element (2) and transforming idea/ integration (6)</a:t>
            </a:r>
          </a:p>
          <a:p>
            <a:r>
              <a:rPr lang="en-GB" dirty="0" smtClean="0"/>
              <a:t>Initial stage – maintaining</a:t>
            </a:r>
            <a:r>
              <a:rPr lang="en-GB" baseline="0" dirty="0" smtClean="0"/>
              <a:t> the status quo – ordinary routine relative equilibrium (might be dissatisfactions but no one is effecting </a:t>
            </a:r>
            <a:r>
              <a:rPr lang="en-GB" baseline="0" dirty="0" smtClean="0"/>
              <a:t>change – when heading to change – have strong communication channels of upcoming change</a:t>
            </a:r>
            <a:endParaRPr lang="en-GB" baseline="0" dirty="0" smtClean="0"/>
          </a:p>
          <a:p>
            <a:r>
              <a:rPr lang="en-GB" baseline="0" dirty="0" smtClean="0"/>
              <a:t>Foreign Element -  something new causing change , new CEO/ restructuring it has effect followed by a period of (resistance/ denial – leading to Chaos) see anger/ lack of trust/ panic/ </a:t>
            </a:r>
            <a:r>
              <a:rPr lang="en-GB" baseline="0" dirty="0" smtClean="0"/>
              <a:t>despair – managers to plan for low productivity and acknowledge their feelings , use empathy and feedback to ease tensions</a:t>
            </a:r>
            <a:endParaRPr lang="en-GB" baseline="0" dirty="0" smtClean="0"/>
          </a:p>
          <a:p>
            <a:r>
              <a:rPr lang="en-GB" baseline="0" dirty="0" smtClean="0"/>
              <a:t>This leads to similar to </a:t>
            </a:r>
            <a:r>
              <a:rPr lang="en-GB" baseline="0" dirty="0" err="1" smtClean="0"/>
              <a:t>Kubler</a:t>
            </a:r>
            <a:r>
              <a:rPr lang="en-GB" baseline="0" dirty="0" smtClean="0"/>
              <a:t>-Ross model of individual coming to terms with reality and accepting the change, this is where transformation takes place of integration – new change to be assimilated into individuals own ways</a:t>
            </a:r>
            <a:r>
              <a:rPr lang="en-GB" baseline="0" dirty="0" smtClean="0"/>
              <a:t>. Employees will require support and guidance through this phase and once new status quo is being achieved managers to celebrate success of change</a:t>
            </a:r>
            <a:endParaRPr lang="en-GB" baseline="0" dirty="0" smtClean="0"/>
          </a:p>
          <a:p>
            <a:r>
              <a:rPr lang="en-GB" baseline="0" dirty="0" smtClean="0"/>
              <a:t>Critique of </a:t>
            </a:r>
            <a:r>
              <a:rPr lang="en-GB" baseline="0" dirty="0" err="1" smtClean="0"/>
              <a:t>Satir</a:t>
            </a:r>
            <a:r>
              <a:rPr lang="en-GB" baseline="0" dirty="0" smtClean="0"/>
              <a:t> model is  stating if Change is not planned enough or if receiver resists – then change will be difficult to take place (Gerald Weinberg, 1997). </a:t>
            </a:r>
          </a:p>
          <a:p>
            <a:r>
              <a:rPr lang="en-GB" baseline="0" dirty="0" smtClean="0"/>
              <a:t>The stages are not always clear with definite beginnings and endings and some characteristics can occur in ore than one stage.</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19</a:t>
            </a:fld>
            <a:endParaRPr lang="en-GB" altLang="en-US"/>
          </a:p>
        </p:txBody>
      </p:sp>
    </p:spTree>
    <p:extLst>
      <p:ext uri="{BB962C8B-B14F-4D97-AF65-F5344CB8AC3E}">
        <p14:creationId xmlns:p14="http://schemas.microsoft.com/office/powerpoint/2010/main" val="33862894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Developed around 50s &amp; 60s</a:t>
            </a:r>
            <a:r>
              <a:rPr lang="en-GB" baseline="0" dirty="0" smtClean="0"/>
              <a:t> in United States looking at topics such as Love, creativity, self, growth, values and experiences by individuals</a:t>
            </a:r>
          </a:p>
          <a:p>
            <a:r>
              <a:rPr lang="en-GB" baseline="0" dirty="0" smtClean="0"/>
              <a:t>Importance of taking responsibility of ones own situation and there is always element of choice</a:t>
            </a:r>
          </a:p>
          <a:p>
            <a:r>
              <a:rPr lang="en-GB" baseline="0" dirty="0" smtClean="0"/>
              <a:t>And a holistic approach towards individuals within social and cultural context</a:t>
            </a:r>
          </a:p>
          <a:p>
            <a:endParaRPr lang="en-GB" baseline="0" dirty="0" smtClean="0"/>
          </a:p>
          <a:p>
            <a:r>
              <a:rPr lang="en-GB" baseline="0" dirty="0" smtClean="0"/>
              <a:t>Maslow Hierarchy of needs – looked at what makes people more creative and live their lives to fullest and he came up with this hierarchy of motivation – calling it hierarchy of needs</a:t>
            </a:r>
          </a:p>
          <a:p>
            <a:r>
              <a:rPr lang="en-GB" baseline="0" dirty="0" smtClean="0"/>
              <a:t>He believed that humans have in built desire to grow and develop towards self actualisation and to do that they have to satisfy their other needs. Until lower levels of needs are met, only then can they develop to higher pyramid.</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20</a:t>
            </a:fld>
            <a:endParaRPr lang="en-GB" altLang="en-US"/>
          </a:p>
        </p:txBody>
      </p:sp>
    </p:spTree>
    <p:extLst>
      <p:ext uri="{BB962C8B-B14F-4D97-AF65-F5344CB8AC3E}">
        <p14:creationId xmlns:p14="http://schemas.microsoft.com/office/powerpoint/2010/main" val="31459860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approach looking at how individuals begin</a:t>
            </a:r>
            <a:r>
              <a:rPr lang="en-GB" baseline="0" dirty="0" smtClean="0"/>
              <a:t> their experiences (become aware of a sensation to do something, you then mobilise energy to take action, and feel comfortable knowing you have completed after contact and withdrawal is pausing and letting things sink in) you can have more than one sensation going on at any one time – Gestalts curve describes how managers move from concern about teams performance to launching a change initiative.</a:t>
            </a:r>
          </a:p>
          <a:p>
            <a:r>
              <a:rPr lang="en-GB" baseline="0" dirty="0" smtClean="0"/>
              <a:t> but also looking at blocks such as deflection, when we don’t want to change and look for ways to avoid it, we can also look at ways of projecting our blocks onto other people and other times we fight the change due to failure.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21</a:t>
            </a:fld>
            <a:endParaRPr lang="en-GB" altLang="en-US"/>
          </a:p>
        </p:txBody>
      </p:sp>
    </p:spTree>
    <p:extLst>
      <p:ext uri="{BB962C8B-B14F-4D97-AF65-F5344CB8AC3E}">
        <p14:creationId xmlns:p14="http://schemas.microsoft.com/office/powerpoint/2010/main" val="1431385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22</a:t>
            </a:fld>
            <a:endParaRPr lang="en-GB" altLang="en-US"/>
          </a:p>
        </p:txBody>
      </p:sp>
    </p:spTree>
    <p:extLst>
      <p:ext uri="{BB962C8B-B14F-4D97-AF65-F5344CB8AC3E}">
        <p14:creationId xmlns:p14="http://schemas.microsoft.com/office/powerpoint/2010/main" val="1404960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23</a:t>
            </a:fld>
            <a:endParaRPr lang="en-GB" altLang="en-US"/>
          </a:p>
        </p:txBody>
      </p:sp>
    </p:spTree>
    <p:extLst>
      <p:ext uri="{BB962C8B-B14F-4D97-AF65-F5344CB8AC3E}">
        <p14:creationId xmlns:p14="http://schemas.microsoft.com/office/powerpoint/2010/main" val="5261366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AE0D44-2F52-44E4-8FAD-A7A7B65475D4}" type="slidenum">
              <a:rPr lang="en-GB">
                <a:solidFill>
                  <a:prstClr val="black"/>
                </a:solidFill>
              </a:rPr>
              <a:pPr/>
              <a:t>24</a:t>
            </a:fld>
            <a:endParaRPr lang="en-GB">
              <a:solidFill>
                <a:prstClr val="black"/>
              </a:solidFill>
            </a:endParaRPr>
          </a:p>
        </p:txBody>
      </p:sp>
      <p:sp>
        <p:nvSpPr>
          <p:cNvPr id="220162" name="Rectangle 2"/>
          <p:cNvSpPr>
            <a:spLocks noGrp="1" noRot="1" noChangeAspect="1" noChangeArrowheads="1" noTextEdit="1"/>
          </p:cNvSpPr>
          <p:nvPr>
            <p:ph type="sldImg"/>
          </p:nvPr>
        </p:nvSpPr>
        <p:spPr>
          <a:xfrm>
            <a:off x="417513" y="869950"/>
            <a:ext cx="5803900" cy="4352925"/>
          </a:xfrm>
          <a:ln/>
        </p:spPr>
      </p:sp>
      <p:sp>
        <p:nvSpPr>
          <p:cNvPr id="220163" name="Rectangle 3"/>
          <p:cNvSpPr>
            <a:spLocks noGrp="1" noChangeArrowheads="1"/>
          </p:cNvSpPr>
          <p:nvPr>
            <p:ph type="body" idx="1"/>
          </p:nvPr>
        </p:nvSpPr>
        <p:spPr/>
        <p:txBody>
          <a:bodyPr/>
          <a:lstStyle/>
          <a:p>
            <a:r>
              <a:rPr lang="en-US" dirty="0" smtClean="0"/>
              <a:t>People experience different</a:t>
            </a:r>
            <a:r>
              <a:rPr lang="en-US" baseline="0" dirty="0" smtClean="0"/>
              <a:t> things at different times in their ‘change journey’.</a:t>
            </a:r>
          </a:p>
          <a:p>
            <a:endParaRPr lang="en-US" baseline="0" dirty="0" smtClean="0"/>
          </a:p>
          <a:p>
            <a:r>
              <a:rPr lang="en-US" baseline="0" dirty="0" smtClean="0"/>
              <a:t>Myers Briggs Type Indicator – personality questionnaire – 8/ 16 personality preferences are identified – people will prefer one combination over the others – can be paired as shown here.  </a:t>
            </a:r>
          </a:p>
          <a:p>
            <a:endParaRPr lang="en-US" baseline="0" dirty="0" smtClean="0"/>
          </a:p>
          <a:p>
            <a:r>
              <a:rPr lang="en-US" baseline="0" dirty="0" smtClean="0"/>
              <a:t>People don’t change their ‘type’ – they prefer their type but can adapt with different people in different situations (actors).</a:t>
            </a:r>
          </a:p>
          <a:p>
            <a:endParaRPr lang="en-US" baseline="0" dirty="0" smtClean="0"/>
          </a:p>
          <a:p>
            <a:r>
              <a:rPr lang="en-US" baseline="0" dirty="0" smtClean="0"/>
              <a:t>4 categories in relation to change management –</a:t>
            </a:r>
            <a:endParaRPr lang="en-US" dirty="0"/>
          </a:p>
        </p:txBody>
      </p:sp>
    </p:spTree>
    <p:extLst>
      <p:ext uri="{BB962C8B-B14F-4D97-AF65-F5344CB8AC3E}">
        <p14:creationId xmlns:p14="http://schemas.microsoft.com/office/powerpoint/2010/main" val="25697566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11DCEE10-EB0B-4B5D-AD01-AEA48F577F23}" type="slidenum">
              <a:rPr lang="en-GB">
                <a:solidFill>
                  <a:prstClr val="black"/>
                </a:solidFill>
                <a:latin typeface="Calibri"/>
                <a:cs typeface="+mn-cs"/>
              </a:rPr>
              <a:pPr defTabSz="966155" fontAlgn="auto">
                <a:spcBef>
                  <a:spcPts val="0"/>
                </a:spcBef>
                <a:spcAft>
                  <a:spcPts val="0"/>
                </a:spcAft>
                <a:defRPr/>
              </a:pPr>
              <a:t>25</a:t>
            </a:fld>
            <a:endParaRPr lang="en-GB">
              <a:solidFill>
                <a:prstClr val="black"/>
              </a:solidFill>
              <a:latin typeface="Calibri"/>
              <a:cs typeface="+mn-cs"/>
            </a:endParaRPr>
          </a:p>
        </p:txBody>
      </p:sp>
      <p:sp>
        <p:nvSpPr>
          <p:cNvPr id="216066" name="Rectangle 2"/>
          <p:cNvSpPr>
            <a:spLocks noGrp="1" noRot="1" noChangeAspect="1" noChangeArrowheads="1" noTextEdit="1"/>
          </p:cNvSpPr>
          <p:nvPr>
            <p:ph type="sldImg"/>
          </p:nvPr>
        </p:nvSpPr>
        <p:spPr>
          <a:xfrm>
            <a:off x="417513" y="869950"/>
            <a:ext cx="5803900" cy="4352925"/>
          </a:xfrm>
          <a:ln/>
        </p:spPr>
      </p:sp>
      <p:sp>
        <p:nvSpPr>
          <p:cNvPr id="216067" name="Rectangle 3"/>
          <p:cNvSpPr>
            <a:spLocks noGrp="1" noChangeArrowheads="1"/>
          </p:cNvSpPr>
          <p:nvPr>
            <p:ph type="body" idx="1"/>
          </p:nvPr>
        </p:nvSpPr>
        <p:spPr>
          <a:xfrm>
            <a:off x="885268" y="5511491"/>
            <a:ext cx="4868966" cy="5221411"/>
          </a:xfrm>
        </p:spPr>
        <p:txBody>
          <a:bodyPr/>
          <a:lstStyle/>
          <a:p>
            <a:r>
              <a:rPr lang="en-GB" dirty="0" smtClean="0"/>
              <a:t> people can be grouped into categories where they are cautious and careful of change, others generate ideas whilst others have energy and enthusiastic about getting things done and others want to start new initiatives</a:t>
            </a:r>
          </a:p>
          <a:p>
            <a:r>
              <a:rPr lang="en-US" dirty="0" smtClean="0"/>
              <a:t>One group will be cautious and careful about change (introverted, sensing types)</a:t>
            </a:r>
          </a:p>
          <a:p>
            <a:r>
              <a:rPr lang="en-US" dirty="0" smtClean="0"/>
              <a:t>Another will provide ideas of how things should be (introverted </a:t>
            </a:r>
            <a:r>
              <a:rPr lang="en-US" dirty="0" err="1" smtClean="0"/>
              <a:t>intuitives</a:t>
            </a:r>
            <a:r>
              <a:rPr lang="en-US" dirty="0" smtClean="0"/>
              <a:t>)</a:t>
            </a:r>
          </a:p>
          <a:p>
            <a:r>
              <a:rPr lang="en-US" dirty="0" smtClean="0"/>
              <a:t>Another will have energy/enthusiasm</a:t>
            </a:r>
            <a:r>
              <a:rPr lang="en-US" baseline="0" dirty="0" smtClean="0"/>
              <a:t> to get things done (extraverted sensing)</a:t>
            </a:r>
          </a:p>
          <a:p>
            <a:r>
              <a:rPr lang="en-US" baseline="0" dirty="0" smtClean="0"/>
              <a:t>Last will be keen to move on – the next challenge – and soon (extraverted </a:t>
            </a:r>
            <a:r>
              <a:rPr lang="en-US" baseline="0" dirty="0" err="1" smtClean="0"/>
              <a:t>intuitives</a:t>
            </a:r>
            <a:r>
              <a:rPr lang="en-US" baseline="0" dirty="0" smtClean="0"/>
              <a:t>) </a:t>
            </a:r>
          </a:p>
          <a:p>
            <a:endParaRPr lang="en-US" baseline="0" dirty="0" smtClean="0"/>
          </a:p>
          <a:p>
            <a:endParaRPr lang="en-US" dirty="0"/>
          </a:p>
        </p:txBody>
      </p:sp>
    </p:spTree>
    <p:extLst>
      <p:ext uri="{BB962C8B-B14F-4D97-AF65-F5344CB8AC3E}">
        <p14:creationId xmlns:p14="http://schemas.microsoft.com/office/powerpoint/2010/main" val="39492045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0409E70-3506-41DA-9F8E-43B9D0463C6F}" type="slidenum">
              <a:rPr lang="en-GB" smtClean="0"/>
              <a:pPr/>
              <a:t>26</a:t>
            </a:fld>
            <a:endParaRPr lang="en-GB"/>
          </a:p>
        </p:txBody>
      </p:sp>
    </p:spTree>
    <p:extLst>
      <p:ext uri="{BB962C8B-B14F-4D97-AF65-F5344CB8AC3E}">
        <p14:creationId xmlns:p14="http://schemas.microsoft.com/office/powerpoint/2010/main" val="3748422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27</a:t>
            </a:fld>
            <a:endParaRPr lang="en-GB" altLang="en-US"/>
          </a:p>
        </p:txBody>
      </p:sp>
    </p:spTree>
    <p:extLst>
      <p:ext uri="{BB962C8B-B14F-4D97-AF65-F5344CB8AC3E}">
        <p14:creationId xmlns:p14="http://schemas.microsoft.com/office/powerpoint/2010/main" val="299006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2383196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Gareth Morgan’s metaphor of Organisations Written in 1986- starting point at looking to understand the different beliefs and assumptions about change that exist</a:t>
            </a:r>
          </a:p>
          <a:p>
            <a:r>
              <a:rPr lang="en-GB" dirty="0" smtClean="0"/>
              <a:t>Machine -  structured, routine operations, well defined roles, efficient with clear defined procedures</a:t>
            </a:r>
          </a:p>
          <a:p>
            <a:r>
              <a:rPr lang="en-GB" dirty="0" smtClean="0"/>
              <a:t>Political System – style of power rule employed by organisation, looking to build approach and knowing who is powerful, forming coalitions between individuals, negotiating positions, resources </a:t>
            </a:r>
            <a:r>
              <a:rPr lang="en-GB" dirty="0" err="1" smtClean="0"/>
              <a:t>etc</a:t>
            </a:r>
            <a:endParaRPr lang="en-GB" dirty="0" smtClean="0"/>
          </a:p>
          <a:p>
            <a:r>
              <a:rPr lang="en-GB" dirty="0" smtClean="0"/>
              <a:t>Organisms</a:t>
            </a:r>
            <a:r>
              <a:rPr lang="en-GB" baseline="0" dirty="0" smtClean="0"/>
              <a:t> – living, adaptive fluid changing environment- have open systems designed to balance needs of individuals and environment developing healthy adaptations leads to healthy changes through participation and support</a:t>
            </a:r>
          </a:p>
          <a:p>
            <a:r>
              <a:rPr lang="en-GB" baseline="0" dirty="0" smtClean="0"/>
              <a:t>Flux and transformation – chaos seeing organisation separate to its environment and adopts to it looking to self organise, change, self renew. Change emerges with managers enablers of change.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29</a:t>
            </a:fld>
            <a:endParaRPr lang="en-GB" altLang="en-US"/>
          </a:p>
        </p:txBody>
      </p:sp>
    </p:spTree>
    <p:extLst>
      <p:ext uri="{BB962C8B-B14F-4D97-AF65-F5344CB8AC3E}">
        <p14:creationId xmlns:p14="http://schemas.microsoft.com/office/powerpoint/2010/main" val="1591835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Strategic changes – respond to environmental factors (PESTLE/ SWOT/</a:t>
            </a:r>
            <a:r>
              <a:rPr lang="en-GB" baseline="0" dirty="0" smtClean="0"/>
              <a:t> Addressing needs of Stakeholders)and aligning those with the Visions and mission of organisation – long term plans </a:t>
            </a:r>
            <a:endParaRPr lang="en-GB" dirty="0" smtClean="0"/>
          </a:p>
          <a:p>
            <a:r>
              <a:rPr lang="en-GB" dirty="0" smtClean="0"/>
              <a:t>Operational changes – look at how to address processes and procedures necessary to addresses changes</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30</a:t>
            </a:fld>
            <a:endParaRPr lang="en-GB" altLang="en-US"/>
          </a:p>
        </p:txBody>
      </p:sp>
    </p:spTree>
    <p:extLst>
      <p:ext uri="{BB962C8B-B14F-4D97-AF65-F5344CB8AC3E}">
        <p14:creationId xmlns:p14="http://schemas.microsoft.com/office/powerpoint/2010/main" val="23898709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 explained – he made over 5127 prototypes of his vacuum before he got it right and he failed 5126 times but with each failure he came</a:t>
            </a:r>
            <a:r>
              <a:rPr lang="en-GB" baseline="0" dirty="0" smtClean="0"/>
              <a:t> up with a solution until he got it right</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31</a:t>
            </a:fld>
            <a:endParaRPr lang="en-GB" altLang="en-US"/>
          </a:p>
        </p:txBody>
      </p:sp>
    </p:spTree>
    <p:extLst>
      <p:ext uri="{BB962C8B-B14F-4D97-AF65-F5344CB8AC3E}">
        <p14:creationId xmlns:p14="http://schemas.microsoft.com/office/powerpoint/2010/main" val="3747640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MacDonald's – 2006 back clash by</a:t>
            </a:r>
            <a:r>
              <a:rPr lang="en-GB" baseline="0" dirty="0" smtClean="0"/>
              <a:t> health activist and critics ended up in losses – introduced healthy option s on menu and changed customer service – making more friendly environment</a:t>
            </a:r>
          </a:p>
          <a:p>
            <a:r>
              <a:rPr lang="en-GB" baseline="0" dirty="0" smtClean="0"/>
              <a:t>IBM – selling mainframes transformed to operating systems by changing its strategy</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32</a:t>
            </a:fld>
            <a:endParaRPr lang="en-GB" altLang="en-US"/>
          </a:p>
        </p:txBody>
      </p:sp>
    </p:spTree>
    <p:extLst>
      <p:ext uri="{BB962C8B-B14F-4D97-AF65-F5344CB8AC3E}">
        <p14:creationId xmlns:p14="http://schemas.microsoft.com/office/powerpoint/2010/main" val="16755038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33</a:t>
            </a:fld>
            <a:endParaRPr lang="en-GB" altLang="en-US"/>
          </a:p>
        </p:txBody>
      </p:sp>
    </p:spTree>
    <p:extLst>
      <p:ext uri="{BB962C8B-B14F-4D97-AF65-F5344CB8AC3E}">
        <p14:creationId xmlns:p14="http://schemas.microsoft.com/office/powerpoint/2010/main" val="32179574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0F22710C-071C-4A48-9909-38C504576391}" type="slidenum">
              <a:rPr lang="en-GB">
                <a:solidFill>
                  <a:prstClr val="black"/>
                </a:solidFill>
                <a:latin typeface="Calibri"/>
                <a:cs typeface="+mn-cs"/>
              </a:rPr>
              <a:pPr defTabSz="966155" fontAlgn="auto">
                <a:spcBef>
                  <a:spcPts val="0"/>
                </a:spcBef>
                <a:spcAft>
                  <a:spcPts val="0"/>
                </a:spcAft>
                <a:defRPr/>
              </a:pPr>
              <a:t>34</a:t>
            </a:fld>
            <a:endParaRPr lang="en-GB">
              <a:solidFill>
                <a:prstClr val="black"/>
              </a:solidFill>
              <a:latin typeface="Calibri"/>
              <a:cs typeface="+mn-cs"/>
            </a:endParaRPr>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3068078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35</a:t>
            </a:fld>
            <a:endParaRPr lang="en-GB" altLang="en-US"/>
          </a:p>
        </p:txBody>
      </p:sp>
    </p:spTree>
    <p:extLst>
      <p:ext uri="{BB962C8B-B14F-4D97-AF65-F5344CB8AC3E}">
        <p14:creationId xmlns:p14="http://schemas.microsoft.com/office/powerpoint/2010/main" val="1414214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21/04/2021</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455113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21/04/2021</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178868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21/04/2021</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29089688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21/04/2021</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3873767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21/04/2021</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230499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21/04/2021</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25860661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21/04/2021</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17205104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21/04/2021</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41128767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21/04/2021</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076304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21/04/2021</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2297169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21/04/2021</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515659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757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665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1931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4457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7536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3197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8313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800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6131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336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6347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FE81190-EDE0-4817-8E13-F87216FA6D4E}"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2470282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828932A0-1BB6-4497-8EDA-BC9CCD5B17ED}"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8445430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44AFAD4E-9D08-4EFA-A13C-704C0C90C0F0}"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1595024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DB9440F5-A515-4A07-BAA4-AE16042213F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682403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solidFill>
                <a:srgbClr val="000000"/>
              </a:solidFill>
            </a:endParaRPr>
          </a:p>
        </p:txBody>
      </p:sp>
      <p:sp>
        <p:nvSpPr>
          <p:cNvPr id="8" name="Footer Placeholder 7"/>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9" name="Slide Number Placeholder 8"/>
          <p:cNvSpPr>
            <a:spLocks noGrp="1"/>
          </p:cNvSpPr>
          <p:nvPr>
            <p:ph type="sldNum" sz="quarter" idx="12"/>
          </p:nvPr>
        </p:nvSpPr>
        <p:spPr/>
        <p:txBody>
          <a:bodyPr/>
          <a:lstStyle>
            <a:lvl1pPr>
              <a:defRPr/>
            </a:lvl1pPr>
          </a:lstStyle>
          <a:p>
            <a:fld id="{BFAB2081-CD21-4EF5-87BB-5FC9BB917F2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20447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solidFill>
                <a:srgbClr val="000000"/>
              </a:solidFill>
            </a:endParaRPr>
          </a:p>
        </p:txBody>
      </p:sp>
      <p:sp>
        <p:nvSpPr>
          <p:cNvPr id="4" name="Footer Placeholder 3"/>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5" name="Slide Number Placeholder 4"/>
          <p:cNvSpPr>
            <a:spLocks noGrp="1"/>
          </p:cNvSpPr>
          <p:nvPr>
            <p:ph type="sldNum" sz="quarter" idx="12"/>
          </p:nvPr>
        </p:nvSpPr>
        <p:spPr/>
        <p:txBody>
          <a:bodyPr/>
          <a:lstStyle>
            <a:lvl1pPr>
              <a:defRPr/>
            </a:lvl1pPr>
          </a:lstStyle>
          <a:p>
            <a:fld id="{FFF86A5F-ACBD-4DF9-A6E8-35EE22124C9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52332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solidFill>
                <a:srgbClr val="000000"/>
              </a:solidFill>
            </a:endParaRPr>
          </a:p>
        </p:txBody>
      </p:sp>
      <p:sp>
        <p:nvSpPr>
          <p:cNvPr id="3" name="Footer Placeholder 2"/>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4" name="Slide Number Placeholder 3"/>
          <p:cNvSpPr>
            <a:spLocks noGrp="1"/>
          </p:cNvSpPr>
          <p:nvPr>
            <p:ph type="sldNum" sz="quarter" idx="12"/>
          </p:nvPr>
        </p:nvSpPr>
        <p:spPr/>
        <p:txBody>
          <a:bodyPr/>
          <a:lstStyle>
            <a:lvl1pPr>
              <a:defRPr/>
            </a:lvl1pPr>
          </a:lstStyle>
          <a:p>
            <a:fld id="{6A3D2157-F8B9-4927-9140-74714816D096}"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40802440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AE9F244E-075D-4B1B-82AD-D348C2DCA33A}"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712811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B1839670-DCE2-4BDE-8CF4-FA99E80ABC59}"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9340871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9221B69-679B-4129-9CD1-3657FC5E6DC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260237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31523"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D0701BC3-8546-4862-A3B8-31D15BB8CE85}"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241301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1"/>
            <a:ext cx="4044462"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2338" y="1600201"/>
            <a:ext cx="4044462"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0ECA043-B79A-4CD8-919C-018F98333224}"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307361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35329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16053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446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74065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1686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8312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1763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77989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9722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774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571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21/04/2021</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03392-3D20-45B4-840D-66E8B9B337F4}" type="datetimeFigureOut">
              <a:rPr lang="en-GB" smtClean="0">
                <a:solidFill>
                  <a:prstClr val="black">
                    <a:tint val="75000"/>
                  </a:prstClr>
                </a:solidFill>
              </a:rPr>
              <a:pPr/>
              <a:t>21/04/2021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pic>
        <p:nvPicPr>
          <p:cNvPr id="7" name="Picture 8"/>
          <p:cNvPicPr preferRelativeResize="0">
            <a:picLocks noChangeAspect="1" noChangeArrowheads="1"/>
          </p:cNvPicPr>
          <p:nvPr userDrawn="1"/>
        </p:nvPicPr>
        <p:blipFill>
          <a:blip r:embed="rId13" cstate="print"/>
          <a:srcRect/>
          <a:stretch>
            <a:fillRect/>
          </a:stretch>
        </p:blipFill>
        <p:spPr bwMode="auto">
          <a:xfrm>
            <a:off x="6330922" y="6248091"/>
            <a:ext cx="2813078" cy="609909"/>
          </a:xfrm>
          <a:prstGeom prst="rect">
            <a:avLst/>
          </a:prstGeom>
          <a:gradFill rotWithShape="1">
            <a:gsLst>
              <a:gs pos="0">
                <a:schemeClr val="tx1"/>
              </a:gs>
              <a:gs pos="100000">
                <a:srgbClr val="FFFFFF"/>
              </a:gs>
            </a:gsLst>
            <a:lin ang="5400000" scaled="1"/>
          </a:gradFill>
          <a:ln w="9525">
            <a:noFill/>
            <a:miter lim="800000"/>
            <a:headEnd/>
            <a:tailEnd/>
          </a:ln>
        </p:spPr>
      </p:pic>
    </p:spTree>
    <p:extLst>
      <p:ext uri="{BB962C8B-B14F-4D97-AF65-F5344CB8AC3E}">
        <p14:creationId xmlns:p14="http://schemas.microsoft.com/office/powerpoint/2010/main" val="1519533401"/>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1"/>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GB">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r>
              <a:rPr lang="en-GB">
                <a:solidFill>
                  <a:srgbClr val="000000"/>
                </a:solidFill>
              </a:rPr>
              <a:t>© Esther Cameron and Mike Green (2009).  Produced as online support material to Cameron and Green (2009) Making Sense of Change Management, 2nd edn, Kogan Page, London.</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78E4924-CA6D-4A69-9897-DFF7A71BB8E2}" type="slidenum">
              <a:rPr lang="en-GB">
                <a:solidFill>
                  <a:srgbClr val="000000"/>
                </a:solidFill>
              </a:rPr>
              <a:pPr fontAlgn="base">
                <a:spcBef>
                  <a:spcPct val="0"/>
                </a:spcBef>
                <a:spcAft>
                  <a:spcPct val="0"/>
                </a:spcAft>
              </a:pPr>
              <a:t>‹#›</a:t>
            </a:fld>
            <a:endParaRPr lang="en-GB">
              <a:solidFill>
                <a:srgbClr val="000000"/>
              </a:solidFill>
            </a:endParaRPr>
          </a:p>
        </p:txBody>
      </p:sp>
    </p:spTree>
    <p:extLst>
      <p:ext uri="{BB962C8B-B14F-4D97-AF65-F5344CB8AC3E}">
        <p14:creationId xmlns:p14="http://schemas.microsoft.com/office/powerpoint/2010/main" val="3246908009"/>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Lst>
  <mc:AlternateContent xmlns:mc="http://schemas.openxmlformats.org/markup-compatibility/2006" xmlns:p14="http://schemas.microsoft.com/office/powerpoint/2010/main">
    <mc:Choice Requires="p14">
      <p:transition p14:dur="0"/>
    </mc:Choice>
    <mc:Fallback xmlns="">
      <p:transition/>
    </mc:Fallback>
  </mc:AlternateConten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35E1D-660E-4CE8-9B49-E44F0384971F}" type="datetimeFigureOut">
              <a:rPr lang="en-US" smtClean="0">
                <a:solidFill>
                  <a:prstClr val="black">
                    <a:tint val="75000"/>
                  </a:prstClr>
                </a:solidFill>
              </a:rPr>
              <a:pPr/>
              <a:t>4/21/2021</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1054713"/>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25.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ctrTitle"/>
          </p:nvPr>
        </p:nvSpPr>
        <p:spPr>
          <a:xfrm>
            <a:off x="755576" y="1196752"/>
            <a:ext cx="7772400" cy="1470025"/>
          </a:xfrm>
        </p:spPr>
        <p:txBody>
          <a:bodyPr/>
          <a:lstStyle/>
          <a:p>
            <a:pPr eaLnBrk="1" hangingPunct="1"/>
            <a:r>
              <a:rPr lang="en-GB" sz="3500" b="1" dirty="0">
                <a:effectLst/>
                <a:latin typeface="Calibri" panose="020F0502020204030204" pitchFamily="34" charset="0"/>
                <a:ea typeface="Calibri" panose="020F0502020204030204" pitchFamily="34" charset="0"/>
                <a:cs typeface="Times New Roman" panose="02020603050405020304" pitchFamily="18" charset="0"/>
              </a:rPr>
              <a:t>CHANGE &amp; STABILITY MANAGEMENT</a:t>
            </a:r>
            <a:r>
              <a:rPr lang="en-GB" sz="3500" dirty="0">
                <a:effectLst/>
                <a:latin typeface="Calibri" panose="020F0502020204030204" pitchFamily="34" charset="0"/>
                <a:ea typeface="Calibri" panose="020F0502020204030204" pitchFamily="34" charset="0"/>
                <a:cs typeface="Times New Roman" panose="02020603050405020304" pitchFamily="18" charset="0"/>
              </a:rPr>
              <a:t/>
            </a:r>
            <a:br>
              <a:rPr lang="en-GB" sz="3500" dirty="0">
                <a:effectLst/>
                <a:latin typeface="Calibri" panose="020F0502020204030204" pitchFamily="34" charset="0"/>
                <a:ea typeface="Calibri" panose="020F0502020204030204" pitchFamily="34" charset="0"/>
                <a:cs typeface="Times New Roman" panose="02020603050405020304" pitchFamily="18" charset="0"/>
              </a:rPr>
            </a:br>
            <a:r>
              <a:rPr lang="en-GB" sz="3500" b="1" dirty="0" smtClean="0">
                <a:effectLst/>
                <a:latin typeface="Calibri" panose="020F0502020204030204" pitchFamily="34" charset="0"/>
                <a:ea typeface="Calibri" panose="020F0502020204030204" pitchFamily="34" charset="0"/>
                <a:cs typeface="Times New Roman" panose="02020603050405020304" pitchFamily="18" charset="0"/>
              </a:rPr>
              <a:t>BMMB7000</a:t>
            </a:r>
            <a:endParaRPr lang="en-GB" altLang="en-US" sz="3500" dirty="0">
              <a:solidFill>
                <a:schemeClr val="bg1"/>
              </a:solidFill>
            </a:endParaRPr>
          </a:p>
        </p:txBody>
      </p:sp>
      <p:sp>
        <p:nvSpPr>
          <p:cNvPr id="14339" name="Subtitle 2">
            <a:extLst>
              <a:ext uri="{FF2B5EF4-FFF2-40B4-BE49-F238E27FC236}">
                <a16:creationId xmlns:a16="http://schemas.microsoft.com/office/drawing/2014/main" id="{271BD467-B90F-4464-9281-83267539844D}"/>
              </a:ext>
            </a:extLst>
          </p:cNvPr>
          <p:cNvSpPr>
            <a:spLocks noGrp="1"/>
          </p:cNvSpPr>
          <p:nvPr>
            <p:ph type="subTitle" idx="1"/>
          </p:nvPr>
        </p:nvSpPr>
        <p:spPr>
          <a:xfrm>
            <a:off x="3203848" y="3501008"/>
            <a:ext cx="6400800" cy="1752600"/>
          </a:xfrm>
        </p:spPr>
        <p:txBody>
          <a:bodyPr/>
          <a:lstStyle/>
          <a:p>
            <a:pPr eaLnBrk="1" hangingPunct="1"/>
            <a:r>
              <a:rPr lang="en-GB" altLang="en-US" dirty="0">
                <a:solidFill>
                  <a:schemeClr val="bg1"/>
                </a:solidFill>
              </a:rPr>
              <a:t>By:</a:t>
            </a:r>
          </a:p>
          <a:p>
            <a:pPr eaLnBrk="1" hangingPunct="1"/>
            <a:r>
              <a:rPr lang="en-GB" altLang="en-US" dirty="0" smtClean="0">
                <a:solidFill>
                  <a:schemeClr val="bg1"/>
                </a:solidFill>
              </a:rPr>
              <a:t>Dr Shehla Khan</a:t>
            </a:r>
            <a:endParaRPr lang="en-GB" altLang="en-US" dirty="0">
              <a:solidFill>
                <a:schemeClr val="bg1"/>
              </a:solidFill>
            </a:endParaRPr>
          </a:p>
        </p:txBody>
      </p:sp>
      <p:pic>
        <p:nvPicPr>
          <p:cNvPr id="2" name="Picture 1"/>
          <p:cNvPicPr>
            <a:picLocks noChangeAspect="1"/>
          </p:cNvPicPr>
          <p:nvPr/>
        </p:nvPicPr>
        <p:blipFill>
          <a:blip r:embed="rId3"/>
          <a:stretch>
            <a:fillRect/>
          </a:stretch>
        </p:blipFill>
        <p:spPr>
          <a:xfrm>
            <a:off x="5580112" y="4725144"/>
            <a:ext cx="1728192" cy="172819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2060"/>
                </a:solidFill>
              </a:rPr>
              <a:t>Definition </a:t>
            </a:r>
            <a:endParaRPr lang="en-GB" dirty="0">
              <a:solidFill>
                <a:srgbClr val="002060"/>
              </a:solidFill>
            </a:endParaRPr>
          </a:p>
        </p:txBody>
      </p:sp>
      <p:sp>
        <p:nvSpPr>
          <p:cNvPr id="3" name="Content Placeholder 2"/>
          <p:cNvSpPr>
            <a:spLocks noGrp="1"/>
          </p:cNvSpPr>
          <p:nvPr>
            <p:ph idx="1"/>
          </p:nvPr>
        </p:nvSpPr>
        <p:spPr/>
        <p:style>
          <a:lnRef idx="1">
            <a:schemeClr val="accent4"/>
          </a:lnRef>
          <a:fillRef idx="2">
            <a:schemeClr val="accent4"/>
          </a:fillRef>
          <a:effectRef idx="1">
            <a:schemeClr val="accent4"/>
          </a:effectRef>
          <a:fontRef idx="minor">
            <a:schemeClr val="dk1"/>
          </a:fontRef>
        </p:style>
        <p:txBody>
          <a:bodyPr/>
          <a:lstStyle/>
          <a:p>
            <a:r>
              <a:rPr lang="en-GB" dirty="0" smtClean="0"/>
              <a:t>'the coordination of a structured period of transition from situation A to situation B in order to achieve lasting change within an organisation'. </a:t>
            </a:r>
          </a:p>
          <a:p>
            <a:endParaRPr lang="en-GB" dirty="0" smtClean="0"/>
          </a:p>
          <a:p>
            <a:pPr marL="0" indent="0">
              <a:buNone/>
            </a:pPr>
            <a:r>
              <a:rPr lang="en-GB" sz="2400" i="1" dirty="0" smtClean="0"/>
              <a:t>(BNET Business Dictionary)</a:t>
            </a:r>
          </a:p>
          <a:p>
            <a:pPr marL="0" indent="0">
              <a:buNone/>
            </a:pPr>
            <a:endParaRPr lang="en-GB" i="1" dirty="0" smtClean="0"/>
          </a:p>
          <a:p>
            <a:endParaRPr lang="en-GB" dirty="0" smtClean="0"/>
          </a:p>
          <a:p>
            <a:endParaRPr lang="en-GB" dirty="0"/>
          </a:p>
        </p:txBody>
      </p:sp>
      <p:pic>
        <p:nvPicPr>
          <p:cNvPr id="4" name="Picture 3"/>
          <p:cNvPicPr>
            <a:picLocks noChangeAspect="1"/>
          </p:cNvPicPr>
          <p:nvPr/>
        </p:nvPicPr>
        <p:blipFill>
          <a:blip r:embed="rId3"/>
          <a:stretch>
            <a:fillRect/>
          </a:stretch>
        </p:blipFill>
        <p:spPr>
          <a:xfrm>
            <a:off x="5436096" y="3212976"/>
            <a:ext cx="3082216" cy="2189807"/>
          </a:xfrm>
          <a:prstGeom prst="rect">
            <a:avLst/>
          </a:prstGeom>
        </p:spPr>
      </p:pic>
    </p:spTree>
    <p:extLst>
      <p:ext uri="{BB962C8B-B14F-4D97-AF65-F5344CB8AC3E}">
        <p14:creationId xmlns:p14="http://schemas.microsoft.com/office/powerpoint/2010/main" val="1431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59" y="1556792"/>
            <a:ext cx="8229600" cy="1143000"/>
          </a:xfrm>
        </p:spPr>
        <p:txBody>
          <a:bodyPr>
            <a:normAutofit fontScale="90000"/>
          </a:bodyPr>
          <a:lstStyle/>
          <a:p>
            <a:r>
              <a:rPr lang="en-GB" dirty="0" smtClean="0"/>
              <a:t>What changes have your organisations gone through in past 12 months</a:t>
            </a:r>
            <a:endParaRPr lang="en-GB" dirty="0"/>
          </a:p>
        </p:txBody>
      </p:sp>
      <p:pic>
        <p:nvPicPr>
          <p:cNvPr id="4" name="Picture 3"/>
          <p:cNvPicPr>
            <a:picLocks noChangeAspect="1"/>
          </p:cNvPicPr>
          <p:nvPr/>
        </p:nvPicPr>
        <p:blipFill>
          <a:blip r:embed="rId3"/>
          <a:stretch>
            <a:fillRect/>
          </a:stretch>
        </p:blipFill>
        <p:spPr>
          <a:xfrm>
            <a:off x="3355044" y="3212976"/>
            <a:ext cx="2742629" cy="2742629"/>
          </a:xfrm>
          <a:prstGeom prst="rect">
            <a:avLst/>
          </a:prstGeom>
        </p:spPr>
      </p:pic>
    </p:spTree>
    <p:extLst>
      <p:ext uri="{BB962C8B-B14F-4D97-AF65-F5344CB8AC3E}">
        <p14:creationId xmlns:p14="http://schemas.microsoft.com/office/powerpoint/2010/main" val="3018132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87465566"/>
              </p:ext>
            </p:extLst>
          </p:nvPr>
        </p:nvGraphicFramePr>
        <p:xfrm>
          <a:off x="2338" y="116632"/>
          <a:ext cx="8962149"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2574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We must distinguish between…..</a:t>
            </a:r>
            <a:endParaRPr lang="en-GB" dirty="0">
              <a:solidFill>
                <a:srgbClr val="002060"/>
              </a:solidFill>
            </a:endParaRPr>
          </a:p>
        </p:txBody>
      </p:sp>
      <p:sp>
        <p:nvSpPr>
          <p:cNvPr id="5" name="TextBox 4"/>
          <p:cNvSpPr txBox="1"/>
          <p:nvPr/>
        </p:nvSpPr>
        <p:spPr>
          <a:xfrm>
            <a:off x="755576" y="1916832"/>
            <a:ext cx="3528392" cy="3477875"/>
          </a:xfrm>
          <a:prstGeom prst="rect">
            <a:avLst/>
          </a:prstGeom>
          <a:noFill/>
        </p:spPr>
        <p:txBody>
          <a:bodyPr wrap="square" rtlCol="0">
            <a:spAutoFit/>
          </a:bodyPr>
          <a:lstStyle/>
          <a:p>
            <a:r>
              <a:rPr lang="en-GB" sz="2800" dirty="0" smtClean="0">
                <a:solidFill>
                  <a:srgbClr val="000000"/>
                </a:solidFill>
              </a:rPr>
              <a:t>Changes managed externally in the outside world </a:t>
            </a:r>
          </a:p>
          <a:p>
            <a:endParaRPr lang="en-GB" sz="2400" dirty="0">
              <a:solidFill>
                <a:srgbClr val="000000"/>
              </a:solidFill>
            </a:endParaRPr>
          </a:p>
          <a:p>
            <a:r>
              <a:rPr lang="en-GB" sz="2800" dirty="0" smtClean="0">
                <a:solidFill>
                  <a:srgbClr val="000000"/>
                </a:solidFill>
              </a:rPr>
              <a:t>Our simultaneous internal responses and state of mind </a:t>
            </a:r>
          </a:p>
          <a:p>
            <a:endParaRPr lang="en-GB" sz="2800" dirty="0">
              <a:solidFill>
                <a:srgbClr val="000000"/>
              </a:solidFill>
            </a:endParaRPr>
          </a:p>
        </p:txBody>
      </p:sp>
      <p:pic>
        <p:nvPicPr>
          <p:cNvPr id="63489" name="Picture 1" descr="C:\Users\Michael\AppData\Local\Microsoft\Windows\Temporary Internet Files\Content.IE5\EMA5IA81\MP900402017[1].jpg"/>
          <p:cNvPicPr>
            <a:picLocks noChangeAspect="1" noChangeArrowheads="1"/>
          </p:cNvPicPr>
          <p:nvPr/>
        </p:nvPicPr>
        <p:blipFill>
          <a:blip r:embed="rId3" cstate="print"/>
          <a:srcRect/>
          <a:stretch>
            <a:fillRect/>
          </a:stretch>
        </p:blipFill>
        <p:spPr bwMode="auto">
          <a:xfrm>
            <a:off x="6444208" y="1916832"/>
            <a:ext cx="1040892" cy="1560576"/>
          </a:xfrm>
          <a:prstGeom prst="rect">
            <a:avLst/>
          </a:prstGeom>
          <a:noFill/>
        </p:spPr>
      </p:pic>
      <p:pic>
        <p:nvPicPr>
          <p:cNvPr id="63490" name="Picture 2" descr="C:\Users\Michael\AppData\Local\Microsoft\Windows\Temporary Internet Files\Content.IE5\EMA5IA81\MC900187587[1].wmf"/>
          <p:cNvPicPr>
            <a:picLocks noChangeAspect="1" noChangeArrowheads="1"/>
          </p:cNvPicPr>
          <p:nvPr/>
        </p:nvPicPr>
        <p:blipFill>
          <a:blip r:embed="rId4" cstate="print"/>
          <a:srcRect/>
          <a:stretch>
            <a:fillRect/>
          </a:stretch>
        </p:blipFill>
        <p:spPr bwMode="auto">
          <a:xfrm>
            <a:off x="6427234" y="3717032"/>
            <a:ext cx="1299711" cy="1529795"/>
          </a:xfrm>
          <a:prstGeom prst="rect">
            <a:avLst/>
          </a:prstGeom>
          <a:noFill/>
        </p:spPr>
      </p:pic>
    </p:spTree>
    <p:extLst>
      <p:ext uri="{BB962C8B-B14F-4D97-AF65-F5344CB8AC3E}">
        <p14:creationId xmlns:p14="http://schemas.microsoft.com/office/powerpoint/2010/main" val="35899456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2060"/>
                </a:solidFill>
              </a:rPr>
              <a:t>Individual Change </a:t>
            </a:r>
          </a:p>
        </p:txBody>
      </p:sp>
      <p:sp>
        <p:nvSpPr>
          <p:cNvPr id="3" name="Content Placeholder 2"/>
          <p:cNvSpPr>
            <a:spLocks noGrp="1"/>
          </p:cNvSpPr>
          <p:nvPr>
            <p:ph idx="1"/>
          </p:nvPr>
        </p:nvSpPr>
        <p:spPr/>
        <p:txBody>
          <a:bodyPr/>
          <a:lstStyle/>
          <a:p>
            <a:r>
              <a:rPr lang="en-GB" dirty="0" smtClean="0"/>
              <a:t>Learning process- ways we can understand individual change and how to develop ourselves</a:t>
            </a:r>
          </a:p>
          <a:p>
            <a:r>
              <a:rPr lang="en-GB" dirty="0" smtClean="0"/>
              <a:t>Experiential learning – leads to long lasting change in behaviour (application)</a:t>
            </a:r>
          </a:p>
        </p:txBody>
      </p:sp>
      <p:pic>
        <p:nvPicPr>
          <p:cNvPr id="2050" name="Picture 2" descr="Successful change management involves the employees"/>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5796136" y="193001"/>
            <a:ext cx="2322264" cy="1306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162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title"/>
          </p:nvPr>
        </p:nvSpPr>
        <p:spPr>
          <a:xfrm>
            <a:off x="457200" y="274641"/>
            <a:ext cx="8229600" cy="706437"/>
          </a:xfrm>
        </p:spPr>
        <p:txBody>
          <a:bodyPr/>
          <a:lstStyle/>
          <a:p>
            <a:pPr algn="l"/>
            <a:r>
              <a:rPr lang="en-GB" sz="3600" dirty="0" smtClean="0">
                <a:solidFill>
                  <a:srgbClr val="002060"/>
                </a:solidFill>
                <a:latin typeface="Calibri" pitchFamily="34" charset="0"/>
              </a:rPr>
              <a:t>Individual Change – Key Perspectives</a:t>
            </a:r>
            <a:endParaRPr lang="en-GB" sz="3600" dirty="0">
              <a:solidFill>
                <a:srgbClr val="002060"/>
              </a:solidFill>
              <a:latin typeface="Calibri" pitchFamily="34" charset="0"/>
            </a:endParaRPr>
          </a:p>
        </p:txBody>
      </p:sp>
      <p:sp>
        <p:nvSpPr>
          <p:cNvPr id="171014" name="Rectangle 6"/>
          <p:cNvSpPr>
            <a:spLocks noGrp="1" noChangeArrowheads="1"/>
          </p:cNvSpPr>
          <p:nvPr>
            <p:ph type="body" idx="1"/>
          </p:nvPr>
        </p:nvSpPr>
        <p:spPr>
          <a:xfrm>
            <a:off x="457200" y="886407"/>
            <a:ext cx="8229600" cy="4251199"/>
          </a:xfrm>
        </p:spPr>
        <p:txBody>
          <a:bodyPr/>
          <a:lstStyle/>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behavioural approach to change – </a:t>
            </a:r>
            <a:endParaRPr lang="en-GB" sz="2400" b="1" dirty="0" smtClean="0">
              <a:latin typeface="Calibri" pitchFamily="34" charset="0"/>
            </a:endParaRPr>
          </a:p>
          <a:p>
            <a:pPr marL="0" indent="0">
              <a:lnSpc>
                <a:spcPct val="80000"/>
              </a:lnSpc>
              <a:buNone/>
            </a:pPr>
            <a:r>
              <a:rPr lang="en-GB" sz="2400" dirty="0">
                <a:latin typeface="Calibri" pitchFamily="34" charset="0"/>
              </a:rPr>
              <a:t>	</a:t>
            </a:r>
            <a:r>
              <a:rPr lang="en-GB" sz="2400" dirty="0" smtClean="0">
                <a:latin typeface="Calibri" pitchFamily="34" charset="0"/>
              </a:rPr>
              <a:t>how </a:t>
            </a:r>
            <a:r>
              <a:rPr lang="en-GB" sz="2400" dirty="0">
                <a:latin typeface="Calibri" pitchFamily="34" charset="0"/>
              </a:rPr>
              <a:t>can we change people’s behaviour</a:t>
            </a:r>
            <a:r>
              <a:rPr lang="en-GB" sz="2400" dirty="0" smtClean="0">
                <a:latin typeface="Calibri" pitchFamily="34" charset="0"/>
              </a:rPr>
              <a:t>?</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cognitive approach to change – </a:t>
            </a:r>
            <a:endParaRPr lang="en-GB" sz="2400" b="1" dirty="0" smtClean="0">
              <a:latin typeface="Calibri" pitchFamily="34" charset="0"/>
            </a:endParaRPr>
          </a:p>
          <a:p>
            <a:pPr marL="0" indent="0">
              <a:lnSpc>
                <a:spcPct val="80000"/>
              </a:lnSpc>
              <a:buNone/>
            </a:pPr>
            <a:r>
              <a:rPr lang="en-GB" sz="2400" dirty="0">
                <a:latin typeface="Calibri" pitchFamily="34" charset="0"/>
              </a:rPr>
              <a:t>	</a:t>
            </a:r>
            <a:r>
              <a:rPr lang="en-GB" sz="2400" dirty="0" smtClean="0">
                <a:latin typeface="Calibri" pitchFamily="34" charset="0"/>
              </a:rPr>
              <a:t>how </a:t>
            </a:r>
            <a:r>
              <a:rPr lang="en-GB" sz="2400" dirty="0">
                <a:latin typeface="Calibri" pitchFamily="34" charset="0"/>
              </a:rPr>
              <a:t>change can be made attractive to people and </a:t>
            </a:r>
            <a:r>
              <a:rPr lang="en-GB" sz="2400" dirty="0" smtClean="0">
                <a:latin typeface="Calibri" pitchFamily="34" charset="0"/>
              </a:rPr>
              <a:t>	how </a:t>
            </a:r>
            <a:r>
              <a:rPr lang="en-GB" sz="2400" dirty="0">
                <a:latin typeface="Calibri" pitchFamily="34" charset="0"/>
              </a:rPr>
              <a:t>people </a:t>
            </a:r>
            <a:r>
              <a:rPr lang="en-GB" sz="2400" dirty="0" smtClean="0">
                <a:latin typeface="Calibri" pitchFamily="34" charset="0"/>
              </a:rPr>
              <a:t>can </a:t>
            </a:r>
            <a:r>
              <a:rPr lang="en-GB" sz="2400" dirty="0">
                <a:latin typeface="Calibri" pitchFamily="34" charset="0"/>
              </a:rPr>
              <a:t>achieve the results that they want</a:t>
            </a:r>
            <a:r>
              <a:rPr lang="en-GB" sz="2400" dirty="0" smtClean="0">
                <a:latin typeface="Calibri" pitchFamily="34" charset="0"/>
              </a:rPr>
              <a:t>?</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psychodynamic approach to change – </a:t>
            </a:r>
            <a:endParaRPr lang="en-GB" sz="2400" b="1" dirty="0" smtClean="0">
              <a:latin typeface="Calibri" pitchFamily="34" charset="0"/>
            </a:endParaRPr>
          </a:p>
          <a:p>
            <a:pPr marL="0" indent="0">
              <a:lnSpc>
                <a:spcPct val="80000"/>
              </a:lnSpc>
              <a:buNone/>
            </a:pPr>
            <a:r>
              <a:rPr lang="en-GB" sz="2400" dirty="0">
                <a:latin typeface="Calibri" pitchFamily="34" charset="0"/>
              </a:rPr>
              <a:t>	</a:t>
            </a:r>
            <a:r>
              <a:rPr lang="en-GB" sz="2400" dirty="0" smtClean="0">
                <a:latin typeface="Calibri" pitchFamily="34" charset="0"/>
              </a:rPr>
              <a:t>what’s </a:t>
            </a:r>
            <a:r>
              <a:rPr lang="en-GB" sz="2400" dirty="0">
                <a:latin typeface="Calibri" pitchFamily="34" charset="0"/>
              </a:rPr>
              <a:t>actually going on for people</a:t>
            </a:r>
            <a:r>
              <a:rPr lang="en-GB" sz="2400" dirty="0" smtClean="0">
                <a:latin typeface="Calibri" pitchFamily="34" charset="0"/>
              </a:rPr>
              <a:t>?</a:t>
            </a:r>
            <a:endParaRPr lang="en-GB" sz="2400" dirty="0">
              <a:latin typeface="Calibri" pitchFamily="34" charset="0"/>
            </a:endParaRPr>
          </a:p>
        </p:txBody>
      </p:sp>
      <p:pic>
        <p:nvPicPr>
          <p:cNvPr id="3074" name="Picture 2" descr="Change Management Strategies for Introducing Salesforce to Associ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886407"/>
            <a:ext cx="1800201" cy="1924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9835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92" y="332656"/>
            <a:ext cx="8229600" cy="1143000"/>
          </a:xfrm>
        </p:spPr>
        <p:txBody>
          <a:bodyPr/>
          <a:lstStyle/>
          <a:p>
            <a:pPr algn="l"/>
            <a:r>
              <a:rPr kumimoji="0" lang="en-GB" sz="3600" b="0" i="0" u="none" strike="noStrike" kern="0" cap="none" spc="0" normalizeH="0" baseline="0" noProof="0" dirty="0" smtClean="0">
                <a:ln>
                  <a:noFill/>
                </a:ln>
                <a:solidFill>
                  <a:srgbClr val="002060"/>
                </a:solidFill>
                <a:effectLst/>
                <a:uLnTx/>
                <a:uFillTx/>
                <a:latin typeface="Calibri" pitchFamily="34" charset="0"/>
              </a:rPr>
              <a:t>Individual Change – Key Perspectives</a:t>
            </a:r>
            <a:endParaRPr lang="en-GB" dirty="0">
              <a:solidFill>
                <a:srgbClr val="002060"/>
              </a:solidFill>
            </a:endParaRPr>
          </a:p>
        </p:txBody>
      </p:sp>
      <p:sp>
        <p:nvSpPr>
          <p:cNvPr id="3" name="Content Placeholder 2"/>
          <p:cNvSpPr>
            <a:spLocks noGrp="1"/>
          </p:cNvSpPr>
          <p:nvPr>
            <p:ph idx="1"/>
          </p:nvPr>
        </p:nvSpPr>
        <p:spPr/>
        <p:txBody>
          <a:bodyPr/>
          <a:lstStyle/>
          <a:p>
            <a:pPr lvl="0">
              <a:lnSpc>
                <a:spcPct val="80000"/>
              </a:lnSpc>
            </a:pPr>
            <a:r>
              <a:rPr lang="en-GB" sz="2600" b="1" dirty="0">
                <a:solidFill>
                  <a:srgbClr val="000000"/>
                </a:solidFill>
                <a:latin typeface="Calibri" pitchFamily="34" charset="0"/>
              </a:rPr>
              <a:t>The humanistic psychology approach to change – </a:t>
            </a:r>
          </a:p>
          <a:p>
            <a:pPr marL="0" lvl="0" indent="0">
              <a:lnSpc>
                <a:spcPct val="80000"/>
              </a:lnSpc>
              <a:buNone/>
            </a:pPr>
            <a:r>
              <a:rPr lang="en-GB" sz="2600" dirty="0">
                <a:solidFill>
                  <a:srgbClr val="000000"/>
                </a:solidFill>
                <a:latin typeface="Calibri" pitchFamily="34" charset="0"/>
              </a:rPr>
              <a:t>	how can people </a:t>
            </a:r>
            <a:r>
              <a:rPr lang="en-GB" sz="2600" dirty="0" smtClean="0">
                <a:solidFill>
                  <a:srgbClr val="000000"/>
                </a:solidFill>
                <a:latin typeface="Calibri" pitchFamily="34" charset="0"/>
              </a:rPr>
              <a:t>maximise </a:t>
            </a:r>
            <a:r>
              <a:rPr lang="en-GB" sz="2600" dirty="0">
                <a:solidFill>
                  <a:srgbClr val="000000"/>
                </a:solidFill>
                <a:latin typeface="Calibri" pitchFamily="34" charset="0"/>
              </a:rPr>
              <a:t>the benefits of change</a:t>
            </a:r>
            <a:r>
              <a:rPr lang="en-GB" sz="2600" dirty="0" smtClean="0">
                <a:solidFill>
                  <a:srgbClr val="000000"/>
                </a:solidFill>
                <a:latin typeface="Calibri" pitchFamily="34" charset="0"/>
              </a:rPr>
              <a:t>?</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Personality and change – </a:t>
            </a:r>
          </a:p>
          <a:p>
            <a:pPr marL="0" lvl="0" indent="0">
              <a:lnSpc>
                <a:spcPct val="80000"/>
              </a:lnSpc>
              <a:buNone/>
            </a:pPr>
            <a:r>
              <a:rPr lang="en-GB" sz="2600" dirty="0">
                <a:solidFill>
                  <a:srgbClr val="000000"/>
                </a:solidFill>
                <a:latin typeface="Calibri" pitchFamily="34" charset="0"/>
              </a:rPr>
              <a:t>	how do we differ in our responses to change</a:t>
            </a:r>
            <a:r>
              <a:rPr lang="en-GB" sz="2600" dirty="0" smtClean="0">
                <a:solidFill>
                  <a:srgbClr val="000000"/>
                </a:solidFill>
                <a:latin typeface="Calibri" pitchFamily="34" charset="0"/>
              </a:rPr>
              <a:t>?</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Managing change in self and others – </a:t>
            </a:r>
          </a:p>
          <a:p>
            <a:pPr marL="0" lvl="0" indent="0">
              <a:lnSpc>
                <a:spcPct val="80000"/>
              </a:lnSpc>
              <a:buNone/>
            </a:pPr>
            <a:r>
              <a:rPr lang="en-GB" sz="2600" dirty="0">
                <a:solidFill>
                  <a:srgbClr val="000000"/>
                </a:solidFill>
                <a:latin typeface="Calibri" pitchFamily="34" charset="0"/>
              </a:rPr>
              <a:t>	if we can understand people’s internal experience </a:t>
            </a:r>
            <a:r>
              <a:rPr lang="en-GB" sz="2600" dirty="0" smtClean="0">
                <a:solidFill>
                  <a:srgbClr val="000000"/>
                </a:solidFill>
                <a:latin typeface="Calibri" pitchFamily="34" charset="0"/>
              </a:rPr>
              <a:t>	and </a:t>
            </a:r>
            <a:r>
              <a:rPr lang="en-GB" sz="2600" dirty="0">
                <a:solidFill>
                  <a:srgbClr val="000000"/>
                </a:solidFill>
                <a:latin typeface="Calibri" pitchFamily="34" charset="0"/>
              </a:rPr>
              <a:t>we </a:t>
            </a:r>
            <a:r>
              <a:rPr lang="en-GB" sz="2600" dirty="0" smtClean="0">
                <a:solidFill>
                  <a:srgbClr val="000000"/>
                </a:solidFill>
                <a:latin typeface="Calibri" pitchFamily="34" charset="0"/>
              </a:rPr>
              <a:t>know </a:t>
            </a:r>
            <a:r>
              <a:rPr lang="en-GB" sz="2600" dirty="0">
                <a:solidFill>
                  <a:srgbClr val="000000"/>
                </a:solidFill>
                <a:latin typeface="Calibri" pitchFamily="34" charset="0"/>
              </a:rPr>
              <a:t>what changes need to happen what’s </a:t>
            </a:r>
            <a:r>
              <a:rPr lang="en-GB" sz="2600" dirty="0" smtClean="0">
                <a:solidFill>
                  <a:srgbClr val="000000"/>
                </a:solidFill>
                <a:latin typeface="Calibri" pitchFamily="34" charset="0"/>
              </a:rPr>
              <a:t>	the </a:t>
            </a:r>
            <a:r>
              <a:rPr lang="en-GB" sz="2600" dirty="0">
                <a:solidFill>
                  <a:srgbClr val="000000"/>
                </a:solidFill>
                <a:latin typeface="Calibri" pitchFamily="34" charset="0"/>
              </a:rPr>
              <a:t>best way </a:t>
            </a:r>
            <a:r>
              <a:rPr lang="en-GB" sz="2600" dirty="0" smtClean="0">
                <a:solidFill>
                  <a:srgbClr val="000000"/>
                </a:solidFill>
                <a:latin typeface="Calibri" pitchFamily="34" charset="0"/>
              </a:rPr>
              <a:t>to effect </a:t>
            </a:r>
            <a:r>
              <a:rPr lang="en-GB" sz="2600" dirty="0">
                <a:solidFill>
                  <a:srgbClr val="000000"/>
                </a:solidFill>
                <a:latin typeface="Calibri" pitchFamily="34" charset="0"/>
              </a:rPr>
              <a:t>change? </a:t>
            </a:r>
          </a:p>
          <a:p>
            <a:endParaRPr lang="en-GB" sz="2600" dirty="0"/>
          </a:p>
        </p:txBody>
      </p:sp>
      <p:pic>
        <p:nvPicPr>
          <p:cNvPr id="4098" name="Picture 2" descr="How to Handle Change Management During Digital Transformation - Braincub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63024" y="385800"/>
            <a:ext cx="1873472" cy="1036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4822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1983-A2BC-4EB0-A5B7-BECD880CA0BE}"/>
              </a:ext>
            </a:extLst>
          </p:cNvPr>
          <p:cNvSpPr>
            <a:spLocks noGrp="1"/>
          </p:cNvSpPr>
          <p:nvPr>
            <p:ph type="title"/>
          </p:nvPr>
        </p:nvSpPr>
        <p:spPr>
          <a:ln>
            <a:solidFill>
              <a:schemeClr val="tx2"/>
            </a:solidFill>
          </a:ln>
        </p:spPr>
        <p:style>
          <a:lnRef idx="2">
            <a:schemeClr val="accent1"/>
          </a:lnRef>
          <a:fillRef idx="1">
            <a:schemeClr val="lt1"/>
          </a:fillRef>
          <a:effectRef idx="0">
            <a:schemeClr val="accent1"/>
          </a:effectRef>
          <a:fontRef idx="minor">
            <a:schemeClr val="dk1"/>
          </a:fontRef>
        </p:style>
        <p:txBody>
          <a:bodyPr/>
          <a:lstStyle/>
          <a:p>
            <a:r>
              <a:rPr lang="en-GB" b="1" dirty="0" smtClean="0"/>
              <a:t>Individual Change </a:t>
            </a:r>
            <a:endParaRPr lang="en-GB" b="1" dirty="0"/>
          </a:p>
        </p:txBody>
      </p:sp>
      <p:sp>
        <p:nvSpPr>
          <p:cNvPr id="4" name="Content Placeholder 3"/>
          <p:cNvSpPr>
            <a:spLocks noGrp="1"/>
          </p:cNvSpPr>
          <p:nvPr>
            <p:ph idx="1"/>
          </p:nvPr>
        </p:nvSpPr>
        <p:spPr/>
        <p:txBody>
          <a:bodyPr/>
          <a:lstStyle/>
          <a:p>
            <a:r>
              <a:rPr lang="en-GB" dirty="0" smtClean="0"/>
              <a:t>Learning the process of change</a:t>
            </a:r>
          </a:p>
          <a:p>
            <a:endParaRPr lang="en-GB" dirty="0"/>
          </a:p>
          <a:p>
            <a:endParaRPr lang="en-GB" dirty="0"/>
          </a:p>
        </p:txBody>
      </p:sp>
      <p:pic>
        <p:nvPicPr>
          <p:cNvPr id="5" name="Picture 4"/>
          <p:cNvPicPr>
            <a:picLocks noChangeAspect="1"/>
          </p:cNvPicPr>
          <p:nvPr/>
        </p:nvPicPr>
        <p:blipFill>
          <a:blip r:embed="rId3"/>
          <a:stretch>
            <a:fillRect/>
          </a:stretch>
        </p:blipFill>
        <p:spPr>
          <a:xfrm>
            <a:off x="2123728" y="2420888"/>
            <a:ext cx="4373488" cy="2803220"/>
          </a:xfrm>
          <a:prstGeom prst="rect">
            <a:avLst/>
          </a:prstGeom>
        </p:spPr>
      </p:pic>
    </p:spTree>
    <p:extLst>
      <p:ext uri="{BB962C8B-B14F-4D97-AF65-F5344CB8AC3E}">
        <p14:creationId xmlns:p14="http://schemas.microsoft.com/office/powerpoint/2010/main" val="1593309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smtClean="0">
                <a:solidFill>
                  <a:srgbClr val="7030A0"/>
                </a:solidFill>
              </a:rPr>
              <a:t>Conscious &amp; Unconscious Competence/ Incompetence</a:t>
            </a:r>
            <a:endParaRPr lang="en-GB" sz="3600" b="1" dirty="0">
              <a:solidFill>
                <a:srgbClr val="7030A0"/>
              </a:solidFill>
            </a:endParaRPr>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13153"/>
            <a:ext cx="6192688" cy="41379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1483617091"/>
              </p:ext>
            </p:extLst>
          </p:nvPr>
        </p:nvGraphicFramePr>
        <p:xfrm>
          <a:off x="6228184" y="1484784"/>
          <a:ext cx="2808312" cy="3802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857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 s Learning Cycle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806162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Callout 2"/>
          <p:cNvSpPr/>
          <p:nvPr/>
        </p:nvSpPr>
        <p:spPr>
          <a:xfrm>
            <a:off x="6876256" y="1124744"/>
            <a:ext cx="2016224" cy="1296144"/>
          </a:xfrm>
          <a:prstGeom prst="wedgeEllipseCallout">
            <a:avLst>
              <a:gd name="adj1" fmla="val -73628"/>
              <a:gd name="adj2" fmla="val 3475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What's your preferred learning style</a:t>
            </a:r>
            <a:endParaRPr lang="en-GB" dirty="0"/>
          </a:p>
        </p:txBody>
      </p:sp>
    </p:spTree>
    <p:extLst>
      <p:ext uri="{BB962C8B-B14F-4D97-AF65-F5344CB8AC3E}">
        <p14:creationId xmlns:p14="http://schemas.microsoft.com/office/powerpoint/2010/main" val="18822121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576" y="413113"/>
            <a:ext cx="8229600" cy="1143000"/>
          </a:xfrm>
        </p:spPr>
        <p:txBody>
          <a:bodyPr/>
          <a:lstStyle/>
          <a:p>
            <a:r>
              <a:rPr lang="en-GB" dirty="0" smtClean="0"/>
              <a:t>Behavioural Approach to Change</a:t>
            </a:r>
            <a:endParaRPr lang="en-GB" dirty="0"/>
          </a:p>
        </p:txBody>
      </p:sp>
      <p:sp>
        <p:nvSpPr>
          <p:cNvPr id="3" name="Content Placeholder 2"/>
          <p:cNvSpPr>
            <a:spLocks noGrp="1"/>
          </p:cNvSpPr>
          <p:nvPr>
            <p:ph idx="1"/>
          </p:nvPr>
        </p:nvSpPr>
        <p:spPr>
          <a:xfrm>
            <a:off x="179512" y="1621697"/>
            <a:ext cx="6768752" cy="3917032"/>
          </a:xfrm>
        </p:spPr>
        <p:txBody>
          <a:bodyPr/>
          <a:lstStyle/>
          <a:p>
            <a:pPr marL="0" indent="0">
              <a:buNone/>
            </a:pPr>
            <a:r>
              <a:rPr lang="en-GB" sz="2000" dirty="0" smtClean="0"/>
              <a:t>How individual can change another individuals behaviour by using reward &amp; punishment</a:t>
            </a:r>
            <a:endParaRPr lang="en-GB" sz="2000" dirty="0"/>
          </a:p>
        </p:txBody>
      </p:sp>
      <p:graphicFrame>
        <p:nvGraphicFramePr>
          <p:cNvPr id="4" name="Table 3"/>
          <p:cNvGraphicFramePr>
            <a:graphicFrameLocks noGrp="1"/>
          </p:cNvGraphicFramePr>
          <p:nvPr>
            <p:extLst>
              <p:ext uri="{D42A27DB-BD31-4B8C-83A1-F6EECF244321}">
                <p14:modId xmlns:p14="http://schemas.microsoft.com/office/powerpoint/2010/main" val="149930533"/>
              </p:ext>
            </p:extLst>
          </p:nvPr>
        </p:nvGraphicFramePr>
        <p:xfrm>
          <a:off x="416113" y="2815424"/>
          <a:ext cx="6892191" cy="2736303"/>
        </p:xfrm>
        <a:graphic>
          <a:graphicData uri="http://schemas.openxmlformats.org/drawingml/2006/table">
            <a:tbl>
              <a:tblPr firstRow="1" bandRow="1">
                <a:tableStyleId>{00A15C55-8517-42AA-B614-E9B94910E393}</a:tableStyleId>
              </a:tblPr>
              <a:tblGrid>
                <a:gridCol w="2297397">
                  <a:extLst>
                    <a:ext uri="{9D8B030D-6E8A-4147-A177-3AD203B41FA5}">
                      <a16:colId xmlns:a16="http://schemas.microsoft.com/office/drawing/2014/main" val="2247647670"/>
                    </a:ext>
                  </a:extLst>
                </a:gridCol>
                <a:gridCol w="2297397">
                  <a:extLst>
                    <a:ext uri="{9D8B030D-6E8A-4147-A177-3AD203B41FA5}">
                      <a16:colId xmlns:a16="http://schemas.microsoft.com/office/drawing/2014/main" val="2263852587"/>
                    </a:ext>
                  </a:extLst>
                </a:gridCol>
                <a:gridCol w="2297397">
                  <a:extLst>
                    <a:ext uri="{9D8B030D-6E8A-4147-A177-3AD203B41FA5}">
                      <a16:colId xmlns:a16="http://schemas.microsoft.com/office/drawing/2014/main" val="76527578"/>
                    </a:ext>
                  </a:extLst>
                </a:gridCol>
              </a:tblGrid>
              <a:tr h="410164">
                <a:tc>
                  <a:txBody>
                    <a:bodyPr/>
                    <a:lstStyle/>
                    <a:p>
                      <a:r>
                        <a:rPr lang="en-GB" dirty="0" smtClean="0"/>
                        <a:t>Actions</a:t>
                      </a:r>
                      <a:endParaRPr lang="en-GB" dirty="0"/>
                    </a:p>
                  </a:txBody>
                  <a:tcPr/>
                </a:tc>
                <a:tc>
                  <a:txBody>
                    <a:bodyPr/>
                    <a:lstStyle/>
                    <a:p>
                      <a:r>
                        <a:rPr lang="en-GB" dirty="0" smtClean="0"/>
                        <a:t>Positives</a:t>
                      </a:r>
                      <a:endParaRPr lang="en-GB" dirty="0"/>
                    </a:p>
                  </a:txBody>
                  <a:tcPr/>
                </a:tc>
                <a:tc>
                  <a:txBody>
                    <a:bodyPr/>
                    <a:lstStyle/>
                    <a:p>
                      <a:r>
                        <a:rPr lang="en-GB" dirty="0" smtClean="0"/>
                        <a:t>Negatives</a:t>
                      </a:r>
                      <a:endParaRPr lang="en-GB" dirty="0"/>
                    </a:p>
                  </a:txBody>
                  <a:tcPr/>
                </a:tc>
                <a:extLst>
                  <a:ext uri="{0D108BD9-81ED-4DB2-BD59-A6C34878D82A}">
                    <a16:rowId xmlns:a16="http://schemas.microsoft.com/office/drawing/2014/main" val="3085744620"/>
                  </a:ext>
                </a:extLst>
              </a:tr>
              <a:tr h="1281062">
                <a:tc>
                  <a:txBody>
                    <a:bodyPr/>
                    <a:lstStyle/>
                    <a:p>
                      <a:r>
                        <a:rPr lang="en-GB" dirty="0" smtClean="0"/>
                        <a:t>Addition</a:t>
                      </a:r>
                      <a:endParaRPr lang="en-GB" dirty="0"/>
                    </a:p>
                  </a:txBody>
                  <a:tcPr/>
                </a:tc>
                <a:tc>
                  <a:txBody>
                    <a:bodyPr/>
                    <a:lstStyle/>
                    <a:p>
                      <a:r>
                        <a:rPr lang="en-GB" sz="1400" dirty="0" smtClean="0"/>
                        <a:t>Positive reinforcement will result in desired</a:t>
                      </a:r>
                      <a:r>
                        <a:rPr lang="en-GB" sz="1400" baseline="0" dirty="0" smtClean="0"/>
                        <a:t> behaviour associated with reward (increasing frequency of behaviour)</a:t>
                      </a:r>
                      <a:endParaRPr lang="en-GB" sz="1400" dirty="0"/>
                    </a:p>
                  </a:txBody>
                  <a:tcPr/>
                </a:tc>
                <a:tc>
                  <a:txBody>
                    <a:bodyPr/>
                    <a:lstStyle/>
                    <a:p>
                      <a:r>
                        <a:rPr lang="en-GB" sz="1400" dirty="0" smtClean="0"/>
                        <a:t>A punishment will be associated with undesired behaviours (reducing frequency of behaviour)</a:t>
                      </a:r>
                      <a:endParaRPr lang="en-GB" sz="1400" dirty="0"/>
                    </a:p>
                  </a:txBody>
                  <a:tcPr/>
                </a:tc>
                <a:extLst>
                  <a:ext uri="{0D108BD9-81ED-4DB2-BD59-A6C34878D82A}">
                    <a16:rowId xmlns:a16="http://schemas.microsoft.com/office/drawing/2014/main" val="882706"/>
                  </a:ext>
                </a:extLst>
              </a:tr>
              <a:tr h="1045077">
                <a:tc>
                  <a:txBody>
                    <a:bodyPr/>
                    <a:lstStyle/>
                    <a:p>
                      <a:r>
                        <a:rPr lang="en-GB" dirty="0" smtClean="0"/>
                        <a:t>Subtraction</a:t>
                      </a:r>
                      <a:endParaRPr lang="en-GB" dirty="0"/>
                    </a:p>
                  </a:txBody>
                  <a:tcPr/>
                </a:tc>
                <a:tc>
                  <a:txBody>
                    <a:bodyPr/>
                    <a:lstStyle/>
                    <a:p>
                      <a:r>
                        <a:rPr lang="en-GB" sz="1400" dirty="0" smtClean="0"/>
                        <a:t>Unpleasant stimulus</a:t>
                      </a:r>
                      <a:r>
                        <a:rPr lang="en-GB" sz="1400" baseline="0" dirty="0" smtClean="0"/>
                        <a:t> removed that was previously linked to desired behaviour </a:t>
                      </a:r>
                      <a:endParaRPr lang="en-GB" sz="1400" dirty="0"/>
                    </a:p>
                  </a:txBody>
                  <a:tcPr/>
                </a:tc>
                <a:tc>
                  <a:txBody>
                    <a:bodyPr/>
                    <a:lstStyle/>
                    <a:p>
                      <a:r>
                        <a:rPr lang="en-GB" sz="1400" dirty="0" smtClean="0"/>
                        <a:t>A pleasant stimulus previously linked to undesired</a:t>
                      </a:r>
                      <a:r>
                        <a:rPr lang="en-GB" sz="1400" baseline="0" dirty="0" smtClean="0"/>
                        <a:t> behaviour removed</a:t>
                      </a:r>
                      <a:endParaRPr lang="en-GB" sz="1400" dirty="0"/>
                    </a:p>
                  </a:txBody>
                  <a:tcPr/>
                </a:tc>
                <a:extLst>
                  <a:ext uri="{0D108BD9-81ED-4DB2-BD59-A6C34878D82A}">
                    <a16:rowId xmlns:a16="http://schemas.microsoft.com/office/drawing/2014/main" val="1825284075"/>
                  </a:ext>
                </a:extLst>
              </a:tr>
            </a:tbl>
          </a:graphicData>
        </a:graphic>
      </p:graphicFrame>
      <p:sp>
        <p:nvSpPr>
          <p:cNvPr id="5" name="Explosion 1 4"/>
          <p:cNvSpPr/>
          <p:nvPr/>
        </p:nvSpPr>
        <p:spPr>
          <a:xfrm>
            <a:off x="6660232" y="116632"/>
            <a:ext cx="2376264" cy="3312368"/>
          </a:xfrm>
          <a:prstGeom prst="irregularSeal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smtClean="0"/>
          </a:p>
          <a:p>
            <a:pPr algn="ctr"/>
            <a:r>
              <a:rPr lang="en-GB" sz="1200" dirty="0" smtClean="0">
                <a:solidFill>
                  <a:schemeClr val="tx1"/>
                </a:solidFill>
              </a:rPr>
              <a:t>What reward and punishment systems are in your organisation? Do you think they are effective?</a:t>
            </a:r>
            <a:endParaRPr lang="en-GB" sz="1200" dirty="0">
              <a:solidFill>
                <a:schemeClr val="tx1"/>
              </a:solidFill>
            </a:endParaRPr>
          </a:p>
        </p:txBody>
      </p:sp>
    </p:spTree>
    <p:extLst>
      <p:ext uri="{BB962C8B-B14F-4D97-AF65-F5344CB8AC3E}">
        <p14:creationId xmlns:p14="http://schemas.microsoft.com/office/powerpoint/2010/main" val="180480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Reinforcement Strategies</a:t>
            </a:r>
            <a:endParaRPr lang="en-GB" sz="3600" dirty="0"/>
          </a:p>
        </p:txBody>
      </p:sp>
      <p:sp>
        <p:nvSpPr>
          <p:cNvPr id="3" name="Content Placeholder 2"/>
          <p:cNvSpPr>
            <a:spLocks noGrp="1"/>
          </p:cNvSpPr>
          <p:nvPr>
            <p:ph idx="1"/>
          </p:nvPr>
        </p:nvSpPr>
        <p:spPr>
          <a:xfrm>
            <a:off x="457200" y="1268760"/>
            <a:ext cx="8229600" cy="3917032"/>
          </a:xfrm>
        </p:spPr>
        <p:txBody>
          <a:bodyPr/>
          <a:lstStyle/>
          <a:p>
            <a:r>
              <a:rPr lang="en-GB" sz="2000" b="1" dirty="0" smtClean="0"/>
              <a:t>Financial reinforcement (bonuses)</a:t>
            </a:r>
          </a:p>
          <a:p>
            <a:r>
              <a:rPr lang="en-GB" sz="2000" b="1" dirty="0" smtClean="0"/>
              <a:t>Non – Financial reinforcement </a:t>
            </a:r>
          </a:p>
          <a:p>
            <a:pPr marL="0" indent="0">
              <a:buNone/>
            </a:pPr>
            <a:r>
              <a:rPr lang="en-GB" sz="1800" dirty="0" smtClean="0"/>
              <a:t>Feedback – (+</a:t>
            </a:r>
            <a:r>
              <a:rPr lang="en-GB" sz="1800" dirty="0" err="1" smtClean="0"/>
              <a:t>ve</a:t>
            </a:r>
            <a:r>
              <a:rPr lang="en-GB" sz="1800" dirty="0" smtClean="0"/>
              <a:t> and –</a:t>
            </a:r>
            <a:r>
              <a:rPr lang="en-GB" sz="1800" dirty="0" err="1"/>
              <a:t>v</a:t>
            </a:r>
            <a:r>
              <a:rPr lang="en-GB" sz="1800" dirty="0" err="1" smtClean="0"/>
              <a:t>e</a:t>
            </a:r>
            <a:r>
              <a:rPr lang="en-GB" sz="1800" dirty="0" smtClean="0"/>
              <a:t>/ coaching/ mentoring)</a:t>
            </a:r>
          </a:p>
          <a:p>
            <a:pPr marL="0" indent="0">
              <a:buNone/>
            </a:pPr>
            <a:r>
              <a:rPr lang="en-GB" sz="1800" dirty="0" smtClean="0"/>
              <a:t>Social – praise, compliment, recognition</a:t>
            </a:r>
            <a:r>
              <a:rPr lang="en-GB" sz="1800" dirty="0"/>
              <a:t>,</a:t>
            </a:r>
            <a:r>
              <a:rPr lang="en-GB" sz="1800" dirty="0" smtClean="0"/>
              <a:t> naming/ shaming</a:t>
            </a:r>
          </a:p>
          <a:p>
            <a:r>
              <a:rPr lang="en-GB" sz="2000" b="1" dirty="0" smtClean="0"/>
              <a:t>Motivation </a:t>
            </a:r>
            <a:r>
              <a:rPr lang="en-GB" sz="2000" b="1" dirty="0"/>
              <a:t>and behaviour</a:t>
            </a:r>
          </a:p>
          <a:p>
            <a:pPr marL="0" indent="0">
              <a:buNone/>
            </a:pPr>
            <a:endParaRPr lang="en-GB" sz="1800" dirty="0" smtClean="0"/>
          </a:p>
          <a:p>
            <a:pPr marL="0" indent="0">
              <a:buNone/>
            </a:pPr>
            <a:endParaRPr lang="en-GB" sz="1800" dirty="0"/>
          </a:p>
          <a:p>
            <a:pPr marL="0" indent="0">
              <a:buNone/>
            </a:pPr>
            <a:endParaRPr lang="en-GB" sz="1800" dirty="0"/>
          </a:p>
        </p:txBody>
      </p:sp>
      <p:graphicFrame>
        <p:nvGraphicFramePr>
          <p:cNvPr id="4" name="Table 3"/>
          <p:cNvGraphicFramePr>
            <a:graphicFrameLocks noGrp="1"/>
          </p:cNvGraphicFramePr>
          <p:nvPr>
            <p:extLst>
              <p:ext uri="{D42A27DB-BD31-4B8C-83A1-F6EECF244321}">
                <p14:modId xmlns:p14="http://schemas.microsoft.com/office/powerpoint/2010/main" val="768454057"/>
              </p:ext>
            </p:extLst>
          </p:nvPr>
        </p:nvGraphicFramePr>
        <p:xfrm>
          <a:off x="179512" y="3140968"/>
          <a:ext cx="4392488" cy="2286000"/>
        </p:xfrm>
        <a:graphic>
          <a:graphicData uri="http://schemas.openxmlformats.org/drawingml/2006/table">
            <a:tbl>
              <a:tblPr firstRow="1" bandRow="1">
                <a:tableStyleId>{7DF18680-E054-41AD-8BC1-D1AEF772440D}</a:tableStyleId>
              </a:tblPr>
              <a:tblGrid>
                <a:gridCol w="2196244">
                  <a:extLst>
                    <a:ext uri="{9D8B030D-6E8A-4147-A177-3AD203B41FA5}">
                      <a16:colId xmlns:a16="http://schemas.microsoft.com/office/drawing/2014/main" val="2570523443"/>
                    </a:ext>
                  </a:extLst>
                </a:gridCol>
                <a:gridCol w="2196244">
                  <a:extLst>
                    <a:ext uri="{9D8B030D-6E8A-4147-A177-3AD203B41FA5}">
                      <a16:colId xmlns:a16="http://schemas.microsoft.com/office/drawing/2014/main" val="4246581476"/>
                    </a:ext>
                  </a:extLst>
                </a:gridCol>
              </a:tblGrid>
              <a:tr h="279730">
                <a:tc>
                  <a:txBody>
                    <a:bodyPr/>
                    <a:lstStyle/>
                    <a:p>
                      <a:r>
                        <a:rPr lang="en-GB" dirty="0" smtClean="0"/>
                        <a:t>Theory X</a:t>
                      </a:r>
                      <a:endParaRPr lang="en-GB" dirty="0"/>
                    </a:p>
                  </a:txBody>
                  <a:tcPr/>
                </a:tc>
                <a:tc>
                  <a:txBody>
                    <a:bodyPr/>
                    <a:lstStyle/>
                    <a:p>
                      <a:r>
                        <a:rPr lang="en-GB" dirty="0" smtClean="0"/>
                        <a:t>Theory Y</a:t>
                      </a:r>
                      <a:endParaRPr lang="en-GB" dirty="0"/>
                    </a:p>
                  </a:txBody>
                  <a:tcPr/>
                </a:tc>
                <a:extLst>
                  <a:ext uri="{0D108BD9-81ED-4DB2-BD59-A6C34878D82A}">
                    <a16:rowId xmlns:a16="http://schemas.microsoft.com/office/drawing/2014/main" val="3374209290"/>
                  </a:ext>
                </a:extLst>
              </a:tr>
              <a:tr h="1448462">
                <a:tc>
                  <a:txBody>
                    <a:bodyPr/>
                    <a:lstStyle/>
                    <a:p>
                      <a:r>
                        <a:rPr lang="en-GB" sz="1200" dirty="0" smtClean="0"/>
                        <a:t>People dislike work</a:t>
                      </a:r>
                    </a:p>
                    <a:p>
                      <a:r>
                        <a:rPr lang="en-GB" sz="1200" dirty="0" smtClean="0"/>
                        <a:t>Need directing</a:t>
                      </a:r>
                    </a:p>
                    <a:p>
                      <a:r>
                        <a:rPr lang="en-GB" sz="1200" dirty="0" smtClean="0"/>
                        <a:t>Require job security</a:t>
                      </a:r>
                    </a:p>
                    <a:p>
                      <a:r>
                        <a:rPr lang="en-GB" sz="1200" dirty="0" smtClean="0"/>
                        <a:t>Motivated by threat</a:t>
                      </a:r>
                    </a:p>
                    <a:p>
                      <a:r>
                        <a:rPr lang="en-GB" sz="1200" dirty="0" smtClean="0"/>
                        <a:t>Lack ambition</a:t>
                      </a:r>
                    </a:p>
                    <a:p>
                      <a:r>
                        <a:rPr lang="en-GB" sz="1200" dirty="0" smtClean="0"/>
                        <a:t>Do not</a:t>
                      </a:r>
                      <a:r>
                        <a:rPr lang="en-GB" sz="1200" baseline="0" dirty="0" smtClean="0"/>
                        <a:t> use imagination</a:t>
                      </a:r>
                      <a:endParaRPr lang="en-GB" sz="1200" dirty="0"/>
                    </a:p>
                  </a:txBody>
                  <a:tcPr/>
                </a:tc>
                <a:tc>
                  <a:txBody>
                    <a:bodyPr/>
                    <a:lstStyle/>
                    <a:p>
                      <a:r>
                        <a:rPr lang="en-GB" sz="1200" dirty="0" smtClean="0"/>
                        <a:t>People enjoy work</a:t>
                      </a:r>
                    </a:p>
                    <a:p>
                      <a:r>
                        <a:rPr lang="en-GB" sz="1200" dirty="0" smtClean="0"/>
                        <a:t>Respond to recognition &amp; encouragement</a:t>
                      </a:r>
                    </a:p>
                    <a:p>
                      <a:r>
                        <a:rPr lang="en-GB" sz="1200" dirty="0" smtClean="0"/>
                        <a:t>Commit to organisation's aims and vision and along their values</a:t>
                      </a:r>
                    </a:p>
                    <a:p>
                      <a:r>
                        <a:rPr lang="en-GB" sz="1200" dirty="0" smtClean="0"/>
                        <a:t>Get inner fulfilment</a:t>
                      </a:r>
                    </a:p>
                    <a:p>
                      <a:r>
                        <a:rPr lang="en-GB" sz="1200" dirty="0" smtClean="0"/>
                        <a:t>Being responsible and accountable</a:t>
                      </a:r>
                    </a:p>
                    <a:p>
                      <a:r>
                        <a:rPr lang="en-GB" sz="1200" dirty="0" smtClean="0"/>
                        <a:t>Be creative and innovative</a:t>
                      </a:r>
                      <a:endParaRPr lang="en-GB" sz="1200" dirty="0"/>
                    </a:p>
                  </a:txBody>
                  <a:tcPr/>
                </a:tc>
                <a:extLst>
                  <a:ext uri="{0D108BD9-81ED-4DB2-BD59-A6C34878D82A}">
                    <a16:rowId xmlns:a16="http://schemas.microsoft.com/office/drawing/2014/main" val="398983397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62506526"/>
              </p:ext>
            </p:extLst>
          </p:nvPr>
        </p:nvGraphicFramePr>
        <p:xfrm>
          <a:off x="4857427" y="3140968"/>
          <a:ext cx="4151784" cy="1742440"/>
        </p:xfrm>
        <a:graphic>
          <a:graphicData uri="http://schemas.openxmlformats.org/drawingml/2006/table">
            <a:tbl>
              <a:tblPr firstRow="1" bandRow="1">
                <a:tableStyleId>{00A15C55-8517-42AA-B614-E9B94910E393}</a:tableStyleId>
              </a:tblPr>
              <a:tblGrid>
                <a:gridCol w="2075892">
                  <a:extLst>
                    <a:ext uri="{9D8B030D-6E8A-4147-A177-3AD203B41FA5}">
                      <a16:colId xmlns:a16="http://schemas.microsoft.com/office/drawing/2014/main" val="1112262658"/>
                    </a:ext>
                  </a:extLst>
                </a:gridCol>
                <a:gridCol w="2075892">
                  <a:extLst>
                    <a:ext uri="{9D8B030D-6E8A-4147-A177-3AD203B41FA5}">
                      <a16:colId xmlns:a16="http://schemas.microsoft.com/office/drawing/2014/main" val="3396704865"/>
                    </a:ext>
                  </a:extLst>
                </a:gridCol>
              </a:tblGrid>
              <a:tr h="370840">
                <a:tc>
                  <a:txBody>
                    <a:bodyPr/>
                    <a:lstStyle/>
                    <a:p>
                      <a:r>
                        <a:rPr lang="en-GB" dirty="0" smtClean="0"/>
                        <a:t>Hygiene Factors</a:t>
                      </a:r>
                      <a:endParaRPr lang="en-GB" dirty="0"/>
                    </a:p>
                  </a:txBody>
                  <a:tcPr/>
                </a:tc>
                <a:tc>
                  <a:txBody>
                    <a:bodyPr/>
                    <a:lstStyle/>
                    <a:p>
                      <a:r>
                        <a:rPr lang="en-GB" dirty="0" smtClean="0"/>
                        <a:t>Motivators</a:t>
                      </a:r>
                      <a:endParaRPr lang="en-GB" dirty="0"/>
                    </a:p>
                  </a:txBody>
                  <a:tcPr/>
                </a:tc>
                <a:extLst>
                  <a:ext uri="{0D108BD9-81ED-4DB2-BD59-A6C34878D82A}">
                    <a16:rowId xmlns:a16="http://schemas.microsoft.com/office/drawing/2014/main" val="580529566"/>
                  </a:ext>
                </a:extLst>
              </a:tr>
              <a:tr h="370840">
                <a:tc>
                  <a:txBody>
                    <a:bodyPr/>
                    <a:lstStyle/>
                    <a:p>
                      <a:r>
                        <a:rPr lang="en-GB" sz="1200" dirty="0" smtClean="0"/>
                        <a:t>Pay</a:t>
                      </a:r>
                    </a:p>
                    <a:p>
                      <a:r>
                        <a:rPr lang="en-GB" sz="1200" dirty="0" smtClean="0"/>
                        <a:t>Policies</a:t>
                      </a:r>
                    </a:p>
                    <a:p>
                      <a:r>
                        <a:rPr lang="en-GB" sz="1200" dirty="0" smtClean="0"/>
                        <a:t>Supervision/ management</a:t>
                      </a:r>
                    </a:p>
                    <a:p>
                      <a:r>
                        <a:rPr lang="en-GB" sz="1200" dirty="0" smtClean="0"/>
                        <a:t>Working relation with</a:t>
                      </a:r>
                      <a:r>
                        <a:rPr lang="en-GB" sz="1200" baseline="0" dirty="0" smtClean="0"/>
                        <a:t> colleagues (teams)</a:t>
                      </a:r>
                    </a:p>
                    <a:p>
                      <a:r>
                        <a:rPr lang="en-GB" sz="1200" baseline="0" dirty="0" smtClean="0"/>
                        <a:t>Working conditions</a:t>
                      </a:r>
                    </a:p>
                    <a:p>
                      <a:r>
                        <a:rPr lang="en-GB" sz="1200" baseline="0" dirty="0" smtClean="0"/>
                        <a:t>Security</a:t>
                      </a:r>
                      <a:endParaRPr lang="en-GB" sz="1200" dirty="0"/>
                    </a:p>
                  </a:txBody>
                  <a:tcPr/>
                </a:tc>
                <a:tc>
                  <a:txBody>
                    <a:bodyPr/>
                    <a:lstStyle/>
                    <a:p>
                      <a:r>
                        <a:rPr lang="en-GB" sz="1200" dirty="0" smtClean="0"/>
                        <a:t>Achievements</a:t>
                      </a:r>
                    </a:p>
                    <a:p>
                      <a:r>
                        <a:rPr lang="en-GB" sz="1200" dirty="0" smtClean="0"/>
                        <a:t>Recognition</a:t>
                      </a:r>
                    </a:p>
                    <a:p>
                      <a:r>
                        <a:rPr lang="en-GB" sz="1200" dirty="0" smtClean="0"/>
                        <a:t>responsibilities</a:t>
                      </a:r>
                    </a:p>
                    <a:p>
                      <a:r>
                        <a:rPr lang="en-GB" sz="1200" dirty="0" smtClean="0"/>
                        <a:t>Learning and training</a:t>
                      </a:r>
                    </a:p>
                    <a:p>
                      <a:r>
                        <a:rPr lang="en-GB" sz="1200" dirty="0" smtClean="0"/>
                        <a:t>Opportunity</a:t>
                      </a:r>
                      <a:r>
                        <a:rPr lang="en-GB" sz="1200" baseline="0" dirty="0" smtClean="0"/>
                        <a:t> of promotion</a:t>
                      </a:r>
                    </a:p>
                    <a:p>
                      <a:r>
                        <a:rPr lang="en-GB" sz="1200" baseline="0" dirty="0" smtClean="0"/>
                        <a:t>The variation of work</a:t>
                      </a:r>
                      <a:endParaRPr lang="en-GB" sz="1200" dirty="0"/>
                    </a:p>
                  </a:txBody>
                  <a:tcPr/>
                </a:tc>
                <a:extLst>
                  <a:ext uri="{0D108BD9-81ED-4DB2-BD59-A6C34878D82A}">
                    <a16:rowId xmlns:a16="http://schemas.microsoft.com/office/drawing/2014/main" val="411233750"/>
                  </a:ext>
                </a:extLst>
              </a:tr>
            </a:tbl>
          </a:graphicData>
        </a:graphic>
      </p:graphicFrame>
    </p:spTree>
    <p:extLst>
      <p:ext uri="{BB962C8B-B14F-4D97-AF65-F5344CB8AC3E}">
        <p14:creationId xmlns:p14="http://schemas.microsoft.com/office/powerpoint/2010/main" val="3058097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11760" y="2708920"/>
            <a:ext cx="5066928" cy="2665115"/>
          </a:xfrm>
          <a:prstGeom prst="rect">
            <a:avLst/>
          </a:prstGeom>
        </p:spPr>
      </p:pic>
      <p:sp>
        <p:nvSpPr>
          <p:cNvPr id="5" name="TextBox 4"/>
          <p:cNvSpPr txBox="1"/>
          <p:nvPr/>
        </p:nvSpPr>
        <p:spPr>
          <a:xfrm>
            <a:off x="1236812" y="1124744"/>
            <a:ext cx="7416824" cy="646331"/>
          </a:xfrm>
          <a:prstGeom prst="rect">
            <a:avLst/>
          </a:prstGeom>
          <a:noFill/>
        </p:spPr>
        <p:txBody>
          <a:bodyPr wrap="square" rtlCol="0">
            <a:spAutoFit/>
          </a:bodyPr>
          <a:lstStyle/>
          <a:p>
            <a:pPr algn="ctr"/>
            <a:r>
              <a:rPr lang="en-GB" dirty="0" smtClean="0"/>
              <a:t>What organisational examples can you think of that use behavioural approach to motivate or discourage certain behaviours of their employees </a:t>
            </a:r>
            <a:endParaRPr lang="en-GB" dirty="0"/>
          </a:p>
        </p:txBody>
      </p:sp>
    </p:spTree>
    <p:extLst>
      <p:ext uri="{BB962C8B-B14F-4D97-AF65-F5344CB8AC3E}">
        <p14:creationId xmlns:p14="http://schemas.microsoft.com/office/powerpoint/2010/main" val="2148740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83568" y="1772816"/>
            <a:ext cx="1800200" cy="1348251"/>
          </a:xfrm>
          <a:prstGeom prst="rect">
            <a:avLst/>
          </a:prstGeom>
        </p:spPr>
      </p:pic>
      <p:sp>
        <p:nvSpPr>
          <p:cNvPr id="5" name="Line Callout 1 4"/>
          <p:cNvSpPr/>
          <p:nvPr/>
        </p:nvSpPr>
        <p:spPr>
          <a:xfrm>
            <a:off x="1835696" y="188640"/>
            <a:ext cx="2520280" cy="1440160"/>
          </a:xfrm>
          <a:prstGeom prst="borderCallout1">
            <a:avLst>
              <a:gd name="adj1" fmla="val 18750"/>
              <a:gd name="adj2" fmla="val -8333"/>
              <a:gd name="adj3" fmla="val 105064"/>
              <a:gd name="adj4" fmla="val -38660"/>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200" dirty="0" smtClean="0"/>
              <a:t>Use internal staff communication networks to congratulate colleagues and teams on in store performances/ displays/ recognise employees that show M&amp;S Values by being innovative or inspirational</a:t>
            </a:r>
          </a:p>
          <a:p>
            <a:pPr algn="ctr"/>
            <a:r>
              <a:rPr lang="en-GB" sz="1200" dirty="0" smtClean="0"/>
              <a:t>Also use performance incentives</a:t>
            </a:r>
            <a:endParaRPr lang="en-GB" dirty="0"/>
          </a:p>
        </p:txBody>
      </p:sp>
      <p:pic>
        <p:nvPicPr>
          <p:cNvPr id="6" name="Picture 5"/>
          <p:cNvPicPr>
            <a:picLocks noChangeAspect="1"/>
          </p:cNvPicPr>
          <p:nvPr/>
        </p:nvPicPr>
        <p:blipFill rotWithShape="1">
          <a:blip r:embed="rId4"/>
          <a:srcRect l="22811" t="35926" r="18534" b="32503"/>
          <a:stretch/>
        </p:blipFill>
        <p:spPr>
          <a:xfrm>
            <a:off x="4788024" y="1772816"/>
            <a:ext cx="1296145" cy="1512168"/>
          </a:xfrm>
          <a:prstGeom prst="rect">
            <a:avLst/>
          </a:prstGeom>
        </p:spPr>
      </p:pic>
      <p:sp>
        <p:nvSpPr>
          <p:cNvPr id="7" name="Line Callout 1 6"/>
          <p:cNvSpPr/>
          <p:nvPr/>
        </p:nvSpPr>
        <p:spPr>
          <a:xfrm>
            <a:off x="6012160" y="553663"/>
            <a:ext cx="1872208" cy="1080120"/>
          </a:xfrm>
          <a:prstGeom prst="borderCallout1">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smtClean="0"/>
              <a:t>Bonuses 3-5%. Discounts on products. Rewards volunteering – match funds donations</a:t>
            </a:r>
            <a:endParaRPr lang="en-GB" sz="1200" dirty="0"/>
          </a:p>
        </p:txBody>
      </p:sp>
      <p:pic>
        <p:nvPicPr>
          <p:cNvPr id="8" name="Picture 7"/>
          <p:cNvPicPr>
            <a:picLocks noChangeAspect="1"/>
          </p:cNvPicPr>
          <p:nvPr/>
        </p:nvPicPr>
        <p:blipFill>
          <a:blip r:embed="rId5"/>
          <a:stretch>
            <a:fillRect/>
          </a:stretch>
        </p:blipFill>
        <p:spPr>
          <a:xfrm>
            <a:off x="678253" y="3717032"/>
            <a:ext cx="1915697" cy="1515640"/>
          </a:xfrm>
          <a:prstGeom prst="rect">
            <a:avLst/>
          </a:prstGeom>
        </p:spPr>
      </p:pic>
      <p:sp>
        <p:nvSpPr>
          <p:cNvPr id="9" name="Line Callout 1 8"/>
          <p:cNvSpPr/>
          <p:nvPr/>
        </p:nvSpPr>
        <p:spPr>
          <a:xfrm>
            <a:off x="2195736" y="3284984"/>
            <a:ext cx="1656184" cy="864096"/>
          </a:xfrm>
          <a:prstGeom prst="borderCallout1">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200" dirty="0" smtClean="0"/>
              <a:t>Target performance – underachieving penalised</a:t>
            </a:r>
            <a:endParaRPr lang="en-GB" sz="1200" dirty="0"/>
          </a:p>
        </p:txBody>
      </p:sp>
      <p:pic>
        <p:nvPicPr>
          <p:cNvPr id="10" name="Picture 9"/>
          <p:cNvPicPr>
            <a:picLocks noChangeAspect="1"/>
          </p:cNvPicPr>
          <p:nvPr/>
        </p:nvPicPr>
        <p:blipFill>
          <a:blip r:embed="rId6"/>
          <a:stretch>
            <a:fillRect/>
          </a:stretch>
        </p:blipFill>
        <p:spPr>
          <a:xfrm>
            <a:off x="4741779" y="4077072"/>
            <a:ext cx="1255247" cy="1255247"/>
          </a:xfrm>
          <a:prstGeom prst="rect">
            <a:avLst/>
          </a:prstGeom>
        </p:spPr>
      </p:pic>
      <p:sp>
        <p:nvSpPr>
          <p:cNvPr id="11" name="Line Callout 1 10"/>
          <p:cNvSpPr/>
          <p:nvPr/>
        </p:nvSpPr>
        <p:spPr>
          <a:xfrm>
            <a:off x="6228184" y="3140968"/>
            <a:ext cx="1656184" cy="1008112"/>
          </a:xfrm>
          <a:prstGeom prst="borderCallout1">
            <a:avLst>
              <a:gd name="adj1" fmla="val 18750"/>
              <a:gd name="adj2" fmla="val -8333"/>
              <a:gd name="adj3" fmla="val 91254"/>
              <a:gd name="adj4" fmla="val -343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Employees get disciplined/ let go if not scan certain number of items per hour</a:t>
            </a:r>
            <a:endParaRPr lang="en-GB" sz="1200" dirty="0"/>
          </a:p>
        </p:txBody>
      </p:sp>
    </p:spTree>
    <p:extLst>
      <p:ext uri="{BB962C8B-B14F-4D97-AF65-F5344CB8AC3E}">
        <p14:creationId xmlns:p14="http://schemas.microsoft.com/office/powerpoint/2010/main" val="1273954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smtClean="0"/>
              <a:t>Cognitive approach to change</a:t>
            </a:r>
            <a:br>
              <a:rPr lang="en-GB" dirty="0" smtClean="0"/>
            </a:br>
            <a:r>
              <a:rPr lang="en-GB" sz="2000" dirty="0" smtClean="0"/>
              <a:t>builds on behaviourist approach and puts behaviour in the context of belief and focussing more on outcomes </a:t>
            </a:r>
            <a:endParaRPr lang="en-GB" sz="2000" dirty="0"/>
          </a:p>
        </p:txBody>
      </p:sp>
      <p:pic>
        <p:nvPicPr>
          <p:cNvPr id="1026" name="Picture 2" descr="Cognitive Approaches to Learning — Steem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366" y="2117972"/>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4" name="Line Callout 1 3"/>
          <p:cNvSpPr/>
          <p:nvPr/>
        </p:nvSpPr>
        <p:spPr>
          <a:xfrm>
            <a:off x="6092450" y="1417638"/>
            <a:ext cx="2304256" cy="1219274"/>
          </a:xfrm>
          <a:prstGeom prst="borderCallout1">
            <a:avLst>
              <a:gd name="adj1" fmla="val 28986"/>
              <a:gd name="adj2" fmla="val -9763"/>
              <a:gd name="adj3" fmla="val 75216"/>
              <a:gd name="adj4" fmla="val -383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Behaviour focussed only observable behaviour and not focussing on internal processes (emotions/ feelings/ thinking)</a:t>
            </a:r>
          </a:p>
        </p:txBody>
      </p:sp>
      <p:sp>
        <p:nvSpPr>
          <p:cNvPr id="5" name="Line Callout 1 4"/>
          <p:cNvSpPr/>
          <p:nvPr/>
        </p:nvSpPr>
        <p:spPr>
          <a:xfrm>
            <a:off x="301361" y="1417638"/>
            <a:ext cx="2952328" cy="1043546"/>
          </a:xfrm>
          <a:prstGeom prst="borderCallout1">
            <a:avLst>
              <a:gd name="adj1" fmla="val 41842"/>
              <a:gd name="adj2" fmla="val 102720"/>
              <a:gd name="adj3" fmla="val 90651"/>
              <a:gd name="adj4" fmla="val 1296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Cognitive approach more interested in learning and developing capacity for problem solving. </a:t>
            </a:r>
          </a:p>
        </p:txBody>
      </p:sp>
      <p:sp>
        <p:nvSpPr>
          <p:cNvPr id="6" name="Line Callout 1 5"/>
          <p:cNvSpPr/>
          <p:nvPr/>
        </p:nvSpPr>
        <p:spPr>
          <a:xfrm>
            <a:off x="2987824" y="4182643"/>
            <a:ext cx="2016224" cy="1368152"/>
          </a:xfrm>
          <a:prstGeom prst="borderCallout1">
            <a:avLst>
              <a:gd name="adj1" fmla="val -7140"/>
              <a:gd name="adj2" fmla="val 41061"/>
              <a:gd name="adj3" fmla="val -40437"/>
              <a:gd name="adj4" fmla="val 592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By changing our thought process, we can change the way we respond to situations</a:t>
            </a:r>
          </a:p>
        </p:txBody>
      </p:sp>
      <p:sp>
        <p:nvSpPr>
          <p:cNvPr id="7" name="Line Callout 1 6"/>
          <p:cNvSpPr/>
          <p:nvPr/>
        </p:nvSpPr>
        <p:spPr>
          <a:xfrm>
            <a:off x="683568" y="2992116"/>
            <a:ext cx="2016223" cy="1224136"/>
          </a:xfrm>
          <a:prstGeom prst="borderCallout1">
            <a:avLst>
              <a:gd name="adj1" fmla="val 37592"/>
              <a:gd name="adj2" fmla="val 103854"/>
              <a:gd name="adj3" fmla="val 16268"/>
              <a:gd name="adj4" fmla="val 1667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Looking at our reactions to situations, the psychology of what's happening in our brains. </a:t>
            </a:r>
          </a:p>
        </p:txBody>
      </p:sp>
      <p:sp>
        <p:nvSpPr>
          <p:cNvPr id="8" name="Line Callout 1 7"/>
          <p:cNvSpPr/>
          <p:nvPr/>
        </p:nvSpPr>
        <p:spPr>
          <a:xfrm>
            <a:off x="6372200" y="3629819"/>
            <a:ext cx="2193659" cy="1512168"/>
          </a:xfrm>
          <a:prstGeom prst="borderCallout1">
            <a:avLst>
              <a:gd name="adj1" fmla="val 18750"/>
              <a:gd name="adj2" fmla="val -8333"/>
              <a:gd name="adj3" fmla="val -8984"/>
              <a:gd name="adj4" fmla="val -5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smtClean="0"/>
              <a:t>The cognitive approach is not linked with a stimuli but more concerned with what individual plans to achieve and how they  </a:t>
            </a:r>
            <a:r>
              <a:rPr lang="en-GB" sz="1200" b="1" dirty="0" smtClean="0"/>
              <a:t>are looking </a:t>
            </a:r>
            <a:r>
              <a:rPr lang="en-GB" sz="1200" b="1" dirty="0" smtClean="0"/>
              <a:t>at overcoming old ways that need to be replaced</a:t>
            </a:r>
            <a:endParaRPr lang="en-GB" sz="1200" b="1" dirty="0"/>
          </a:p>
        </p:txBody>
      </p:sp>
    </p:spTree>
    <p:extLst>
      <p:ext uri="{BB962C8B-B14F-4D97-AF65-F5344CB8AC3E}">
        <p14:creationId xmlns:p14="http://schemas.microsoft.com/office/powerpoint/2010/main" val="32767829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Techniques for change - cognitive approach</a:t>
            </a:r>
            <a:endParaRPr lang="en-GB" dirty="0"/>
          </a:p>
        </p:txBody>
      </p:sp>
      <p:graphicFrame>
        <p:nvGraphicFramePr>
          <p:cNvPr id="4" name="Diagram 3"/>
          <p:cNvGraphicFramePr/>
          <p:nvPr>
            <p:extLst>
              <p:ext uri="{D42A27DB-BD31-4B8C-83A1-F6EECF244321}">
                <p14:modId xmlns:p14="http://schemas.microsoft.com/office/powerpoint/2010/main" val="1136970552"/>
              </p:ext>
            </p:extLst>
          </p:nvPr>
        </p:nvGraphicFramePr>
        <p:xfrm>
          <a:off x="755576" y="1628800"/>
          <a:ext cx="7931224" cy="273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1043608" y="4437112"/>
            <a:ext cx="7416824" cy="8640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Drawback of cognitive approach is recognition of impact of inner emotional world and its impact on managing change – some obstacles cannot be overcome by reframing positive thinking </a:t>
            </a:r>
            <a:endParaRPr lang="en-GB" dirty="0"/>
          </a:p>
        </p:txBody>
      </p:sp>
    </p:spTree>
    <p:extLst>
      <p:ext uri="{BB962C8B-B14F-4D97-AF65-F5344CB8AC3E}">
        <p14:creationId xmlns:p14="http://schemas.microsoft.com/office/powerpoint/2010/main" val="24621643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Psychodynamaic</a:t>
            </a:r>
            <a:r>
              <a:rPr lang="en-GB" dirty="0" smtClean="0"/>
              <a:t> Approach</a:t>
            </a:r>
            <a:endParaRPr lang="en-GB" dirty="0"/>
          </a:p>
        </p:txBody>
      </p:sp>
      <p:pic>
        <p:nvPicPr>
          <p:cNvPr id="8" name="Picture 7"/>
          <p:cNvPicPr>
            <a:picLocks noChangeAspect="1"/>
          </p:cNvPicPr>
          <p:nvPr/>
        </p:nvPicPr>
        <p:blipFill>
          <a:blip r:embed="rId3"/>
          <a:stretch>
            <a:fillRect/>
          </a:stretch>
        </p:blipFill>
        <p:spPr>
          <a:xfrm>
            <a:off x="1763688" y="1268760"/>
            <a:ext cx="5816989" cy="4115669"/>
          </a:xfrm>
          <a:prstGeom prst="rect">
            <a:avLst/>
          </a:prstGeom>
        </p:spPr>
      </p:pic>
    </p:spTree>
    <p:extLst>
      <p:ext uri="{BB962C8B-B14F-4D97-AF65-F5344CB8AC3E}">
        <p14:creationId xmlns:p14="http://schemas.microsoft.com/office/powerpoint/2010/main" val="5635610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340" r="4069"/>
          <a:stretch/>
        </p:blipFill>
        <p:spPr bwMode="auto">
          <a:xfrm>
            <a:off x="323528" y="260648"/>
            <a:ext cx="8496943" cy="531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949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Humanistic Psychology Approach</a:t>
            </a:r>
            <a:endParaRPr lang="en-GB" dirty="0"/>
          </a:p>
        </p:txBody>
      </p:sp>
      <p:pic>
        <p:nvPicPr>
          <p:cNvPr id="4" name="Picture 3"/>
          <p:cNvPicPr>
            <a:picLocks noChangeAspect="1"/>
          </p:cNvPicPr>
          <p:nvPr/>
        </p:nvPicPr>
        <p:blipFill>
          <a:blip r:embed="rId3"/>
          <a:stretch>
            <a:fillRect/>
          </a:stretch>
        </p:blipFill>
        <p:spPr>
          <a:xfrm>
            <a:off x="1979711" y="1482752"/>
            <a:ext cx="5630763" cy="4227485"/>
          </a:xfrm>
          <a:prstGeom prst="rect">
            <a:avLst/>
          </a:prstGeom>
        </p:spPr>
      </p:pic>
    </p:spTree>
    <p:extLst>
      <p:ext uri="{BB962C8B-B14F-4D97-AF65-F5344CB8AC3E}">
        <p14:creationId xmlns:p14="http://schemas.microsoft.com/office/powerpoint/2010/main" val="12611674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Gestalt approach </a:t>
            </a:r>
            <a:endParaRPr lang="en-GB" dirty="0"/>
          </a:p>
        </p:txBody>
      </p:sp>
      <p:pic>
        <p:nvPicPr>
          <p:cNvPr id="1026" name="Picture 2" descr="Figure 3-6 from Resistance to Change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497" y="1196753"/>
            <a:ext cx="8380303"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138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Limitations?</a:t>
            </a:r>
            <a:endParaRPr lang="en-GB" dirty="0"/>
          </a:p>
        </p:txBody>
      </p:sp>
      <p:sp>
        <p:nvSpPr>
          <p:cNvPr id="4" name="Rectangle 3"/>
          <p:cNvSpPr/>
          <p:nvPr/>
        </p:nvSpPr>
        <p:spPr>
          <a:xfrm>
            <a:off x="1218456" y="1484784"/>
            <a:ext cx="20162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a:t>
            </a:r>
            <a:r>
              <a:rPr lang="en-GB" dirty="0" smtClean="0"/>
              <a:t>ehaviourist</a:t>
            </a:r>
            <a:endParaRPr lang="en-GB" dirty="0"/>
          </a:p>
        </p:txBody>
      </p:sp>
      <p:sp>
        <p:nvSpPr>
          <p:cNvPr id="8" name="Rectangle 7"/>
          <p:cNvSpPr/>
          <p:nvPr/>
        </p:nvSpPr>
        <p:spPr>
          <a:xfrm>
            <a:off x="6012160" y="1417638"/>
            <a:ext cx="2304256" cy="108012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smtClean="0"/>
              <a:t>Cognitive </a:t>
            </a:r>
            <a:endParaRPr lang="en-GB" dirty="0"/>
          </a:p>
        </p:txBody>
      </p:sp>
      <p:sp>
        <p:nvSpPr>
          <p:cNvPr id="9" name="Rectangle 8"/>
          <p:cNvSpPr/>
          <p:nvPr/>
        </p:nvSpPr>
        <p:spPr>
          <a:xfrm>
            <a:off x="1242575" y="3753036"/>
            <a:ext cx="2088232" cy="64807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smtClean="0"/>
              <a:t>Humanist</a:t>
            </a:r>
            <a:endParaRPr lang="en-GB" dirty="0"/>
          </a:p>
        </p:txBody>
      </p:sp>
      <p:sp>
        <p:nvSpPr>
          <p:cNvPr id="10" name="Rectangle 9"/>
          <p:cNvSpPr/>
          <p:nvPr/>
        </p:nvSpPr>
        <p:spPr>
          <a:xfrm>
            <a:off x="6084168" y="3753036"/>
            <a:ext cx="2232248" cy="648072"/>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smtClean="0"/>
              <a:t>Psychodynamic</a:t>
            </a:r>
            <a:endParaRPr lang="en-GB" dirty="0"/>
          </a:p>
        </p:txBody>
      </p:sp>
    </p:spTree>
    <p:extLst>
      <p:ext uri="{BB962C8B-B14F-4D97-AF65-F5344CB8AC3E}">
        <p14:creationId xmlns:p14="http://schemas.microsoft.com/office/powerpoint/2010/main" val="3332358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808971567"/>
              </p:ext>
            </p:extLst>
          </p:nvPr>
        </p:nvGraphicFramePr>
        <p:xfrm>
          <a:off x="539552" y="404664"/>
          <a:ext cx="8136904"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047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a:xfrm>
            <a:off x="457200" y="188913"/>
            <a:ext cx="8229600" cy="576262"/>
          </a:xfrm>
        </p:spPr>
        <p:txBody>
          <a:bodyPr/>
          <a:lstStyle/>
          <a:p>
            <a:r>
              <a:rPr lang="en-GB" sz="3200" dirty="0">
                <a:solidFill>
                  <a:schemeClr val="accent4">
                    <a:lumMod val="75000"/>
                  </a:schemeClr>
                </a:solidFill>
                <a:latin typeface="Calibri" pitchFamily="34" charset="0"/>
              </a:rPr>
              <a:t>Personality and Change (MBTI)</a:t>
            </a:r>
          </a:p>
        </p:txBody>
      </p:sp>
      <p:sp>
        <p:nvSpPr>
          <p:cNvPr id="219139" name="Rectangle 3"/>
          <p:cNvSpPr>
            <a:spLocks noGrp="1" noChangeArrowheads="1"/>
          </p:cNvSpPr>
          <p:nvPr>
            <p:ph type="body" idx="1"/>
          </p:nvPr>
        </p:nvSpPr>
        <p:spPr>
          <a:xfrm>
            <a:off x="179512" y="723043"/>
            <a:ext cx="7128792" cy="4866198"/>
          </a:xfrm>
        </p:spPr>
        <p:txBody>
          <a:bodyPr/>
          <a:lstStyle/>
          <a:p>
            <a:pPr>
              <a:lnSpc>
                <a:spcPct val="90000"/>
              </a:lnSpc>
              <a:buFontTx/>
              <a:buNone/>
            </a:pPr>
            <a:r>
              <a:rPr lang="en-GB" sz="1600" b="1" dirty="0">
                <a:latin typeface="Calibri" pitchFamily="34" charset="0"/>
              </a:rPr>
              <a:t>Where individuals draw their energy:</a:t>
            </a:r>
          </a:p>
          <a:p>
            <a:pPr>
              <a:lnSpc>
                <a:spcPct val="90000"/>
              </a:lnSpc>
            </a:pPr>
            <a:r>
              <a:rPr lang="en-GB" sz="1600" b="1" dirty="0">
                <a:latin typeface="Calibri" pitchFamily="34" charset="0"/>
              </a:rPr>
              <a:t>Extraversion</a:t>
            </a:r>
            <a:r>
              <a:rPr lang="en-GB" sz="1600" dirty="0">
                <a:latin typeface="Calibri" pitchFamily="34" charset="0"/>
              </a:rPr>
              <a:t> is a preference for drawing energy from the external world, tasks and things whereas. </a:t>
            </a:r>
          </a:p>
          <a:p>
            <a:pPr>
              <a:lnSpc>
                <a:spcPct val="90000"/>
              </a:lnSpc>
            </a:pPr>
            <a:r>
              <a:rPr lang="en-GB" sz="1600" b="1" dirty="0">
                <a:latin typeface="Calibri" pitchFamily="34" charset="0"/>
              </a:rPr>
              <a:t>Introversion</a:t>
            </a:r>
            <a:r>
              <a:rPr lang="en-GB" sz="1600" dirty="0">
                <a:latin typeface="Calibri" pitchFamily="34" charset="0"/>
              </a:rPr>
              <a:t> is a preference for drawing energy from the internal world of one’s thoughts and feelings.</a:t>
            </a:r>
          </a:p>
          <a:p>
            <a:pPr>
              <a:lnSpc>
                <a:spcPct val="90000"/>
              </a:lnSpc>
              <a:buFontTx/>
              <a:buNone/>
            </a:pPr>
            <a:r>
              <a:rPr lang="en-GB" sz="1600" b="1" dirty="0">
                <a:latin typeface="Calibri" pitchFamily="34" charset="0"/>
              </a:rPr>
              <a:t>What an individual pays attention to and how they receive data and information:</a:t>
            </a:r>
            <a:endParaRPr lang="en-GB" sz="1600" b="1" u="sng" dirty="0">
              <a:latin typeface="Calibri" pitchFamily="34" charset="0"/>
            </a:endParaRPr>
          </a:p>
          <a:p>
            <a:pPr>
              <a:lnSpc>
                <a:spcPct val="90000"/>
              </a:lnSpc>
            </a:pPr>
            <a:r>
              <a:rPr lang="en-GB" sz="1600" b="1" dirty="0">
                <a:latin typeface="Calibri" pitchFamily="34" charset="0"/>
              </a:rPr>
              <a:t>Sensing</a:t>
            </a:r>
            <a:r>
              <a:rPr lang="en-GB" sz="1600" dirty="0">
                <a:latin typeface="Calibri" pitchFamily="34" charset="0"/>
              </a:rPr>
              <a:t> is concerned with the five senses and what is and has been whereas </a:t>
            </a:r>
            <a:r>
              <a:rPr lang="en-GB" sz="1600" b="1" dirty="0">
                <a:latin typeface="Calibri" pitchFamily="34" charset="0"/>
              </a:rPr>
              <a:t>intuition</a:t>
            </a:r>
            <a:r>
              <a:rPr lang="en-GB" sz="1600" dirty="0">
                <a:latin typeface="Calibri" pitchFamily="34" charset="0"/>
              </a:rPr>
              <a:t> is concerned with possibilities and patterns and what might be.</a:t>
            </a:r>
          </a:p>
          <a:p>
            <a:pPr>
              <a:lnSpc>
                <a:spcPct val="90000"/>
              </a:lnSpc>
              <a:buFontTx/>
              <a:buNone/>
            </a:pPr>
            <a:r>
              <a:rPr lang="en-GB" sz="1600" b="1" dirty="0">
                <a:latin typeface="Calibri" pitchFamily="34" charset="0"/>
              </a:rPr>
              <a:t>How an individual makes decisions:</a:t>
            </a:r>
            <a:endParaRPr lang="en-GB" sz="1600" b="1" u="sng" dirty="0">
              <a:latin typeface="Calibri" pitchFamily="34" charset="0"/>
            </a:endParaRPr>
          </a:p>
          <a:p>
            <a:pPr>
              <a:lnSpc>
                <a:spcPct val="90000"/>
              </a:lnSpc>
            </a:pPr>
            <a:r>
              <a:rPr lang="en-GB" sz="1600" b="1" dirty="0">
                <a:latin typeface="Calibri" pitchFamily="34" charset="0"/>
              </a:rPr>
              <a:t>Thinking </a:t>
            </a:r>
            <a:r>
              <a:rPr lang="en-GB" sz="1600" dirty="0">
                <a:latin typeface="Calibri" pitchFamily="34" charset="0"/>
              </a:rPr>
              <a:t>is about making decisions in an objective, logical way based on concepts of right and wrong whereas.</a:t>
            </a:r>
          </a:p>
          <a:p>
            <a:pPr>
              <a:lnSpc>
                <a:spcPct val="90000"/>
              </a:lnSpc>
            </a:pPr>
            <a:r>
              <a:rPr lang="en-GB" sz="1600" b="1" dirty="0">
                <a:latin typeface="Calibri" pitchFamily="34" charset="0"/>
              </a:rPr>
              <a:t>Feeling </a:t>
            </a:r>
            <a:r>
              <a:rPr lang="en-GB" sz="1600" dirty="0">
                <a:latin typeface="Calibri" pitchFamily="34" charset="0"/>
              </a:rPr>
              <a:t>is about making decisions in a more personal values-driven and empathic way.</a:t>
            </a:r>
          </a:p>
          <a:p>
            <a:pPr>
              <a:lnSpc>
                <a:spcPct val="90000"/>
              </a:lnSpc>
              <a:buFontTx/>
              <a:buNone/>
            </a:pPr>
            <a:r>
              <a:rPr lang="en-GB" sz="1600" b="1" dirty="0">
                <a:latin typeface="Calibri" pitchFamily="34" charset="0"/>
              </a:rPr>
              <a:t>What sort of lifestyle an individual enjoys:</a:t>
            </a:r>
            <a:endParaRPr lang="en-GB" sz="1600" b="1" u="sng" dirty="0">
              <a:latin typeface="Calibri" pitchFamily="34" charset="0"/>
            </a:endParaRPr>
          </a:p>
          <a:p>
            <a:pPr>
              <a:lnSpc>
                <a:spcPct val="90000"/>
              </a:lnSpc>
            </a:pPr>
            <a:r>
              <a:rPr lang="en-GB" sz="1600" b="1" dirty="0">
                <a:latin typeface="Calibri" pitchFamily="34" charset="0"/>
              </a:rPr>
              <a:t>Judging </a:t>
            </a:r>
            <a:r>
              <a:rPr lang="en-GB" sz="1600" dirty="0">
                <a:latin typeface="Calibri" pitchFamily="34" charset="0"/>
              </a:rPr>
              <a:t>is a preference for living in a more structured and organized world which is more orderly and predictable whereas.</a:t>
            </a:r>
          </a:p>
          <a:p>
            <a:pPr>
              <a:lnSpc>
                <a:spcPct val="90000"/>
              </a:lnSpc>
            </a:pPr>
            <a:r>
              <a:rPr lang="en-GB" sz="1600" b="1" dirty="0">
                <a:latin typeface="Calibri" pitchFamily="34" charset="0"/>
              </a:rPr>
              <a:t>Perceiving </a:t>
            </a:r>
            <a:r>
              <a:rPr lang="en-GB" sz="1600" dirty="0">
                <a:latin typeface="Calibri" pitchFamily="34" charset="0"/>
              </a:rPr>
              <a:t>is a preference for living in a more flexible or spontaneous world where options are kept open and decisions not made until absolutely necessary.</a:t>
            </a:r>
          </a:p>
        </p:txBody>
      </p:sp>
      <p:sp>
        <p:nvSpPr>
          <p:cNvPr id="2" name="6-Point Star 1"/>
          <p:cNvSpPr/>
          <p:nvPr/>
        </p:nvSpPr>
        <p:spPr>
          <a:xfrm>
            <a:off x="6876256" y="2564904"/>
            <a:ext cx="2123728" cy="2232248"/>
          </a:xfrm>
          <a:prstGeom prst="star6">
            <a:avLst/>
          </a:prstGeom>
          <a:solidFill>
            <a:srgbClr val="FFFF0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dirty="0" smtClean="0"/>
              <a:t>Use Myers Brigg Quadrants to identify your reactions to change</a:t>
            </a:r>
            <a:endParaRPr lang="en-GB" sz="1200" b="1" dirty="0"/>
          </a:p>
        </p:txBody>
      </p:sp>
    </p:spTree>
    <p:extLst>
      <p:ext uri="{BB962C8B-B14F-4D97-AF65-F5344CB8AC3E}">
        <p14:creationId xmlns:p14="http://schemas.microsoft.com/office/powerpoint/2010/main" val="14977701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42" name="Rectangle 2"/>
          <p:cNvSpPr>
            <a:spLocks noChangeArrowheads="1"/>
          </p:cNvSpPr>
          <p:nvPr/>
        </p:nvSpPr>
        <p:spPr bwMode="auto">
          <a:xfrm>
            <a:off x="395655" y="333378"/>
            <a:ext cx="8279423" cy="5256213"/>
          </a:xfrm>
          <a:prstGeom prst="rect">
            <a:avLst/>
          </a:prstGeom>
          <a:ln>
            <a:headEnd/>
            <a:tailEnd/>
          </a:ln>
          <a:extLst/>
        </p:spPr>
        <p:style>
          <a:lnRef idx="0">
            <a:schemeClr val="accent5"/>
          </a:lnRef>
          <a:fillRef idx="3">
            <a:schemeClr val="accent5"/>
          </a:fillRef>
          <a:effectRef idx="3">
            <a:schemeClr val="accent5"/>
          </a:effectRef>
          <a:fontRef idx="minor">
            <a:schemeClr val="lt1"/>
          </a:fontRef>
        </p:style>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66"/>
              </a:solidFill>
              <a:effectLst/>
              <a:uLnTx/>
              <a:uFillTx/>
              <a:latin typeface="Times New Roman" pitchFamily="18" charset="0"/>
              <a:ea typeface="+mn-ea"/>
              <a:cs typeface="+mn-cs"/>
            </a:endParaRPr>
          </a:p>
        </p:txBody>
      </p:sp>
      <p:sp>
        <p:nvSpPr>
          <p:cNvPr id="215043" name="Line 3"/>
          <p:cNvSpPr>
            <a:spLocks noChangeShapeType="1"/>
          </p:cNvSpPr>
          <p:nvPr/>
        </p:nvSpPr>
        <p:spPr bwMode="auto">
          <a:xfrm flipV="1">
            <a:off x="4572000" y="333378"/>
            <a:ext cx="0" cy="525621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4" name="Line 4"/>
          <p:cNvSpPr>
            <a:spLocks noChangeShapeType="1"/>
          </p:cNvSpPr>
          <p:nvPr/>
        </p:nvSpPr>
        <p:spPr bwMode="auto">
          <a:xfrm>
            <a:off x="468924" y="2924175"/>
            <a:ext cx="820908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5" name="Text Box 5"/>
          <p:cNvSpPr txBox="1">
            <a:spLocks noChangeArrowheads="1"/>
          </p:cNvSpPr>
          <p:nvPr/>
        </p:nvSpPr>
        <p:spPr bwMode="auto">
          <a:xfrm>
            <a:off x="612532" y="692151"/>
            <a:ext cx="3745523"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0070C0"/>
                </a:solidFill>
                <a:effectLst/>
                <a:uLnTx/>
                <a:uFillTx/>
                <a:latin typeface="Calibri" pitchFamily="34" charset="0"/>
                <a:ea typeface="+mn-ea"/>
                <a:cs typeface="+mn-cs"/>
              </a:rPr>
              <a:t>Thoughtful Realist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attention to what needs doing.</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Cautious and careful about change.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‘if it </a:t>
            </a:r>
            <a:r>
              <a:rPr kumimoji="0" lang="en-GB" sz="1800" b="0" i="1" u="none" strike="noStrike" kern="1200" cap="none" spc="0" normalizeH="0" baseline="0" noProof="0" dirty="0" err="1">
                <a:ln>
                  <a:noFill/>
                </a:ln>
                <a:solidFill>
                  <a:srgbClr val="000000"/>
                </a:solidFill>
                <a:effectLst/>
                <a:uLnTx/>
                <a:uFillTx/>
                <a:latin typeface="Calibri" pitchFamily="34" charset="0"/>
                <a:ea typeface="+mn-ea"/>
                <a:cs typeface="+mn-cs"/>
              </a:rPr>
              <a:t>ain’t</a:t>
            </a: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 broke don’t fix it!’</a:t>
            </a:r>
            <a:endParaRPr kumimoji="0" lang="en-US" sz="1800" b="0" i="1"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215046" name="Text Box 6"/>
          <p:cNvSpPr txBox="1">
            <a:spLocks noChangeArrowheads="1"/>
          </p:cNvSpPr>
          <p:nvPr/>
        </p:nvSpPr>
        <p:spPr bwMode="auto">
          <a:xfrm>
            <a:off x="4787412" y="620716"/>
            <a:ext cx="3672254"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rPr>
              <a:t>Thoughtful Innovator</a:t>
            </a:r>
            <a:endParaRPr kumimoji="0" lang="en-US"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ideas about what needs doing.</a:t>
            </a:r>
          </a:p>
          <a:p>
            <a:pPr marL="457200" marR="0" lvl="1" indent="0" algn="ctr" defTabSz="914400" rtl="0" eaLnBrk="1" fontAlgn="base" latinLnBrk="0" hangingPunct="1">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Plan and generate ideas and visions.</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think ahead.’</a:t>
            </a:r>
          </a:p>
        </p:txBody>
      </p:sp>
      <p:sp>
        <p:nvSpPr>
          <p:cNvPr id="215047" name="Text Box 7"/>
          <p:cNvSpPr txBox="1">
            <a:spLocks noChangeArrowheads="1"/>
          </p:cNvSpPr>
          <p:nvPr/>
        </p:nvSpPr>
        <p:spPr bwMode="auto">
          <a:xfrm>
            <a:off x="756138" y="3213102"/>
            <a:ext cx="3382108"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FF0000"/>
                </a:solidFill>
                <a:effectLst/>
                <a:uLnTx/>
                <a:uFillTx/>
                <a:latin typeface="Calibri" pitchFamily="34" charset="0"/>
                <a:ea typeface="+mn-ea"/>
                <a:cs typeface="+mn-cs"/>
              </a:rPr>
              <a:t>Action Oriented Realist</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action.</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Energy and enthusiasm to get things done.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do it!’</a:t>
            </a:r>
          </a:p>
        </p:txBody>
      </p:sp>
      <p:sp>
        <p:nvSpPr>
          <p:cNvPr id="215048" name="Text Box 8"/>
          <p:cNvSpPr txBox="1">
            <a:spLocks noChangeArrowheads="1"/>
          </p:cNvSpPr>
          <p:nvPr/>
        </p:nvSpPr>
        <p:spPr bwMode="auto">
          <a:xfrm>
            <a:off x="4932485" y="3213101"/>
            <a:ext cx="338503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00B050"/>
                </a:solidFill>
                <a:effectLst/>
                <a:uLnTx/>
                <a:uFillTx/>
                <a:latin typeface="Calibri" pitchFamily="34" charset="0"/>
                <a:ea typeface="+mn-ea"/>
                <a:cs typeface="+mn-cs"/>
              </a:rPr>
              <a:t>Action Oriented Innovator</a:t>
            </a:r>
            <a:r>
              <a:rPr kumimoji="0" lang="en-US" sz="1800" b="0" i="0" u="none" strike="noStrike" kern="1200" cap="none" spc="0" normalizeH="0" baseline="0" noProof="0" dirty="0">
                <a:ln>
                  <a:noFill/>
                </a:ln>
                <a:solidFill>
                  <a:srgbClr val="00B050"/>
                </a:solidFill>
                <a:effectLst/>
                <a:uLnTx/>
                <a:uFillTx/>
                <a:latin typeface="Calibri" pitchFamily="34" charset="0"/>
                <a:ea typeface="+mn-ea"/>
                <a:cs typeface="+mn-cs"/>
              </a:rPr>
              <a:t> </a:t>
            </a: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enthusiasm.</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Will be wanting to move into new areas and soon…!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change it!’</a:t>
            </a:r>
          </a:p>
        </p:txBody>
      </p:sp>
      <p:sp>
        <p:nvSpPr>
          <p:cNvPr id="2" name="Isosceles Triangle 1"/>
          <p:cNvSpPr/>
          <p:nvPr/>
        </p:nvSpPr>
        <p:spPr bwMode="auto">
          <a:xfrm>
            <a:off x="2554513" y="3926475"/>
            <a:ext cx="3888432" cy="2166821"/>
          </a:xfrm>
          <a:prstGeom prst="triangle">
            <a:avLst>
              <a:gd name="adj" fmla="val 51525"/>
            </a:avLst>
          </a:prstGeom>
          <a:solidFill>
            <a:srgbClr val="FFC000"/>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rPr>
              <a:t>What category best describes you,</a:t>
            </a:r>
            <a:r>
              <a:rPr kumimoji="0" lang="en-GB" sz="1200" b="1" i="0" u="none" strike="noStrike" cap="none" normalizeH="0" dirty="0" smtClean="0">
                <a:ln>
                  <a:noFill/>
                </a:ln>
                <a:solidFill>
                  <a:schemeClr val="tx1"/>
                </a:solidFill>
                <a:effectLst/>
                <a:latin typeface="Arial" pitchFamily="34" charset="0"/>
              </a:rPr>
              <a:t> when looking to make a change (personal or organisational) ?</a:t>
            </a:r>
            <a:endParaRPr kumimoji="0" lang="en-GB" sz="1200" b="1" i="0" u="none" strike="noStrike" cap="none" normalizeH="0" baseline="0" dirty="0" smtClean="0">
              <a:ln>
                <a:noFill/>
              </a:ln>
              <a:solidFill>
                <a:schemeClr val="tx1"/>
              </a:solidFill>
              <a:effectLst/>
              <a:latin typeface="Arial" pitchFamily="34" charset="0"/>
            </a:endParaRPr>
          </a:p>
        </p:txBody>
      </p:sp>
    </p:spTree>
    <p:extLst>
      <p:ext uri="{BB962C8B-B14F-4D97-AF65-F5344CB8AC3E}">
        <p14:creationId xmlns:p14="http://schemas.microsoft.com/office/powerpoint/2010/main" val="30982654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233FCB"/>
                </a:solidFill>
              </a:rPr>
              <a:t>Typology of Change  (Hodges &amp; Gill, 2015)</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6022770"/>
              </p:ext>
            </p:extLst>
          </p:nvPr>
        </p:nvGraphicFramePr>
        <p:xfrm>
          <a:off x="1619672" y="1628800"/>
          <a:ext cx="5616624" cy="39604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tblGrid>
              <a:tr h="2139061">
                <a:tc>
                  <a:txBody>
                    <a:bodyPr/>
                    <a:lstStyle/>
                    <a:p>
                      <a:r>
                        <a:rPr lang="en-GB" sz="1400" dirty="0"/>
                        <a:t>How it happens</a:t>
                      </a:r>
                    </a:p>
                    <a:p>
                      <a:endParaRPr lang="en-GB" sz="1400" dirty="0"/>
                    </a:p>
                    <a:p>
                      <a:pPr marL="285750" indent="-285750">
                        <a:buFontTx/>
                        <a:buChar char="-"/>
                      </a:pPr>
                      <a:r>
                        <a:rPr lang="en-GB" sz="1400" dirty="0"/>
                        <a:t>Planned</a:t>
                      </a:r>
                    </a:p>
                    <a:p>
                      <a:pPr marL="285750" indent="-285750">
                        <a:buFontTx/>
                        <a:buChar char="-"/>
                      </a:pPr>
                      <a:r>
                        <a:rPr lang="en-GB" sz="1400" dirty="0"/>
                        <a:t>Emergent</a:t>
                      </a:r>
                    </a:p>
                    <a:p>
                      <a:pPr marL="285750" indent="-285750">
                        <a:buFontTx/>
                        <a:buChar char="-"/>
                      </a:pPr>
                      <a:r>
                        <a:rPr lang="en-GB" sz="1400" dirty="0"/>
                        <a:t>contingency</a:t>
                      </a:r>
                    </a:p>
                    <a:p>
                      <a:endParaRPr lang="en-GB" sz="1400" dirty="0"/>
                    </a:p>
                  </a:txBody>
                  <a:tcPr/>
                </a:tc>
                <a:tc>
                  <a:txBody>
                    <a:bodyPr/>
                    <a:lstStyle/>
                    <a:p>
                      <a:r>
                        <a:rPr lang="en-GB" sz="1400" dirty="0"/>
                        <a:t>Magnitude</a:t>
                      </a:r>
                    </a:p>
                    <a:p>
                      <a:endParaRPr lang="en-GB" sz="1400" dirty="0"/>
                    </a:p>
                    <a:p>
                      <a:pPr marL="285750" indent="-285750">
                        <a:buFontTx/>
                        <a:buChar char="-"/>
                      </a:pPr>
                      <a:r>
                        <a:rPr lang="en-GB" sz="1400" baseline="0" dirty="0"/>
                        <a:t>Incremental</a:t>
                      </a:r>
                    </a:p>
                    <a:p>
                      <a:pPr marL="285750" indent="-285750">
                        <a:buFontTx/>
                        <a:buChar char="-"/>
                      </a:pPr>
                      <a:r>
                        <a:rPr lang="en-GB" sz="1400" baseline="0" dirty="0"/>
                        <a:t>Transformational</a:t>
                      </a:r>
                    </a:p>
                    <a:p>
                      <a:pPr marL="285750" indent="-285750">
                        <a:buFontTx/>
                        <a:buChar char="-"/>
                      </a:pPr>
                      <a:r>
                        <a:rPr lang="en-GB" sz="1400" baseline="0" dirty="0"/>
                        <a:t>Punctuated equilibrium</a:t>
                      </a:r>
                      <a:endParaRPr lang="en-GB" sz="1400" dirty="0"/>
                    </a:p>
                  </a:txBody>
                  <a:tcPr/>
                </a:tc>
                <a:extLst>
                  <a:ext uri="{0D108BD9-81ED-4DB2-BD59-A6C34878D82A}">
                    <a16:rowId xmlns:a16="http://schemas.microsoft.com/office/drawing/2014/main" val="10000"/>
                  </a:ext>
                </a:extLst>
              </a:tr>
              <a:tr h="1821379">
                <a:tc>
                  <a:txBody>
                    <a:bodyPr/>
                    <a:lstStyle/>
                    <a:p>
                      <a:r>
                        <a:rPr lang="en-GB" sz="1400" dirty="0"/>
                        <a:t>Focus</a:t>
                      </a:r>
                    </a:p>
                    <a:p>
                      <a:endParaRPr lang="en-GB" sz="1400" dirty="0"/>
                    </a:p>
                    <a:p>
                      <a:r>
                        <a:rPr lang="en-GB" sz="1400" dirty="0"/>
                        <a:t>-Strategic</a:t>
                      </a:r>
                    </a:p>
                    <a:p>
                      <a:r>
                        <a:rPr lang="en-GB" sz="1400" dirty="0"/>
                        <a:t>-Operational</a:t>
                      </a:r>
                    </a:p>
                    <a:p>
                      <a:endParaRPr lang="en-GB" sz="1400" dirty="0"/>
                    </a:p>
                    <a:p>
                      <a:endParaRPr lang="en-GB" sz="1400" dirty="0"/>
                    </a:p>
                    <a:p>
                      <a:endParaRPr lang="en-GB" sz="1400" dirty="0"/>
                    </a:p>
                  </a:txBody>
                  <a:tcPr/>
                </a:tc>
                <a:tc>
                  <a:txBody>
                    <a:bodyPr/>
                    <a:lstStyle/>
                    <a:p>
                      <a:r>
                        <a:rPr lang="en-GB" sz="1400" dirty="0"/>
                        <a:t>Level</a:t>
                      </a:r>
                    </a:p>
                    <a:p>
                      <a:endParaRPr lang="en-GB" sz="1400" dirty="0"/>
                    </a:p>
                    <a:p>
                      <a:pPr marL="285750" indent="-285750">
                        <a:buFontTx/>
                        <a:buChar char="-"/>
                      </a:pPr>
                      <a:r>
                        <a:rPr lang="en-GB" sz="1400" dirty="0"/>
                        <a:t>Individual</a:t>
                      </a:r>
                    </a:p>
                    <a:p>
                      <a:pPr marL="285750" indent="-285750">
                        <a:buFontTx/>
                        <a:buChar char="-"/>
                      </a:pPr>
                      <a:r>
                        <a:rPr lang="en-GB" sz="1400" dirty="0"/>
                        <a:t>Team</a:t>
                      </a:r>
                    </a:p>
                    <a:p>
                      <a:pPr marL="285750" indent="-285750">
                        <a:buFontTx/>
                        <a:buChar char="-"/>
                      </a:pPr>
                      <a:r>
                        <a:rPr lang="en-GB" sz="1400" dirty="0"/>
                        <a:t>Organisation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44724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organisations? </a:t>
            </a:r>
            <a:endParaRPr lang="en-GB" dirty="0"/>
          </a:p>
        </p:txBody>
      </p:sp>
      <p:sp>
        <p:nvSpPr>
          <p:cNvPr id="3" name="Content Placeholder 2"/>
          <p:cNvSpPr>
            <a:spLocks noGrp="1"/>
          </p:cNvSpPr>
          <p:nvPr>
            <p:ph idx="1"/>
          </p:nvPr>
        </p:nvSpPr>
        <p:spPr/>
        <p:txBody>
          <a:bodyPr/>
          <a:lstStyle/>
          <a:p>
            <a:r>
              <a:rPr lang="en-GB" dirty="0" smtClean="0"/>
              <a:t>Strategic change?</a:t>
            </a:r>
          </a:p>
          <a:p>
            <a:r>
              <a:rPr lang="en-GB" dirty="0" smtClean="0"/>
              <a:t>Operational Change?</a:t>
            </a:r>
          </a:p>
          <a:p>
            <a:r>
              <a:rPr lang="en-GB" dirty="0" smtClean="0"/>
              <a:t>Transformational Change</a:t>
            </a:r>
            <a:endParaRPr lang="en-GB" dirty="0"/>
          </a:p>
        </p:txBody>
      </p:sp>
    </p:spTree>
    <p:extLst>
      <p:ext uri="{BB962C8B-B14F-4D97-AF65-F5344CB8AC3E}">
        <p14:creationId xmlns:p14="http://schemas.microsoft.com/office/powerpoint/2010/main" val="28506593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Organisational Change</a:t>
            </a:r>
            <a:endParaRPr lang="en-GB" dirty="0">
              <a:solidFill>
                <a:srgbClr val="002060"/>
              </a:solidFill>
            </a:endParaRPr>
          </a:p>
        </p:txBody>
      </p:sp>
      <p:sp>
        <p:nvSpPr>
          <p:cNvPr id="3" name="Content Placeholder 2"/>
          <p:cNvSpPr>
            <a:spLocks noGrp="1"/>
          </p:cNvSpPr>
          <p:nvPr>
            <p:ph idx="1"/>
          </p:nvPr>
        </p:nvSpPr>
        <p:spPr/>
        <p:style>
          <a:lnRef idx="1">
            <a:schemeClr val="accent2"/>
          </a:lnRef>
          <a:fillRef idx="2">
            <a:schemeClr val="accent2"/>
          </a:fillRef>
          <a:effectRef idx="1">
            <a:schemeClr val="accent2"/>
          </a:effectRef>
          <a:fontRef idx="minor">
            <a:schemeClr val="dk1"/>
          </a:fontRef>
        </p:style>
        <p:txBody>
          <a:bodyPr>
            <a:normAutofit/>
          </a:bodyPr>
          <a:lstStyle/>
          <a:p>
            <a:r>
              <a:rPr lang="en-GB" dirty="0" smtClean="0"/>
              <a:t>Impacts on the way that work is performed and has significant effects on staff</a:t>
            </a:r>
            <a:r>
              <a:rPr lang="en-GB" dirty="0"/>
              <a:t>:</a:t>
            </a:r>
            <a:endParaRPr lang="en-GB" dirty="0" smtClean="0"/>
          </a:p>
          <a:p>
            <a:pPr lvl="1">
              <a:buBlip>
                <a:blip r:embed="rId3"/>
              </a:buBlip>
            </a:pPr>
            <a:r>
              <a:rPr lang="en-GB" dirty="0"/>
              <a:t>T</a:t>
            </a:r>
            <a:r>
              <a:rPr lang="en-GB" dirty="0" smtClean="0"/>
              <a:t>he structure of an organisation </a:t>
            </a:r>
          </a:p>
          <a:p>
            <a:pPr lvl="1">
              <a:buBlip>
                <a:blip r:embed="rId3"/>
              </a:buBlip>
            </a:pPr>
            <a:r>
              <a:rPr lang="en-GB" dirty="0"/>
              <a:t>O</a:t>
            </a:r>
            <a:r>
              <a:rPr lang="en-GB" dirty="0" smtClean="0"/>
              <a:t>perations and size of a workforce </a:t>
            </a:r>
          </a:p>
          <a:p>
            <a:pPr lvl="1">
              <a:buBlip>
                <a:blip r:embed="rId3"/>
              </a:buBlip>
            </a:pPr>
            <a:r>
              <a:rPr lang="en-GB" dirty="0"/>
              <a:t>T</a:t>
            </a:r>
            <a:r>
              <a:rPr lang="en-GB" dirty="0" smtClean="0"/>
              <a:t>o working hours or practices </a:t>
            </a:r>
          </a:p>
          <a:p>
            <a:pPr lvl="1">
              <a:buBlip>
                <a:blip r:embed="rId3"/>
              </a:buBlip>
            </a:pPr>
            <a:r>
              <a:rPr lang="en-GB" dirty="0"/>
              <a:t>I</a:t>
            </a:r>
            <a:r>
              <a:rPr lang="en-GB" dirty="0" smtClean="0"/>
              <a:t>n the way roles are carried out </a:t>
            </a:r>
          </a:p>
          <a:p>
            <a:pPr lvl="1">
              <a:buBlip>
                <a:blip r:embed="rId3"/>
              </a:buBlip>
            </a:pPr>
            <a:r>
              <a:rPr lang="en-GB" dirty="0"/>
              <a:t>T</a:t>
            </a:r>
            <a:r>
              <a:rPr lang="en-GB" dirty="0" smtClean="0"/>
              <a:t>o the scope of a role that results in a change to the working situation, structure, terms and conditions or environment.</a:t>
            </a:r>
          </a:p>
          <a:p>
            <a:pPr>
              <a:buBlip>
                <a:blip r:embed="rId4"/>
              </a:buBlip>
            </a:pPr>
            <a:endParaRPr lang="en-GB" dirty="0"/>
          </a:p>
        </p:txBody>
      </p:sp>
    </p:spTree>
    <p:extLst>
      <p:ext uri="{BB962C8B-B14F-4D97-AF65-F5344CB8AC3E}">
        <p14:creationId xmlns:p14="http://schemas.microsoft.com/office/powerpoint/2010/main" val="317891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Organisation’s metaphors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5560972"/>
              </p:ext>
            </p:extLst>
          </p:nvPr>
        </p:nvGraphicFramePr>
        <p:xfrm>
          <a:off x="457200" y="1417639"/>
          <a:ext cx="8229600" cy="3845241"/>
        </p:xfrm>
        <a:graphic>
          <a:graphicData uri="http://schemas.openxmlformats.org/drawingml/2006/table">
            <a:tbl>
              <a:tblPr firstRow="1" bandRow="1">
                <a:tableStyleId>{E8B1032C-EA38-4F05-BA0D-38AFFFC7BED3}</a:tableStyleId>
              </a:tblPr>
              <a:tblGrid>
                <a:gridCol w="2743200">
                  <a:extLst>
                    <a:ext uri="{9D8B030D-6E8A-4147-A177-3AD203B41FA5}">
                      <a16:colId xmlns:a16="http://schemas.microsoft.com/office/drawing/2014/main" val="155424671"/>
                    </a:ext>
                  </a:extLst>
                </a:gridCol>
                <a:gridCol w="2743200">
                  <a:extLst>
                    <a:ext uri="{9D8B030D-6E8A-4147-A177-3AD203B41FA5}">
                      <a16:colId xmlns:a16="http://schemas.microsoft.com/office/drawing/2014/main" val="3550137626"/>
                    </a:ext>
                  </a:extLst>
                </a:gridCol>
                <a:gridCol w="2743200">
                  <a:extLst>
                    <a:ext uri="{9D8B030D-6E8A-4147-A177-3AD203B41FA5}">
                      <a16:colId xmlns:a16="http://schemas.microsoft.com/office/drawing/2014/main" val="3679881519"/>
                    </a:ext>
                  </a:extLst>
                </a:gridCol>
              </a:tblGrid>
              <a:tr h="389324">
                <a:tc>
                  <a:txBody>
                    <a:bodyPr/>
                    <a:lstStyle/>
                    <a:p>
                      <a:r>
                        <a:rPr lang="en-GB" dirty="0" smtClean="0"/>
                        <a:t>Metaphor</a:t>
                      </a:r>
                      <a:endParaRPr lang="en-GB" dirty="0"/>
                    </a:p>
                  </a:txBody>
                  <a:tcPr/>
                </a:tc>
                <a:tc>
                  <a:txBody>
                    <a:bodyPr/>
                    <a:lstStyle/>
                    <a:p>
                      <a:r>
                        <a:rPr lang="en-GB" dirty="0" smtClean="0"/>
                        <a:t>How change is tackled</a:t>
                      </a:r>
                      <a:endParaRPr lang="en-GB" dirty="0"/>
                    </a:p>
                  </a:txBody>
                  <a:tcPr/>
                </a:tc>
                <a:tc>
                  <a:txBody>
                    <a:bodyPr/>
                    <a:lstStyle/>
                    <a:p>
                      <a:r>
                        <a:rPr lang="en-GB" dirty="0" smtClean="0"/>
                        <a:t>Guiding principles</a:t>
                      </a:r>
                      <a:endParaRPr lang="en-GB" dirty="0"/>
                    </a:p>
                  </a:txBody>
                  <a:tcPr/>
                </a:tc>
                <a:extLst>
                  <a:ext uri="{0D108BD9-81ED-4DB2-BD59-A6C34878D82A}">
                    <a16:rowId xmlns:a16="http://schemas.microsoft.com/office/drawing/2014/main" val="3265758907"/>
                  </a:ext>
                </a:extLst>
              </a:tr>
              <a:tr h="1055975">
                <a:tc>
                  <a:txBody>
                    <a:bodyPr/>
                    <a:lstStyle/>
                    <a:p>
                      <a:r>
                        <a:rPr lang="en-GB" dirty="0" smtClean="0"/>
                        <a:t>Machine</a:t>
                      </a:r>
                      <a:endParaRPr lang="en-GB" dirty="0"/>
                    </a:p>
                  </a:txBody>
                  <a:tcPr/>
                </a:tc>
                <a:tc>
                  <a:txBody>
                    <a:bodyPr/>
                    <a:lstStyle/>
                    <a:p>
                      <a:r>
                        <a:rPr lang="en-GB" sz="1200" dirty="0" smtClean="0"/>
                        <a:t>Management defines targets</a:t>
                      </a:r>
                      <a:r>
                        <a:rPr lang="en-GB" sz="1200" baseline="0" dirty="0" smtClean="0"/>
                        <a:t> and timescales with consultants advising techniques and change program rolled out from top down. Training provided</a:t>
                      </a:r>
                      <a:endParaRPr lang="en-GB" sz="1200" dirty="0"/>
                    </a:p>
                  </a:txBody>
                  <a:tcPr/>
                </a:tc>
                <a:tc>
                  <a:txBody>
                    <a:bodyPr/>
                    <a:lstStyle/>
                    <a:p>
                      <a:r>
                        <a:rPr lang="en-GB" sz="1200" dirty="0" smtClean="0"/>
                        <a:t>Change is driven and resistance managed. Targets set with defined processes</a:t>
                      </a:r>
                      <a:endParaRPr lang="en-GB" sz="1200" dirty="0"/>
                    </a:p>
                  </a:txBody>
                  <a:tcPr/>
                </a:tc>
                <a:extLst>
                  <a:ext uri="{0D108BD9-81ED-4DB2-BD59-A6C34878D82A}">
                    <a16:rowId xmlns:a16="http://schemas.microsoft.com/office/drawing/2014/main" val="3084403482"/>
                  </a:ext>
                </a:extLst>
              </a:tr>
              <a:tr h="863979">
                <a:tc>
                  <a:txBody>
                    <a:bodyPr/>
                    <a:lstStyle/>
                    <a:p>
                      <a:r>
                        <a:rPr lang="en-GB" dirty="0" smtClean="0"/>
                        <a:t>Political System</a:t>
                      </a:r>
                      <a:endParaRPr lang="en-GB" dirty="0"/>
                    </a:p>
                  </a:txBody>
                  <a:tcPr/>
                </a:tc>
                <a:tc>
                  <a:txBody>
                    <a:bodyPr/>
                    <a:lstStyle/>
                    <a:p>
                      <a:r>
                        <a:rPr lang="en-GB" sz="1200" dirty="0" smtClean="0"/>
                        <a:t>Group of employees bring about guiding principles with negotiations ensuing change with new people in power, new ways of using resources</a:t>
                      </a:r>
                      <a:endParaRPr lang="en-GB" sz="1200" dirty="0"/>
                    </a:p>
                  </a:txBody>
                  <a:tcPr/>
                </a:tc>
                <a:tc>
                  <a:txBody>
                    <a:bodyPr/>
                    <a:lstStyle/>
                    <a:p>
                      <a:r>
                        <a:rPr lang="en-GB" sz="1200" dirty="0" smtClean="0"/>
                        <a:t>New coalitions, some</a:t>
                      </a:r>
                      <a:r>
                        <a:rPr lang="en-GB" sz="1200" baseline="0" dirty="0" smtClean="0"/>
                        <a:t> winners and some losers</a:t>
                      </a:r>
                      <a:endParaRPr lang="en-GB" sz="1200" dirty="0"/>
                    </a:p>
                  </a:txBody>
                  <a:tcPr/>
                </a:tc>
                <a:extLst>
                  <a:ext uri="{0D108BD9-81ED-4DB2-BD59-A6C34878D82A}">
                    <a16:rowId xmlns:a16="http://schemas.microsoft.com/office/drawing/2014/main" val="245203287"/>
                  </a:ext>
                </a:extLst>
              </a:tr>
              <a:tr h="671984">
                <a:tc>
                  <a:txBody>
                    <a:bodyPr/>
                    <a:lstStyle/>
                    <a:p>
                      <a:r>
                        <a:rPr lang="en-GB" dirty="0" smtClean="0"/>
                        <a:t>Organism</a:t>
                      </a:r>
                      <a:endParaRPr lang="en-GB" dirty="0"/>
                    </a:p>
                  </a:txBody>
                  <a:tcPr/>
                </a:tc>
                <a:tc>
                  <a:txBody>
                    <a:bodyPr/>
                    <a:lstStyle/>
                    <a:p>
                      <a:r>
                        <a:rPr lang="en-GB" sz="1200" dirty="0" smtClean="0"/>
                        <a:t>Research phase, discussions follow and collaborative solutions found with training and support</a:t>
                      </a:r>
                      <a:endParaRPr lang="en-GB" sz="1200" dirty="0"/>
                    </a:p>
                  </a:txBody>
                  <a:tcPr/>
                </a:tc>
                <a:tc>
                  <a:txBody>
                    <a:bodyPr/>
                    <a:lstStyle/>
                    <a:p>
                      <a:r>
                        <a:rPr lang="en-GB" sz="1200" dirty="0" smtClean="0"/>
                        <a:t>Participation and involvement</a:t>
                      </a:r>
                      <a:r>
                        <a:rPr lang="en-GB" sz="1200" baseline="0" dirty="0" smtClean="0"/>
                        <a:t> with awareness of change and collaborative response to change</a:t>
                      </a:r>
                      <a:endParaRPr lang="en-GB" sz="1200" dirty="0"/>
                    </a:p>
                  </a:txBody>
                  <a:tcPr/>
                </a:tc>
                <a:extLst>
                  <a:ext uri="{0D108BD9-81ED-4DB2-BD59-A6C34878D82A}">
                    <a16:rowId xmlns:a16="http://schemas.microsoft.com/office/drawing/2014/main" val="2871607302"/>
                  </a:ext>
                </a:extLst>
              </a:tr>
              <a:tr h="863979">
                <a:tc>
                  <a:txBody>
                    <a:bodyPr/>
                    <a:lstStyle/>
                    <a:p>
                      <a:r>
                        <a:rPr lang="en-GB" dirty="0" smtClean="0"/>
                        <a:t>Flux &amp; Transformation</a:t>
                      </a:r>
                      <a:endParaRPr lang="en-GB" dirty="0"/>
                    </a:p>
                  </a:txBody>
                  <a:tcPr/>
                </a:tc>
                <a:tc>
                  <a:txBody>
                    <a:bodyPr/>
                    <a:lstStyle/>
                    <a:p>
                      <a:r>
                        <a:rPr lang="en-GB" sz="1200" dirty="0" smtClean="0"/>
                        <a:t>Organisations allow teams/ individuals to come up with creative solutions with rules and boundaries with support provided.</a:t>
                      </a:r>
                      <a:endParaRPr lang="en-GB" sz="1200" dirty="0"/>
                    </a:p>
                  </a:txBody>
                  <a:tcPr/>
                </a:tc>
                <a:tc>
                  <a:txBody>
                    <a:bodyPr/>
                    <a:lstStyle/>
                    <a:p>
                      <a:r>
                        <a:rPr lang="en-GB" sz="1200" dirty="0" smtClean="0"/>
                        <a:t>Change is emerged with managers being part of the process</a:t>
                      </a:r>
                      <a:endParaRPr lang="en-GB" sz="1200" dirty="0"/>
                    </a:p>
                  </a:txBody>
                  <a:tcPr/>
                </a:tc>
                <a:extLst>
                  <a:ext uri="{0D108BD9-81ED-4DB2-BD59-A6C34878D82A}">
                    <a16:rowId xmlns:a16="http://schemas.microsoft.com/office/drawing/2014/main" val="3360590870"/>
                  </a:ext>
                </a:extLst>
              </a:tr>
            </a:tbl>
          </a:graphicData>
        </a:graphic>
      </p:graphicFrame>
    </p:spTree>
    <p:extLst>
      <p:ext uri="{BB962C8B-B14F-4D97-AF65-F5344CB8AC3E}">
        <p14:creationId xmlns:p14="http://schemas.microsoft.com/office/powerpoint/2010/main" val="29533465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Strategic &amp; Operational</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3139211"/>
              </p:ext>
            </p:extLst>
          </p:nvPr>
        </p:nvGraphicFramePr>
        <p:xfrm>
          <a:off x="421239" y="177281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605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Incremental</a:t>
            </a:r>
            <a:endParaRPr lang="en-GB" dirty="0"/>
          </a:p>
        </p:txBody>
      </p:sp>
      <p:sp>
        <p:nvSpPr>
          <p:cNvPr id="3" name="Content Placeholder 2"/>
          <p:cNvSpPr>
            <a:spLocks noGrp="1"/>
          </p:cNvSpPr>
          <p:nvPr>
            <p:ph idx="1"/>
          </p:nvPr>
        </p:nvSpPr>
        <p:spPr/>
        <p:txBody>
          <a:bodyPr/>
          <a:lstStyle/>
          <a:p>
            <a:r>
              <a:rPr lang="en-GB" dirty="0" smtClean="0"/>
              <a:t>Gradual improvement or development</a:t>
            </a:r>
          </a:p>
          <a:p>
            <a:r>
              <a:rPr lang="en-GB" dirty="0" smtClean="0"/>
              <a:t>Innovation opportunities through refinement</a:t>
            </a:r>
          </a:p>
          <a:p>
            <a:r>
              <a:rPr lang="en-GB" dirty="0" smtClean="0"/>
              <a:t>Easy to plan and layout a clear timeline</a:t>
            </a:r>
          </a:p>
          <a:p>
            <a:endParaRPr lang="en-GB" dirty="0"/>
          </a:p>
        </p:txBody>
      </p:sp>
      <p:pic>
        <p:nvPicPr>
          <p:cNvPr id="4" name="Picture 3"/>
          <p:cNvPicPr>
            <a:picLocks noChangeAspect="1"/>
          </p:cNvPicPr>
          <p:nvPr/>
        </p:nvPicPr>
        <p:blipFill rotWithShape="1">
          <a:blip r:embed="rId3"/>
          <a:srcRect t="16068" r="60378"/>
          <a:stretch/>
        </p:blipFill>
        <p:spPr>
          <a:xfrm>
            <a:off x="323528" y="3410990"/>
            <a:ext cx="2592288" cy="2493137"/>
          </a:xfrm>
          <a:prstGeom prst="rect">
            <a:avLst/>
          </a:prstGeom>
        </p:spPr>
      </p:pic>
      <p:sp>
        <p:nvSpPr>
          <p:cNvPr id="5" name="Rectangle 4"/>
          <p:cNvSpPr/>
          <p:nvPr/>
        </p:nvSpPr>
        <p:spPr>
          <a:xfrm>
            <a:off x="3131840" y="3918894"/>
            <a:ext cx="4572000" cy="1477328"/>
          </a:xfrm>
          <a:prstGeom prst="rect">
            <a:avLst/>
          </a:prstGeom>
        </p:spPr>
        <p:txBody>
          <a:bodyPr>
            <a:spAutoFit/>
          </a:bodyPr>
          <a:lstStyle/>
          <a:p>
            <a:r>
              <a:rPr lang="en-GB" dirty="0"/>
              <a:t>James Dyson (British Inventor, engineer and entrepreneur – known for inventing dual cyclone vacuum cleaners amongst other appliances. – process of invention involves gradual iterating, takes time and </a:t>
            </a:r>
            <a:r>
              <a:rPr lang="en-GB" dirty="0" smtClean="0"/>
              <a:t>patience</a:t>
            </a:r>
            <a:endParaRPr lang="en-GB" dirty="0"/>
          </a:p>
        </p:txBody>
      </p:sp>
    </p:spTree>
    <p:extLst>
      <p:ext uri="{BB962C8B-B14F-4D97-AF65-F5344CB8AC3E}">
        <p14:creationId xmlns:p14="http://schemas.microsoft.com/office/powerpoint/2010/main" val="54947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a:t>Transformational change </a:t>
            </a:r>
            <a:r>
              <a:rPr lang="en-GB" sz="2000" dirty="0" smtClean="0"/>
              <a:t>responds to changes </a:t>
            </a:r>
            <a:r>
              <a:rPr lang="en-GB" sz="2000" dirty="0"/>
              <a:t>in an organisation’s environment or technology. </a:t>
            </a:r>
            <a:r>
              <a:rPr lang="en-GB" sz="2000" dirty="0" smtClean="0"/>
              <a:t>Leading to a revision </a:t>
            </a:r>
            <a:r>
              <a:rPr lang="en-GB" sz="2000" dirty="0"/>
              <a:t>of the firm’s business strategy, which in turn may require modifying internal structures and processes as well as its corporate culture to support the new direction </a:t>
            </a:r>
          </a:p>
        </p:txBody>
      </p:sp>
      <p:pic>
        <p:nvPicPr>
          <p:cNvPr id="4" name="Picture 3"/>
          <p:cNvPicPr>
            <a:picLocks noChangeAspect="1"/>
          </p:cNvPicPr>
          <p:nvPr/>
        </p:nvPicPr>
        <p:blipFill>
          <a:blip r:embed="rId3"/>
          <a:stretch>
            <a:fillRect/>
          </a:stretch>
        </p:blipFill>
        <p:spPr>
          <a:xfrm>
            <a:off x="2555776" y="2852936"/>
            <a:ext cx="3788743" cy="3717032"/>
          </a:xfrm>
          <a:prstGeom prst="rect">
            <a:avLst/>
          </a:prstGeom>
        </p:spPr>
      </p:pic>
      <p:pic>
        <p:nvPicPr>
          <p:cNvPr id="5" name="Picture 4"/>
          <p:cNvPicPr>
            <a:picLocks noChangeAspect="1"/>
          </p:cNvPicPr>
          <p:nvPr/>
        </p:nvPicPr>
        <p:blipFill>
          <a:blip r:embed="rId4"/>
          <a:stretch>
            <a:fillRect/>
          </a:stretch>
        </p:blipFill>
        <p:spPr>
          <a:xfrm>
            <a:off x="539553" y="3501009"/>
            <a:ext cx="1152128" cy="864096"/>
          </a:xfrm>
          <a:prstGeom prst="rect">
            <a:avLst/>
          </a:prstGeom>
        </p:spPr>
      </p:pic>
      <p:pic>
        <p:nvPicPr>
          <p:cNvPr id="6" name="Picture 5"/>
          <p:cNvPicPr>
            <a:picLocks noChangeAspect="1"/>
          </p:cNvPicPr>
          <p:nvPr/>
        </p:nvPicPr>
        <p:blipFill>
          <a:blip r:embed="rId5"/>
          <a:stretch>
            <a:fillRect/>
          </a:stretch>
        </p:blipFill>
        <p:spPr>
          <a:xfrm>
            <a:off x="6732240" y="3270382"/>
            <a:ext cx="2094793" cy="1094723"/>
          </a:xfrm>
          <a:prstGeom prst="rect">
            <a:avLst/>
          </a:prstGeom>
        </p:spPr>
      </p:pic>
    </p:spTree>
    <p:extLst>
      <p:ext uri="{BB962C8B-B14F-4D97-AF65-F5344CB8AC3E}">
        <p14:creationId xmlns:p14="http://schemas.microsoft.com/office/powerpoint/2010/main" val="666670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Punctuated Equilibrium</a:t>
            </a:r>
            <a:endParaRPr lang="en-GB" dirty="0"/>
          </a:p>
        </p:txBody>
      </p:sp>
      <p:sp>
        <p:nvSpPr>
          <p:cNvPr id="3" name="Content Placeholder 2"/>
          <p:cNvSpPr>
            <a:spLocks noGrp="1"/>
          </p:cNvSpPr>
          <p:nvPr>
            <p:ph idx="1"/>
          </p:nvPr>
        </p:nvSpPr>
        <p:spPr/>
        <p:txBody>
          <a:bodyPr>
            <a:normAutofit/>
          </a:bodyPr>
          <a:lstStyle/>
          <a:p>
            <a:r>
              <a:rPr lang="en-GB" sz="2000" dirty="0"/>
              <a:t>The punctuated equilibrium model of change "sees organisations as evolving through relatively long periods of stability (equilibrium periods) in their basic patterns of activity that are </a:t>
            </a:r>
            <a:r>
              <a:rPr lang="en-GB" sz="2000" dirty="0" smtClean="0"/>
              <a:t>broken </a:t>
            </a:r>
            <a:r>
              <a:rPr lang="en-GB" sz="2000" dirty="0"/>
              <a:t>by </a:t>
            </a:r>
            <a:r>
              <a:rPr lang="en-GB" sz="2000" dirty="0" smtClean="0"/>
              <a:t>short </a:t>
            </a:r>
            <a:r>
              <a:rPr lang="en-GB" sz="2000" dirty="0"/>
              <a:t>bursts of fundamental change</a:t>
            </a:r>
          </a:p>
        </p:txBody>
      </p:sp>
      <p:pic>
        <p:nvPicPr>
          <p:cNvPr id="4" name="Picture 3"/>
          <p:cNvPicPr>
            <a:picLocks noChangeAspect="1"/>
          </p:cNvPicPr>
          <p:nvPr/>
        </p:nvPicPr>
        <p:blipFill>
          <a:blip r:embed="rId3"/>
          <a:stretch>
            <a:fillRect/>
          </a:stretch>
        </p:blipFill>
        <p:spPr>
          <a:xfrm>
            <a:off x="2195736" y="2924944"/>
            <a:ext cx="4824536" cy="4008300"/>
          </a:xfrm>
          <a:prstGeom prst="rect">
            <a:avLst/>
          </a:prstGeom>
        </p:spPr>
      </p:pic>
    </p:spTree>
    <p:extLst>
      <p:ext uri="{BB962C8B-B14F-4D97-AF65-F5344CB8AC3E}">
        <p14:creationId xmlns:p14="http://schemas.microsoft.com/office/powerpoint/2010/main" val="1213770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309563" y="5834063"/>
            <a:ext cx="8534400" cy="641350"/>
          </a:xfrm>
          <a:prstGeom prst="rect">
            <a:avLst/>
          </a:prstGeom>
          <a:noFill/>
          <a:ln w="9525">
            <a:noFill/>
            <a:miter lim="800000"/>
            <a:headEnd/>
            <a:tailEnd/>
          </a:ln>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charset="0"/>
                <a:ea typeface="+mn-ea"/>
                <a:cs typeface="+mn-cs"/>
              </a:rPr>
              <a:t>Figure 21.1</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A typology of organisational change (adapted from Nadler and </a:t>
            </a:r>
            <a:r>
              <a:rPr kumimoji="0" lang="en-GB" sz="1800" b="0" i="0" u="none" strike="noStrike" kern="1200" cap="none" spc="0" normalizeH="0" baseline="0" noProof="0" dirty="0" err="1">
                <a:ln>
                  <a:noFill/>
                </a:ln>
                <a:solidFill>
                  <a:prstClr val="black"/>
                </a:solidFill>
                <a:effectLst/>
                <a:uLnTx/>
                <a:uFillTx/>
                <a:latin typeface="Arial" charset="0"/>
                <a:ea typeface="+mn-ea"/>
                <a:cs typeface="+mn-cs"/>
              </a:rPr>
              <a:t>Tushman</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1986)</a:t>
            </a:r>
          </a:p>
        </p:txBody>
      </p:sp>
      <p:pic>
        <p:nvPicPr>
          <p:cNvPr id="208901" name="Picture 5" descr="C:\Tif\Action out\C21NF001.gif"/>
          <p:cNvPicPr>
            <a:picLocks noChangeAspect="1" noChangeArrowheads="1"/>
          </p:cNvPicPr>
          <p:nvPr/>
        </p:nvPicPr>
        <p:blipFill>
          <a:blip r:embed="rId3" cstate="print"/>
          <a:srcRect/>
          <a:stretch>
            <a:fillRect/>
          </a:stretch>
        </p:blipFill>
        <p:spPr bwMode="auto">
          <a:xfrm>
            <a:off x="766763" y="685800"/>
            <a:ext cx="7643812" cy="4960938"/>
          </a:xfrm>
          <a:prstGeom prst="rect">
            <a:avLst/>
          </a:prstGeom>
          <a:noFill/>
        </p:spPr>
      </p:pic>
    </p:spTree>
    <p:extLst>
      <p:ext uri="{BB962C8B-B14F-4D97-AF65-F5344CB8AC3E}">
        <p14:creationId xmlns:p14="http://schemas.microsoft.com/office/powerpoint/2010/main" val="2351685422"/>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478" y="836712"/>
            <a:ext cx="7072350" cy="44555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9559</TotalTime>
  <Words>3393</Words>
  <Application>Microsoft Office PowerPoint</Application>
  <PresentationFormat>On-screen Show (4:3)</PresentationFormat>
  <Paragraphs>337</Paragraphs>
  <Slides>35</Slides>
  <Notes>35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35</vt:i4>
      </vt:variant>
    </vt:vector>
  </HeadingPairs>
  <TitlesOfParts>
    <vt:vector size="45" baseType="lpstr">
      <vt:lpstr>Arial</vt:lpstr>
      <vt:lpstr>Calibri</vt:lpstr>
      <vt:lpstr>Corbel</vt:lpstr>
      <vt:lpstr>Myriad Pro</vt:lpstr>
      <vt:lpstr>Times New Roman</vt:lpstr>
      <vt:lpstr>Wingdings</vt:lpstr>
      <vt:lpstr>SftWP July 15</vt:lpstr>
      <vt:lpstr>1_Office Theme</vt:lpstr>
      <vt:lpstr>Default Design</vt:lpstr>
      <vt:lpstr>2_Office Theme</vt:lpstr>
      <vt:lpstr>CHANGE &amp; STABILITY MANAGEMENT BMMB7000</vt:lpstr>
      <vt:lpstr>Definition </vt:lpstr>
      <vt:lpstr>What changes have your organisations gone through in past 12 months</vt:lpstr>
      <vt:lpstr>PowerPoint Presentation</vt:lpstr>
      <vt:lpstr>We must distinguish between…..</vt:lpstr>
      <vt:lpstr>Individual Change </vt:lpstr>
      <vt:lpstr>Individual Change – Key Perspectives</vt:lpstr>
      <vt:lpstr>Individual Change – Key Perspectives</vt:lpstr>
      <vt:lpstr>Individual Change </vt:lpstr>
      <vt:lpstr>Conscious &amp; Unconscious Competence/ Incompetence</vt:lpstr>
      <vt:lpstr>Kolb’ s Learning Cycle</vt:lpstr>
      <vt:lpstr>Behavioural Approach to Change</vt:lpstr>
      <vt:lpstr>Reinforcement Strategies</vt:lpstr>
      <vt:lpstr>PowerPoint Presentation</vt:lpstr>
      <vt:lpstr>PowerPoint Presentation</vt:lpstr>
      <vt:lpstr>Cognitive approach to change builds on behaviourist approach and puts behaviour in the context of belief and focussing more on outcomes </vt:lpstr>
      <vt:lpstr>Techniques for change - cognitive approach</vt:lpstr>
      <vt:lpstr>Psychodynamaic Approach</vt:lpstr>
      <vt:lpstr>PowerPoint Presentation</vt:lpstr>
      <vt:lpstr>Humanistic Psychology Approach</vt:lpstr>
      <vt:lpstr>Gestalt approach </vt:lpstr>
      <vt:lpstr>What are the Limitations?</vt:lpstr>
      <vt:lpstr>PowerPoint Presentation</vt:lpstr>
      <vt:lpstr>Personality and Change (MBTI)</vt:lpstr>
      <vt:lpstr>PowerPoint Presentation</vt:lpstr>
      <vt:lpstr>Typology of Change  (Hodges &amp; Gill, 2015)</vt:lpstr>
      <vt:lpstr>Examples of organisations? </vt:lpstr>
      <vt:lpstr>Organisational Change</vt:lpstr>
      <vt:lpstr>Organisation’s metaphors </vt:lpstr>
      <vt:lpstr>Strategic &amp; Operational</vt:lpstr>
      <vt:lpstr>Incremental</vt:lpstr>
      <vt:lpstr>Transformational</vt:lpstr>
      <vt:lpstr>Punctuated Equilibrium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dc:title>
  <dc:creator>Davina Evans</dc:creator>
  <cp:lastModifiedBy>Shehla Khan</cp:lastModifiedBy>
  <cp:revision>117</cp:revision>
  <cp:lastPrinted>2021-04-21T06:57:56Z</cp:lastPrinted>
  <dcterms:created xsi:type="dcterms:W3CDTF">2020-10-13T16:17:29Z</dcterms:created>
  <dcterms:modified xsi:type="dcterms:W3CDTF">2021-04-21T07:52:36Z</dcterms:modified>
</cp:coreProperties>
</file>