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59" d="100"/>
          <a:sy n="59" d="100"/>
        </p:scale>
        <p:origin x="259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827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214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726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181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341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72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636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20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570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869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51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56CFAD-9663-4D02-AE43-CDA048B5CFBF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5E4424-4756-4CD1-A152-0D69BC700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658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40BAE-DA01-E4EC-B9B7-EE14924D2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0B20B-74F9-3B6D-5946-2FA7FFF51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953FC3-E7F7-D6B9-39ED-FD2C212675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0" cy="9525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4C9B89-509D-3FF7-EA32-4FC0FD9B85B6}"/>
              </a:ext>
            </a:extLst>
          </p:cNvPr>
          <p:cNvSpPr txBox="1"/>
          <p:nvPr/>
        </p:nvSpPr>
        <p:spPr>
          <a:xfrm>
            <a:off x="1168051" y="2900146"/>
            <a:ext cx="463149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rgbClr val="FFFF00"/>
                </a:solidFill>
                <a:latin typeface="Blackadder ITC" panose="04020505051007020D02" pitchFamily="82" charset="0"/>
              </a:rPr>
              <a:t>Christmas Menu</a:t>
            </a:r>
          </a:p>
          <a:p>
            <a:endParaRPr lang="en-US" sz="2400" dirty="0">
              <a:solidFill>
                <a:srgbClr val="FFFF00"/>
              </a:solidFill>
            </a:endParaRPr>
          </a:p>
          <a:p>
            <a:r>
              <a:rPr lang="en-US" sz="2400" b="1" dirty="0">
                <a:solidFill>
                  <a:srgbClr val="FF0000"/>
                </a:solidFill>
              </a:rPr>
              <a:t>Key Features: </a:t>
            </a:r>
          </a:p>
          <a:p>
            <a:r>
              <a:rPr lang="en-US" sz="2000" i="1" dirty="0">
                <a:solidFill>
                  <a:srgbClr val="FFFF00"/>
                </a:solidFill>
              </a:rPr>
              <a:t>A four-course menu</a:t>
            </a:r>
          </a:p>
          <a:p>
            <a:r>
              <a:rPr lang="en-US" sz="2000" i="1" dirty="0">
                <a:solidFill>
                  <a:srgbClr val="FFFF00"/>
                </a:solidFill>
              </a:rPr>
              <a:t>Signer Dee and a live band</a:t>
            </a:r>
          </a:p>
          <a:p>
            <a:r>
              <a:rPr lang="en-US" sz="2000" i="1" dirty="0">
                <a:solidFill>
                  <a:srgbClr val="FFFF00"/>
                </a:solidFill>
              </a:rPr>
              <a:t>Dance and live music floor</a:t>
            </a:r>
          </a:p>
          <a:p>
            <a:r>
              <a:rPr lang="en-US" sz="2000" i="1" dirty="0">
                <a:solidFill>
                  <a:srgbClr val="FFFF00"/>
                </a:solidFill>
              </a:rPr>
              <a:t>Dress Code</a:t>
            </a:r>
          </a:p>
          <a:p>
            <a:r>
              <a:rPr lang="en-US" sz="2000" i="1" dirty="0">
                <a:solidFill>
                  <a:srgbClr val="FFFF00"/>
                </a:solidFill>
              </a:rPr>
              <a:t>Card Payment </a:t>
            </a:r>
          </a:p>
          <a:p>
            <a:r>
              <a:rPr lang="en-US" sz="2000" i="1" dirty="0">
                <a:solidFill>
                  <a:srgbClr val="FFFF00"/>
                </a:solidFill>
              </a:rPr>
              <a:t>10% Advance Payment</a:t>
            </a:r>
          </a:p>
        </p:txBody>
      </p:sp>
    </p:spTree>
    <p:extLst>
      <p:ext uri="{BB962C8B-B14F-4D97-AF65-F5344CB8AC3E}">
        <p14:creationId xmlns:p14="http://schemas.microsoft.com/office/powerpoint/2010/main" val="3208949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E6C2D-CA79-4ECB-B6D5-7B8DE122E1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C4C90C-541A-02B9-258A-07C61C411A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D6767C-931B-0065-5BAA-AC225E10D0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0" cy="99059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FCECBA3-C5EA-03A9-71BE-44041B6D12E7}"/>
              </a:ext>
            </a:extLst>
          </p:cNvPr>
          <p:cNvSpPr txBox="1"/>
          <p:nvPr/>
        </p:nvSpPr>
        <p:spPr>
          <a:xfrm>
            <a:off x="629432" y="1325370"/>
            <a:ext cx="2264080" cy="62324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1200" b="1" dirty="0">
                <a:solidFill>
                  <a:srgbClr val="FF0000"/>
                </a:solidFill>
              </a:rPr>
              <a:t>CHRISTMAS PARTY MENU</a:t>
            </a:r>
          </a:p>
          <a:p>
            <a:pPr algn="r"/>
            <a:r>
              <a:rPr lang="en-US" sz="1000" dirty="0">
                <a:solidFill>
                  <a:srgbClr val="C00000"/>
                </a:solidFill>
              </a:rPr>
              <a:t>Available Every Lunch &amp; Sunday-Friday Evenings</a:t>
            </a:r>
          </a:p>
          <a:p>
            <a:pPr algn="r"/>
            <a:r>
              <a:rPr lang="en-US" sz="1000" dirty="0">
                <a:solidFill>
                  <a:srgbClr val="C00000"/>
                </a:solidFill>
              </a:rPr>
              <a:t>From 22nd November-24th December 2022</a:t>
            </a:r>
          </a:p>
          <a:p>
            <a:pPr algn="ctr"/>
            <a:r>
              <a:rPr lang="en-US" sz="1100" b="1" dirty="0">
                <a:solidFill>
                  <a:srgbClr val="C00000"/>
                </a:solidFill>
              </a:rPr>
              <a:t>3 Courses £34.95</a:t>
            </a:r>
          </a:p>
          <a:p>
            <a:r>
              <a:rPr lang="en-US" sz="800" dirty="0"/>
              <a:t>Fresh Asparagus, </a:t>
            </a:r>
          </a:p>
          <a:p>
            <a:r>
              <a:rPr lang="en-US" sz="800" dirty="0"/>
              <a:t>Parma Ham (GF) &amp; Softly Poached Egg </a:t>
            </a:r>
          </a:p>
          <a:p>
            <a:r>
              <a:rPr lang="en-US" sz="800" dirty="0"/>
              <a:t> </a:t>
            </a:r>
          </a:p>
          <a:p>
            <a:r>
              <a:rPr lang="en-US" sz="800" dirty="0"/>
              <a:t>Hollandaise Sauce</a:t>
            </a:r>
          </a:p>
          <a:p>
            <a:r>
              <a:rPr lang="en-US" sz="800" dirty="0"/>
              <a:t>Spicy Chicken (GFA)Wonton Cup </a:t>
            </a:r>
          </a:p>
          <a:p>
            <a:endParaRPr lang="en-US" sz="800" dirty="0"/>
          </a:p>
          <a:p>
            <a:r>
              <a:rPr lang="en-US" sz="800" dirty="0"/>
              <a:t>Quinoa Peanut Salad </a:t>
            </a:r>
          </a:p>
          <a:p>
            <a:r>
              <a:rPr lang="en-US" sz="800" dirty="0"/>
              <a:t>Farmhouse Fish Cakes (GFA)</a:t>
            </a:r>
          </a:p>
          <a:p>
            <a:endParaRPr lang="en-US" sz="800" dirty="0"/>
          </a:p>
          <a:p>
            <a:r>
              <a:rPr lang="en-US" sz="800" dirty="0"/>
              <a:t>Salad Pickled Cucumber, </a:t>
            </a:r>
          </a:p>
          <a:p>
            <a:r>
              <a:rPr lang="en-US" sz="800" dirty="0" err="1"/>
              <a:t>Chilli</a:t>
            </a:r>
            <a:r>
              <a:rPr lang="en-US" sz="800" dirty="0"/>
              <a:t> &amp; Aioli </a:t>
            </a:r>
            <a:r>
              <a:rPr lang="en-US" sz="800"/>
              <a:t>Ginger </a:t>
            </a:r>
            <a:endParaRPr lang="en-US" sz="800" dirty="0"/>
          </a:p>
          <a:p>
            <a:endParaRPr lang="en-US" sz="800" dirty="0"/>
          </a:p>
          <a:p>
            <a:r>
              <a:rPr lang="en-US" sz="800" dirty="0"/>
              <a:t>Herb Cream Cheese Wild Mushrooms with &amp; Chives (GFA) (V)</a:t>
            </a:r>
          </a:p>
          <a:p>
            <a:endParaRPr lang="en-US" sz="800" dirty="0"/>
          </a:p>
          <a:p>
            <a:r>
              <a:rPr lang="en-US" sz="800" dirty="0"/>
              <a:t>Toasted Brioche, Rocket Salad &amp; Chardonnay Butter</a:t>
            </a:r>
          </a:p>
          <a:p>
            <a:endParaRPr lang="en-US" sz="800" dirty="0"/>
          </a:p>
          <a:p>
            <a:r>
              <a:rPr lang="en-US" sz="800" dirty="0"/>
              <a:t>Turkey Roast Norfolk (GF)</a:t>
            </a:r>
          </a:p>
          <a:p>
            <a:r>
              <a:rPr lang="en-US" sz="800" dirty="0"/>
              <a:t>Pigs in Blankets, Chestnut Stuffing &amp; Herb</a:t>
            </a:r>
          </a:p>
          <a:p>
            <a:endParaRPr lang="en-US" sz="800" dirty="0"/>
          </a:p>
          <a:p>
            <a:r>
              <a:rPr lang="en-US" sz="800" dirty="0"/>
              <a:t>Natural Gravy with  Cranberry Sauce</a:t>
            </a:r>
          </a:p>
          <a:p>
            <a:r>
              <a:rPr lang="en-US" sz="800" dirty="0"/>
              <a:t> ‘Au Poivre’ (GF) 225g Sirloin Steak</a:t>
            </a:r>
          </a:p>
          <a:p>
            <a:endParaRPr lang="en-US" sz="800" dirty="0"/>
          </a:p>
          <a:p>
            <a:r>
              <a:rPr lang="en-US" sz="800" dirty="0"/>
              <a:t>Served Pink Peppercorn Sauce</a:t>
            </a:r>
          </a:p>
          <a:p>
            <a:endParaRPr lang="en-US" sz="800" dirty="0"/>
          </a:p>
          <a:p>
            <a:r>
              <a:rPr lang="en-US" sz="800" dirty="0"/>
              <a:t>Deep Fried Champ Mashed Potatoes &amp; Onion Rings</a:t>
            </a:r>
          </a:p>
          <a:p>
            <a:endParaRPr lang="en-US" sz="800" dirty="0"/>
          </a:p>
          <a:p>
            <a:r>
              <a:rPr lang="en-US" sz="800" dirty="0"/>
              <a:t>Duck Breast Roasted Pan Gressingham (GF)</a:t>
            </a:r>
          </a:p>
          <a:p>
            <a:r>
              <a:rPr lang="en-US" sz="800" dirty="0"/>
              <a:t>Red Cabbage Braised, Grand Marnier Sauce</a:t>
            </a:r>
          </a:p>
          <a:p>
            <a:endParaRPr lang="en-US" sz="800" dirty="0"/>
          </a:p>
          <a:p>
            <a:r>
              <a:rPr lang="en-US" sz="800" dirty="0"/>
              <a:t>Pan Fried Sea Bass (GF)</a:t>
            </a:r>
          </a:p>
          <a:p>
            <a:r>
              <a:rPr lang="en-US" sz="800" dirty="0"/>
              <a:t>Caper Crushed, Potatoes, &amp; Prawn Butter Sauce</a:t>
            </a:r>
          </a:p>
          <a:p>
            <a:endParaRPr lang="en-US" sz="800" dirty="0"/>
          </a:p>
          <a:p>
            <a:r>
              <a:rPr lang="en-US" sz="800" dirty="0"/>
              <a:t>Cheese Ratatouille Glazed Goats Stack (V) (GF)</a:t>
            </a:r>
          </a:p>
          <a:p>
            <a:endParaRPr lang="en-US" sz="800" dirty="0"/>
          </a:p>
          <a:p>
            <a:r>
              <a:rPr lang="en-US" sz="800" dirty="0"/>
              <a:t>Warm Pesto </a:t>
            </a:r>
            <a:r>
              <a:rPr lang="en-US" sz="800" dirty="0" err="1"/>
              <a:t>Aubergine</a:t>
            </a:r>
            <a:r>
              <a:rPr lang="en-US" sz="800" dirty="0"/>
              <a:t> Caviar Dressing</a:t>
            </a:r>
          </a:p>
          <a:p>
            <a:r>
              <a:rPr lang="en-US" sz="800" dirty="0"/>
              <a:t>Duck Fat Roasted Potatoes Sharing Bowls of </a:t>
            </a:r>
          </a:p>
          <a:p>
            <a:endParaRPr lang="en-US" sz="800" dirty="0"/>
          </a:p>
          <a:p>
            <a:r>
              <a:rPr lang="en-US" sz="800" dirty="0"/>
              <a:t>Honey Roasted Sprouts Brussels, Cauliflower Cheese &amp; Root Vegetables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0A7B3-D72E-3C5F-C33E-8B11E3E2C5C2}"/>
              </a:ext>
            </a:extLst>
          </p:cNvPr>
          <p:cNvSpPr txBox="1"/>
          <p:nvPr/>
        </p:nvSpPr>
        <p:spPr>
          <a:xfrm>
            <a:off x="2846540" y="946023"/>
            <a:ext cx="1850719" cy="687880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050" b="1" dirty="0">
                <a:solidFill>
                  <a:srgbClr val="C00000"/>
                </a:solidFill>
              </a:rPr>
              <a:t>CHRISTMAS WEEKEND PARTY MENU £34.95</a:t>
            </a:r>
          </a:p>
          <a:p>
            <a:r>
              <a:rPr lang="en-US" sz="700" dirty="0"/>
              <a:t>Seafood Trio (GF)</a:t>
            </a:r>
          </a:p>
          <a:p>
            <a:endParaRPr lang="en-US" sz="700" dirty="0"/>
          </a:p>
          <a:p>
            <a:r>
              <a:rPr lang="en-US" sz="700" dirty="0"/>
              <a:t>Smoked Salmon &amp; King Prawns, Marie Rose, Smoked Mackerel,</a:t>
            </a:r>
          </a:p>
          <a:p>
            <a:r>
              <a:rPr lang="en-US" sz="700" dirty="0"/>
              <a:t> </a:t>
            </a:r>
          </a:p>
          <a:p>
            <a:r>
              <a:rPr lang="en-US" sz="700" dirty="0"/>
              <a:t>Brown Bread &amp; Butter Fingers with Celeriac Remoulade, Watercress Mayonnaise, </a:t>
            </a:r>
          </a:p>
          <a:p>
            <a:endParaRPr lang="en-US" sz="700" dirty="0"/>
          </a:p>
          <a:p>
            <a:r>
              <a:rPr lang="en-US" sz="700" dirty="0"/>
              <a:t>Vegetable Spring Rolls Asian Pork &amp; Duck </a:t>
            </a:r>
          </a:p>
          <a:p>
            <a:endParaRPr lang="en-US" sz="700" dirty="0"/>
          </a:p>
          <a:p>
            <a:r>
              <a:rPr lang="en-US" sz="700" dirty="0"/>
              <a:t>Alternatively, a Trio of Vegetable Spring Rolls) (V)</a:t>
            </a:r>
          </a:p>
          <a:p>
            <a:endParaRPr lang="en-US" sz="700" dirty="0"/>
          </a:p>
          <a:p>
            <a:r>
              <a:rPr lang="en-US" sz="700" dirty="0"/>
              <a:t>Sweet Chili Sauce Red Cabbage Slaw </a:t>
            </a:r>
          </a:p>
          <a:p>
            <a:r>
              <a:rPr lang="en-US" sz="700" dirty="0"/>
              <a:t>Home Smoked Chicken &amp;Avocado Stack (GF)</a:t>
            </a:r>
          </a:p>
          <a:p>
            <a:endParaRPr lang="en-US" sz="700" dirty="0"/>
          </a:p>
          <a:p>
            <a:r>
              <a:rPr lang="en-US" sz="700" dirty="0"/>
              <a:t>Dressed Leaves, Red Onion, Herb Bruschetta, Vinaigrette</a:t>
            </a:r>
          </a:p>
          <a:p>
            <a:endParaRPr lang="en-US" sz="700" dirty="0"/>
          </a:p>
          <a:p>
            <a:r>
              <a:rPr lang="en-US" sz="700" dirty="0"/>
              <a:t>Farmhouse Charcuterie &amp; Ham Hock Terrine GFA</a:t>
            </a:r>
          </a:p>
          <a:p>
            <a:endParaRPr lang="en-US" sz="700" dirty="0"/>
          </a:p>
          <a:p>
            <a:r>
              <a:rPr lang="en-US" sz="700" dirty="0"/>
              <a:t>Cherry Tomatoes, Red Onion </a:t>
            </a:r>
          </a:p>
          <a:p>
            <a:endParaRPr lang="en-US" sz="700" dirty="0"/>
          </a:p>
          <a:p>
            <a:r>
              <a:rPr lang="en-US" sz="700" dirty="0"/>
              <a:t>Marmalade, Baby Cornichons, </a:t>
            </a:r>
          </a:p>
          <a:p>
            <a:endParaRPr lang="en-US" sz="700" dirty="0"/>
          </a:p>
          <a:p>
            <a:r>
              <a:rPr lang="en-US" sz="700" dirty="0"/>
              <a:t>Toasted Rustic Bread</a:t>
            </a:r>
          </a:p>
          <a:p>
            <a:r>
              <a:rPr lang="en-US" sz="700"/>
              <a:t>Beetroot Goa</a:t>
            </a:r>
            <a:r>
              <a:rPr lang="en-GB" sz="700"/>
              <a:t>t</a:t>
            </a:r>
            <a:r>
              <a:rPr lang="en-US" sz="700"/>
              <a:t>, </a:t>
            </a:r>
            <a:r>
              <a:rPr lang="en-US" sz="700" dirty="0"/>
              <a:t>Cheese, &amp; </a:t>
            </a:r>
          </a:p>
          <a:p>
            <a:endParaRPr lang="en-US" sz="700" dirty="0"/>
          </a:p>
          <a:p>
            <a:r>
              <a:rPr lang="en-US" sz="700" dirty="0"/>
              <a:t>Hazelnut Tart (GFA) </a:t>
            </a:r>
          </a:p>
          <a:p>
            <a:r>
              <a:rPr lang="en-US" sz="700" dirty="0"/>
              <a:t>Warm Pesto Dressing Rocket Salad </a:t>
            </a:r>
          </a:p>
          <a:p>
            <a:endParaRPr lang="en-US" sz="700" dirty="0"/>
          </a:p>
          <a:p>
            <a:r>
              <a:rPr lang="en-US" sz="700" dirty="0"/>
              <a:t>Beef Wellington Fillet (GFA) (£4 supplement)</a:t>
            </a:r>
          </a:p>
          <a:p>
            <a:endParaRPr lang="en-US" sz="700" dirty="0"/>
          </a:p>
          <a:p>
            <a:r>
              <a:rPr lang="en-US" sz="700" dirty="0"/>
              <a:t>Parsnip Puree, Red Wine Jus, Served Pink or Well Done, </a:t>
            </a:r>
          </a:p>
          <a:p>
            <a:endParaRPr lang="en-US" sz="700" dirty="0"/>
          </a:p>
          <a:p>
            <a:r>
              <a:rPr lang="en-US" sz="700" dirty="0"/>
              <a:t>Rump of Lamb Hand Carved (GFA)</a:t>
            </a:r>
          </a:p>
          <a:p>
            <a:endParaRPr lang="en-US" sz="700" dirty="0"/>
          </a:p>
          <a:p>
            <a:r>
              <a:rPr lang="en-US" sz="700" dirty="0"/>
              <a:t>Rosemary &amp; Mint Jus Fine </a:t>
            </a:r>
          </a:p>
          <a:p>
            <a:endParaRPr lang="en-US" sz="700" dirty="0"/>
          </a:p>
          <a:p>
            <a:r>
              <a:rPr lang="en-US" sz="700" dirty="0"/>
              <a:t>Ratatouille, Served Pink or Well Done</a:t>
            </a:r>
          </a:p>
          <a:p>
            <a:endParaRPr lang="en-US" sz="700" dirty="0"/>
          </a:p>
          <a:p>
            <a:r>
              <a:rPr lang="en-US" sz="700" dirty="0"/>
              <a:t>Turkey Roast Norfolk (GF)</a:t>
            </a:r>
          </a:p>
          <a:p>
            <a:r>
              <a:rPr lang="en-US" sz="700" dirty="0"/>
              <a:t>Pigs in Blankets, Cranberry Sauce, Herb</a:t>
            </a:r>
          </a:p>
          <a:p>
            <a:endParaRPr lang="en-US" sz="700" dirty="0"/>
          </a:p>
          <a:p>
            <a:r>
              <a:rPr lang="en-US" sz="700" dirty="0"/>
              <a:t> Chestnut Stuffing, Natural Gravy</a:t>
            </a:r>
          </a:p>
          <a:p>
            <a:endParaRPr lang="en-US" sz="700" dirty="0"/>
          </a:p>
          <a:p>
            <a:r>
              <a:rPr lang="en-US" sz="700" dirty="0"/>
              <a:t>Fresh Scottish Salmon ‘</a:t>
            </a:r>
            <a:r>
              <a:rPr lang="en-US" sz="700" dirty="0" err="1"/>
              <a:t>En</a:t>
            </a:r>
            <a:r>
              <a:rPr lang="en-US" sz="700" dirty="0"/>
              <a:t> Croute’ (GFA)</a:t>
            </a:r>
          </a:p>
          <a:p>
            <a:endParaRPr lang="en-US" sz="700" dirty="0"/>
          </a:p>
          <a:p>
            <a:r>
              <a:rPr lang="en-US" sz="700" dirty="0"/>
              <a:t>Wilted Spinach, Crushed New Potatoes, Tarragon Hollandaise</a:t>
            </a:r>
          </a:p>
          <a:p>
            <a:endParaRPr lang="en-US" sz="700" dirty="0"/>
          </a:p>
          <a:p>
            <a:r>
              <a:rPr lang="en-US" sz="700" dirty="0"/>
              <a:t>Wild Mushroom Wellington &amp;Parsnip (GFA) </a:t>
            </a:r>
          </a:p>
          <a:p>
            <a:r>
              <a:rPr lang="en-US" sz="700" dirty="0"/>
              <a:t>Vegan Jus, Butter Bean Puree </a:t>
            </a:r>
          </a:p>
          <a:p>
            <a:endParaRPr lang="en-US" sz="700" dirty="0"/>
          </a:p>
          <a:p>
            <a:r>
              <a:rPr lang="en-US" sz="700" dirty="0"/>
              <a:t>Honey Roast, Sharing Bowls of Duck Fat Root Vegetables, Roast Potatoes,</a:t>
            </a:r>
          </a:p>
          <a:p>
            <a:endParaRPr lang="en-US" sz="700" dirty="0"/>
          </a:p>
          <a:p>
            <a:r>
              <a:rPr lang="en-US" sz="700" dirty="0"/>
              <a:t>Cauliflower Cheese &amp; Brussels Sprouts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227975-958B-7B3B-F15E-B136B2CA3D3A}"/>
              </a:ext>
            </a:extLst>
          </p:cNvPr>
          <p:cNvSpPr txBox="1"/>
          <p:nvPr/>
        </p:nvSpPr>
        <p:spPr>
          <a:xfrm>
            <a:off x="4725444" y="1324254"/>
            <a:ext cx="1788090" cy="57092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solidFill>
                  <a:srgbClr val="C00000"/>
                </a:solidFill>
              </a:rPr>
              <a:t>MAINS</a:t>
            </a:r>
          </a:p>
          <a:p>
            <a:r>
              <a:rPr lang="en-US" sz="900" dirty="0"/>
              <a:t>Pork Tenderloin Christmas  </a:t>
            </a:r>
          </a:p>
          <a:p>
            <a:endParaRPr lang="en-US" sz="900" dirty="0"/>
          </a:p>
          <a:p>
            <a:r>
              <a:rPr lang="en-US" sz="900" dirty="0"/>
              <a:t>Rubbed with rosemary, garlic, and allspice, </a:t>
            </a:r>
          </a:p>
          <a:p>
            <a:endParaRPr lang="en-US" sz="900" dirty="0"/>
          </a:p>
          <a:p>
            <a:r>
              <a:rPr lang="en-US" sz="900" dirty="0"/>
              <a:t>Bacon-wrapped roast is rich with </a:t>
            </a:r>
            <a:r>
              <a:rPr lang="en-US" sz="900"/>
              <a:t>holiday flav</a:t>
            </a:r>
            <a:r>
              <a:rPr lang="en-GB" sz="900"/>
              <a:t>our.</a:t>
            </a:r>
            <a:endParaRPr lang="en-US" sz="900" dirty="0"/>
          </a:p>
          <a:p>
            <a:endParaRPr lang="en-US" sz="900" dirty="0"/>
          </a:p>
          <a:p>
            <a:r>
              <a:rPr lang="en-US" sz="900" dirty="0"/>
              <a:t>Clementine-Fig Relish with Duck Two Ways </a:t>
            </a:r>
          </a:p>
          <a:p>
            <a:endParaRPr lang="en-US" sz="900" dirty="0"/>
          </a:p>
          <a:p>
            <a:r>
              <a:rPr lang="en-US" sz="900" dirty="0"/>
              <a:t>The best way to tackle this duck recipe is to braise the legs then have the breasts and crisp the legs on dinner.</a:t>
            </a:r>
          </a:p>
          <a:p>
            <a:endParaRPr lang="en-US" sz="900" dirty="0"/>
          </a:p>
          <a:p>
            <a:r>
              <a:rPr lang="en-US" sz="900" dirty="0"/>
              <a:t>Boneless Prime Rib Mustard-Crusted Roast with Cream Sauce</a:t>
            </a:r>
          </a:p>
          <a:p>
            <a:r>
              <a:rPr lang="en-US" sz="900" dirty="0"/>
              <a:t>Salad with Halibut Roasted</a:t>
            </a:r>
          </a:p>
          <a:p>
            <a:endParaRPr lang="en-US" sz="900" dirty="0"/>
          </a:p>
          <a:p>
            <a:r>
              <a:rPr lang="en-US" sz="900" dirty="0"/>
              <a:t> Niçoise </a:t>
            </a:r>
          </a:p>
          <a:p>
            <a:r>
              <a:rPr lang="en-US" sz="900" dirty="0"/>
              <a:t>Beef Rib Roast Porcini-Rubbed </a:t>
            </a:r>
          </a:p>
          <a:p>
            <a:endParaRPr lang="en-US" sz="900" dirty="0"/>
          </a:p>
          <a:p>
            <a:r>
              <a:rPr lang="en-US" sz="900" dirty="0"/>
              <a:t>Oranges, Madeira, Roast Goose with  Turkey for Two with Pan-Sauce Gravy</a:t>
            </a:r>
          </a:p>
          <a:p>
            <a:endParaRPr lang="en-US" sz="900" dirty="0"/>
          </a:p>
          <a:p>
            <a:r>
              <a:rPr lang="en-US" sz="900" dirty="0"/>
              <a:t>Mustard Glazed Ham Brown Sugar</a:t>
            </a:r>
          </a:p>
          <a:p>
            <a:endParaRPr lang="en-US" sz="900" dirty="0"/>
          </a:p>
          <a:p>
            <a:r>
              <a:rPr lang="en-US" sz="900" dirty="0"/>
              <a:t>Caramel Pan Sauce Double Rack of Pork with Burnt Orange</a:t>
            </a:r>
          </a:p>
          <a:p>
            <a:endParaRPr lang="en-US" sz="900" dirty="0"/>
          </a:p>
          <a:p>
            <a:r>
              <a:rPr lang="en-US" sz="900" dirty="0"/>
              <a:t>Roast Turkey Dry-Rubbed </a:t>
            </a:r>
          </a:p>
          <a:p>
            <a:endParaRPr lang="en-US" sz="900" dirty="0"/>
          </a:p>
          <a:p>
            <a:r>
              <a:rPr lang="en-US" sz="900" dirty="0"/>
              <a:t>Lady Apples Crown Roast of Pork with and Shallots</a:t>
            </a:r>
          </a:p>
          <a:p>
            <a:endParaRPr lang="en-US" sz="900" dirty="0"/>
          </a:p>
          <a:p>
            <a:r>
              <a:rPr lang="en-US" sz="900" dirty="0"/>
              <a:t>Citrus-Fennel with Salad Lamb Shoulder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134761-9F3A-1A97-1C23-A7796036F656}"/>
              </a:ext>
            </a:extLst>
          </p:cNvPr>
          <p:cNvSpPr txBox="1"/>
          <p:nvPr/>
        </p:nvSpPr>
        <p:spPr>
          <a:xfrm>
            <a:off x="2079320" y="7819158"/>
            <a:ext cx="3093930" cy="17081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solidFill>
                  <a:srgbClr val="C00000"/>
                </a:solidFill>
              </a:rPr>
              <a:t>SIDES: £31.95 each</a:t>
            </a:r>
          </a:p>
          <a:p>
            <a:pPr algn="ctr"/>
            <a:r>
              <a:rPr lang="en-US" sz="700" dirty="0"/>
              <a:t>Cracker Casserole &amp; </a:t>
            </a:r>
            <a:r>
              <a:rPr lang="en-US" sz="700" dirty="0" err="1"/>
              <a:t>Ree’s</a:t>
            </a:r>
            <a:r>
              <a:rPr lang="en-US" sz="700" dirty="0"/>
              <a:t> Broccoli Cheese </a:t>
            </a:r>
          </a:p>
          <a:p>
            <a:pPr algn="ctr"/>
            <a:r>
              <a:rPr lang="en-US" sz="700" dirty="0"/>
              <a:t>Grab Bacon-Ranch Cheese Ball the Crackers </a:t>
            </a:r>
          </a:p>
          <a:p>
            <a:pPr algn="ctr"/>
            <a:r>
              <a:rPr lang="en-US" sz="700" dirty="0"/>
              <a:t>A Crock-Pot in Casserole Made </a:t>
            </a:r>
          </a:p>
          <a:p>
            <a:pPr algn="ctr"/>
            <a:r>
              <a:rPr lang="en-US" sz="700" dirty="0"/>
              <a:t>Cute Morning Snack Christmas Deviled Eggs </a:t>
            </a:r>
          </a:p>
          <a:p>
            <a:pPr algn="ctr"/>
            <a:r>
              <a:rPr lang="en-US" sz="700" dirty="0"/>
              <a:t>Baby Potatoes Roasted Garlic Parmesan </a:t>
            </a:r>
          </a:p>
          <a:p>
            <a:pPr algn="ctr"/>
            <a:r>
              <a:rPr lang="en-US" sz="700" dirty="0"/>
              <a:t>Almondine Green Beans </a:t>
            </a:r>
          </a:p>
          <a:p>
            <a:pPr algn="ctr"/>
            <a:r>
              <a:rPr lang="en-US" sz="700" dirty="0"/>
              <a:t>Sprouts Bake Creamy Brussels </a:t>
            </a:r>
          </a:p>
          <a:p>
            <a:pPr algn="ctr"/>
            <a:r>
              <a:rPr lang="en-US" sz="700" dirty="0"/>
              <a:t>Balsamic Vinaigrette with Apple Walnut Salad </a:t>
            </a:r>
          </a:p>
          <a:p>
            <a:pPr algn="ctr"/>
            <a:r>
              <a:rPr lang="en-US" sz="700" dirty="0"/>
              <a:t>Mushrooms Sautéed Garlic </a:t>
            </a:r>
          </a:p>
          <a:p>
            <a:pPr algn="ctr"/>
            <a:r>
              <a:rPr lang="en-US" sz="700" dirty="0"/>
              <a:t>Potatoes Au Gratin and Easy Ham </a:t>
            </a:r>
          </a:p>
          <a:p>
            <a:pPr algn="ctr"/>
            <a:r>
              <a:rPr lang="en-US" sz="700" dirty="0"/>
              <a:t>Brussels Sprouts Honey Balsamic </a:t>
            </a:r>
          </a:p>
          <a:p>
            <a:pPr algn="ctr"/>
            <a:r>
              <a:rPr lang="en-US" sz="700" dirty="0"/>
              <a:t>Dinner Rolls Cheesy Garlic </a:t>
            </a:r>
          </a:p>
          <a:p>
            <a:pPr algn="ctr"/>
            <a:r>
              <a:rPr lang="en-US" sz="700" dirty="0"/>
              <a:t>Bacon Collard Greens </a:t>
            </a:r>
          </a:p>
        </p:txBody>
      </p:sp>
    </p:spTree>
    <p:extLst>
      <p:ext uri="{BB962C8B-B14F-4D97-AF65-F5344CB8AC3E}">
        <p14:creationId xmlns:p14="http://schemas.microsoft.com/office/powerpoint/2010/main" val="3758286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8E9FE-2FC8-23B4-B95B-DC866B09D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36B92-4AFB-2457-140C-6FE9693160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625F96-969C-853A-340C-1683AD4C7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760F9B-A04A-0AF3-2ED0-6BBDE4856C8B}"/>
              </a:ext>
            </a:extLst>
          </p:cNvPr>
          <p:cNvSpPr txBox="1"/>
          <p:nvPr/>
        </p:nvSpPr>
        <p:spPr>
          <a:xfrm>
            <a:off x="591856" y="2392532"/>
            <a:ext cx="180061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STARTERS £31.95</a:t>
            </a:r>
          </a:p>
          <a:p>
            <a:r>
              <a:rPr lang="en-US" sz="900" dirty="0"/>
              <a:t>Cocktail Prawn </a:t>
            </a:r>
          </a:p>
          <a:p>
            <a:r>
              <a:rPr lang="en-US" sz="900" dirty="0" err="1"/>
              <a:t>Pâtè</a:t>
            </a:r>
            <a:r>
              <a:rPr lang="en-US" sz="900" dirty="0"/>
              <a:t> Mackerel </a:t>
            </a:r>
          </a:p>
          <a:p>
            <a:r>
              <a:rPr lang="en-US" sz="900" dirty="0"/>
              <a:t>Bruschetta</a:t>
            </a:r>
          </a:p>
          <a:p>
            <a:r>
              <a:rPr lang="en-US" sz="900" dirty="0"/>
              <a:t>Onion Soup French </a:t>
            </a:r>
          </a:p>
          <a:p>
            <a:r>
              <a:rPr lang="en-US" sz="900" dirty="0"/>
              <a:t>Wreath Charcuterie </a:t>
            </a:r>
          </a:p>
          <a:p>
            <a:r>
              <a:rPr lang="en-US" sz="900" dirty="0"/>
              <a:t>Mushrooms Stuffed </a:t>
            </a:r>
          </a:p>
          <a:p>
            <a:r>
              <a:rPr lang="en-US" sz="900" dirty="0"/>
              <a:t>Beetroot Warm Salad</a:t>
            </a:r>
          </a:p>
          <a:p>
            <a:r>
              <a:rPr lang="en-US" sz="900" dirty="0"/>
              <a:t>Potato Soup &amp; Leek </a:t>
            </a:r>
          </a:p>
          <a:p>
            <a:r>
              <a:rPr lang="en-US" sz="900" dirty="0"/>
              <a:t>Brie Bites Cranberry </a:t>
            </a:r>
          </a:p>
          <a:p>
            <a:r>
              <a:rPr lang="en-US" sz="900" dirty="0"/>
              <a:t>Stuffed Mushrooms French Onion</a:t>
            </a:r>
          </a:p>
          <a:p>
            <a:r>
              <a:rPr lang="en-US" sz="900" dirty="0"/>
              <a:t>Prawns Garlic Coriander </a:t>
            </a:r>
          </a:p>
          <a:p>
            <a:r>
              <a:rPr lang="en-US" sz="900" dirty="0"/>
              <a:t>Brie Bread Bloomin' </a:t>
            </a:r>
          </a:p>
          <a:p>
            <a:r>
              <a:rPr lang="en-US" sz="900" dirty="0"/>
              <a:t>Sweet Potato Soup And Butternut Squash </a:t>
            </a:r>
          </a:p>
          <a:p>
            <a:r>
              <a:rPr lang="en-US" sz="900" dirty="0"/>
              <a:t>Christmas Tree Pull-Apart </a:t>
            </a:r>
          </a:p>
          <a:p>
            <a:r>
              <a:rPr lang="en-US" sz="900" dirty="0"/>
              <a:t>Asparagus Prosciutto Wrapped </a:t>
            </a:r>
          </a:p>
          <a:p>
            <a:r>
              <a:rPr lang="en-US" sz="900" dirty="0"/>
              <a:t>Squash Soup Roasted Butternut </a:t>
            </a:r>
          </a:p>
          <a:p>
            <a:r>
              <a:rPr lang="en-US" sz="900" dirty="0"/>
              <a:t>Pull-Apart Bread Cranberry Brie </a:t>
            </a:r>
          </a:p>
          <a:p>
            <a:r>
              <a:rPr lang="en-US" sz="900" dirty="0"/>
              <a:t>Scallops Grilled </a:t>
            </a:r>
          </a:p>
          <a:p>
            <a:r>
              <a:rPr lang="en-US" sz="900" dirty="0"/>
              <a:t>Kale Soup </a:t>
            </a:r>
          </a:p>
          <a:p>
            <a:r>
              <a:rPr lang="en-US" sz="900" dirty="0"/>
              <a:t>Mushroom and Parmesan Soup </a:t>
            </a:r>
          </a:p>
          <a:p>
            <a:r>
              <a:rPr lang="en-US" sz="900" dirty="0"/>
              <a:t>Fig Tart Fresh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1DBD43-B743-0553-03EC-0AF58CF9C7EB}"/>
              </a:ext>
            </a:extLst>
          </p:cNvPr>
          <p:cNvSpPr txBox="1"/>
          <p:nvPr/>
        </p:nvSpPr>
        <p:spPr>
          <a:xfrm>
            <a:off x="2270342" y="2216145"/>
            <a:ext cx="2326710" cy="66325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C00000"/>
                </a:solidFill>
              </a:rPr>
              <a:t>DESSERT £4.95</a:t>
            </a:r>
          </a:p>
          <a:p>
            <a:r>
              <a:rPr lang="en-US" sz="900" dirty="0"/>
              <a:t>The night before Christmas pudding will make you surprised</a:t>
            </a:r>
          </a:p>
          <a:p>
            <a:r>
              <a:rPr lang="en-US" sz="900" dirty="0"/>
              <a:t>This chocolate pavlova and </a:t>
            </a:r>
            <a:r>
              <a:rPr lang="en-US" sz="900"/>
              <a:t>spiced pears</a:t>
            </a:r>
            <a:r>
              <a:rPr lang="en-GB" sz="900"/>
              <a:t> are </a:t>
            </a:r>
            <a:r>
              <a:rPr lang="en-US" sz="900"/>
              <a:t>exactly </a:t>
            </a:r>
            <a:r>
              <a:rPr lang="en-US" sz="900" dirty="0"/>
              <a:t>what your Sunday desires</a:t>
            </a:r>
          </a:p>
          <a:p>
            <a:endParaRPr lang="en-US" sz="900" dirty="0"/>
          </a:p>
          <a:p>
            <a:r>
              <a:rPr lang="en-US" sz="900" dirty="0"/>
              <a:t>Pudding Christmas panettone </a:t>
            </a:r>
          </a:p>
          <a:p>
            <a:endParaRPr lang="en-US" sz="900" dirty="0"/>
          </a:p>
          <a:p>
            <a:r>
              <a:rPr lang="en-US" sz="900" dirty="0"/>
              <a:t>The gingerbread Christmas wishes trifle that's the response to all your </a:t>
            </a:r>
          </a:p>
          <a:p>
            <a:endParaRPr lang="en-US" sz="900" dirty="0"/>
          </a:p>
          <a:p>
            <a:r>
              <a:rPr lang="en-US" sz="900" dirty="0"/>
              <a:t>Jamie Oliver's tipsy pineapple gingerbread cake </a:t>
            </a:r>
          </a:p>
          <a:p>
            <a:r>
              <a:rPr lang="en-US" sz="900" dirty="0"/>
              <a:t>The rum ball that we turned into a slice (that is also vegan)</a:t>
            </a:r>
          </a:p>
          <a:p>
            <a:endParaRPr lang="en-US" sz="900" dirty="0"/>
          </a:p>
          <a:p>
            <a:r>
              <a:rPr lang="en-US" sz="900" dirty="0"/>
              <a:t>Bombe Festive </a:t>
            </a:r>
          </a:p>
          <a:p>
            <a:r>
              <a:rPr lang="en-US" sz="900" dirty="0"/>
              <a:t>Chocolate dip with Spiced barbecued pineapple </a:t>
            </a:r>
          </a:p>
          <a:p>
            <a:endParaRPr lang="en-US" sz="900" dirty="0"/>
          </a:p>
          <a:p>
            <a:r>
              <a:rPr lang="en-US" sz="900" dirty="0"/>
              <a:t>Andrew rhubarb tarts McConnell's rustic </a:t>
            </a:r>
          </a:p>
          <a:p>
            <a:r>
              <a:rPr lang="en-US" sz="900" dirty="0"/>
              <a:t>pudding cake Frozen cherry chocolate </a:t>
            </a:r>
          </a:p>
          <a:p>
            <a:r>
              <a:rPr lang="en-US" sz="900" dirty="0"/>
              <a:t>cranberry brownies and Pistachio </a:t>
            </a:r>
          </a:p>
          <a:p>
            <a:endParaRPr lang="en-US" sz="900" dirty="0"/>
          </a:p>
          <a:p>
            <a:r>
              <a:rPr lang="en-US" sz="900" dirty="0"/>
              <a:t>Christmas pudding the raw Cherry Ripe that's ready in 10 minutes</a:t>
            </a:r>
          </a:p>
          <a:p>
            <a:r>
              <a:rPr lang="en-US" sz="900" dirty="0"/>
              <a:t>Raspberry pavlova and Peach </a:t>
            </a:r>
          </a:p>
          <a:p>
            <a:endParaRPr lang="en-US" sz="900" dirty="0"/>
          </a:p>
          <a:p>
            <a:r>
              <a:rPr lang="en-US" sz="900" dirty="0"/>
              <a:t>Christmas berry Sugar-free cheesecake</a:t>
            </a:r>
          </a:p>
          <a:p>
            <a:r>
              <a:rPr lang="en-US" sz="900" dirty="0"/>
              <a:t>whipped white chocolate with Barbecued pavlova </a:t>
            </a:r>
          </a:p>
          <a:p>
            <a:r>
              <a:rPr lang="en-US" sz="900" dirty="0"/>
              <a:t>roast peaches Goats' vincotto cheese with tarts </a:t>
            </a:r>
          </a:p>
          <a:p>
            <a:endParaRPr lang="en-US" sz="900" dirty="0"/>
          </a:p>
          <a:p>
            <a:r>
              <a:rPr lang="en-US" sz="900" dirty="0"/>
              <a:t>passionfruit pavlova and Spiced peach </a:t>
            </a:r>
          </a:p>
          <a:p>
            <a:r>
              <a:rPr lang="en-US" sz="900" dirty="0"/>
              <a:t>Irish pies cream mince </a:t>
            </a:r>
          </a:p>
          <a:p>
            <a:endParaRPr lang="en-US" sz="900" dirty="0"/>
          </a:p>
          <a:p>
            <a:r>
              <a:rPr lang="en-US" sz="900" dirty="0"/>
              <a:t>We've cracked it: you need to make the vegan pavlova </a:t>
            </a:r>
          </a:p>
          <a:p>
            <a:endParaRPr lang="en-US" sz="900" dirty="0"/>
          </a:p>
          <a:p>
            <a:r>
              <a:rPr lang="en-US" sz="900" dirty="0"/>
              <a:t>Quick panforte chocolate </a:t>
            </a:r>
          </a:p>
          <a:p>
            <a:r>
              <a:rPr lang="en-US" sz="900" dirty="0"/>
              <a:t>Cherry, pistachio and marzipan cake </a:t>
            </a:r>
          </a:p>
          <a:p>
            <a:r>
              <a:rPr lang="en-US" sz="900" dirty="0"/>
              <a:t>White and chocolate peach trifle </a:t>
            </a:r>
          </a:p>
          <a:p>
            <a:r>
              <a:rPr lang="en-US" sz="900" dirty="0"/>
              <a:t>Plum cake pops pudding </a:t>
            </a:r>
          </a:p>
          <a:p>
            <a:r>
              <a:rPr lang="en-US" sz="900" dirty="0"/>
              <a:t>Mince pies Mum's mini </a:t>
            </a:r>
          </a:p>
          <a:p>
            <a:r>
              <a:rPr lang="en-US" sz="900" dirty="0"/>
              <a:t>Passionfruit trifles and Easy ginger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B608B3-1A2A-4B2B-0FD5-426FF7A5EE9A}"/>
              </a:ext>
            </a:extLst>
          </p:cNvPr>
          <p:cNvSpPr txBox="1"/>
          <p:nvPr/>
        </p:nvSpPr>
        <p:spPr>
          <a:xfrm>
            <a:off x="629432" y="5777414"/>
            <a:ext cx="1600200" cy="309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solidFill>
                  <a:srgbClr val="C00000"/>
                </a:solidFill>
              </a:rPr>
              <a:t>ALCOHOLIC DRINKS £34.95</a:t>
            </a:r>
          </a:p>
          <a:p>
            <a:r>
              <a:rPr lang="en-US" sz="900" dirty="0"/>
              <a:t>Christmas Martini</a:t>
            </a:r>
          </a:p>
          <a:p>
            <a:r>
              <a:rPr lang="en-US" sz="900" dirty="0"/>
              <a:t>Christmas Margarita</a:t>
            </a:r>
          </a:p>
          <a:p>
            <a:r>
              <a:rPr lang="en-US" sz="900" dirty="0"/>
              <a:t>Martini Gingerbread </a:t>
            </a:r>
          </a:p>
          <a:p>
            <a:r>
              <a:rPr lang="en-US" sz="900" dirty="0"/>
              <a:t>Apple Cider Spiked </a:t>
            </a:r>
          </a:p>
          <a:p>
            <a:r>
              <a:rPr lang="en-US" sz="900" dirty="0"/>
              <a:t>Sangria Christmas </a:t>
            </a:r>
          </a:p>
          <a:p>
            <a:r>
              <a:rPr lang="en-US" sz="900" dirty="0"/>
              <a:t>Christmas Mimosa</a:t>
            </a:r>
          </a:p>
          <a:p>
            <a:r>
              <a:rPr lang="en-US" sz="900" dirty="0"/>
              <a:t>Chocolate Hot Spiked </a:t>
            </a:r>
          </a:p>
          <a:p>
            <a:r>
              <a:rPr lang="en-US" sz="900" dirty="0"/>
              <a:t>Wine Mulled </a:t>
            </a:r>
          </a:p>
          <a:p>
            <a:r>
              <a:rPr lang="en-US" sz="900" dirty="0"/>
              <a:t>Gin Fizz Pomegranate </a:t>
            </a:r>
          </a:p>
          <a:p>
            <a:r>
              <a:rPr lang="en-US" sz="900" dirty="0"/>
              <a:t>Rum Hot Buttered </a:t>
            </a:r>
          </a:p>
          <a:p>
            <a:r>
              <a:rPr lang="en-US" sz="900" dirty="0"/>
              <a:t>Punch Christmas </a:t>
            </a:r>
          </a:p>
          <a:p>
            <a:r>
              <a:rPr lang="en-US" sz="900" dirty="0"/>
              <a:t>Poinsettia</a:t>
            </a:r>
          </a:p>
          <a:p>
            <a:r>
              <a:rPr lang="en-US" sz="900" dirty="0"/>
              <a:t>Martini Peppermint </a:t>
            </a:r>
          </a:p>
          <a:p>
            <a:r>
              <a:rPr lang="en-US" sz="900" dirty="0"/>
              <a:t>Prosecco Sparkler Pomegranate </a:t>
            </a:r>
          </a:p>
          <a:p>
            <a:r>
              <a:rPr lang="en-US" sz="900" dirty="0"/>
              <a:t>Bourbon Cocktail Apple Cider </a:t>
            </a:r>
          </a:p>
          <a:p>
            <a:r>
              <a:rPr lang="en-US" sz="900" dirty="0"/>
              <a:t>Patty Peppermint </a:t>
            </a:r>
          </a:p>
          <a:p>
            <a:r>
              <a:rPr lang="en-US" sz="900" dirty="0"/>
              <a:t>Bourbon Cocktail Cranberry </a:t>
            </a:r>
          </a:p>
          <a:p>
            <a:r>
              <a:rPr lang="en-US" sz="900" dirty="0"/>
              <a:t>Milk Punch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1B3260-3FA9-65D9-050A-A21CBCBA3B2F}"/>
              </a:ext>
            </a:extLst>
          </p:cNvPr>
          <p:cNvSpPr txBox="1"/>
          <p:nvPr/>
        </p:nvSpPr>
        <p:spPr>
          <a:xfrm>
            <a:off x="4437347" y="2236516"/>
            <a:ext cx="1825668" cy="48782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rgbClr val="C00000"/>
                </a:solidFill>
              </a:rPr>
              <a:t>NON-ALCOHOLIC DRINKS £3.95</a:t>
            </a:r>
          </a:p>
          <a:p>
            <a:r>
              <a:rPr lang="en-US" sz="900" dirty="0"/>
              <a:t>Pie Punch Pumpkin </a:t>
            </a:r>
          </a:p>
          <a:p>
            <a:r>
              <a:rPr lang="en-US" sz="900" dirty="0"/>
              <a:t>Hot Chocolate Slow Cooker Peppermint </a:t>
            </a:r>
          </a:p>
          <a:p>
            <a:r>
              <a:rPr lang="en-US" sz="900" dirty="0"/>
              <a:t>Ice Cream Float the Grinch Kids </a:t>
            </a:r>
          </a:p>
          <a:p>
            <a:r>
              <a:rPr lang="en-US" sz="900" dirty="0"/>
              <a:t>Christmas Mocktails Candy Cane </a:t>
            </a:r>
          </a:p>
          <a:p>
            <a:r>
              <a:rPr lang="en-US" sz="900" dirty="0"/>
              <a:t>Punch Christmas (Alcoholic or Not)</a:t>
            </a:r>
          </a:p>
          <a:p>
            <a:r>
              <a:rPr lang="en-US" sz="900" dirty="0"/>
              <a:t>Hot Chocolate S’mores </a:t>
            </a:r>
          </a:p>
          <a:p>
            <a:r>
              <a:rPr lang="en-US" sz="900" dirty="0"/>
              <a:t>Sangria Non-Alcoholic </a:t>
            </a:r>
          </a:p>
          <a:p>
            <a:r>
              <a:rPr lang="en-US" sz="900" dirty="0"/>
              <a:t>Mimosa Mocktails 1-Minute Christmas </a:t>
            </a:r>
          </a:p>
          <a:p>
            <a:r>
              <a:rPr lang="en-US" sz="900" dirty="0"/>
              <a:t>Mimosa Holiday Orange Cranberry Mocktail</a:t>
            </a:r>
          </a:p>
          <a:p>
            <a:r>
              <a:rPr lang="en-US" sz="900" dirty="0"/>
              <a:t>Mocktails Pomegranate </a:t>
            </a:r>
          </a:p>
          <a:p>
            <a:r>
              <a:rPr lang="en-US" sz="900" dirty="0"/>
              <a:t>Mocktail Virgin Cosmopolitan </a:t>
            </a:r>
          </a:p>
          <a:p>
            <a:r>
              <a:rPr lang="en-US" sz="900" dirty="0"/>
              <a:t>Apple Cider (Wassail)Hot Mulled “Spiced” </a:t>
            </a:r>
          </a:p>
          <a:p>
            <a:r>
              <a:rPr lang="en-US" sz="900" dirty="0"/>
              <a:t>Homemade Eggnog Old Fashioned </a:t>
            </a:r>
          </a:p>
          <a:p>
            <a:r>
              <a:rPr lang="en-US" sz="900" dirty="0"/>
              <a:t>Milkshake Pumpkin </a:t>
            </a:r>
          </a:p>
          <a:p>
            <a:r>
              <a:rPr lang="en-US" sz="900" dirty="0"/>
              <a:t>Mocktail Christmas Pudding </a:t>
            </a:r>
          </a:p>
          <a:p>
            <a:r>
              <a:rPr lang="en-US" sz="900" dirty="0"/>
              <a:t>Mulled Wine Non-Alcoholic </a:t>
            </a:r>
          </a:p>
          <a:p>
            <a:r>
              <a:rPr lang="en-US" sz="900" dirty="0"/>
              <a:t>Moscow Mule Non-Alcoholic Cranberry </a:t>
            </a:r>
          </a:p>
          <a:p>
            <a:r>
              <a:rPr lang="en-US" sz="900" dirty="0"/>
              <a:t>Coffee Spiced Christmas </a:t>
            </a:r>
          </a:p>
          <a:p>
            <a:r>
              <a:rPr lang="en-US" sz="900" dirty="0"/>
              <a:t>Cranberry Mocktail Sparkling Ginger </a:t>
            </a:r>
          </a:p>
          <a:p>
            <a:r>
              <a:rPr lang="en-US" sz="900" dirty="0"/>
              <a:t>Wassail Christmas </a:t>
            </a:r>
          </a:p>
          <a:p>
            <a:r>
              <a:rPr lang="en-US" sz="900" dirty="0"/>
              <a:t>Spritzer Mocktail Cranberry Apple </a:t>
            </a:r>
          </a:p>
          <a:p>
            <a:r>
              <a:rPr lang="en-US" sz="900" dirty="0"/>
              <a:t>Holiday Punch Cranberry Raspberry </a:t>
            </a:r>
          </a:p>
          <a:p>
            <a:r>
              <a:rPr lang="en-US" sz="900" dirty="0"/>
              <a:t>Hot Chocolate Peppermint White </a:t>
            </a:r>
          </a:p>
          <a:p>
            <a:r>
              <a:rPr lang="en-US" sz="900" dirty="0"/>
              <a:t>Gingerbread Latte Slow Cooker 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B864C10-A57C-9B4A-FA5F-0AC4999C5644}"/>
              </a:ext>
            </a:extLst>
          </p:cNvPr>
          <p:cNvSpPr/>
          <p:nvPr/>
        </p:nvSpPr>
        <p:spPr>
          <a:xfrm>
            <a:off x="4421688" y="7265096"/>
            <a:ext cx="1603331" cy="1453019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One </a:t>
            </a:r>
            <a:r>
              <a:rPr lang="en-US"/>
              <a:t>of </a:t>
            </a:r>
            <a:r>
              <a:rPr lang="en-GB"/>
              <a:t>the </a:t>
            </a:r>
            <a:r>
              <a:rPr lang="en-US"/>
              <a:t>drinks </a:t>
            </a:r>
            <a:r>
              <a:rPr lang="en-US" dirty="0"/>
              <a:t>will get free</a:t>
            </a:r>
          </a:p>
        </p:txBody>
      </p:sp>
    </p:spTree>
    <p:extLst>
      <p:ext uri="{BB962C8B-B14F-4D97-AF65-F5344CB8AC3E}">
        <p14:creationId xmlns:p14="http://schemas.microsoft.com/office/powerpoint/2010/main" val="2815798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E6288-0A9A-E277-E2EA-E2F5A3843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References……………………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3020F-0717-BC7D-E1EB-8C5BBC2AF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93" y="2322285"/>
            <a:ext cx="5869674" cy="665238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endParaRPr lang="en-GB" sz="1200"/>
          </a:p>
          <a:p>
            <a:r>
              <a:rPr lang="en-US" sz="1200"/>
              <a:t>Brotherton</a:t>
            </a:r>
            <a:r>
              <a:rPr lang="en-US" sz="1200" dirty="0"/>
              <a:t>, B. (2013) “Hospitality and hospitality management,” Key Concepts in Hospitality Management, pp. 60–63. Available at: https://doi.org/10.4135/9781526435606.n14. </a:t>
            </a:r>
          </a:p>
          <a:p>
            <a:r>
              <a:rPr lang="en-US" sz="1200" dirty="0" err="1"/>
              <a:t>Bulgo</a:t>
            </a:r>
            <a:r>
              <a:rPr lang="en-US" sz="1200" dirty="0"/>
              <a:t>, M. (2014) Last Christmas [Preprint]. Available at: https://doi.org/10.5040/9781350238701.00000003. </a:t>
            </a:r>
          </a:p>
          <a:p>
            <a:r>
              <a:rPr lang="en-US" sz="1200" dirty="0" err="1"/>
              <a:t>Drabczyk</a:t>
            </a:r>
            <a:r>
              <a:rPr lang="en-US" sz="1200" dirty="0"/>
              <a:t>, A.L. (2019) “Healthcare environment competency,” Healthcare Workforce Transitioning, pp. 115–131. Available at: https://doi.org/10.4324/9780429399817-7. </a:t>
            </a:r>
          </a:p>
          <a:p>
            <a:r>
              <a:rPr lang="en-US" sz="1200" dirty="0"/>
              <a:t>Jones, L. (2013) “A </a:t>
            </a:r>
            <a:r>
              <a:rPr lang="en-US" sz="1200" dirty="0" err="1"/>
              <a:t>christmas</a:t>
            </a:r>
            <a:r>
              <a:rPr lang="en-US" sz="1200" dirty="0"/>
              <a:t> party,” Appalachian Heritage, 41(4), pp. 42–48. Available at: https://doi.org/10.1353/aph.2013.0124. </a:t>
            </a:r>
          </a:p>
          <a:p>
            <a:r>
              <a:rPr lang="en-US" sz="1200" dirty="0" err="1"/>
              <a:t>Kokkinou</a:t>
            </a:r>
            <a:r>
              <a:rPr lang="en-US" sz="1200" dirty="0"/>
              <a:t>, A. and </a:t>
            </a:r>
            <a:r>
              <a:rPr lang="en-US" sz="1200" dirty="0" err="1"/>
              <a:t>Josephi</a:t>
            </a:r>
            <a:r>
              <a:rPr lang="en-US" sz="1200" dirty="0"/>
              <a:t>, S. (2019) “Quality Management in Hospitality,” Hospitality Experience, pp. 214–248. Available at: https://doi.org/10.4324/9781003023814-8. </a:t>
            </a:r>
          </a:p>
          <a:p>
            <a:r>
              <a:rPr lang="en-US" sz="1200" dirty="0" err="1"/>
              <a:t>Kokkinou</a:t>
            </a:r>
            <a:r>
              <a:rPr lang="en-US" sz="1200" dirty="0"/>
              <a:t>, A. and </a:t>
            </a:r>
            <a:r>
              <a:rPr lang="en-US" sz="1200" dirty="0" err="1"/>
              <a:t>Josephi</a:t>
            </a:r>
            <a:r>
              <a:rPr lang="en-US" sz="1200" dirty="0"/>
              <a:t>, S. (2019) “Quality Management in Hospitality,” Hospitality Experience, pp. 214–248. Available at: https://doi.org/10.4324/9781003023814-8. </a:t>
            </a:r>
          </a:p>
          <a:p>
            <a:r>
              <a:rPr lang="en-US" sz="1200" dirty="0" err="1"/>
              <a:t>Otting</a:t>
            </a:r>
            <a:r>
              <a:rPr lang="en-US" sz="1200" dirty="0"/>
              <a:t>, H. (2013) “Hospitality Management Students' Cognitive Style,” Research in Hospitality Management, 3(1), pp. 33–38. Available at: https://doi.org/10.1080/22243534.2013.11828301. </a:t>
            </a:r>
          </a:p>
          <a:p>
            <a:r>
              <a:rPr lang="en-US" sz="1200" dirty="0"/>
              <a:t>Tarkington, B. (2020) “Beasley’s Christmas party,” An Indiana Christmas, pp. 185–188. Available at: https://doi.org/10.2307/j.ctv16b77h8.38. </a:t>
            </a:r>
          </a:p>
          <a:p>
            <a:r>
              <a:rPr lang="en-US" sz="1200" dirty="0"/>
              <a:t>Timko, M. (2018) “Exploring the Christmas eve menu in Lawrence Durrell's Avignon Quintet,” </a:t>
            </a:r>
            <a:r>
              <a:rPr lang="en-US" sz="1200" dirty="0" err="1"/>
              <a:t>Gastronomica</a:t>
            </a:r>
            <a:r>
              <a:rPr lang="en-US" sz="1200" dirty="0"/>
              <a:t>, 18(1), pp. 27–43. Available at: https://doi.org/10.1525/gfc.2018.18.1.27. </a:t>
            </a:r>
          </a:p>
          <a:p>
            <a:r>
              <a:rPr lang="en-US" sz="1200" dirty="0"/>
              <a:t>Wijesinghe, G. (2017) “Hostage to hospitality: Is there a relationship between ‘sexual hospitality’ and sex in commercial hospitality?,” Hospitality &amp; Society, 7(2), pp. 181–201. Available at: https://doi.org/10.1386/hosp.7.2.181_1</a:t>
            </a:r>
            <a:r>
              <a:rPr lang="en-US" sz="1200"/>
              <a:t>. </a:t>
            </a:r>
            <a:endParaRPr lang="en-GB" sz="1200" dirty="0"/>
          </a:p>
          <a:p>
            <a:endParaRPr lang="en-GB" sz="1200" dirty="0"/>
          </a:p>
          <a:p>
            <a:pPr marL="0" indent="0" algn="ctr">
              <a:buNone/>
            </a:pPr>
            <a:r>
              <a:rPr lang="en-GB" sz="1200"/>
              <a:t>     </a:t>
            </a:r>
            <a:r>
              <a:rPr lang="en-GB" sz="1400" b="1"/>
              <a:t>Food and Beverage Operations</a:t>
            </a:r>
          </a:p>
          <a:p>
            <a:pPr marL="0" indent="0" algn="ctr">
              <a:buNone/>
            </a:pPr>
            <a:r>
              <a:rPr lang="en-GB" sz="1400" b="1"/>
              <a:t>Menu Engineering</a:t>
            </a:r>
          </a:p>
          <a:p>
            <a:pPr marL="0" indent="0" algn="ctr">
              <a:buNone/>
            </a:pPr>
            <a:r>
              <a:rPr lang="en-GB" sz="1400" b="1"/>
              <a:t>Florin Ciolacu</a:t>
            </a:r>
          </a:p>
          <a:p>
            <a:pPr marL="0" indent="0" algn="ctr">
              <a:buNone/>
            </a:pPr>
            <a:r>
              <a:rPr lang="en-GB" sz="1400" b="1"/>
              <a:t>Module Code: BMIH4002</a:t>
            </a:r>
          </a:p>
          <a:p>
            <a:pPr marL="0" indent="0" algn="ctr">
              <a:buNone/>
            </a:pPr>
            <a:r>
              <a:rPr lang="en-GB" sz="1400" b="1"/>
              <a:t>Lecturer: Steve Jones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980412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391</TotalTime>
  <Words>1371</Words>
  <Application>Microsoft Office PowerPoint</Application>
  <PresentationFormat>A4 Paper (210x297 mm)</PresentationFormat>
  <Paragraphs>260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References……………………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Florin Ciolacu</cp:lastModifiedBy>
  <cp:revision>2</cp:revision>
  <dcterms:created xsi:type="dcterms:W3CDTF">2022-11-17T10:19:02Z</dcterms:created>
  <dcterms:modified xsi:type="dcterms:W3CDTF">2022-11-18T20:22:43Z</dcterms:modified>
</cp:coreProperties>
</file>