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4" r:id="rId9"/>
    <p:sldId id="263" r:id="rId10"/>
    <p:sldId id="282" r:id="rId11"/>
    <p:sldId id="265" r:id="rId12"/>
    <p:sldId id="266" r:id="rId13"/>
    <p:sldId id="267" r:id="rId14"/>
    <p:sldId id="284" r:id="rId15"/>
    <p:sldId id="268" r:id="rId16"/>
    <p:sldId id="269" r:id="rId17"/>
    <p:sldId id="270" r:id="rId18"/>
    <p:sldId id="271" r:id="rId19"/>
    <p:sldId id="272" r:id="rId20"/>
    <p:sldId id="273" r:id="rId21"/>
    <p:sldId id="281" r:id="rId22"/>
    <p:sldId id="274" r:id="rId23"/>
    <p:sldId id="283" r:id="rId24"/>
    <p:sldId id="275" r:id="rId25"/>
    <p:sldId id="276" r:id="rId26"/>
    <p:sldId id="277" r:id="rId27"/>
    <p:sldId id="278" r:id="rId28"/>
    <p:sldId id="279" r:id="rId29"/>
    <p:sldId id="280" r:id="rId30"/>
    <p:sldId id="286" r:id="rId31"/>
    <p:sldId id="285" r:id="rId32"/>
    <p:sldId id="287" r:id="rId33"/>
    <p:sldId id="288" r:id="rId34"/>
    <p:sldId id="28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6866" autoAdjust="0"/>
  </p:normalViewPr>
  <p:slideViewPr>
    <p:cSldViewPr snapToGrid="0">
      <p:cViewPr varScale="1">
        <p:scale>
          <a:sx n="106" d="100"/>
          <a:sy n="106" d="100"/>
        </p:scale>
        <p:origin x="618" y="102"/>
      </p:cViewPr>
      <p:guideLst/>
    </p:cSldViewPr>
  </p:slideViewPr>
  <p:outlineViewPr>
    <p:cViewPr>
      <p:scale>
        <a:sx n="33" d="100"/>
        <a:sy n="33" d="100"/>
      </p:scale>
      <p:origin x="0" y="-29166"/>
    </p:cViewPr>
    <p:sldLst>
      <p:sld r:id="rId1" collapse="1"/>
    </p:sldLst>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_rels/viewProps.xml.rels><?xml version="1.0" encoding="UTF-8" standalone="yes"?>
<Relationships xmlns="http://schemas.openxmlformats.org/package/2006/relationships"><Relationship Id="rId1"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59458BFA-91D7-4649-969D-5EB6CCBAED69}"/>
    <pc:docChg chg="custSel addSld modSld sldOrd">
      <pc:chgData name="Tim Bashford" userId="5fd3d9a1-443c-4717-9608-098946ca22e0" providerId="ADAL" clId="{59458BFA-91D7-4649-969D-5EB6CCBAED69}" dt="2018-03-22T00:08:46.510" v="4734" actId="20577"/>
      <pc:docMkLst>
        <pc:docMk/>
      </pc:docMkLst>
      <pc:sldChg chg="modSp">
        <pc:chgData name="Tim Bashford" userId="5fd3d9a1-443c-4717-9608-098946ca22e0" providerId="ADAL" clId="{59458BFA-91D7-4649-969D-5EB6CCBAED69}" dt="2018-03-21T23:17:51.090" v="353" actId="313"/>
        <pc:sldMkLst>
          <pc:docMk/>
          <pc:sldMk cId="351277714" sldId="257"/>
        </pc:sldMkLst>
        <pc:spChg chg="mod">
          <ac:chgData name="Tim Bashford" userId="5fd3d9a1-443c-4717-9608-098946ca22e0" providerId="ADAL" clId="{59458BFA-91D7-4649-969D-5EB6CCBAED69}" dt="2018-03-21T23:17:51.090" v="353" actId="313"/>
          <ac:spMkLst>
            <pc:docMk/>
            <pc:sldMk cId="351277714" sldId="257"/>
            <ac:spMk id="3" creationId="{00000000-0000-0000-0000-000000000000}"/>
          </ac:spMkLst>
        </pc:spChg>
      </pc:sldChg>
      <pc:sldChg chg="modSp">
        <pc:chgData name="Tim Bashford" userId="5fd3d9a1-443c-4717-9608-098946ca22e0" providerId="ADAL" clId="{59458BFA-91D7-4649-969D-5EB6CCBAED69}" dt="2018-03-21T23:14:45.181" v="9" actId="20577"/>
        <pc:sldMkLst>
          <pc:docMk/>
          <pc:sldMk cId="3205369824" sldId="258"/>
        </pc:sldMkLst>
        <pc:spChg chg="mod">
          <ac:chgData name="Tim Bashford" userId="5fd3d9a1-443c-4717-9608-098946ca22e0" providerId="ADAL" clId="{59458BFA-91D7-4649-969D-5EB6CCBAED69}" dt="2018-03-21T23:14:45.181" v="9" actId="20577"/>
          <ac:spMkLst>
            <pc:docMk/>
            <pc:sldMk cId="3205369824" sldId="258"/>
            <ac:spMk id="3" creationId="{00000000-0000-0000-0000-000000000000}"/>
          </ac:spMkLst>
        </pc:spChg>
      </pc:sldChg>
      <pc:sldChg chg="addSp delSp modSp">
        <pc:chgData name="Tim Bashford" userId="5fd3d9a1-443c-4717-9608-098946ca22e0" providerId="ADAL" clId="{59458BFA-91D7-4649-969D-5EB6CCBAED69}" dt="2018-03-21T23:18:00.770" v="354" actId="20577"/>
        <pc:sldMkLst>
          <pc:docMk/>
          <pc:sldMk cId="2245918720" sldId="259"/>
        </pc:sldMkLst>
        <pc:spChg chg="mod">
          <ac:chgData name="Tim Bashford" userId="5fd3d9a1-443c-4717-9608-098946ca22e0" providerId="ADAL" clId="{59458BFA-91D7-4649-969D-5EB6CCBAED69}" dt="2018-03-21T23:18:00.770" v="354" actId="20577"/>
          <ac:spMkLst>
            <pc:docMk/>
            <pc:sldMk cId="2245918720" sldId="259"/>
            <ac:spMk id="3" creationId="{00000000-0000-0000-0000-000000000000}"/>
          </ac:spMkLst>
        </pc:spChg>
        <pc:picChg chg="del">
          <ac:chgData name="Tim Bashford" userId="5fd3d9a1-443c-4717-9608-098946ca22e0" providerId="ADAL" clId="{59458BFA-91D7-4649-969D-5EB6CCBAED69}" dt="2018-03-21T23:15:17.344" v="10" actId="478"/>
          <ac:picMkLst>
            <pc:docMk/>
            <pc:sldMk cId="2245918720" sldId="259"/>
            <ac:picMk id="4" creationId="{00000000-0000-0000-0000-000000000000}"/>
          </ac:picMkLst>
        </pc:picChg>
        <pc:picChg chg="add">
          <ac:chgData name="Tim Bashford" userId="5fd3d9a1-443c-4717-9608-098946ca22e0" providerId="ADAL" clId="{59458BFA-91D7-4649-969D-5EB6CCBAED69}" dt="2018-03-21T23:15:18.210" v="11"/>
          <ac:picMkLst>
            <pc:docMk/>
            <pc:sldMk cId="2245918720" sldId="259"/>
            <ac:picMk id="5" creationId="{C01E32ED-5E33-4CAA-89ED-1C35366A796F}"/>
          </ac:picMkLst>
        </pc:picChg>
      </pc:sldChg>
      <pc:sldChg chg="modSp">
        <pc:chgData name="Tim Bashford" userId="5fd3d9a1-443c-4717-9608-098946ca22e0" providerId="ADAL" clId="{59458BFA-91D7-4649-969D-5EB6CCBAED69}" dt="2018-03-21T23:19:29.687" v="514" actId="20577"/>
        <pc:sldMkLst>
          <pc:docMk/>
          <pc:sldMk cId="948880967" sldId="260"/>
        </pc:sldMkLst>
        <pc:spChg chg="mod">
          <ac:chgData name="Tim Bashford" userId="5fd3d9a1-443c-4717-9608-098946ca22e0" providerId="ADAL" clId="{59458BFA-91D7-4649-969D-5EB6CCBAED69}" dt="2018-03-21T23:19:29.687" v="514" actId="20577"/>
          <ac:spMkLst>
            <pc:docMk/>
            <pc:sldMk cId="948880967" sldId="260"/>
            <ac:spMk id="3" creationId="{00000000-0000-0000-0000-000000000000}"/>
          </ac:spMkLst>
        </pc:spChg>
      </pc:sldChg>
      <pc:sldChg chg="modSp">
        <pc:chgData name="Tim Bashford" userId="5fd3d9a1-443c-4717-9608-098946ca22e0" providerId="ADAL" clId="{59458BFA-91D7-4649-969D-5EB6CCBAED69}" dt="2018-03-21T23:14:20.494" v="0" actId="27636"/>
        <pc:sldMkLst>
          <pc:docMk/>
          <pc:sldMk cId="2224790880" sldId="261"/>
        </pc:sldMkLst>
        <pc:spChg chg="mod">
          <ac:chgData name="Tim Bashford" userId="5fd3d9a1-443c-4717-9608-098946ca22e0" providerId="ADAL" clId="{59458BFA-91D7-4649-969D-5EB6CCBAED69}" dt="2018-03-21T23:14:20.494" v="0" actId="27636"/>
          <ac:spMkLst>
            <pc:docMk/>
            <pc:sldMk cId="2224790880" sldId="261"/>
            <ac:spMk id="3" creationId="{00000000-0000-0000-0000-000000000000}"/>
          </ac:spMkLst>
        </pc:spChg>
      </pc:sldChg>
      <pc:sldChg chg="addSp delSp modSp">
        <pc:chgData name="Tim Bashford" userId="5fd3d9a1-443c-4717-9608-098946ca22e0" providerId="ADAL" clId="{59458BFA-91D7-4649-969D-5EB6CCBAED69}" dt="2018-03-21T23:15:42.719" v="16" actId="1076"/>
        <pc:sldMkLst>
          <pc:docMk/>
          <pc:sldMk cId="2633152881" sldId="264"/>
        </pc:sldMkLst>
        <pc:spChg chg="mod">
          <ac:chgData name="Tim Bashford" userId="5fd3d9a1-443c-4717-9608-098946ca22e0" providerId="ADAL" clId="{59458BFA-91D7-4649-969D-5EB6CCBAED69}" dt="2018-03-21T23:15:42.719" v="16" actId="1076"/>
          <ac:spMkLst>
            <pc:docMk/>
            <pc:sldMk cId="2633152881" sldId="264"/>
            <ac:spMk id="4" creationId="{00000000-0000-0000-0000-000000000000}"/>
          </ac:spMkLst>
        </pc:spChg>
        <pc:spChg chg="add del mod">
          <ac:chgData name="Tim Bashford" userId="5fd3d9a1-443c-4717-9608-098946ca22e0" providerId="ADAL" clId="{59458BFA-91D7-4649-969D-5EB6CCBAED69}" dt="2018-03-21T23:15:39.690" v="15" actId="478"/>
          <ac:spMkLst>
            <pc:docMk/>
            <pc:sldMk cId="2633152881" sldId="264"/>
            <ac:spMk id="5" creationId="{98393901-EB9C-4305-BC81-82BC0CCADAC0}"/>
          </ac:spMkLst>
        </pc:spChg>
        <pc:picChg chg="add mod">
          <ac:chgData name="Tim Bashford" userId="5fd3d9a1-443c-4717-9608-098946ca22e0" providerId="ADAL" clId="{59458BFA-91D7-4649-969D-5EB6CCBAED69}" dt="2018-03-21T23:15:35.961" v="14" actId="1076"/>
          <ac:picMkLst>
            <pc:docMk/>
            <pc:sldMk cId="2633152881" sldId="264"/>
            <ac:picMk id="7" creationId="{40926305-1ED3-42A0-A4D4-F9C24D8C44CB}"/>
          </ac:picMkLst>
        </pc:picChg>
        <pc:picChg chg="del">
          <ac:chgData name="Tim Bashford" userId="5fd3d9a1-443c-4717-9608-098946ca22e0" providerId="ADAL" clId="{59458BFA-91D7-4649-969D-5EB6CCBAED69}" dt="2018-03-21T23:15:31.219" v="12" actId="478"/>
          <ac:picMkLst>
            <pc:docMk/>
            <pc:sldMk cId="2633152881" sldId="264"/>
            <ac:picMk id="1028" creationId="{00000000-0000-0000-0000-000000000000}"/>
          </ac:picMkLst>
        </pc:picChg>
      </pc:sldChg>
      <pc:sldChg chg="addSp delSp modSp">
        <pc:chgData name="Tim Bashford" userId="5fd3d9a1-443c-4717-9608-098946ca22e0" providerId="ADAL" clId="{59458BFA-91D7-4649-969D-5EB6CCBAED69}" dt="2018-03-21T23:21:48.768" v="540"/>
        <pc:sldMkLst>
          <pc:docMk/>
          <pc:sldMk cId="1157997101" sldId="266"/>
        </pc:sldMkLst>
        <pc:spChg chg="add del mod">
          <ac:chgData name="Tim Bashford" userId="5fd3d9a1-443c-4717-9608-098946ca22e0" providerId="ADAL" clId="{59458BFA-91D7-4649-969D-5EB6CCBAED69}" dt="2018-03-21T23:21:47.961" v="539" actId="478"/>
          <ac:spMkLst>
            <pc:docMk/>
            <pc:sldMk cId="1157997101" sldId="266"/>
            <ac:spMk id="5" creationId="{47389AE8-8956-4540-8A1B-CEBBD143F446}"/>
          </ac:spMkLst>
        </pc:spChg>
        <pc:picChg chg="add">
          <ac:chgData name="Tim Bashford" userId="5fd3d9a1-443c-4717-9608-098946ca22e0" providerId="ADAL" clId="{59458BFA-91D7-4649-969D-5EB6CCBAED69}" dt="2018-03-21T23:21:48.768" v="540"/>
          <ac:picMkLst>
            <pc:docMk/>
            <pc:sldMk cId="1157997101" sldId="266"/>
            <ac:picMk id="7" creationId="{861C3DB0-B47D-4DEB-B767-9A48450C57FE}"/>
          </ac:picMkLst>
        </pc:picChg>
        <pc:picChg chg="del">
          <ac:chgData name="Tim Bashford" userId="5fd3d9a1-443c-4717-9608-098946ca22e0" providerId="ADAL" clId="{59458BFA-91D7-4649-969D-5EB6CCBAED69}" dt="2018-03-21T23:21:46.414" v="538" actId="478"/>
          <ac:picMkLst>
            <pc:docMk/>
            <pc:sldMk cId="1157997101" sldId="266"/>
            <ac:picMk id="2050" creationId="{00000000-0000-0000-0000-000000000000}"/>
          </ac:picMkLst>
        </pc:picChg>
      </pc:sldChg>
      <pc:sldChg chg="modSp">
        <pc:chgData name="Tim Bashford" userId="5fd3d9a1-443c-4717-9608-098946ca22e0" providerId="ADAL" clId="{59458BFA-91D7-4649-969D-5EB6CCBAED69}" dt="2018-03-21T23:14:20.534" v="1" actId="27636"/>
        <pc:sldMkLst>
          <pc:docMk/>
          <pc:sldMk cId="4239969957" sldId="267"/>
        </pc:sldMkLst>
        <pc:spChg chg="mod">
          <ac:chgData name="Tim Bashford" userId="5fd3d9a1-443c-4717-9608-098946ca22e0" providerId="ADAL" clId="{59458BFA-91D7-4649-969D-5EB6CCBAED69}" dt="2018-03-21T23:14:20.534" v="1" actId="27636"/>
          <ac:spMkLst>
            <pc:docMk/>
            <pc:sldMk cId="4239969957" sldId="267"/>
            <ac:spMk id="3" creationId="{00000000-0000-0000-0000-000000000000}"/>
          </ac:spMkLst>
        </pc:spChg>
      </pc:sldChg>
      <pc:sldChg chg="modSp">
        <pc:chgData name="Tim Bashford" userId="5fd3d9a1-443c-4717-9608-098946ca22e0" providerId="ADAL" clId="{59458BFA-91D7-4649-969D-5EB6CCBAED69}" dt="2018-03-21T23:14:20.544" v="2" actId="27636"/>
        <pc:sldMkLst>
          <pc:docMk/>
          <pc:sldMk cId="3715156219" sldId="270"/>
        </pc:sldMkLst>
        <pc:spChg chg="mod">
          <ac:chgData name="Tim Bashford" userId="5fd3d9a1-443c-4717-9608-098946ca22e0" providerId="ADAL" clId="{59458BFA-91D7-4649-969D-5EB6CCBAED69}" dt="2018-03-21T23:14:20.544" v="2" actId="27636"/>
          <ac:spMkLst>
            <pc:docMk/>
            <pc:sldMk cId="3715156219" sldId="270"/>
            <ac:spMk id="3" creationId="{00000000-0000-0000-0000-000000000000}"/>
          </ac:spMkLst>
        </pc:spChg>
      </pc:sldChg>
      <pc:sldChg chg="modSp">
        <pc:chgData name="Tim Bashford" userId="5fd3d9a1-443c-4717-9608-098946ca22e0" providerId="ADAL" clId="{59458BFA-91D7-4649-969D-5EB6CCBAED69}" dt="2018-03-21T23:32:52.724" v="1727" actId="20577"/>
        <pc:sldMkLst>
          <pc:docMk/>
          <pc:sldMk cId="3574479001" sldId="271"/>
        </pc:sldMkLst>
        <pc:spChg chg="mod">
          <ac:chgData name="Tim Bashford" userId="5fd3d9a1-443c-4717-9608-098946ca22e0" providerId="ADAL" clId="{59458BFA-91D7-4649-969D-5EB6CCBAED69}" dt="2018-03-21T23:32:52.724" v="1727" actId="20577"/>
          <ac:spMkLst>
            <pc:docMk/>
            <pc:sldMk cId="3574479001" sldId="271"/>
            <ac:spMk id="3" creationId="{00000000-0000-0000-0000-000000000000}"/>
          </ac:spMkLst>
        </pc:spChg>
      </pc:sldChg>
      <pc:sldChg chg="modSp">
        <pc:chgData name="Tim Bashford" userId="5fd3d9a1-443c-4717-9608-098946ca22e0" providerId="ADAL" clId="{59458BFA-91D7-4649-969D-5EB6CCBAED69}" dt="2018-03-21T23:14:20.567" v="4" actId="27636"/>
        <pc:sldMkLst>
          <pc:docMk/>
          <pc:sldMk cId="2564410041" sldId="272"/>
        </pc:sldMkLst>
        <pc:spChg chg="mod">
          <ac:chgData name="Tim Bashford" userId="5fd3d9a1-443c-4717-9608-098946ca22e0" providerId="ADAL" clId="{59458BFA-91D7-4649-969D-5EB6CCBAED69}" dt="2018-03-21T23:14:20.567" v="4" actId="27636"/>
          <ac:spMkLst>
            <pc:docMk/>
            <pc:sldMk cId="2564410041" sldId="272"/>
            <ac:spMk id="3" creationId="{00000000-0000-0000-0000-000000000000}"/>
          </ac:spMkLst>
        </pc:spChg>
      </pc:sldChg>
      <pc:sldChg chg="modSp">
        <pc:chgData name="Tim Bashford" userId="5fd3d9a1-443c-4717-9608-098946ca22e0" providerId="ADAL" clId="{59458BFA-91D7-4649-969D-5EB6CCBAED69}" dt="2018-03-21T23:14:20.587" v="5" actId="27636"/>
        <pc:sldMkLst>
          <pc:docMk/>
          <pc:sldMk cId="3129228289" sldId="280"/>
        </pc:sldMkLst>
        <pc:spChg chg="mod">
          <ac:chgData name="Tim Bashford" userId="5fd3d9a1-443c-4717-9608-098946ca22e0" providerId="ADAL" clId="{59458BFA-91D7-4649-969D-5EB6CCBAED69}" dt="2018-03-21T23:14:20.587" v="5" actId="27636"/>
          <ac:spMkLst>
            <pc:docMk/>
            <pc:sldMk cId="3129228289" sldId="280"/>
            <ac:spMk id="3" creationId="{00000000-0000-0000-0000-000000000000}"/>
          </ac:spMkLst>
        </pc:spChg>
      </pc:sldChg>
      <pc:sldChg chg="ord">
        <pc:chgData name="Tim Bashford" userId="5fd3d9a1-443c-4717-9608-098946ca22e0" providerId="ADAL" clId="{59458BFA-91D7-4649-969D-5EB6CCBAED69}" dt="2018-03-21T23:35:34.146" v="1843"/>
        <pc:sldMkLst>
          <pc:docMk/>
          <pc:sldMk cId="4116397481" sldId="281"/>
        </pc:sldMkLst>
      </pc:sldChg>
      <pc:sldChg chg="addSp delSp modSp add">
        <pc:chgData name="Tim Bashford" userId="5fd3d9a1-443c-4717-9608-098946ca22e0" providerId="ADAL" clId="{59458BFA-91D7-4649-969D-5EB6CCBAED69}" dt="2018-03-21T23:21:33.296" v="537" actId="1076"/>
        <pc:sldMkLst>
          <pc:docMk/>
          <pc:sldMk cId="1950137354" sldId="282"/>
        </pc:sldMkLst>
        <pc:spChg chg="del">
          <ac:chgData name="Tim Bashford" userId="5fd3d9a1-443c-4717-9608-098946ca22e0" providerId="ADAL" clId="{59458BFA-91D7-4649-969D-5EB6CCBAED69}" dt="2018-03-21T23:20:48.963" v="517" actId="478"/>
          <ac:spMkLst>
            <pc:docMk/>
            <pc:sldMk cId="1950137354" sldId="282"/>
            <ac:spMk id="2" creationId="{D3B49150-87AC-4EDE-8B38-FC170934E4DF}"/>
          </ac:spMkLst>
        </pc:spChg>
        <pc:spChg chg="del">
          <ac:chgData name="Tim Bashford" userId="5fd3d9a1-443c-4717-9608-098946ca22e0" providerId="ADAL" clId="{59458BFA-91D7-4649-969D-5EB6CCBAED69}" dt="2018-03-21T23:20:48.354" v="516" actId="478"/>
          <ac:spMkLst>
            <pc:docMk/>
            <pc:sldMk cId="1950137354" sldId="282"/>
            <ac:spMk id="3" creationId="{DF9EF9A8-7184-4255-A277-14783B464E3F}"/>
          </ac:spMkLst>
        </pc:spChg>
        <pc:spChg chg="add mod">
          <ac:chgData name="Tim Bashford" userId="5fd3d9a1-443c-4717-9608-098946ca22e0" providerId="ADAL" clId="{59458BFA-91D7-4649-969D-5EB6CCBAED69}" dt="2018-03-21T23:21:33.296" v="537" actId="1076"/>
          <ac:spMkLst>
            <pc:docMk/>
            <pc:sldMk cId="1950137354" sldId="282"/>
            <ac:spMk id="4" creationId="{12CF1898-1040-4FD6-9DCA-43F33CFABC8E}"/>
          </ac:spMkLst>
        </pc:spChg>
        <pc:picChg chg="add mod">
          <ac:chgData name="Tim Bashford" userId="5fd3d9a1-443c-4717-9608-098946ca22e0" providerId="ADAL" clId="{59458BFA-91D7-4649-969D-5EB6CCBAED69}" dt="2018-03-21T23:20:56.087" v="520" actId="1076"/>
          <ac:picMkLst>
            <pc:docMk/>
            <pc:sldMk cId="1950137354" sldId="282"/>
            <ac:picMk id="1026" creationId="{11B66E23-AEE9-4906-BDF3-BE63805ADA94}"/>
          </ac:picMkLst>
        </pc:picChg>
      </pc:sldChg>
      <pc:sldChg chg="modSp add">
        <pc:chgData name="Tim Bashford" userId="5fd3d9a1-443c-4717-9608-098946ca22e0" providerId="ADAL" clId="{59458BFA-91D7-4649-969D-5EB6CCBAED69}" dt="2018-03-21T23:34:09.010" v="1842" actId="20577"/>
        <pc:sldMkLst>
          <pc:docMk/>
          <pc:sldMk cId="1928008320" sldId="283"/>
        </pc:sldMkLst>
        <pc:spChg chg="mod">
          <ac:chgData name="Tim Bashford" userId="5fd3d9a1-443c-4717-9608-098946ca22e0" providerId="ADAL" clId="{59458BFA-91D7-4649-969D-5EB6CCBAED69}" dt="2018-03-21T23:22:50.986" v="561" actId="5793"/>
          <ac:spMkLst>
            <pc:docMk/>
            <pc:sldMk cId="1928008320" sldId="283"/>
            <ac:spMk id="2" creationId="{D6C1D8E2-1726-4669-8D42-F9E7F6917A4A}"/>
          </ac:spMkLst>
        </pc:spChg>
        <pc:spChg chg="mod">
          <ac:chgData name="Tim Bashford" userId="5fd3d9a1-443c-4717-9608-098946ca22e0" providerId="ADAL" clId="{59458BFA-91D7-4649-969D-5EB6CCBAED69}" dt="2018-03-21T23:34:09.010" v="1842" actId="20577"/>
          <ac:spMkLst>
            <pc:docMk/>
            <pc:sldMk cId="1928008320" sldId="283"/>
            <ac:spMk id="3" creationId="{C59A21B1-F306-4FA2-AD39-8EB0E365F6D5}"/>
          </ac:spMkLst>
        </pc:spChg>
      </pc:sldChg>
      <pc:sldChg chg="addSp modSp add ord">
        <pc:chgData name="Tim Bashford" userId="5fd3d9a1-443c-4717-9608-098946ca22e0" providerId="ADAL" clId="{59458BFA-91D7-4649-969D-5EB6CCBAED69}" dt="2018-03-21T23:30:44.229" v="1708"/>
        <pc:sldMkLst>
          <pc:docMk/>
          <pc:sldMk cId="2575208558" sldId="284"/>
        </pc:sldMkLst>
        <pc:spChg chg="mod">
          <ac:chgData name="Tim Bashford" userId="5fd3d9a1-443c-4717-9608-098946ca22e0" providerId="ADAL" clId="{59458BFA-91D7-4649-969D-5EB6CCBAED69}" dt="2018-03-21T23:27:35.293" v="1300" actId="20577"/>
          <ac:spMkLst>
            <pc:docMk/>
            <pc:sldMk cId="2575208558" sldId="284"/>
            <ac:spMk id="2" creationId="{9E1C8A77-1156-4E54-9E8C-D6D869F62381}"/>
          </ac:spMkLst>
        </pc:spChg>
        <pc:spChg chg="mod">
          <ac:chgData name="Tim Bashford" userId="5fd3d9a1-443c-4717-9608-098946ca22e0" providerId="ADAL" clId="{59458BFA-91D7-4649-969D-5EB6CCBAED69}" dt="2018-03-21T23:30:31.252" v="1707" actId="20577"/>
          <ac:spMkLst>
            <pc:docMk/>
            <pc:sldMk cId="2575208558" sldId="284"/>
            <ac:spMk id="3" creationId="{C9548999-6ED6-473B-B4D5-91AEA681C529}"/>
          </ac:spMkLst>
        </pc:spChg>
        <pc:picChg chg="add mod">
          <ac:chgData name="Tim Bashford" userId="5fd3d9a1-443c-4717-9608-098946ca22e0" providerId="ADAL" clId="{59458BFA-91D7-4649-969D-5EB6CCBAED69}" dt="2018-03-21T23:28:57.642" v="1512" actId="1076"/>
          <ac:picMkLst>
            <pc:docMk/>
            <pc:sldMk cId="2575208558" sldId="284"/>
            <ac:picMk id="4" creationId="{75F9C420-76CF-4D2A-8AB0-55426432E237}"/>
          </ac:picMkLst>
        </pc:picChg>
      </pc:sldChg>
      <pc:sldChg chg="modSp add">
        <pc:chgData name="Tim Bashford" userId="5fd3d9a1-443c-4717-9608-098946ca22e0" providerId="ADAL" clId="{59458BFA-91D7-4649-969D-5EB6CCBAED69}" dt="2018-03-21T23:51:32.535" v="3055" actId="20577"/>
        <pc:sldMkLst>
          <pc:docMk/>
          <pc:sldMk cId="2310162377" sldId="285"/>
        </pc:sldMkLst>
        <pc:spChg chg="mod">
          <ac:chgData name="Tim Bashford" userId="5fd3d9a1-443c-4717-9608-098946ca22e0" providerId="ADAL" clId="{59458BFA-91D7-4649-969D-5EB6CCBAED69}" dt="2018-03-21T23:35:59.122" v="1876" actId="5793"/>
          <ac:spMkLst>
            <pc:docMk/>
            <pc:sldMk cId="2310162377" sldId="285"/>
            <ac:spMk id="2" creationId="{D8B506D4-2011-4BB1-A0DA-822609019052}"/>
          </ac:spMkLst>
        </pc:spChg>
        <pc:spChg chg="mod">
          <ac:chgData name="Tim Bashford" userId="5fd3d9a1-443c-4717-9608-098946ca22e0" providerId="ADAL" clId="{59458BFA-91D7-4649-969D-5EB6CCBAED69}" dt="2018-03-21T23:51:32.535" v="3055" actId="20577"/>
          <ac:spMkLst>
            <pc:docMk/>
            <pc:sldMk cId="2310162377" sldId="285"/>
            <ac:spMk id="3" creationId="{FC5CBD6D-5BD0-4599-BB7B-B879F9394D03}"/>
          </ac:spMkLst>
        </pc:spChg>
      </pc:sldChg>
      <pc:sldChg chg="modSp add">
        <pc:chgData name="Tim Bashford" userId="5fd3d9a1-443c-4717-9608-098946ca22e0" providerId="ADAL" clId="{59458BFA-91D7-4649-969D-5EB6CCBAED69}" dt="2018-03-21T23:45:15.689" v="2703" actId="20577"/>
        <pc:sldMkLst>
          <pc:docMk/>
          <pc:sldMk cId="3959223490" sldId="286"/>
        </pc:sldMkLst>
        <pc:spChg chg="mod">
          <ac:chgData name="Tim Bashford" userId="5fd3d9a1-443c-4717-9608-098946ca22e0" providerId="ADAL" clId="{59458BFA-91D7-4649-969D-5EB6CCBAED69}" dt="2018-03-21T23:39:03.691" v="2038" actId="5793"/>
          <ac:spMkLst>
            <pc:docMk/>
            <pc:sldMk cId="3959223490" sldId="286"/>
            <ac:spMk id="2" creationId="{50AC2E1D-0AED-4086-830F-FC3393CF2E16}"/>
          </ac:spMkLst>
        </pc:spChg>
        <pc:spChg chg="mod">
          <ac:chgData name="Tim Bashford" userId="5fd3d9a1-443c-4717-9608-098946ca22e0" providerId="ADAL" clId="{59458BFA-91D7-4649-969D-5EB6CCBAED69}" dt="2018-03-21T23:45:15.689" v="2703" actId="20577"/>
          <ac:spMkLst>
            <pc:docMk/>
            <pc:sldMk cId="3959223490" sldId="286"/>
            <ac:spMk id="3" creationId="{1C95130A-900B-422D-8F63-C83733EFAFF6}"/>
          </ac:spMkLst>
        </pc:spChg>
      </pc:sldChg>
      <pc:sldChg chg="modSp add">
        <pc:chgData name="Tim Bashford" userId="5fd3d9a1-443c-4717-9608-098946ca22e0" providerId="ADAL" clId="{59458BFA-91D7-4649-969D-5EB6CCBAED69}" dt="2018-03-21T23:59:55.570" v="3539" actId="20577"/>
        <pc:sldMkLst>
          <pc:docMk/>
          <pc:sldMk cId="2042528718" sldId="287"/>
        </pc:sldMkLst>
        <pc:spChg chg="mod">
          <ac:chgData name="Tim Bashford" userId="5fd3d9a1-443c-4717-9608-098946ca22e0" providerId="ADAL" clId="{59458BFA-91D7-4649-969D-5EB6CCBAED69}" dt="2018-03-21T23:51:36.642" v="3057"/>
          <ac:spMkLst>
            <pc:docMk/>
            <pc:sldMk cId="2042528718" sldId="287"/>
            <ac:spMk id="2" creationId="{A94F79D0-24C9-4D7C-8D8C-6FEFFF2D88EE}"/>
          </ac:spMkLst>
        </pc:spChg>
        <pc:spChg chg="mod">
          <ac:chgData name="Tim Bashford" userId="5fd3d9a1-443c-4717-9608-098946ca22e0" providerId="ADAL" clId="{59458BFA-91D7-4649-969D-5EB6CCBAED69}" dt="2018-03-21T23:59:55.570" v="3539" actId="20577"/>
          <ac:spMkLst>
            <pc:docMk/>
            <pc:sldMk cId="2042528718" sldId="287"/>
            <ac:spMk id="3" creationId="{AA08F34A-B598-418A-B588-6E8E30A5AF08}"/>
          </ac:spMkLst>
        </pc:spChg>
      </pc:sldChg>
      <pc:sldChg chg="modSp add">
        <pc:chgData name="Tim Bashford" userId="5fd3d9a1-443c-4717-9608-098946ca22e0" providerId="ADAL" clId="{59458BFA-91D7-4649-969D-5EB6CCBAED69}" dt="2018-03-22T00:05:23.234" v="3937" actId="20577"/>
        <pc:sldMkLst>
          <pc:docMk/>
          <pc:sldMk cId="4193129718" sldId="288"/>
        </pc:sldMkLst>
        <pc:spChg chg="mod">
          <ac:chgData name="Tim Bashford" userId="5fd3d9a1-443c-4717-9608-098946ca22e0" providerId="ADAL" clId="{59458BFA-91D7-4649-969D-5EB6CCBAED69}" dt="2018-03-22T00:02:10.633" v="3548"/>
          <ac:spMkLst>
            <pc:docMk/>
            <pc:sldMk cId="4193129718" sldId="288"/>
            <ac:spMk id="2" creationId="{E7DC564A-0D96-4850-9CD7-C6F6E24E8461}"/>
          </ac:spMkLst>
        </pc:spChg>
        <pc:spChg chg="mod">
          <ac:chgData name="Tim Bashford" userId="5fd3d9a1-443c-4717-9608-098946ca22e0" providerId="ADAL" clId="{59458BFA-91D7-4649-969D-5EB6CCBAED69}" dt="2018-03-22T00:05:23.234" v="3937" actId="20577"/>
          <ac:spMkLst>
            <pc:docMk/>
            <pc:sldMk cId="4193129718" sldId="288"/>
            <ac:spMk id="3" creationId="{9BBE3DDB-D088-4B58-BD32-47DD9EA2E85D}"/>
          </ac:spMkLst>
        </pc:spChg>
      </pc:sldChg>
      <pc:sldChg chg="modSp add">
        <pc:chgData name="Tim Bashford" userId="5fd3d9a1-443c-4717-9608-098946ca22e0" providerId="ADAL" clId="{59458BFA-91D7-4649-969D-5EB6CCBAED69}" dt="2018-03-22T00:08:46.510" v="4734" actId="20577"/>
        <pc:sldMkLst>
          <pc:docMk/>
          <pc:sldMk cId="982814451" sldId="289"/>
        </pc:sldMkLst>
        <pc:spChg chg="mod">
          <ac:chgData name="Tim Bashford" userId="5fd3d9a1-443c-4717-9608-098946ca22e0" providerId="ADAL" clId="{59458BFA-91D7-4649-969D-5EB6CCBAED69}" dt="2018-03-22T00:05:38.002" v="3948" actId="20577"/>
          <ac:spMkLst>
            <pc:docMk/>
            <pc:sldMk cId="982814451" sldId="289"/>
            <ac:spMk id="2" creationId="{471D0B33-6C40-44B4-A892-35CECE313885}"/>
          </ac:spMkLst>
        </pc:spChg>
        <pc:spChg chg="mod">
          <ac:chgData name="Tim Bashford" userId="5fd3d9a1-443c-4717-9608-098946ca22e0" providerId="ADAL" clId="{59458BFA-91D7-4649-969D-5EB6CCBAED69}" dt="2018-03-22T00:08:46.510" v="4734" actId="20577"/>
          <ac:spMkLst>
            <pc:docMk/>
            <pc:sldMk cId="982814451" sldId="289"/>
            <ac:spMk id="3" creationId="{0259EDDA-DD37-4F47-B703-BE807FAA0A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2361234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2805263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1882839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415630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3513756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3517440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2644822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3951002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286965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196551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05213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16369631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13478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61284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1136930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D143E7-194B-4D58-A067-F69A534DC6EB}" type="datetimeFigureOut">
              <a:rPr lang="en-GB" smtClean="0"/>
              <a:t>21/03/2018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3489B5-18AF-46E9-BC34-5039211484FD}" type="slidenum">
              <a:rPr lang="en-GB" smtClean="0"/>
              <a:t>‹#›</a:t>
            </a:fld>
            <a:endParaRPr lang="en-GB" dirty="0"/>
          </a:p>
        </p:txBody>
      </p:sp>
    </p:spTree>
    <p:extLst>
      <p:ext uri="{BB962C8B-B14F-4D97-AF65-F5344CB8AC3E}">
        <p14:creationId xmlns:p14="http://schemas.microsoft.com/office/powerpoint/2010/main" val="196284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ED143E7-194B-4D58-A067-F69A534DC6EB}" type="datetimeFigureOut">
              <a:rPr lang="en-GB" smtClean="0"/>
              <a:t>21/03/2018</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C3489B5-18AF-46E9-BC34-5039211484FD}" type="slidenum">
              <a:rPr lang="en-GB" smtClean="0"/>
              <a:t>‹#›</a:t>
            </a:fld>
            <a:endParaRPr lang="en-GB" dirty="0"/>
          </a:p>
        </p:txBody>
      </p:sp>
    </p:spTree>
    <p:extLst>
      <p:ext uri="{BB962C8B-B14F-4D97-AF65-F5344CB8AC3E}">
        <p14:creationId xmlns:p14="http://schemas.microsoft.com/office/powerpoint/2010/main" val="10114273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Computer Security (intro)</a:t>
            </a:r>
            <a:br>
              <a:rPr lang="en-GB" dirty="0"/>
            </a:br>
            <a:r>
              <a:rPr lang="en-GB" dirty="0"/>
              <a:t>Penetration Testing</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1224800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a:t>
            </a:r>
          </a:p>
        </p:txBody>
      </p:sp>
      <p:sp>
        <p:nvSpPr>
          <p:cNvPr id="3" name="Content Placeholder 2"/>
          <p:cNvSpPr>
            <a:spLocks noGrp="1"/>
          </p:cNvSpPr>
          <p:nvPr>
            <p:ph idx="1"/>
          </p:nvPr>
        </p:nvSpPr>
        <p:spPr/>
        <p:txBody>
          <a:bodyPr/>
          <a:lstStyle/>
          <a:p>
            <a:r>
              <a:rPr lang="en-GB" dirty="0"/>
              <a:t>The concept is not a new one.  You have something worth accessing.  Someone else wants to access that thing.  You want to stop them.</a:t>
            </a:r>
          </a:p>
          <a:p>
            <a:pPr lvl="1"/>
            <a:r>
              <a:rPr lang="en-GB" dirty="0"/>
              <a:t>We locked our front doors long before we had computers.</a:t>
            </a:r>
          </a:p>
          <a:p>
            <a:r>
              <a:rPr lang="en-GB" dirty="0"/>
              <a:t>Many forms of security are ubiquitous, and increasingly digital.</a:t>
            </a:r>
          </a:p>
          <a:p>
            <a:pPr lvl="1"/>
            <a:r>
              <a:rPr lang="en-GB" dirty="0"/>
              <a:t>Passwords to log in to computer systems.</a:t>
            </a:r>
          </a:p>
          <a:p>
            <a:pPr lvl="1"/>
            <a:r>
              <a:rPr lang="en-GB" dirty="0"/>
              <a:t>PIN to use your debit card for larger amounts.</a:t>
            </a:r>
          </a:p>
          <a:p>
            <a:pPr lvl="1"/>
            <a:r>
              <a:rPr lang="en-GB" dirty="0"/>
              <a:t>Thumb print/facial recognition scanners to unlock phones.</a:t>
            </a:r>
          </a:p>
          <a:p>
            <a:pPr lvl="1"/>
            <a:r>
              <a:rPr lang="en-GB" dirty="0"/>
              <a:t>RFID cards for access doors.</a:t>
            </a:r>
          </a:p>
          <a:p>
            <a:r>
              <a:rPr lang="en-GB" dirty="0"/>
              <a:t>These examples are all quite tangible.</a:t>
            </a:r>
          </a:p>
        </p:txBody>
      </p:sp>
    </p:spTree>
    <p:extLst>
      <p:ext uri="{BB962C8B-B14F-4D97-AF65-F5344CB8AC3E}">
        <p14:creationId xmlns:p14="http://schemas.microsoft.com/office/powerpoint/2010/main" val="3205369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“Tangible” security</a:t>
            </a:r>
          </a:p>
        </p:txBody>
      </p:sp>
      <p:sp>
        <p:nvSpPr>
          <p:cNvPr id="3" name="Content Placeholder 2"/>
          <p:cNvSpPr>
            <a:spLocks noGrp="1"/>
          </p:cNvSpPr>
          <p:nvPr>
            <p:ph idx="1"/>
          </p:nvPr>
        </p:nvSpPr>
        <p:spPr/>
        <p:txBody>
          <a:bodyPr/>
          <a:lstStyle/>
          <a:p>
            <a:r>
              <a:rPr lang="en-GB" dirty="0"/>
              <a:t>Three main types of security you immediately interact with:</a:t>
            </a:r>
          </a:p>
          <a:p>
            <a:pPr lvl="1"/>
            <a:r>
              <a:rPr lang="en-GB" dirty="0"/>
              <a:t>Things you know</a:t>
            </a:r>
          </a:p>
          <a:p>
            <a:pPr lvl="2"/>
            <a:r>
              <a:rPr lang="en-GB" dirty="0"/>
              <a:t>e.g. passwords</a:t>
            </a:r>
          </a:p>
          <a:p>
            <a:pPr lvl="1"/>
            <a:r>
              <a:rPr lang="en-GB" dirty="0"/>
              <a:t>Things you have</a:t>
            </a:r>
          </a:p>
          <a:p>
            <a:pPr lvl="2"/>
            <a:r>
              <a:rPr lang="en-GB" dirty="0"/>
              <a:t>e.g. RFID cards</a:t>
            </a:r>
          </a:p>
          <a:p>
            <a:pPr lvl="1"/>
            <a:r>
              <a:rPr lang="en-GB" dirty="0"/>
              <a:t>Things you are</a:t>
            </a:r>
          </a:p>
          <a:p>
            <a:pPr lvl="2"/>
            <a:r>
              <a:rPr lang="en-GB" dirty="0"/>
              <a:t>e.g. Biometrics</a:t>
            </a:r>
          </a:p>
          <a:p>
            <a:r>
              <a:rPr lang="en-GB" dirty="0"/>
              <a:t>These are broadly approaches to achieving confidentiality and integrity – which are generally the primary objectives of computer security.</a:t>
            </a:r>
          </a:p>
          <a:p>
            <a:pPr lvl="1"/>
            <a:r>
              <a:rPr lang="en-GB" dirty="0"/>
              <a:t>Availability also plays a (generally lesser) role.</a:t>
            </a:r>
          </a:p>
        </p:txBody>
      </p:sp>
    </p:spTree>
    <p:extLst>
      <p:ext uri="{BB962C8B-B14F-4D97-AF65-F5344CB8AC3E}">
        <p14:creationId xmlns:p14="http://schemas.microsoft.com/office/powerpoint/2010/main" val="351277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a:t>
            </a:r>
          </a:p>
        </p:txBody>
      </p:sp>
      <p:sp>
        <p:nvSpPr>
          <p:cNvPr id="3" name="Content Placeholder 2"/>
          <p:cNvSpPr>
            <a:spLocks noGrp="1"/>
          </p:cNvSpPr>
          <p:nvPr>
            <p:ph idx="1"/>
          </p:nvPr>
        </p:nvSpPr>
        <p:spPr/>
        <p:txBody>
          <a:bodyPr>
            <a:normAutofit/>
          </a:bodyPr>
          <a:lstStyle/>
          <a:p>
            <a:r>
              <a:rPr lang="en-GB" dirty="0"/>
              <a:t>How about…</a:t>
            </a:r>
          </a:p>
          <a:p>
            <a:endParaRPr lang="en-GB" dirty="0"/>
          </a:p>
          <a:p>
            <a:r>
              <a:rPr lang="en-GB" dirty="0"/>
              <a:t>This is a less visible and tangible, but equally important form of digital security.</a:t>
            </a:r>
          </a:p>
          <a:p>
            <a:r>
              <a:rPr lang="en-GB" dirty="0"/>
              <a:t>This is a different type of security – the security of data in transit.</a:t>
            </a:r>
          </a:p>
          <a:p>
            <a:pPr lvl="1"/>
            <a:r>
              <a:rPr lang="en-GB" dirty="0"/>
              <a:t>We don’t really need to know anything, or do anything for this to happen – we just need to make sure it is happening.</a:t>
            </a:r>
          </a:p>
        </p:txBody>
      </p:sp>
      <p:pic>
        <p:nvPicPr>
          <p:cNvPr id="5" name="Picture 4">
            <a:extLst>
              <a:ext uri="{FF2B5EF4-FFF2-40B4-BE49-F238E27FC236}">
                <a16:creationId xmlns:a16="http://schemas.microsoft.com/office/drawing/2014/main" id="{C01E32ED-5E33-4CAA-89ED-1C35366A796F}"/>
              </a:ext>
            </a:extLst>
          </p:cNvPr>
          <p:cNvPicPr>
            <a:picLocks noChangeAspect="1"/>
          </p:cNvPicPr>
          <p:nvPr/>
        </p:nvPicPr>
        <p:blipFill>
          <a:blip r:embed="rId2"/>
          <a:stretch>
            <a:fillRect/>
          </a:stretch>
        </p:blipFill>
        <p:spPr>
          <a:xfrm>
            <a:off x="4243639" y="2333373"/>
            <a:ext cx="2533650" cy="314325"/>
          </a:xfrm>
          <a:prstGeom prst="rect">
            <a:avLst/>
          </a:prstGeom>
        </p:spPr>
      </p:pic>
    </p:spTree>
    <p:extLst>
      <p:ext uri="{BB962C8B-B14F-4D97-AF65-F5344CB8AC3E}">
        <p14:creationId xmlns:p14="http://schemas.microsoft.com/office/powerpoint/2010/main" val="2245918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a:t>
            </a:r>
          </a:p>
        </p:txBody>
      </p:sp>
      <p:sp>
        <p:nvSpPr>
          <p:cNvPr id="3" name="Content Placeholder 2"/>
          <p:cNvSpPr>
            <a:spLocks noGrp="1"/>
          </p:cNvSpPr>
          <p:nvPr>
            <p:ph idx="1"/>
          </p:nvPr>
        </p:nvSpPr>
        <p:spPr/>
        <p:txBody>
          <a:bodyPr/>
          <a:lstStyle/>
          <a:p>
            <a:r>
              <a:rPr lang="en-GB" dirty="0"/>
              <a:t>Core principle: don’t rely on the technical competence of your end users.</a:t>
            </a:r>
          </a:p>
          <a:p>
            <a:pPr lvl="1"/>
            <a:r>
              <a:rPr lang="en-GB" dirty="0"/>
              <a:t>Hanlon’s razor: never attribute to malice that which is adequately explained by stupidity.</a:t>
            </a:r>
          </a:p>
          <a:p>
            <a:r>
              <a:rPr lang="en-GB" dirty="0"/>
              <a:t>The system is usually only as secure as its weakest password.</a:t>
            </a:r>
          </a:p>
          <a:p>
            <a:r>
              <a:rPr lang="en-GB" dirty="0"/>
              <a:t>It’s up to us as technical people to try to:</a:t>
            </a:r>
          </a:p>
          <a:p>
            <a:pPr lvl="1"/>
            <a:r>
              <a:rPr lang="en-GB" dirty="0"/>
              <a:t>Use technology to ensure that the systems we’re responsible for aren’t vulnerable to the inexperience of less technical users.</a:t>
            </a:r>
          </a:p>
          <a:p>
            <a:pPr lvl="1"/>
            <a:r>
              <a:rPr lang="en-GB" dirty="0"/>
              <a:t>Mitigate risk, if (when) a breach occurs.</a:t>
            </a:r>
          </a:p>
          <a:p>
            <a:pPr lvl="1"/>
            <a:endParaRPr lang="en-GB" dirty="0"/>
          </a:p>
        </p:txBody>
      </p:sp>
    </p:spTree>
    <p:extLst>
      <p:ext uri="{BB962C8B-B14F-4D97-AF65-F5344CB8AC3E}">
        <p14:creationId xmlns:p14="http://schemas.microsoft.com/office/powerpoint/2010/main" val="948880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problem with passwords</a:t>
            </a:r>
          </a:p>
        </p:txBody>
      </p:sp>
      <p:sp>
        <p:nvSpPr>
          <p:cNvPr id="3" name="Content Placeholder 2"/>
          <p:cNvSpPr>
            <a:spLocks noGrp="1"/>
          </p:cNvSpPr>
          <p:nvPr>
            <p:ph idx="1"/>
          </p:nvPr>
        </p:nvSpPr>
        <p:spPr/>
        <p:txBody>
          <a:bodyPr>
            <a:normAutofit/>
          </a:bodyPr>
          <a:lstStyle/>
          <a:p>
            <a:r>
              <a:rPr lang="en-GB" dirty="0"/>
              <a:t>Let’s consider a case study to get our heads in the right place.</a:t>
            </a:r>
          </a:p>
          <a:p>
            <a:r>
              <a:rPr lang="en-GB" dirty="0"/>
              <a:t>Passwords are a problem.  Every site you sign up to will require you to input a password.  Many will require you to provide a password which:</a:t>
            </a:r>
          </a:p>
          <a:p>
            <a:pPr lvl="1"/>
            <a:r>
              <a:rPr lang="en-GB" dirty="0"/>
              <a:t>Is at least a certain length</a:t>
            </a:r>
          </a:p>
          <a:p>
            <a:pPr lvl="1"/>
            <a:r>
              <a:rPr lang="en-GB" dirty="0"/>
              <a:t>Contains a specified mix of letters, numbers and symbols</a:t>
            </a:r>
          </a:p>
          <a:p>
            <a:pPr lvl="1"/>
            <a:r>
              <a:rPr lang="en-GB" dirty="0"/>
              <a:t>Doesn’t match one of a large number of common, trivial passwords (like “password” or “abc123”</a:t>
            </a:r>
          </a:p>
          <a:p>
            <a:pPr lvl="1"/>
            <a:r>
              <a:rPr lang="en-GB" dirty="0"/>
              <a:t>Doesn’t match your name, DOB etc.</a:t>
            </a:r>
          </a:p>
          <a:p>
            <a:pPr lvl="1"/>
            <a:r>
              <a:rPr lang="en-GB" dirty="0"/>
              <a:t>May have to be changed regularly.</a:t>
            </a:r>
          </a:p>
          <a:p>
            <a:r>
              <a:rPr lang="en-GB" dirty="0"/>
              <a:t>… Why?</a:t>
            </a:r>
          </a:p>
        </p:txBody>
      </p:sp>
    </p:spTree>
    <p:extLst>
      <p:ext uri="{BB962C8B-B14F-4D97-AF65-F5344CB8AC3E}">
        <p14:creationId xmlns:p14="http://schemas.microsoft.com/office/powerpoint/2010/main" val="2224790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Password case study</a:t>
            </a:r>
          </a:p>
        </p:txBody>
      </p:sp>
      <p:sp>
        <p:nvSpPr>
          <p:cNvPr id="3" name="Content Placeholder 2"/>
          <p:cNvSpPr>
            <a:spLocks noGrp="1"/>
          </p:cNvSpPr>
          <p:nvPr>
            <p:ph idx="1"/>
          </p:nvPr>
        </p:nvSpPr>
        <p:spPr/>
        <p:txBody>
          <a:bodyPr>
            <a:normAutofit/>
          </a:bodyPr>
          <a:lstStyle/>
          <a:p>
            <a:r>
              <a:rPr lang="en-GB" dirty="0"/>
              <a:t>Brute forcing and social engineering.</a:t>
            </a:r>
          </a:p>
          <a:p>
            <a:r>
              <a:rPr lang="en-GB" dirty="0"/>
              <a:t>Brute forcing is the process of trying permutations of passwords, attempting to hit on the right combination.</a:t>
            </a:r>
          </a:p>
          <a:p>
            <a:pPr lvl="1"/>
            <a:r>
              <a:rPr lang="en-GB" dirty="0"/>
              <a:t>Could be as simple as trying “a”, “b”, “c”… “aa”, “ab” etc.</a:t>
            </a:r>
          </a:p>
          <a:p>
            <a:pPr lvl="1"/>
            <a:r>
              <a:rPr lang="en-GB" dirty="0"/>
              <a:t>Or a dictionary attack – combining words in the dictionary in a similar fashion.</a:t>
            </a:r>
          </a:p>
          <a:p>
            <a:r>
              <a:rPr lang="en-GB" dirty="0"/>
              <a:t>Time taken to brute force a password varies massively by its length (primarily), and the characters it’s composed of.</a:t>
            </a:r>
          </a:p>
          <a:p>
            <a:pPr lvl="1"/>
            <a:r>
              <a:rPr lang="en-GB" dirty="0"/>
              <a:t>Adding an extra character always results in a vast increase in time taken to brute force.</a:t>
            </a:r>
          </a:p>
        </p:txBody>
      </p:sp>
    </p:spTree>
    <p:extLst>
      <p:ext uri="{BB962C8B-B14F-4D97-AF65-F5344CB8AC3E}">
        <p14:creationId xmlns:p14="http://schemas.microsoft.com/office/powerpoint/2010/main" val="1682204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Brute forcing times</a:t>
            </a:r>
          </a:p>
        </p:txBody>
      </p:sp>
      <p:sp>
        <p:nvSpPr>
          <p:cNvPr id="4" name="TextBox 3"/>
          <p:cNvSpPr txBox="1"/>
          <p:nvPr/>
        </p:nvSpPr>
        <p:spPr>
          <a:xfrm>
            <a:off x="2658979" y="4694239"/>
            <a:ext cx="1358064" cy="261610"/>
          </a:xfrm>
          <a:prstGeom prst="rect">
            <a:avLst/>
          </a:prstGeom>
          <a:noFill/>
        </p:spPr>
        <p:txBody>
          <a:bodyPr wrap="none" rtlCol="0">
            <a:spAutoFit/>
          </a:bodyPr>
          <a:lstStyle/>
          <a:p>
            <a:r>
              <a:rPr lang="en-GB" sz="1100" dirty="0"/>
              <a:t>Source: </a:t>
            </a:r>
            <a:r>
              <a:rPr lang="en-GB" sz="1100" dirty="0" err="1"/>
              <a:t>hackyshacky</a:t>
            </a:r>
            <a:endParaRPr lang="en-GB" sz="1100" dirty="0"/>
          </a:p>
        </p:txBody>
      </p:sp>
      <p:pic>
        <p:nvPicPr>
          <p:cNvPr id="7" name="Picture 4" descr="http://1.bp.blogspot.com/-9H63bqcnjJA/T2rXty57J0I/AAAAAAAAB2o/Prov0bjJU-Y/s640/image_6.png">
            <a:extLst>
              <a:ext uri="{FF2B5EF4-FFF2-40B4-BE49-F238E27FC236}">
                <a16:creationId xmlns:a16="http://schemas.microsoft.com/office/drawing/2014/main" id="{40926305-1ED3-42A0-A4D4-F9C24D8C4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979" y="2160589"/>
            <a:ext cx="594360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3152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Password case study</a:t>
            </a:r>
          </a:p>
        </p:txBody>
      </p:sp>
      <p:sp>
        <p:nvSpPr>
          <p:cNvPr id="3" name="Content Placeholder 2"/>
          <p:cNvSpPr>
            <a:spLocks noGrp="1"/>
          </p:cNvSpPr>
          <p:nvPr>
            <p:ph idx="1"/>
          </p:nvPr>
        </p:nvSpPr>
        <p:spPr/>
        <p:txBody>
          <a:bodyPr/>
          <a:lstStyle/>
          <a:p>
            <a:r>
              <a:rPr lang="en-GB" dirty="0"/>
              <a:t>Social engineering is the process of trying to use soft skills to manipulate someone into revealing either their password, or some seemingly harmless information about it.</a:t>
            </a:r>
          </a:p>
          <a:p>
            <a:pPr lvl="1"/>
            <a:r>
              <a:rPr lang="en-GB" dirty="0"/>
              <a:t>You can do a lot with someone’s mother’s maiden name, but people are generally surprisingly willing to provide it.</a:t>
            </a:r>
          </a:p>
          <a:p>
            <a:pPr lvl="1"/>
            <a:r>
              <a:rPr lang="en-GB" dirty="0"/>
              <a:t>Even knowing partial information, e.g. that someone’s password contains only letters makes brute forcing vastly easier and faster.</a:t>
            </a:r>
          </a:p>
          <a:p>
            <a:pPr lvl="1"/>
            <a:r>
              <a:rPr lang="en-GB" dirty="0"/>
              <a:t>Lots of people use bad passwords which include names of family members, DOBs or similar – finding out this information can allow a targeted attempt to break into an account.</a:t>
            </a:r>
          </a:p>
          <a:p>
            <a:endParaRPr lang="en-GB" dirty="0"/>
          </a:p>
        </p:txBody>
      </p:sp>
    </p:spTree>
    <p:extLst>
      <p:ext uri="{BB962C8B-B14F-4D97-AF65-F5344CB8AC3E}">
        <p14:creationId xmlns:p14="http://schemas.microsoft.com/office/powerpoint/2010/main" val="2166318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www.smbc-comics.com/comics/20120220.gif">
            <a:extLst>
              <a:ext uri="{FF2B5EF4-FFF2-40B4-BE49-F238E27FC236}">
                <a16:creationId xmlns:a16="http://schemas.microsoft.com/office/drawing/2014/main" id="{11B66E23-AEE9-4906-BDF3-BE63805AD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458" y="334978"/>
            <a:ext cx="3976412" cy="56674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2CF1898-1040-4FD6-9DCA-43F33CFABC8E}"/>
              </a:ext>
            </a:extLst>
          </p:cNvPr>
          <p:cNvSpPr txBox="1"/>
          <p:nvPr/>
        </p:nvSpPr>
        <p:spPr>
          <a:xfrm>
            <a:off x="3707458" y="5863947"/>
            <a:ext cx="1099981" cy="276999"/>
          </a:xfrm>
          <a:prstGeom prst="rect">
            <a:avLst/>
          </a:prstGeom>
          <a:noFill/>
        </p:spPr>
        <p:txBody>
          <a:bodyPr wrap="none" rtlCol="0">
            <a:spAutoFit/>
          </a:bodyPr>
          <a:lstStyle/>
          <a:p>
            <a:r>
              <a:rPr lang="en-GB" sz="1200" dirty="0"/>
              <a:t>Source: </a:t>
            </a:r>
            <a:r>
              <a:rPr lang="en-GB" sz="1200" dirty="0" err="1"/>
              <a:t>smbc</a:t>
            </a:r>
            <a:endParaRPr lang="en-GB" sz="1200" dirty="0"/>
          </a:p>
        </p:txBody>
      </p:sp>
    </p:spTree>
    <p:extLst>
      <p:ext uri="{BB962C8B-B14F-4D97-AF65-F5344CB8AC3E}">
        <p14:creationId xmlns:p14="http://schemas.microsoft.com/office/powerpoint/2010/main" val="195013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Password case study</a:t>
            </a:r>
          </a:p>
        </p:txBody>
      </p:sp>
      <p:sp>
        <p:nvSpPr>
          <p:cNvPr id="3" name="Content Placeholder 2"/>
          <p:cNvSpPr>
            <a:spLocks noGrp="1"/>
          </p:cNvSpPr>
          <p:nvPr>
            <p:ph idx="1"/>
          </p:nvPr>
        </p:nvSpPr>
        <p:spPr/>
        <p:txBody>
          <a:bodyPr/>
          <a:lstStyle/>
          <a:p>
            <a:r>
              <a:rPr lang="en-GB" dirty="0"/>
              <a:t>So the obvious solution is to force all characters to be 14 characters long, and include a mix of different kinds of characters, and to change every 7 days to make sure that a social engineer can’t compromise someone’s account for long.</a:t>
            </a:r>
          </a:p>
          <a:p>
            <a:pPr lvl="1"/>
            <a:r>
              <a:rPr lang="en-GB" dirty="0"/>
              <a:t>Right?...</a:t>
            </a:r>
          </a:p>
        </p:txBody>
      </p:sp>
    </p:spTree>
    <p:extLst>
      <p:ext uri="{BB962C8B-B14F-4D97-AF65-F5344CB8AC3E}">
        <p14:creationId xmlns:p14="http://schemas.microsoft.com/office/powerpoint/2010/main" val="2493634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Password case study</a:t>
            </a:r>
          </a:p>
        </p:txBody>
      </p:sp>
      <p:sp>
        <p:nvSpPr>
          <p:cNvPr id="4" name="TextBox 3"/>
          <p:cNvSpPr txBox="1"/>
          <p:nvPr/>
        </p:nvSpPr>
        <p:spPr>
          <a:xfrm>
            <a:off x="3238500" y="5133474"/>
            <a:ext cx="6545179" cy="261610"/>
          </a:xfrm>
          <a:prstGeom prst="rect">
            <a:avLst/>
          </a:prstGeom>
          <a:noFill/>
        </p:spPr>
        <p:txBody>
          <a:bodyPr wrap="square" rtlCol="0">
            <a:spAutoFit/>
          </a:bodyPr>
          <a:lstStyle/>
          <a:p>
            <a:r>
              <a:rPr lang="en-GB" sz="1100" dirty="0"/>
              <a:t>Source: </a:t>
            </a:r>
            <a:r>
              <a:rPr lang="en-GB" sz="1100" dirty="0" err="1"/>
              <a:t>stanbiron</a:t>
            </a:r>
            <a:endParaRPr lang="en-GB" sz="1100" dirty="0"/>
          </a:p>
        </p:txBody>
      </p:sp>
      <p:pic>
        <p:nvPicPr>
          <p:cNvPr id="7" name="Picture 2" descr="PasswordPostIt">
            <a:extLst>
              <a:ext uri="{FF2B5EF4-FFF2-40B4-BE49-F238E27FC236}">
                <a16:creationId xmlns:a16="http://schemas.microsoft.com/office/drawing/2014/main" id="{861C3DB0-B47D-4DEB-B767-9A48450C57F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8500" y="1690688"/>
            <a:ext cx="571500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997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Password case study</a:t>
            </a:r>
          </a:p>
        </p:txBody>
      </p:sp>
      <p:sp>
        <p:nvSpPr>
          <p:cNvPr id="3" name="Content Placeholder 2"/>
          <p:cNvSpPr>
            <a:spLocks noGrp="1"/>
          </p:cNvSpPr>
          <p:nvPr>
            <p:ph idx="1"/>
          </p:nvPr>
        </p:nvSpPr>
        <p:spPr/>
        <p:txBody>
          <a:bodyPr>
            <a:normAutofit/>
          </a:bodyPr>
          <a:lstStyle/>
          <a:p>
            <a:r>
              <a:rPr lang="en-GB" dirty="0"/>
              <a:t>We as a species are pretty bad at remembering passwords.</a:t>
            </a:r>
          </a:p>
          <a:p>
            <a:r>
              <a:rPr lang="en-GB" dirty="0"/>
              <a:t>If you make your password requirements too aggressive, users will resort to scary things to “remember” them.</a:t>
            </a:r>
          </a:p>
          <a:p>
            <a:pPr lvl="1"/>
            <a:r>
              <a:rPr lang="en-GB" dirty="0"/>
              <a:t>Your 14 character password limit is worthless when everyone has them on a post it stuck to their monitor.</a:t>
            </a:r>
          </a:p>
          <a:p>
            <a:pPr lvl="1"/>
            <a:r>
              <a:rPr lang="en-GB" dirty="0"/>
              <a:t>We have to strike a balance between security and usability – because bad enough usability will pretty much always result in users compromising security.</a:t>
            </a:r>
          </a:p>
          <a:p>
            <a:r>
              <a:rPr lang="en-GB" dirty="0"/>
              <a:t>We’re often told that we should use different passwords on everything we use – which is a good technical suggestion, but borderline impossible to achieve.</a:t>
            </a:r>
          </a:p>
          <a:p>
            <a:pPr lvl="1"/>
            <a:r>
              <a:rPr lang="en-GB" dirty="0"/>
              <a:t>Use software, like </a:t>
            </a:r>
            <a:r>
              <a:rPr lang="en-GB" dirty="0" err="1"/>
              <a:t>keepass</a:t>
            </a:r>
            <a:r>
              <a:rPr lang="en-GB" dirty="0"/>
              <a:t> to generate huge, random passwords, saved in an encrypted database.  Remember one terrifying password which you use nowhere else in order to access many.  Best of both worlds</a:t>
            </a:r>
          </a:p>
        </p:txBody>
      </p:sp>
    </p:spTree>
    <p:extLst>
      <p:ext uri="{BB962C8B-B14F-4D97-AF65-F5344CB8AC3E}">
        <p14:creationId xmlns:p14="http://schemas.microsoft.com/office/powerpoint/2010/main" val="4239969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C8A77-1156-4E54-9E8C-D6D869F62381}"/>
              </a:ext>
            </a:extLst>
          </p:cNvPr>
          <p:cNvSpPr>
            <a:spLocks noGrp="1"/>
          </p:cNvSpPr>
          <p:nvPr>
            <p:ph type="title"/>
          </p:nvPr>
        </p:nvSpPr>
        <p:spPr/>
        <p:txBody>
          <a:bodyPr/>
          <a:lstStyle/>
          <a:p>
            <a:r>
              <a:rPr lang="en-GB" dirty="0"/>
              <a:t>Alternatives?</a:t>
            </a:r>
          </a:p>
        </p:txBody>
      </p:sp>
      <p:sp>
        <p:nvSpPr>
          <p:cNvPr id="3" name="Content Placeholder 2">
            <a:extLst>
              <a:ext uri="{FF2B5EF4-FFF2-40B4-BE49-F238E27FC236}">
                <a16:creationId xmlns:a16="http://schemas.microsoft.com/office/drawing/2014/main" id="{C9548999-6ED6-473B-B4D5-91AEA681C529}"/>
              </a:ext>
            </a:extLst>
          </p:cNvPr>
          <p:cNvSpPr>
            <a:spLocks noGrp="1"/>
          </p:cNvSpPr>
          <p:nvPr>
            <p:ph idx="1"/>
          </p:nvPr>
        </p:nvSpPr>
        <p:spPr/>
        <p:txBody>
          <a:bodyPr/>
          <a:lstStyle/>
          <a:p>
            <a:r>
              <a:rPr lang="en-GB" dirty="0"/>
              <a:t>Biometrics are surprisingly easy to fool.</a:t>
            </a:r>
          </a:p>
          <a:p>
            <a:pPr lvl="1"/>
            <a:r>
              <a:rPr lang="en-GB" dirty="0"/>
              <a:t>The iPhone fingerprint scanner can be tricked with a photocopy of a valid fingerprint.</a:t>
            </a:r>
          </a:p>
          <a:p>
            <a:pPr lvl="1"/>
            <a:r>
              <a:rPr lang="en-GB" dirty="0"/>
              <a:t>May not entirely deter the most dedicated thieves…</a:t>
            </a:r>
          </a:p>
          <a:p>
            <a:endParaRPr lang="en-GB" dirty="0"/>
          </a:p>
          <a:p>
            <a:endParaRPr lang="en-GB" dirty="0"/>
          </a:p>
          <a:p>
            <a:r>
              <a:rPr lang="en-GB" dirty="0"/>
              <a:t>RFID cards or tokens are fine – but easier to forget, misplace, clone or steal than biometrics.</a:t>
            </a:r>
          </a:p>
          <a:p>
            <a:r>
              <a:rPr lang="en-GB" dirty="0"/>
              <a:t>Passwords – things we know, are pretty much here to stay for now.</a:t>
            </a:r>
          </a:p>
          <a:p>
            <a:pPr lvl="1"/>
            <a:endParaRPr lang="en-GB" dirty="0"/>
          </a:p>
        </p:txBody>
      </p:sp>
      <p:pic>
        <p:nvPicPr>
          <p:cNvPr id="4" name="Picture 3">
            <a:extLst>
              <a:ext uri="{FF2B5EF4-FFF2-40B4-BE49-F238E27FC236}">
                <a16:creationId xmlns:a16="http://schemas.microsoft.com/office/drawing/2014/main" id="{75F9C420-76CF-4D2A-8AB0-55426432E237}"/>
              </a:ext>
            </a:extLst>
          </p:cNvPr>
          <p:cNvPicPr>
            <a:picLocks noChangeAspect="1"/>
          </p:cNvPicPr>
          <p:nvPr/>
        </p:nvPicPr>
        <p:blipFill>
          <a:blip r:embed="rId2"/>
          <a:stretch>
            <a:fillRect/>
          </a:stretch>
        </p:blipFill>
        <p:spPr>
          <a:xfrm>
            <a:off x="6467758" y="2917140"/>
            <a:ext cx="4000500" cy="1190625"/>
          </a:xfrm>
          <a:prstGeom prst="rect">
            <a:avLst/>
          </a:prstGeom>
        </p:spPr>
      </p:pic>
    </p:spTree>
    <p:extLst>
      <p:ext uri="{BB962C8B-B14F-4D97-AF65-F5344CB8AC3E}">
        <p14:creationId xmlns:p14="http://schemas.microsoft.com/office/powerpoint/2010/main" val="2575208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for non-persistent data</a:t>
            </a:r>
          </a:p>
        </p:txBody>
      </p:sp>
      <p:sp>
        <p:nvSpPr>
          <p:cNvPr id="3" name="Content Placeholder 2"/>
          <p:cNvSpPr>
            <a:spLocks noGrp="1"/>
          </p:cNvSpPr>
          <p:nvPr>
            <p:ph idx="1"/>
          </p:nvPr>
        </p:nvSpPr>
        <p:spPr/>
        <p:txBody>
          <a:bodyPr/>
          <a:lstStyle/>
          <a:p>
            <a:r>
              <a:rPr lang="en-GB" dirty="0"/>
              <a:t>Passwords, </a:t>
            </a:r>
            <a:r>
              <a:rPr lang="en-GB" dirty="0" err="1"/>
              <a:t>keycards</a:t>
            </a:r>
            <a:r>
              <a:rPr lang="en-GB" dirty="0"/>
              <a:t>, biometrics etc. generally help us to access “persistent” data</a:t>
            </a:r>
          </a:p>
          <a:p>
            <a:pPr lvl="1"/>
            <a:r>
              <a:rPr lang="en-GB" dirty="0"/>
              <a:t>accounts, devices, physical doors…</a:t>
            </a:r>
          </a:p>
          <a:p>
            <a:r>
              <a:rPr lang="en-GB" dirty="0"/>
              <a:t>How about data in transit?</a:t>
            </a:r>
          </a:p>
          <a:p>
            <a:pPr lvl="1"/>
            <a:r>
              <a:rPr lang="en-GB" dirty="0"/>
              <a:t>When you log in to your bank account, you send your username and password.</a:t>
            </a:r>
          </a:p>
          <a:p>
            <a:pPr lvl="1"/>
            <a:r>
              <a:rPr lang="en-GB" dirty="0"/>
              <a:t>Data you send passes through a series of routers.  Can you guarantee nobody’s “listening”?</a:t>
            </a:r>
          </a:p>
          <a:p>
            <a:pPr lvl="1"/>
            <a:r>
              <a:rPr lang="en-GB" dirty="0"/>
              <a:t>Are you certain that data is going where you think it should be?</a:t>
            </a:r>
          </a:p>
        </p:txBody>
      </p:sp>
    </p:spTree>
    <p:extLst>
      <p:ext uri="{BB962C8B-B14F-4D97-AF65-F5344CB8AC3E}">
        <p14:creationId xmlns:p14="http://schemas.microsoft.com/office/powerpoint/2010/main" val="1480739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for non-persistent data</a:t>
            </a:r>
          </a:p>
        </p:txBody>
      </p:sp>
      <p:sp>
        <p:nvSpPr>
          <p:cNvPr id="3" name="Content Placeholder 2"/>
          <p:cNvSpPr>
            <a:spLocks noGrp="1"/>
          </p:cNvSpPr>
          <p:nvPr>
            <p:ph idx="1"/>
          </p:nvPr>
        </p:nvSpPr>
        <p:spPr/>
        <p:txBody>
          <a:bodyPr/>
          <a:lstStyle/>
          <a:p>
            <a:r>
              <a:rPr lang="en-GB" dirty="0"/>
              <a:t>In the case of sending data over the web, an encryption method – secure socket layer (SSL) is used.</a:t>
            </a:r>
          </a:p>
          <a:p>
            <a:pPr lvl="1"/>
            <a:r>
              <a:rPr lang="en-GB" dirty="0"/>
              <a:t>Public/private key.</a:t>
            </a:r>
          </a:p>
          <a:p>
            <a:pPr lvl="1"/>
            <a:r>
              <a:rPr lang="en-GB" dirty="0"/>
              <a:t>Actually pretty simple maths – factorising huge prime numbers, using extended Euclidean.</a:t>
            </a:r>
          </a:p>
          <a:p>
            <a:pPr lvl="1"/>
            <a:r>
              <a:rPr lang="en-GB" dirty="0"/>
              <a:t>Based on the idea that everyone can encrypt data, but only the bank (who issued the public key) can decrypt it with their private key.</a:t>
            </a:r>
          </a:p>
          <a:p>
            <a:r>
              <a:rPr lang="en-GB" dirty="0"/>
              <a:t>P = NP?</a:t>
            </a:r>
          </a:p>
          <a:p>
            <a:pPr lvl="1"/>
            <a:r>
              <a:rPr lang="en-GB" dirty="0"/>
              <a:t>If P != NP, we have to rethink pretty much all of our encryption techniques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984063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Security vulnerabilities</a:t>
            </a:r>
          </a:p>
        </p:txBody>
      </p:sp>
      <p:sp>
        <p:nvSpPr>
          <p:cNvPr id="3" name="Content Placeholder 2"/>
          <p:cNvSpPr>
            <a:spLocks noGrp="1"/>
          </p:cNvSpPr>
          <p:nvPr>
            <p:ph idx="1"/>
          </p:nvPr>
        </p:nvSpPr>
        <p:spPr/>
        <p:txBody>
          <a:bodyPr>
            <a:normAutofit fontScale="92500" lnSpcReduction="20000"/>
          </a:bodyPr>
          <a:lstStyle/>
          <a:p>
            <a:r>
              <a:rPr lang="en-GB" dirty="0"/>
              <a:t>Can be very difficult to make sure a system is entirely secure.</a:t>
            </a:r>
          </a:p>
          <a:p>
            <a:r>
              <a:rPr lang="en-GB" dirty="0"/>
              <a:t>If your online bank account is compromised, who or what is to blame?</a:t>
            </a:r>
          </a:p>
          <a:p>
            <a:pPr lvl="1"/>
            <a:r>
              <a:rPr lang="en-GB" dirty="0"/>
              <a:t>The bank’s system</a:t>
            </a:r>
          </a:p>
          <a:p>
            <a:pPr lvl="1"/>
            <a:r>
              <a:rPr lang="en-GB" dirty="0"/>
              <a:t>The bank’s encryption method(s)</a:t>
            </a:r>
          </a:p>
          <a:p>
            <a:pPr lvl="1"/>
            <a:r>
              <a:rPr lang="en-GB" dirty="0"/>
              <a:t>Your device’s operating system</a:t>
            </a:r>
          </a:p>
          <a:p>
            <a:pPr lvl="1"/>
            <a:r>
              <a:rPr lang="en-GB" dirty="0"/>
              <a:t>Your web browser</a:t>
            </a:r>
          </a:p>
          <a:p>
            <a:pPr lvl="1"/>
            <a:r>
              <a:rPr lang="en-GB" dirty="0"/>
              <a:t>You (information you, possibly inadvertently, gave away)</a:t>
            </a:r>
          </a:p>
          <a:p>
            <a:pPr lvl="1"/>
            <a:r>
              <a:rPr lang="en-GB" dirty="0"/>
              <a:t>Other software on your device</a:t>
            </a:r>
          </a:p>
          <a:p>
            <a:pPr lvl="1"/>
            <a:r>
              <a:rPr lang="en-GB" dirty="0"/>
              <a:t>Your device’s hardware (see: recent Intel vulnerability)</a:t>
            </a:r>
          </a:p>
          <a:p>
            <a:r>
              <a:rPr lang="en-GB" dirty="0"/>
              <a:t>People who want to obtain access to secure systems often have numerous avenues to do so.</a:t>
            </a:r>
          </a:p>
          <a:p>
            <a:pPr lvl="1"/>
            <a:r>
              <a:rPr lang="en-GB" dirty="0"/>
              <a:t>Software updates – annoying, but necessary.</a:t>
            </a:r>
          </a:p>
        </p:txBody>
      </p:sp>
    </p:spTree>
    <p:extLst>
      <p:ext uri="{BB962C8B-B14F-4D97-AF65-F5344CB8AC3E}">
        <p14:creationId xmlns:p14="http://schemas.microsoft.com/office/powerpoint/2010/main" val="3715156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vulnerabilities</a:t>
            </a:r>
          </a:p>
        </p:txBody>
      </p:sp>
      <p:sp>
        <p:nvSpPr>
          <p:cNvPr id="3" name="Content Placeholder 2"/>
          <p:cNvSpPr>
            <a:spLocks noGrp="1"/>
          </p:cNvSpPr>
          <p:nvPr>
            <p:ph idx="1"/>
          </p:nvPr>
        </p:nvSpPr>
        <p:spPr/>
        <p:txBody>
          <a:bodyPr>
            <a:normAutofit/>
          </a:bodyPr>
          <a:lstStyle/>
          <a:p>
            <a:r>
              <a:rPr lang="en-GB" dirty="0"/>
              <a:t>We can usually split vulnerabilities in systems into a few distinct categories…</a:t>
            </a:r>
          </a:p>
          <a:p>
            <a:r>
              <a:rPr lang="en-GB" dirty="0" err="1"/>
              <a:t>Keyloggers</a:t>
            </a:r>
            <a:r>
              <a:rPr lang="en-GB" dirty="0"/>
              <a:t> - installing software which read key presses as you type, and record them in a file, or send them across the network.</a:t>
            </a:r>
          </a:p>
          <a:p>
            <a:pPr lvl="1"/>
            <a:r>
              <a:rPr lang="en-GB" dirty="0"/>
              <a:t>Sometimes installed on targeted machines, more often a problem on public computers.  Don’t use a public computer for anything sensitive.</a:t>
            </a:r>
          </a:p>
          <a:p>
            <a:r>
              <a:rPr lang="en-GB" dirty="0"/>
              <a:t>Fake WAP – creating a fake wireless access point which closely mirrors one you might expect to see.</a:t>
            </a:r>
          </a:p>
          <a:p>
            <a:pPr lvl="1"/>
            <a:r>
              <a:rPr lang="en-GB" dirty="0"/>
              <a:t>E.G. if I created an AP named “UWTSD Wireless” I could collect all data sent by anyone who connected to it.</a:t>
            </a:r>
          </a:p>
          <a:p>
            <a:pPr lvl="1"/>
            <a:r>
              <a:rPr lang="en-GB" dirty="0"/>
              <a:t>As an end-user, avoid APs you aren’t 100% sure of and use a VPN if you can.</a:t>
            </a:r>
          </a:p>
        </p:txBody>
      </p:sp>
    </p:spTree>
    <p:extLst>
      <p:ext uri="{BB962C8B-B14F-4D97-AF65-F5344CB8AC3E}">
        <p14:creationId xmlns:p14="http://schemas.microsoft.com/office/powerpoint/2010/main" val="3574479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vulnerabilities</a:t>
            </a:r>
          </a:p>
        </p:txBody>
      </p:sp>
      <p:sp>
        <p:nvSpPr>
          <p:cNvPr id="3" name="Content Placeholder 2"/>
          <p:cNvSpPr>
            <a:spLocks noGrp="1"/>
          </p:cNvSpPr>
          <p:nvPr>
            <p:ph idx="1"/>
          </p:nvPr>
        </p:nvSpPr>
        <p:spPr/>
        <p:txBody>
          <a:bodyPr>
            <a:normAutofit fontScale="92500" lnSpcReduction="20000"/>
          </a:bodyPr>
          <a:lstStyle/>
          <a:p>
            <a:r>
              <a:rPr lang="en-GB" dirty="0"/>
              <a:t>Waterhole attack – targeted attacks against specific groups of people, usually by attaching malware to a website they’re likely to use.  Can often have a political or social agenda.</a:t>
            </a:r>
          </a:p>
          <a:p>
            <a:pPr lvl="1"/>
            <a:r>
              <a:rPr lang="en-GB" dirty="0"/>
              <a:t>Usually avoidable only through software updates.</a:t>
            </a:r>
          </a:p>
          <a:p>
            <a:pPr lvl="1"/>
            <a:r>
              <a:rPr lang="en-GB" dirty="0"/>
              <a:t>Regularly use 0-day exploits in browsers and operating systems.</a:t>
            </a:r>
          </a:p>
          <a:p>
            <a:pPr lvl="1"/>
            <a:r>
              <a:rPr lang="en-GB" dirty="0"/>
              <a:t>Ironically, </a:t>
            </a:r>
            <a:r>
              <a:rPr lang="en-GB" dirty="0" err="1"/>
              <a:t>Ccleaner</a:t>
            </a:r>
            <a:r>
              <a:rPr lang="en-GB" dirty="0"/>
              <a:t>, an anti-malware tool was hit by a waterhole attack and itself infected with malware in 2017.</a:t>
            </a:r>
          </a:p>
          <a:p>
            <a:r>
              <a:rPr lang="en-GB" dirty="0"/>
              <a:t>Phishing – a form of social engineering.  Usually involves creating a mock-up of a popular website, then sending official-looking e-mails which include links and requests for immediate action.  A user “logging in” gives away their personal details.</a:t>
            </a:r>
          </a:p>
          <a:p>
            <a:pPr lvl="1"/>
            <a:r>
              <a:rPr lang="en-GB" dirty="0"/>
              <a:t>Treat links with great care.  Navigate to websites by typing them in the browser rather than clicking links.</a:t>
            </a:r>
          </a:p>
          <a:p>
            <a:pPr lvl="1"/>
            <a:r>
              <a:rPr lang="en-GB" dirty="0"/>
              <a:t>In compromised computer systems, host records might be modified to redirect traffic to legitimate sites to their fake counterparts.</a:t>
            </a:r>
          </a:p>
        </p:txBody>
      </p:sp>
    </p:spTree>
    <p:extLst>
      <p:ext uri="{BB962C8B-B14F-4D97-AF65-F5344CB8AC3E}">
        <p14:creationId xmlns:p14="http://schemas.microsoft.com/office/powerpoint/2010/main" val="2564410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vulnerabilities</a:t>
            </a:r>
          </a:p>
        </p:txBody>
      </p:sp>
      <p:sp>
        <p:nvSpPr>
          <p:cNvPr id="3" name="Content Placeholder 2"/>
          <p:cNvSpPr>
            <a:spLocks noGrp="1"/>
          </p:cNvSpPr>
          <p:nvPr>
            <p:ph idx="1"/>
          </p:nvPr>
        </p:nvSpPr>
        <p:spPr/>
        <p:txBody>
          <a:bodyPr/>
          <a:lstStyle/>
          <a:p>
            <a:r>
              <a:rPr lang="en-GB" dirty="0"/>
              <a:t>Denial of Service – bombarding a system with so much traffic that it can’t respond to legitimate queries.  Prevents access to services while the attack is ongoing.  Hard to stop, though usually has limited consequences once the attack is over.</a:t>
            </a:r>
          </a:p>
          <a:p>
            <a:pPr lvl="1"/>
            <a:r>
              <a:rPr lang="en-GB" dirty="0"/>
              <a:t>Often activism-driven.</a:t>
            </a:r>
          </a:p>
          <a:p>
            <a:pPr lvl="1"/>
            <a:r>
              <a:rPr lang="en-GB" dirty="0"/>
              <a:t>Usually “distributed”.</a:t>
            </a:r>
          </a:p>
          <a:p>
            <a:r>
              <a:rPr lang="en-GB" dirty="0"/>
              <a:t>Many more, e.g. cookie theft, clickjacking, passive attacks. </a:t>
            </a:r>
          </a:p>
        </p:txBody>
      </p:sp>
    </p:spTree>
    <p:extLst>
      <p:ext uri="{BB962C8B-B14F-4D97-AF65-F5344CB8AC3E}">
        <p14:creationId xmlns:p14="http://schemas.microsoft.com/office/powerpoint/2010/main" val="600996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 security</a:t>
            </a:r>
          </a:p>
        </p:txBody>
      </p:sp>
      <p:sp>
        <p:nvSpPr>
          <p:cNvPr id="3" name="Content Placeholder 2"/>
          <p:cNvSpPr>
            <a:spLocks noGrp="1"/>
          </p:cNvSpPr>
          <p:nvPr>
            <p:ph idx="1"/>
          </p:nvPr>
        </p:nvSpPr>
        <p:spPr/>
        <p:txBody>
          <a:bodyPr/>
          <a:lstStyle/>
          <a:p>
            <a:r>
              <a:rPr lang="en-GB" dirty="0"/>
              <a:t>Rogue DHCP Servers</a:t>
            </a:r>
          </a:p>
          <a:p>
            <a:r>
              <a:rPr lang="en-GB" dirty="0"/>
              <a:t>ARP Spoofing</a:t>
            </a:r>
          </a:p>
          <a:p>
            <a:r>
              <a:rPr lang="en-GB" dirty="0"/>
              <a:t>Packet sniffing</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41163974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this matter?</a:t>
            </a:r>
          </a:p>
        </p:txBody>
      </p:sp>
      <p:sp>
        <p:nvSpPr>
          <p:cNvPr id="3" name="Content Placeholder 2"/>
          <p:cNvSpPr>
            <a:spLocks noGrp="1"/>
          </p:cNvSpPr>
          <p:nvPr>
            <p:ph idx="1"/>
          </p:nvPr>
        </p:nvSpPr>
        <p:spPr/>
        <p:txBody>
          <a:bodyPr/>
          <a:lstStyle/>
          <a:p>
            <a:r>
              <a:rPr lang="en-GB" dirty="0"/>
              <a:t>If you’re on Computer Networks, hopefully you already know!  There’s an expectation that the networks you build will be secure.</a:t>
            </a:r>
          </a:p>
          <a:p>
            <a:r>
              <a:rPr lang="en-GB" dirty="0"/>
              <a:t>If you’re studying electronics, when you come to build devices which connect across networks, you’ll face the same expectation.</a:t>
            </a:r>
          </a:p>
          <a:p>
            <a:pPr lvl="1"/>
            <a:r>
              <a:rPr lang="en-GB" dirty="0"/>
              <a:t>You don’t reinvent the wheel – if you can use existing protocols you will.</a:t>
            </a:r>
          </a:p>
          <a:p>
            <a:pPr lvl="1"/>
            <a:r>
              <a:rPr lang="en-GB" dirty="0"/>
              <a:t>Using existing protocols will save you masses of time, but can open you up to risk, because more people have explored the limits of the protocols in question.</a:t>
            </a:r>
          </a:p>
        </p:txBody>
      </p:sp>
    </p:spTree>
    <p:extLst>
      <p:ext uri="{BB962C8B-B14F-4D97-AF65-F5344CB8AC3E}">
        <p14:creationId xmlns:p14="http://schemas.microsoft.com/office/powerpoint/2010/main" val="3203661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1D8E2-1726-4669-8D42-F9E7F6917A4A}"/>
              </a:ext>
            </a:extLst>
          </p:cNvPr>
          <p:cNvSpPr>
            <a:spLocks noGrp="1"/>
          </p:cNvSpPr>
          <p:nvPr>
            <p:ph type="title"/>
          </p:nvPr>
        </p:nvSpPr>
        <p:spPr/>
        <p:txBody>
          <a:bodyPr/>
          <a:lstStyle/>
          <a:p>
            <a:r>
              <a:rPr lang="en-GB" dirty="0"/>
              <a:t>Tools we can use…</a:t>
            </a:r>
          </a:p>
        </p:txBody>
      </p:sp>
      <p:sp>
        <p:nvSpPr>
          <p:cNvPr id="3" name="Content Placeholder 2">
            <a:extLst>
              <a:ext uri="{FF2B5EF4-FFF2-40B4-BE49-F238E27FC236}">
                <a16:creationId xmlns:a16="http://schemas.microsoft.com/office/drawing/2014/main" id="{C59A21B1-F306-4FA2-AD39-8EB0E365F6D5}"/>
              </a:ext>
            </a:extLst>
          </p:cNvPr>
          <p:cNvSpPr>
            <a:spLocks noGrp="1"/>
          </p:cNvSpPr>
          <p:nvPr>
            <p:ph idx="1"/>
          </p:nvPr>
        </p:nvSpPr>
        <p:spPr/>
        <p:txBody>
          <a:bodyPr>
            <a:normAutofit lnSpcReduction="10000"/>
          </a:bodyPr>
          <a:lstStyle/>
          <a:p>
            <a:r>
              <a:rPr lang="en-GB" dirty="0"/>
              <a:t>Disaster recovery.  The best tool in your arsenal – you assume something will, at some point go wrong, and come up with a (hopefully) fool proof plan to fix it.</a:t>
            </a:r>
          </a:p>
          <a:p>
            <a:pPr lvl="1"/>
            <a:r>
              <a:rPr lang="en-GB" dirty="0"/>
              <a:t>Beware Ransomware.</a:t>
            </a:r>
          </a:p>
          <a:p>
            <a:r>
              <a:rPr lang="en-GB" dirty="0"/>
              <a:t>Redundancy.  We’ve already talked a lot about this.</a:t>
            </a:r>
          </a:p>
          <a:p>
            <a:r>
              <a:rPr lang="en-GB" dirty="0"/>
              <a:t>Antiviruses and firewalls.  Generally a coverall for issues stemming from end-users.  Users WILL click links in e-mails from the crown prince of Nigeria, which inexplicably ended up in the spam folder.</a:t>
            </a:r>
          </a:p>
          <a:p>
            <a:r>
              <a:rPr lang="en-GB" dirty="0"/>
              <a:t>Physical security.  Everyone forgets this one.  Your digital security’s all for naught if someone can walk in to the server room.</a:t>
            </a:r>
          </a:p>
          <a:p>
            <a:r>
              <a:rPr lang="en-GB" dirty="0"/>
              <a:t>Policy is as important as technical solutions.</a:t>
            </a:r>
          </a:p>
          <a:p>
            <a:pPr lvl="1"/>
            <a:r>
              <a:rPr lang="en-GB" dirty="0"/>
              <a:t>I enjoy changing the backgrounds of unlocked computers.</a:t>
            </a:r>
          </a:p>
        </p:txBody>
      </p:sp>
    </p:spTree>
    <p:extLst>
      <p:ext uri="{BB962C8B-B14F-4D97-AF65-F5344CB8AC3E}">
        <p14:creationId xmlns:p14="http://schemas.microsoft.com/office/powerpoint/2010/main" val="1928008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Penetration testing</a:t>
            </a:r>
          </a:p>
        </p:txBody>
      </p:sp>
      <p:sp>
        <p:nvSpPr>
          <p:cNvPr id="3" name="Content Placeholder 2"/>
          <p:cNvSpPr>
            <a:spLocks noGrp="1"/>
          </p:cNvSpPr>
          <p:nvPr>
            <p:ph idx="1"/>
          </p:nvPr>
        </p:nvSpPr>
        <p:spPr/>
        <p:txBody>
          <a:bodyPr/>
          <a:lstStyle/>
          <a:p>
            <a:r>
              <a:rPr lang="en-GB" dirty="0"/>
              <a:t>Simulating attacks on computer systems to find and evaluate weaknesses.</a:t>
            </a:r>
          </a:p>
          <a:p>
            <a:pPr lvl="1"/>
            <a:r>
              <a:rPr lang="en-GB" dirty="0"/>
              <a:t>Usually the technical part of a security audit.</a:t>
            </a:r>
          </a:p>
          <a:p>
            <a:r>
              <a:rPr lang="en-GB" dirty="0"/>
              <a:t>Often carried out by an “ethical hacker” – someone who conducts penetration testing as a job.</a:t>
            </a:r>
          </a:p>
          <a:p>
            <a:pPr lvl="1"/>
            <a:r>
              <a:rPr lang="en-GB" dirty="0"/>
              <a:t>We’ll talk about the ethics and nuance of this in a second…</a:t>
            </a:r>
          </a:p>
          <a:p>
            <a:r>
              <a:rPr lang="en-GB" dirty="0"/>
              <a:t>Lots of tools exist (</a:t>
            </a:r>
            <a:r>
              <a:rPr lang="en-GB" dirty="0" err="1"/>
              <a:t>Nmap</a:t>
            </a:r>
            <a:r>
              <a:rPr lang="en-GB" dirty="0"/>
              <a:t>, </a:t>
            </a:r>
            <a:r>
              <a:rPr lang="en-GB" dirty="0" err="1"/>
              <a:t>Metasploit</a:t>
            </a:r>
            <a:r>
              <a:rPr lang="en-GB" dirty="0"/>
              <a:t>, w3af etc.)</a:t>
            </a:r>
          </a:p>
          <a:p>
            <a:pPr lvl="1"/>
            <a:r>
              <a:rPr lang="en-GB" dirty="0"/>
              <a:t>The big money’s in writing bespoke attacks.  Not too many people are effective at this, because it crosses so many subfields of computing.</a:t>
            </a:r>
          </a:p>
        </p:txBody>
      </p:sp>
    </p:spTree>
    <p:extLst>
      <p:ext uri="{BB962C8B-B14F-4D97-AF65-F5344CB8AC3E}">
        <p14:creationId xmlns:p14="http://schemas.microsoft.com/office/powerpoint/2010/main" val="872372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normAutofit fontScale="92500" lnSpcReduction="10000"/>
          </a:bodyPr>
          <a:lstStyle/>
          <a:p>
            <a:r>
              <a:rPr lang="en-GB" dirty="0"/>
              <a:t>Let’s define a few terms first:</a:t>
            </a:r>
          </a:p>
          <a:p>
            <a:pPr lvl="1"/>
            <a:r>
              <a:rPr lang="en-GB" dirty="0"/>
              <a:t>Hacking – someone interested in the inner workings of computer systems and gaining access to them, often motivated by the challenge, but without doing damage or seeking personal gain.  Often confused with “cracker”.</a:t>
            </a:r>
          </a:p>
          <a:p>
            <a:pPr lvl="1"/>
            <a:r>
              <a:rPr lang="en-GB" dirty="0"/>
              <a:t>Cracking – the opposite, someone who breaks into computer systems to deal damage or for personal gain.</a:t>
            </a:r>
          </a:p>
          <a:p>
            <a:pPr lvl="1"/>
            <a:r>
              <a:rPr lang="en-GB" dirty="0"/>
              <a:t>White hat – an ethical hacker who, with authority, uses tools and techniques to gain access to a system in order to reveal vulnerabilities so they can be fixed.</a:t>
            </a:r>
          </a:p>
          <a:p>
            <a:pPr lvl="2"/>
            <a:r>
              <a:rPr lang="en-GB" dirty="0"/>
              <a:t>Grey hat – similar, but without prior authority, though still aiming to reveal the vulnerability rather than do damage or benefit personally.</a:t>
            </a:r>
          </a:p>
          <a:p>
            <a:pPr lvl="1"/>
            <a:r>
              <a:rPr lang="en-GB" dirty="0"/>
              <a:t>Black hat – an unethical cracker who uses tools and techniques to gain access to a system for their own gain – to do damage, steal data, transfer money, etc.</a:t>
            </a:r>
          </a:p>
          <a:p>
            <a:pPr lvl="2"/>
            <a:r>
              <a:rPr lang="en-GB" dirty="0"/>
              <a:t>Hacktivist – a form of black hat motivated by a social or political agenda, often aiming to further that agenda or do damage, far more than for personal gain.</a:t>
            </a:r>
          </a:p>
        </p:txBody>
      </p:sp>
    </p:spTree>
    <p:extLst>
      <p:ext uri="{BB962C8B-B14F-4D97-AF65-F5344CB8AC3E}">
        <p14:creationId xmlns:p14="http://schemas.microsoft.com/office/powerpoint/2010/main" val="3292971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lstStyle/>
          <a:p>
            <a:r>
              <a:rPr lang="en-GB" dirty="0"/>
              <a:t>We’re going to take a look at a few tools which are intended for penetration testing.</a:t>
            </a:r>
          </a:p>
          <a:p>
            <a:r>
              <a:rPr lang="en-GB" dirty="0"/>
              <a:t>The tool won’t differentiate between legitimate penetration testing and cracking for personal gain – the only difference is intent.</a:t>
            </a:r>
          </a:p>
          <a:p>
            <a:r>
              <a:rPr lang="en-GB" dirty="0"/>
              <a:t>Ethics are incredibly important here – these are not toys to point at big websites indiscriminately.  You can very easily end up on the wrong side of the law if you use these tools to conduct attacks without authorisation.</a:t>
            </a:r>
          </a:p>
          <a:p>
            <a:r>
              <a:rPr lang="en-GB" dirty="0"/>
              <a:t>I have a few simple rules, which you must live by.</a:t>
            </a:r>
          </a:p>
        </p:txBody>
      </p:sp>
    </p:spTree>
    <p:extLst>
      <p:ext uri="{BB962C8B-B14F-4D97-AF65-F5344CB8AC3E}">
        <p14:creationId xmlns:p14="http://schemas.microsoft.com/office/powerpoint/2010/main" val="1789975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lstStyle/>
          <a:p>
            <a:r>
              <a:rPr lang="en-GB" dirty="0"/>
              <a:t>You must have the written permission of the owner/operator of the system you’re attempting to penetration test.  </a:t>
            </a:r>
          </a:p>
          <a:p>
            <a:pPr lvl="1"/>
            <a:r>
              <a:rPr lang="en-GB" dirty="0"/>
              <a:t>This is the difference between a grey and white hat.</a:t>
            </a:r>
          </a:p>
          <a:p>
            <a:pPr lvl="1"/>
            <a:r>
              <a:rPr lang="en-GB" dirty="0"/>
              <a:t>If you aren’t successful, it can be very difficult to prove that you were planning to reveal the vulnerabilities you found.</a:t>
            </a:r>
          </a:p>
          <a:p>
            <a:r>
              <a:rPr lang="en-GB" dirty="0"/>
              <a:t>You must not damage or modify the systems you’re accessing.</a:t>
            </a:r>
          </a:p>
          <a:p>
            <a:pPr lvl="1"/>
            <a:r>
              <a:rPr lang="en-GB" dirty="0"/>
              <a:t>Your job stops when you have the ability to steal data or do damage.  You don’t actually steal the data or do the damage.</a:t>
            </a:r>
          </a:p>
          <a:p>
            <a:r>
              <a:rPr lang="en-GB" dirty="0"/>
              <a:t>Protect the company you’re penetration testing for.</a:t>
            </a:r>
          </a:p>
          <a:p>
            <a:pPr lvl="1"/>
            <a:r>
              <a:rPr lang="en-GB" dirty="0"/>
              <a:t>This includes their privacy.  Largely encompassed by the above rule.</a:t>
            </a:r>
          </a:p>
        </p:txBody>
      </p:sp>
    </p:spTree>
    <p:extLst>
      <p:ext uri="{BB962C8B-B14F-4D97-AF65-F5344CB8AC3E}">
        <p14:creationId xmlns:p14="http://schemas.microsoft.com/office/powerpoint/2010/main" val="30464070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lstStyle/>
          <a:p>
            <a:r>
              <a:rPr lang="en-GB" dirty="0"/>
              <a:t>You must report issues you find to the company.  You should be entirely transparent about what you did and what you found.</a:t>
            </a:r>
          </a:p>
          <a:p>
            <a:r>
              <a:rPr lang="en-GB" dirty="0"/>
              <a:t>Additionally report vulnerabilities to hardware and software manufacturers – often, vulnerabilities which effect companies stem from operating system or common  software bugs.</a:t>
            </a:r>
          </a:p>
          <a:p>
            <a:pPr lvl="1"/>
            <a:r>
              <a:rPr lang="en-GB" dirty="0"/>
              <a:t>Do not make them public until the company has adequate time to respond.  Of course, it’s your duty to report – but telling the world at the same time you tell the company effectively creates a 0-day vulnerability long before the vendor can create a patch.</a:t>
            </a:r>
          </a:p>
        </p:txBody>
      </p:sp>
    </p:spTree>
    <p:extLst>
      <p:ext uri="{BB962C8B-B14F-4D97-AF65-F5344CB8AC3E}">
        <p14:creationId xmlns:p14="http://schemas.microsoft.com/office/powerpoint/2010/main" val="34109816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Bug bounties</a:t>
            </a:r>
          </a:p>
        </p:txBody>
      </p:sp>
      <p:sp>
        <p:nvSpPr>
          <p:cNvPr id="3" name="Content Placeholder 2"/>
          <p:cNvSpPr>
            <a:spLocks noGrp="1"/>
          </p:cNvSpPr>
          <p:nvPr>
            <p:ph idx="1"/>
          </p:nvPr>
        </p:nvSpPr>
        <p:spPr/>
        <p:txBody>
          <a:bodyPr>
            <a:normAutofit/>
          </a:bodyPr>
          <a:lstStyle/>
          <a:p>
            <a:r>
              <a:rPr lang="en-GB" dirty="0"/>
              <a:t>Some (especially large software) firms offer a permanent “bug bounty”.</a:t>
            </a:r>
          </a:p>
          <a:p>
            <a:pPr lvl="1"/>
            <a:r>
              <a:rPr lang="en-GB" dirty="0"/>
              <a:t>You don’t need written permission – if you can find a bug in their system(s) which could result in damage or data loss, they’ll pay you a decent sum of money for reporting it to them, rather than exploiting it.</a:t>
            </a:r>
          </a:p>
          <a:p>
            <a:pPr lvl="1"/>
            <a:r>
              <a:rPr lang="en-GB" dirty="0"/>
              <a:t>Based on the idea that people will be constantly probing their systems either way – far better (and probably cheaper) to pay to have the issues reported directly to them.</a:t>
            </a:r>
          </a:p>
          <a:p>
            <a:pPr lvl="1"/>
            <a:r>
              <a:rPr lang="en-GB" dirty="0"/>
              <a:t>Up to $100,000.  Bounties of $20,000 aren’t uncommon for critical bugs.</a:t>
            </a:r>
          </a:p>
          <a:p>
            <a:pPr lvl="1"/>
            <a:r>
              <a:rPr lang="en-GB" dirty="0"/>
              <a:t>Google paid out over $3M last year, in bounties.</a:t>
            </a:r>
          </a:p>
          <a:p>
            <a:pPr lvl="1"/>
            <a:r>
              <a:rPr lang="en-GB" dirty="0"/>
              <a:t>People who’re really good at this can make a living just penetration testing large websites.</a:t>
            </a:r>
          </a:p>
          <a:p>
            <a:pPr lvl="2"/>
            <a:r>
              <a:rPr lang="en-GB" dirty="0"/>
              <a:t>Many people who started as hackers now do this instead.  More money, less </a:t>
            </a:r>
            <a:r>
              <a:rPr lang="en-GB"/>
              <a:t>prison time.</a:t>
            </a:r>
            <a:endParaRPr lang="en-GB" dirty="0"/>
          </a:p>
        </p:txBody>
      </p:sp>
    </p:spTree>
    <p:extLst>
      <p:ext uri="{BB962C8B-B14F-4D97-AF65-F5344CB8AC3E}">
        <p14:creationId xmlns:p14="http://schemas.microsoft.com/office/powerpoint/2010/main" val="3129228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2E1D-0AED-4086-830F-FC3393CF2E16}"/>
              </a:ext>
            </a:extLst>
          </p:cNvPr>
          <p:cNvSpPr>
            <a:spLocks noGrp="1"/>
          </p:cNvSpPr>
          <p:nvPr>
            <p:ph type="title"/>
          </p:nvPr>
        </p:nvSpPr>
        <p:spPr/>
        <p:txBody>
          <a:bodyPr/>
          <a:lstStyle/>
          <a:p>
            <a:r>
              <a:rPr lang="en-GB" dirty="0"/>
              <a:t>Confidence in your system…</a:t>
            </a:r>
          </a:p>
        </p:txBody>
      </p:sp>
      <p:sp>
        <p:nvSpPr>
          <p:cNvPr id="3" name="Content Placeholder 2">
            <a:extLst>
              <a:ext uri="{FF2B5EF4-FFF2-40B4-BE49-F238E27FC236}">
                <a16:creationId xmlns:a16="http://schemas.microsoft.com/office/drawing/2014/main" id="{1C95130A-900B-422D-8F63-C83733EFAFF6}"/>
              </a:ext>
            </a:extLst>
          </p:cNvPr>
          <p:cNvSpPr>
            <a:spLocks noGrp="1"/>
          </p:cNvSpPr>
          <p:nvPr>
            <p:ph idx="1"/>
          </p:nvPr>
        </p:nvSpPr>
        <p:spPr/>
        <p:txBody>
          <a:bodyPr/>
          <a:lstStyle/>
          <a:p>
            <a:r>
              <a:rPr lang="en-GB" dirty="0"/>
              <a:t>You should never be confident in your system.  </a:t>
            </a:r>
          </a:p>
          <a:p>
            <a:pPr lvl="1"/>
            <a:r>
              <a:rPr lang="en-GB" dirty="0"/>
              <a:t>It’s impossible to definitively prove that a system is secure.  You can, at best, prove that penetration testers x, y and z couldn’t break into it using approaches a, b and c.</a:t>
            </a:r>
          </a:p>
          <a:p>
            <a:pPr lvl="1"/>
            <a:r>
              <a:rPr lang="en-GB" dirty="0"/>
              <a:t>You can know that you’ve done all you reasonably can, but you should still exercise constant vigilance, and prepare for the worst.  As mentioned, disaster planning is likely the most important part of security.</a:t>
            </a:r>
          </a:p>
          <a:p>
            <a:pPr lvl="1"/>
            <a:r>
              <a:rPr lang="en-GB" dirty="0"/>
              <a:t>Often, the flaw isn’t caused by you – it’s the result of software you’ve installed and rely on (e.g. the OS).</a:t>
            </a:r>
          </a:p>
          <a:p>
            <a:pPr lvl="1"/>
            <a:endParaRPr lang="en-GB" dirty="0"/>
          </a:p>
        </p:txBody>
      </p:sp>
    </p:spTree>
    <p:extLst>
      <p:ext uri="{BB962C8B-B14F-4D97-AF65-F5344CB8AC3E}">
        <p14:creationId xmlns:p14="http://schemas.microsoft.com/office/powerpoint/2010/main" val="39592234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506D4-2011-4BB1-A0DA-822609019052}"/>
              </a:ext>
            </a:extLst>
          </p:cNvPr>
          <p:cNvSpPr>
            <a:spLocks noGrp="1"/>
          </p:cNvSpPr>
          <p:nvPr>
            <p:ph type="title"/>
          </p:nvPr>
        </p:nvSpPr>
        <p:spPr/>
        <p:txBody>
          <a:bodyPr/>
          <a:lstStyle/>
          <a:p>
            <a:r>
              <a:rPr lang="en-GB" dirty="0"/>
              <a:t>Recent major security errors…</a:t>
            </a:r>
          </a:p>
        </p:txBody>
      </p:sp>
      <p:sp>
        <p:nvSpPr>
          <p:cNvPr id="3" name="Content Placeholder 2">
            <a:extLst>
              <a:ext uri="{FF2B5EF4-FFF2-40B4-BE49-F238E27FC236}">
                <a16:creationId xmlns:a16="http://schemas.microsoft.com/office/drawing/2014/main" id="{FC5CBD6D-5BD0-4599-BB7B-B879F9394D03}"/>
              </a:ext>
            </a:extLst>
          </p:cNvPr>
          <p:cNvSpPr>
            <a:spLocks noGrp="1"/>
          </p:cNvSpPr>
          <p:nvPr>
            <p:ph idx="1"/>
          </p:nvPr>
        </p:nvSpPr>
        <p:spPr/>
        <p:txBody>
          <a:bodyPr/>
          <a:lstStyle/>
          <a:p>
            <a:r>
              <a:rPr lang="en-GB" dirty="0"/>
              <a:t>Intel – Spectre and Meltdown.</a:t>
            </a:r>
          </a:p>
          <a:p>
            <a:pPr lvl="1"/>
            <a:r>
              <a:rPr lang="en-GB" dirty="0"/>
              <a:t>Occurred this year (2018).</a:t>
            </a:r>
          </a:p>
          <a:p>
            <a:pPr lvl="1"/>
            <a:r>
              <a:rPr lang="en-GB" dirty="0"/>
              <a:t>Affects pretty much every Intel chip made since 1995.</a:t>
            </a:r>
          </a:p>
          <a:p>
            <a:pPr lvl="1"/>
            <a:r>
              <a:rPr lang="en-GB" dirty="0"/>
              <a:t>Using a race condition in the microcode, processes can obtain a very high privilege level and effectively read the running memory of any other process.</a:t>
            </a:r>
          </a:p>
          <a:p>
            <a:pPr lvl="1"/>
            <a:r>
              <a:rPr lang="en-GB" dirty="0"/>
              <a:t>Fixes have resulted in a ~10% reduction in CPU performance.</a:t>
            </a:r>
          </a:p>
          <a:p>
            <a:pPr lvl="1"/>
            <a:r>
              <a:rPr lang="en-GB" dirty="0"/>
              <a:t>Most security researchers strongly suspect that Intel knew about this bug for a very long time without fixing it.</a:t>
            </a:r>
          </a:p>
          <a:p>
            <a:pPr lvl="1"/>
            <a:endParaRPr lang="en-GB" dirty="0"/>
          </a:p>
        </p:txBody>
      </p:sp>
    </p:spTree>
    <p:extLst>
      <p:ext uri="{BB962C8B-B14F-4D97-AF65-F5344CB8AC3E}">
        <p14:creationId xmlns:p14="http://schemas.microsoft.com/office/powerpoint/2010/main" val="23101623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F79D0-24C9-4D7C-8D8C-6FEFFF2D88EE}"/>
              </a:ext>
            </a:extLst>
          </p:cNvPr>
          <p:cNvSpPr>
            <a:spLocks noGrp="1"/>
          </p:cNvSpPr>
          <p:nvPr>
            <p:ph type="title"/>
          </p:nvPr>
        </p:nvSpPr>
        <p:spPr/>
        <p:txBody>
          <a:bodyPr/>
          <a:lstStyle/>
          <a:p>
            <a:r>
              <a:rPr lang="en-GB" dirty="0"/>
              <a:t>Recent major security errors…</a:t>
            </a:r>
          </a:p>
        </p:txBody>
      </p:sp>
      <p:sp>
        <p:nvSpPr>
          <p:cNvPr id="3" name="Content Placeholder 2">
            <a:extLst>
              <a:ext uri="{FF2B5EF4-FFF2-40B4-BE49-F238E27FC236}">
                <a16:creationId xmlns:a16="http://schemas.microsoft.com/office/drawing/2014/main" id="{AA08F34A-B598-418A-B588-6E8E30A5AF08}"/>
              </a:ext>
            </a:extLst>
          </p:cNvPr>
          <p:cNvSpPr>
            <a:spLocks noGrp="1"/>
          </p:cNvSpPr>
          <p:nvPr>
            <p:ph idx="1"/>
          </p:nvPr>
        </p:nvSpPr>
        <p:spPr/>
        <p:txBody>
          <a:bodyPr/>
          <a:lstStyle/>
          <a:p>
            <a:r>
              <a:rPr lang="en-GB" dirty="0"/>
              <a:t>WPA2 – KRACK.</a:t>
            </a:r>
          </a:p>
          <a:p>
            <a:pPr lvl="1"/>
            <a:r>
              <a:rPr lang="en-GB" dirty="0"/>
              <a:t>Key Reinstallation Attack.</a:t>
            </a:r>
          </a:p>
          <a:p>
            <a:pPr lvl="1"/>
            <a:r>
              <a:rPr lang="en-GB" dirty="0"/>
              <a:t>Discovered 2016, published 2017.</a:t>
            </a:r>
          </a:p>
          <a:p>
            <a:pPr lvl="1"/>
            <a:r>
              <a:rPr lang="en-GB" dirty="0"/>
              <a:t>By repeating a pseudorandom number used as part of the handshake, it was possible to gradually learn the entire keychain.</a:t>
            </a:r>
          </a:p>
          <a:p>
            <a:pPr lvl="1"/>
            <a:r>
              <a:rPr lang="en-GB" dirty="0"/>
              <a:t>Patched pretty quickly where possible.</a:t>
            </a:r>
          </a:p>
          <a:p>
            <a:pPr lvl="1"/>
            <a:r>
              <a:rPr lang="en-GB" dirty="0"/>
              <a:t>Vulnerability still very much in the wild – often tough to patch embedded devices (e.g. routers).</a:t>
            </a:r>
          </a:p>
        </p:txBody>
      </p:sp>
    </p:spTree>
    <p:extLst>
      <p:ext uri="{BB962C8B-B14F-4D97-AF65-F5344CB8AC3E}">
        <p14:creationId xmlns:p14="http://schemas.microsoft.com/office/powerpoint/2010/main" val="20425287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C564A-0D96-4850-9CD7-C6F6E24E8461}"/>
              </a:ext>
            </a:extLst>
          </p:cNvPr>
          <p:cNvSpPr>
            <a:spLocks noGrp="1"/>
          </p:cNvSpPr>
          <p:nvPr>
            <p:ph type="title"/>
          </p:nvPr>
        </p:nvSpPr>
        <p:spPr/>
        <p:txBody>
          <a:bodyPr/>
          <a:lstStyle/>
          <a:p>
            <a:r>
              <a:rPr lang="en-GB" dirty="0"/>
              <a:t>Recent major security errors…</a:t>
            </a:r>
          </a:p>
        </p:txBody>
      </p:sp>
      <p:sp>
        <p:nvSpPr>
          <p:cNvPr id="3" name="Content Placeholder 2">
            <a:extLst>
              <a:ext uri="{FF2B5EF4-FFF2-40B4-BE49-F238E27FC236}">
                <a16:creationId xmlns:a16="http://schemas.microsoft.com/office/drawing/2014/main" id="{9BBE3DDB-D088-4B58-BD32-47DD9EA2E85D}"/>
              </a:ext>
            </a:extLst>
          </p:cNvPr>
          <p:cNvSpPr>
            <a:spLocks noGrp="1"/>
          </p:cNvSpPr>
          <p:nvPr>
            <p:ph idx="1"/>
          </p:nvPr>
        </p:nvSpPr>
        <p:spPr/>
        <p:txBody>
          <a:bodyPr/>
          <a:lstStyle/>
          <a:p>
            <a:r>
              <a:rPr lang="en-GB" dirty="0"/>
              <a:t>OpenSSL – Heartbleed.</a:t>
            </a:r>
          </a:p>
          <a:p>
            <a:pPr lvl="1"/>
            <a:r>
              <a:rPr lang="en-GB" dirty="0"/>
              <a:t>Buffer overflow in one of the most popular SSL cryptography libraries.</a:t>
            </a:r>
          </a:p>
          <a:p>
            <a:pPr lvl="1"/>
            <a:r>
              <a:rPr lang="en-GB" dirty="0"/>
              <a:t>Discovered 2014.</a:t>
            </a:r>
          </a:p>
          <a:p>
            <a:pPr lvl="1"/>
            <a:r>
              <a:rPr lang="en-GB" dirty="0"/>
              <a:t>Allowed an attacker to massively overflow a buffer and directly read system memory – including private keys, privileged credentials, etc.</a:t>
            </a:r>
          </a:p>
          <a:p>
            <a:pPr lvl="1"/>
            <a:r>
              <a:rPr lang="en-GB" dirty="0"/>
              <a:t>Legitimately used to steal enormous amounts of data with huge numbers of sites compromised.</a:t>
            </a:r>
          </a:p>
        </p:txBody>
      </p:sp>
    </p:spTree>
    <p:extLst>
      <p:ext uri="{BB962C8B-B14F-4D97-AF65-F5344CB8AC3E}">
        <p14:creationId xmlns:p14="http://schemas.microsoft.com/office/powerpoint/2010/main" val="4193129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D0B33-6C40-44B4-A892-35CECE31388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259EDDA-DD37-4F47-B703-BE807FAA0A09}"/>
              </a:ext>
            </a:extLst>
          </p:cNvPr>
          <p:cNvSpPr>
            <a:spLocks noGrp="1"/>
          </p:cNvSpPr>
          <p:nvPr>
            <p:ph idx="1"/>
          </p:nvPr>
        </p:nvSpPr>
        <p:spPr/>
        <p:txBody>
          <a:bodyPr/>
          <a:lstStyle/>
          <a:p>
            <a:r>
              <a:rPr lang="en-GB" dirty="0"/>
              <a:t>Security is an ongoing arms race.</a:t>
            </a:r>
          </a:p>
          <a:p>
            <a:r>
              <a:rPr lang="en-GB" dirty="0"/>
              <a:t>Stay abreast of the tech news for information about breaking vulnerabilities.</a:t>
            </a:r>
          </a:p>
          <a:p>
            <a:pPr lvl="1"/>
            <a:r>
              <a:rPr lang="en-GB" dirty="0"/>
              <a:t>Patch Tuesday is followed by Exploit Wednesday…</a:t>
            </a:r>
          </a:p>
          <a:p>
            <a:r>
              <a:rPr lang="en-GB" dirty="0"/>
              <a:t>Many attackers aren’t looking to break into your system specifically, but any system they can which is easy.  Make your harder than most to deter all but the most dedicated crackers.</a:t>
            </a:r>
          </a:p>
          <a:p>
            <a:pPr lvl="1"/>
            <a:r>
              <a:rPr lang="en-GB" dirty="0"/>
              <a:t>You don’t have to outrun the bear, just someone you’re with.</a:t>
            </a:r>
          </a:p>
          <a:p>
            <a:r>
              <a:rPr lang="en-GB" dirty="0"/>
              <a:t>Pride cometh before a fall.  Complacency is a huge issue.</a:t>
            </a:r>
          </a:p>
          <a:p>
            <a:r>
              <a:rPr lang="en-GB" dirty="0"/>
              <a:t>Everything I’ve said today is relevant… today.  It’s outdated tomorrow – and now up to you to do your own, continuous research </a:t>
            </a:r>
            <a:r>
              <a:rPr lang="en-GB"/>
              <a:t>as needed.</a:t>
            </a:r>
            <a:endParaRPr lang="en-GB" dirty="0"/>
          </a:p>
          <a:p>
            <a:endParaRPr lang="en-GB" dirty="0"/>
          </a:p>
        </p:txBody>
      </p:sp>
    </p:spTree>
    <p:extLst>
      <p:ext uri="{BB962C8B-B14F-4D97-AF65-F5344CB8AC3E}">
        <p14:creationId xmlns:p14="http://schemas.microsoft.com/office/powerpoint/2010/main" val="9828144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639</TotalTime>
  <Words>2959</Words>
  <Application>Microsoft Office PowerPoint</Application>
  <PresentationFormat>Widescreen</PresentationFormat>
  <Paragraphs>215</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Trebuchet MS</vt:lpstr>
      <vt:lpstr>Wingdings</vt:lpstr>
      <vt:lpstr>Wingdings 3</vt:lpstr>
      <vt:lpstr>Facet</vt:lpstr>
      <vt:lpstr>Computer Security (intro) Penetration Testing</vt:lpstr>
      <vt:lpstr>Security</vt:lpstr>
      <vt:lpstr>“Tangible” security</vt:lpstr>
      <vt:lpstr>Security</vt:lpstr>
      <vt:lpstr>Security</vt:lpstr>
      <vt:lpstr>The problem with passwords</vt:lpstr>
      <vt:lpstr>Password case study</vt:lpstr>
      <vt:lpstr>Brute forcing times</vt:lpstr>
      <vt:lpstr>Password case study</vt:lpstr>
      <vt:lpstr>PowerPoint Presentation</vt:lpstr>
      <vt:lpstr>Password case study</vt:lpstr>
      <vt:lpstr>Password case study</vt:lpstr>
      <vt:lpstr>Password case study</vt:lpstr>
      <vt:lpstr>Alternatives?</vt:lpstr>
      <vt:lpstr>Security for non-persistent data</vt:lpstr>
      <vt:lpstr>Security for non-persistent data</vt:lpstr>
      <vt:lpstr>Security vulnerabilities</vt:lpstr>
      <vt:lpstr>Types of vulnerabilities</vt:lpstr>
      <vt:lpstr>Types of vulnerabilities</vt:lpstr>
      <vt:lpstr>Types of vulnerabilities</vt:lpstr>
      <vt:lpstr>Local security</vt:lpstr>
      <vt:lpstr>Why does this matter?</vt:lpstr>
      <vt:lpstr>Tools we can use…</vt:lpstr>
      <vt:lpstr>Penetration testing</vt:lpstr>
      <vt:lpstr>Ethics</vt:lpstr>
      <vt:lpstr>Ethics</vt:lpstr>
      <vt:lpstr>Ethics</vt:lpstr>
      <vt:lpstr>Ethics</vt:lpstr>
      <vt:lpstr>Bug bounties</vt:lpstr>
      <vt:lpstr>Confidence in your system…</vt:lpstr>
      <vt:lpstr>Recent major security errors…</vt:lpstr>
      <vt:lpstr>Recent major security errors…</vt:lpstr>
      <vt:lpstr>Recent major security errors…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Security (intro) Penetration Testing</dc:title>
  <dc:creator>Tim Bashford</dc:creator>
  <cp:lastModifiedBy>Tim Bashford</cp:lastModifiedBy>
  <cp:revision>21</cp:revision>
  <dcterms:created xsi:type="dcterms:W3CDTF">2018-03-19T14:24:45Z</dcterms:created>
  <dcterms:modified xsi:type="dcterms:W3CDTF">2018-03-22T00:08:50Z</dcterms:modified>
</cp:coreProperties>
</file>