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Ex1.xml" ContentType="application/vnd.ms-office.chartex+xml"/>
  <Override PartName="/ppt/charts/style3.xml" ContentType="application/vnd.ms-office.chartstyle+xml"/>
  <Override PartName="/ppt/charts/colors3.xml" ContentType="application/vnd.ms-office.chartcolorstyle+xml"/>
  <Override PartName="/ppt/charts/chartEx2.xml" ContentType="application/vnd.ms-office.chartex+xml"/>
  <Override PartName="/ppt/charts/style4.xml" ContentType="application/vnd.ms-office.chartstyle+xml"/>
  <Override PartName="/ppt/charts/colors4.xml" ContentType="application/vnd.ms-office.chartcolorstyle+xml"/>
  <Override PartName="/ppt/charts/chart3.xml" ContentType="application/vnd.openxmlformats-officedocument.drawingml.chart+xml"/>
  <Override PartName="/ppt/charts/style5.xml" ContentType="application/vnd.ms-office.chartstyle+xml"/>
  <Override PartName="/ppt/charts/colors5.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4" r:id="rId4"/>
    <p:sldId id="260" r:id="rId5"/>
    <p:sldId id="259" r:id="rId6"/>
    <p:sldId id="269" r:id="rId7"/>
    <p:sldId id="274" r:id="rId8"/>
    <p:sldId id="276" r:id="rId9"/>
    <p:sldId id="265" r:id="rId10"/>
    <p:sldId id="271" r:id="rId11"/>
    <p:sldId id="273" r:id="rId12"/>
    <p:sldId id="262" r:id="rId13"/>
    <p:sldId id="272" r:id="rId14"/>
    <p:sldId id="266" r:id="rId15"/>
    <p:sldId id="279" r:id="rId16"/>
    <p:sldId id="281" r:id="rId17"/>
    <p:sldId id="283" r:id="rId18"/>
    <p:sldId id="28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EEF1"/>
    <a:srgbClr val="00CC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Ex1.xml.rels><?xml version="1.0" encoding="UTF-8" standalone="yes"?>
<Relationships xmlns="http://schemas.openxmlformats.org/package/2006/relationships"><Relationship Id="rId3" Type="http://schemas.microsoft.com/office/2011/relationships/chartColorStyle" Target="colors3.xml"/><Relationship Id="rId2" Type="http://schemas.microsoft.com/office/2011/relationships/chartStyle" Target="style3.xml"/><Relationship Id="rId1" Type="http://schemas.openxmlformats.org/officeDocument/2006/relationships/package" Target="../embeddings/Microsoft_Excel_Worksheet2.xlsx"/></Relationships>
</file>

<file path=ppt/charts/_rels/chartEx2.xml.rels><?xml version="1.0" encoding="UTF-8" standalone="yes"?>
<Relationships xmlns="http://schemas.openxmlformats.org/package/2006/relationships"><Relationship Id="rId3" Type="http://schemas.microsoft.com/office/2011/relationships/chartColorStyle" Target="colors4.xml"/><Relationship Id="rId2" Type="http://schemas.microsoft.com/office/2011/relationships/chartStyle" Target="style4.xml"/><Relationship Id="rId1"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b="1" dirty="0">
                <a:solidFill>
                  <a:schemeClr val="tx2"/>
                </a:solidFill>
              </a:rPr>
              <a:t>% Generational news consumption</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415184297606034"/>
          <c:y val="0.17104102909379004"/>
          <c:w val="0.89061111164947759"/>
          <c:h val="0.68906487026129226"/>
        </c:manualLayout>
      </c:layout>
      <c:barChart>
        <c:barDir val="col"/>
        <c:grouping val="clustered"/>
        <c:varyColors val="0"/>
        <c:ser>
          <c:idx val="0"/>
          <c:order val="0"/>
          <c:tx>
            <c:strRef>
              <c:f>Sheet1!$B$1</c:f>
              <c:strCache>
                <c:ptCount val="1"/>
                <c:pt idx="0">
                  <c:v>1-30 AGE</c:v>
                </c:pt>
              </c:strCache>
            </c:strRef>
          </c:tx>
          <c:spPr>
            <a:solidFill>
              <a:schemeClr val="accent1"/>
            </a:solidFill>
            <a:ln>
              <a:noFill/>
            </a:ln>
            <a:effectLst/>
          </c:spPr>
          <c:invertIfNegative val="0"/>
          <c:cat>
            <c:strRef>
              <c:f>Sheet1!$A$2:$A$5</c:f>
              <c:strCache>
                <c:ptCount val="4"/>
                <c:pt idx="0">
                  <c:v>TV NEWS</c:v>
                </c:pt>
                <c:pt idx="1">
                  <c:v>ONLINE</c:v>
                </c:pt>
                <c:pt idx="2">
                  <c:v>RADIO</c:v>
                </c:pt>
                <c:pt idx="3">
                  <c:v>PRINT</c:v>
                </c:pt>
              </c:strCache>
            </c:strRef>
          </c:cat>
          <c:val>
            <c:numRef>
              <c:f>Sheet1!$B$2:$B$5</c:f>
              <c:numCache>
                <c:formatCode>General</c:formatCode>
                <c:ptCount val="4"/>
                <c:pt idx="0">
                  <c:v>37.5</c:v>
                </c:pt>
                <c:pt idx="1">
                  <c:v>62.5</c:v>
                </c:pt>
                <c:pt idx="2">
                  <c:v>0</c:v>
                </c:pt>
                <c:pt idx="3">
                  <c:v>0</c:v>
                </c:pt>
              </c:numCache>
            </c:numRef>
          </c:val>
          <c:extLst>
            <c:ext xmlns:c16="http://schemas.microsoft.com/office/drawing/2014/chart" uri="{C3380CC4-5D6E-409C-BE32-E72D297353CC}">
              <c16:uniqueId val="{00000000-F33E-46E3-BAE1-62E665455721}"/>
            </c:ext>
          </c:extLst>
        </c:ser>
        <c:ser>
          <c:idx val="1"/>
          <c:order val="1"/>
          <c:tx>
            <c:strRef>
              <c:f>Sheet1!$C$1</c:f>
              <c:strCache>
                <c:ptCount val="1"/>
                <c:pt idx="0">
                  <c:v>31-60 AGE</c:v>
                </c:pt>
              </c:strCache>
            </c:strRef>
          </c:tx>
          <c:spPr>
            <a:solidFill>
              <a:schemeClr val="accent2"/>
            </a:solidFill>
            <a:ln>
              <a:noFill/>
            </a:ln>
            <a:effectLst/>
          </c:spPr>
          <c:invertIfNegative val="0"/>
          <c:cat>
            <c:strRef>
              <c:f>Sheet1!$A$2:$A$5</c:f>
              <c:strCache>
                <c:ptCount val="4"/>
                <c:pt idx="0">
                  <c:v>TV NEWS</c:v>
                </c:pt>
                <c:pt idx="1">
                  <c:v>ONLINE</c:v>
                </c:pt>
                <c:pt idx="2">
                  <c:v>RADIO</c:v>
                </c:pt>
                <c:pt idx="3">
                  <c:v>PRINT</c:v>
                </c:pt>
              </c:strCache>
            </c:strRef>
          </c:cat>
          <c:val>
            <c:numRef>
              <c:f>Sheet1!$C$2:$C$5</c:f>
              <c:numCache>
                <c:formatCode>General</c:formatCode>
                <c:ptCount val="4"/>
                <c:pt idx="0">
                  <c:v>27</c:v>
                </c:pt>
                <c:pt idx="1">
                  <c:v>50</c:v>
                </c:pt>
                <c:pt idx="2">
                  <c:v>18</c:v>
                </c:pt>
                <c:pt idx="3">
                  <c:v>5</c:v>
                </c:pt>
              </c:numCache>
            </c:numRef>
          </c:val>
          <c:extLst>
            <c:ext xmlns:c16="http://schemas.microsoft.com/office/drawing/2014/chart" uri="{C3380CC4-5D6E-409C-BE32-E72D297353CC}">
              <c16:uniqueId val="{00000001-F33E-46E3-BAE1-62E665455721}"/>
            </c:ext>
          </c:extLst>
        </c:ser>
        <c:ser>
          <c:idx val="2"/>
          <c:order val="2"/>
          <c:tx>
            <c:strRef>
              <c:f>Sheet1!$D$1</c:f>
              <c:strCache>
                <c:ptCount val="1"/>
                <c:pt idx="0">
                  <c:v>61+ AGE</c:v>
                </c:pt>
              </c:strCache>
            </c:strRef>
          </c:tx>
          <c:spPr>
            <a:solidFill>
              <a:schemeClr val="accent3"/>
            </a:solidFill>
            <a:ln>
              <a:noFill/>
            </a:ln>
            <a:effectLst/>
          </c:spPr>
          <c:invertIfNegative val="0"/>
          <c:cat>
            <c:strRef>
              <c:f>Sheet1!$A$2:$A$5</c:f>
              <c:strCache>
                <c:ptCount val="4"/>
                <c:pt idx="0">
                  <c:v>TV NEWS</c:v>
                </c:pt>
                <c:pt idx="1">
                  <c:v>ONLINE</c:v>
                </c:pt>
                <c:pt idx="2">
                  <c:v>RADIO</c:v>
                </c:pt>
                <c:pt idx="3">
                  <c:v>PRINT</c:v>
                </c:pt>
              </c:strCache>
            </c:strRef>
          </c:cat>
          <c:val>
            <c:numRef>
              <c:f>Sheet1!$D$2:$D$5</c:f>
              <c:numCache>
                <c:formatCode>General</c:formatCode>
                <c:ptCount val="4"/>
                <c:pt idx="0">
                  <c:v>26</c:v>
                </c:pt>
                <c:pt idx="1">
                  <c:v>59</c:v>
                </c:pt>
                <c:pt idx="2">
                  <c:v>15</c:v>
                </c:pt>
                <c:pt idx="3">
                  <c:v>0</c:v>
                </c:pt>
              </c:numCache>
            </c:numRef>
          </c:val>
          <c:extLst>
            <c:ext xmlns:c16="http://schemas.microsoft.com/office/drawing/2014/chart" uri="{C3380CC4-5D6E-409C-BE32-E72D297353CC}">
              <c16:uniqueId val="{00000002-F33E-46E3-BAE1-62E665455721}"/>
            </c:ext>
          </c:extLst>
        </c:ser>
        <c:dLbls>
          <c:showLegendKey val="0"/>
          <c:showVal val="0"/>
          <c:showCatName val="0"/>
          <c:showSerName val="0"/>
          <c:showPercent val="0"/>
          <c:showBubbleSize val="0"/>
        </c:dLbls>
        <c:gapWidth val="219"/>
        <c:overlap val="-27"/>
        <c:axId val="503497576"/>
        <c:axId val="503499544"/>
      </c:barChart>
      <c:catAx>
        <c:axId val="5034975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03499544"/>
        <c:crosses val="autoZero"/>
        <c:auto val="1"/>
        <c:lblAlgn val="ctr"/>
        <c:lblOffset val="100"/>
        <c:noMultiLvlLbl val="0"/>
      </c:catAx>
      <c:valAx>
        <c:axId val="5034995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034975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b="1" dirty="0">
                <a:solidFill>
                  <a:schemeClr val="tx2"/>
                </a:solidFill>
              </a:rPr>
              <a:t>Estimated Marginal Means of Total Attitude Score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372107022047609"/>
          <c:y val="0.14890982023972293"/>
          <c:w val="0.88627896328136702"/>
          <c:h val="0.73865303385909142"/>
        </c:manualLayout>
      </c:layout>
      <c:lineChart>
        <c:grouping val="standard"/>
        <c:varyColors val="0"/>
        <c:ser>
          <c:idx val="0"/>
          <c:order val="0"/>
          <c:tx>
            <c:strRef>
              <c:f>Sheet1!$B$1</c:f>
              <c:strCache>
                <c:ptCount val="1"/>
                <c:pt idx="0">
                  <c:v>one- 30</c:v>
                </c:pt>
              </c:strCache>
            </c:strRef>
          </c:tx>
          <c:spPr>
            <a:ln w="38100" cap="rnd">
              <a:solidFill>
                <a:schemeClr val="accent1"/>
              </a:solidFill>
              <a:round/>
            </a:ln>
            <a:effectLst/>
          </c:spPr>
          <c:marker>
            <c:symbol val="none"/>
          </c:marker>
          <c:cat>
            <c:strRef>
              <c:f>Sheet1!$A$2:$A$5</c:f>
              <c:strCache>
                <c:ptCount val="4"/>
                <c:pt idx="0">
                  <c:v>TV</c:v>
                </c:pt>
                <c:pt idx="1">
                  <c:v>INTERNET</c:v>
                </c:pt>
                <c:pt idx="2">
                  <c:v>RADIO</c:v>
                </c:pt>
                <c:pt idx="3">
                  <c:v>PAPERS</c:v>
                </c:pt>
              </c:strCache>
            </c:strRef>
          </c:cat>
          <c:val>
            <c:numRef>
              <c:f>Sheet1!$B$2:$B$5</c:f>
              <c:numCache>
                <c:formatCode>General</c:formatCode>
                <c:ptCount val="4"/>
                <c:pt idx="0">
                  <c:v>24.8</c:v>
                </c:pt>
                <c:pt idx="1">
                  <c:v>25.3</c:v>
                </c:pt>
              </c:numCache>
            </c:numRef>
          </c:val>
          <c:smooth val="0"/>
          <c:extLst>
            <c:ext xmlns:c16="http://schemas.microsoft.com/office/drawing/2014/chart" uri="{C3380CC4-5D6E-409C-BE32-E72D297353CC}">
              <c16:uniqueId val="{00000000-A8D0-4AFB-B54E-ED1429659E91}"/>
            </c:ext>
          </c:extLst>
        </c:ser>
        <c:ser>
          <c:idx val="1"/>
          <c:order val="1"/>
          <c:tx>
            <c:strRef>
              <c:f>Sheet1!$C$1</c:f>
              <c:strCache>
                <c:ptCount val="1"/>
                <c:pt idx="0">
                  <c:v>31 - 60</c:v>
                </c:pt>
              </c:strCache>
            </c:strRef>
          </c:tx>
          <c:spPr>
            <a:ln w="38100" cap="rnd">
              <a:solidFill>
                <a:schemeClr val="accent2"/>
              </a:solidFill>
              <a:round/>
            </a:ln>
            <a:effectLst/>
          </c:spPr>
          <c:marker>
            <c:symbol val="none"/>
          </c:marker>
          <c:cat>
            <c:strRef>
              <c:f>Sheet1!$A$2:$A$5</c:f>
              <c:strCache>
                <c:ptCount val="4"/>
                <c:pt idx="0">
                  <c:v>TV</c:v>
                </c:pt>
                <c:pt idx="1">
                  <c:v>INTERNET</c:v>
                </c:pt>
                <c:pt idx="2">
                  <c:v>RADIO</c:v>
                </c:pt>
                <c:pt idx="3">
                  <c:v>PAPERS</c:v>
                </c:pt>
              </c:strCache>
            </c:strRef>
          </c:cat>
          <c:val>
            <c:numRef>
              <c:f>Sheet1!$C$2:$C$5</c:f>
              <c:numCache>
                <c:formatCode>General</c:formatCode>
                <c:ptCount val="4"/>
                <c:pt idx="0">
                  <c:v>24.1</c:v>
                </c:pt>
                <c:pt idx="1">
                  <c:v>25.4</c:v>
                </c:pt>
                <c:pt idx="2">
                  <c:v>24.2</c:v>
                </c:pt>
                <c:pt idx="3">
                  <c:v>24.5</c:v>
                </c:pt>
              </c:numCache>
            </c:numRef>
          </c:val>
          <c:smooth val="0"/>
          <c:extLst>
            <c:ext xmlns:c16="http://schemas.microsoft.com/office/drawing/2014/chart" uri="{C3380CC4-5D6E-409C-BE32-E72D297353CC}">
              <c16:uniqueId val="{00000001-A8D0-4AFB-B54E-ED1429659E91}"/>
            </c:ext>
          </c:extLst>
        </c:ser>
        <c:ser>
          <c:idx val="2"/>
          <c:order val="2"/>
          <c:tx>
            <c:strRef>
              <c:f>Sheet1!$D$1</c:f>
              <c:strCache>
                <c:ptCount val="1"/>
                <c:pt idx="0">
                  <c:v>61 plus</c:v>
                </c:pt>
              </c:strCache>
            </c:strRef>
          </c:tx>
          <c:spPr>
            <a:ln w="38100" cap="rnd">
              <a:solidFill>
                <a:schemeClr val="accent3"/>
              </a:solidFill>
              <a:round/>
            </a:ln>
            <a:effectLst/>
          </c:spPr>
          <c:marker>
            <c:symbol val="none"/>
          </c:marker>
          <c:cat>
            <c:strRef>
              <c:f>Sheet1!$A$2:$A$5</c:f>
              <c:strCache>
                <c:ptCount val="4"/>
                <c:pt idx="0">
                  <c:v>TV</c:v>
                </c:pt>
                <c:pt idx="1">
                  <c:v>INTERNET</c:v>
                </c:pt>
                <c:pt idx="2">
                  <c:v>RADIO</c:v>
                </c:pt>
                <c:pt idx="3">
                  <c:v>PAPERS</c:v>
                </c:pt>
              </c:strCache>
            </c:strRef>
          </c:cat>
          <c:val>
            <c:numRef>
              <c:f>Sheet1!$D$2:$D$5</c:f>
              <c:numCache>
                <c:formatCode>General</c:formatCode>
                <c:ptCount val="4"/>
                <c:pt idx="0">
                  <c:v>23.6</c:v>
                </c:pt>
                <c:pt idx="1">
                  <c:v>25.5</c:v>
                </c:pt>
                <c:pt idx="2">
                  <c:v>23.7</c:v>
                </c:pt>
              </c:numCache>
            </c:numRef>
          </c:val>
          <c:smooth val="0"/>
          <c:extLst>
            <c:ext xmlns:c16="http://schemas.microsoft.com/office/drawing/2014/chart" uri="{C3380CC4-5D6E-409C-BE32-E72D297353CC}">
              <c16:uniqueId val="{00000002-A8D0-4AFB-B54E-ED1429659E91}"/>
            </c:ext>
          </c:extLst>
        </c:ser>
        <c:dLbls>
          <c:showLegendKey val="0"/>
          <c:showVal val="0"/>
          <c:showCatName val="0"/>
          <c:showSerName val="0"/>
          <c:showPercent val="0"/>
          <c:showBubbleSize val="0"/>
        </c:dLbls>
        <c:smooth val="0"/>
        <c:axId val="278619160"/>
        <c:axId val="278619816"/>
      </c:lineChart>
      <c:catAx>
        <c:axId val="2786191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8619816"/>
        <c:crosses val="autoZero"/>
        <c:auto val="1"/>
        <c:lblAlgn val="ctr"/>
        <c:lblOffset val="100"/>
        <c:noMultiLvlLbl val="0"/>
      </c:catAx>
      <c:valAx>
        <c:axId val="278619816"/>
        <c:scaling>
          <c:orientation val="minMax"/>
          <c:min val="23"/>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86191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a:defRPr sz="2200" b="1" i="0" u="none" strike="noStrike" kern="1200" baseline="0">
                <a:solidFill>
                  <a:schemeClr val="dk1">
                    <a:lumMod val="75000"/>
                    <a:lumOff val="25000"/>
                  </a:schemeClr>
                </a:solidFill>
                <a:latin typeface="+mn-lt"/>
                <a:ea typeface="+mn-ea"/>
                <a:cs typeface="+mn-cs"/>
              </a:defRPr>
            </a:pPr>
            <a:r>
              <a:rPr lang="en-US" sz="2800" dirty="0">
                <a:solidFill>
                  <a:schemeClr val="accent3"/>
                </a:solidFill>
              </a:rPr>
              <a:t>REASON FOR CHANGE</a:t>
            </a:r>
          </a:p>
        </c:rich>
      </c:tx>
      <c:layout>
        <c:manualLayout>
          <c:xMode val="edge"/>
          <c:yMode val="edge"/>
          <c:x val="0.11284756397637796"/>
          <c:y val="1.524342443529939E-2"/>
        </c:manualLayout>
      </c:layout>
      <c:overlay val="0"/>
      <c:spPr>
        <a:noFill/>
        <a:ln>
          <a:noFill/>
        </a:ln>
        <a:effectLst/>
      </c:spPr>
      <c:txPr>
        <a:bodyPr rot="0" spcFirstLastPara="1" vertOverflow="ellipsis" vert="horz" wrap="square" anchor="ctr" anchorCtr="1"/>
        <a:lstStyle/>
        <a:p>
          <a:pPr algn="l">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REASON FOR CHANGE</c:v>
                </c:pt>
              </c:strCache>
            </c:strRef>
          </c:tx>
          <c:dPt>
            <c:idx val="0"/>
            <c:bubble3D val="0"/>
            <c:spPr>
              <a:solidFill>
                <a:srgbClr val="00CC6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63A3-4829-94DA-0B6CCC7314FC}"/>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8-63A3-4829-94DA-0B6CCC7314FC}"/>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4-63A3-4829-94DA-0B6CCC7314FC}"/>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63A3-4829-94DA-0B6CCC7314FC}"/>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2-63A3-4829-94DA-0B6CCC7314FC}"/>
              </c:ext>
            </c:extLst>
          </c:dPt>
          <c:dPt>
            <c:idx val="5"/>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63A3-4829-94DA-0B6CCC7314FC}"/>
              </c:ext>
            </c:extLst>
          </c:dPt>
          <c:dPt>
            <c:idx val="6"/>
            <c:bubble3D val="0"/>
            <c:spPr>
              <a:solidFill>
                <a:schemeClr val="accent1">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6-63A3-4829-94DA-0B6CCC7314FC}"/>
              </c:ext>
            </c:extLst>
          </c:dPt>
          <c:dPt>
            <c:idx val="7"/>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63A3-4829-94DA-0B6CCC7314FC}"/>
              </c:ext>
            </c:extLst>
          </c:dPt>
          <c:dLbls>
            <c:dLbl>
              <c:idx val="0"/>
              <c:layout>
                <c:manualLayout>
                  <c:x val="-0.11930856299212599"/>
                  <c:y val="7.3190235721358229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63A3-4829-94DA-0B6CCC7314FC}"/>
                </c:ext>
              </c:extLst>
            </c:dLbl>
            <c:dLbl>
              <c:idx val="1"/>
              <c:layout>
                <c:manualLayout>
                  <c:x val="-0.10826870078740157"/>
                  <c:y val="-5.6810348461196737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8-63A3-4829-94DA-0B6CCC7314FC}"/>
                </c:ext>
              </c:extLst>
            </c:dLbl>
            <c:dLbl>
              <c:idx val="2"/>
              <c:layout>
                <c:manualLayout>
                  <c:x val="-7.5550935039370076E-2"/>
                  <c:y val="-0.1026084860280540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4-63A3-4829-94DA-0B6CCC7314FC}"/>
                </c:ext>
              </c:extLst>
            </c:dLbl>
            <c:dLbl>
              <c:idx val="3"/>
              <c:layout>
                <c:manualLayout>
                  <c:x val="4.7490772637795275E-2"/>
                  <c:y val="-0.1225412384818058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63A3-4829-94DA-0B6CCC7314FC}"/>
                </c:ext>
              </c:extLst>
            </c:dLbl>
            <c:dLbl>
              <c:idx val="4"/>
              <c:layout>
                <c:manualLayout>
                  <c:x val="0.11951390255905511"/>
                  <c:y val="-0.12560117191457343"/>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63A3-4829-94DA-0B6CCC7314FC}"/>
                </c:ext>
              </c:extLst>
            </c:dLbl>
            <c:dLbl>
              <c:idx val="5"/>
              <c:layout>
                <c:manualLayout>
                  <c:x val="8.5814837598425203E-2"/>
                  <c:y val="-7.893238049954264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63A3-4829-94DA-0B6CCC7314FC}"/>
                </c:ext>
              </c:extLst>
            </c:dLbl>
            <c:dLbl>
              <c:idx val="6"/>
              <c:layout>
                <c:manualLayout>
                  <c:x val="0.15316560039370075"/>
                  <c:y val="6.1358838201398043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6-63A3-4829-94DA-0B6CCC7314FC}"/>
                </c:ext>
              </c:extLst>
            </c:dLbl>
            <c:dLbl>
              <c:idx val="7"/>
              <c:layout>
                <c:manualLayout>
                  <c:x val="6.2132997047244093E-2"/>
                  <c:y val="0.13110565052424838"/>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63A3-4829-94DA-0B6CCC7314FC}"/>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Sheet1!$A$2:$A$9</c:f>
              <c:strCache>
                <c:ptCount val="8"/>
                <c:pt idx="0">
                  <c:v>No Change</c:v>
                </c:pt>
                <c:pt idx="1">
                  <c:v>Too Slow</c:v>
                </c:pt>
                <c:pt idx="2">
                  <c:v>New Tech</c:v>
                </c:pt>
                <c:pt idx="3">
                  <c:v>Prop/Fake</c:v>
                </c:pt>
                <c:pt idx="4">
                  <c:v>Like Choice</c:v>
                </c:pt>
                <c:pt idx="5">
                  <c:v>Like Share</c:v>
                </c:pt>
                <c:pt idx="6">
                  <c:v>Time of Day</c:v>
                </c:pt>
                <c:pt idx="7">
                  <c:v>Other</c:v>
                </c:pt>
              </c:strCache>
            </c:strRef>
          </c:cat>
          <c:val>
            <c:numRef>
              <c:f>Sheet1!$B$2:$B$9</c:f>
              <c:numCache>
                <c:formatCode>General</c:formatCode>
                <c:ptCount val="8"/>
                <c:pt idx="0">
                  <c:v>29.5</c:v>
                </c:pt>
                <c:pt idx="1">
                  <c:v>3</c:v>
                </c:pt>
                <c:pt idx="2">
                  <c:v>13.75</c:v>
                </c:pt>
                <c:pt idx="3">
                  <c:v>14.75</c:v>
                </c:pt>
                <c:pt idx="4">
                  <c:v>3</c:v>
                </c:pt>
                <c:pt idx="5">
                  <c:v>1</c:v>
                </c:pt>
                <c:pt idx="6">
                  <c:v>27</c:v>
                </c:pt>
                <c:pt idx="7">
                  <c:v>8</c:v>
                </c:pt>
              </c:numCache>
            </c:numRef>
          </c:val>
          <c:extLst>
            <c:ext xmlns:c16="http://schemas.microsoft.com/office/drawing/2014/chart" uri="{C3380CC4-5D6E-409C-BE32-E72D297353CC}">
              <c16:uniqueId val="{00000000-63A3-4829-94DA-0B6CCC7314FC}"/>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layout>
        <c:manualLayout>
          <c:xMode val="edge"/>
          <c:yMode val="edge"/>
          <c:x val="0.7825247293307086"/>
          <c:y val="1.0117450272384353E-3"/>
          <c:w val="0.18310027066929133"/>
          <c:h val="0.50677281936797747"/>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3">
    <c:autoUpdate val="0"/>
  </c:externalData>
</c:chartSpace>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Sheet1!$A$2:$A$6</cx:f>
        <cx:lvl ptCount="5">
          <cx:pt idx="0">9%(21)Desktop computer</cx:pt>
          <cx:pt idx="1">19%(46)Laptop, Tablet</cx:pt>
          <cx:pt idx="2">48% (115) Smart Phone</cx:pt>
          <cx:pt idx="3">11%(26)Television</cx:pt>
          <cx:pt idx="4">13% (30) Radio</cx:pt>
        </cx:lvl>
      </cx:strDim>
      <cx:numDim type="size">
        <cx:f>Sheet1!$B$2:$B$6</cx:f>
        <cx:lvl ptCount="5" formatCode="General">
          <cx:pt idx="0">9</cx:pt>
          <cx:pt idx="1">19</cx:pt>
          <cx:pt idx="2">48</cx:pt>
          <cx:pt idx="3">11</cx:pt>
          <cx:pt idx="4">13</cx:pt>
        </cx:lvl>
      </cx:numDim>
    </cx:data>
  </cx:chartData>
  <cx:chart>
    <cx:title pos="t" align="ctr" overlay="0">
      <cx:tx>
        <cx:txData>
          <cx:v>What technology do you use to watch the news</cx:v>
        </cx:txData>
      </cx:tx>
      <cx:txPr>
        <a:bodyPr rot="0" spcFirstLastPara="1" vertOverflow="ellipsis" vert="horz" wrap="square" lIns="38100" tIns="19050" rIns="38100" bIns="19050" anchor="ctr" anchorCtr="1" compatLnSpc="0"/>
        <a:lstStyle/>
        <a:p>
          <a:pPr algn="ctr" rtl="0">
            <a:defRPr sz="2200" b="1" i="0" u="none" strike="noStrike" kern="1200" baseline="0">
              <a:solidFill>
                <a:prstClr val="black">
                  <a:lumMod val="75000"/>
                  <a:lumOff val="25000"/>
                </a:prstClr>
              </a:solidFill>
              <a:latin typeface="+mn-lt"/>
              <a:ea typeface="+mn-ea"/>
              <a:cs typeface="+mn-cs"/>
            </a:defRPr>
          </a:pPr>
          <a:r>
            <a:rPr kumimoji="0" lang="en-US" sz="2200" b="1" i="0" u="none" strike="noStrike" kern="1200" cap="none" spc="0" normalizeH="0" baseline="0" noProof="0">
              <a:ln>
                <a:noFill/>
              </a:ln>
              <a:solidFill>
                <a:prstClr val="black">
                  <a:lumMod val="75000"/>
                  <a:lumOff val="25000"/>
                </a:prstClr>
              </a:solidFill>
              <a:effectLst/>
              <a:uLnTx/>
              <a:uFillTx/>
              <a:latin typeface="Century Gothic" panose="020B0502020202020204"/>
            </a:rPr>
            <a:t>What technology do you use to watch the news</a:t>
          </a:r>
        </a:p>
      </cx:txPr>
    </cx:title>
    <cx:plotArea>
      <cx:plotAreaRegion>
        <cx:series layoutId="sunburst" uniqueId="{33E8887A-D513-40E6-B9A1-12A90EFB402D}">
          <cx:tx>
            <cx:txData>
              <cx:f>Sheet1!$B$1</cx:f>
              <cx:v>Sales</cx:v>
            </cx:txData>
          </cx:tx>
          <cx:dataLabels pos="ctr">
            <cx:visibility seriesName="0" categoryName="0" value="0"/>
          </cx:dataLabels>
          <cx:dataId val="0"/>
        </cx:series>
      </cx:plotAreaRegion>
    </cx:plotArea>
    <cx:legend pos="l" align="ctr" overlay="0">
      <cx:spPr>
        <a:solidFill>
          <a:schemeClr val="bg1"/>
        </a:solidFill>
        <a:effectLst>
          <a:glow rad="88900">
            <a:srgbClr val="00B0F0"/>
          </a:glow>
        </a:effectLst>
      </cx:spPr>
      <cx:txPr>
        <a:bodyPr spcFirstLastPara="1" vertOverflow="ellipsis" horzOverflow="overflow" wrap="square" lIns="0" tIns="0" rIns="0" bIns="0" anchor="ctr" anchorCtr="1"/>
        <a:lstStyle/>
        <a:p>
          <a:pPr algn="ctr" rtl="0">
            <a:defRPr/>
          </a:pPr>
          <a:endParaRPr lang="en-US" sz="1197" b="0" i="0" u="none" strike="noStrike" kern="1200" baseline="0">
            <a:solidFill>
              <a:prstClr val="black">
                <a:lumMod val="75000"/>
                <a:lumOff val="25000"/>
              </a:prstClr>
            </a:solidFill>
            <a:latin typeface="Century Gothic" panose="020B0502020202020204"/>
          </a:endParaRPr>
        </a:p>
      </cx:txPr>
    </cx:legend>
  </cx:chart>
  <cx:spPr>
    <a:noFill/>
    <a:effectLst>
      <a:outerShdw sx="1000" sy="1000" algn="ctr" rotWithShape="0">
        <a:schemeClr val="bg1"/>
      </a:outerShdw>
    </a:effectLst>
  </cx:spPr>
</cx:chartSpace>
</file>

<file path=ppt/charts/chartEx2.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Sheet1!$A$2:$A$7</cx:f>
        <cx:lvl ptCount="6">
          <cx:pt idx="0">32%(77)Morning</cx:pt>
          <cx:pt idx="1">17%(41)Evening</cx:pt>
          <cx:pt idx="2">3% (7)
Lunchtime</cx:pt>
          <cx:pt idx="3">38%(91)I check in and out during the day</cx:pt>
          <cx:pt idx="4">3% (7)
I follow breaking stories</cx:pt>
          <cx:pt idx="5">6%(15)If something interesting pops up.</cx:pt>
        </cx:lvl>
      </cx:strDim>
      <cx:numDim type="size">
        <cx:f>Sheet1!$B$2:$B$7</cx:f>
        <cx:lvl ptCount="6" formatCode="General">
          <cx:pt idx="0">32</cx:pt>
          <cx:pt idx="1">17</cx:pt>
          <cx:pt idx="2">3</cx:pt>
          <cx:pt idx="3">38</cx:pt>
          <cx:pt idx="4">3</cx:pt>
          <cx:pt idx="5">6</cx:pt>
        </cx:lvl>
      </cx:numDim>
    </cx:data>
  </cx:chartData>
  <cx:chart>
    <cx:title pos="t" align="ctr" overlay="0">
      <cx:tx>
        <cx:rich>
          <a:bodyPr rot="0" spcFirstLastPara="1" vertOverflow="ellipsis" vert="horz" wrap="square" lIns="38100" tIns="19050" rIns="38100" bIns="19050" anchor="ctr" anchorCtr="1" compatLnSpc="0"/>
          <a:lstStyle/>
          <a:p>
            <a:pPr algn="ctr" rtl="0">
              <a:defRPr sz="2200" b="1" i="0" u="none" strike="noStrike" kern="1200" baseline="0">
                <a:solidFill>
                  <a:prstClr val="black">
                    <a:lumMod val="75000"/>
                    <a:lumOff val="25000"/>
                  </a:prstClr>
                </a:solidFill>
                <a:latin typeface="+mn-lt"/>
                <a:ea typeface="+mn-ea"/>
                <a:cs typeface="+mn-cs"/>
              </a:defRPr>
            </a:pPr>
            <a:r>
              <a:rPr kumimoji="0" lang="en-US" sz="2200" b="1" i="0" u="none" strike="noStrike" kern="1200" cap="none" spc="0" normalizeH="0" baseline="0" noProof="0" dirty="0">
                <a:ln>
                  <a:noFill/>
                </a:ln>
                <a:solidFill>
                  <a:prstClr val="black">
                    <a:lumMod val="75000"/>
                    <a:lumOff val="25000"/>
                  </a:prstClr>
                </a:solidFill>
                <a:effectLst/>
                <a:uLnTx/>
                <a:uFillTx/>
                <a:latin typeface="Century Gothic" panose="020B0502020202020204"/>
              </a:rPr>
              <a:t>What time are you most likely to catch the </a:t>
            </a:r>
            <a:r>
              <a:rPr kumimoji="0" lang="en-US" sz="2200" b="1" i="0" u="none" strike="noStrike" kern="1200" cap="none" spc="0" normalizeH="0" baseline="0" noProof="0" dirty="0" err="1">
                <a:ln>
                  <a:noFill/>
                </a:ln>
                <a:solidFill>
                  <a:prstClr val="black">
                    <a:lumMod val="75000"/>
                    <a:lumOff val="25000"/>
                  </a:prstClr>
                </a:solidFill>
                <a:effectLst/>
                <a:uLnTx/>
                <a:uFillTx/>
                <a:latin typeface="Century Gothic" panose="020B0502020202020204"/>
              </a:rPr>
              <a:t>vnews</a:t>
            </a:r>
            <a:endParaRPr kumimoji="0" lang="en-US" sz="2200" b="1" i="0" u="none" strike="noStrike" kern="1200" cap="none" spc="0" normalizeH="0" baseline="0" noProof="0" dirty="0">
              <a:ln>
                <a:noFill/>
              </a:ln>
              <a:solidFill>
                <a:prstClr val="black">
                  <a:lumMod val="75000"/>
                  <a:lumOff val="25000"/>
                </a:prstClr>
              </a:solidFill>
              <a:effectLst/>
              <a:uLnTx/>
              <a:uFillTx/>
              <a:latin typeface="Century Gothic" panose="020B0502020202020204"/>
            </a:endParaRPr>
          </a:p>
        </cx:rich>
      </cx:tx>
    </cx:title>
    <cx:plotArea>
      <cx:plotAreaRegion>
        <cx:plotSurface>
          <cx:spPr>
            <a:solidFill>
              <a:schemeClr val="bg1"/>
            </a:solidFill>
          </cx:spPr>
        </cx:plotSurface>
        <cx:series layoutId="sunburst" uniqueId="{5A9E9452-A876-435B-A805-E7AA5E8ABC6C}">
          <cx:tx>
            <cx:txData>
              <cx:f>Sheet1!$B$1</cx:f>
              <cx:v>Sales</cx:v>
            </cx:txData>
          </cx:tx>
          <cx:dataLabels pos="ctr">
            <cx:visibility seriesName="0" categoryName="0" value="0"/>
          </cx:dataLabels>
          <cx:dataId val="0"/>
        </cx:series>
      </cx:plotAreaRegion>
    </cx:plotArea>
    <cx:legend pos="l" align="ctr" overlay="0">
      <cx:spPr>
        <a:solidFill>
          <a:schemeClr val="bg1"/>
        </a:solidFill>
        <a:ln>
          <a:solidFill>
            <a:schemeClr val="tx1"/>
          </a:solidFill>
        </a:ln>
        <a:effectLst>
          <a:glow rad="63500">
            <a:schemeClr val="accent6"/>
          </a:glow>
        </a:effectLst>
      </cx:spPr>
      <cx:txPr>
        <a:bodyPr spcFirstLastPara="1" vertOverflow="ellipsis" horzOverflow="overflow" wrap="square" lIns="0" tIns="0" rIns="0" bIns="0" anchor="ctr" anchorCtr="1"/>
        <a:lstStyle/>
        <a:p>
          <a:pPr algn="ctr" rtl="0">
            <a:defRPr/>
          </a:pPr>
          <a:endParaRPr lang="en-US" sz="1197" b="0" i="0" u="none" strike="noStrike" kern="1200" baseline="0">
            <a:solidFill>
              <a:prstClr val="black">
                <a:lumMod val="75000"/>
                <a:lumOff val="25000"/>
              </a:prstClr>
            </a:solidFill>
            <a:latin typeface="Century Gothic" panose="020B0502020202020204"/>
          </a:endParaRPr>
        </a:p>
      </cx:txPr>
    </cx:legend>
  </cx:chart>
  <cx:spPr>
    <a:gradFill>
      <a:gsLst>
        <a:gs pos="0">
          <a:schemeClr val="bg2">
            <a:tint val="90000"/>
            <a:lumMod val="120000"/>
          </a:schemeClr>
        </a:gs>
        <a:gs pos="100000">
          <a:schemeClr val="bg2">
            <a:shade val="98000"/>
            <a:satMod val="120000"/>
            <a:lumMod val="98000"/>
          </a:schemeClr>
        </a:gs>
      </a:gsLst>
      <a:lin ang="5400000" scaled="0"/>
    </a:gradFill>
  </cx:spPr>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90000"/>
                <a:lumMod val="120000"/>
              </a:schemeClr>
            </a:gs>
            <a:gs pos="100000">
              <a:schemeClr val="bg2">
                <a:shade val="98000"/>
                <a:satMod val="120000"/>
                <a:lumMod val="98000"/>
              </a:schemeClr>
            </a:gs>
          </a:gsLst>
          <a:lin ang="5400000" scaled="0"/>
          <a:tileRect/>
        </a:gra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emf"/><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microsoft.com/office/2014/relationships/chartEx" Target="../charts/chartEx1.xml"/><Relationship Id="rId1" Type="http://schemas.openxmlformats.org/officeDocument/2006/relationships/slideLayout" Target="../slideLayouts/slideLayout2.xml"/><Relationship Id="rId5" Type="http://schemas.openxmlformats.org/officeDocument/2006/relationships/image" Target="../media/image18.png"/><Relationship Id="rId4" Type="http://schemas.microsoft.com/office/2014/relationships/chartEx" Target="../charts/chartEx2.xml"/></Relationships>
</file>

<file path=ppt/slides/_rels/slide15.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redbubble.com/people/florintenica/works/14711566-question-mark-pattern?p=metal-print" TargetMode="External"/><Relationship Id="rId3" Type="http://schemas.openxmlformats.org/officeDocument/2006/relationships/hyperlink" Target="http://www.careers.cam.ac.uk/sectors/maths/index.asp" TargetMode="External"/><Relationship Id="rId7" Type="http://schemas.openxmlformats.org/officeDocument/2006/relationships/hyperlink" Target="http://www.corwin.com/upm-data/23516_ROBERTS_Chapter_01.pdf" TargetMode="External"/><Relationship Id="rId2" Type="http://schemas.openxmlformats.org/officeDocument/2006/relationships/hyperlink" Target="https://www.bayouwitchincense.com/bayou-mysts/three-witches-myst" TargetMode="External"/><Relationship Id="rId1" Type="http://schemas.openxmlformats.org/officeDocument/2006/relationships/slideLayout" Target="../slideLayouts/slideLayout2.xml"/><Relationship Id="rId6" Type="http://schemas.openxmlformats.org/officeDocument/2006/relationships/hyperlink" Target="https://www.energy.gov/eere/eere-news" TargetMode="External"/><Relationship Id="rId5" Type="http://schemas.openxmlformats.org/officeDocument/2006/relationships/hyperlink" Target="https://www.computerweekly.com/news/450302671/Mobile-phone-sales-drop-as-smartphone-buyers-bide-their-time" TargetMode="External"/><Relationship Id="rId4" Type="http://schemas.openxmlformats.org/officeDocument/2006/relationships/hyperlink" Target="https://chomsky.info/199107__/"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C1434-FBFC-4555-B1DA-5C783BDB18B0}"/>
              </a:ext>
            </a:extLst>
          </p:cNvPr>
          <p:cNvSpPr>
            <a:spLocks noGrp="1"/>
          </p:cNvSpPr>
          <p:nvPr>
            <p:ph type="ctrTitle"/>
          </p:nvPr>
        </p:nvSpPr>
        <p:spPr>
          <a:xfrm>
            <a:off x="2589213" y="861392"/>
            <a:ext cx="8915399" cy="3915990"/>
          </a:xfrm>
          <a:blipFill dpi="0" rotWithShape="1">
            <a:blip r:embed="rId2">
              <a:extLst>
                <a:ext uri="{28A0092B-C50C-407E-A947-70E740481C1C}">
                  <a14:useLocalDpi xmlns:a14="http://schemas.microsoft.com/office/drawing/2010/main" val="0"/>
                </a:ext>
              </a:extLst>
            </a:blip>
            <a:srcRect/>
            <a:stretch>
              <a:fillRect/>
            </a:stretch>
          </a:blipFill>
          <a:ln>
            <a:solidFill>
              <a:srgbClr val="002060"/>
            </a:solidFill>
          </a:ln>
        </p:spPr>
        <p:txBody>
          <a:bodyPr/>
          <a:lstStyle/>
          <a:p>
            <a:endParaRPr lang="en-GB" b="1" dirty="0">
              <a:noFill/>
            </a:endParaRPr>
          </a:p>
        </p:txBody>
      </p:sp>
      <p:sp>
        <p:nvSpPr>
          <p:cNvPr id="3" name="Subtitle 2">
            <a:extLst>
              <a:ext uri="{FF2B5EF4-FFF2-40B4-BE49-F238E27FC236}">
                <a16:creationId xmlns:a16="http://schemas.microsoft.com/office/drawing/2014/main" id="{E069B3C9-52C4-4C01-B5CD-4942085693E0}"/>
              </a:ext>
            </a:extLst>
          </p:cNvPr>
          <p:cNvSpPr>
            <a:spLocks noGrp="1"/>
          </p:cNvSpPr>
          <p:nvPr>
            <p:ph type="subTitle" idx="1"/>
          </p:nvPr>
        </p:nvSpPr>
        <p:spPr>
          <a:xfrm>
            <a:off x="2589213" y="4777379"/>
            <a:ext cx="8915399" cy="1126283"/>
          </a:xfrm>
        </p:spPr>
        <p:txBody>
          <a:bodyPr>
            <a:normAutofit fontScale="70000" lnSpcReduction="20000"/>
          </a:bodyPr>
          <a:lstStyle/>
          <a:p>
            <a:r>
              <a:rPr lang="en-GB" dirty="0"/>
              <a:t>							</a:t>
            </a:r>
            <a:r>
              <a:rPr lang="en-GB" dirty="0">
                <a:solidFill>
                  <a:schemeClr val="tx2"/>
                </a:solidFill>
              </a:rPr>
              <a:t>							(Energy.gov, 2019)</a:t>
            </a:r>
          </a:p>
          <a:p>
            <a:pPr algn="ctr"/>
            <a:r>
              <a:rPr lang="en-GB" dirty="0">
                <a:solidFill>
                  <a:schemeClr val="tx2"/>
                </a:solidFill>
              </a:rPr>
              <a:t>Media Presentation SSAP5003 </a:t>
            </a:r>
          </a:p>
          <a:p>
            <a:pPr algn="ctr"/>
            <a:r>
              <a:rPr lang="en-GB" sz="2400" dirty="0">
                <a:solidFill>
                  <a:schemeClr val="tx2"/>
                </a:solidFill>
              </a:rPr>
              <a:t>This study will explore how changes in consumer attitudes towards the news is shaping the generational change in news consumption.</a:t>
            </a:r>
          </a:p>
        </p:txBody>
      </p:sp>
      <p:sp>
        <p:nvSpPr>
          <p:cNvPr id="7" name="TextBox 6">
            <a:extLst>
              <a:ext uri="{FF2B5EF4-FFF2-40B4-BE49-F238E27FC236}">
                <a16:creationId xmlns:a16="http://schemas.microsoft.com/office/drawing/2014/main" id="{D8DC74FB-F968-4E8A-9AC3-4B376F616ED9}"/>
              </a:ext>
            </a:extLst>
          </p:cNvPr>
          <p:cNvSpPr txBox="1"/>
          <p:nvPr/>
        </p:nvSpPr>
        <p:spPr>
          <a:xfrm>
            <a:off x="2782956" y="4108174"/>
            <a:ext cx="6135757" cy="461665"/>
          </a:xfrm>
          <a:prstGeom prst="rect">
            <a:avLst/>
          </a:prstGeom>
          <a:solidFill>
            <a:schemeClr val="bg1"/>
          </a:solidFill>
        </p:spPr>
        <p:txBody>
          <a:bodyPr wrap="square" rtlCol="0">
            <a:spAutoFit/>
          </a:bodyPr>
          <a:lstStyle/>
          <a:p>
            <a:r>
              <a:rPr lang="en-GB" sz="2400" b="1" dirty="0">
                <a:solidFill>
                  <a:schemeClr val="accent3"/>
                </a:solidFill>
              </a:rPr>
              <a:t>Generational News Consumption Habits </a:t>
            </a:r>
          </a:p>
        </p:txBody>
      </p:sp>
    </p:spTree>
    <p:extLst>
      <p:ext uri="{BB962C8B-B14F-4D97-AF65-F5344CB8AC3E}">
        <p14:creationId xmlns:p14="http://schemas.microsoft.com/office/powerpoint/2010/main" val="678129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2000"/>
            <a:lum/>
          </a:blip>
          <a:srcRect/>
          <a:stretch>
            <a:fillRect t="-38000" b="-38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3410FC-7E67-4807-BDE7-AF8ED11C91A9}"/>
              </a:ext>
            </a:extLst>
          </p:cNvPr>
          <p:cNvSpPr>
            <a:spLocks noGrp="1"/>
          </p:cNvSpPr>
          <p:nvPr>
            <p:ph idx="1"/>
          </p:nvPr>
        </p:nvSpPr>
        <p:spPr>
          <a:xfrm>
            <a:off x="1638300" y="1120410"/>
            <a:ext cx="8915400" cy="5233916"/>
          </a:xfrm>
          <a:solidFill>
            <a:schemeClr val="bg1"/>
          </a:solidFill>
          <a:effectLst>
            <a:glow rad="63500">
              <a:schemeClr val="bg1">
                <a:alpha val="40000"/>
              </a:schemeClr>
            </a:glow>
          </a:effectLst>
        </p:spPr>
        <p:txBody>
          <a:bodyPr>
            <a:normAutofit/>
          </a:bodyPr>
          <a:lstStyle/>
          <a:p>
            <a:pPr marL="0" indent="0" algn="just">
              <a:lnSpc>
                <a:spcPct val="107000"/>
              </a:lnSpc>
              <a:buNone/>
            </a:pPr>
            <a:endParaRPr lang="en-GB" b="1" dirty="0"/>
          </a:p>
          <a:p>
            <a:pPr marL="0" indent="0" algn="just">
              <a:lnSpc>
                <a:spcPct val="107000"/>
              </a:lnSpc>
              <a:buNone/>
            </a:pPr>
            <a:endParaRPr lang="en-GB" dirty="0"/>
          </a:p>
          <a:p>
            <a:pPr marL="0" indent="0" algn="just">
              <a:lnSpc>
                <a:spcPct val="107000"/>
              </a:lnSpc>
              <a:buNone/>
            </a:pPr>
            <a:endParaRPr lang="en-GB" b="1" dirty="0"/>
          </a:p>
          <a:p>
            <a:endParaRPr lang="en-GB" dirty="0"/>
          </a:p>
        </p:txBody>
      </p:sp>
      <p:sp>
        <p:nvSpPr>
          <p:cNvPr id="7" name="TextBox 6">
            <a:extLst>
              <a:ext uri="{FF2B5EF4-FFF2-40B4-BE49-F238E27FC236}">
                <a16:creationId xmlns:a16="http://schemas.microsoft.com/office/drawing/2014/main" id="{1D6C6926-5180-4EE1-B2B2-A72BDAC01FE1}"/>
              </a:ext>
            </a:extLst>
          </p:cNvPr>
          <p:cNvSpPr txBox="1"/>
          <p:nvPr/>
        </p:nvSpPr>
        <p:spPr>
          <a:xfrm>
            <a:off x="9119562" y="6390289"/>
            <a:ext cx="2662908" cy="665695"/>
          </a:xfrm>
          <a:prstGeom prst="rect">
            <a:avLst/>
          </a:prstGeom>
          <a:noFill/>
        </p:spPr>
        <p:txBody>
          <a:bodyPr wrap="none" rtlCol="0">
            <a:spAutoFit/>
          </a:bodyPr>
          <a:lstStyle/>
          <a:p>
            <a:r>
              <a:rPr lang="en-GB" dirty="0">
                <a:solidFill>
                  <a:schemeClr val="tx1">
                    <a:lumMod val="85000"/>
                    <a:lumOff val="15000"/>
                  </a:schemeClr>
                </a:solidFill>
              </a:rPr>
              <a:t>(</a:t>
            </a:r>
            <a:r>
              <a:rPr lang="en-GB" dirty="0" err="1">
                <a:solidFill>
                  <a:schemeClr val="tx1">
                    <a:lumMod val="85000"/>
                    <a:lumOff val="15000"/>
                  </a:schemeClr>
                </a:solidFill>
              </a:rPr>
              <a:t>Redbubble.Ltd</a:t>
            </a:r>
            <a:r>
              <a:rPr lang="en-GB" dirty="0">
                <a:solidFill>
                  <a:schemeClr val="tx1">
                    <a:lumMod val="85000"/>
                    <a:lumOff val="15000"/>
                  </a:schemeClr>
                </a:solidFill>
              </a:rPr>
              <a:t>, 2019)</a:t>
            </a:r>
          </a:p>
          <a:p>
            <a:endParaRPr lang="en-GB" dirty="0"/>
          </a:p>
        </p:txBody>
      </p:sp>
      <p:sp>
        <p:nvSpPr>
          <p:cNvPr id="2" name="Title 1">
            <a:extLst>
              <a:ext uri="{FF2B5EF4-FFF2-40B4-BE49-F238E27FC236}">
                <a16:creationId xmlns:a16="http://schemas.microsoft.com/office/drawing/2014/main" id="{2CBE163B-FD54-4FC7-A630-352C0CA007C0}"/>
              </a:ext>
            </a:extLst>
          </p:cNvPr>
          <p:cNvSpPr>
            <a:spLocks noGrp="1"/>
          </p:cNvSpPr>
          <p:nvPr>
            <p:ph type="title"/>
          </p:nvPr>
        </p:nvSpPr>
        <p:spPr>
          <a:xfrm>
            <a:off x="1642013" y="313076"/>
            <a:ext cx="8911687" cy="609362"/>
          </a:xfrm>
        </p:spPr>
        <p:txBody>
          <a:bodyPr>
            <a:noAutofit/>
          </a:bodyPr>
          <a:lstStyle/>
          <a:p>
            <a:pPr algn="ctr"/>
            <a:r>
              <a:rPr lang="en-GB" sz="6600" b="1" i="1" dirty="0">
                <a:solidFill>
                  <a:schemeClr val="bg1"/>
                </a:solidFill>
              </a:rPr>
              <a:t>Introduction</a:t>
            </a:r>
            <a:br>
              <a:rPr lang="en-GB" sz="1800" dirty="0"/>
            </a:br>
            <a:br>
              <a:rPr lang="en-GB" sz="1800" dirty="0"/>
            </a:br>
            <a:r>
              <a:rPr lang="en-GB" sz="1800" b="1" dirty="0">
                <a:solidFill>
                  <a:schemeClr val="tx2"/>
                </a:solidFill>
              </a:rPr>
              <a:t>News consumption is changing (Ofcom’s 2018). </a:t>
            </a:r>
            <a:br>
              <a:rPr lang="en-GB" sz="1800" b="1" dirty="0">
                <a:solidFill>
                  <a:schemeClr val="tx2"/>
                </a:solidFill>
              </a:rPr>
            </a:br>
            <a:br>
              <a:rPr lang="en-GB" sz="1800" b="1" dirty="0">
                <a:solidFill>
                  <a:schemeClr val="tx2"/>
                </a:solidFill>
              </a:rPr>
            </a:br>
            <a:r>
              <a:rPr lang="en-GB" sz="1800" b="1" dirty="0">
                <a:solidFill>
                  <a:schemeClr val="tx2"/>
                </a:solidFill>
              </a:rPr>
              <a:t>Foley &amp; Ryan, (2018) study “News and the on- demand generation” looked at news consumption habits of 144 Spanish private university undergraduate students. </a:t>
            </a:r>
            <a:br>
              <a:rPr lang="en-GB" sz="1800" b="1" dirty="0">
                <a:solidFill>
                  <a:schemeClr val="tx2"/>
                </a:solidFill>
              </a:rPr>
            </a:br>
            <a:br>
              <a:rPr lang="en-GB" sz="1800" b="1" dirty="0">
                <a:solidFill>
                  <a:schemeClr val="tx2"/>
                </a:solidFill>
              </a:rPr>
            </a:br>
            <a:r>
              <a:rPr lang="en-GB" sz="1800" b="1" dirty="0">
                <a:solidFill>
                  <a:schemeClr val="tx2"/>
                </a:solidFill>
              </a:rPr>
              <a:t>This change is a result of the influence of social media and online products</a:t>
            </a:r>
            <a:r>
              <a:rPr lang="en-US" sz="1800" b="1" dirty="0">
                <a:solidFill>
                  <a:schemeClr val="tx2"/>
                </a:solidFill>
              </a:rPr>
              <a:t> on our attitude to accessing the news </a:t>
            </a:r>
            <a:r>
              <a:rPr lang="en-GB" sz="1800" b="1" dirty="0">
                <a:solidFill>
                  <a:schemeClr val="tx2"/>
                </a:solidFill>
              </a:rPr>
              <a:t>( Foley-Ryan, 2018).</a:t>
            </a:r>
            <a:br>
              <a:rPr lang="en-GB" sz="1800" b="1" dirty="0">
                <a:solidFill>
                  <a:schemeClr val="tx2"/>
                </a:solidFill>
              </a:rPr>
            </a:br>
            <a:br>
              <a:rPr lang="en-US" sz="1800" b="1" dirty="0"/>
            </a:br>
            <a:r>
              <a:rPr lang="en-GB" sz="1800" b="1" dirty="0">
                <a:solidFill>
                  <a:schemeClr val="tx2"/>
                </a:solidFill>
              </a:rPr>
              <a:t>How have online news products changed our attitudes?  they changed what we believe, how we feeling and behave toward news consumption. </a:t>
            </a:r>
            <a:br>
              <a:rPr lang="en-GB" sz="1800" b="1" dirty="0">
                <a:solidFill>
                  <a:schemeClr val="tx2"/>
                </a:solidFill>
              </a:rPr>
            </a:br>
            <a:r>
              <a:rPr lang="en-GB" sz="1800" b="1" dirty="0">
                <a:solidFill>
                  <a:schemeClr val="tx2"/>
                </a:solidFill>
              </a:rPr>
              <a:t>                                                                 </a:t>
            </a:r>
            <a:br>
              <a:rPr lang="en-GB" sz="1800" b="1" dirty="0">
                <a:solidFill>
                  <a:schemeClr val="tx2"/>
                </a:solidFill>
              </a:rPr>
            </a:br>
            <a:r>
              <a:rPr lang="en-GB" sz="1800" b="1" dirty="0">
                <a:solidFill>
                  <a:schemeClr val="tx2"/>
                </a:solidFill>
              </a:rPr>
              <a:t>Technology***Choice*** Reciprocity*** Scarcity***Consistency</a:t>
            </a:r>
            <a:br>
              <a:rPr lang="en-GB" sz="1800" b="1" dirty="0">
                <a:solidFill>
                  <a:schemeClr val="tx2"/>
                </a:solidFill>
              </a:rPr>
            </a:br>
            <a:r>
              <a:rPr lang="en-GB" sz="1800" b="1" dirty="0">
                <a:solidFill>
                  <a:schemeClr val="tx2"/>
                </a:solidFill>
              </a:rPr>
              <a:t> Fake News***Propaganda </a:t>
            </a:r>
            <a:br>
              <a:rPr lang="en-GB" sz="1800" b="1" dirty="0">
                <a:solidFill>
                  <a:schemeClr val="tx2"/>
                </a:solidFill>
              </a:rPr>
            </a:br>
            <a:br>
              <a:rPr lang="en-GB" sz="1800" b="1" dirty="0">
                <a:solidFill>
                  <a:schemeClr val="tx2"/>
                </a:solidFill>
              </a:rPr>
            </a:br>
            <a:br>
              <a:rPr lang="en-GB" sz="1800" b="1" dirty="0">
                <a:solidFill>
                  <a:schemeClr val="tx2"/>
                </a:solidFill>
              </a:rPr>
            </a:br>
            <a:r>
              <a:rPr lang="en-GB" sz="1800" b="1" dirty="0">
                <a:solidFill>
                  <a:schemeClr val="tx2"/>
                </a:solidFill>
              </a:rPr>
              <a:t>                                                                  ( Foley-Ryan, 2018; Ofcom’s 2018).</a:t>
            </a:r>
            <a:br>
              <a:rPr lang="en-GB" sz="1800" b="1" dirty="0">
                <a:solidFill>
                  <a:schemeClr val="tx2"/>
                </a:solidFill>
              </a:rPr>
            </a:br>
            <a:endParaRPr lang="en-GB" sz="1800" dirty="0"/>
          </a:p>
        </p:txBody>
      </p:sp>
    </p:spTree>
    <p:extLst>
      <p:ext uri="{BB962C8B-B14F-4D97-AF65-F5344CB8AC3E}">
        <p14:creationId xmlns:p14="http://schemas.microsoft.com/office/powerpoint/2010/main" val="1922603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AFF2A-7E02-4378-B5A8-18E0FCB1DBA9}"/>
              </a:ext>
            </a:extLst>
          </p:cNvPr>
          <p:cNvSpPr>
            <a:spLocks noGrp="1"/>
          </p:cNvSpPr>
          <p:nvPr>
            <p:ph type="title"/>
          </p:nvPr>
        </p:nvSpPr>
        <p:spPr>
          <a:xfrm>
            <a:off x="2110154" y="446088"/>
            <a:ext cx="3984258" cy="976312"/>
          </a:xfrm>
        </p:spPr>
        <p:txBody>
          <a:bodyPr>
            <a:normAutofit/>
          </a:bodyPr>
          <a:lstStyle/>
          <a:p>
            <a:pPr algn="ctr"/>
            <a:r>
              <a:rPr lang="en-GB" b="1" i="1" dirty="0">
                <a:solidFill>
                  <a:schemeClr val="accent3"/>
                </a:solidFill>
              </a:rPr>
              <a:t>The ABC Model of Attitudes.</a:t>
            </a:r>
            <a:br>
              <a:rPr lang="en-GB" b="1" dirty="0">
                <a:solidFill>
                  <a:schemeClr val="accent3"/>
                </a:solidFill>
              </a:rPr>
            </a:br>
            <a:r>
              <a:rPr lang="en-GB" sz="1400" b="1" dirty="0">
                <a:solidFill>
                  <a:schemeClr val="accent3"/>
                </a:solidFill>
              </a:rPr>
              <a:t>(</a:t>
            </a:r>
            <a:r>
              <a:rPr lang="en-GB" sz="1400" dirty="0">
                <a:solidFill>
                  <a:schemeClr val="accent3"/>
                </a:solidFill>
              </a:rPr>
              <a:t>Rosenberg &amp; </a:t>
            </a:r>
            <a:r>
              <a:rPr lang="en-GB" sz="1400" dirty="0" err="1">
                <a:solidFill>
                  <a:schemeClr val="accent3"/>
                </a:solidFill>
              </a:rPr>
              <a:t>Hovland</a:t>
            </a:r>
            <a:r>
              <a:rPr lang="en-GB" sz="1400" dirty="0">
                <a:solidFill>
                  <a:schemeClr val="accent3"/>
                </a:solidFill>
              </a:rPr>
              <a:t> 1960)</a:t>
            </a:r>
            <a:br>
              <a:rPr lang="en-GB" b="1" dirty="0"/>
            </a:br>
            <a:endParaRPr lang="en-GB" b="1" dirty="0"/>
          </a:p>
        </p:txBody>
      </p:sp>
      <p:pic>
        <p:nvPicPr>
          <p:cNvPr id="7" name="Content Placeholder 6">
            <a:extLst>
              <a:ext uri="{FF2B5EF4-FFF2-40B4-BE49-F238E27FC236}">
                <a16:creationId xmlns:a16="http://schemas.microsoft.com/office/drawing/2014/main" id="{6640132C-3082-479B-9D95-DC84EFD2A196}"/>
              </a:ext>
            </a:extLst>
          </p:cNvPr>
          <p:cNvPicPr>
            <a:picLocks noGrp="1" noChangeAspect="1"/>
          </p:cNvPicPr>
          <p:nvPr>
            <p:ph idx="1"/>
          </p:nvPr>
        </p:nvPicPr>
        <p:blipFill>
          <a:blip r:embed="rId2"/>
          <a:stretch>
            <a:fillRect/>
          </a:stretch>
        </p:blipFill>
        <p:spPr>
          <a:xfrm>
            <a:off x="6850966" y="737029"/>
            <a:ext cx="2804403" cy="1186791"/>
          </a:xfrm>
          <a:prstGeom prst="rect">
            <a:avLst/>
          </a:prstGeom>
        </p:spPr>
      </p:pic>
      <p:sp>
        <p:nvSpPr>
          <p:cNvPr id="4" name="Text Placeholder 3">
            <a:extLst>
              <a:ext uri="{FF2B5EF4-FFF2-40B4-BE49-F238E27FC236}">
                <a16:creationId xmlns:a16="http://schemas.microsoft.com/office/drawing/2014/main" id="{51C9282F-2B59-469D-93B2-64A5C5F58C5A}"/>
              </a:ext>
            </a:extLst>
          </p:cNvPr>
          <p:cNvSpPr>
            <a:spLocks noGrp="1"/>
          </p:cNvSpPr>
          <p:nvPr>
            <p:ph type="body" sz="half" idx="2"/>
          </p:nvPr>
        </p:nvSpPr>
        <p:spPr>
          <a:xfrm>
            <a:off x="2110154" y="1413946"/>
            <a:ext cx="3984257" cy="4520833"/>
          </a:xfrm>
          <a:blipFill>
            <a:blip r:embed="rId3">
              <a:duotone>
                <a:schemeClr val="accent3">
                  <a:shade val="45000"/>
                  <a:satMod val="135000"/>
                </a:schemeClr>
                <a:prstClr val="white"/>
              </a:duotone>
            </a:blip>
            <a:stretch>
              <a:fillRect/>
            </a:stretch>
          </a:blipFill>
          <a:effectLst>
            <a:glow rad="127000">
              <a:schemeClr val="tx2"/>
            </a:glow>
          </a:effectLst>
        </p:spPr>
        <p:txBody>
          <a:bodyPr/>
          <a:lstStyle/>
          <a:p>
            <a:r>
              <a:rPr lang="en-GB" b="1" dirty="0">
                <a:solidFill>
                  <a:schemeClr val="tx2"/>
                </a:solidFill>
              </a:rPr>
              <a:t>The Three Witches</a:t>
            </a:r>
          </a:p>
          <a:p>
            <a:endParaRPr lang="en-GB" dirty="0"/>
          </a:p>
        </p:txBody>
      </p:sp>
      <p:sp>
        <p:nvSpPr>
          <p:cNvPr id="8" name="TextBox 7">
            <a:extLst>
              <a:ext uri="{FF2B5EF4-FFF2-40B4-BE49-F238E27FC236}">
                <a16:creationId xmlns:a16="http://schemas.microsoft.com/office/drawing/2014/main" id="{46098603-9C59-4C46-950B-3F1D7A89AB5E}"/>
              </a:ext>
            </a:extLst>
          </p:cNvPr>
          <p:cNvSpPr txBox="1"/>
          <p:nvPr/>
        </p:nvSpPr>
        <p:spPr>
          <a:xfrm>
            <a:off x="6850966" y="2335237"/>
            <a:ext cx="4459459" cy="3754874"/>
          </a:xfrm>
          <a:prstGeom prst="rect">
            <a:avLst/>
          </a:prstGeom>
          <a:noFill/>
        </p:spPr>
        <p:txBody>
          <a:bodyPr wrap="square" rtlCol="0">
            <a:spAutoFit/>
          </a:bodyPr>
          <a:lstStyle/>
          <a:p>
            <a:r>
              <a:rPr lang="en-GB" sz="2000" b="1" dirty="0">
                <a:solidFill>
                  <a:schemeClr val="tx2"/>
                </a:solidFill>
              </a:rPr>
              <a:t>Cognitive </a:t>
            </a:r>
            <a:r>
              <a:rPr lang="en-GB" sz="2000" dirty="0">
                <a:solidFill>
                  <a:schemeClr val="tx2"/>
                </a:solidFill>
              </a:rPr>
              <a:t>component: this involves a person’s belief / knowledge about an attitude object. </a:t>
            </a:r>
          </a:p>
          <a:p>
            <a:endParaRPr lang="en-GB" sz="2000" b="1" dirty="0">
              <a:solidFill>
                <a:schemeClr val="tx2"/>
              </a:solidFill>
            </a:endParaRPr>
          </a:p>
          <a:p>
            <a:r>
              <a:rPr lang="en-GB" sz="2000" b="1" dirty="0">
                <a:solidFill>
                  <a:schemeClr val="tx2"/>
                </a:solidFill>
              </a:rPr>
              <a:t>Affective component</a:t>
            </a:r>
            <a:r>
              <a:rPr lang="en-GB" sz="2000" dirty="0">
                <a:solidFill>
                  <a:schemeClr val="tx2"/>
                </a:solidFill>
              </a:rPr>
              <a:t>: this involves a person’s feelings / emotions. </a:t>
            </a:r>
          </a:p>
          <a:p>
            <a:endParaRPr lang="en-GB" sz="2000" dirty="0">
              <a:solidFill>
                <a:schemeClr val="tx2"/>
              </a:solidFill>
            </a:endParaRPr>
          </a:p>
          <a:p>
            <a:r>
              <a:rPr lang="en-GB" sz="2000" b="1" dirty="0">
                <a:solidFill>
                  <a:schemeClr val="tx2"/>
                </a:solidFill>
              </a:rPr>
              <a:t>Behavioural</a:t>
            </a:r>
            <a:r>
              <a:rPr lang="en-GB" sz="2000" dirty="0">
                <a:solidFill>
                  <a:schemeClr val="tx2"/>
                </a:solidFill>
              </a:rPr>
              <a:t> component: the way the attitude we have influences how we act or behave.</a:t>
            </a:r>
          </a:p>
          <a:p>
            <a:endParaRPr lang="en-GB" dirty="0"/>
          </a:p>
        </p:txBody>
      </p:sp>
      <p:sp>
        <p:nvSpPr>
          <p:cNvPr id="9" name="TextBox 8">
            <a:extLst>
              <a:ext uri="{FF2B5EF4-FFF2-40B4-BE49-F238E27FC236}">
                <a16:creationId xmlns:a16="http://schemas.microsoft.com/office/drawing/2014/main" id="{A2F1B163-B132-408A-9A18-9BA7339463CC}"/>
              </a:ext>
            </a:extLst>
          </p:cNvPr>
          <p:cNvSpPr txBox="1"/>
          <p:nvPr/>
        </p:nvSpPr>
        <p:spPr>
          <a:xfrm>
            <a:off x="8115899" y="5934779"/>
            <a:ext cx="3408305" cy="307777"/>
          </a:xfrm>
          <a:prstGeom prst="rect">
            <a:avLst/>
          </a:prstGeom>
          <a:noFill/>
        </p:spPr>
        <p:txBody>
          <a:bodyPr wrap="none" rtlCol="0">
            <a:spAutoFit/>
          </a:bodyPr>
          <a:lstStyle/>
          <a:p>
            <a:r>
              <a:rPr lang="en-GB" sz="1400" dirty="0">
                <a:solidFill>
                  <a:schemeClr val="tx2"/>
                </a:solidFill>
              </a:rPr>
              <a:t>(</a:t>
            </a:r>
            <a:r>
              <a:rPr lang="en-GB" sz="1400" dirty="0" err="1">
                <a:solidFill>
                  <a:schemeClr val="tx2"/>
                </a:solidFill>
              </a:rPr>
              <a:t>Maio</a:t>
            </a:r>
            <a:r>
              <a:rPr lang="en-GB" sz="1400" dirty="0">
                <a:solidFill>
                  <a:schemeClr val="tx2"/>
                </a:solidFill>
              </a:rPr>
              <a:t>, Haddock &amp; </a:t>
            </a:r>
            <a:r>
              <a:rPr lang="en-GB" sz="1400" dirty="0" err="1">
                <a:solidFill>
                  <a:schemeClr val="tx2"/>
                </a:solidFill>
              </a:rPr>
              <a:t>Verplanken</a:t>
            </a:r>
            <a:r>
              <a:rPr lang="en-GB" sz="1400" dirty="0">
                <a:solidFill>
                  <a:schemeClr val="tx2"/>
                </a:solidFill>
              </a:rPr>
              <a:t>, 2012)</a:t>
            </a:r>
          </a:p>
        </p:txBody>
      </p:sp>
      <p:sp>
        <p:nvSpPr>
          <p:cNvPr id="10" name="TextBox 9">
            <a:extLst>
              <a:ext uri="{FF2B5EF4-FFF2-40B4-BE49-F238E27FC236}">
                <a16:creationId xmlns:a16="http://schemas.microsoft.com/office/drawing/2014/main" id="{F86F965D-B7F1-4BB4-87F7-EEAABEAC5AA8}"/>
              </a:ext>
            </a:extLst>
          </p:cNvPr>
          <p:cNvSpPr txBox="1"/>
          <p:nvPr/>
        </p:nvSpPr>
        <p:spPr>
          <a:xfrm>
            <a:off x="2916938" y="6042580"/>
            <a:ext cx="2502608" cy="307777"/>
          </a:xfrm>
          <a:prstGeom prst="rect">
            <a:avLst/>
          </a:prstGeom>
          <a:noFill/>
        </p:spPr>
        <p:txBody>
          <a:bodyPr wrap="none" rtlCol="0">
            <a:spAutoFit/>
          </a:bodyPr>
          <a:lstStyle/>
          <a:p>
            <a:r>
              <a:rPr lang="en-GB" sz="1400" dirty="0">
                <a:solidFill>
                  <a:schemeClr val="bg2">
                    <a:lumMod val="25000"/>
                  </a:schemeClr>
                </a:solidFill>
              </a:rPr>
              <a:t>(</a:t>
            </a:r>
            <a:r>
              <a:rPr lang="en-GB" sz="1400" dirty="0" err="1">
                <a:solidFill>
                  <a:schemeClr val="tx2"/>
                </a:solidFill>
              </a:rPr>
              <a:t>Bayouwitchincense</a:t>
            </a:r>
            <a:r>
              <a:rPr lang="en-GB" sz="1400" dirty="0">
                <a:solidFill>
                  <a:schemeClr val="tx2"/>
                </a:solidFill>
              </a:rPr>
              <a:t>, 2019</a:t>
            </a:r>
            <a:r>
              <a:rPr lang="en-GB" sz="1400" dirty="0">
                <a:solidFill>
                  <a:schemeClr val="bg2">
                    <a:lumMod val="25000"/>
                  </a:schemeClr>
                </a:solidFill>
              </a:rPr>
              <a:t>)</a:t>
            </a:r>
          </a:p>
        </p:txBody>
      </p:sp>
      <p:sp>
        <p:nvSpPr>
          <p:cNvPr id="11" name="TextBox 10">
            <a:extLst>
              <a:ext uri="{FF2B5EF4-FFF2-40B4-BE49-F238E27FC236}">
                <a16:creationId xmlns:a16="http://schemas.microsoft.com/office/drawing/2014/main" id="{A74B869D-79F0-4C30-9C2A-CC06284FBAD0}"/>
              </a:ext>
            </a:extLst>
          </p:cNvPr>
          <p:cNvSpPr txBox="1"/>
          <p:nvPr/>
        </p:nvSpPr>
        <p:spPr>
          <a:xfrm>
            <a:off x="9217162" y="1948502"/>
            <a:ext cx="2307042" cy="307777"/>
          </a:xfrm>
          <a:prstGeom prst="rect">
            <a:avLst/>
          </a:prstGeom>
          <a:noFill/>
        </p:spPr>
        <p:txBody>
          <a:bodyPr wrap="none" rtlCol="0">
            <a:spAutoFit/>
          </a:bodyPr>
          <a:lstStyle/>
          <a:p>
            <a:r>
              <a:rPr lang="en-GB" sz="1400" dirty="0">
                <a:solidFill>
                  <a:schemeClr val="tx2"/>
                </a:solidFill>
              </a:rPr>
              <a:t>(Sage Knowledge, 2009</a:t>
            </a:r>
            <a:r>
              <a:rPr lang="en-GB" sz="1400" dirty="0"/>
              <a:t>)</a:t>
            </a:r>
          </a:p>
        </p:txBody>
      </p:sp>
    </p:spTree>
    <p:extLst>
      <p:ext uri="{BB962C8B-B14F-4D97-AF65-F5344CB8AC3E}">
        <p14:creationId xmlns:p14="http://schemas.microsoft.com/office/powerpoint/2010/main" val="2091348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2000"/>
          </a:blip>
          <a:srcRect/>
          <a:stretch>
            <a:fillRect l="-34000" r="-34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0F7B2F-2520-4273-B94F-EC83F7B10987}"/>
              </a:ext>
            </a:extLst>
          </p:cNvPr>
          <p:cNvSpPr>
            <a:spLocks noGrp="1"/>
          </p:cNvSpPr>
          <p:nvPr>
            <p:ph idx="1"/>
          </p:nvPr>
        </p:nvSpPr>
        <p:spPr>
          <a:xfrm>
            <a:off x="1691572" y="1187355"/>
            <a:ext cx="9471096" cy="5151188"/>
          </a:xfrm>
          <a:gradFill flip="none" rotWithShape="1">
            <a:gsLst>
              <a:gs pos="51000">
                <a:schemeClr val="bg1"/>
              </a:gs>
              <a:gs pos="81000">
                <a:schemeClr val="accent2">
                  <a:lumMod val="45000"/>
                  <a:lumOff val="55000"/>
                </a:schemeClr>
              </a:gs>
              <a:gs pos="99000">
                <a:schemeClr val="accent2">
                  <a:lumMod val="45000"/>
                  <a:lumOff val="55000"/>
                </a:schemeClr>
              </a:gs>
              <a:gs pos="100000">
                <a:schemeClr val="accent2">
                  <a:lumMod val="30000"/>
                  <a:lumOff val="70000"/>
                </a:schemeClr>
              </a:gs>
            </a:gsLst>
            <a:lin ang="5400000" scaled="1"/>
            <a:tileRect/>
          </a:gradFill>
          <a:ln w="28575">
            <a:solidFill>
              <a:schemeClr val="bg1"/>
            </a:solidFill>
          </a:ln>
          <a:effectLst>
            <a:glow rad="101600">
              <a:schemeClr val="bg1">
                <a:alpha val="40000"/>
              </a:schemeClr>
            </a:glow>
            <a:outerShdw blurRad="50800" dist="50800" dir="5400000" algn="ctr" rotWithShape="0">
              <a:schemeClr val="bg1"/>
            </a:outerShdw>
          </a:effectLst>
        </p:spPr>
        <p:txBody>
          <a:bodyPr>
            <a:normAutofit fontScale="25000" lnSpcReduction="20000"/>
          </a:bodyPr>
          <a:lstStyle/>
          <a:p>
            <a:pPr marL="914400" lvl="2" indent="0">
              <a:lnSpc>
                <a:spcPct val="107000"/>
              </a:lnSpc>
              <a:buNone/>
            </a:pPr>
            <a:endParaRPr lang="en-GB" sz="2600" b="1" dirty="0">
              <a:solidFill>
                <a:schemeClr val="tx2"/>
              </a:solidFill>
            </a:endParaRPr>
          </a:p>
          <a:p>
            <a:pPr marL="0" indent="0">
              <a:lnSpc>
                <a:spcPct val="107000"/>
              </a:lnSpc>
              <a:buNone/>
            </a:pPr>
            <a:r>
              <a:rPr lang="en-GB" sz="9600" b="1" dirty="0">
                <a:solidFill>
                  <a:srgbClr val="0070C0"/>
                </a:solidFill>
              </a:rPr>
              <a:t>The Limitations;</a:t>
            </a:r>
          </a:p>
          <a:p>
            <a:pPr lvl="1">
              <a:lnSpc>
                <a:spcPct val="107000"/>
              </a:lnSpc>
              <a:buFont typeface="Arial" panose="020B0604020202020204" pitchFamily="34" charset="0"/>
              <a:buChar char="•"/>
            </a:pPr>
            <a:r>
              <a:rPr lang="en-GB" sz="9600" dirty="0">
                <a:solidFill>
                  <a:schemeClr val="tx2"/>
                </a:solidFill>
              </a:rPr>
              <a:t> A limited demographic so is not representative of the wider population.</a:t>
            </a:r>
          </a:p>
          <a:p>
            <a:pPr marL="0" indent="0" algn="ctr">
              <a:lnSpc>
                <a:spcPct val="107000"/>
              </a:lnSpc>
              <a:buNone/>
            </a:pPr>
            <a:r>
              <a:rPr lang="en-GB" sz="9600" dirty="0">
                <a:solidFill>
                  <a:schemeClr val="tx2"/>
                </a:solidFill>
              </a:rPr>
              <a:t>***** Small sample *** Age range *** </a:t>
            </a:r>
            <a:r>
              <a:rPr lang="en-GB" sz="9600" dirty="0"/>
              <a:t>Social class *** Educational level *****</a:t>
            </a:r>
          </a:p>
          <a:p>
            <a:pPr marL="0" indent="0" algn="ctr">
              <a:lnSpc>
                <a:spcPct val="107000"/>
              </a:lnSpc>
              <a:buNone/>
            </a:pPr>
            <a:endParaRPr lang="en-GB" sz="9600" dirty="0"/>
          </a:p>
          <a:p>
            <a:pPr marL="0" indent="0">
              <a:lnSpc>
                <a:spcPct val="107000"/>
              </a:lnSpc>
              <a:buNone/>
            </a:pPr>
            <a:r>
              <a:rPr lang="en-GB" sz="9600" b="1" dirty="0">
                <a:solidFill>
                  <a:srgbClr val="0070C0"/>
                </a:solidFill>
              </a:rPr>
              <a:t>The Rationale;</a:t>
            </a:r>
          </a:p>
          <a:p>
            <a:pPr lvl="1">
              <a:lnSpc>
                <a:spcPct val="107000"/>
              </a:lnSpc>
              <a:buFont typeface="Arial" panose="020B0604020202020204" pitchFamily="34" charset="0"/>
              <a:buChar char="•"/>
            </a:pPr>
            <a:r>
              <a:rPr lang="en-GB" sz="9600" dirty="0"/>
              <a:t>Informs News media production companies.</a:t>
            </a:r>
          </a:p>
          <a:p>
            <a:pPr marL="457200" lvl="1" indent="0" algn="ctr">
              <a:lnSpc>
                <a:spcPct val="107000"/>
              </a:lnSpc>
              <a:buNone/>
            </a:pPr>
            <a:r>
              <a:rPr lang="en-GB" sz="9600" dirty="0"/>
              <a:t>****Appropriate*** Trustworthy*** Current****</a:t>
            </a:r>
          </a:p>
          <a:p>
            <a:pPr marL="914400" lvl="2" indent="0">
              <a:lnSpc>
                <a:spcPct val="107000"/>
              </a:lnSpc>
              <a:buNone/>
            </a:pPr>
            <a:endParaRPr lang="en-GB" sz="7400" dirty="0">
              <a:solidFill>
                <a:schemeClr val="tx2"/>
              </a:solidFill>
            </a:endParaRPr>
          </a:p>
          <a:p>
            <a:pPr marL="914400" lvl="2" indent="0">
              <a:lnSpc>
                <a:spcPct val="107000"/>
              </a:lnSpc>
              <a:buNone/>
            </a:pPr>
            <a:r>
              <a:rPr lang="en-GB" sz="7400" dirty="0">
                <a:solidFill>
                  <a:schemeClr val="tx2"/>
                </a:solidFill>
              </a:rPr>
              <a:t>                                                                   </a:t>
            </a:r>
            <a:r>
              <a:rPr lang="en-GB" sz="7200" dirty="0">
                <a:solidFill>
                  <a:schemeClr val="tx2"/>
                </a:solidFill>
              </a:rPr>
              <a:t>(Foley-Ryan, 2018; Ofcom’s 2018). </a:t>
            </a:r>
          </a:p>
          <a:p>
            <a:pPr marL="0" indent="0">
              <a:lnSpc>
                <a:spcPct val="107000"/>
              </a:lnSpc>
              <a:buNone/>
            </a:pPr>
            <a:r>
              <a:rPr lang="en-GB" sz="7400" dirty="0">
                <a:solidFill>
                  <a:schemeClr val="bg2">
                    <a:lumMod val="25000"/>
                  </a:schemeClr>
                </a:solidFill>
              </a:rPr>
              <a:t>                                                     </a:t>
            </a:r>
            <a:endParaRPr lang="en-GB" sz="7400" dirty="0"/>
          </a:p>
        </p:txBody>
      </p:sp>
      <p:sp>
        <p:nvSpPr>
          <p:cNvPr id="4" name="TextBox 3">
            <a:extLst>
              <a:ext uri="{FF2B5EF4-FFF2-40B4-BE49-F238E27FC236}">
                <a16:creationId xmlns:a16="http://schemas.microsoft.com/office/drawing/2014/main" id="{45116D68-F1B3-4554-839E-446C8DA2BE6D}"/>
              </a:ext>
            </a:extLst>
          </p:cNvPr>
          <p:cNvSpPr txBox="1"/>
          <p:nvPr/>
        </p:nvSpPr>
        <p:spPr>
          <a:xfrm>
            <a:off x="8502555" y="6338543"/>
            <a:ext cx="3506088" cy="369332"/>
          </a:xfrm>
          <a:prstGeom prst="rect">
            <a:avLst/>
          </a:prstGeom>
          <a:noFill/>
        </p:spPr>
        <p:txBody>
          <a:bodyPr wrap="none" rtlCol="0">
            <a:spAutoFit/>
          </a:bodyPr>
          <a:lstStyle/>
          <a:p>
            <a:r>
              <a:rPr lang="en-GB" dirty="0">
                <a:solidFill>
                  <a:schemeClr val="tx2"/>
                </a:solidFill>
              </a:rPr>
              <a:t>(Computerweekly.com, 2019</a:t>
            </a:r>
            <a:r>
              <a:rPr lang="en-GB" dirty="0"/>
              <a:t>)</a:t>
            </a:r>
          </a:p>
        </p:txBody>
      </p:sp>
      <p:sp>
        <p:nvSpPr>
          <p:cNvPr id="5" name="Title 4">
            <a:extLst>
              <a:ext uri="{FF2B5EF4-FFF2-40B4-BE49-F238E27FC236}">
                <a16:creationId xmlns:a16="http://schemas.microsoft.com/office/drawing/2014/main" id="{28C0A394-B2CC-4930-B24C-9BEAAEB92BB7}"/>
              </a:ext>
            </a:extLst>
          </p:cNvPr>
          <p:cNvSpPr>
            <a:spLocks noGrp="1"/>
          </p:cNvSpPr>
          <p:nvPr>
            <p:ph type="title"/>
          </p:nvPr>
        </p:nvSpPr>
        <p:spPr>
          <a:xfrm>
            <a:off x="1640156" y="192344"/>
            <a:ext cx="8911687" cy="995011"/>
          </a:xfrm>
        </p:spPr>
        <p:txBody>
          <a:bodyPr>
            <a:normAutofit/>
          </a:bodyPr>
          <a:lstStyle/>
          <a:p>
            <a:r>
              <a:rPr lang="en-GB" sz="4800" b="1" i="1" dirty="0">
                <a:solidFill>
                  <a:schemeClr val="bg1"/>
                </a:solidFill>
              </a:rPr>
              <a:t>Introduction</a:t>
            </a:r>
          </a:p>
        </p:txBody>
      </p:sp>
    </p:spTree>
    <p:extLst>
      <p:ext uri="{BB962C8B-B14F-4D97-AF65-F5344CB8AC3E}">
        <p14:creationId xmlns:p14="http://schemas.microsoft.com/office/powerpoint/2010/main" val="3780792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8F63E81-65D0-408B-B86D-1FC74F675E5A}"/>
              </a:ext>
            </a:extLst>
          </p:cNvPr>
          <p:cNvSpPr>
            <a:spLocks noGrp="1"/>
          </p:cNvSpPr>
          <p:nvPr>
            <p:ph type="title"/>
          </p:nvPr>
        </p:nvSpPr>
        <p:spPr>
          <a:xfrm>
            <a:off x="2598752" y="1203297"/>
            <a:ext cx="8418513" cy="4944794"/>
          </a:xfrm>
          <a:blipFill dpi="0" rotWithShape="1">
            <a:blip r:embed="rId2">
              <a:alphaModFix amt="40000"/>
            </a:blip>
            <a:srcRect/>
            <a:stretch>
              <a:fillRect/>
            </a:stretch>
          </a:blipFill>
          <a:ln w="57150">
            <a:solidFill>
              <a:schemeClr val="accent1"/>
            </a:solidFill>
          </a:ln>
        </p:spPr>
        <p:txBody>
          <a:bodyPr>
            <a:normAutofit fontScale="90000"/>
          </a:bodyPr>
          <a:lstStyle/>
          <a:p>
            <a:pPr algn="ctr"/>
            <a:br>
              <a:rPr lang="en-GB" sz="3100" dirty="0"/>
            </a:br>
            <a:br>
              <a:rPr lang="en-GB" sz="3100" dirty="0"/>
            </a:br>
            <a:r>
              <a:rPr lang="en-GB" b="1" dirty="0">
                <a:solidFill>
                  <a:schemeClr val="accent1"/>
                </a:solidFill>
              </a:rPr>
              <a:t>The cognitive scientist Noam Chomsky suggests that the news is important because those who control the news control the narrative, and the narrative forms the attitudes that shape our democratic choices</a:t>
            </a:r>
            <a:br>
              <a:rPr lang="en-GB" sz="3100" b="1" dirty="0">
                <a:solidFill>
                  <a:schemeClr val="accent1"/>
                </a:solidFill>
              </a:rPr>
            </a:br>
            <a:r>
              <a:rPr lang="en-GB" sz="3100" b="1" dirty="0">
                <a:solidFill>
                  <a:schemeClr val="accent1"/>
                </a:solidFill>
              </a:rPr>
              <a:t>                                               </a:t>
            </a:r>
            <a:br>
              <a:rPr lang="en-GB" sz="3100" b="1" dirty="0">
                <a:solidFill>
                  <a:schemeClr val="accent1"/>
                </a:solidFill>
              </a:rPr>
            </a:br>
            <a:r>
              <a:rPr lang="en-GB" sz="3100" b="1" dirty="0">
                <a:solidFill>
                  <a:schemeClr val="accent1"/>
                </a:solidFill>
              </a:rPr>
              <a:t>											</a:t>
            </a:r>
            <a:r>
              <a:rPr lang="en-GB" sz="2000" b="1" dirty="0">
                <a:solidFill>
                  <a:schemeClr val="accent1"/>
                </a:solidFill>
              </a:rPr>
              <a:t>(Chomsky, 1991).</a:t>
            </a:r>
            <a:br>
              <a:rPr lang="en-GB" dirty="0">
                <a:solidFill>
                  <a:schemeClr val="accent1"/>
                </a:solidFill>
              </a:rPr>
            </a:br>
            <a:endParaRPr lang="en-GB" dirty="0">
              <a:solidFill>
                <a:schemeClr val="accent1"/>
              </a:solidFill>
            </a:endParaRPr>
          </a:p>
        </p:txBody>
      </p:sp>
      <p:sp>
        <p:nvSpPr>
          <p:cNvPr id="2" name="TextBox 1">
            <a:extLst>
              <a:ext uri="{FF2B5EF4-FFF2-40B4-BE49-F238E27FC236}">
                <a16:creationId xmlns:a16="http://schemas.microsoft.com/office/drawing/2014/main" id="{06319F6C-0E3C-4138-BDE7-81494F5550B0}"/>
              </a:ext>
            </a:extLst>
          </p:cNvPr>
          <p:cNvSpPr txBox="1"/>
          <p:nvPr/>
        </p:nvSpPr>
        <p:spPr>
          <a:xfrm>
            <a:off x="1771650" y="540603"/>
            <a:ext cx="3765774" cy="830997"/>
          </a:xfrm>
          <a:prstGeom prst="rect">
            <a:avLst/>
          </a:prstGeom>
          <a:noFill/>
        </p:spPr>
        <p:txBody>
          <a:bodyPr wrap="none" rtlCol="0">
            <a:spAutoFit/>
          </a:bodyPr>
          <a:lstStyle/>
          <a:p>
            <a:r>
              <a:rPr lang="en-GB" sz="4800" b="1" i="1" dirty="0">
                <a:solidFill>
                  <a:schemeClr val="accent1"/>
                </a:solidFill>
              </a:rPr>
              <a:t>Introduction</a:t>
            </a:r>
          </a:p>
        </p:txBody>
      </p:sp>
    </p:spTree>
    <p:extLst>
      <p:ext uri="{BB962C8B-B14F-4D97-AF65-F5344CB8AC3E}">
        <p14:creationId xmlns:p14="http://schemas.microsoft.com/office/powerpoint/2010/main" val="2824455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FF3A-379A-4BF2-A79D-CB76DD3E4672}"/>
              </a:ext>
            </a:extLst>
          </p:cNvPr>
          <p:cNvSpPr>
            <a:spLocks noGrp="1"/>
          </p:cNvSpPr>
          <p:nvPr>
            <p:ph type="title"/>
          </p:nvPr>
        </p:nvSpPr>
        <p:spPr>
          <a:xfrm>
            <a:off x="1690744" y="420961"/>
            <a:ext cx="3505199" cy="384091"/>
          </a:xfrm>
        </p:spPr>
        <p:txBody>
          <a:bodyPr>
            <a:noAutofit/>
          </a:bodyPr>
          <a:lstStyle/>
          <a:p>
            <a:r>
              <a:rPr lang="en-GB" sz="3200" b="1" i="1" dirty="0">
                <a:solidFill>
                  <a:schemeClr val="accent3"/>
                </a:solidFill>
              </a:rPr>
              <a:t>Methodology</a:t>
            </a:r>
          </a:p>
        </p:txBody>
      </p:sp>
      <p:pic>
        <p:nvPicPr>
          <p:cNvPr id="12" name="Content Placeholder 11">
            <a:extLst>
              <a:ext uri="{FF2B5EF4-FFF2-40B4-BE49-F238E27FC236}">
                <a16:creationId xmlns:a16="http://schemas.microsoft.com/office/drawing/2014/main" id="{E75C3F13-34DB-4F7F-A683-C821BC403BFD}"/>
              </a:ext>
            </a:extLst>
          </p:cNvPr>
          <p:cNvPicPr>
            <a:picLocks noGrp="1" noChangeAspect="1"/>
          </p:cNvPicPr>
          <p:nvPr>
            <p:ph idx="1"/>
          </p:nvPr>
        </p:nvPicPr>
        <p:blipFill>
          <a:blip r:embed="rId2"/>
          <a:stretch>
            <a:fillRect/>
          </a:stretch>
        </p:blipFill>
        <p:spPr>
          <a:xfrm>
            <a:off x="7140436" y="1214669"/>
            <a:ext cx="4570300" cy="5030324"/>
          </a:xfrm>
          <a:prstGeom prst="rect">
            <a:avLst/>
          </a:prstGeom>
          <a:solidFill>
            <a:schemeClr val="bg1"/>
          </a:solidFill>
          <a:effectLst>
            <a:softEdge rad="25400"/>
          </a:effectLst>
        </p:spPr>
      </p:pic>
      <p:sp>
        <p:nvSpPr>
          <p:cNvPr id="4" name="Text Placeholder 3">
            <a:extLst>
              <a:ext uri="{FF2B5EF4-FFF2-40B4-BE49-F238E27FC236}">
                <a16:creationId xmlns:a16="http://schemas.microsoft.com/office/drawing/2014/main" id="{220DC021-84A9-4FB0-AEF7-ED9832966842}"/>
              </a:ext>
            </a:extLst>
          </p:cNvPr>
          <p:cNvSpPr>
            <a:spLocks noGrp="1"/>
          </p:cNvSpPr>
          <p:nvPr>
            <p:ph type="body" sz="half" idx="2"/>
          </p:nvPr>
        </p:nvSpPr>
        <p:spPr>
          <a:xfrm>
            <a:off x="1524112" y="1010653"/>
            <a:ext cx="5471946" cy="5426386"/>
          </a:xfrm>
        </p:spPr>
        <p:txBody>
          <a:bodyPr>
            <a:normAutofit/>
          </a:bodyPr>
          <a:lstStyle/>
          <a:p>
            <a:pPr algn="ctr"/>
            <a:r>
              <a:rPr lang="en-US" dirty="0">
                <a:solidFill>
                  <a:schemeClr val="accent2">
                    <a:lumMod val="50000"/>
                  </a:schemeClr>
                </a:solidFill>
              </a:rPr>
              <a:t>This study will look at the change in generational news consumption habits and examine the beliefs, feelings and attitudes that facilitate this change. </a:t>
            </a:r>
            <a:endParaRPr lang="en-GB" dirty="0">
              <a:solidFill>
                <a:schemeClr val="accent2">
                  <a:lumMod val="50000"/>
                </a:schemeClr>
              </a:solidFill>
            </a:endParaRPr>
          </a:p>
          <a:p>
            <a:pPr marL="285750" indent="-285750">
              <a:buFont typeface="Wingdings" panose="05000000000000000000" pitchFamily="2" charset="2"/>
              <a:buChar char="ü"/>
            </a:pPr>
            <a:r>
              <a:rPr lang="en-US" dirty="0">
                <a:solidFill>
                  <a:schemeClr val="accent2">
                    <a:lumMod val="50000"/>
                  </a:schemeClr>
                </a:solidFill>
              </a:rPr>
              <a:t>The study will be circulated via online via </a:t>
            </a:r>
            <a:r>
              <a:rPr lang="en-US" dirty="0" err="1">
                <a:solidFill>
                  <a:schemeClr val="accent2">
                    <a:lumMod val="50000"/>
                  </a:schemeClr>
                </a:solidFill>
              </a:rPr>
              <a:t>KwikSurvey</a:t>
            </a:r>
            <a:r>
              <a:rPr lang="en-US" dirty="0">
                <a:solidFill>
                  <a:schemeClr val="accent2">
                    <a:lumMod val="50000"/>
                  </a:schemeClr>
                </a:solidFill>
              </a:rPr>
              <a:t> ---- anonymized -- consent form --debrief – withdrawal.</a:t>
            </a:r>
          </a:p>
          <a:p>
            <a:pPr marL="285750" indent="-285750">
              <a:buFont typeface="Wingdings" panose="05000000000000000000" pitchFamily="2" charset="2"/>
              <a:buChar char="ü"/>
            </a:pPr>
            <a:r>
              <a:rPr lang="en-US" dirty="0">
                <a:solidFill>
                  <a:schemeClr val="accent2">
                    <a:lumMod val="50000"/>
                  </a:schemeClr>
                </a:solidFill>
              </a:rPr>
              <a:t>Demographic questionnaire.</a:t>
            </a:r>
          </a:p>
          <a:p>
            <a:pPr marL="285750" indent="-285750">
              <a:buFont typeface="Wingdings" panose="05000000000000000000" pitchFamily="2" charset="2"/>
              <a:buChar char="ü"/>
            </a:pPr>
            <a:r>
              <a:rPr lang="en-US" dirty="0">
                <a:solidFill>
                  <a:schemeClr val="accent2">
                    <a:lumMod val="50000"/>
                  </a:schemeClr>
                </a:solidFill>
              </a:rPr>
              <a:t>The questionnaire looks at:</a:t>
            </a:r>
          </a:p>
          <a:p>
            <a:pPr marL="800100" lvl="1" indent="-342900">
              <a:buFont typeface="+mj-lt"/>
              <a:buAutoNum type="arabicPeriod"/>
            </a:pPr>
            <a:r>
              <a:rPr lang="en-US" sz="1400" dirty="0">
                <a:solidFill>
                  <a:schemeClr val="accent2">
                    <a:lumMod val="50000"/>
                  </a:schemeClr>
                </a:solidFill>
              </a:rPr>
              <a:t>What news medium people use to consumed News.</a:t>
            </a:r>
          </a:p>
          <a:p>
            <a:pPr marL="800100" lvl="1" indent="-342900">
              <a:buFont typeface="+mj-lt"/>
              <a:buAutoNum type="arabicPeriod"/>
            </a:pPr>
            <a:r>
              <a:rPr lang="en-US" sz="1400" dirty="0">
                <a:solidFill>
                  <a:schemeClr val="accent2">
                    <a:lumMod val="50000"/>
                  </a:schemeClr>
                </a:solidFill>
              </a:rPr>
              <a:t>If news medium has changed over the last 8 years.</a:t>
            </a:r>
          </a:p>
          <a:p>
            <a:pPr marL="800100" lvl="1" indent="-342900">
              <a:buFont typeface="+mj-lt"/>
              <a:buAutoNum type="arabicPeriod"/>
            </a:pPr>
            <a:r>
              <a:rPr lang="en-US" sz="1400" dirty="0">
                <a:solidFill>
                  <a:schemeClr val="accent2">
                    <a:lumMod val="50000"/>
                  </a:schemeClr>
                </a:solidFill>
              </a:rPr>
              <a:t>What devise is used to access news.</a:t>
            </a:r>
          </a:p>
          <a:p>
            <a:pPr marL="800100" lvl="1" indent="-342900">
              <a:buFont typeface="+mj-lt"/>
              <a:buAutoNum type="arabicPeriod"/>
            </a:pPr>
            <a:r>
              <a:rPr lang="en-US" sz="1400" dirty="0">
                <a:solidFill>
                  <a:schemeClr val="accent2">
                    <a:lumMod val="50000"/>
                  </a:schemeClr>
                </a:solidFill>
              </a:rPr>
              <a:t>What time of day news is accessed</a:t>
            </a:r>
          </a:p>
          <a:p>
            <a:pPr marL="285750" indent="-285750">
              <a:buFont typeface="Wingdings" panose="05000000000000000000" pitchFamily="2" charset="2"/>
              <a:buChar char="ü"/>
            </a:pPr>
            <a:r>
              <a:rPr lang="en-US" dirty="0">
                <a:solidFill>
                  <a:schemeClr val="accent2">
                    <a:lumMod val="50000"/>
                  </a:schemeClr>
                </a:solidFill>
              </a:rPr>
              <a:t>A 13 question attitude scale questionnaire will asses total consumer attitudes towards accessing the news online.</a:t>
            </a:r>
          </a:p>
          <a:p>
            <a:pPr marL="800100" lvl="1" indent="-342900">
              <a:buFont typeface="+mj-lt"/>
              <a:buAutoNum type="arabicPeriod"/>
            </a:pPr>
            <a:r>
              <a:rPr lang="en-US" sz="1400" dirty="0">
                <a:solidFill>
                  <a:schemeClr val="accent2">
                    <a:lumMod val="50000"/>
                  </a:schemeClr>
                </a:solidFill>
              </a:rPr>
              <a:t>Cognitive belief x 3</a:t>
            </a:r>
          </a:p>
          <a:p>
            <a:pPr marL="800100" lvl="1" indent="-342900">
              <a:buFont typeface="+mj-lt"/>
              <a:buAutoNum type="arabicPeriod"/>
            </a:pPr>
            <a:r>
              <a:rPr lang="en-US" sz="1400" dirty="0">
                <a:solidFill>
                  <a:schemeClr val="accent2">
                    <a:lumMod val="50000"/>
                  </a:schemeClr>
                </a:solidFill>
              </a:rPr>
              <a:t>Affective feelings x 3</a:t>
            </a:r>
          </a:p>
          <a:p>
            <a:pPr marL="800100" lvl="1" indent="-342900">
              <a:buFont typeface="+mj-lt"/>
              <a:buAutoNum type="arabicPeriod"/>
            </a:pPr>
            <a:r>
              <a:rPr lang="en-US" sz="1400" dirty="0">
                <a:solidFill>
                  <a:schemeClr val="accent2">
                    <a:lumMod val="50000"/>
                  </a:schemeClr>
                </a:solidFill>
              </a:rPr>
              <a:t>Behavioral attitudes x 3</a:t>
            </a:r>
          </a:p>
          <a:p>
            <a:endParaRPr lang="en-US" dirty="0">
              <a:solidFill>
                <a:schemeClr val="accent2">
                  <a:lumMod val="50000"/>
                </a:schemeClr>
              </a:solidFill>
            </a:endParaRPr>
          </a:p>
          <a:p>
            <a:pPr marL="285750" indent="-285750">
              <a:buFont typeface="Wingdings" panose="05000000000000000000" pitchFamily="2" charset="2"/>
              <a:buChar char="ü"/>
            </a:pPr>
            <a:endParaRPr lang="en-US" dirty="0">
              <a:solidFill>
                <a:schemeClr val="accent2">
                  <a:lumMod val="50000"/>
                </a:schemeClr>
              </a:solidFill>
            </a:endParaRPr>
          </a:p>
        </p:txBody>
      </p:sp>
      <p:sp>
        <p:nvSpPr>
          <p:cNvPr id="15" name="TextBox 14">
            <a:extLst>
              <a:ext uri="{FF2B5EF4-FFF2-40B4-BE49-F238E27FC236}">
                <a16:creationId xmlns:a16="http://schemas.microsoft.com/office/drawing/2014/main" id="{D2F45F04-43F3-4746-A031-1B76438D26D8}"/>
              </a:ext>
            </a:extLst>
          </p:cNvPr>
          <p:cNvSpPr txBox="1"/>
          <p:nvPr/>
        </p:nvSpPr>
        <p:spPr>
          <a:xfrm>
            <a:off x="6996058" y="348280"/>
            <a:ext cx="4714678" cy="861774"/>
          </a:xfrm>
          <a:prstGeom prst="rect">
            <a:avLst/>
          </a:prstGeom>
          <a:noFill/>
        </p:spPr>
        <p:txBody>
          <a:bodyPr wrap="square" rtlCol="0">
            <a:spAutoFit/>
          </a:bodyPr>
          <a:lstStyle/>
          <a:p>
            <a:r>
              <a:rPr lang="en-GB" sz="1600" b="1" dirty="0">
                <a:solidFill>
                  <a:schemeClr val="accent2">
                    <a:lumMod val="75000"/>
                  </a:schemeClr>
                </a:solidFill>
              </a:rPr>
              <a:t>Table 1; Demographic information of respondents in frequencies and percentages.</a:t>
            </a:r>
          </a:p>
          <a:p>
            <a:endParaRPr lang="en-GB" dirty="0"/>
          </a:p>
        </p:txBody>
      </p:sp>
    </p:spTree>
    <p:extLst>
      <p:ext uri="{BB962C8B-B14F-4D97-AF65-F5344CB8AC3E}">
        <p14:creationId xmlns:p14="http://schemas.microsoft.com/office/powerpoint/2010/main" val="1408162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2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287E7-759D-4F71-8EA2-E09D6CDF21FF}"/>
              </a:ext>
            </a:extLst>
          </p:cNvPr>
          <p:cNvSpPr>
            <a:spLocks noGrp="1"/>
          </p:cNvSpPr>
          <p:nvPr>
            <p:ph type="title"/>
          </p:nvPr>
        </p:nvSpPr>
        <p:spPr>
          <a:xfrm>
            <a:off x="2398794" y="721517"/>
            <a:ext cx="4784225" cy="550863"/>
          </a:xfrm>
        </p:spPr>
        <p:txBody>
          <a:bodyPr>
            <a:noAutofit/>
          </a:bodyPr>
          <a:lstStyle/>
          <a:p>
            <a:r>
              <a:rPr lang="en-GB" sz="4400" b="1" i="1" dirty="0">
                <a:solidFill>
                  <a:schemeClr val="accent3"/>
                </a:solidFill>
              </a:rPr>
              <a:t>Methodology</a:t>
            </a:r>
            <a:endParaRPr lang="en-GB" sz="4400" dirty="0"/>
          </a:p>
        </p:txBody>
      </p:sp>
      <p:sp>
        <p:nvSpPr>
          <p:cNvPr id="3" name="Content Placeholder 2">
            <a:extLst>
              <a:ext uri="{FF2B5EF4-FFF2-40B4-BE49-F238E27FC236}">
                <a16:creationId xmlns:a16="http://schemas.microsoft.com/office/drawing/2014/main" id="{81589C2E-B332-4ADD-AA18-E8E54F169FAC}"/>
              </a:ext>
            </a:extLst>
          </p:cNvPr>
          <p:cNvSpPr>
            <a:spLocks noGrp="1"/>
          </p:cNvSpPr>
          <p:nvPr>
            <p:ph idx="1"/>
          </p:nvPr>
        </p:nvSpPr>
        <p:spPr>
          <a:xfrm>
            <a:off x="6094410" y="446088"/>
            <a:ext cx="5181600" cy="5414963"/>
          </a:xfrm>
          <a:solidFill>
            <a:schemeClr val="bg1">
              <a:alpha val="79000"/>
            </a:schemeClr>
          </a:solidFill>
          <a:effectLst>
            <a:softEdge rad="63500"/>
          </a:effectLst>
        </p:spPr>
        <p:txBody>
          <a:bodyPr>
            <a:normAutofit/>
          </a:bodyPr>
          <a:lstStyle/>
          <a:p>
            <a:pPr marL="0" indent="0" algn="ctr">
              <a:buNone/>
            </a:pPr>
            <a:endParaRPr lang="en-GB" b="1" dirty="0">
              <a:solidFill>
                <a:schemeClr val="accent3"/>
              </a:solidFill>
            </a:endParaRPr>
          </a:p>
          <a:p>
            <a:pPr marL="0" indent="0" algn="ctr">
              <a:buNone/>
            </a:pPr>
            <a:r>
              <a:rPr lang="en-GB" sz="2800" b="1" dirty="0">
                <a:solidFill>
                  <a:schemeClr val="accent3"/>
                </a:solidFill>
              </a:rPr>
              <a:t>The hypotheses </a:t>
            </a:r>
          </a:p>
          <a:p>
            <a:pPr marL="0" indent="0" algn="ctr">
              <a:buNone/>
            </a:pPr>
            <a:endParaRPr lang="en-GB" b="1" dirty="0">
              <a:solidFill>
                <a:schemeClr val="accent3"/>
              </a:solidFill>
            </a:endParaRPr>
          </a:p>
          <a:p>
            <a:pPr>
              <a:buClr>
                <a:schemeClr val="accent3">
                  <a:lumMod val="75000"/>
                </a:schemeClr>
              </a:buClr>
            </a:pPr>
            <a:r>
              <a:rPr lang="en-GB" b="1" dirty="0">
                <a:solidFill>
                  <a:schemeClr val="accent3"/>
                </a:solidFill>
              </a:rPr>
              <a:t>H1 : Younger people will have a significantly more positive attitude towards the online news than those who are older</a:t>
            </a:r>
          </a:p>
          <a:p>
            <a:pPr fontAlgn="base">
              <a:buClr>
                <a:schemeClr val="accent3">
                  <a:lumMod val="75000"/>
                </a:schemeClr>
              </a:buClr>
            </a:pPr>
            <a:r>
              <a:rPr lang="en-GB" b="1" dirty="0">
                <a:solidFill>
                  <a:schemeClr val="accent3"/>
                </a:solidFill>
              </a:rPr>
              <a:t> H 2 : Internet news users will have a significantly more positive attitude to internet news on than those who watch the news via TV, Radio, Papers.</a:t>
            </a:r>
          </a:p>
          <a:p>
            <a:pPr fontAlgn="base">
              <a:buClr>
                <a:schemeClr val="accent3">
                  <a:lumMod val="75000"/>
                </a:schemeClr>
              </a:buClr>
            </a:pPr>
            <a:r>
              <a:rPr lang="en-GB" b="1" dirty="0">
                <a:solidFill>
                  <a:schemeClr val="accent3"/>
                </a:solidFill>
              </a:rPr>
              <a:t>H 3 : Younger people who access news online will have a significantly more positive attitudes towards online news than older people</a:t>
            </a:r>
          </a:p>
          <a:p>
            <a:pPr marL="0" indent="0">
              <a:buNone/>
            </a:pPr>
            <a:endParaRPr lang="en-GB" dirty="0"/>
          </a:p>
          <a:p>
            <a:endParaRPr lang="en-GB" dirty="0"/>
          </a:p>
        </p:txBody>
      </p:sp>
      <p:sp>
        <p:nvSpPr>
          <p:cNvPr id="4" name="Text Placeholder 3">
            <a:extLst>
              <a:ext uri="{FF2B5EF4-FFF2-40B4-BE49-F238E27FC236}">
                <a16:creationId xmlns:a16="http://schemas.microsoft.com/office/drawing/2014/main" id="{5CB0191F-1A8E-405D-B22A-6A5B48B32B1F}"/>
              </a:ext>
            </a:extLst>
          </p:cNvPr>
          <p:cNvSpPr>
            <a:spLocks noGrp="1"/>
          </p:cNvSpPr>
          <p:nvPr>
            <p:ph type="body" sz="half" idx="2"/>
          </p:nvPr>
        </p:nvSpPr>
        <p:spPr>
          <a:xfrm>
            <a:off x="1310185" y="1214651"/>
            <a:ext cx="4784225" cy="5197261"/>
          </a:xfrm>
          <a:solidFill>
            <a:schemeClr val="accent3"/>
          </a:solidFill>
        </p:spPr>
        <p:txBody>
          <a:bodyPr/>
          <a:lstStyle/>
          <a:p>
            <a:pPr marL="285750" indent="-285750">
              <a:buClr>
                <a:schemeClr val="bg1"/>
              </a:buClr>
              <a:buFont typeface="Century Gothic" panose="020B0502020202020204" pitchFamily="34" charset="0"/>
              <a:buChar char="÷"/>
            </a:pPr>
            <a:endParaRPr lang="en-GB" sz="1800" dirty="0">
              <a:solidFill>
                <a:schemeClr val="bg1"/>
              </a:solidFill>
            </a:endParaRPr>
          </a:p>
          <a:p>
            <a:pPr marL="285750" indent="-285750">
              <a:buClr>
                <a:schemeClr val="bg1"/>
              </a:buClr>
              <a:buFont typeface="Century Gothic" panose="020B0502020202020204" pitchFamily="34" charset="0"/>
              <a:buChar char="÷"/>
            </a:pPr>
            <a:r>
              <a:rPr lang="en-GB" sz="1800" dirty="0">
                <a:solidFill>
                  <a:schemeClr val="bg1"/>
                </a:solidFill>
              </a:rPr>
              <a:t>A between  2x2 </a:t>
            </a:r>
            <a:r>
              <a:rPr lang="en-GB" sz="1800" dirty="0" err="1">
                <a:solidFill>
                  <a:schemeClr val="bg1"/>
                </a:solidFill>
              </a:rPr>
              <a:t>Anova</a:t>
            </a:r>
            <a:r>
              <a:rPr lang="en-GB" sz="1800" dirty="0">
                <a:solidFill>
                  <a:schemeClr val="bg1"/>
                </a:solidFill>
              </a:rPr>
              <a:t> was used </a:t>
            </a:r>
          </a:p>
          <a:p>
            <a:pPr marL="285750" indent="-285750">
              <a:buClr>
                <a:schemeClr val="bg1"/>
              </a:buClr>
              <a:buFont typeface="Century Gothic" panose="020B0502020202020204" pitchFamily="34" charset="0"/>
              <a:buChar char="÷"/>
            </a:pPr>
            <a:r>
              <a:rPr lang="en-GB" sz="1800" dirty="0">
                <a:solidFill>
                  <a:schemeClr val="bg1"/>
                </a:solidFill>
              </a:rPr>
              <a:t>IV 1: The age of participants </a:t>
            </a:r>
          </a:p>
          <a:p>
            <a:pPr marL="742950" lvl="1" indent="-285750">
              <a:buClr>
                <a:schemeClr val="bg1"/>
              </a:buClr>
              <a:buFont typeface="Arial" panose="020B0604020202020204" pitchFamily="34" charset="0"/>
              <a:buChar char="•"/>
            </a:pPr>
            <a:r>
              <a:rPr lang="en-GB" sz="1800" dirty="0">
                <a:solidFill>
                  <a:schemeClr val="bg1"/>
                </a:solidFill>
              </a:rPr>
              <a:t>Conditions; 1 – 30, 31 – 60, 61+</a:t>
            </a:r>
          </a:p>
          <a:p>
            <a:pPr marL="285750" indent="-285750">
              <a:buClr>
                <a:schemeClr val="bg1"/>
              </a:buClr>
              <a:buFont typeface="Century Gothic" panose="020B0502020202020204" pitchFamily="34" charset="0"/>
              <a:buChar char="÷"/>
            </a:pPr>
            <a:r>
              <a:rPr lang="en-GB" sz="1800" dirty="0">
                <a:solidFill>
                  <a:schemeClr val="bg1"/>
                </a:solidFill>
              </a:rPr>
              <a:t> IV 2: The news source </a:t>
            </a:r>
          </a:p>
          <a:p>
            <a:pPr marL="742950" lvl="1" indent="-285750">
              <a:buClr>
                <a:schemeClr val="bg1"/>
              </a:buClr>
              <a:buFont typeface="Arial" panose="020B0604020202020204" pitchFamily="34" charset="0"/>
              <a:buChar char="•"/>
            </a:pPr>
            <a:r>
              <a:rPr lang="en-GB" sz="1800" dirty="0">
                <a:solidFill>
                  <a:schemeClr val="bg1"/>
                </a:solidFill>
              </a:rPr>
              <a:t>Conditions,; TV, Internet, Radio, Papers. </a:t>
            </a:r>
          </a:p>
          <a:p>
            <a:pPr marL="285750" indent="-285750">
              <a:buClr>
                <a:schemeClr val="bg1"/>
              </a:buClr>
              <a:buFont typeface="Century Gothic" panose="020B0502020202020204" pitchFamily="34" charset="0"/>
              <a:buChar char="÷"/>
            </a:pPr>
            <a:r>
              <a:rPr lang="en-GB" sz="1800" dirty="0">
                <a:solidFill>
                  <a:schemeClr val="bg1"/>
                </a:solidFill>
              </a:rPr>
              <a:t>The DV: The participants attitude towards internet news</a:t>
            </a:r>
          </a:p>
          <a:p>
            <a:pPr marL="742950" lvl="1" indent="-285750">
              <a:buClr>
                <a:schemeClr val="bg1"/>
              </a:buClr>
              <a:buFont typeface="Arial" panose="020B0604020202020204" pitchFamily="34" charset="0"/>
              <a:buChar char="•"/>
            </a:pPr>
            <a:r>
              <a:rPr lang="en-GB" sz="1800" dirty="0">
                <a:solidFill>
                  <a:schemeClr val="bg1"/>
                </a:solidFill>
              </a:rPr>
              <a:t>Conditions ; Total Attitude, </a:t>
            </a:r>
            <a:r>
              <a:rPr lang="en-US" sz="1800" dirty="0">
                <a:solidFill>
                  <a:schemeClr val="bg1"/>
                </a:solidFill>
              </a:rPr>
              <a:t>Cognitive, Affective,  Behavioral attitudes </a:t>
            </a:r>
          </a:p>
          <a:p>
            <a:endParaRPr lang="en-GB" dirty="0"/>
          </a:p>
        </p:txBody>
      </p:sp>
      <p:sp>
        <p:nvSpPr>
          <p:cNvPr id="5" name="TextBox 4">
            <a:extLst>
              <a:ext uri="{FF2B5EF4-FFF2-40B4-BE49-F238E27FC236}">
                <a16:creationId xmlns:a16="http://schemas.microsoft.com/office/drawing/2014/main" id="{3A8953F2-580B-4FAC-925B-10CF628821E5}"/>
              </a:ext>
            </a:extLst>
          </p:cNvPr>
          <p:cNvSpPr txBox="1"/>
          <p:nvPr/>
        </p:nvSpPr>
        <p:spPr>
          <a:xfrm>
            <a:off x="8809343" y="6088746"/>
            <a:ext cx="3382657" cy="646331"/>
          </a:xfrm>
          <a:prstGeom prst="rect">
            <a:avLst/>
          </a:prstGeom>
          <a:noFill/>
        </p:spPr>
        <p:txBody>
          <a:bodyPr wrap="none" rtlCol="0">
            <a:spAutoFit/>
          </a:bodyPr>
          <a:lstStyle/>
          <a:p>
            <a:r>
              <a:rPr lang="en-GB" dirty="0"/>
              <a:t>(Cambridge University, 2019)</a:t>
            </a:r>
          </a:p>
          <a:p>
            <a:endParaRPr lang="en-GB" dirty="0"/>
          </a:p>
        </p:txBody>
      </p:sp>
    </p:spTree>
    <p:extLst>
      <p:ext uri="{BB962C8B-B14F-4D97-AF65-F5344CB8AC3E}">
        <p14:creationId xmlns:p14="http://schemas.microsoft.com/office/powerpoint/2010/main" val="1979578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B56B1-90A8-4F86-B16A-53FC4DEE22B9}"/>
              </a:ext>
            </a:extLst>
          </p:cNvPr>
          <p:cNvSpPr>
            <a:spLocks noGrp="1"/>
          </p:cNvSpPr>
          <p:nvPr>
            <p:ph type="title"/>
          </p:nvPr>
        </p:nvSpPr>
        <p:spPr>
          <a:xfrm>
            <a:off x="1593828" y="384836"/>
            <a:ext cx="3505199" cy="976312"/>
          </a:xfrm>
        </p:spPr>
        <p:txBody>
          <a:bodyPr>
            <a:normAutofit/>
          </a:bodyPr>
          <a:lstStyle/>
          <a:p>
            <a:r>
              <a:rPr lang="en-GB" sz="5400" b="1" dirty="0">
                <a:solidFill>
                  <a:schemeClr val="accent3"/>
                </a:solidFill>
              </a:rPr>
              <a:t>Results</a:t>
            </a:r>
          </a:p>
        </p:txBody>
      </p:sp>
      <p:sp>
        <p:nvSpPr>
          <p:cNvPr id="4" name="Text Placeholder 3">
            <a:extLst>
              <a:ext uri="{FF2B5EF4-FFF2-40B4-BE49-F238E27FC236}">
                <a16:creationId xmlns:a16="http://schemas.microsoft.com/office/drawing/2014/main" id="{F08B184E-9CD8-4946-B37C-42A252177E3F}"/>
              </a:ext>
            </a:extLst>
          </p:cNvPr>
          <p:cNvSpPr>
            <a:spLocks noGrp="1"/>
          </p:cNvSpPr>
          <p:nvPr>
            <p:ph type="body" sz="half" idx="2"/>
          </p:nvPr>
        </p:nvSpPr>
        <p:spPr>
          <a:xfrm>
            <a:off x="1706874" y="1162858"/>
            <a:ext cx="4693926" cy="5310306"/>
          </a:xfrm>
          <a:solidFill>
            <a:schemeClr val="accent3"/>
          </a:solidFill>
        </p:spPr>
        <p:txBody>
          <a:bodyPr/>
          <a:lstStyle/>
          <a:p>
            <a:endParaRPr lang="en-GB" b="1" dirty="0">
              <a:solidFill>
                <a:schemeClr val="bg1"/>
              </a:solidFill>
            </a:endParaRPr>
          </a:p>
          <a:p>
            <a:pPr marL="285750" indent="-285750">
              <a:buClr>
                <a:schemeClr val="bg1"/>
              </a:buClr>
              <a:buFont typeface="Wingdings" panose="05000000000000000000" pitchFamily="2" charset="2"/>
              <a:buChar char="Ø"/>
            </a:pPr>
            <a:r>
              <a:rPr lang="en-GB" b="1" dirty="0">
                <a:solidFill>
                  <a:schemeClr val="bg1"/>
                </a:solidFill>
              </a:rPr>
              <a:t>There was no significant main effect for Age,1-30, 31-6-, 61+ condition – F (9,211) = 0.262, p&gt;000, </a:t>
            </a:r>
          </a:p>
          <a:p>
            <a:pPr marL="285750" indent="-285750">
              <a:buClr>
                <a:schemeClr val="bg1"/>
              </a:buClr>
              <a:buFont typeface="Wingdings" panose="05000000000000000000" pitchFamily="2" charset="2"/>
              <a:buChar char="Ø"/>
            </a:pPr>
            <a:r>
              <a:rPr lang="en-GB" b="1" dirty="0">
                <a:solidFill>
                  <a:schemeClr val="bg1"/>
                </a:solidFill>
              </a:rPr>
              <a:t>There was no significant main effect for condition – F (9,211) = 1.413, p&gt;000,</a:t>
            </a:r>
          </a:p>
          <a:p>
            <a:pPr marL="285750" indent="-285750">
              <a:buClr>
                <a:schemeClr val="bg1"/>
              </a:buClr>
              <a:buFont typeface="Wingdings" panose="05000000000000000000" pitchFamily="2" charset="2"/>
              <a:buChar char="Ø"/>
            </a:pPr>
            <a:r>
              <a:rPr lang="en-GB" b="1" dirty="0">
                <a:solidFill>
                  <a:schemeClr val="bg1"/>
                </a:solidFill>
              </a:rPr>
              <a:t>There was no significant interaction effect between News medium and Age – F (9,211) =0. 1.306, p&gt;000, </a:t>
            </a:r>
          </a:p>
          <a:p>
            <a:endParaRPr lang="en-GB" dirty="0"/>
          </a:p>
        </p:txBody>
      </p:sp>
      <p:pic>
        <p:nvPicPr>
          <p:cNvPr id="10" name="Content Placeholder 9">
            <a:extLst>
              <a:ext uri="{FF2B5EF4-FFF2-40B4-BE49-F238E27FC236}">
                <a16:creationId xmlns:a16="http://schemas.microsoft.com/office/drawing/2014/main" id="{A47DFE3B-FE7A-432C-A1A9-A7281CA7CB69}"/>
              </a:ext>
            </a:extLst>
          </p:cNvPr>
          <p:cNvPicPr>
            <a:picLocks noGrp="1" noChangeAspect="1"/>
          </p:cNvPicPr>
          <p:nvPr>
            <p:ph idx="1"/>
          </p:nvPr>
        </p:nvPicPr>
        <p:blipFill>
          <a:blip r:embed="rId2"/>
          <a:stretch>
            <a:fillRect/>
          </a:stretch>
        </p:blipFill>
        <p:spPr>
          <a:xfrm>
            <a:off x="7167644" y="1162858"/>
            <a:ext cx="3468677" cy="1970650"/>
          </a:xfrm>
          <a:prstGeom prst="rect">
            <a:avLst/>
          </a:prstGeom>
          <a:ln w="12700">
            <a:solidFill>
              <a:schemeClr val="tx1"/>
            </a:solidFill>
          </a:ln>
          <a:effectLst>
            <a:glow rad="63500">
              <a:schemeClr val="tx2"/>
            </a:glow>
          </a:effectLst>
        </p:spPr>
      </p:pic>
      <p:pic>
        <p:nvPicPr>
          <p:cNvPr id="12" name="Picture 11">
            <a:extLst>
              <a:ext uri="{FF2B5EF4-FFF2-40B4-BE49-F238E27FC236}">
                <a16:creationId xmlns:a16="http://schemas.microsoft.com/office/drawing/2014/main" id="{A154FA7A-28CB-406D-B151-27297A46C7EA}"/>
              </a:ext>
            </a:extLst>
          </p:cNvPr>
          <p:cNvPicPr>
            <a:picLocks noChangeAspect="1"/>
          </p:cNvPicPr>
          <p:nvPr/>
        </p:nvPicPr>
        <p:blipFill>
          <a:blip r:embed="rId3"/>
          <a:stretch>
            <a:fillRect/>
          </a:stretch>
        </p:blipFill>
        <p:spPr>
          <a:xfrm>
            <a:off x="2451344" y="4253103"/>
            <a:ext cx="3204986" cy="1436309"/>
          </a:xfrm>
          <a:prstGeom prst="rect">
            <a:avLst/>
          </a:prstGeom>
        </p:spPr>
      </p:pic>
      <p:pic>
        <p:nvPicPr>
          <p:cNvPr id="13" name="Picture 12">
            <a:extLst>
              <a:ext uri="{FF2B5EF4-FFF2-40B4-BE49-F238E27FC236}">
                <a16:creationId xmlns:a16="http://schemas.microsoft.com/office/drawing/2014/main" id="{553CE30D-746F-47C8-B8D3-4DD677FC6EE3}"/>
              </a:ext>
            </a:extLst>
          </p:cNvPr>
          <p:cNvPicPr>
            <a:picLocks noChangeAspect="1"/>
          </p:cNvPicPr>
          <p:nvPr/>
        </p:nvPicPr>
        <p:blipFill>
          <a:blip r:embed="rId4"/>
          <a:stretch>
            <a:fillRect/>
          </a:stretch>
        </p:blipFill>
        <p:spPr>
          <a:xfrm>
            <a:off x="7145270" y="3133508"/>
            <a:ext cx="3513427" cy="3339656"/>
          </a:xfrm>
          <a:prstGeom prst="rect">
            <a:avLst/>
          </a:prstGeom>
          <a:ln w="12700">
            <a:solidFill>
              <a:srgbClr val="002060"/>
            </a:solidFill>
          </a:ln>
          <a:effectLst>
            <a:glow rad="63500">
              <a:schemeClr val="accent3"/>
            </a:glow>
          </a:effectLst>
        </p:spPr>
      </p:pic>
    </p:spTree>
    <p:extLst>
      <p:ext uri="{BB962C8B-B14F-4D97-AF65-F5344CB8AC3E}">
        <p14:creationId xmlns:p14="http://schemas.microsoft.com/office/powerpoint/2010/main" val="694283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hart 11">
            <a:extLst>
              <a:ext uri="{FF2B5EF4-FFF2-40B4-BE49-F238E27FC236}">
                <a16:creationId xmlns:a16="http://schemas.microsoft.com/office/drawing/2014/main" id="{55B89778-72A2-4D4A-983A-7408DBC32767}"/>
              </a:ext>
            </a:extLst>
          </p:cNvPr>
          <p:cNvGraphicFramePr/>
          <p:nvPr>
            <p:extLst>
              <p:ext uri="{D42A27DB-BD31-4B8C-83A1-F6EECF244321}">
                <p14:modId xmlns:p14="http://schemas.microsoft.com/office/powerpoint/2010/main" val="1150140448"/>
              </p:ext>
            </p:extLst>
          </p:nvPr>
        </p:nvGraphicFramePr>
        <p:xfrm>
          <a:off x="1412823" y="218365"/>
          <a:ext cx="4850063" cy="529533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7" name="Chart 16">
            <a:extLst>
              <a:ext uri="{FF2B5EF4-FFF2-40B4-BE49-F238E27FC236}">
                <a16:creationId xmlns:a16="http://schemas.microsoft.com/office/drawing/2014/main" id="{02A05EFA-D81A-46CB-AA61-7717F38B0DF0}"/>
              </a:ext>
            </a:extLst>
          </p:cNvPr>
          <p:cNvGraphicFramePr/>
          <p:nvPr>
            <p:extLst>
              <p:ext uri="{D42A27DB-BD31-4B8C-83A1-F6EECF244321}">
                <p14:modId xmlns:p14="http://schemas.microsoft.com/office/powerpoint/2010/main" val="2457052299"/>
              </p:ext>
            </p:extLst>
          </p:nvPr>
        </p:nvGraphicFramePr>
        <p:xfrm>
          <a:off x="6539567" y="218365"/>
          <a:ext cx="5051931" cy="5295331"/>
        </p:xfrm>
        <a:graphic>
          <a:graphicData uri="http://schemas.openxmlformats.org/drawingml/2006/chart">
            <c:chart xmlns:c="http://schemas.openxmlformats.org/drawingml/2006/chart" xmlns:r="http://schemas.openxmlformats.org/officeDocument/2006/relationships" r:id="rId3"/>
          </a:graphicData>
        </a:graphic>
      </p:graphicFrame>
      <p:sp>
        <p:nvSpPr>
          <p:cNvPr id="18" name="TextBox 17">
            <a:extLst>
              <a:ext uri="{FF2B5EF4-FFF2-40B4-BE49-F238E27FC236}">
                <a16:creationId xmlns:a16="http://schemas.microsoft.com/office/drawing/2014/main" id="{287AD125-272E-4D04-BF8D-EAE5C7486E45}"/>
              </a:ext>
            </a:extLst>
          </p:cNvPr>
          <p:cNvSpPr txBox="1"/>
          <p:nvPr/>
        </p:nvSpPr>
        <p:spPr>
          <a:xfrm>
            <a:off x="1098924" y="5923128"/>
            <a:ext cx="10269661" cy="584775"/>
          </a:xfrm>
          <a:prstGeom prst="rect">
            <a:avLst/>
          </a:prstGeom>
          <a:noFill/>
        </p:spPr>
        <p:txBody>
          <a:bodyPr wrap="square" rtlCol="0">
            <a:spAutoFit/>
          </a:bodyPr>
          <a:lstStyle/>
          <a:p>
            <a:pPr algn="ctr"/>
            <a:r>
              <a:rPr lang="en-GB" sz="1600" b="1" dirty="0">
                <a:solidFill>
                  <a:schemeClr val="tx2"/>
                </a:solidFill>
              </a:rPr>
              <a:t>All three generations prefer to use online news sources, this is congruent with their total attitude score as all three generations who use the internet have the most positive attitude to it</a:t>
            </a:r>
          </a:p>
        </p:txBody>
      </p:sp>
    </p:spTree>
    <p:extLst>
      <p:ext uri="{BB962C8B-B14F-4D97-AF65-F5344CB8AC3E}">
        <p14:creationId xmlns:p14="http://schemas.microsoft.com/office/powerpoint/2010/main" val="2508588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3E2C92E-8A40-4212-8B4D-B9A51D96A4A9}"/>
              </a:ext>
            </a:extLst>
          </p:cNvPr>
          <p:cNvPicPr>
            <a:picLocks noChangeAspect="1"/>
          </p:cNvPicPr>
          <p:nvPr/>
        </p:nvPicPr>
        <p:blipFill rotWithShape="1">
          <a:blip r:embed="rId2"/>
          <a:srcRect l="-990" t="212" r="-990" b="212"/>
          <a:stretch/>
        </p:blipFill>
        <p:spPr>
          <a:xfrm>
            <a:off x="6933381" y="770931"/>
            <a:ext cx="4625791" cy="4499558"/>
          </a:xfrm>
          <a:prstGeom prst="rect">
            <a:avLst/>
          </a:prstGeom>
          <a:solidFill>
            <a:schemeClr val="bg1"/>
          </a:solidFill>
        </p:spPr>
      </p:pic>
      <p:sp>
        <p:nvSpPr>
          <p:cNvPr id="20" name="TextBox 19">
            <a:extLst>
              <a:ext uri="{FF2B5EF4-FFF2-40B4-BE49-F238E27FC236}">
                <a16:creationId xmlns:a16="http://schemas.microsoft.com/office/drawing/2014/main" id="{C83893E3-10BB-426A-8CD7-3FC9BEE9567C}"/>
              </a:ext>
            </a:extLst>
          </p:cNvPr>
          <p:cNvSpPr txBox="1"/>
          <p:nvPr/>
        </p:nvSpPr>
        <p:spPr>
          <a:xfrm>
            <a:off x="6650287" y="340044"/>
            <a:ext cx="4908885" cy="861774"/>
          </a:xfrm>
          <a:prstGeom prst="rect">
            <a:avLst/>
          </a:prstGeom>
          <a:noFill/>
        </p:spPr>
        <p:txBody>
          <a:bodyPr wrap="square" rtlCol="0">
            <a:spAutoFit/>
          </a:bodyPr>
          <a:lstStyle/>
          <a:p>
            <a:pPr algn="ctr"/>
            <a:r>
              <a:rPr lang="en-GB" sz="1600" b="1" dirty="0">
                <a:solidFill>
                  <a:schemeClr val="accent2">
                    <a:lumMod val="75000"/>
                  </a:schemeClr>
                </a:solidFill>
              </a:rPr>
              <a:t>Estimated Marginal Means of Total Affective/Feel Score </a:t>
            </a:r>
          </a:p>
          <a:p>
            <a:endParaRPr lang="en-GB" dirty="0"/>
          </a:p>
        </p:txBody>
      </p:sp>
      <p:pic>
        <p:nvPicPr>
          <p:cNvPr id="27" name="Picture 26">
            <a:extLst>
              <a:ext uri="{FF2B5EF4-FFF2-40B4-BE49-F238E27FC236}">
                <a16:creationId xmlns:a16="http://schemas.microsoft.com/office/drawing/2014/main" id="{049F0EE7-BB2E-426D-A51F-D778837DCD53}"/>
              </a:ext>
            </a:extLst>
          </p:cNvPr>
          <p:cNvPicPr>
            <a:picLocks noChangeAspect="1"/>
          </p:cNvPicPr>
          <p:nvPr/>
        </p:nvPicPr>
        <p:blipFill rotWithShape="1">
          <a:blip r:embed="rId3"/>
          <a:srcRect l="204" t="324" r="204" b="324"/>
          <a:stretch/>
        </p:blipFill>
        <p:spPr>
          <a:xfrm>
            <a:off x="1813916" y="770931"/>
            <a:ext cx="4517528" cy="4499557"/>
          </a:xfrm>
          <a:prstGeom prst="rect">
            <a:avLst/>
          </a:prstGeom>
        </p:spPr>
      </p:pic>
      <p:sp>
        <p:nvSpPr>
          <p:cNvPr id="24" name="TextBox 23">
            <a:extLst>
              <a:ext uri="{FF2B5EF4-FFF2-40B4-BE49-F238E27FC236}">
                <a16:creationId xmlns:a16="http://schemas.microsoft.com/office/drawing/2014/main" id="{F8404951-734C-4958-8220-1F3427AA07B1}"/>
              </a:ext>
            </a:extLst>
          </p:cNvPr>
          <p:cNvSpPr txBox="1"/>
          <p:nvPr/>
        </p:nvSpPr>
        <p:spPr>
          <a:xfrm>
            <a:off x="1603054" y="340044"/>
            <a:ext cx="4728390" cy="861774"/>
          </a:xfrm>
          <a:prstGeom prst="rect">
            <a:avLst/>
          </a:prstGeom>
          <a:noFill/>
        </p:spPr>
        <p:txBody>
          <a:bodyPr wrap="square" rtlCol="0">
            <a:spAutoFit/>
          </a:bodyPr>
          <a:lstStyle/>
          <a:p>
            <a:pPr algn="ctr"/>
            <a:r>
              <a:rPr lang="en-GB" sz="1600" b="1" dirty="0">
                <a:solidFill>
                  <a:schemeClr val="accent2">
                    <a:lumMod val="75000"/>
                  </a:schemeClr>
                </a:solidFill>
              </a:rPr>
              <a:t>Estimated Marginal Means of Total Cognition/ Belief Score </a:t>
            </a:r>
          </a:p>
          <a:p>
            <a:pPr algn="ctr"/>
            <a:endParaRPr lang="en-GB" dirty="0"/>
          </a:p>
        </p:txBody>
      </p:sp>
      <p:sp>
        <p:nvSpPr>
          <p:cNvPr id="30" name="TextBox 29">
            <a:extLst>
              <a:ext uri="{FF2B5EF4-FFF2-40B4-BE49-F238E27FC236}">
                <a16:creationId xmlns:a16="http://schemas.microsoft.com/office/drawing/2014/main" id="{10B671FD-2880-432B-9A45-FB204F526AB7}"/>
              </a:ext>
            </a:extLst>
          </p:cNvPr>
          <p:cNvSpPr txBox="1"/>
          <p:nvPr/>
        </p:nvSpPr>
        <p:spPr>
          <a:xfrm>
            <a:off x="1523157" y="5701375"/>
            <a:ext cx="10254259" cy="830997"/>
          </a:xfrm>
          <a:prstGeom prst="rect">
            <a:avLst/>
          </a:prstGeom>
          <a:noFill/>
        </p:spPr>
        <p:txBody>
          <a:bodyPr wrap="square" rtlCol="0">
            <a:spAutoFit/>
          </a:bodyPr>
          <a:lstStyle/>
          <a:p>
            <a:pPr algn="ctr"/>
            <a:r>
              <a:rPr lang="en-GB" sz="2400" b="1" dirty="0">
                <a:solidFill>
                  <a:schemeClr val="tx2"/>
                </a:solidFill>
              </a:rPr>
              <a:t>All three ages show that they believe and feel that the internet is the best source for the news.</a:t>
            </a:r>
          </a:p>
        </p:txBody>
      </p:sp>
    </p:spTree>
    <p:extLst>
      <p:ext uri="{BB962C8B-B14F-4D97-AF65-F5344CB8AC3E}">
        <p14:creationId xmlns:p14="http://schemas.microsoft.com/office/powerpoint/2010/main" val="959184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5B92019-90D9-4E8D-AAD8-0DB7C3E1DDA5}"/>
              </a:ext>
            </a:extLst>
          </p:cNvPr>
          <p:cNvPicPr>
            <a:picLocks noChangeAspect="1"/>
          </p:cNvPicPr>
          <p:nvPr/>
        </p:nvPicPr>
        <p:blipFill>
          <a:blip r:embed="rId2"/>
          <a:stretch>
            <a:fillRect/>
          </a:stretch>
        </p:blipFill>
        <p:spPr>
          <a:xfrm>
            <a:off x="7225293" y="854241"/>
            <a:ext cx="4517528" cy="5364945"/>
          </a:xfrm>
          <a:prstGeom prst="rect">
            <a:avLst/>
          </a:prstGeom>
        </p:spPr>
      </p:pic>
      <p:pic>
        <p:nvPicPr>
          <p:cNvPr id="5" name="Picture 4">
            <a:extLst>
              <a:ext uri="{FF2B5EF4-FFF2-40B4-BE49-F238E27FC236}">
                <a16:creationId xmlns:a16="http://schemas.microsoft.com/office/drawing/2014/main" id="{EF598005-711D-4236-8C76-7E1E2E6260D0}"/>
              </a:ext>
            </a:extLst>
          </p:cNvPr>
          <p:cNvPicPr>
            <a:picLocks noChangeAspect="1"/>
          </p:cNvPicPr>
          <p:nvPr/>
        </p:nvPicPr>
        <p:blipFill>
          <a:blip r:embed="rId3"/>
          <a:stretch>
            <a:fillRect/>
          </a:stretch>
        </p:blipFill>
        <p:spPr>
          <a:xfrm>
            <a:off x="7122695" y="547639"/>
            <a:ext cx="4620126" cy="877900"/>
          </a:xfrm>
          <a:prstGeom prst="rect">
            <a:avLst/>
          </a:prstGeom>
        </p:spPr>
      </p:pic>
      <p:sp>
        <p:nvSpPr>
          <p:cNvPr id="10" name="TextBox 9">
            <a:extLst>
              <a:ext uri="{FF2B5EF4-FFF2-40B4-BE49-F238E27FC236}">
                <a16:creationId xmlns:a16="http://schemas.microsoft.com/office/drawing/2014/main" id="{18454AF5-3634-4619-9865-12FE549C09ED}"/>
              </a:ext>
            </a:extLst>
          </p:cNvPr>
          <p:cNvSpPr txBox="1"/>
          <p:nvPr/>
        </p:nvSpPr>
        <p:spPr>
          <a:xfrm>
            <a:off x="1511772" y="547639"/>
            <a:ext cx="5312107" cy="5386090"/>
          </a:xfrm>
          <a:prstGeom prst="rect">
            <a:avLst/>
          </a:prstGeom>
          <a:noFill/>
        </p:spPr>
        <p:txBody>
          <a:bodyPr wrap="square" rtlCol="0">
            <a:spAutoFit/>
          </a:bodyPr>
          <a:lstStyle/>
          <a:p>
            <a:pPr algn="ctr">
              <a:buClr>
                <a:schemeClr val="accent3"/>
              </a:buClr>
            </a:pPr>
            <a:r>
              <a:rPr lang="en-GB" sz="2000" b="1" dirty="0">
                <a:solidFill>
                  <a:schemeClr val="accent3"/>
                </a:solidFill>
              </a:rPr>
              <a:t>Your behaviour is letting the side down</a:t>
            </a:r>
          </a:p>
          <a:p>
            <a:pPr algn="ctr">
              <a:buClr>
                <a:schemeClr val="accent3"/>
              </a:buClr>
            </a:pPr>
            <a:endParaRPr lang="en-GB" b="1" dirty="0">
              <a:solidFill>
                <a:schemeClr val="accent3"/>
              </a:solidFill>
            </a:endParaRPr>
          </a:p>
          <a:p>
            <a:pPr marL="285750" indent="-285750">
              <a:buClr>
                <a:schemeClr val="accent3"/>
              </a:buClr>
              <a:buFont typeface="Wingdings" panose="05000000000000000000" pitchFamily="2" charset="2"/>
              <a:buChar char="Ø"/>
            </a:pPr>
            <a:r>
              <a:rPr lang="en-GB" dirty="0">
                <a:solidFill>
                  <a:schemeClr val="accent3"/>
                </a:solidFill>
              </a:rPr>
              <a:t>There was a significant main effect for Age,1-30, 31-6-, 61+ condition – F (9,211) = 3.475, p&lt;000, </a:t>
            </a:r>
          </a:p>
          <a:p>
            <a:pPr marL="285750" indent="-285750">
              <a:buClr>
                <a:schemeClr val="accent3"/>
              </a:buClr>
              <a:buFont typeface="Wingdings" panose="05000000000000000000" pitchFamily="2" charset="2"/>
              <a:buChar char="Ø"/>
            </a:pPr>
            <a:r>
              <a:rPr lang="en-GB" dirty="0">
                <a:solidFill>
                  <a:schemeClr val="accent3"/>
                </a:solidFill>
              </a:rPr>
              <a:t>31-60 believed the internet news was best and also watched the internet news,</a:t>
            </a:r>
          </a:p>
          <a:p>
            <a:pPr marL="285750" indent="-285750">
              <a:buClr>
                <a:schemeClr val="accent3"/>
              </a:buClr>
              <a:buFont typeface="Wingdings" panose="05000000000000000000" pitchFamily="2" charset="2"/>
              <a:buChar char="Ø"/>
            </a:pPr>
            <a:r>
              <a:rPr lang="en-GB" dirty="0">
                <a:solidFill>
                  <a:schemeClr val="accent3"/>
                </a:solidFill>
              </a:rPr>
              <a:t>However ;</a:t>
            </a:r>
          </a:p>
          <a:p>
            <a:pPr marL="742950" lvl="1" indent="-285750">
              <a:buClr>
                <a:schemeClr val="accent3"/>
              </a:buClr>
              <a:buFont typeface="Arial" panose="020B0604020202020204" pitchFamily="34" charset="0"/>
              <a:buChar char="•"/>
            </a:pPr>
            <a:r>
              <a:rPr lang="en-GB" dirty="0">
                <a:solidFill>
                  <a:schemeClr val="accent3"/>
                </a:solidFill>
              </a:rPr>
              <a:t>1-30 believed the internet news was best  but watched the TV</a:t>
            </a:r>
          </a:p>
          <a:p>
            <a:pPr marL="742950" lvl="1" indent="-285750">
              <a:buClr>
                <a:schemeClr val="accent3"/>
              </a:buClr>
              <a:buFont typeface="Arial" panose="020B0604020202020204" pitchFamily="34" charset="0"/>
              <a:buChar char="•"/>
            </a:pPr>
            <a:r>
              <a:rPr lang="en-GB" dirty="0">
                <a:solidFill>
                  <a:schemeClr val="accent3"/>
                </a:solidFill>
              </a:rPr>
              <a:t>61+ believed the internet was best but listened to the radio.</a:t>
            </a:r>
          </a:p>
          <a:p>
            <a:pPr>
              <a:buClr>
                <a:schemeClr val="accent3"/>
              </a:buClr>
            </a:pPr>
            <a:r>
              <a:rPr lang="en-GB" dirty="0">
                <a:solidFill>
                  <a:schemeClr val="accent3"/>
                </a:solidFill>
              </a:rPr>
              <a:t> </a:t>
            </a:r>
          </a:p>
          <a:p>
            <a:pPr marL="285750" indent="-285750">
              <a:buClr>
                <a:schemeClr val="accent3"/>
              </a:buClr>
              <a:buFont typeface="Wingdings" panose="05000000000000000000" pitchFamily="2" charset="2"/>
              <a:buChar char="Ø"/>
            </a:pPr>
            <a:r>
              <a:rPr lang="en-GB" dirty="0">
                <a:solidFill>
                  <a:schemeClr val="accent3"/>
                </a:solidFill>
              </a:rPr>
              <a:t>There IS congruence between A,B and C for your 31-60 groups, supporting the ABC model. </a:t>
            </a:r>
          </a:p>
          <a:p>
            <a:pPr marL="285750" indent="-285750">
              <a:buClr>
                <a:schemeClr val="accent3"/>
              </a:buClr>
              <a:buFont typeface="Wingdings" panose="05000000000000000000" pitchFamily="2" charset="2"/>
              <a:buChar char="Ø"/>
            </a:pPr>
            <a:r>
              <a:rPr lang="en-GB" dirty="0">
                <a:solidFill>
                  <a:schemeClr val="accent3"/>
                </a:solidFill>
              </a:rPr>
              <a:t>However 1-30 and 60+ do not support the ABC Model</a:t>
            </a:r>
          </a:p>
          <a:p>
            <a:endParaRPr lang="en-GB" dirty="0"/>
          </a:p>
        </p:txBody>
      </p:sp>
    </p:spTree>
    <p:extLst>
      <p:ext uri="{BB962C8B-B14F-4D97-AF65-F5344CB8AC3E}">
        <p14:creationId xmlns:p14="http://schemas.microsoft.com/office/powerpoint/2010/main" val="3220166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2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D7A92-C8B4-4503-9651-E442B6964E1B}"/>
              </a:ext>
            </a:extLst>
          </p:cNvPr>
          <p:cNvSpPr>
            <a:spLocks noGrp="1"/>
          </p:cNvSpPr>
          <p:nvPr>
            <p:ph type="title"/>
          </p:nvPr>
        </p:nvSpPr>
        <p:spPr/>
        <p:txBody>
          <a:bodyPr>
            <a:normAutofit/>
          </a:bodyPr>
          <a:lstStyle/>
          <a:p>
            <a:pPr lvl="1">
              <a:lnSpc>
                <a:spcPct val="107000"/>
              </a:lnSpc>
            </a:pPr>
            <a:r>
              <a:rPr lang="en-GB" dirty="0"/>
              <a:t> </a:t>
            </a:r>
            <a:br>
              <a:rPr lang="en-GB" dirty="0"/>
            </a:br>
            <a:br>
              <a:rPr lang="en-GB" b="1" dirty="0"/>
            </a:br>
            <a:endParaRPr lang="en-GB" dirty="0"/>
          </a:p>
        </p:txBody>
      </p:sp>
      <p:sp>
        <p:nvSpPr>
          <p:cNvPr id="3" name="Content Placeholder 2">
            <a:extLst>
              <a:ext uri="{FF2B5EF4-FFF2-40B4-BE49-F238E27FC236}">
                <a16:creationId xmlns:a16="http://schemas.microsoft.com/office/drawing/2014/main" id="{04DFFD4C-33DC-456A-AEFD-13902D4F1425}"/>
              </a:ext>
            </a:extLst>
          </p:cNvPr>
          <p:cNvSpPr>
            <a:spLocks noGrp="1"/>
          </p:cNvSpPr>
          <p:nvPr>
            <p:ph idx="1"/>
          </p:nvPr>
        </p:nvSpPr>
        <p:spPr>
          <a:xfrm>
            <a:off x="2153114" y="1519311"/>
            <a:ext cx="8915400" cy="4349708"/>
          </a:xfrm>
          <a:solidFill>
            <a:schemeClr val="bg1">
              <a:lumMod val="95000"/>
            </a:schemeClr>
          </a:solidFill>
        </p:spPr>
        <p:txBody>
          <a:bodyPr>
            <a:normAutofit/>
          </a:bodyPr>
          <a:lstStyle/>
          <a:p>
            <a:pPr lvl="0"/>
            <a:endParaRPr lang="en-GB" b="1" dirty="0"/>
          </a:p>
          <a:p>
            <a:pPr lvl="0"/>
            <a:r>
              <a:rPr lang="en-GB" sz="2400" b="1" dirty="0">
                <a:solidFill>
                  <a:schemeClr val="tx1">
                    <a:lumMod val="85000"/>
                    <a:lumOff val="15000"/>
                  </a:schemeClr>
                </a:solidFill>
              </a:rPr>
              <a:t>There is research that challenges the three witches theory, it suggests that cognitive and affective components of behaviour do not always match with behaviour. </a:t>
            </a:r>
          </a:p>
          <a:p>
            <a:pPr lvl="1">
              <a:buFont typeface="Arial" panose="020B0604020202020204" pitchFamily="34" charset="0"/>
              <a:buChar char="•"/>
            </a:pPr>
            <a:r>
              <a:rPr lang="en-GB" sz="2000" b="1" dirty="0">
                <a:solidFill>
                  <a:schemeClr val="tx1">
                    <a:lumMod val="85000"/>
                    <a:lumOff val="15000"/>
                  </a:schemeClr>
                </a:solidFill>
              </a:rPr>
              <a:t>People behave in quite illogical ways</a:t>
            </a:r>
          </a:p>
          <a:p>
            <a:pPr lvl="1">
              <a:buFont typeface="Arial" panose="020B0604020202020204" pitchFamily="34" charset="0"/>
              <a:buChar char="•"/>
            </a:pPr>
            <a:r>
              <a:rPr lang="en-GB" sz="2000" b="1" dirty="0">
                <a:solidFill>
                  <a:schemeClr val="tx1">
                    <a:lumMod val="85000"/>
                    <a:lumOff val="15000"/>
                  </a:schemeClr>
                </a:solidFill>
              </a:rPr>
              <a:t>Racism against Chinese</a:t>
            </a:r>
          </a:p>
          <a:p>
            <a:pPr lvl="1">
              <a:buFont typeface="Arial" panose="020B0604020202020204" pitchFamily="34" charset="0"/>
              <a:buChar char="•"/>
            </a:pPr>
            <a:r>
              <a:rPr lang="en-GB" sz="2000" b="1" dirty="0">
                <a:solidFill>
                  <a:schemeClr val="tx1">
                    <a:lumMod val="85000"/>
                    <a:lumOff val="15000"/>
                  </a:schemeClr>
                </a:solidFill>
              </a:rPr>
              <a:t>Smoking</a:t>
            </a:r>
          </a:p>
          <a:p>
            <a:pPr lvl="1">
              <a:buFont typeface="Arial" panose="020B0604020202020204" pitchFamily="34" charset="0"/>
              <a:buChar char="•"/>
            </a:pPr>
            <a:r>
              <a:rPr lang="en-GB" sz="2000" b="1" dirty="0">
                <a:solidFill>
                  <a:schemeClr val="tx1">
                    <a:lumMod val="85000"/>
                    <a:lumOff val="15000"/>
                  </a:schemeClr>
                </a:solidFill>
              </a:rPr>
              <a:t>Giving blood</a:t>
            </a:r>
          </a:p>
          <a:p>
            <a:pPr marL="457200" lvl="1" indent="0">
              <a:buNone/>
            </a:pPr>
            <a:r>
              <a:rPr lang="en-GB" dirty="0">
                <a:solidFill>
                  <a:schemeClr val="tx1">
                    <a:lumMod val="85000"/>
                    <a:lumOff val="15000"/>
                  </a:schemeClr>
                </a:solidFill>
              </a:rPr>
              <a:t>                                                                                                                    (LaPiere,1934)</a:t>
            </a:r>
          </a:p>
        </p:txBody>
      </p:sp>
      <p:sp>
        <p:nvSpPr>
          <p:cNvPr id="7" name="TextBox 6">
            <a:extLst>
              <a:ext uri="{FF2B5EF4-FFF2-40B4-BE49-F238E27FC236}">
                <a16:creationId xmlns:a16="http://schemas.microsoft.com/office/drawing/2014/main" id="{DDB156A5-31EC-4551-AF68-047483BF6A17}"/>
              </a:ext>
            </a:extLst>
          </p:cNvPr>
          <p:cNvSpPr txBox="1"/>
          <p:nvPr/>
        </p:nvSpPr>
        <p:spPr>
          <a:xfrm>
            <a:off x="1787857" y="624110"/>
            <a:ext cx="2991525" cy="769441"/>
          </a:xfrm>
          <a:prstGeom prst="rect">
            <a:avLst/>
          </a:prstGeom>
          <a:noFill/>
        </p:spPr>
        <p:txBody>
          <a:bodyPr wrap="none" rtlCol="0">
            <a:spAutoFit/>
          </a:bodyPr>
          <a:lstStyle/>
          <a:p>
            <a:r>
              <a:rPr lang="en-GB" sz="4400" b="1" i="1" dirty="0">
                <a:solidFill>
                  <a:schemeClr val="tx2"/>
                </a:solidFill>
              </a:rPr>
              <a:t>Discussion</a:t>
            </a:r>
          </a:p>
        </p:txBody>
      </p:sp>
    </p:spTree>
    <p:extLst>
      <p:ext uri="{BB962C8B-B14F-4D97-AF65-F5344CB8AC3E}">
        <p14:creationId xmlns:p14="http://schemas.microsoft.com/office/powerpoint/2010/main" val="2425867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1E824FE-6C40-4D18-A541-6E18E0FDDA0C}"/>
              </a:ext>
            </a:extLst>
          </p:cNvPr>
          <p:cNvPicPr>
            <a:picLocks noGrp="1" noChangeAspect="1"/>
          </p:cNvPicPr>
          <p:nvPr>
            <p:ph idx="1"/>
          </p:nvPr>
        </p:nvPicPr>
        <p:blipFill>
          <a:blip r:embed="rId2"/>
          <a:stretch>
            <a:fillRect/>
          </a:stretch>
        </p:blipFill>
        <p:spPr>
          <a:xfrm>
            <a:off x="6081166" y="151133"/>
            <a:ext cx="6110834" cy="6555733"/>
          </a:xfrm>
          <a:prstGeom prst="rect">
            <a:avLst/>
          </a:prstGeom>
        </p:spPr>
      </p:pic>
      <p:sp>
        <p:nvSpPr>
          <p:cNvPr id="11" name="TextBox 10">
            <a:extLst>
              <a:ext uri="{FF2B5EF4-FFF2-40B4-BE49-F238E27FC236}">
                <a16:creationId xmlns:a16="http://schemas.microsoft.com/office/drawing/2014/main" id="{83CCE2E2-1C9F-4070-A6BB-BD4065CA499E}"/>
              </a:ext>
            </a:extLst>
          </p:cNvPr>
          <p:cNvSpPr txBox="1"/>
          <p:nvPr/>
        </p:nvSpPr>
        <p:spPr>
          <a:xfrm>
            <a:off x="1145088" y="1490007"/>
            <a:ext cx="4763768" cy="1938992"/>
          </a:xfrm>
          <a:prstGeom prst="rect">
            <a:avLst/>
          </a:prstGeom>
          <a:noFill/>
        </p:spPr>
        <p:txBody>
          <a:bodyPr wrap="square" rtlCol="0">
            <a:spAutoFit/>
          </a:bodyPr>
          <a:lstStyle/>
          <a:p>
            <a:pPr marL="285750" indent="-285750">
              <a:buFont typeface="Wingdings" panose="05000000000000000000" pitchFamily="2" charset="2"/>
              <a:buChar char="Ø"/>
            </a:pPr>
            <a:r>
              <a:rPr lang="en-GB" sz="2000" b="1" dirty="0">
                <a:solidFill>
                  <a:schemeClr val="tx2"/>
                </a:solidFill>
              </a:rPr>
              <a:t>64% of people have changed their news consumption habits in the past 8 years.</a:t>
            </a:r>
          </a:p>
          <a:p>
            <a:endParaRPr lang="en-GB" sz="2000" b="1" dirty="0">
              <a:solidFill>
                <a:schemeClr val="tx2"/>
              </a:solidFill>
            </a:endParaRPr>
          </a:p>
          <a:p>
            <a:pPr marL="742950" lvl="1" indent="-285750">
              <a:buFont typeface="Wingdings" panose="05000000000000000000" pitchFamily="2" charset="2"/>
              <a:buChar char="Ø"/>
            </a:pPr>
            <a:r>
              <a:rPr lang="en-GB" sz="2000" b="1" dirty="0">
                <a:solidFill>
                  <a:schemeClr val="tx2"/>
                </a:solidFill>
              </a:rPr>
              <a:t>32% from TV</a:t>
            </a:r>
          </a:p>
          <a:p>
            <a:pPr marL="742950" lvl="1" indent="-285750">
              <a:buFont typeface="Wingdings" panose="05000000000000000000" pitchFamily="2" charset="2"/>
              <a:buChar char="Ø"/>
            </a:pPr>
            <a:r>
              <a:rPr lang="en-GB" sz="2000" b="1" dirty="0">
                <a:solidFill>
                  <a:schemeClr val="tx2"/>
                </a:solidFill>
              </a:rPr>
              <a:t>23% from Papers.</a:t>
            </a:r>
          </a:p>
        </p:txBody>
      </p:sp>
      <p:sp>
        <p:nvSpPr>
          <p:cNvPr id="12" name="TextBox 11">
            <a:extLst>
              <a:ext uri="{FF2B5EF4-FFF2-40B4-BE49-F238E27FC236}">
                <a16:creationId xmlns:a16="http://schemas.microsoft.com/office/drawing/2014/main" id="{3BBB2634-7874-4066-B98D-B2E8EC780A1F}"/>
              </a:ext>
            </a:extLst>
          </p:cNvPr>
          <p:cNvSpPr txBox="1"/>
          <p:nvPr/>
        </p:nvSpPr>
        <p:spPr>
          <a:xfrm>
            <a:off x="1756229" y="302267"/>
            <a:ext cx="3541486" cy="769441"/>
          </a:xfrm>
          <a:prstGeom prst="rect">
            <a:avLst/>
          </a:prstGeom>
          <a:noFill/>
        </p:spPr>
        <p:txBody>
          <a:bodyPr wrap="square" rtlCol="0">
            <a:spAutoFit/>
          </a:bodyPr>
          <a:lstStyle/>
          <a:p>
            <a:pPr algn="ctr"/>
            <a:r>
              <a:rPr lang="en-GB" sz="4400" b="1" i="1" dirty="0">
                <a:solidFill>
                  <a:schemeClr val="accent3"/>
                </a:solidFill>
              </a:rPr>
              <a:t>Discussion</a:t>
            </a:r>
          </a:p>
        </p:txBody>
      </p:sp>
    </p:spTree>
    <p:extLst>
      <p:ext uri="{BB962C8B-B14F-4D97-AF65-F5344CB8AC3E}">
        <p14:creationId xmlns:p14="http://schemas.microsoft.com/office/powerpoint/2010/main" val="4247217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47F4-81CF-49BB-95A4-73ED6E278D0F}"/>
              </a:ext>
            </a:extLst>
          </p:cNvPr>
          <p:cNvSpPr>
            <a:spLocks noGrp="1"/>
          </p:cNvSpPr>
          <p:nvPr>
            <p:ph type="title"/>
          </p:nvPr>
        </p:nvSpPr>
        <p:spPr>
          <a:xfrm>
            <a:off x="1915887" y="5786533"/>
            <a:ext cx="9535652" cy="1077019"/>
          </a:xfrm>
        </p:spPr>
        <p:txBody>
          <a:bodyPr>
            <a:normAutofit/>
          </a:bodyPr>
          <a:lstStyle/>
          <a:p>
            <a:pPr algn="ctr"/>
            <a:r>
              <a:rPr lang="en-GB" sz="1800" b="1" dirty="0"/>
              <a:t>76% of people now access their news via the internet on social media, search engines or apps.</a:t>
            </a:r>
            <a:br>
              <a:rPr lang="en-GB" sz="1800" b="1" dirty="0"/>
            </a:br>
            <a:r>
              <a:rPr lang="en-GB" sz="1800" b="1" dirty="0"/>
              <a:t>38% check in and out of the news during the day.</a:t>
            </a:r>
          </a:p>
        </p:txBody>
      </p:sp>
      <mc:AlternateContent xmlns:mc="http://schemas.openxmlformats.org/markup-compatibility/2006" xmlns:cx1="http://schemas.microsoft.com/office/drawing/2015/9/8/chartex">
        <mc:Choice Requires="cx1">
          <p:graphicFrame>
            <p:nvGraphicFramePr>
              <p:cNvPr id="6" name="Content Placeholder 5">
                <a:extLst>
                  <a:ext uri="{FF2B5EF4-FFF2-40B4-BE49-F238E27FC236}">
                    <a16:creationId xmlns:a16="http://schemas.microsoft.com/office/drawing/2014/main" id="{0EB4B000-B4DE-4FB1-80CE-6AF221391A09}"/>
                  </a:ext>
                </a:extLst>
              </p:cNvPr>
              <p:cNvGraphicFramePr>
                <a:graphicFrameLocks noGrp="1"/>
              </p:cNvGraphicFramePr>
              <p:nvPr>
                <p:ph idx="1"/>
                <p:extLst>
                  <p:ext uri="{D42A27DB-BD31-4B8C-83A1-F6EECF244321}">
                    <p14:modId xmlns:p14="http://schemas.microsoft.com/office/powerpoint/2010/main" val="4259394714"/>
                  </p:ext>
                </p:extLst>
              </p:nvPr>
            </p:nvGraphicFramePr>
            <p:xfrm>
              <a:off x="408000" y="308523"/>
              <a:ext cx="5688000" cy="5256000"/>
            </p:xfrm>
            <a:graphic>
              <a:graphicData uri="http://schemas.microsoft.com/office/drawing/2014/chartex">
                <cx:chart xmlns:cx="http://schemas.microsoft.com/office/drawing/2014/chartex" xmlns:r="http://schemas.openxmlformats.org/officeDocument/2006/relationships" r:id="rId2"/>
              </a:graphicData>
            </a:graphic>
          </p:graphicFrame>
        </mc:Choice>
        <mc:Fallback xmlns="">
          <p:pic>
            <p:nvPicPr>
              <p:cNvPr id="6" name="Content Placeholder 5">
                <a:extLst>
                  <a:ext uri="{FF2B5EF4-FFF2-40B4-BE49-F238E27FC236}">
                    <a16:creationId xmlns:a16="http://schemas.microsoft.com/office/drawing/2014/main" id="{0EB4B000-B4DE-4FB1-80CE-6AF221391A09}"/>
                  </a:ext>
                </a:extLst>
              </p:cNvPr>
              <p:cNvPicPr>
                <a:picLocks noGrp="1" noRot="1" noChangeAspect="1" noMove="1" noResize="1" noEditPoints="1" noAdjustHandles="1" noChangeArrowheads="1" noChangeShapeType="1"/>
              </p:cNvPicPr>
              <p:nvPr/>
            </p:nvPicPr>
            <p:blipFill>
              <a:blip r:embed="rId3"/>
              <a:stretch>
                <a:fillRect/>
              </a:stretch>
            </p:blipFill>
            <p:spPr>
              <a:xfrm>
                <a:off x="408000" y="308523"/>
                <a:ext cx="5688000" cy="5256000"/>
              </a:xfrm>
              <a:prstGeom prst="rect">
                <a:avLst/>
              </a:prstGeom>
            </p:spPr>
          </p:pic>
        </mc:Fallback>
      </mc:AlternateContent>
      <mc:AlternateContent xmlns:mc="http://schemas.openxmlformats.org/markup-compatibility/2006" xmlns:cx1="http://schemas.microsoft.com/office/drawing/2015/9/8/chartex">
        <mc:Choice Requires="cx1">
          <p:graphicFrame>
            <p:nvGraphicFramePr>
              <p:cNvPr id="9" name="Chart 8">
                <a:extLst>
                  <a:ext uri="{FF2B5EF4-FFF2-40B4-BE49-F238E27FC236}">
                    <a16:creationId xmlns:a16="http://schemas.microsoft.com/office/drawing/2014/main" id="{C92AC1B6-3E89-4082-9372-44608689D1C1}"/>
                  </a:ext>
                </a:extLst>
              </p:cNvPr>
              <p:cNvGraphicFramePr/>
              <p:nvPr>
                <p:extLst>
                  <p:ext uri="{D42A27DB-BD31-4B8C-83A1-F6EECF244321}">
                    <p14:modId xmlns:p14="http://schemas.microsoft.com/office/powerpoint/2010/main" val="1396984396"/>
                  </p:ext>
                </p:extLst>
              </p:nvPr>
            </p:nvGraphicFramePr>
            <p:xfrm>
              <a:off x="6296748" y="308523"/>
              <a:ext cx="5688000" cy="5256000"/>
            </p:xfrm>
            <a:graphic>
              <a:graphicData uri="http://schemas.microsoft.com/office/drawing/2014/chartex">
                <cx:chart xmlns:cx="http://schemas.microsoft.com/office/drawing/2014/chartex" xmlns:r="http://schemas.openxmlformats.org/officeDocument/2006/relationships" r:id="rId4"/>
              </a:graphicData>
            </a:graphic>
          </p:graphicFrame>
        </mc:Choice>
        <mc:Fallback xmlns="">
          <p:pic>
            <p:nvPicPr>
              <p:cNvPr id="9" name="Chart 8">
                <a:extLst>
                  <a:ext uri="{FF2B5EF4-FFF2-40B4-BE49-F238E27FC236}">
                    <a16:creationId xmlns:a16="http://schemas.microsoft.com/office/drawing/2014/main" id="{C92AC1B6-3E89-4082-9372-44608689D1C1}"/>
                  </a:ext>
                </a:extLst>
              </p:cNvPr>
              <p:cNvPicPr>
                <a:picLocks noGrp="1" noRot="1" noChangeAspect="1" noMove="1" noResize="1" noEditPoints="1" noAdjustHandles="1" noChangeArrowheads="1" noChangeShapeType="1"/>
              </p:cNvPicPr>
              <p:nvPr/>
            </p:nvPicPr>
            <p:blipFill>
              <a:blip r:embed="rId5"/>
              <a:stretch>
                <a:fillRect/>
              </a:stretch>
            </p:blipFill>
            <p:spPr>
              <a:xfrm>
                <a:off x="6296748" y="308523"/>
                <a:ext cx="5688000" cy="5256000"/>
              </a:xfrm>
              <a:prstGeom prst="rect">
                <a:avLst/>
              </a:prstGeom>
            </p:spPr>
          </p:pic>
        </mc:Fallback>
      </mc:AlternateContent>
    </p:spTree>
    <p:extLst>
      <p:ext uri="{BB962C8B-B14F-4D97-AF65-F5344CB8AC3E}">
        <p14:creationId xmlns:p14="http://schemas.microsoft.com/office/powerpoint/2010/main" val="3136216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hart 10">
            <a:extLst>
              <a:ext uri="{FF2B5EF4-FFF2-40B4-BE49-F238E27FC236}">
                <a16:creationId xmlns:a16="http://schemas.microsoft.com/office/drawing/2014/main" id="{A65A89CA-E3E7-43FF-B0AD-F795DCECCD1B}"/>
              </a:ext>
            </a:extLst>
          </p:cNvPr>
          <p:cNvGraphicFramePr/>
          <p:nvPr>
            <p:extLst>
              <p:ext uri="{D42A27DB-BD31-4B8C-83A1-F6EECF244321}">
                <p14:modId xmlns:p14="http://schemas.microsoft.com/office/powerpoint/2010/main" val="3167626906"/>
              </p:ext>
            </p:extLst>
          </p:nvPr>
        </p:nvGraphicFramePr>
        <p:xfrm>
          <a:off x="558801" y="0"/>
          <a:ext cx="8128000" cy="6761585"/>
        </p:xfrm>
        <a:graphic>
          <a:graphicData uri="http://schemas.openxmlformats.org/drawingml/2006/chart">
            <c:chart xmlns:c="http://schemas.openxmlformats.org/drawingml/2006/chart" xmlns:r="http://schemas.openxmlformats.org/officeDocument/2006/relationships" r:id="rId2"/>
          </a:graphicData>
        </a:graphic>
      </p:graphicFrame>
      <p:sp>
        <p:nvSpPr>
          <p:cNvPr id="13" name="TextBox 12">
            <a:extLst>
              <a:ext uri="{FF2B5EF4-FFF2-40B4-BE49-F238E27FC236}">
                <a16:creationId xmlns:a16="http://schemas.microsoft.com/office/drawing/2014/main" id="{3BCBD0F9-D0C1-4FD9-A0D8-F97C762FD476}"/>
              </a:ext>
            </a:extLst>
          </p:cNvPr>
          <p:cNvSpPr txBox="1"/>
          <p:nvPr/>
        </p:nvSpPr>
        <p:spPr>
          <a:xfrm>
            <a:off x="8563581" y="246018"/>
            <a:ext cx="3410704" cy="6740307"/>
          </a:xfrm>
          <a:prstGeom prst="rect">
            <a:avLst/>
          </a:prstGeom>
          <a:noFill/>
        </p:spPr>
        <p:txBody>
          <a:bodyPr wrap="square" rtlCol="0">
            <a:spAutoFit/>
          </a:bodyPr>
          <a:lstStyle/>
          <a:p>
            <a:pPr marL="285750" indent="-285750">
              <a:buFont typeface="Wingdings" panose="05000000000000000000" pitchFamily="2" charset="2"/>
              <a:buChar char="Ø"/>
            </a:pPr>
            <a:r>
              <a:rPr lang="en-GB" dirty="0"/>
              <a:t>Time of Day; 27% Behaviour</a:t>
            </a:r>
          </a:p>
          <a:p>
            <a:pPr marL="742950" lvl="1" indent="-285750">
              <a:buFont typeface="Arial" panose="020B0604020202020204" pitchFamily="34" charset="0"/>
              <a:buChar char="•"/>
            </a:pPr>
            <a:r>
              <a:rPr lang="en-GB" dirty="0"/>
              <a:t>Busy lives.</a:t>
            </a:r>
          </a:p>
          <a:p>
            <a:pPr marL="742950" lvl="1" indent="-285750">
              <a:buFont typeface="Arial" panose="020B0604020202020204" pitchFamily="34" charset="0"/>
              <a:buChar char="•"/>
            </a:pPr>
            <a:r>
              <a:rPr lang="en-GB" dirty="0"/>
              <a:t>latest story</a:t>
            </a:r>
          </a:p>
          <a:p>
            <a:pPr marL="742950" lvl="1" indent="-285750">
              <a:buFont typeface="Arial" panose="020B0604020202020204" pitchFamily="34" charset="0"/>
              <a:buChar char="•"/>
            </a:pPr>
            <a:r>
              <a:rPr lang="en-GB" dirty="0"/>
              <a:t>News on the hop</a:t>
            </a:r>
          </a:p>
          <a:p>
            <a:pPr marL="742950" lvl="1" indent="-285750">
              <a:buFont typeface="Arial" panose="020B0604020202020204" pitchFamily="34" charset="0"/>
              <a:buChar char="•"/>
            </a:pPr>
            <a:r>
              <a:rPr lang="en-GB" dirty="0"/>
              <a:t>Check in and out </a:t>
            </a:r>
          </a:p>
          <a:p>
            <a:pPr marL="742950" lvl="1" indent="-285750">
              <a:buFont typeface="Arial" panose="020B0604020202020204" pitchFamily="34" charset="0"/>
              <a:buChar char="•"/>
            </a:pPr>
            <a:r>
              <a:rPr lang="en-GB" dirty="0"/>
              <a:t>Skim reading</a:t>
            </a:r>
          </a:p>
          <a:p>
            <a:pPr marL="742950" lvl="1" indent="-285750">
              <a:buFont typeface="Arial" panose="020B0604020202020204" pitchFamily="34" charset="0"/>
              <a:buChar char="•"/>
            </a:pPr>
            <a:endParaRPr lang="en-GB" dirty="0"/>
          </a:p>
          <a:p>
            <a:pPr marL="285750" indent="-285750">
              <a:buFont typeface="Wingdings" panose="05000000000000000000" pitchFamily="2" charset="2"/>
              <a:buChar char="Ø"/>
            </a:pPr>
            <a:r>
              <a:rPr lang="en-GB" dirty="0"/>
              <a:t>Fake Prop; 15% Affective/Feeling</a:t>
            </a:r>
          </a:p>
          <a:p>
            <a:pPr marL="742950" lvl="1" indent="-285750">
              <a:buFont typeface="Arial" panose="020B0604020202020204" pitchFamily="34" charset="0"/>
              <a:buChar char="•"/>
            </a:pPr>
            <a:r>
              <a:rPr lang="en-GB" dirty="0"/>
              <a:t>Feel they have agency to discern the truth</a:t>
            </a:r>
          </a:p>
          <a:p>
            <a:pPr marL="742950" lvl="1" indent="-285750">
              <a:buFont typeface="Arial" panose="020B0604020202020204" pitchFamily="34" charset="0"/>
              <a:buChar char="•"/>
            </a:pPr>
            <a:r>
              <a:rPr lang="en-GB" dirty="0"/>
              <a:t>Highlights own view, </a:t>
            </a:r>
          </a:p>
          <a:p>
            <a:pPr marL="742950" lvl="1" indent="-285750">
              <a:buFont typeface="Arial" panose="020B0604020202020204" pitchFamily="34" charset="0"/>
              <a:buChar char="•"/>
            </a:pPr>
            <a:r>
              <a:rPr lang="en-GB" dirty="0"/>
              <a:t>Echo chamber.</a:t>
            </a:r>
          </a:p>
          <a:p>
            <a:pPr marL="742950" lvl="1" indent="-285750">
              <a:buFont typeface="Arial" panose="020B0604020202020204" pitchFamily="34" charset="0"/>
              <a:buChar char="•"/>
            </a:pPr>
            <a:r>
              <a:rPr lang="en-GB" dirty="0"/>
              <a:t>Choose what to read</a:t>
            </a:r>
          </a:p>
          <a:p>
            <a:endParaRPr lang="en-GB" dirty="0"/>
          </a:p>
          <a:p>
            <a:pPr marL="285750" indent="-285750">
              <a:buFont typeface="Wingdings" panose="05000000000000000000" pitchFamily="2" charset="2"/>
              <a:buChar char="Ø"/>
            </a:pPr>
            <a:r>
              <a:rPr lang="en-GB" dirty="0"/>
              <a:t>New Tech; 14% Cognitive</a:t>
            </a:r>
          </a:p>
          <a:p>
            <a:pPr marL="742950" lvl="1" indent="-285750">
              <a:buFont typeface="Arial" panose="020B0604020202020204" pitchFamily="34" charset="0"/>
              <a:buChar char="•"/>
            </a:pPr>
            <a:r>
              <a:rPr lang="en-GB" dirty="0"/>
              <a:t>The latest gadget</a:t>
            </a:r>
          </a:p>
          <a:p>
            <a:pPr marL="742950" lvl="1" indent="-285750">
              <a:buFont typeface="Arial" panose="020B0604020202020204" pitchFamily="34" charset="0"/>
              <a:buChar char="•"/>
            </a:pPr>
            <a:r>
              <a:rPr lang="en-GB" dirty="0"/>
              <a:t>Brand loyalty</a:t>
            </a:r>
          </a:p>
          <a:p>
            <a:pPr marL="742950" lvl="1" indent="-285750">
              <a:buFont typeface="Arial" panose="020B0604020202020204" pitchFamily="34" charset="0"/>
              <a:buChar char="•"/>
            </a:pPr>
            <a:r>
              <a:rPr lang="en-GB" dirty="0"/>
              <a:t>Halo effect</a:t>
            </a:r>
          </a:p>
          <a:p>
            <a:pPr marL="742950" lvl="1" indent="-285750">
              <a:buFont typeface="Arial" panose="020B0604020202020204" pitchFamily="34" charset="0"/>
              <a:buChar char="•"/>
            </a:pPr>
            <a:r>
              <a:rPr lang="en-GB" dirty="0"/>
              <a:t>Status</a:t>
            </a:r>
          </a:p>
          <a:p>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146715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alphaModFix amt="42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D4905-6140-493A-8960-6219C03E8D2B}"/>
              </a:ext>
            </a:extLst>
          </p:cNvPr>
          <p:cNvSpPr>
            <a:spLocks noGrp="1"/>
          </p:cNvSpPr>
          <p:nvPr>
            <p:ph type="title"/>
          </p:nvPr>
        </p:nvSpPr>
        <p:spPr>
          <a:xfrm>
            <a:off x="1640156" y="733292"/>
            <a:ext cx="8911687" cy="781609"/>
          </a:xfrm>
        </p:spPr>
        <p:txBody>
          <a:bodyPr/>
          <a:lstStyle/>
          <a:p>
            <a:r>
              <a:rPr lang="en-GB" b="1" i="1" dirty="0">
                <a:solidFill>
                  <a:schemeClr val="tx1">
                    <a:lumMod val="75000"/>
                    <a:lumOff val="25000"/>
                  </a:schemeClr>
                </a:solidFill>
              </a:rPr>
              <a:t>Limitation and Future Research</a:t>
            </a:r>
          </a:p>
        </p:txBody>
      </p:sp>
      <p:sp>
        <p:nvSpPr>
          <p:cNvPr id="3" name="Content Placeholder 2">
            <a:extLst>
              <a:ext uri="{FF2B5EF4-FFF2-40B4-BE49-F238E27FC236}">
                <a16:creationId xmlns:a16="http://schemas.microsoft.com/office/drawing/2014/main" id="{DFDC1BA8-7B5F-4C7E-9A1F-D8FC153BE284}"/>
              </a:ext>
            </a:extLst>
          </p:cNvPr>
          <p:cNvSpPr>
            <a:spLocks noGrp="1"/>
          </p:cNvSpPr>
          <p:nvPr>
            <p:ph idx="1"/>
          </p:nvPr>
        </p:nvSpPr>
        <p:spPr>
          <a:xfrm>
            <a:off x="2415655" y="1501253"/>
            <a:ext cx="7083188" cy="4967786"/>
          </a:xfrm>
          <a:solidFill>
            <a:schemeClr val="bg1"/>
          </a:solidFill>
          <a:effectLst>
            <a:glow rad="127000">
              <a:schemeClr val="accent1">
                <a:alpha val="82000"/>
              </a:schemeClr>
            </a:glow>
          </a:effectLst>
        </p:spPr>
        <p:txBody>
          <a:bodyPr>
            <a:normAutofit fontScale="47500" lnSpcReduction="20000"/>
          </a:bodyPr>
          <a:lstStyle/>
          <a:p>
            <a:pPr>
              <a:buClr>
                <a:schemeClr val="tx2"/>
              </a:buClr>
              <a:buFont typeface="Wingdings" panose="05000000000000000000" pitchFamily="2" charset="2"/>
              <a:buChar char="Ø"/>
            </a:pPr>
            <a:endParaRPr lang="en-GB" b="1" dirty="0">
              <a:solidFill>
                <a:schemeClr val="tx2"/>
              </a:solidFill>
            </a:endParaRPr>
          </a:p>
          <a:p>
            <a:pPr lvl="1">
              <a:buClr>
                <a:schemeClr val="tx2"/>
              </a:buClr>
              <a:buFont typeface="Wingdings" panose="05000000000000000000" pitchFamily="2" charset="2"/>
              <a:buChar char="Ø"/>
            </a:pPr>
            <a:endParaRPr lang="en-GB" sz="4400" b="1" dirty="0">
              <a:solidFill>
                <a:schemeClr val="tx2"/>
              </a:solidFill>
            </a:endParaRPr>
          </a:p>
          <a:p>
            <a:pPr lvl="1">
              <a:buClr>
                <a:schemeClr val="tx2"/>
              </a:buClr>
              <a:buFont typeface="Wingdings" panose="05000000000000000000" pitchFamily="2" charset="2"/>
              <a:buChar char="Ø"/>
            </a:pPr>
            <a:r>
              <a:rPr lang="en-GB" sz="4400" b="1" dirty="0">
                <a:solidFill>
                  <a:schemeClr val="tx2"/>
                </a:solidFill>
              </a:rPr>
              <a:t>Circulated via my Facebook page</a:t>
            </a:r>
          </a:p>
          <a:p>
            <a:pPr lvl="2">
              <a:buClr>
                <a:schemeClr val="tx2"/>
              </a:buClr>
              <a:buFont typeface="Wingdings" panose="05000000000000000000" pitchFamily="2" charset="2"/>
              <a:buChar char="Ø"/>
            </a:pPr>
            <a:r>
              <a:rPr lang="en-GB" sz="4400" b="1" dirty="0">
                <a:solidFill>
                  <a:schemeClr val="tx2"/>
                </a:solidFill>
              </a:rPr>
              <a:t>Similar sociodemographic </a:t>
            </a:r>
          </a:p>
          <a:p>
            <a:pPr lvl="2">
              <a:buClr>
                <a:schemeClr val="tx2"/>
              </a:buClr>
              <a:buFont typeface="Wingdings" panose="05000000000000000000" pitchFamily="2" charset="2"/>
              <a:buChar char="Ø"/>
            </a:pPr>
            <a:r>
              <a:rPr lang="en-GB" sz="4400" b="1" dirty="0">
                <a:solidFill>
                  <a:schemeClr val="tx2"/>
                </a:solidFill>
              </a:rPr>
              <a:t>Not generalisable</a:t>
            </a:r>
          </a:p>
          <a:p>
            <a:pPr lvl="1">
              <a:buClr>
                <a:schemeClr val="tx2"/>
              </a:buClr>
              <a:buFont typeface="Wingdings" panose="05000000000000000000" pitchFamily="2" charset="2"/>
              <a:buChar char="Ø"/>
            </a:pPr>
            <a:r>
              <a:rPr lang="en-GB" sz="4400" b="1" dirty="0">
                <a:solidFill>
                  <a:schemeClr val="tx2"/>
                </a:solidFill>
              </a:rPr>
              <a:t>More and more concise Attitude questions</a:t>
            </a:r>
          </a:p>
          <a:p>
            <a:pPr lvl="2">
              <a:buClr>
                <a:schemeClr val="tx2"/>
              </a:buClr>
              <a:buFont typeface="Wingdings" panose="05000000000000000000" pitchFamily="2" charset="2"/>
              <a:buChar char="Ø"/>
            </a:pPr>
            <a:r>
              <a:rPr lang="en-GB" sz="4400" b="1" dirty="0">
                <a:solidFill>
                  <a:schemeClr val="tx2"/>
                </a:solidFill>
              </a:rPr>
              <a:t>.Cognitive </a:t>
            </a:r>
          </a:p>
          <a:p>
            <a:pPr lvl="2">
              <a:buClr>
                <a:schemeClr val="tx2"/>
              </a:buClr>
              <a:buFont typeface="Wingdings" panose="05000000000000000000" pitchFamily="2" charset="2"/>
              <a:buChar char="Ø"/>
            </a:pPr>
            <a:r>
              <a:rPr lang="en-GB" sz="4400" b="1" dirty="0">
                <a:solidFill>
                  <a:schemeClr val="tx2"/>
                </a:solidFill>
              </a:rPr>
              <a:t>Affect </a:t>
            </a:r>
          </a:p>
          <a:p>
            <a:pPr lvl="2">
              <a:buClr>
                <a:schemeClr val="tx2"/>
              </a:buClr>
              <a:buFont typeface="Wingdings" panose="05000000000000000000" pitchFamily="2" charset="2"/>
              <a:buChar char="Ø"/>
            </a:pPr>
            <a:r>
              <a:rPr lang="en-GB" sz="4400" b="1" dirty="0">
                <a:solidFill>
                  <a:schemeClr val="tx2"/>
                </a:solidFill>
              </a:rPr>
              <a:t>Behavioural</a:t>
            </a:r>
          </a:p>
          <a:p>
            <a:pPr lvl="1">
              <a:buClr>
                <a:schemeClr val="tx2"/>
              </a:buClr>
              <a:buFont typeface="Wingdings" panose="05000000000000000000" pitchFamily="2" charset="2"/>
              <a:buChar char="Ø"/>
            </a:pPr>
            <a:r>
              <a:rPr lang="en-GB" sz="4400" b="1" dirty="0">
                <a:solidFill>
                  <a:schemeClr val="tx2"/>
                </a:solidFill>
              </a:rPr>
              <a:t>No time</a:t>
            </a:r>
          </a:p>
          <a:p>
            <a:pPr lvl="2">
              <a:buClr>
                <a:schemeClr val="tx2"/>
              </a:buClr>
              <a:buFont typeface="Wingdings" panose="05000000000000000000" pitchFamily="2" charset="2"/>
              <a:buChar char="Ø"/>
            </a:pPr>
            <a:r>
              <a:rPr lang="en-GB" sz="4400" b="1" dirty="0">
                <a:solidFill>
                  <a:schemeClr val="tx2"/>
                </a:solidFill>
              </a:rPr>
              <a:t>Political attitude</a:t>
            </a:r>
          </a:p>
          <a:p>
            <a:pPr lvl="2">
              <a:buClr>
                <a:schemeClr val="tx2"/>
              </a:buClr>
              <a:buFont typeface="Wingdings" panose="05000000000000000000" pitchFamily="2" charset="2"/>
              <a:buChar char="Ø"/>
            </a:pPr>
            <a:r>
              <a:rPr lang="en-GB" sz="4400" b="1" dirty="0">
                <a:solidFill>
                  <a:schemeClr val="tx2"/>
                </a:solidFill>
              </a:rPr>
              <a:t>Education</a:t>
            </a:r>
          </a:p>
        </p:txBody>
      </p:sp>
    </p:spTree>
    <p:extLst>
      <p:ext uri="{BB962C8B-B14F-4D97-AF65-F5344CB8AC3E}">
        <p14:creationId xmlns:p14="http://schemas.microsoft.com/office/powerpoint/2010/main" val="2111715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051C-B122-482F-875C-509DD90D07AB}"/>
              </a:ext>
            </a:extLst>
          </p:cNvPr>
          <p:cNvSpPr>
            <a:spLocks noGrp="1"/>
          </p:cNvSpPr>
          <p:nvPr>
            <p:ph type="title"/>
          </p:nvPr>
        </p:nvSpPr>
        <p:spPr>
          <a:xfrm>
            <a:off x="159214" y="427163"/>
            <a:ext cx="8911687" cy="808905"/>
          </a:xfrm>
          <a:solidFill>
            <a:schemeClr val="accent1"/>
          </a:solidFill>
        </p:spPr>
        <p:txBody>
          <a:bodyPr>
            <a:normAutofit/>
          </a:bodyPr>
          <a:lstStyle/>
          <a:p>
            <a:pPr algn="ctr"/>
            <a:r>
              <a:rPr lang="en-GB" sz="4400" b="1" i="1" dirty="0"/>
              <a:t>Conclusion</a:t>
            </a:r>
          </a:p>
        </p:txBody>
      </p:sp>
      <p:sp>
        <p:nvSpPr>
          <p:cNvPr id="3" name="Content Placeholder 2">
            <a:extLst>
              <a:ext uri="{FF2B5EF4-FFF2-40B4-BE49-F238E27FC236}">
                <a16:creationId xmlns:a16="http://schemas.microsoft.com/office/drawing/2014/main" id="{A9A1E2E1-19C9-4892-95AE-A7EF71A62A9C}"/>
              </a:ext>
            </a:extLst>
          </p:cNvPr>
          <p:cNvSpPr>
            <a:spLocks noGrp="1"/>
          </p:cNvSpPr>
          <p:nvPr>
            <p:ph idx="1"/>
          </p:nvPr>
        </p:nvSpPr>
        <p:spPr>
          <a:xfrm>
            <a:off x="1638300" y="1282281"/>
            <a:ext cx="8915400" cy="4293438"/>
          </a:xfrm>
        </p:spPr>
        <p:txBody>
          <a:bodyPr/>
          <a:lstStyle/>
          <a:p>
            <a:pPr lvl="1">
              <a:buClr>
                <a:schemeClr val="accent3"/>
              </a:buClr>
            </a:pPr>
            <a:endParaRPr lang="en-GB" sz="2000" b="1" dirty="0">
              <a:solidFill>
                <a:schemeClr val="accent3"/>
              </a:solidFill>
            </a:endParaRPr>
          </a:p>
          <a:p>
            <a:pPr lvl="1">
              <a:buClr>
                <a:schemeClr val="accent3"/>
              </a:buClr>
            </a:pPr>
            <a:r>
              <a:rPr lang="en-GB" sz="2000" b="1" dirty="0">
                <a:solidFill>
                  <a:schemeClr val="accent3"/>
                </a:solidFill>
              </a:rPr>
              <a:t>All ages are moving away from old news mediums to new news mediums</a:t>
            </a:r>
          </a:p>
          <a:p>
            <a:pPr lvl="1">
              <a:buClr>
                <a:schemeClr val="accent3"/>
              </a:buClr>
            </a:pPr>
            <a:r>
              <a:rPr lang="en-GB" sz="2000" b="1" dirty="0">
                <a:solidFill>
                  <a:schemeClr val="accent3"/>
                </a:solidFill>
              </a:rPr>
              <a:t>Young people use the internet news mediums more but the older generations who do use it have a more positive attitude.</a:t>
            </a:r>
          </a:p>
          <a:p>
            <a:pPr lvl="1">
              <a:buClr>
                <a:schemeClr val="accent3"/>
              </a:buClr>
            </a:pPr>
            <a:r>
              <a:rPr lang="en-GB" sz="2000" b="1" dirty="0">
                <a:solidFill>
                  <a:schemeClr val="accent3"/>
                </a:solidFill>
              </a:rPr>
              <a:t>Total attitude score was concurrent with news consumption mode. </a:t>
            </a:r>
          </a:p>
          <a:p>
            <a:pPr lvl="1">
              <a:buClr>
                <a:schemeClr val="accent3"/>
              </a:buClr>
            </a:pPr>
            <a:r>
              <a:rPr lang="en-GB" sz="2000" b="1" dirty="0">
                <a:solidFill>
                  <a:schemeClr val="accent3"/>
                </a:solidFill>
              </a:rPr>
              <a:t>Attitude was built on cognitive belief, feelings and behaviours.</a:t>
            </a:r>
          </a:p>
          <a:p>
            <a:pPr lvl="1">
              <a:buClr>
                <a:schemeClr val="accent3"/>
              </a:buClr>
            </a:pPr>
            <a:r>
              <a:rPr lang="en-GB" sz="2000" b="1" dirty="0">
                <a:solidFill>
                  <a:schemeClr val="accent3"/>
                </a:solidFill>
              </a:rPr>
              <a:t>The three witches theory was only supported in the 31-60.</a:t>
            </a:r>
          </a:p>
          <a:p>
            <a:endParaRPr lang="en-GB" dirty="0"/>
          </a:p>
        </p:txBody>
      </p:sp>
    </p:spTree>
    <p:extLst>
      <p:ext uri="{BB962C8B-B14F-4D97-AF65-F5344CB8AC3E}">
        <p14:creationId xmlns:p14="http://schemas.microsoft.com/office/powerpoint/2010/main" val="623074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C694-1426-48C3-BF7C-523FD7B7F0D3}"/>
              </a:ext>
            </a:extLst>
          </p:cNvPr>
          <p:cNvSpPr>
            <a:spLocks noGrp="1"/>
          </p:cNvSpPr>
          <p:nvPr>
            <p:ph type="title"/>
          </p:nvPr>
        </p:nvSpPr>
        <p:spPr>
          <a:xfrm>
            <a:off x="2589212" y="283030"/>
            <a:ext cx="8911687" cy="682176"/>
          </a:xfrm>
        </p:spPr>
        <p:txBody>
          <a:bodyPr/>
          <a:lstStyle/>
          <a:p>
            <a:pPr algn="ctr"/>
            <a:r>
              <a:rPr lang="en-GB" dirty="0"/>
              <a:t>References</a:t>
            </a:r>
          </a:p>
        </p:txBody>
      </p:sp>
      <p:sp>
        <p:nvSpPr>
          <p:cNvPr id="3" name="Content Placeholder 2">
            <a:extLst>
              <a:ext uri="{FF2B5EF4-FFF2-40B4-BE49-F238E27FC236}">
                <a16:creationId xmlns:a16="http://schemas.microsoft.com/office/drawing/2014/main" id="{91344858-C3DC-4504-8253-9BCC67D81399}"/>
              </a:ext>
            </a:extLst>
          </p:cNvPr>
          <p:cNvSpPr>
            <a:spLocks noGrp="1"/>
          </p:cNvSpPr>
          <p:nvPr>
            <p:ph idx="1"/>
          </p:nvPr>
        </p:nvSpPr>
        <p:spPr>
          <a:xfrm>
            <a:off x="2589212" y="1103087"/>
            <a:ext cx="8915400" cy="5471884"/>
          </a:xfrm>
        </p:spPr>
        <p:txBody>
          <a:bodyPr>
            <a:normAutofit fontScale="62500" lnSpcReduction="20000"/>
          </a:bodyPr>
          <a:lstStyle/>
          <a:p>
            <a:r>
              <a:rPr lang="en-GB" dirty="0" err="1">
                <a:solidFill>
                  <a:schemeClr val="tx1">
                    <a:lumMod val="85000"/>
                    <a:lumOff val="15000"/>
                  </a:schemeClr>
                </a:solidFill>
              </a:rPr>
              <a:t>Bayouwitchincense</a:t>
            </a:r>
            <a:r>
              <a:rPr lang="en-GB" dirty="0">
                <a:solidFill>
                  <a:schemeClr val="tx1">
                    <a:lumMod val="85000"/>
                    <a:lumOff val="15000"/>
                  </a:schemeClr>
                </a:solidFill>
              </a:rPr>
              <a:t>. (2019). </a:t>
            </a:r>
            <a:r>
              <a:rPr lang="en-GB" i="1" dirty="0">
                <a:solidFill>
                  <a:schemeClr val="tx1">
                    <a:lumMod val="85000"/>
                    <a:lumOff val="15000"/>
                  </a:schemeClr>
                </a:solidFill>
              </a:rPr>
              <a:t>Three Witches</a:t>
            </a:r>
            <a:r>
              <a:rPr lang="en-GB" dirty="0">
                <a:solidFill>
                  <a:schemeClr val="tx1">
                    <a:lumMod val="85000"/>
                    <a:lumOff val="15000"/>
                  </a:schemeClr>
                </a:solidFill>
              </a:rPr>
              <a:t> [Image]. Retrieved from </a:t>
            </a:r>
            <a:r>
              <a:rPr lang="en-GB" u="sng" dirty="0">
                <a:solidFill>
                  <a:schemeClr val="tx1">
                    <a:lumMod val="85000"/>
                    <a:lumOff val="15000"/>
                  </a:schemeClr>
                </a:solidFill>
                <a:hlinkClick r:id="rId2">
                  <a:extLst>
                    <a:ext uri="{A12FA001-AC4F-418D-AE19-62706E023703}">
                      <ahyp:hlinkClr xmlns:ahyp="http://schemas.microsoft.com/office/drawing/2018/hyperlinkcolor" val="tx"/>
                    </a:ext>
                  </a:extLst>
                </a:hlinkClick>
              </a:rPr>
              <a:t>https://www.bayouwitchincense.com/bayou-mysts/three-witches-myst</a:t>
            </a:r>
            <a:r>
              <a:rPr lang="en-GB" dirty="0">
                <a:solidFill>
                  <a:schemeClr val="tx1">
                    <a:lumMod val="85000"/>
                    <a:lumOff val="15000"/>
                  </a:schemeClr>
                </a:solidFill>
              </a:rPr>
              <a:t> (Accessed 12/04/19).</a:t>
            </a:r>
          </a:p>
          <a:p>
            <a:r>
              <a:rPr lang="en-GB" dirty="0" err="1">
                <a:solidFill>
                  <a:schemeClr val="tx1">
                    <a:lumMod val="85000"/>
                    <a:lumOff val="15000"/>
                  </a:schemeClr>
                </a:solidFill>
              </a:rPr>
              <a:t>Bolalek</a:t>
            </a:r>
            <a:r>
              <a:rPr lang="en-GB" dirty="0">
                <a:solidFill>
                  <a:schemeClr val="tx1">
                    <a:lumMod val="85000"/>
                    <a:lumOff val="15000"/>
                  </a:schemeClr>
                </a:solidFill>
              </a:rPr>
              <a:t>, (2013).</a:t>
            </a:r>
            <a:r>
              <a:rPr lang="en-GB" i="1" dirty="0">
                <a:solidFill>
                  <a:schemeClr val="tx1">
                    <a:lumMod val="85000"/>
                    <a:lumOff val="15000"/>
                  </a:schemeClr>
                </a:solidFill>
              </a:rPr>
              <a:t>News Source Preferences and News Source Credibility among College Staff, Faculty, and Students</a:t>
            </a:r>
            <a:r>
              <a:rPr lang="en-GB" dirty="0">
                <a:solidFill>
                  <a:schemeClr val="tx1">
                    <a:lumMod val="85000"/>
                    <a:lumOff val="15000"/>
                  </a:schemeClr>
                </a:solidFill>
              </a:rPr>
              <a:t> (Thesis). Rochester Institute of Technology. </a:t>
            </a:r>
          </a:p>
          <a:p>
            <a:r>
              <a:rPr lang="en-GB" dirty="0">
                <a:solidFill>
                  <a:schemeClr val="tx1">
                    <a:lumMod val="85000"/>
                    <a:lumOff val="15000"/>
                  </a:schemeClr>
                </a:solidFill>
              </a:rPr>
              <a:t>Cambridge University. (2019). </a:t>
            </a:r>
            <a:r>
              <a:rPr lang="en-GB" i="1" dirty="0">
                <a:solidFill>
                  <a:schemeClr val="tx1">
                    <a:lumMod val="85000"/>
                    <a:lumOff val="15000"/>
                  </a:schemeClr>
                </a:solidFill>
              </a:rPr>
              <a:t>Maths</a:t>
            </a:r>
            <a:r>
              <a:rPr lang="en-GB" dirty="0">
                <a:solidFill>
                  <a:schemeClr val="tx1">
                    <a:lumMod val="85000"/>
                    <a:lumOff val="15000"/>
                  </a:schemeClr>
                </a:solidFill>
              </a:rPr>
              <a:t> [Image]. Retrieved from </a:t>
            </a:r>
            <a:r>
              <a:rPr lang="en-GB" u="sng" dirty="0">
                <a:solidFill>
                  <a:schemeClr val="tx1">
                    <a:lumMod val="85000"/>
                    <a:lumOff val="15000"/>
                  </a:schemeClr>
                </a:solidFill>
                <a:hlinkClick r:id="rId3">
                  <a:extLst>
                    <a:ext uri="{A12FA001-AC4F-418D-AE19-62706E023703}">
                      <ahyp:hlinkClr xmlns:ahyp="http://schemas.microsoft.com/office/drawing/2018/hyperlinkcolor" val="tx"/>
                    </a:ext>
                  </a:extLst>
                </a:hlinkClick>
              </a:rPr>
              <a:t>http://www.careers.cam.ac.uk/sectors/maths/index.asp</a:t>
            </a:r>
            <a:r>
              <a:rPr lang="en-GB" dirty="0">
                <a:solidFill>
                  <a:schemeClr val="tx1">
                    <a:lumMod val="85000"/>
                    <a:lumOff val="15000"/>
                  </a:schemeClr>
                </a:solidFill>
              </a:rPr>
              <a:t> (Accessed 10/04/19).</a:t>
            </a:r>
          </a:p>
          <a:p>
            <a:r>
              <a:rPr lang="en-GB" dirty="0">
                <a:solidFill>
                  <a:schemeClr val="tx1">
                    <a:lumMod val="85000"/>
                    <a:lumOff val="15000"/>
                  </a:schemeClr>
                </a:solidFill>
              </a:rPr>
              <a:t>Chomsky, N. (1991). Force and Opinion. Retrieved from </a:t>
            </a:r>
            <a:r>
              <a:rPr lang="en-GB" u="sng" dirty="0">
                <a:solidFill>
                  <a:schemeClr val="tx1">
                    <a:lumMod val="85000"/>
                    <a:lumOff val="15000"/>
                  </a:schemeClr>
                </a:solidFill>
                <a:hlinkClick r:id="rId4">
                  <a:extLst>
                    <a:ext uri="{A12FA001-AC4F-418D-AE19-62706E023703}">
                      <ahyp:hlinkClr xmlns:ahyp="http://schemas.microsoft.com/office/drawing/2018/hyperlinkcolor" val="tx"/>
                    </a:ext>
                  </a:extLst>
                </a:hlinkClick>
              </a:rPr>
              <a:t>https://chomsky.info/199107__/</a:t>
            </a:r>
            <a:r>
              <a:rPr lang="en-GB" dirty="0">
                <a:solidFill>
                  <a:schemeClr val="tx1">
                    <a:lumMod val="85000"/>
                    <a:lumOff val="15000"/>
                  </a:schemeClr>
                </a:solidFill>
              </a:rPr>
              <a:t> (Accessed 17/04/19).</a:t>
            </a:r>
          </a:p>
          <a:p>
            <a:r>
              <a:rPr lang="en-GB" dirty="0">
                <a:solidFill>
                  <a:schemeClr val="tx1">
                    <a:lumMod val="85000"/>
                    <a:lumOff val="15000"/>
                  </a:schemeClr>
                </a:solidFill>
              </a:rPr>
              <a:t>Computerweekly.com. (2019). </a:t>
            </a:r>
            <a:r>
              <a:rPr lang="en-GB" i="1" dirty="0">
                <a:solidFill>
                  <a:schemeClr val="tx1">
                    <a:lumMod val="85000"/>
                    <a:lumOff val="15000"/>
                  </a:schemeClr>
                </a:solidFill>
              </a:rPr>
              <a:t>Mobile Phone Photo</a:t>
            </a:r>
            <a:r>
              <a:rPr lang="en-GB" dirty="0">
                <a:solidFill>
                  <a:schemeClr val="tx1">
                    <a:lumMod val="85000"/>
                    <a:lumOff val="15000"/>
                  </a:schemeClr>
                </a:solidFill>
              </a:rPr>
              <a:t> [Image]. Retrieved from </a:t>
            </a:r>
            <a:r>
              <a:rPr lang="en-GB" u="sng" dirty="0">
                <a:solidFill>
                  <a:schemeClr val="tx1">
                    <a:lumMod val="85000"/>
                    <a:lumOff val="15000"/>
                  </a:schemeClr>
                </a:solidFill>
                <a:hlinkClick r:id="rId5">
                  <a:extLst>
                    <a:ext uri="{A12FA001-AC4F-418D-AE19-62706E023703}">
                      <ahyp:hlinkClr xmlns:ahyp="http://schemas.microsoft.com/office/drawing/2018/hyperlinkcolor" val="tx"/>
                    </a:ext>
                  </a:extLst>
                </a:hlinkClick>
              </a:rPr>
              <a:t>https://www.computerweekly.com/news/450302671/Mobile-phone-sales-drop-as-smartphone-buyers-bide-their-time</a:t>
            </a:r>
            <a:r>
              <a:rPr lang="en-GB" dirty="0">
                <a:solidFill>
                  <a:schemeClr val="tx1">
                    <a:lumMod val="85000"/>
                    <a:lumOff val="15000"/>
                  </a:schemeClr>
                </a:solidFill>
              </a:rPr>
              <a:t> (Accessed 12/04/19).</a:t>
            </a:r>
          </a:p>
          <a:p>
            <a:r>
              <a:rPr lang="en-GB" dirty="0" err="1">
                <a:solidFill>
                  <a:schemeClr val="tx1">
                    <a:lumMod val="85000"/>
                    <a:lumOff val="15000"/>
                  </a:schemeClr>
                </a:solidFill>
              </a:rPr>
              <a:t>Eagly</a:t>
            </a:r>
            <a:r>
              <a:rPr lang="en-GB" dirty="0">
                <a:solidFill>
                  <a:schemeClr val="tx1">
                    <a:lumMod val="85000"/>
                    <a:lumOff val="15000"/>
                  </a:schemeClr>
                </a:solidFill>
              </a:rPr>
              <a:t>, Alice H., and Shelly </a:t>
            </a:r>
            <a:r>
              <a:rPr lang="en-GB" dirty="0" err="1">
                <a:solidFill>
                  <a:schemeClr val="tx1">
                    <a:lumMod val="85000"/>
                    <a:lumOff val="15000"/>
                  </a:schemeClr>
                </a:solidFill>
              </a:rPr>
              <a:t>Chaiken</a:t>
            </a:r>
            <a:r>
              <a:rPr lang="en-GB" dirty="0">
                <a:solidFill>
                  <a:schemeClr val="tx1">
                    <a:lumMod val="85000"/>
                    <a:lumOff val="15000"/>
                  </a:schemeClr>
                </a:solidFill>
              </a:rPr>
              <a:t>. 1998. "Attitude Structure and Function." In Handbook of Social Psychology, ed. D.T. Gilbert, Susan T. Fiske, and G. </a:t>
            </a:r>
            <a:r>
              <a:rPr lang="en-GB" dirty="0" err="1">
                <a:solidFill>
                  <a:schemeClr val="tx1">
                    <a:lumMod val="85000"/>
                    <a:lumOff val="15000"/>
                  </a:schemeClr>
                </a:solidFill>
              </a:rPr>
              <a:t>Lindzey</a:t>
            </a:r>
            <a:r>
              <a:rPr lang="en-GB" dirty="0">
                <a:solidFill>
                  <a:schemeClr val="tx1">
                    <a:lumMod val="85000"/>
                    <a:lumOff val="15000"/>
                  </a:schemeClr>
                </a:solidFill>
              </a:rPr>
              <a:t>, 269–322. New York: McGraw-Hill.</a:t>
            </a:r>
          </a:p>
          <a:p>
            <a:r>
              <a:rPr lang="en-GB" dirty="0">
                <a:solidFill>
                  <a:schemeClr val="tx1">
                    <a:lumMod val="85000"/>
                    <a:lumOff val="15000"/>
                  </a:schemeClr>
                </a:solidFill>
              </a:rPr>
              <a:t>Energy.gov. (2019). </a:t>
            </a:r>
            <a:r>
              <a:rPr lang="en-GB" i="1" dirty="0">
                <a:solidFill>
                  <a:schemeClr val="tx1">
                    <a:lumMod val="85000"/>
                    <a:lumOff val="15000"/>
                  </a:schemeClr>
                </a:solidFill>
              </a:rPr>
              <a:t>News Photo</a:t>
            </a:r>
            <a:r>
              <a:rPr lang="en-GB" dirty="0">
                <a:solidFill>
                  <a:schemeClr val="tx1">
                    <a:lumMod val="85000"/>
                    <a:lumOff val="15000"/>
                  </a:schemeClr>
                </a:solidFill>
              </a:rPr>
              <a:t> [Image]. Retrieved from </a:t>
            </a:r>
            <a:r>
              <a:rPr lang="en-GB" u="sng" dirty="0">
                <a:solidFill>
                  <a:schemeClr val="tx1">
                    <a:lumMod val="85000"/>
                    <a:lumOff val="15000"/>
                  </a:schemeClr>
                </a:solidFill>
                <a:hlinkClick r:id="rId6">
                  <a:extLst>
                    <a:ext uri="{A12FA001-AC4F-418D-AE19-62706E023703}">
                      <ahyp:hlinkClr xmlns:ahyp="http://schemas.microsoft.com/office/drawing/2018/hyperlinkcolor" val="tx"/>
                    </a:ext>
                  </a:extLst>
                </a:hlinkClick>
              </a:rPr>
              <a:t>https://www.energy.gov/eere/eere-news</a:t>
            </a:r>
            <a:endParaRPr lang="en-GB" dirty="0">
              <a:solidFill>
                <a:schemeClr val="tx1">
                  <a:lumMod val="85000"/>
                  <a:lumOff val="15000"/>
                </a:schemeClr>
              </a:solidFill>
            </a:endParaRPr>
          </a:p>
          <a:p>
            <a:r>
              <a:rPr lang="en-GB" dirty="0">
                <a:solidFill>
                  <a:schemeClr val="tx1">
                    <a:lumMod val="85000"/>
                    <a:lumOff val="15000"/>
                  </a:schemeClr>
                </a:solidFill>
              </a:rPr>
              <a:t>Fazio, Russell H., and Michael A. Olson (2003). Attitudes: Foundations, Functions, and Consequences. The Sage Handbook of Social Psychology. London: Sage.</a:t>
            </a:r>
          </a:p>
          <a:p>
            <a:r>
              <a:rPr lang="en-GB" dirty="0">
                <a:solidFill>
                  <a:schemeClr val="tx1">
                    <a:lumMod val="85000"/>
                    <a:lumOff val="15000"/>
                  </a:schemeClr>
                </a:solidFill>
              </a:rPr>
              <a:t>Foley-Ryan, M. (2018). </a:t>
            </a:r>
            <a:r>
              <a:rPr lang="en-GB" i="1" dirty="0">
                <a:solidFill>
                  <a:schemeClr val="tx1">
                    <a:lumMod val="85000"/>
                    <a:lumOff val="15000"/>
                  </a:schemeClr>
                </a:solidFill>
              </a:rPr>
              <a:t>NEWS AND THE ‘ON-DEMAND’ GENERATION</a:t>
            </a:r>
            <a:r>
              <a:rPr lang="en-GB" dirty="0">
                <a:solidFill>
                  <a:schemeClr val="tx1">
                    <a:lumMod val="85000"/>
                    <a:lumOff val="15000"/>
                  </a:schemeClr>
                </a:solidFill>
              </a:rPr>
              <a:t> (Undergraduate). Malmo University.</a:t>
            </a:r>
          </a:p>
          <a:p>
            <a:r>
              <a:rPr lang="en-GB" dirty="0" err="1">
                <a:solidFill>
                  <a:schemeClr val="tx1">
                    <a:lumMod val="85000"/>
                    <a:lumOff val="15000"/>
                  </a:schemeClr>
                </a:solidFill>
              </a:rPr>
              <a:t>LaPiere</a:t>
            </a:r>
            <a:r>
              <a:rPr lang="en-GB" dirty="0">
                <a:solidFill>
                  <a:schemeClr val="tx1">
                    <a:lumMod val="85000"/>
                    <a:lumOff val="15000"/>
                  </a:schemeClr>
                </a:solidFill>
              </a:rPr>
              <a:t>, R. T. (1934). </a:t>
            </a:r>
            <a:r>
              <a:rPr lang="en-GB" u="sng" dirty="0">
                <a:solidFill>
                  <a:schemeClr val="tx1">
                    <a:lumMod val="85000"/>
                    <a:lumOff val="15000"/>
                  </a:schemeClr>
                </a:solidFill>
                <a:hlinkClick r:id="rId7">
                  <a:extLst>
                    <a:ext uri="{A12FA001-AC4F-418D-AE19-62706E023703}">
                      <ahyp:hlinkClr xmlns:ahyp="http://schemas.microsoft.com/office/drawing/2018/hyperlinkcolor" val="tx"/>
                    </a:ext>
                  </a:extLst>
                </a:hlinkClick>
              </a:rPr>
              <a:t>Attitudes vs. Actions.</a:t>
            </a:r>
            <a:r>
              <a:rPr lang="en-GB" dirty="0">
                <a:solidFill>
                  <a:schemeClr val="tx1">
                    <a:lumMod val="85000"/>
                    <a:lumOff val="15000"/>
                  </a:schemeClr>
                </a:solidFill>
              </a:rPr>
              <a:t> </a:t>
            </a:r>
            <a:r>
              <a:rPr lang="en-GB" i="1" dirty="0">
                <a:solidFill>
                  <a:schemeClr val="tx1">
                    <a:lumMod val="85000"/>
                    <a:lumOff val="15000"/>
                  </a:schemeClr>
                </a:solidFill>
              </a:rPr>
              <a:t>Social Forces</a:t>
            </a:r>
            <a:r>
              <a:rPr lang="en-GB" dirty="0">
                <a:solidFill>
                  <a:schemeClr val="tx1">
                    <a:lumMod val="85000"/>
                    <a:lumOff val="15000"/>
                  </a:schemeClr>
                </a:solidFill>
              </a:rPr>
              <a:t>, 13, 230-237.</a:t>
            </a:r>
          </a:p>
          <a:p>
            <a:r>
              <a:rPr lang="en-GB" dirty="0">
                <a:solidFill>
                  <a:schemeClr val="tx1">
                    <a:lumMod val="85000"/>
                    <a:lumOff val="15000"/>
                  </a:schemeClr>
                </a:solidFill>
              </a:rPr>
              <a:t>M. J. Rosenberg and C. I. </a:t>
            </a:r>
            <a:r>
              <a:rPr lang="en-GB" dirty="0" err="1">
                <a:solidFill>
                  <a:schemeClr val="tx1">
                    <a:lumMod val="85000"/>
                    <a:lumOff val="15000"/>
                  </a:schemeClr>
                </a:solidFill>
              </a:rPr>
              <a:t>Hovland</a:t>
            </a:r>
            <a:r>
              <a:rPr lang="en-GB" dirty="0">
                <a:solidFill>
                  <a:schemeClr val="tx1">
                    <a:lumMod val="85000"/>
                    <a:lumOff val="15000"/>
                  </a:schemeClr>
                </a:solidFill>
              </a:rPr>
              <a:t>, "Cognitive, Affective and </a:t>
            </a:r>
            <a:r>
              <a:rPr lang="en-GB" dirty="0" err="1">
                <a:solidFill>
                  <a:schemeClr val="tx1">
                    <a:lumMod val="85000"/>
                    <a:lumOff val="15000"/>
                  </a:schemeClr>
                </a:solidFill>
              </a:rPr>
              <a:t>Behavioral</a:t>
            </a:r>
            <a:r>
              <a:rPr lang="en-GB" dirty="0">
                <a:solidFill>
                  <a:schemeClr val="tx1">
                    <a:lumMod val="85000"/>
                    <a:lumOff val="15000"/>
                  </a:schemeClr>
                </a:solidFill>
              </a:rPr>
              <a:t> Components of Attitudes." In M. J. Rosenberg, C. I. </a:t>
            </a:r>
            <a:r>
              <a:rPr lang="en-GB" dirty="0" err="1">
                <a:solidFill>
                  <a:schemeClr val="tx1">
                    <a:lumMod val="85000"/>
                    <a:lumOff val="15000"/>
                  </a:schemeClr>
                </a:solidFill>
              </a:rPr>
              <a:t>Hovland</a:t>
            </a:r>
            <a:r>
              <a:rPr lang="en-GB" dirty="0">
                <a:solidFill>
                  <a:schemeClr val="tx1">
                    <a:lumMod val="85000"/>
                    <a:lumOff val="15000"/>
                  </a:schemeClr>
                </a:solidFill>
              </a:rPr>
              <a:t> (eds.), Attitude Organization and Change: An Analysis of Consistency Among Attitude Components. New Haven: Yale University Press (1960).</a:t>
            </a:r>
          </a:p>
          <a:p>
            <a:r>
              <a:rPr lang="en-GB" dirty="0" err="1">
                <a:solidFill>
                  <a:schemeClr val="tx1">
                    <a:lumMod val="85000"/>
                    <a:lumOff val="15000"/>
                  </a:schemeClr>
                </a:solidFill>
              </a:rPr>
              <a:t>Maio</a:t>
            </a:r>
            <a:r>
              <a:rPr lang="en-GB" dirty="0">
                <a:solidFill>
                  <a:schemeClr val="tx1">
                    <a:lumMod val="85000"/>
                    <a:lumOff val="15000"/>
                  </a:schemeClr>
                </a:solidFill>
              </a:rPr>
              <a:t>, G., Haddock, G., &amp; </a:t>
            </a:r>
            <a:r>
              <a:rPr lang="en-GB" dirty="0" err="1">
                <a:solidFill>
                  <a:schemeClr val="tx1">
                    <a:lumMod val="85000"/>
                    <a:lumOff val="15000"/>
                  </a:schemeClr>
                </a:solidFill>
              </a:rPr>
              <a:t>Verplanken</a:t>
            </a:r>
            <a:r>
              <a:rPr lang="en-GB" dirty="0">
                <a:solidFill>
                  <a:schemeClr val="tx1">
                    <a:lumMod val="85000"/>
                    <a:lumOff val="15000"/>
                  </a:schemeClr>
                </a:solidFill>
              </a:rPr>
              <a:t>, B. (2012). </a:t>
            </a:r>
            <a:r>
              <a:rPr lang="en-GB" i="1" dirty="0">
                <a:solidFill>
                  <a:schemeClr val="tx1">
                    <a:lumMod val="85000"/>
                    <a:lumOff val="15000"/>
                  </a:schemeClr>
                </a:solidFill>
              </a:rPr>
              <a:t>The psychology of attitudes &amp; attitude change</a:t>
            </a:r>
            <a:r>
              <a:rPr lang="en-GB" dirty="0">
                <a:solidFill>
                  <a:schemeClr val="tx1">
                    <a:lumMod val="85000"/>
                    <a:lumOff val="15000"/>
                  </a:schemeClr>
                </a:solidFill>
              </a:rPr>
              <a:t>. London: Sage Publications.</a:t>
            </a:r>
          </a:p>
          <a:p>
            <a:r>
              <a:rPr lang="en-GB" dirty="0">
                <a:solidFill>
                  <a:schemeClr val="tx1">
                    <a:lumMod val="85000"/>
                    <a:lumOff val="15000"/>
                  </a:schemeClr>
                </a:solidFill>
              </a:rPr>
              <a:t>Ofcom. (2018). </a:t>
            </a:r>
            <a:r>
              <a:rPr lang="en-GB" i="1" dirty="0">
                <a:solidFill>
                  <a:schemeClr val="tx1">
                    <a:lumMod val="85000"/>
                    <a:lumOff val="15000"/>
                  </a:schemeClr>
                </a:solidFill>
              </a:rPr>
              <a:t>News Consumption in the UK: 2018</a:t>
            </a:r>
            <a:r>
              <a:rPr lang="en-GB" dirty="0">
                <a:solidFill>
                  <a:schemeClr val="tx1">
                    <a:lumMod val="85000"/>
                    <a:lumOff val="15000"/>
                  </a:schemeClr>
                </a:solidFill>
              </a:rPr>
              <a:t>. Jigsaw Research. Retrieved from https://www.ofcom.org.uk/__data/assets/pdf_file/0024/116529/news-consumption-2018.pdf  (Accessed 14/04/19).</a:t>
            </a:r>
          </a:p>
          <a:p>
            <a:r>
              <a:rPr lang="en-GB" dirty="0" err="1">
                <a:solidFill>
                  <a:schemeClr val="tx1">
                    <a:lumMod val="85000"/>
                    <a:lumOff val="15000"/>
                  </a:schemeClr>
                </a:solidFill>
              </a:rPr>
              <a:t>Redbubble.Ltd</a:t>
            </a:r>
            <a:r>
              <a:rPr lang="en-GB" dirty="0">
                <a:solidFill>
                  <a:schemeClr val="tx1">
                    <a:lumMod val="85000"/>
                    <a:lumOff val="15000"/>
                  </a:schemeClr>
                </a:solidFill>
              </a:rPr>
              <a:t>. (2019). </a:t>
            </a:r>
            <a:r>
              <a:rPr lang="en-GB" i="1" dirty="0">
                <a:solidFill>
                  <a:schemeClr val="tx1">
                    <a:lumMod val="85000"/>
                    <a:lumOff val="15000"/>
                  </a:schemeClr>
                </a:solidFill>
              </a:rPr>
              <a:t>Questions</a:t>
            </a:r>
            <a:r>
              <a:rPr lang="en-GB" dirty="0">
                <a:solidFill>
                  <a:schemeClr val="tx1">
                    <a:lumMod val="85000"/>
                    <a:lumOff val="15000"/>
                  </a:schemeClr>
                </a:solidFill>
              </a:rPr>
              <a:t> [Image]. Retrieved from </a:t>
            </a:r>
            <a:r>
              <a:rPr lang="en-GB" u="sng" dirty="0">
                <a:solidFill>
                  <a:schemeClr val="tx1">
                    <a:lumMod val="85000"/>
                    <a:lumOff val="15000"/>
                  </a:schemeClr>
                </a:solidFill>
                <a:hlinkClick r:id="rId8">
                  <a:extLst>
                    <a:ext uri="{A12FA001-AC4F-418D-AE19-62706E023703}">
                      <ahyp:hlinkClr xmlns:ahyp="http://schemas.microsoft.com/office/drawing/2018/hyperlinkcolor" val="tx"/>
                    </a:ext>
                  </a:extLst>
                </a:hlinkClick>
              </a:rPr>
              <a:t>https://www.redbubble.com/people/florintenica/works/14711566-question-mark-pattern?p=metal-print</a:t>
            </a:r>
            <a:r>
              <a:rPr lang="en-GB" dirty="0">
                <a:solidFill>
                  <a:schemeClr val="tx1">
                    <a:lumMod val="85000"/>
                    <a:lumOff val="15000"/>
                  </a:schemeClr>
                </a:solidFill>
              </a:rPr>
              <a:t> (Accessed </a:t>
            </a:r>
            <a:r>
              <a:rPr lang="en-GB" dirty="0"/>
              <a:t>18/04/19).</a:t>
            </a:r>
          </a:p>
          <a:p>
            <a:pPr marL="0" indent="0">
              <a:buNone/>
            </a:pPr>
            <a:endParaRPr lang="en-GB" dirty="0"/>
          </a:p>
        </p:txBody>
      </p:sp>
    </p:spTree>
    <p:extLst>
      <p:ext uri="{BB962C8B-B14F-4D97-AF65-F5344CB8AC3E}">
        <p14:creationId xmlns:p14="http://schemas.microsoft.com/office/powerpoint/2010/main" val="394137660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30116</TotalTime>
  <Words>832</Words>
  <Application>Microsoft Office PowerPoint</Application>
  <PresentationFormat>Widescreen</PresentationFormat>
  <Paragraphs>163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Century Gothic</vt:lpstr>
      <vt:lpstr>Wingdings</vt:lpstr>
      <vt:lpstr>Wingdings 3</vt:lpstr>
      <vt:lpstr>Wisp</vt:lpstr>
      <vt:lpstr>PowerPoint Presentation</vt:lpstr>
      <vt:lpstr>Introduction  News consumption is changing (Ofcom’s 2018).   Foley &amp; Ryan, (2018) study “News and the on- demand generation” looked at news consumption habits of 144 Spanish private university undergraduate students.   This change is a result of the influence of social media and online products on our attitude to accessing the news ( Foley-Ryan, 2018).  How have online news products changed our attitudes?  they changed what we believe, how we feeling and behave toward news consumption.                                                                    Technology***Choice*** Reciprocity*** Scarcity***Consistency  Fake News***Propaganda                                                                      ( Foley-Ryan, 2018; Ofcom’s 2018). </vt:lpstr>
      <vt:lpstr>The ABC Model of Attitudes. (Rosenberg &amp; Hovland 1960) </vt:lpstr>
      <vt:lpstr>Introduction</vt:lpstr>
      <vt:lpstr>  The cognitive scientist Noam Chomsky suggests that the news is important because those who control the news control the narrative, and the narrative forms the attitudes that shape our democratic choices                                                            (Chomsky, 1991). </vt:lpstr>
      <vt:lpstr>Methodology</vt:lpstr>
      <vt:lpstr>Methodology</vt:lpstr>
      <vt:lpstr>Results</vt:lpstr>
      <vt:lpstr>PowerPoint Presentation</vt:lpstr>
      <vt:lpstr>PowerPoint Presentation</vt:lpstr>
      <vt:lpstr>PowerPoint Presentation</vt:lpstr>
      <vt:lpstr>   </vt:lpstr>
      <vt:lpstr>PowerPoint Presentation</vt:lpstr>
      <vt:lpstr>76% of people now access their news via the internet on social media, search engines or apps. 38% check in and out of the news during the day.</vt:lpstr>
      <vt:lpstr>PowerPoint Presentation</vt:lpstr>
      <vt:lpstr>Limitation and Future Research</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rosie hemming</dc:creator>
  <cp:lastModifiedBy>rosie hemming</cp:lastModifiedBy>
  <cp:revision>168</cp:revision>
  <dcterms:created xsi:type="dcterms:W3CDTF">2019-04-10T13:52:25Z</dcterms:created>
  <dcterms:modified xsi:type="dcterms:W3CDTF">2019-05-01T14:05:25Z</dcterms:modified>
</cp:coreProperties>
</file>