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44" autoAdjust="0"/>
    <p:restoredTop sz="95878"/>
  </p:normalViewPr>
  <p:slideViewPr>
    <p:cSldViewPr snapToGrid="0">
      <p:cViewPr varScale="1">
        <p:scale>
          <a:sx n="84" d="100"/>
          <a:sy n="84" d="100"/>
        </p:scale>
        <p:origin x="192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3786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648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717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564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371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1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369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562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566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884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916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065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r>
              <a:rPr lang="en-GB" dirty="0">
                <a:cs typeface="Calibri Light"/>
              </a:rPr>
              <a:t> </a:t>
            </a:r>
            <a:br>
              <a:rPr lang="en-GB" dirty="0">
                <a:cs typeface="Calibri Light"/>
              </a:rPr>
            </a:br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AD1901-E5E5-40AA-6CE4-479566E2003B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119DC7-BC0E-2A47-9332-DCE23ED4E2D7}"/>
              </a:ext>
            </a:extLst>
          </p:cNvPr>
          <p:cNvSpPr/>
          <p:nvPr/>
        </p:nvSpPr>
        <p:spPr>
          <a:xfrm>
            <a:off x="107563" y="2738615"/>
            <a:ext cx="2472266" cy="411938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Project Scope</a:t>
            </a:r>
          </a:p>
          <a:p>
            <a:pPr algn="ctr"/>
            <a:endParaRPr lang="en-US" sz="12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r>
              <a:rPr lang="en-US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- </a:t>
            </a:r>
            <a:r>
              <a:rPr lang="en-US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company must be opened and registered in the municipal register</a:t>
            </a:r>
          </a:p>
          <a:p>
            <a:r>
              <a:rPr lang="en-US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 An office location with large premises and outdoor parking with mandatory spaces for employees and company cars should be chosen</a:t>
            </a:r>
          </a:p>
          <a:p>
            <a:r>
              <a:rPr lang="en-US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 To implement the main business concept, 2 cars must be purchased, as well as office supplies.</a:t>
            </a:r>
          </a:p>
          <a:p>
            <a:r>
              <a:rPr lang="en-US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 In order to purchase the necessary consumables, as well as to open an office space for starting a complete activity, a bank loan will be needed.</a:t>
            </a:r>
          </a:p>
          <a:p>
            <a:r>
              <a:rPr lang="en-US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-A lawyer and an accountant must be hired, as well as office workers to carry out their duties in the newly established company.</a:t>
            </a:r>
          </a:p>
          <a:p>
            <a:r>
              <a:rPr lang="en-US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-Investment in advertising the service</a:t>
            </a:r>
            <a:endParaRPr lang="bg-BG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bg-BG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C79C564E-D309-5B4B-A426-3B848C8F30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6458029"/>
              </p:ext>
            </p:extLst>
          </p:nvPr>
        </p:nvGraphicFramePr>
        <p:xfrm>
          <a:off x="237067" y="100646"/>
          <a:ext cx="11706577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706577">
                  <a:extLst>
                    <a:ext uri="{9D8B030D-6E8A-4147-A177-3AD203B41FA5}">
                      <a16:colId xmlns:a16="http://schemas.microsoft.com/office/drawing/2014/main" val="28539130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/>
                      <a:r>
                        <a:rPr lang="en-US" b="1" i="0" u="none" dirty="0"/>
                        <a:t>PROJECT PITCH FOR A </a:t>
                      </a:r>
                      <a:r>
                        <a:rPr lang="en-GB" b="1" i="0" u="none" dirty="0"/>
                        <a:t>BULGARIAN </a:t>
                      </a:r>
                      <a:r>
                        <a:rPr lang="en-US" b="1" i="0" u="none" dirty="0"/>
                        <a:t>TRAVELING COMPANY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56422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776763-91F1-B046-A6BA-DB81AF1F34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774195"/>
              </p:ext>
            </p:extLst>
          </p:nvPr>
        </p:nvGraphicFramePr>
        <p:xfrm>
          <a:off x="2644211" y="516344"/>
          <a:ext cx="3325706" cy="6341656"/>
        </p:xfrm>
        <a:graphic>
          <a:graphicData uri="http://schemas.openxmlformats.org/drawingml/2006/table">
            <a:tbl>
              <a:tblPr/>
              <a:tblGrid>
                <a:gridCol w="1598887">
                  <a:extLst>
                    <a:ext uri="{9D8B030D-6E8A-4147-A177-3AD203B41FA5}">
                      <a16:colId xmlns:a16="http://schemas.microsoft.com/office/drawing/2014/main" val="3434272757"/>
                    </a:ext>
                  </a:extLst>
                </a:gridCol>
                <a:gridCol w="1726819">
                  <a:extLst>
                    <a:ext uri="{9D8B030D-6E8A-4147-A177-3AD203B41FA5}">
                      <a16:colId xmlns:a16="http://schemas.microsoft.com/office/drawing/2014/main" val="3115921131"/>
                    </a:ext>
                  </a:extLst>
                </a:gridCol>
              </a:tblGrid>
              <a:tr h="2523341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 b="1" i="0" dirty="0">
                          <a:effectLst/>
                          <a:latin typeface="+mn-lt"/>
                        </a:rPr>
                        <a:t>Purpose</a:t>
                      </a:r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ctr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-This project has been done to get acquainted and bring together different nationalities with the Bulgarian culture, as well as to create a feeling and warmth for the Bulgarian nation and traditions.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867" marR="61867" marT="30934" marB="30934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 b="1" i="0" dirty="0">
                          <a:effectLst/>
                          <a:latin typeface="+mn-lt"/>
                        </a:rPr>
                        <a:t>Stakeholders</a:t>
                      </a:r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ctr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-Business partner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-Council and Government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-Licence and Policies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-Insurance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-Bank Loan 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-Lawyer, Accountant, Employees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-Advertising Companies (Instagram, Booking) 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867" marR="61867" marT="30934" marB="30934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61768408"/>
                  </a:ext>
                </a:extLst>
              </a:tr>
              <a:tr h="3579258"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 b="1" i="0" dirty="0">
                          <a:effectLst/>
                          <a:latin typeface="+mn-lt"/>
                        </a:rPr>
                        <a:t>Desires and Results</a:t>
                      </a:r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ctr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-The company aims to create a successful team of people who will develop themselves and the company, as well as participants who will be directly related to the business (customers)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-The company wants to improve its financial base to the level of multiplying the necessary tools that are needed in order to work more and more efficiently/successfully 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867" marR="61867" marT="30934" marB="30934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200" b="1" i="0" dirty="0">
                          <a:effectLst/>
                          <a:latin typeface="+mn-lt"/>
                        </a:rPr>
                        <a:t>Measures of success</a:t>
                      </a:r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ctr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-The project can be established as a big company in the environment  in 3 years with all necessary regulations, deadlines and policies with also each one source of vehicle needed. 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-It can be measured the overall business success, plus the overall customer interaction, customer feedback of the experience, starting from the first period of the company existence. 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61867" marR="61867" marT="30934" marB="30934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50280843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487AC47B-BFF5-D94D-A945-C48749783BCE}"/>
              </a:ext>
            </a:extLst>
          </p:cNvPr>
          <p:cNvSpPr/>
          <p:nvPr/>
        </p:nvSpPr>
        <p:spPr>
          <a:xfrm>
            <a:off x="6989819" y="1111599"/>
            <a:ext cx="26621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BE2F96E7-203B-5240-B8C0-DD4DCE5F6D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             </a:t>
            </a:r>
          </a:p>
          <a:p>
            <a:endParaRPr lang="en-US" dirty="0"/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C752FCA1-A8D9-804F-A385-6F3F5388D5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391201"/>
              </p:ext>
            </p:extLst>
          </p:nvPr>
        </p:nvGraphicFramePr>
        <p:xfrm>
          <a:off x="6042117" y="516344"/>
          <a:ext cx="2451678" cy="3430251"/>
        </p:xfrm>
        <a:graphic>
          <a:graphicData uri="http://schemas.openxmlformats.org/drawingml/2006/table">
            <a:tbl>
              <a:tblPr/>
              <a:tblGrid>
                <a:gridCol w="1225839">
                  <a:extLst>
                    <a:ext uri="{9D8B030D-6E8A-4147-A177-3AD203B41FA5}">
                      <a16:colId xmlns:a16="http://schemas.microsoft.com/office/drawing/2014/main" val="2441859967"/>
                    </a:ext>
                  </a:extLst>
                </a:gridCol>
                <a:gridCol w="1225839">
                  <a:extLst>
                    <a:ext uri="{9D8B030D-6E8A-4147-A177-3AD203B41FA5}">
                      <a16:colId xmlns:a16="http://schemas.microsoft.com/office/drawing/2014/main" val="3092248631"/>
                    </a:ext>
                  </a:extLst>
                </a:gridCol>
              </a:tblGrid>
              <a:tr h="476424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Low Power-High interest 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High power-Low interest 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23709316"/>
                  </a:ext>
                </a:extLst>
              </a:tr>
              <a:tr h="1048132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-Advertising  </a:t>
                      </a:r>
                      <a:endParaRPr lang="en-GB" sz="1200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-Government 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-Licence and Policies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-Council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200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9101361"/>
                  </a:ext>
                </a:extLst>
              </a:tr>
              <a:tr h="476424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Low power-Low Interest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Hight Power- High Interest 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1298547"/>
                  </a:ext>
                </a:extLst>
              </a:tr>
              <a:tr h="142927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0" i="0">
                          <a:effectLst/>
                          <a:latin typeface="Calibri" panose="020F0502020204030204" pitchFamily="34" charset="0"/>
                        </a:rPr>
                        <a:t>-Insurance  </a:t>
                      </a:r>
                      <a:endParaRPr lang="en-GB" sz="1200" b="0" i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1200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-Customers 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-Employees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-Accountant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-Bank </a:t>
                      </a:r>
                      <a:endParaRPr lang="en-GB" sz="1200" b="0" i="0" dirty="0">
                        <a:effectLst/>
                      </a:endParaRP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-Business Partner </a:t>
                      </a:r>
                    </a:p>
                    <a:p>
                      <a:pPr algn="l" rtl="0" fontAlgn="base"/>
                      <a:r>
                        <a:rPr lang="en-GB" sz="1200" b="0" i="0" dirty="0">
                          <a:effectLst/>
                          <a:latin typeface="Calibri" panose="020F0502020204030204" pitchFamily="34" charset="0"/>
                        </a:rPr>
                        <a:t>-Lawyer </a:t>
                      </a:r>
                      <a:endParaRPr lang="en-GB" sz="1200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65584819"/>
                  </a:ext>
                </a:extLst>
              </a:tr>
            </a:tbl>
          </a:graphicData>
        </a:graphic>
      </p:graphicFrame>
      <p:sp>
        <p:nvSpPr>
          <p:cNvPr id="22" name="Rectangle 21">
            <a:extLst>
              <a:ext uri="{FF2B5EF4-FFF2-40B4-BE49-F238E27FC236}">
                <a16:creationId xmlns:a16="http://schemas.microsoft.com/office/drawing/2014/main" id="{C5F9BBC8-7CFE-E648-AD6D-F58542859369}"/>
              </a:ext>
            </a:extLst>
          </p:cNvPr>
          <p:cNvSpPr/>
          <p:nvPr/>
        </p:nvSpPr>
        <p:spPr>
          <a:xfrm>
            <a:off x="237067" y="516344"/>
            <a:ext cx="2342762" cy="213654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1" dirty="0"/>
              <a:t>Description:</a:t>
            </a:r>
          </a:p>
          <a:p>
            <a:pPr algn="ctr"/>
            <a:endParaRPr lang="en-US" sz="1200" b="1" dirty="0"/>
          </a:p>
          <a:p>
            <a:pPr algn="ctr"/>
            <a:r>
              <a:rPr lang="en-GB" sz="1200" dirty="0"/>
              <a:t>A new built Bulgarian internal-travel company to acquaint tourists from different nationalities with the history of the country and its most scenic locations</a:t>
            </a:r>
            <a:endParaRPr lang="en-US" sz="1200" dirty="0"/>
          </a:p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6C82009-40E0-CD4F-8094-C8555FB2E1B3}"/>
              </a:ext>
            </a:extLst>
          </p:cNvPr>
          <p:cNvSpPr/>
          <p:nvPr/>
        </p:nvSpPr>
        <p:spPr>
          <a:xfrm>
            <a:off x="6042117" y="3977571"/>
            <a:ext cx="2451678" cy="288042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1" dirty="0"/>
              <a:t>WBS</a:t>
            </a:r>
          </a:p>
          <a:p>
            <a:endParaRPr lang="en-US" sz="1200" dirty="0"/>
          </a:p>
          <a:p>
            <a:r>
              <a:rPr lang="en-US" sz="1200" dirty="0"/>
              <a:t>-Registration</a:t>
            </a:r>
          </a:p>
          <a:p>
            <a:r>
              <a:rPr lang="en-US" sz="1200" dirty="0"/>
              <a:t>-Strategic planning and research</a:t>
            </a:r>
          </a:p>
          <a:p>
            <a:r>
              <a:rPr lang="en-US" sz="1200" dirty="0"/>
              <a:t>-Bank loan legislation/application</a:t>
            </a:r>
          </a:p>
          <a:p>
            <a:r>
              <a:rPr lang="en-US" sz="1200" dirty="0"/>
              <a:t>-Contacting and buying from local car dealership</a:t>
            </a:r>
          </a:p>
          <a:p>
            <a:r>
              <a:rPr lang="en-US" sz="1200" dirty="0"/>
              <a:t>-Recruiting new staff</a:t>
            </a:r>
          </a:p>
          <a:p>
            <a:r>
              <a:rPr lang="en-US" sz="1200" dirty="0"/>
              <a:t>-Advertising the product in different platforms</a:t>
            </a:r>
          </a:p>
          <a:p>
            <a:endParaRPr lang="en-US" dirty="0"/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092CA9CF-399E-344B-9A17-2A58550B4F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0573586"/>
              </p:ext>
            </p:extLst>
          </p:nvPr>
        </p:nvGraphicFramePr>
        <p:xfrm>
          <a:off x="8558177" y="516345"/>
          <a:ext cx="3632856" cy="6341657"/>
        </p:xfrm>
        <a:graphic>
          <a:graphicData uri="http://schemas.openxmlformats.org/drawingml/2006/table">
            <a:tbl>
              <a:tblPr/>
              <a:tblGrid>
                <a:gridCol w="908214">
                  <a:extLst>
                    <a:ext uri="{9D8B030D-6E8A-4147-A177-3AD203B41FA5}">
                      <a16:colId xmlns:a16="http://schemas.microsoft.com/office/drawing/2014/main" val="2971350852"/>
                    </a:ext>
                  </a:extLst>
                </a:gridCol>
                <a:gridCol w="908214">
                  <a:extLst>
                    <a:ext uri="{9D8B030D-6E8A-4147-A177-3AD203B41FA5}">
                      <a16:colId xmlns:a16="http://schemas.microsoft.com/office/drawing/2014/main" val="3572884979"/>
                    </a:ext>
                  </a:extLst>
                </a:gridCol>
                <a:gridCol w="908214">
                  <a:extLst>
                    <a:ext uri="{9D8B030D-6E8A-4147-A177-3AD203B41FA5}">
                      <a16:colId xmlns:a16="http://schemas.microsoft.com/office/drawing/2014/main" val="669046059"/>
                    </a:ext>
                  </a:extLst>
                </a:gridCol>
                <a:gridCol w="908214">
                  <a:extLst>
                    <a:ext uri="{9D8B030D-6E8A-4147-A177-3AD203B41FA5}">
                      <a16:colId xmlns:a16="http://schemas.microsoft.com/office/drawing/2014/main" val="2811668719"/>
                    </a:ext>
                  </a:extLst>
                </a:gridCol>
              </a:tblGrid>
              <a:tr h="47797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First Month 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Second Month 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Third Month 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1115824"/>
                  </a:ext>
                </a:extLst>
              </a:tr>
              <a:tr h="669158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Opening cash balance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200 000 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135 000 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119 500 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9023099"/>
                  </a:ext>
                </a:extLst>
              </a:tr>
              <a:tr h="47797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Registration Tax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2000 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6840123"/>
                  </a:ext>
                </a:extLst>
              </a:tr>
              <a:tr h="47797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Office and Parking 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3500 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3500 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3500 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8731278"/>
                  </a:ext>
                </a:extLst>
              </a:tr>
              <a:tr h="47797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Buying Cars 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50000 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5479477"/>
                  </a:ext>
                </a:extLst>
              </a:tr>
              <a:tr h="669158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Insurance and Licence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2500 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2500 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2500 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3056641"/>
                  </a:ext>
                </a:extLst>
              </a:tr>
              <a:tr h="51098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Staff salaries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5000 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5000 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5000 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4950234"/>
                  </a:ext>
                </a:extLst>
              </a:tr>
              <a:tr h="51098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Advertising 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1000 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1500 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2000  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017798"/>
                  </a:ext>
                </a:extLst>
              </a:tr>
              <a:tr h="2069491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End of period balance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135 000 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>
                          <a:effectLst/>
                          <a:latin typeface="Calibri" panose="020F0502020204030204" pitchFamily="34" charset="0"/>
                        </a:rPr>
                        <a:t>119 500 </a:t>
                      </a:r>
                      <a:endParaRPr lang="en-GB" sz="1200" b="1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 b="1" i="0" dirty="0">
                          <a:effectLst/>
                          <a:latin typeface="Calibri" panose="020F0502020204030204" pitchFamily="34" charset="0"/>
                        </a:rPr>
                        <a:t>113 500 </a:t>
                      </a:r>
                      <a:endParaRPr lang="en-GB" sz="1200" b="1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249776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{8F900D71-504B-4145-AA29-6EB077601CA4}tf16401369</Template>
  <TotalTime>211</TotalTime>
  <Words>494</Words>
  <Application>Microsoft Macintosh PowerPoint</Application>
  <PresentationFormat>Widescreen</PresentationFormat>
  <Paragraphs>100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Segoe UI</vt:lpstr>
      <vt:lpstr>Office Theme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Georgi Yordanov (2019300)</cp:lastModifiedBy>
  <cp:revision>16</cp:revision>
  <dcterms:created xsi:type="dcterms:W3CDTF">2022-07-14T13:08:53Z</dcterms:created>
  <dcterms:modified xsi:type="dcterms:W3CDTF">2022-07-14T16:46:51Z</dcterms:modified>
</cp:coreProperties>
</file>