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Lst>
  <p:notesMasterIdLst>
    <p:notesMasterId r:id="rId34"/>
  </p:notesMasterIdLst>
  <p:sldIdLst>
    <p:sldId id="308" r:id="rId6"/>
    <p:sldId id="309" r:id="rId7"/>
    <p:sldId id="310" r:id="rId8"/>
    <p:sldId id="281" r:id="rId9"/>
    <p:sldId id="290" r:id="rId10"/>
    <p:sldId id="283" r:id="rId11"/>
    <p:sldId id="323" r:id="rId12"/>
    <p:sldId id="311" r:id="rId13"/>
    <p:sldId id="315" r:id="rId14"/>
    <p:sldId id="306" r:id="rId15"/>
    <p:sldId id="313" r:id="rId16"/>
    <p:sldId id="307" r:id="rId17"/>
    <p:sldId id="312" r:id="rId18"/>
    <p:sldId id="322" r:id="rId19"/>
    <p:sldId id="330" r:id="rId20"/>
    <p:sldId id="314" r:id="rId21"/>
    <p:sldId id="319" r:id="rId22"/>
    <p:sldId id="320" r:id="rId23"/>
    <p:sldId id="321" r:id="rId24"/>
    <p:sldId id="329" r:id="rId25"/>
    <p:sldId id="318" r:id="rId26"/>
    <p:sldId id="324" r:id="rId27"/>
    <p:sldId id="316" r:id="rId28"/>
    <p:sldId id="325" r:id="rId29"/>
    <p:sldId id="317" r:id="rId30"/>
    <p:sldId id="326" r:id="rId31"/>
    <p:sldId id="327" r:id="rId32"/>
    <p:sldId id="32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es, Andy  (ESNR-ERA-ResourceEfficiency&amp;CircularEconomy)" initials="RA(" lastIdx="1" clrIdx="0">
    <p:extLst>
      <p:ext uri="{19B8F6BF-5375-455C-9EA6-DF929625EA0E}">
        <p15:presenceInfo xmlns:p15="http://schemas.microsoft.com/office/powerpoint/2012/main" userId="S-1-5-21-2431647640-172777305-3518478359-8556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F1A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39257-DA64-4F19-8833-00664515E9C2}" v="165" dt="2024-02-12T13:08:28.716"/>
    <p1510:client id="{9EC95BD2-C21B-4742-A78E-FFEEA19F45D8}" v="34" dt="2024-02-12T13:19:41.4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2" d="100"/>
          <a:sy n="72" d="100"/>
        </p:scale>
        <p:origin x="62" y="259"/>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commentAuthors" Target="commentAuthor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98A1A4-E260-4ACE-93EE-12344534758C}"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3FABA66-7C6D-4B72-A261-30DCC4855A73}">
      <dgm:prSet phldrT="[Text]"/>
      <dgm:spPr>
        <a:solidFill>
          <a:srgbClr val="08684E"/>
        </a:solidFill>
        <a:ln>
          <a:noFill/>
        </a:ln>
      </dgm:spPr>
      <dgm:t>
        <a:bodyPr/>
        <a:lstStyle/>
        <a:p>
          <a:r>
            <a:rPr lang="en-US"/>
            <a:t>By 2025</a:t>
          </a:r>
        </a:p>
      </dgm:t>
    </dgm:pt>
    <dgm:pt modelId="{ADB9B7A2-138A-4785-904B-466F9F377FB0}" type="parTrans" cxnId="{59C78A4A-55AD-42C3-986F-E1D8AA3251E9}">
      <dgm:prSet/>
      <dgm:spPr/>
      <dgm:t>
        <a:bodyPr/>
        <a:lstStyle/>
        <a:p>
          <a:endParaRPr lang="en-US"/>
        </a:p>
      </dgm:t>
    </dgm:pt>
    <dgm:pt modelId="{06CE0F23-4F06-41EF-9B60-777D9C626118}" type="sibTrans" cxnId="{59C78A4A-55AD-42C3-986F-E1D8AA3251E9}">
      <dgm:prSet/>
      <dgm:spPr/>
      <dgm:t>
        <a:bodyPr/>
        <a:lstStyle/>
        <a:p>
          <a:endParaRPr lang="en-US"/>
        </a:p>
      </dgm:t>
    </dgm:pt>
    <dgm:pt modelId="{00E5C64E-F514-4FD3-A00C-BDF7C7833DA6}">
      <dgm:prSet phldrT="[Text]" custT="1"/>
      <dgm:spPr>
        <a:ln>
          <a:solidFill>
            <a:srgbClr val="004E6D"/>
          </a:solidFill>
        </a:ln>
      </dgm:spPr>
      <dgm:t>
        <a:bodyPr/>
        <a:lstStyle/>
        <a:p>
          <a:r>
            <a:rPr lang="en-GB" sz="2000" b="1">
              <a:latin typeface="Arial" panose="020B0604020202020204" pitchFamily="34" charset="0"/>
              <a:cs typeface="Arial" panose="020B0604020202020204" pitchFamily="34" charset="0"/>
            </a:rPr>
            <a:t>26% reduction in waste </a:t>
          </a:r>
          <a:endParaRPr lang="en-US" sz="2000">
            <a:latin typeface="Arial" panose="020B0604020202020204" pitchFamily="34" charset="0"/>
            <a:cs typeface="Arial" panose="020B0604020202020204" pitchFamily="34" charset="0"/>
          </a:endParaRPr>
        </a:p>
      </dgm:t>
    </dgm:pt>
    <dgm:pt modelId="{35D900B4-6D22-431F-BAAA-73C54092BE45}" type="parTrans" cxnId="{FC3B9F1F-4A64-4C2F-8361-1B0CDB9A89A9}">
      <dgm:prSet/>
      <dgm:spPr/>
      <dgm:t>
        <a:bodyPr/>
        <a:lstStyle/>
        <a:p>
          <a:endParaRPr lang="en-US"/>
        </a:p>
      </dgm:t>
    </dgm:pt>
    <dgm:pt modelId="{545AA9E0-457E-4257-B624-E348C7BA5D3E}" type="sibTrans" cxnId="{FC3B9F1F-4A64-4C2F-8361-1B0CDB9A89A9}">
      <dgm:prSet/>
      <dgm:spPr/>
      <dgm:t>
        <a:bodyPr/>
        <a:lstStyle/>
        <a:p>
          <a:endParaRPr lang="en-US"/>
        </a:p>
      </dgm:t>
    </dgm:pt>
    <dgm:pt modelId="{81918AA0-52FE-40BA-ACCE-C8C3B42904A7}">
      <dgm:prSet phldrT="[Text]"/>
      <dgm:spPr>
        <a:solidFill>
          <a:srgbClr val="08684E"/>
        </a:solidFill>
        <a:ln>
          <a:noFill/>
        </a:ln>
      </dgm:spPr>
      <dgm:t>
        <a:bodyPr/>
        <a:lstStyle/>
        <a:p>
          <a:r>
            <a:rPr lang="en-US"/>
            <a:t>By 2030</a:t>
          </a:r>
        </a:p>
      </dgm:t>
    </dgm:pt>
    <dgm:pt modelId="{24A446D5-E291-4656-960C-354EC861C062}" type="parTrans" cxnId="{392067FC-F23A-4850-B6FA-17BFFF9AE539}">
      <dgm:prSet/>
      <dgm:spPr/>
      <dgm:t>
        <a:bodyPr/>
        <a:lstStyle/>
        <a:p>
          <a:endParaRPr lang="en-US"/>
        </a:p>
      </dgm:t>
    </dgm:pt>
    <dgm:pt modelId="{BCAE6A12-BDB8-4DBB-B7A0-2E169933E53F}" type="sibTrans" cxnId="{392067FC-F23A-4850-B6FA-17BFFF9AE539}">
      <dgm:prSet/>
      <dgm:spPr/>
      <dgm:t>
        <a:bodyPr/>
        <a:lstStyle/>
        <a:p>
          <a:endParaRPr lang="en-US"/>
        </a:p>
      </dgm:t>
    </dgm:pt>
    <dgm:pt modelId="{0ABA171D-3D1E-4976-B562-C70B97F7556D}">
      <dgm:prSet phldrT="[Text]" custT="1"/>
      <dgm:spPr>
        <a:ln>
          <a:solidFill>
            <a:srgbClr val="004E6D"/>
          </a:solidFill>
        </a:ln>
      </dgm:spPr>
      <dgm:t>
        <a:bodyPr/>
        <a:lstStyle/>
        <a:p>
          <a:r>
            <a:rPr lang="en-GB" sz="2000" b="1">
              <a:latin typeface="Arial" panose="020B0604020202020204" pitchFamily="34" charset="0"/>
              <a:cs typeface="Arial" panose="020B0604020202020204" pitchFamily="34" charset="0"/>
            </a:rPr>
            <a:t>33% reduction in waste </a:t>
          </a:r>
          <a:endParaRPr lang="en-US" sz="2000">
            <a:latin typeface="Arial" panose="020B0604020202020204" pitchFamily="34" charset="0"/>
            <a:cs typeface="Arial" panose="020B0604020202020204" pitchFamily="34" charset="0"/>
          </a:endParaRPr>
        </a:p>
      </dgm:t>
    </dgm:pt>
    <dgm:pt modelId="{63D530EC-C22C-4397-83CA-AEB476CDFC89}" type="parTrans" cxnId="{4895645B-75D1-42A0-8EFE-350A85B92289}">
      <dgm:prSet/>
      <dgm:spPr/>
      <dgm:t>
        <a:bodyPr/>
        <a:lstStyle/>
        <a:p>
          <a:endParaRPr lang="en-US"/>
        </a:p>
      </dgm:t>
    </dgm:pt>
    <dgm:pt modelId="{8BA1ED7D-B9A4-4B0F-A521-14A27D0A6F65}" type="sibTrans" cxnId="{4895645B-75D1-42A0-8EFE-350A85B92289}">
      <dgm:prSet/>
      <dgm:spPr/>
      <dgm:t>
        <a:bodyPr/>
        <a:lstStyle/>
        <a:p>
          <a:endParaRPr lang="en-US"/>
        </a:p>
      </dgm:t>
    </dgm:pt>
    <dgm:pt modelId="{D3D3DF91-0F0E-4EEC-8174-F2FF356C5990}">
      <dgm:prSet phldrT="[Text]"/>
      <dgm:spPr>
        <a:solidFill>
          <a:srgbClr val="08684E"/>
        </a:solidFill>
        <a:ln>
          <a:noFill/>
        </a:ln>
      </dgm:spPr>
      <dgm:t>
        <a:bodyPr/>
        <a:lstStyle/>
        <a:p>
          <a:r>
            <a:rPr lang="en-US"/>
            <a:t>By 2050</a:t>
          </a:r>
        </a:p>
      </dgm:t>
    </dgm:pt>
    <dgm:pt modelId="{72970126-0F97-407A-8FF3-3CD67EED8C2A}" type="parTrans" cxnId="{1BD249FE-7845-438B-B534-30E5DF43FAB8}">
      <dgm:prSet/>
      <dgm:spPr/>
      <dgm:t>
        <a:bodyPr/>
        <a:lstStyle/>
        <a:p>
          <a:endParaRPr lang="en-US"/>
        </a:p>
      </dgm:t>
    </dgm:pt>
    <dgm:pt modelId="{727164AA-D968-40DE-BE39-9FBF53D8236B}" type="sibTrans" cxnId="{1BD249FE-7845-438B-B534-30E5DF43FAB8}">
      <dgm:prSet/>
      <dgm:spPr/>
      <dgm:t>
        <a:bodyPr/>
        <a:lstStyle/>
        <a:p>
          <a:endParaRPr lang="en-US"/>
        </a:p>
      </dgm:t>
    </dgm:pt>
    <dgm:pt modelId="{DE3FF7C8-B0F3-4BCB-BBB3-DFB3DEBEDA91}">
      <dgm:prSet phldrT="[Text]" custT="1"/>
      <dgm:spPr>
        <a:ln>
          <a:solidFill>
            <a:srgbClr val="004E6D"/>
          </a:solidFill>
        </a:ln>
      </dgm:spPr>
      <dgm:t>
        <a:bodyPr/>
        <a:lstStyle/>
        <a:p>
          <a:r>
            <a:rPr lang="en-GB" sz="2000" b="1">
              <a:latin typeface="Arial" panose="020B0604020202020204" pitchFamily="34" charset="0"/>
              <a:cs typeface="Arial" panose="020B0604020202020204" pitchFamily="34" charset="0"/>
            </a:rPr>
            <a:t>One planet resource use</a:t>
          </a:r>
          <a:endParaRPr lang="en-US" sz="2000">
            <a:latin typeface="Arial" panose="020B0604020202020204" pitchFamily="34" charset="0"/>
            <a:cs typeface="Arial" panose="020B0604020202020204" pitchFamily="34" charset="0"/>
          </a:endParaRPr>
        </a:p>
      </dgm:t>
    </dgm:pt>
    <dgm:pt modelId="{AEFFDAD0-708C-4785-A310-4173A851513B}" type="parTrans" cxnId="{EFF4510D-A910-4B7C-B30F-DB9837049C72}">
      <dgm:prSet/>
      <dgm:spPr/>
      <dgm:t>
        <a:bodyPr/>
        <a:lstStyle/>
        <a:p>
          <a:endParaRPr lang="en-US"/>
        </a:p>
      </dgm:t>
    </dgm:pt>
    <dgm:pt modelId="{4E091646-56FF-4AD5-BB1E-37AF0181A98C}" type="sibTrans" cxnId="{EFF4510D-A910-4B7C-B30F-DB9837049C72}">
      <dgm:prSet/>
      <dgm:spPr/>
      <dgm:t>
        <a:bodyPr/>
        <a:lstStyle/>
        <a:p>
          <a:endParaRPr lang="en-US"/>
        </a:p>
      </dgm:t>
    </dgm:pt>
    <dgm:pt modelId="{DD23F255-AE54-4BC3-ADB1-C827475C2E8C}">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Zero waste to landfill</a:t>
          </a:r>
          <a:endParaRPr lang="en-GB" sz="2000">
            <a:latin typeface="Arial" panose="020B0604020202020204" pitchFamily="34" charset="0"/>
            <a:cs typeface="Arial" panose="020B0604020202020204" pitchFamily="34" charset="0"/>
          </a:endParaRPr>
        </a:p>
      </dgm:t>
    </dgm:pt>
    <dgm:pt modelId="{8946C518-EE35-47BC-966F-94E40EFA2020}" type="parTrans" cxnId="{74DD8533-EBAF-4053-B95C-210AD805197D}">
      <dgm:prSet/>
      <dgm:spPr/>
      <dgm:t>
        <a:bodyPr/>
        <a:lstStyle/>
        <a:p>
          <a:endParaRPr lang="en-US"/>
        </a:p>
      </dgm:t>
    </dgm:pt>
    <dgm:pt modelId="{5CBBBFD9-E7F5-4882-83AD-5AF120BD02D0}" type="sibTrans" cxnId="{74DD8533-EBAF-4053-B95C-210AD805197D}">
      <dgm:prSet/>
      <dgm:spPr/>
      <dgm:t>
        <a:bodyPr/>
        <a:lstStyle/>
        <a:p>
          <a:endParaRPr lang="en-US"/>
        </a:p>
      </dgm:t>
    </dgm:pt>
    <dgm:pt modelId="{657579D1-D06C-4AD2-9A80-4D2AD8235005}">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50% reduction in avoidable food waste</a:t>
          </a:r>
          <a:endParaRPr lang="en-GB" sz="2000">
            <a:latin typeface="Arial" panose="020B0604020202020204" pitchFamily="34" charset="0"/>
            <a:cs typeface="Arial" panose="020B0604020202020204" pitchFamily="34" charset="0"/>
          </a:endParaRPr>
        </a:p>
      </dgm:t>
    </dgm:pt>
    <dgm:pt modelId="{9C85BC18-7E43-47DE-A933-ECA416E0EBC9}" type="parTrans" cxnId="{BCA1146D-CF0A-4F74-A074-3DC38AFB0ACF}">
      <dgm:prSet/>
      <dgm:spPr/>
      <dgm:t>
        <a:bodyPr/>
        <a:lstStyle/>
        <a:p>
          <a:endParaRPr lang="en-US"/>
        </a:p>
      </dgm:t>
    </dgm:pt>
    <dgm:pt modelId="{105A0A1B-06A5-418F-B351-BC29D23D3722}" type="sibTrans" cxnId="{BCA1146D-CF0A-4F74-A074-3DC38AFB0ACF}">
      <dgm:prSet/>
      <dgm:spPr/>
      <dgm:t>
        <a:bodyPr/>
        <a:lstStyle/>
        <a:p>
          <a:endParaRPr lang="en-US"/>
        </a:p>
      </dgm:t>
    </dgm:pt>
    <dgm:pt modelId="{999B743A-7D50-4165-8204-0624B9E6A31D}">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70% recycling</a:t>
          </a:r>
          <a:endParaRPr lang="en-GB" sz="2000">
            <a:latin typeface="Arial" panose="020B0604020202020204" pitchFamily="34" charset="0"/>
            <a:cs typeface="Arial" panose="020B0604020202020204" pitchFamily="34" charset="0"/>
          </a:endParaRPr>
        </a:p>
      </dgm:t>
    </dgm:pt>
    <dgm:pt modelId="{C70CEE04-F215-4A3E-B1B5-267228E7DF12}" type="parTrans" cxnId="{C9A5DCBE-7BBE-4A8C-9074-59C6A46DBB06}">
      <dgm:prSet/>
      <dgm:spPr/>
      <dgm:t>
        <a:bodyPr/>
        <a:lstStyle/>
        <a:p>
          <a:endParaRPr lang="en-US"/>
        </a:p>
      </dgm:t>
    </dgm:pt>
    <dgm:pt modelId="{4247ECB6-0710-455E-AE10-CFCB42ED359E}" type="sibTrans" cxnId="{C9A5DCBE-7BBE-4A8C-9074-59C6A46DBB06}">
      <dgm:prSet/>
      <dgm:spPr/>
      <dgm:t>
        <a:bodyPr/>
        <a:lstStyle/>
        <a:p>
          <a:endParaRPr lang="en-US"/>
        </a:p>
      </dgm:t>
    </dgm:pt>
    <dgm:pt modelId="{A2C89EB6-E9B9-4B30-8468-86D1A071BC33}">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60% reduction in avoidable food waste</a:t>
          </a:r>
          <a:endParaRPr lang="en-GB" sz="2000">
            <a:latin typeface="Arial" panose="020B0604020202020204" pitchFamily="34" charset="0"/>
            <a:cs typeface="Arial" panose="020B0604020202020204" pitchFamily="34" charset="0"/>
          </a:endParaRPr>
        </a:p>
      </dgm:t>
    </dgm:pt>
    <dgm:pt modelId="{424F33F3-FD60-41BA-98C0-1640E2188F98}" type="parTrans" cxnId="{B93AD99A-5AAA-4376-9B1F-2795FDC3A690}">
      <dgm:prSet/>
      <dgm:spPr/>
      <dgm:t>
        <a:bodyPr/>
        <a:lstStyle/>
        <a:p>
          <a:endParaRPr lang="en-US"/>
        </a:p>
      </dgm:t>
    </dgm:pt>
    <dgm:pt modelId="{74CD9918-2AE7-4C62-BDB8-F1B423A7FA54}" type="sibTrans" cxnId="{B93AD99A-5AAA-4376-9B1F-2795FDC3A690}">
      <dgm:prSet/>
      <dgm:spPr/>
      <dgm:t>
        <a:bodyPr/>
        <a:lstStyle/>
        <a:p>
          <a:endParaRPr lang="en-US"/>
        </a:p>
      </dgm:t>
    </dgm:pt>
    <dgm:pt modelId="{09E324BA-C916-4414-AAA0-24061624924F}">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62% reduction in waste </a:t>
          </a:r>
          <a:endParaRPr lang="en-GB" sz="2000">
            <a:latin typeface="Arial" panose="020B0604020202020204" pitchFamily="34" charset="0"/>
            <a:cs typeface="Arial" panose="020B0604020202020204" pitchFamily="34" charset="0"/>
          </a:endParaRPr>
        </a:p>
      </dgm:t>
    </dgm:pt>
    <dgm:pt modelId="{3BFE137E-D2F4-44F2-842D-67BB003D5014}" type="parTrans" cxnId="{68F95DF6-CABF-4106-BEDE-3E4239027E1D}">
      <dgm:prSet/>
      <dgm:spPr/>
      <dgm:t>
        <a:bodyPr/>
        <a:lstStyle/>
        <a:p>
          <a:endParaRPr lang="en-US"/>
        </a:p>
      </dgm:t>
    </dgm:pt>
    <dgm:pt modelId="{6BF22578-183E-4586-90A5-A9ABA16CD522}" type="sibTrans" cxnId="{68F95DF6-CABF-4106-BEDE-3E4239027E1D}">
      <dgm:prSet/>
      <dgm:spPr/>
      <dgm:t>
        <a:bodyPr/>
        <a:lstStyle/>
        <a:p>
          <a:endParaRPr lang="en-US"/>
        </a:p>
      </dgm:t>
    </dgm:pt>
    <dgm:pt modelId="{504C1E7F-17CF-4A28-BBD8-900D8075CF82}">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Zero waste</a:t>
          </a:r>
          <a:endParaRPr lang="en-GB" sz="2000">
            <a:latin typeface="Arial" panose="020B0604020202020204" pitchFamily="34" charset="0"/>
            <a:cs typeface="Arial" panose="020B0604020202020204" pitchFamily="34" charset="0"/>
          </a:endParaRPr>
        </a:p>
      </dgm:t>
    </dgm:pt>
    <dgm:pt modelId="{3AD1F300-5AF2-4760-9B23-E7C389786579}" type="parTrans" cxnId="{7DE61D85-E94E-43F3-8E81-F9AF18E01561}">
      <dgm:prSet/>
      <dgm:spPr/>
      <dgm:t>
        <a:bodyPr/>
        <a:lstStyle/>
        <a:p>
          <a:endParaRPr lang="en-US"/>
        </a:p>
      </dgm:t>
    </dgm:pt>
    <dgm:pt modelId="{2E781787-5C38-4F11-B206-502017FAFF03}" type="sibTrans" cxnId="{7DE61D85-E94E-43F3-8E81-F9AF18E01561}">
      <dgm:prSet/>
      <dgm:spPr/>
      <dgm:t>
        <a:bodyPr/>
        <a:lstStyle/>
        <a:p>
          <a:endParaRPr lang="en-US"/>
        </a:p>
      </dgm:t>
    </dgm:pt>
    <dgm:pt modelId="{9B75F862-4ECC-4F01-9546-5ED326F9E6C2}">
      <dgm:prSet custT="1"/>
      <dgm:spPr>
        <a:ln>
          <a:solidFill>
            <a:srgbClr val="004E6D"/>
          </a:solidFill>
        </a:ln>
      </dgm:spPr>
      <dgm:t>
        <a:bodyPr/>
        <a:lstStyle/>
        <a:p>
          <a:r>
            <a:rPr lang="en-GB" sz="2000" b="1">
              <a:latin typeface="Arial" panose="020B0604020202020204" pitchFamily="34" charset="0"/>
              <a:cs typeface="Arial" panose="020B0604020202020204" pitchFamily="34" charset="0"/>
            </a:rPr>
            <a:t>Net zero carbon</a:t>
          </a:r>
          <a:endParaRPr lang="en-GB" sz="2000">
            <a:latin typeface="Arial" panose="020B0604020202020204" pitchFamily="34" charset="0"/>
            <a:cs typeface="Arial" panose="020B0604020202020204" pitchFamily="34" charset="0"/>
          </a:endParaRPr>
        </a:p>
      </dgm:t>
    </dgm:pt>
    <dgm:pt modelId="{DAEB203D-503A-4F60-BA8E-59D742057E1A}" type="parTrans" cxnId="{AC681557-6152-4179-A7B8-955CBCD3AC74}">
      <dgm:prSet/>
      <dgm:spPr/>
      <dgm:t>
        <a:bodyPr/>
        <a:lstStyle/>
        <a:p>
          <a:endParaRPr lang="en-US"/>
        </a:p>
      </dgm:t>
    </dgm:pt>
    <dgm:pt modelId="{B9697F01-4010-4E8E-BE24-A3487058D213}" type="sibTrans" cxnId="{AC681557-6152-4179-A7B8-955CBCD3AC74}">
      <dgm:prSet/>
      <dgm:spPr/>
      <dgm:t>
        <a:bodyPr/>
        <a:lstStyle/>
        <a:p>
          <a:endParaRPr lang="en-US"/>
        </a:p>
      </dgm:t>
    </dgm:pt>
    <dgm:pt modelId="{831E61A8-82F6-4A65-86F0-5EAA5C4E678E}" type="pres">
      <dgm:prSet presAssocID="{0998A1A4-E260-4ACE-93EE-12344534758C}" presName="linearFlow" presStyleCnt="0">
        <dgm:presLayoutVars>
          <dgm:dir/>
          <dgm:animLvl val="lvl"/>
          <dgm:resizeHandles val="exact"/>
        </dgm:presLayoutVars>
      </dgm:prSet>
      <dgm:spPr/>
    </dgm:pt>
    <dgm:pt modelId="{5A4CC3C2-2244-4815-BDB8-722CCB942AF3}" type="pres">
      <dgm:prSet presAssocID="{83FABA66-7C6D-4B72-A261-30DCC4855A73}" presName="composite" presStyleCnt="0"/>
      <dgm:spPr/>
    </dgm:pt>
    <dgm:pt modelId="{4F3BE866-3255-440F-8A4D-DC032388A4CD}" type="pres">
      <dgm:prSet presAssocID="{83FABA66-7C6D-4B72-A261-30DCC4855A73}" presName="parentText" presStyleLbl="alignNode1" presStyleIdx="0" presStyleCnt="3">
        <dgm:presLayoutVars>
          <dgm:chMax val="1"/>
          <dgm:bulletEnabled val="1"/>
        </dgm:presLayoutVars>
      </dgm:prSet>
      <dgm:spPr/>
    </dgm:pt>
    <dgm:pt modelId="{0DF8C452-7608-42B9-90AC-6106463DA45F}" type="pres">
      <dgm:prSet presAssocID="{83FABA66-7C6D-4B72-A261-30DCC4855A73}" presName="descendantText" presStyleLbl="alignAcc1" presStyleIdx="0" presStyleCnt="3">
        <dgm:presLayoutVars>
          <dgm:bulletEnabled val="1"/>
        </dgm:presLayoutVars>
      </dgm:prSet>
      <dgm:spPr/>
    </dgm:pt>
    <dgm:pt modelId="{F3F84E83-3DCC-41A3-A32D-FDBF161F0ACA}" type="pres">
      <dgm:prSet presAssocID="{06CE0F23-4F06-41EF-9B60-777D9C626118}" presName="sp" presStyleCnt="0"/>
      <dgm:spPr/>
    </dgm:pt>
    <dgm:pt modelId="{83928EDA-EDDF-4B7B-98AF-8815322605BE}" type="pres">
      <dgm:prSet presAssocID="{81918AA0-52FE-40BA-ACCE-C8C3B42904A7}" presName="composite" presStyleCnt="0"/>
      <dgm:spPr/>
    </dgm:pt>
    <dgm:pt modelId="{74F81290-DF45-4CA4-82AF-38642662F937}" type="pres">
      <dgm:prSet presAssocID="{81918AA0-52FE-40BA-ACCE-C8C3B42904A7}" presName="parentText" presStyleLbl="alignNode1" presStyleIdx="1" presStyleCnt="3">
        <dgm:presLayoutVars>
          <dgm:chMax val="1"/>
          <dgm:bulletEnabled val="1"/>
        </dgm:presLayoutVars>
      </dgm:prSet>
      <dgm:spPr/>
    </dgm:pt>
    <dgm:pt modelId="{90BB0F63-08AE-4A57-94D0-FCD84E1DD233}" type="pres">
      <dgm:prSet presAssocID="{81918AA0-52FE-40BA-ACCE-C8C3B42904A7}" presName="descendantText" presStyleLbl="alignAcc1" presStyleIdx="1" presStyleCnt="3">
        <dgm:presLayoutVars>
          <dgm:bulletEnabled val="1"/>
        </dgm:presLayoutVars>
      </dgm:prSet>
      <dgm:spPr/>
    </dgm:pt>
    <dgm:pt modelId="{365EC81C-F71F-44B5-ADEC-BF1735F941C3}" type="pres">
      <dgm:prSet presAssocID="{BCAE6A12-BDB8-4DBB-B7A0-2E169933E53F}" presName="sp" presStyleCnt="0"/>
      <dgm:spPr/>
    </dgm:pt>
    <dgm:pt modelId="{761A5926-D755-487C-B807-8DBC49291531}" type="pres">
      <dgm:prSet presAssocID="{D3D3DF91-0F0E-4EEC-8174-F2FF356C5990}" presName="composite" presStyleCnt="0"/>
      <dgm:spPr/>
    </dgm:pt>
    <dgm:pt modelId="{CCC079BD-4102-4369-B346-3DDA8ECF5567}" type="pres">
      <dgm:prSet presAssocID="{D3D3DF91-0F0E-4EEC-8174-F2FF356C5990}" presName="parentText" presStyleLbl="alignNode1" presStyleIdx="2" presStyleCnt="3">
        <dgm:presLayoutVars>
          <dgm:chMax val="1"/>
          <dgm:bulletEnabled val="1"/>
        </dgm:presLayoutVars>
      </dgm:prSet>
      <dgm:spPr/>
    </dgm:pt>
    <dgm:pt modelId="{D3C891D3-F731-45AE-9587-4D80813CC313}" type="pres">
      <dgm:prSet presAssocID="{D3D3DF91-0F0E-4EEC-8174-F2FF356C5990}" presName="descendantText" presStyleLbl="alignAcc1" presStyleIdx="2" presStyleCnt="3">
        <dgm:presLayoutVars>
          <dgm:bulletEnabled val="1"/>
        </dgm:presLayoutVars>
      </dgm:prSet>
      <dgm:spPr/>
    </dgm:pt>
  </dgm:ptLst>
  <dgm:cxnLst>
    <dgm:cxn modelId="{5FADF803-D6F6-4FCC-ABA0-88E55E42000B}" type="presOf" srcId="{00E5C64E-F514-4FD3-A00C-BDF7C7833DA6}" destId="{0DF8C452-7608-42B9-90AC-6106463DA45F}" srcOrd="0" destOrd="0" presId="urn:microsoft.com/office/officeart/2005/8/layout/chevron2"/>
    <dgm:cxn modelId="{EFF4510D-A910-4B7C-B30F-DB9837049C72}" srcId="{D3D3DF91-0F0E-4EEC-8174-F2FF356C5990}" destId="{DE3FF7C8-B0F3-4BCB-BBB3-DFB3DEBEDA91}" srcOrd="0" destOrd="0" parTransId="{AEFFDAD0-708C-4785-A310-4173A851513B}" sibTransId="{4E091646-56FF-4AD5-BB1E-37AF0181A98C}"/>
    <dgm:cxn modelId="{FC3B9F1F-4A64-4C2F-8361-1B0CDB9A89A9}" srcId="{83FABA66-7C6D-4B72-A261-30DCC4855A73}" destId="{00E5C64E-F514-4FD3-A00C-BDF7C7833DA6}" srcOrd="0" destOrd="0" parTransId="{35D900B4-6D22-431F-BAAA-73C54092BE45}" sibTransId="{545AA9E0-457E-4257-B624-E348C7BA5D3E}"/>
    <dgm:cxn modelId="{F8A4982F-DDA1-4875-834F-E559DF9872F0}" type="presOf" srcId="{81918AA0-52FE-40BA-ACCE-C8C3B42904A7}" destId="{74F81290-DF45-4CA4-82AF-38642662F937}" srcOrd="0" destOrd="0" presId="urn:microsoft.com/office/officeart/2005/8/layout/chevron2"/>
    <dgm:cxn modelId="{74DD8533-EBAF-4053-B95C-210AD805197D}" srcId="{83FABA66-7C6D-4B72-A261-30DCC4855A73}" destId="{DD23F255-AE54-4BC3-ADB1-C827475C2E8C}" srcOrd="1" destOrd="0" parTransId="{8946C518-EE35-47BC-966F-94E40EFA2020}" sibTransId="{5CBBBFD9-E7F5-4882-83AD-5AF120BD02D0}"/>
    <dgm:cxn modelId="{4895645B-75D1-42A0-8EFE-350A85B92289}" srcId="{81918AA0-52FE-40BA-ACCE-C8C3B42904A7}" destId="{0ABA171D-3D1E-4976-B562-C70B97F7556D}" srcOrd="0" destOrd="0" parTransId="{63D530EC-C22C-4397-83CA-AEB476CDFC89}" sibTransId="{8BA1ED7D-B9A4-4B0F-A521-14A27D0A6F65}"/>
    <dgm:cxn modelId="{59C78A4A-55AD-42C3-986F-E1D8AA3251E9}" srcId="{0998A1A4-E260-4ACE-93EE-12344534758C}" destId="{83FABA66-7C6D-4B72-A261-30DCC4855A73}" srcOrd="0" destOrd="0" parTransId="{ADB9B7A2-138A-4785-904B-466F9F377FB0}" sibTransId="{06CE0F23-4F06-41EF-9B60-777D9C626118}"/>
    <dgm:cxn modelId="{3D62194C-18C0-4E0D-813E-B89B93DD5E7B}" type="presOf" srcId="{83FABA66-7C6D-4B72-A261-30DCC4855A73}" destId="{4F3BE866-3255-440F-8A4D-DC032388A4CD}" srcOrd="0" destOrd="0" presId="urn:microsoft.com/office/officeart/2005/8/layout/chevron2"/>
    <dgm:cxn modelId="{BCA1146D-CF0A-4F74-A074-3DC38AFB0ACF}" srcId="{83FABA66-7C6D-4B72-A261-30DCC4855A73}" destId="{657579D1-D06C-4AD2-9A80-4D2AD8235005}" srcOrd="2" destOrd="0" parTransId="{9C85BC18-7E43-47DE-A933-ECA416E0EBC9}" sibTransId="{105A0A1B-06A5-418F-B351-BC29D23D3722}"/>
    <dgm:cxn modelId="{2A049F50-175D-4D35-B32F-94538D30EACC}" type="presOf" srcId="{9B75F862-4ECC-4F01-9546-5ED326F9E6C2}" destId="{D3C891D3-F731-45AE-9587-4D80813CC313}" srcOrd="0" destOrd="3" presId="urn:microsoft.com/office/officeart/2005/8/layout/chevron2"/>
    <dgm:cxn modelId="{CD4D8D51-5A55-460E-840C-06364DF9A7C8}" type="presOf" srcId="{0998A1A4-E260-4ACE-93EE-12344534758C}" destId="{831E61A8-82F6-4A65-86F0-5EAA5C4E678E}" srcOrd="0" destOrd="0" presId="urn:microsoft.com/office/officeart/2005/8/layout/chevron2"/>
    <dgm:cxn modelId="{AC681557-6152-4179-A7B8-955CBCD3AC74}" srcId="{D3D3DF91-0F0E-4EEC-8174-F2FF356C5990}" destId="{9B75F862-4ECC-4F01-9546-5ED326F9E6C2}" srcOrd="3" destOrd="0" parTransId="{DAEB203D-503A-4F60-BA8E-59D742057E1A}" sibTransId="{B9697F01-4010-4E8E-BE24-A3487058D213}"/>
    <dgm:cxn modelId="{9DEC107C-562E-4983-A5E5-4A3C09C3B926}" type="presOf" srcId="{09E324BA-C916-4414-AAA0-24061624924F}" destId="{D3C891D3-F731-45AE-9587-4D80813CC313}" srcOrd="0" destOrd="1" presId="urn:microsoft.com/office/officeart/2005/8/layout/chevron2"/>
    <dgm:cxn modelId="{7DE61D85-E94E-43F3-8E81-F9AF18E01561}" srcId="{D3D3DF91-0F0E-4EEC-8174-F2FF356C5990}" destId="{504C1E7F-17CF-4A28-BBD8-900D8075CF82}" srcOrd="2" destOrd="0" parTransId="{3AD1F300-5AF2-4760-9B23-E7C389786579}" sibTransId="{2E781787-5C38-4F11-B206-502017FAFF03}"/>
    <dgm:cxn modelId="{9934D090-C671-4CF7-9D25-F1CECB7ED875}" type="presOf" srcId="{D3D3DF91-0F0E-4EEC-8174-F2FF356C5990}" destId="{CCC079BD-4102-4369-B346-3DDA8ECF5567}" srcOrd="0" destOrd="0" presId="urn:microsoft.com/office/officeart/2005/8/layout/chevron2"/>
    <dgm:cxn modelId="{B93AD99A-5AAA-4376-9B1F-2795FDC3A690}" srcId="{81918AA0-52FE-40BA-ACCE-C8C3B42904A7}" destId="{A2C89EB6-E9B9-4B30-8468-86D1A071BC33}" srcOrd="1" destOrd="0" parTransId="{424F33F3-FD60-41BA-98C0-1640E2188F98}" sibTransId="{74CD9918-2AE7-4C62-BDB8-F1B423A7FA54}"/>
    <dgm:cxn modelId="{123F1FA2-8978-4B23-868A-8ED29E634A5E}" type="presOf" srcId="{999B743A-7D50-4165-8204-0624B9E6A31D}" destId="{0DF8C452-7608-42B9-90AC-6106463DA45F}" srcOrd="0" destOrd="3" presId="urn:microsoft.com/office/officeart/2005/8/layout/chevron2"/>
    <dgm:cxn modelId="{EB0212A5-4C23-4675-9B84-DFDACE2FEECC}" type="presOf" srcId="{DD23F255-AE54-4BC3-ADB1-C827475C2E8C}" destId="{0DF8C452-7608-42B9-90AC-6106463DA45F}" srcOrd="0" destOrd="1" presId="urn:microsoft.com/office/officeart/2005/8/layout/chevron2"/>
    <dgm:cxn modelId="{A9207DB9-1C03-46BC-AFE5-249DADE989E2}" type="presOf" srcId="{657579D1-D06C-4AD2-9A80-4D2AD8235005}" destId="{0DF8C452-7608-42B9-90AC-6106463DA45F}" srcOrd="0" destOrd="2" presId="urn:microsoft.com/office/officeart/2005/8/layout/chevron2"/>
    <dgm:cxn modelId="{C9A5DCBE-7BBE-4A8C-9074-59C6A46DBB06}" srcId="{83FABA66-7C6D-4B72-A261-30DCC4855A73}" destId="{999B743A-7D50-4165-8204-0624B9E6A31D}" srcOrd="3" destOrd="0" parTransId="{C70CEE04-F215-4A3E-B1B5-267228E7DF12}" sibTransId="{4247ECB6-0710-455E-AE10-CFCB42ED359E}"/>
    <dgm:cxn modelId="{508570C5-D26D-475C-85B6-FA678D21512E}" type="presOf" srcId="{A2C89EB6-E9B9-4B30-8468-86D1A071BC33}" destId="{90BB0F63-08AE-4A57-94D0-FCD84E1DD233}" srcOrd="0" destOrd="1" presId="urn:microsoft.com/office/officeart/2005/8/layout/chevron2"/>
    <dgm:cxn modelId="{C62565CF-E780-4A65-82DA-7D4B01CB8CFE}" type="presOf" srcId="{DE3FF7C8-B0F3-4BCB-BBB3-DFB3DEBEDA91}" destId="{D3C891D3-F731-45AE-9587-4D80813CC313}" srcOrd="0" destOrd="0" presId="urn:microsoft.com/office/officeart/2005/8/layout/chevron2"/>
    <dgm:cxn modelId="{57E2E1ED-FAC3-422D-8484-48D6F4AFCB2D}" type="presOf" srcId="{0ABA171D-3D1E-4976-B562-C70B97F7556D}" destId="{90BB0F63-08AE-4A57-94D0-FCD84E1DD233}" srcOrd="0" destOrd="0" presId="urn:microsoft.com/office/officeart/2005/8/layout/chevron2"/>
    <dgm:cxn modelId="{659399EF-A3D9-47B7-8F7A-01AAD477EC9C}" type="presOf" srcId="{504C1E7F-17CF-4A28-BBD8-900D8075CF82}" destId="{D3C891D3-F731-45AE-9587-4D80813CC313}" srcOrd="0" destOrd="2" presId="urn:microsoft.com/office/officeart/2005/8/layout/chevron2"/>
    <dgm:cxn modelId="{68F95DF6-CABF-4106-BEDE-3E4239027E1D}" srcId="{D3D3DF91-0F0E-4EEC-8174-F2FF356C5990}" destId="{09E324BA-C916-4414-AAA0-24061624924F}" srcOrd="1" destOrd="0" parTransId="{3BFE137E-D2F4-44F2-842D-67BB003D5014}" sibTransId="{6BF22578-183E-4586-90A5-A9ABA16CD522}"/>
    <dgm:cxn modelId="{392067FC-F23A-4850-B6FA-17BFFF9AE539}" srcId="{0998A1A4-E260-4ACE-93EE-12344534758C}" destId="{81918AA0-52FE-40BA-ACCE-C8C3B42904A7}" srcOrd="1" destOrd="0" parTransId="{24A446D5-E291-4656-960C-354EC861C062}" sibTransId="{BCAE6A12-BDB8-4DBB-B7A0-2E169933E53F}"/>
    <dgm:cxn modelId="{1BD249FE-7845-438B-B534-30E5DF43FAB8}" srcId="{0998A1A4-E260-4ACE-93EE-12344534758C}" destId="{D3D3DF91-0F0E-4EEC-8174-F2FF356C5990}" srcOrd="2" destOrd="0" parTransId="{72970126-0F97-407A-8FF3-3CD67EED8C2A}" sibTransId="{727164AA-D968-40DE-BE39-9FBF53D8236B}"/>
    <dgm:cxn modelId="{A12F17F7-DF47-47D1-92E7-887414A8084D}" type="presParOf" srcId="{831E61A8-82F6-4A65-86F0-5EAA5C4E678E}" destId="{5A4CC3C2-2244-4815-BDB8-722CCB942AF3}" srcOrd="0" destOrd="0" presId="urn:microsoft.com/office/officeart/2005/8/layout/chevron2"/>
    <dgm:cxn modelId="{41526F71-2BB8-416E-A237-3172FFCAE286}" type="presParOf" srcId="{5A4CC3C2-2244-4815-BDB8-722CCB942AF3}" destId="{4F3BE866-3255-440F-8A4D-DC032388A4CD}" srcOrd="0" destOrd="0" presId="urn:microsoft.com/office/officeart/2005/8/layout/chevron2"/>
    <dgm:cxn modelId="{5DA9AE75-3EA3-4440-B16F-8D22B4B4A837}" type="presParOf" srcId="{5A4CC3C2-2244-4815-BDB8-722CCB942AF3}" destId="{0DF8C452-7608-42B9-90AC-6106463DA45F}" srcOrd="1" destOrd="0" presId="urn:microsoft.com/office/officeart/2005/8/layout/chevron2"/>
    <dgm:cxn modelId="{183992DA-D156-42D8-88BF-F58815D31D38}" type="presParOf" srcId="{831E61A8-82F6-4A65-86F0-5EAA5C4E678E}" destId="{F3F84E83-3DCC-41A3-A32D-FDBF161F0ACA}" srcOrd="1" destOrd="0" presId="urn:microsoft.com/office/officeart/2005/8/layout/chevron2"/>
    <dgm:cxn modelId="{DC9BDB51-9E62-47D3-B19F-D4C8D72CE404}" type="presParOf" srcId="{831E61A8-82F6-4A65-86F0-5EAA5C4E678E}" destId="{83928EDA-EDDF-4B7B-98AF-8815322605BE}" srcOrd="2" destOrd="0" presId="urn:microsoft.com/office/officeart/2005/8/layout/chevron2"/>
    <dgm:cxn modelId="{9D510793-7318-4055-96BC-D46282A28F50}" type="presParOf" srcId="{83928EDA-EDDF-4B7B-98AF-8815322605BE}" destId="{74F81290-DF45-4CA4-82AF-38642662F937}" srcOrd="0" destOrd="0" presId="urn:microsoft.com/office/officeart/2005/8/layout/chevron2"/>
    <dgm:cxn modelId="{08473524-CBBB-40DB-9CEB-CA9C1433812F}" type="presParOf" srcId="{83928EDA-EDDF-4B7B-98AF-8815322605BE}" destId="{90BB0F63-08AE-4A57-94D0-FCD84E1DD233}" srcOrd="1" destOrd="0" presId="urn:microsoft.com/office/officeart/2005/8/layout/chevron2"/>
    <dgm:cxn modelId="{B9016797-BFC4-4264-8DE1-6B98B144BFD2}" type="presParOf" srcId="{831E61A8-82F6-4A65-86F0-5EAA5C4E678E}" destId="{365EC81C-F71F-44B5-ADEC-BF1735F941C3}" srcOrd="3" destOrd="0" presId="urn:microsoft.com/office/officeart/2005/8/layout/chevron2"/>
    <dgm:cxn modelId="{EC4F569F-FF6E-4B18-B8A7-2C7E2F619A59}" type="presParOf" srcId="{831E61A8-82F6-4A65-86F0-5EAA5C4E678E}" destId="{761A5926-D755-487C-B807-8DBC49291531}" srcOrd="4" destOrd="0" presId="urn:microsoft.com/office/officeart/2005/8/layout/chevron2"/>
    <dgm:cxn modelId="{6D5EDD49-6A13-4E33-8DE0-6DB82C2823AC}" type="presParOf" srcId="{761A5926-D755-487C-B807-8DBC49291531}" destId="{CCC079BD-4102-4369-B346-3DDA8ECF5567}" srcOrd="0" destOrd="0" presId="urn:microsoft.com/office/officeart/2005/8/layout/chevron2"/>
    <dgm:cxn modelId="{DBE7D709-DBCB-4E56-AB39-95D91D589EE6}" type="presParOf" srcId="{761A5926-D755-487C-B807-8DBC49291531}" destId="{D3C891D3-F731-45AE-9587-4D80813CC313}"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BE866-3255-440F-8A4D-DC032388A4CD}">
      <dsp:nvSpPr>
        <dsp:cNvPr id="0" name=""/>
        <dsp:cNvSpPr/>
      </dsp:nvSpPr>
      <dsp:spPr>
        <a:xfrm rot="5400000">
          <a:off x="-274122" y="276702"/>
          <a:ext cx="1827482" cy="1279237"/>
        </a:xfrm>
        <a:prstGeom prst="chevron">
          <a:avLst/>
        </a:prstGeom>
        <a:solidFill>
          <a:srgbClr val="08684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a:t>By 2025</a:t>
          </a:r>
        </a:p>
      </dsp:txBody>
      <dsp:txXfrm rot="-5400000">
        <a:off x="1" y="642199"/>
        <a:ext cx="1279237" cy="548245"/>
      </dsp:txXfrm>
    </dsp:sp>
    <dsp:sp modelId="{0DF8C452-7608-42B9-90AC-6106463DA45F}">
      <dsp:nvSpPr>
        <dsp:cNvPr id="0" name=""/>
        <dsp:cNvSpPr/>
      </dsp:nvSpPr>
      <dsp:spPr>
        <a:xfrm rot="5400000">
          <a:off x="3873693" y="-2591875"/>
          <a:ext cx="1187863" cy="6376774"/>
        </a:xfrm>
        <a:prstGeom prst="round2SameRect">
          <a:avLst/>
        </a:prstGeom>
        <a:solidFill>
          <a:schemeClr val="lt1">
            <a:alpha val="90000"/>
            <a:hueOff val="0"/>
            <a:satOff val="0"/>
            <a:lumOff val="0"/>
            <a:alphaOff val="0"/>
          </a:schemeClr>
        </a:solidFill>
        <a:ln w="12700" cap="flat" cmpd="sng" algn="ctr">
          <a:solidFill>
            <a:srgbClr val="004E6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26% reduction in waste </a:t>
          </a:r>
          <a:endParaRPr lang="en-US"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Zero waste to landfill</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50% reduction in avoidable food waste</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70% recycling</a:t>
          </a:r>
          <a:endParaRPr lang="en-GB" sz="2000" kern="1200">
            <a:latin typeface="Arial" panose="020B0604020202020204" pitchFamily="34" charset="0"/>
            <a:cs typeface="Arial" panose="020B0604020202020204" pitchFamily="34" charset="0"/>
          </a:endParaRPr>
        </a:p>
      </dsp:txBody>
      <dsp:txXfrm rot="-5400000">
        <a:off x="1279238" y="60567"/>
        <a:ext cx="6318787" cy="1071889"/>
      </dsp:txXfrm>
    </dsp:sp>
    <dsp:sp modelId="{74F81290-DF45-4CA4-82AF-38642662F937}">
      <dsp:nvSpPr>
        <dsp:cNvPr id="0" name=""/>
        <dsp:cNvSpPr/>
      </dsp:nvSpPr>
      <dsp:spPr>
        <a:xfrm rot="5400000">
          <a:off x="-274122" y="1912385"/>
          <a:ext cx="1827482" cy="1279237"/>
        </a:xfrm>
        <a:prstGeom prst="chevron">
          <a:avLst/>
        </a:prstGeom>
        <a:solidFill>
          <a:srgbClr val="08684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a:t>By 2030</a:t>
          </a:r>
        </a:p>
      </dsp:txBody>
      <dsp:txXfrm rot="-5400000">
        <a:off x="1" y="2277882"/>
        <a:ext cx="1279237" cy="548245"/>
      </dsp:txXfrm>
    </dsp:sp>
    <dsp:sp modelId="{90BB0F63-08AE-4A57-94D0-FCD84E1DD233}">
      <dsp:nvSpPr>
        <dsp:cNvPr id="0" name=""/>
        <dsp:cNvSpPr/>
      </dsp:nvSpPr>
      <dsp:spPr>
        <a:xfrm rot="5400000">
          <a:off x="3873693" y="-956192"/>
          <a:ext cx="1187863" cy="6376774"/>
        </a:xfrm>
        <a:prstGeom prst="round2SameRect">
          <a:avLst/>
        </a:prstGeom>
        <a:solidFill>
          <a:schemeClr val="lt1">
            <a:alpha val="90000"/>
            <a:hueOff val="0"/>
            <a:satOff val="0"/>
            <a:lumOff val="0"/>
            <a:alphaOff val="0"/>
          </a:schemeClr>
        </a:solidFill>
        <a:ln w="12700" cap="flat" cmpd="sng" algn="ctr">
          <a:solidFill>
            <a:srgbClr val="004E6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33% reduction in waste </a:t>
          </a:r>
          <a:endParaRPr lang="en-US"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60% reduction in avoidable food waste</a:t>
          </a:r>
          <a:endParaRPr lang="en-GB" sz="2000" kern="1200">
            <a:latin typeface="Arial" panose="020B0604020202020204" pitchFamily="34" charset="0"/>
            <a:cs typeface="Arial" panose="020B0604020202020204" pitchFamily="34" charset="0"/>
          </a:endParaRPr>
        </a:p>
      </dsp:txBody>
      <dsp:txXfrm rot="-5400000">
        <a:off x="1279238" y="1696250"/>
        <a:ext cx="6318787" cy="1071889"/>
      </dsp:txXfrm>
    </dsp:sp>
    <dsp:sp modelId="{CCC079BD-4102-4369-B346-3DDA8ECF5567}">
      <dsp:nvSpPr>
        <dsp:cNvPr id="0" name=""/>
        <dsp:cNvSpPr/>
      </dsp:nvSpPr>
      <dsp:spPr>
        <a:xfrm rot="5400000">
          <a:off x="-274122" y="3548067"/>
          <a:ext cx="1827482" cy="1279237"/>
        </a:xfrm>
        <a:prstGeom prst="chevron">
          <a:avLst/>
        </a:prstGeom>
        <a:solidFill>
          <a:srgbClr val="08684E"/>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a:t>By 2050</a:t>
          </a:r>
        </a:p>
      </dsp:txBody>
      <dsp:txXfrm rot="-5400000">
        <a:off x="1" y="3913564"/>
        <a:ext cx="1279237" cy="548245"/>
      </dsp:txXfrm>
    </dsp:sp>
    <dsp:sp modelId="{D3C891D3-F731-45AE-9587-4D80813CC313}">
      <dsp:nvSpPr>
        <dsp:cNvPr id="0" name=""/>
        <dsp:cNvSpPr/>
      </dsp:nvSpPr>
      <dsp:spPr>
        <a:xfrm rot="5400000">
          <a:off x="3873693" y="679490"/>
          <a:ext cx="1187863" cy="6376774"/>
        </a:xfrm>
        <a:prstGeom prst="round2SameRect">
          <a:avLst/>
        </a:prstGeom>
        <a:solidFill>
          <a:schemeClr val="lt1">
            <a:alpha val="90000"/>
            <a:hueOff val="0"/>
            <a:satOff val="0"/>
            <a:lumOff val="0"/>
            <a:alphaOff val="0"/>
          </a:schemeClr>
        </a:solidFill>
        <a:ln w="12700" cap="flat" cmpd="sng" algn="ctr">
          <a:solidFill>
            <a:srgbClr val="004E6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One planet resource use</a:t>
          </a:r>
          <a:endParaRPr lang="en-US"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62% reduction in waste </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Zero waste</a:t>
          </a:r>
          <a:endParaRPr lang="en-GB" sz="2000" kern="120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a:latin typeface="Arial" panose="020B0604020202020204" pitchFamily="34" charset="0"/>
              <a:cs typeface="Arial" panose="020B0604020202020204" pitchFamily="34" charset="0"/>
            </a:rPr>
            <a:t>Net zero carbon</a:t>
          </a:r>
          <a:endParaRPr lang="en-GB" sz="2000" kern="1200">
            <a:latin typeface="Arial" panose="020B0604020202020204" pitchFamily="34" charset="0"/>
            <a:cs typeface="Arial" panose="020B0604020202020204" pitchFamily="34" charset="0"/>
          </a:endParaRPr>
        </a:p>
      </dsp:txBody>
      <dsp:txXfrm rot="-5400000">
        <a:off x="1279238" y="3331933"/>
        <a:ext cx="6318787" cy="107188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E16697-206B-44D9-9B72-F0DCD9B092BA}"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A6A3AA-2665-4760-A19F-FA810A62CC20}" type="slidenum">
              <a:rPr lang="en-GB" smtClean="0"/>
              <a:t>‹#›</a:t>
            </a:fld>
            <a:endParaRPr lang="en-GB"/>
          </a:p>
        </p:txBody>
      </p:sp>
    </p:spTree>
    <p:extLst>
      <p:ext uri="{BB962C8B-B14F-4D97-AF65-F5344CB8AC3E}">
        <p14:creationId xmlns:p14="http://schemas.microsoft.com/office/powerpoint/2010/main" val="3171922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4qtx60bcNk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a:t>Slide 3 </a:t>
            </a:r>
            <a:r>
              <a:rPr lang="en-GB" b="1" baseline="0"/>
              <a:t>– What does a circular economy look like?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1" baseline="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a:solidFill>
                  <a:schemeClr val="tx1"/>
                </a:solidFill>
                <a:effectLst/>
                <a:latin typeface="Times"/>
                <a:ea typeface="+mn-ea"/>
                <a:cs typeface="+mn-cs"/>
              </a:rPr>
              <a:t>The diagram shows how</a:t>
            </a:r>
            <a:r>
              <a:rPr lang="en-GB" sz="1200" kern="1200" baseline="0">
                <a:solidFill>
                  <a:schemeClr val="tx1"/>
                </a:solidFill>
                <a:effectLst/>
                <a:latin typeface="Times"/>
                <a:ea typeface="+mn-ea"/>
                <a:cs typeface="+mn-cs"/>
              </a:rPr>
              <a:t> we</a:t>
            </a:r>
            <a:r>
              <a:rPr lang="en-GB" sz="1200" kern="1200">
                <a:solidFill>
                  <a:schemeClr val="tx1"/>
                </a:solidFill>
                <a:effectLst/>
                <a:latin typeface="Times"/>
                <a:ea typeface="+mn-ea"/>
                <a:cs typeface="+mn-cs"/>
              </a:rPr>
              <a:t> currently use materials and</a:t>
            </a:r>
            <a:r>
              <a:rPr lang="en-GB" sz="1200" kern="1200" baseline="0">
                <a:solidFill>
                  <a:schemeClr val="tx1"/>
                </a:solidFill>
                <a:effectLst/>
                <a:latin typeface="Times"/>
                <a:ea typeface="+mn-ea"/>
                <a:cs typeface="+mn-cs"/>
              </a:rPr>
              <a:t> how they are disposed of, compared against our future aim</a:t>
            </a:r>
            <a:r>
              <a:rPr lang="en-GB" sz="1200" kern="1200">
                <a:solidFill>
                  <a:schemeClr val="tx1"/>
                </a:solidFill>
                <a:effectLst/>
                <a:latin typeface="Times"/>
                <a:ea typeface="+mn-ea"/>
                <a:cs typeface="+mn-cs"/>
              </a:rPr>
              <a:t>. The thickness of the lines shows the relative</a:t>
            </a:r>
            <a:r>
              <a:rPr lang="en-GB" sz="1200" kern="1200" baseline="0">
                <a:solidFill>
                  <a:schemeClr val="tx1"/>
                </a:solidFill>
                <a:effectLst/>
                <a:latin typeface="Times"/>
                <a:ea typeface="+mn-ea"/>
                <a:cs typeface="+mn-cs"/>
              </a:rPr>
              <a:t> proportions of materials used and their destination</a:t>
            </a:r>
            <a:r>
              <a:rPr lang="en-GB" sz="1200" kern="1200">
                <a:solidFill>
                  <a:schemeClr val="tx1"/>
                </a:solidFill>
                <a:effectLst/>
                <a:latin typeface="Times"/>
                <a:ea typeface="+mn-ea"/>
                <a:cs typeface="+mn-cs"/>
              </a:rPr>
              <a:t>. There isn’t an endless supply of materials;</a:t>
            </a:r>
            <a:r>
              <a:rPr lang="en-GB" sz="1200" kern="1200" baseline="0">
                <a:solidFill>
                  <a:schemeClr val="tx1"/>
                </a:solidFill>
                <a:effectLst/>
                <a:latin typeface="Times"/>
                <a:ea typeface="+mn-ea"/>
                <a:cs typeface="+mn-cs"/>
              </a:rPr>
              <a:t> we are currently using materials at an unsustainable rate. This has a multitude of economic and environmental consequences. </a:t>
            </a:r>
            <a:r>
              <a:rPr lang="en-GB" sz="1200" kern="1200">
                <a:solidFill>
                  <a:schemeClr val="tx1"/>
                </a:solidFill>
                <a:effectLst/>
                <a:latin typeface="Times"/>
                <a:ea typeface="+mn-ea"/>
                <a:cs typeface="+mn-cs"/>
              </a:rPr>
              <a:t>We are both extracting too many raw materials and sending too much waste to landfill.</a:t>
            </a:r>
            <a:r>
              <a:rPr lang="en-GB" sz="1200" kern="1200" baseline="0">
                <a:solidFill>
                  <a:schemeClr val="tx1"/>
                </a:solidFill>
                <a:effectLst/>
                <a:latin typeface="Times"/>
                <a:ea typeface="+mn-ea"/>
                <a:cs typeface="+mn-cs"/>
              </a:rPr>
              <a:t> This strategy aims to significantly reduce both our consumption of materials and our disposal of goods to landfill. </a:t>
            </a:r>
            <a:endParaRPr lang="en-GB" sz="1200" kern="1200">
              <a:solidFill>
                <a:schemeClr val="tx1"/>
              </a:solidFill>
              <a:effectLst/>
              <a:latin typeface="Times"/>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baseline="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p>
        </p:txBody>
      </p:sp>
      <p:sp>
        <p:nvSpPr>
          <p:cNvPr id="4" name="Date Placeholder 3"/>
          <p:cNvSpPr>
            <a:spLocks noGrp="1"/>
          </p:cNvSpPr>
          <p:nvPr>
            <p:ph type="dt" idx="10"/>
          </p:nvPr>
        </p:nvSpPr>
        <p:spPr/>
        <p:txBody>
          <a:bodyPr/>
          <a:lstStyle/>
          <a:p>
            <a:pPr>
              <a:defRPr/>
            </a:pPr>
            <a:endParaRPr lang="en-GB" altLang="en-US"/>
          </a:p>
        </p:txBody>
      </p:sp>
      <p:sp>
        <p:nvSpPr>
          <p:cNvPr id="5" name="Slide Number Placeholder 4"/>
          <p:cNvSpPr>
            <a:spLocks noGrp="1"/>
          </p:cNvSpPr>
          <p:nvPr>
            <p:ph type="sldNum" sz="quarter" idx="11"/>
          </p:nvPr>
        </p:nvSpPr>
        <p:spPr/>
        <p:txBody>
          <a:bodyPr/>
          <a:lstStyle/>
          <a:p>
            <a:pPr>
              <a:defRPr/>
            </a:pPr>
            <a:fld id="{476346ED-B349-4F2E-877C-BFB119C80272}" type="slidenum">
              <a:rPr lang="en-GB" altLang="en-US" smtClean="0"/>
              <a:pPr>
                <a:defRPr/>
              </a:pPr>
              <a:t>4</a:t>
            </a:fld>
            <a:endParaRPr lang="en-GB" altLang="en-US"/>
          </a:p>
        </p:txBody>
      </p:sp>
    </p:spTree>
    <p:extLst>
      <p:ext uri="{BB962C8B-B14F-4D97-AF65-F5344CB8AC3E}">
        <p14:creationId xmlns:p14="http://schemas.microsoft.com/office/powerpoint/2010/main" val="3994118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3"/>
          <p:cNvSpPr txBox="1">
            <a:spLocks noGrp="1" noChangeArrowheads="1"/>
          </p:cNvSpPr>
          <p:nvPr/>
        </p:nvSpPr>
        <p:spPr bwMode="auto">
          <a:xfrm>
            <a:off x="3851615" y="2"/>
            <a:ext cx="2944545" cy="49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05" tIns="45152" rIns="90305" bIns="45152"/>
          <a:lstStyle>
            <a:lvl1pPr defTabSz="949325">
              <a:defRPr sz="1400">
                <a:solidFill>
                  <a:schemeClr val="tx1"/>
                </a:solidFill>
                <a:latin typeface="Arial" charset="0"/>
              </a:defRPr>
            </a:lvl1pPr>
            <a:lvl2pPr marL="763588" indent="-292100" defTabSz="949325">
              <a:defRPr sz="1400">
                <a:solidFill>
                  <a:schemeClr val="tx1"/>
                </a:solidFill>
                <a:latin typeface="Arial" charset="0"/>
              </a:defRPr>
            </a:lvl2pPr>
            <a:lvl3pPr marL="1177925" indent="-234950" defTabSz="949325">
              <a:defRPr sz="1400">
                <a:solidFill>
                  <a:schemeClr val="tx1"/>
                </a:solidFill>
                <a:latin typeface="Arial" charset="0"/>
              </a:defRPr>
            </a:lvl3pPr>
            <a:lvl4pPr marL="1651000" indent="-236538" defTabSz="949325">
              <a:defRPr sz="1400">
                <a:solidFill>
                  <a:schemeClr val="tx1"/>
                </a:solidFill>
                <a:latin typeface="Arial" charset="0"/>
              </a:defRPr>
            </a:lvl4pPr>
            <a:lvl5pPr marL="2122488" indent="-239713" defTabSz="949325">
              <a:defRPr sz="1400">
                <a:solidFill>
                  <a:schemeClr val="tx1"/>
                </a:solidFill>
                <a:latin typeface="Arial" charset="0"/>
              </a:defRPr>
            </a:lvl5pPr>
            <a:lvl6pPr marL="2579688" indent="-239713" defTabSz="949325" eaLnBrk="0" fontAlgn="base" hangingPunct="0">
              <a:spcBef>
                <a:spcPct val="40000"/>
              </a:spcBef>
              <a:spcAft>
                <a:spcPct val="0"/>
              </a:spcAft>
              <a:buChar char="•"/>
              <a:defRPr sz="1400">
                <a:solidFill>
                  <a:schemeClr val="tx1"/>
                </a:solidFill>
                <a:latin typeface="Arial" charset="0"/>
              </a:defRPr>
            </a:lvl6pPr>
            <a:lvl7pPr marL="3036888" indent="-239713" defTabSz="949325" eaLnBrk="0" fontAlgn="base" hangingPunct="0">
              <a:spcBef>
                <a:spcPct val="40000"/>
              </a:spcBef>
              <a:spcAft>
                <a:spcPct val="0"/>
              </a:spcAft>
              <a:buChar char="•"/>
              <a:defRPr sz="1400">
                <a:solidFill>
                  <a:schemeClr val="tx1"/>
                </a:solidFill>
                <a:latin typeface="Arial" charset="0"/>
              </a:defRPr>
            </a:lvl7pPr>
            <a:lvl8pPr marL="3494088" indent="-239713" defTabSz="949325" eaLnBrk="0" fontAlgn="base" hangingPunct="0">
              <a:spcBef>
                <a:spcPct val="40000"/>
              </a:spcBef>
              <a:spcAft>
                <a:spcPct val="0"/>
              </a:spcAft>
              <a:buChar char="•"/>
              <a:defRPr sz="1400">
                <a:solidFill>
                  <a:schemeClr val="tx1"/>
                </a:solidFill>
                <a:latin typeface="Arial" charset="0"/>
              </a:defRPr>
            </a:lvl8pPr>
            <a:lvl9pPr marL="3951288" indent="-239713" defTabSz="949325" eaLnBrk="0" fontAlgn="base" hangingPunct="0">
              <a:spcBef>
                <a:spcPct val="40000"/>
              </a:spcBef>
              <a:spcAft>
                <a:spcPct val="0"/>
              </a:spcAft>
              <a:buChar char="•"/>
              <a:defRPr sz="1400">
                <a:solidFill>
                  <a:schemeClr val="tx1"/>
                </a:solidFill>
                <a:latin typeface="Arial" charset="0"/>
              </a:defRPr>
            </a:lvl9pPr>
          </a:lstStyle>
          <a:p>
            <a:pPr algn="r">
              <a:spcBef>
                <a:spcPct val="0"/>
              </a:spcBef>
              <a:buFontTx/>
              <a:buNone/>
            </a:pPr>
            <a:fld id="{ABC2AAAD-6397-4AE0-B68C-5240F2336D88}" type="datetime1">
              <a:rPr lang="en-GB" altLang="en-US" sz="1000">
                <a:latin typeface="Times" pitchFamily="18" charset="0"/>
              </a:rPr>
              <a:pPr algn="r">
                <a:spcBef>
                  <a:spcPct val="0"/>
                </a:spcBef>
                <a:buFontTx/>
                <a:buNone/>
              </a:pPr>
              <a:t>12/02/2024</a:t>
            </a:fld>
            <a:endParaRPr lang="en-GB" altLang="en-US" sz="1000">
              <a:latin typeface="Times" pitchFamily="18" charset="0"/>
            </a:endParaRPr>
          </a:p>
        </p:txBody>
      </p:sp>
      <p:sp>
        <p:nvSpPr>
          <p:cNvPr id="98307" name="Rectangle 7"/>
          <p:cNvSpPr txBox="1">
            <a:spLocks noGrp="1" noChangeArrowheads="1"/>
          </p:cNvSpPr>
          <p:nvPr/>
        </p:nvSpPr>
        <p:spPr bwMode="auto">
          <a:xfrm>
            <a:off x="3851615" y="9496418"/>
            <a:ext cx="2944545" cy="49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05" tIns="45152" rIns="90305" bIns="45152" anchor="b"/>
          <a:lstStyle>
            <a:lvl1pPr defTabSz="949325">
              <a:defRPr sz="1400">
                <a:solidFill>
                  <a:schemeClr val="tx1"/>
                </a:solidFill>
                <a:latin typeface="Arial" charset="0"/>
              </a:defRPr>
            </a:lvl1pPr>
            <a:lvl2pPr marL="763588" indent="-292100" defTabSz="949325">
              <a:defRPr sz="1400">
                <a:solidFill>
                  <a:schemeClr val="tx1"/>
                </a:solidFill>
                <a:latin typeface="Arial" charset="0"/>
              </a:defRPr>
            </a:lvl2pPr>
            <a:lvl3pPr marL="1177925" indent="-234950" defTabSz="949325">
              <a:defRPr sz="1400">
                <a:solidFill>
                  <a:schemeClr val="tx1"/>
                </a:solidFill>
                <a:latin typeface="Arial" charset="0"/>
              </a:defRPr>
            </a:lvl3pPr>
            <a:lvl4pPr marL="1651000" indent="-236538" defTabSz="949325">
              <a:defRPr sz="1400">
                <a:solidFill>
                  <a:schemeClr val="tx1"/>
                </a:solidFill>
                <a:latin typeface="Arial" charset="0"/>
              </a:defRPr>
            </a:lvl4pPr>
            <a:lvl5pPr marL="2122488" indent="-239713" defTabSz="949325">
              <a:defRPr sz="1400">
                <a:solidFill>
                  <a:schemeClr val="tx1"/>
                </a:solidFill>
                <a:latin typeface="Arial" charset="0"/>
              </a:defRPr>
            </a:lvl5pPr>
            <a:lvl6pPr marL="2579688" indent="-239713" defTabSz="949325" eaLnBrk="0" fontAlgn="base" hangingPunct="0">
              <a:spcBef>
                <a:spcPct val="40000"/>
              </a:spcBef>
              <a:spcAft>
                <a:spcPct val="0"/>
              </a:spcAft>
              <a:buChar char="•"/>
              <a:defRPr sz="1400">
                <a:solidFill>
                  <a:schemeClr val="tx1"/>
                </a:solidFill>
                <a:latin typeface="Arial" charset="0"/>
              </a:defRPr>
            </a:lvl6pPr>
            <a:lvl7pPr marL="3036888" indent="-239713" defTabSz="949325" eaLnBrk="0" fontAlgn="base" hangingPunct="0">
              <a:spcBef>
                <a:spcPct val="40000"/>
              </a:spcBef>
              <a:spcAft>
                <a:spcPct val="0"/>
              </a:spcAft>
              <a:buChar char="•"/>
              <a:defRPr sz="1400">
                <a:solidFill>
                  <a:schemeClr val="tx1"/>
                </a:solidFill>
                <a:latin typeface="Arial" charset="0"/>
              </a:defRPr>
            </a:lvl7pPr>
            <a:lvl8pPr marL="3494088" indent="-239713" defTabSz="949325" eaLnBrk="0" fontAlgn="base" hangingPunct="0">
              <a:spcBef>
                <a:spcPct val="40000"/>
              </a:spcBef>
              <a:spcAft>
                <a:spcPct val="0"/>
              </a:spcAft>
              <a:buChar char="•"/>
              <a:defRPr sz="1400">
                <a:solidFill>
                  <a:schemeClr val="tx1"/>
                </a:solidFill>
                <a:latin typeface="Arial" charset="0"/>
              </a:defRPr>
            </a:lvl8pPr>
            <a:lvl9pPr marL="3951288" indent="-239713" defTabSz="949325" eaLnBrk="0" fontAlgn="base" hangingPunct="0">
              <a:spcBef>
                <a:spcPct val="40000"/>
              </a:spcBef>
              <a:spcAft>
                <a:spcPct val="0"/>
              </a:spcAft>
              <a:buChar char="•"/>
              <a:defRPr sz="1400">
                <a:solidFill>
                  <a:schemeClr val="tx1"/>
                </a:solidFill>
                <a:latin typeface="Arial" charset="0"/>
              </a:defRPr>
            </a:lvl9pPr>
          </a:lstStyle>
          <a:p>
            <a:pPr algn="r">
              <a:spcBef>
                <a:spcPct val="0"/>
              </a:spcBef>
              <a:buFontTx/>
              <a:buNone/>
            </a:pPr>
            <a:fld id="{98BDB973-F556-48AA-98FB-C2E7FEF12D53}" type="slidenum">
              <a:rPr lang="en-GB" altLang="en-US" sz="1000">
                <a:latin typeface="Times" pitchFamily="18" charset="0"/>
              </a:rPr>
              <a:pPr algn="r">
                <a:spcBef>
                  <a:spcPct val="0"/>
                </a:spcBef>
                <a:buFontTx/>
                <a:buNone/>
              </a:pPr>
              <a:t>5</a:t>
            </a:fld>
            <a:endParaRPr lang="en-GB" altLang="en-US" sz="1000">
              <a:latin typeface="Times" pitchFamily="18" charset="0"/>
            </a:endParaRPr>
          </a:p>
        </p:txBody>
      </p:sp>
      <p:sp>
        <p:nvSpPr>
          <p:cNvPr id="98308" name="Rectangle 2"/>
          <p:cNvSpPr>
            <a:spLocks noGrp="1" noRot="1" noChangeAspect="1" noChangeArrowheads="1" noTextEdit="1"/>
          </p:cNvSpPr>
          <p:nvPr>
            <p:ph type="sldImg"/>
          </p:nvPr>
        </p:nvSpPr>
        <p:spPr>
          <a:ln/>
        </p:spPr>
      </p:sp>
      <p:sp>
        <p:nvSpPr>
          <p:cNvPr id="98309" name="Rectangle 3"/>
          <p:cNvSpPr>
            <a:spLocks noGrp="1" noChangeArrowheads="1"/>
          </p:cNvSpPr>
          <p:nvPr>
            <p:ph type="body" idx="1"/>
          </p:nvPr>
        </p:nvSpPr>
        <p:spPr>
          <a:xfrm>
            <a:off x="679162" y="4748985"/>
            <a:ext cx="5439356" cy="4499284"/>
          </a:xfrm>
          <a:noFill/>
        </p:spPr>
        <p:txBody>
          <a:bodyPr lIns="90305" tIns="45152" rIns="90305" bIns="45152"/>
          <a:lstStyle/>
          <a:p>
            <a:r>
              <a:rPr lang="en-GB" sz="1200" b="1" kern="1200">
                <a:solidFill>
                  <a:schemeClr val="tx1"/>
                </a:solidFill>
                <a:effectLst/>
                <a:latin typeface="Times"/>
                <a:ea typeface="+mn-ea"/>
                <a:cs typeface="+mn-cs"/>
              </a:rPr>
              <a:t>Slide 5</a:t>
            </a:r>
            <a:r>
              <a:rPr lang="en-GB" sz="1200" kern="1200">
                <a:solidFill>
                  <a:schemeClr val="tx1"/>
                </a:solidFill>
                <a:effectLst/>
                <a:latin typeface="Times"/>
                <a:ea typeface="+mn-ea"/>
                <a:cs typeface="+mn-cs"/>
              </a:rPr>
              <a:t> – </a:t>
            </a:r>
            <a:r>
              <a:rPr lang="en-GB" sz="1200" b="1" kern="1200">
                <a:solidFill>
                  <a:schemeClr val="tx1"/>
                </a:solidFill>
                <a:effectLst/>
                <a:latin typeface="Times"/>
                <a:ea typeface="+mn-ea"/>
                <a:cs typeface="+mn-cs"/>
              </a:rPr>
              <a:t>Our</a:t>
            </a:r>
            <a:r>
              <a:rPr lang="en-GB" sz="1200" b="1" kern="1200" baseline="0">
                <a:solidFill>
                  <a:schemeClr val="tx1"/>
                </a:solidFill>
                <a:effectLst/>
                <a:latin typeface="Times"/>
                <a:ea typeface="+mn-ea"/>
                <a:cs typeface="+mn-cs"/>
              </a:rPr>
              <a:t> Goals </a:t>
            </a:r>
          </a:p>
          <a:p>
            <a:endParaRPr lang="en-GB" sz="1200" kern="1200">
              <a:solidFill>
                <a:schemeClr val="tx1"/>
              </a:solidFill>
              <a:effectLst/>
              <a:latin typeface="Times"/>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a:solidFill>
                  <a:schemeClr val="tx1"/>
                </a:solidFill>
                <a:effectLst/>
                <a:latin typeface="Times"/>
                <a:ea typeface="+mn-ea"/>
                <a:cs typeface="+mn-cs"/>
              </a:rPr>
              <a:t>We have long had an objective to reach zero waste by 2050 and this goes hand in hand with our goal of a net zero carbon Wales. We have set out</a:t>
            </a:r>
            <a:r>
              <a:rPr lang="en-GB" sz="1200" kern="1200" baseline="0">
                <a:solidFill>
                  <a:schemeClr val="tx1"/>
                </a:solidFill>
                <a:effectLst/>
                <a:latin typeface="Times"/>
                <a:ea typeface="+mn-ea"/>
                <a:cs typeface="+mn-cs"/>
              </a:rPr>
              <a:t> ambitious goals to aim for on our track to 2050. Meeting the interim goals will allow us to build towards our final 2050 goals.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baseline="0">
              <a:solidFill>
                <a:schemeClr val="tx1"/>
              </a:solidFill>
              <a:effectLst/>
              <a:latin typeface="Times"/>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a:solidFill>
                  <a:schemeClr val="tx1"/>
                </a:solidFill>
                <a:effectLst/>
                <a:latin typeface="Times"/>
                <a:ea typeface="+mn-ea"/>
                <a:cs typeface="+mn-cs"/>
              </a:rPr>
              <a:t>By 2050, Wales will be a country which instinctively thinks and plans to use as few resources as possible, keeps those resources in use for as long as possible and then finds new uses for these resources at the end of their first useful life.</a:t>
            </a:r>
            <a:r>
              <a:rPr lang="en-GB" sz="1200" kern="1200" baseline="0">
                <a:solidFill>
                  <a:schemeClr val="tx1"/>
                </a:solidFill>
                <a:effectLst/>
                <a:latin typeface="Times"/>
                <a:ea typeface="+mn-ea"/>
                <a:cs typeface="+mn-cs"/>
              </a:rPr>
              <a:t> </a:t>
            </a:r>
            <a:endParaRPr lang="en-GB" sz="1200" kern="1200">
              <a:solidFill>
                <a:schemeClr val="tx1"/>
              </a:solidFill>
              <a:effectLst/>
              <a:latin typeface="Times"/>
              <a:ea typeface="+mn-ea"/>
              <a:cs typeface="+mn-cs"/>
            </a:endParaRPr>
          </a:p>
        </p:txBody>
      </p:sp>
      <p:sp>
        <p:nvSpPr>
          <p:cNvPr id="3" name="Slide Number Placeholder 2"/>
          <p:cNvSpPr>
            <a:spLocks noGrp="1"/>
          </p:cNvSpPr>
          <p:nvPr>
            <p:ph type="sldNum" sz="quarter" idx="11"/>
          </p:nvPr>
        </p:nvSpPr>
        <p:spPr/>
        <p:txBody>
          <a:bodyPr/>
          <a:lstStyle/>
          <a:p>
            <a:pPr>
              <a:defRPr/>
            </a:pPr>
            <a:fld id="{476346ED-B349-4F2E-877C-BFB119C80272}" type="slidenum">
              <a:rPr lang="en-GB" altLang="en-US" smtClean="0"/>
              <a:pPr>
                <a:defRPr/>
              </a:pPr>
              <a:t>5</a:t>
            </a:fld>
            <a:endParaRPr lang="en-GB" altLang="en-US"/>
          </a:p>
        </p:txBody>
      </p:sp>
      <p:sp>
        <p:nvSpPr>
          <p:cNvPr id="5" name="Date Placeholder 4"/>
          <p:cNvSpPr>
            <a:spLocks noGrp="1"/>
          </p:cNvSpPr>
          <p:nvPr>
            <p:ph type="dt" idx="12"/>
          </p:nvPr>
        </p:nvSpPr>
        <p:spPr/>
        <p:txBody>
          <a:bodyPr/>
          <a:lstStyle/>
          <a:p>
            <a:pPr>
              <a:defRPr/>
            </a:pPr>
            <a:endParaRPr lang="en-GB" altLang="en-US"/>
          </a:p>
        </p:txBody>
      </p:sp>
    </p:spTree>
    <p:extLst>
      <p:ext uri="{BB962C8B-B14F-4D97-AF65-F5344CB8AC3E}">
        <p14:creationId xmlns:p14="http://schemas.microsoft.com/office/powerpoint/2010/main" val="55350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3"/>
          <p:cNvSpPr txBox="1">
            <a:spLocks noGrp="1" noChangeArrowheads="1"/>
          </p:cNvSpPr>
          <p:nvPr/>
        </p:nvSpPr>
        <p:spPr bwMode="auto">
          <a:xfrm>
            <a:off x="3851615" y="2"/>
            <a:ext cx="2944545" cy="49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05" tIns="45152" rIns="90305" bIns="45152"/>
          <a:lstStyle>
            <a:lvl1pPr defTabSz="949325">
              <a:defRPr sz="1400">
                <a:solidFill>
                  <a:schemeClr val="tx1"/>
                </a:solidFill>
                <a:latin typeface="Arial" charset="0"/>
              </a:defRPr>
            </a:lvl1pPr>
            <a:lvl2pPr marL="763588" indent="-292100" defTabSz="949325">
              <a:defRPr sz="1400">
                <a:solidFill>
                  <a:schemeClr val="tx1"/>
                </a:solidFill>
                <a:latin typeface="Arial" charset="0"/>
              </a:defRPr>
            </a:lvl2pPr>
            <a:lvl3pPr marL="1177925" indent="-234950" defTabSz="949325">
              <a:defRPr sz="1400">
                <a:solidFill>
                  <a:schemeClr val="tx1"/>
                </a:solidFill>
                <a:latin typeface="Arial" charset="0"/>
              </a:defRPr>
            </a:lvl3pPr>
            <a:lvl4pPr marL="1651000" indent="-236538" defTabSz="949325">
              <a:defRPr sz="1400">
                <a:solidFill>
                  <a:schemeClr val="tx1"/>
                </a:solidFill>
                <a:latin typeface="Arial" charset="0"/>
              </a:defRPr>
            </a:lvl4pPr>
            <a:lvl5pPr marL="2122488" indent="-239713" defTabSz="949325">
              <a:defRPr sz="1400">
                <a:solidFill>
                  <a:schemeClr val="tx1"/>
                </a:solidFill>
                <a:latin typeface="Arial" charset="0"/>
              </a:defRPr>
            </a:lvl5pPr>
            <a:lvl6pPr marL="2579688" indent="-239713" defTabSz="949325" eaLnBrk="0" fontAlgn="base" hangingPunct="0">
              <a:spcBef>
                <a:spcPct val="40000"/>
              </a:spcBef>
              <a:spcAft>
                <a:spcPct val="0"/>
              </a:spcAft>
              <a:buChar char="•"/>
              <a:defRPr sz="1400">
                <a:solidFill>
                  <a:schemeClr val="tx1"/>
                </a:solidFill>
                <a:latin typeface="Arial" charset="0"/>
              </a:defRPr>
            </a:lvl6pPr>
            <a:lvl7pPr marL="3036888" indent="-239713" defTabSz="949325" eaLnBrk="0" fontAlgn="base" hangingPunct="0">
              <a:spcBef>
                <a:spcPct val="40000"/>
              </a:spcBef>
              <a:spcAft>
                <a:spcPct val="0"/>
              </a:spcAft>
              <a:buChar char="•"/>
              <a:defRPr sz="1400">
                <a:solidFill>
                  <a:schemeClr val="tx1"/>
                </a:solidFill>
                <a:latin typeface="Arial" charset="0"/>
              </a:defRPr>
            </a:lvl7pPr>
            <a:lvl8pPr marL="3494088" indent="-239713" defTabSz="949325" eaLnBrk="0" fontAlgn="base" hangingPunct="0">
              <a:spcBef>
                <a:spcPct val="40000"/>
              </a:spcBef>
              <a:spcAft>
                <a:spcPct val="0"/>
              </a:spcAft>
              <a:buChar char="•"/>
              <a:defRPr sz="1400">
                <a:solidFill>
                  <a:schemeClr val="tx1"/>
                </a:solidFill>
                <a:latin typeface="Arial" charset="0"/>
              </a:defRPr>
            </a:lvl8pPr>
            <a:lvl9pPr marL="3951288" indent="-239713" defTabSz="949325" eaLnBrk="0" fontAlgn="base" hangingPunct="0">
              <a:spcBef>
                <a:spcPct val="40000"/>
              </a:spcBef>
              <a:spcAft>
                <a:spcPct val="0"/>
              </a:spcAft>
              <a:buChar char="•"/>
              <a:defRPr sz="1400">
                <a:solidFill>
                  <a:schemeClr val="tx1"/>
                </a:solidFill>
                <a:latin typeface="Arial" charset="0"/>
              </a:defRPr>
            </a:lvl9pPr>
          </a:lstStyle>
          <a:p>
            <a:pPr algn="r">
              <a:spcBef>
                <a:spcPct val="0"/>
              </a:spcBef>
              <a:buFontTx/>
              <a:buNone/>
            </a:pPr>
            <a:fld id="{ABC2AAAD-6397-4AE0-B68C-5240F2336D88}" type="datetime1">
              <a:rPr lang="en-GB" altLang="en-US" sz="1000">
                <a:latin typeface="Times" pitchFamily="18" charset="0"/>
              </a:rPr>
              <a:pPr algn="r">
                <a:spcBef>
                  <a:spcPct val="0"/>
                </a:spcBef>
                <a:buFontTx/>
                <a:buNone/>
              </a:pPr>
              <a:t>12/02/2024</a:t>
            </a:fld>
            <a:endParaRPr lang="en-GB" altLang="en-US" sz="1000">
              <a:latin typeface="Times" pitchFamily="18" charset="0"/>
            </a:endParaRPr>
          </a:p>
        </p:txBody>
      </p:sp>
      <p:sp>
        <p:nvSpPr>
          <p:cNvPr id="98307" name="Rectangle 7"/>
          <p:cNvSpPr txBox="1">
            <a:spLocks noGrp="1" noChangeArrowheads="1"/>
          </p:cNvSpPr>
          <p:nvPr/>
        </p:nvSpPr>
        <p:spPr bwMode="auto">
          <a:xfrm>
            <a:off x="3851615" y="9496418"/>
            <a:ext cx="2944545" cy="49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305" tIns="45152" rIns="90305" bIns="45152" anchor="b"/>
          <a:lstStyle>
            <a:lvl1pPr defTabSz="949325">
              <a:defRPr sz="1400">
                <a:solidFill>
                  <a:schemeClr val="tx1"/>
                </a:solidFill>
                <a:latin typeface="Arial" charset="0"/>
              </a:defRPr>
            </a:lvl1pPr>
            <a:lvl2pPr marL="763588" indent="-292100" defTabSz="949325">
              <a:defRPr sz="1400">
                <a:solidFill>
                  <a:schemeClr val="tx1"/>
                </a:solidFill>
                <a:latin typeface="Arial" charset="0"/>
              </a:defRPr>
            </a:lvl2pPr>
            <a:lvl3pPr marL="1177925" indent="-234950" defTabSz="949325">
              <a:defRPr sz="1400">
                <a:solidFill>
                  <a:schemeClr val="tx1"/>
                </a:solidFill>
                <a:latin typeface="Arial" charset="0"/>
              </a:defRPr>
            </a:lvl3pPr>
            <a:lvl4pPr marL="1651000" indent="-236538" defTabSz="949325">
              <a:defRPr sz="1400">
                <a:solidFill>
                  <a:schemeClr val="tx1"/>
                </a:solidFill>
                <a:latin typeface="Arial" charset="0"/>
              </a:defRPr>
            </a:lvl4pPr>
            <a:lvl5pPr marL="2122488" indent="-239713" defTabSz="949325">
              <a:defRPr sz="1400">
                <a:solidFill>
                  <a:schemeClr val="tx1"/>
                </a:solidFill>
                <a:latin typeface="Arial" charset="0"/>
              </a:defRPr>
            </a:lvl5pPr>
            <a:lvl6pPr marL="2579688" indent="-239713" defTabSz="949325" eaLnBrk="0" fontAlgn="base" hangingPunct="0">
              <a:spcBef>
                <a:spcPct val="40000"/>
              </a:spcBef>
              <a:spcAft>
                <a:spcPct val="0"/>
              </a:spcAft>
              <a:buChar char="•"/>
              <a:defRPr sz="1400">
                <a:solidFill>
                  <a:schemeClr val="tx1"/>
                </a:solidFill>
                <a:latin typeface="Arial" charset="0"/>
              </a:defRPr>
            </a:lvl6pPr>
            <a:lvl7pPr marL="3036888" indent="-239713" defTabSz="949325" eaLnBrk="0" fontAlgn="base" hangingPunct="0">
              <a:spcBef>
                <a:spcPct val="40000"/>
              </a:spcBef>
              <a:spcAft>
                <a:spcPct val="0"/>
              </a:spcAft>
              <a:buChar char="•"/>
              <a:defRPr sz="1400">
                <a:solidFill>
                  <a:schemeClr val="tx1"/>
                </a:solidFill>
                <a:latin typeface="Arial" charset="0"/>
              </a:defRPr>
            </a:lvl7pPr>
            <a:lvl8pPr marL="3494088" indent="-239713" defTabSz="949325" eaLnBrk="0" fontAlgn="base" hangingPunct="0">
              <a:spcBef>
                <a:spcPct val="40000"/>
              </a:spcBef>
              <a:spcAft>
                <a:spcPct val="0"/>
              </a:spcAft>
              <a:buChar char="•"/>
              <a:defRPr sz="1400">
                <a:solidFill>
                  <a:schemeClr val="tx1"/>
                </a:solidFill>
                <a:latin typeface="Arial" charset="0"/>
              </a:defRPr>
            </a:lvl8pPr>
            <a:lvl9pPr marL="3951288" indent="-239713" defTabSz="949325" eaLnBrk="0" fontAlgn="base" hangingPunct="0">
              <a:spcBef>
                <a:spcPct val="40000"/>
              </a:spcBef>
              <a:spcAft>
                <a:spcPct val="0"/>
              </a:spcAft>
              <a:buChar char="•"/>
              <a:defRPr sz="1400">
                <a:solidFill>
                  <a:schemeClr val="tx1"/>
                </a:solidFill>
                <a:latin typeface="Arial" charset="0"/>
              </a:defRPr>
            </a:lvl9pPr>
          </a:lstStyle>
          <a:p>
            <a:pPr algn="r">
              <a:spcBef>
                <a:spcPct val="0"/>
              </a:spcBef>
              <a:buFontTx/>
              <a:buNone/>
            </a:pPr>
            <a:fld id="{98BDB973-F556-48AA-98FB-C2E7FEF12D53}" type="slidenum">
              <a:rPr lang="en-GB" altLang="en-US" sz="1000">
                <a:latin typeface="Times" pitchFamily="18" charset="0"/>
              </a:rPr>
              <a:pPr algn="r">
                <a:spcBef>
                  <a:spcPct val="0"/>
                </a:spcBef>
                <a:buFontTx/>
                <a:buNone/>
              </a:pPr>
              <a:t>6</a:t>
            </a:fld>
            <a:endParaRPr lang="en-GB" altLang="en-US" sz="1000">
              <a:latin typeface="Times" pitchFamily="18" charset="0"/>
            </a:endParaRPr>
          </a:p>
        </p:txBody>
      </p:sp>
      <p:sp>
        <p:nvSpPr>
          <p:cNvPr id="98308" name="Rectangle 2"/>
          <p:cNvSpPr>
            <a:spLocks noGrp="1" noRot="1" noChangeAspect="1" noChangeArrowheads="1" noTextEdit="1"/>
          </p:cNvSpPr>
          <p:nvPr>
            <p:ph type="sldImg"/>
          </p:nvPr>
        </p:nvSpPr>
        <p:spPr>
          <a:ln/>
        </p:spPr>
      </p:sp>
      <p:sp>
        <p:nvSpPr>
          <p:cNvPr id="98309" name="Rectangle 3"/>
          <p:cNvSpPr>
            <a:spLocks noGrp="1" noChangeArrowheads="1"/>
          </p:cNvSpPr>
          <p:nvPr>
            <p:ph type="body" idx="1"/>
          </p:nvPr>
        </p:nvSpPr>
        <p:spPr>
          <a:xfrm>
            <a:off x="679162" y="4748985"/>
            <a:ext cx="5439356" cy="4499284"/>
          </a:xfrm>
          <a:noFill/>
        </p:spPr>
        <p:txBody>
          <a:bodyPr lIns="90305" tIns="45152" rIns="90305" bIns="45152"/>
          <a:lstStyle/>
          <a:p>
            <a:r>
              <a:rPr lang="en-GB" sz="1200" b="1" kern="1200">
                <a:solidFill>
                  <a:schemeClr val="tx1"/>
                </a:solidFill>
                <a:effectLst/>
                <a:latin typeface="Times"/>
                <a:ea typeface="+mn-ea"/>
                <a:cs typeface="+mn-cs"/>
              </a:rPr>
              <a:t>Slide 5</a:t>
            </a:r>
            <a:r>
              <a:rPr lang="en-GB" sz="1200" kern="1200">
                <a:solidFill>
                  <a:schemeClr val="tx1"/>
                </a:solidFill>
                <a:effectLst/>
                <a:latin typeface="Times"/>
                <a:ea typeface="+mn-ea"/>
                <a:cs typeface="+mn-cs"/>
              </a:rPr>
              <a:t> – </a:t>
            </a:r>
            <a:r>
              <a:rPr lang="en-GB" sz="1200" b="1" kern="1200">
                <a:solidFill>
                  <a:schemeClr val="tx1"/>
                </a:solidFill>
                <a:effectLst/>
                <a:latin typeface="Times"/>
                <a:ea typeface="+mn-ea"/>
                <a:cs typeface="+mn-cs"/>
              </a:rPr>
              <a:t>Our</a:t>
            </a:r>
            <a:r>
              <a:rPr lang="en-GB" sz="1200" b="1" kern="1200" baseline="0">
                <a:solidFill>
                  <a:schemeClr val="tx1"/>
                </a:solidFill>
                <a:effectLst/>
                <a:latin typeface="Times"/>
                <a:ea typeface="+mn-ea"/>
                <a:cs typeface="+mn-cs"/>
              </a:rPr>
              <a:t> Goals </a:t>
            </a:r>
          </a:p>
          <a:p>
            <a:endParaRPr lang="en-GB" sz="1200" kern="1200">
              <a:solidFill>
                <a:schemeClr val="tx1"/>
              </a:solidFill>
              <a:effectLst/>
              <a:latin typeface="Times"/>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a:solidFill>
                  <a:schemeClr val="tx1"/>
                </a:solidFill>
                <a:effectLst/>
                <a:latin typeface="Times"/>
                <a:ea typeface="+mn-ea"/>
                <a:cs typeface="+mn-cs"/>
              </a:rPr>
              <a:t>We have long had an objective to reach zero waste by 2050 and this goes hand in hand with our goal of a net zero carbon Wales. We have set out</a:t>
            </a:r>
            <a:r>
              <a:rPr lang="en-GB" sz="1200" kern="1200" baseline="0">
                <a:solidFill>
                  <a:schemeClr val="tx1"/>
                </a:solidFill>
                <a:effectLst/>
                <a:latin typeface="Times"/>
                <a:ea typeface="+mn-ea"/>
                <a:cs typeface="+mn-cs"/>
              </a:rPr>
              <a:t> ambitious goals to aim for on our track to 2050. Meeting the interim goals will allow us to build towards our final 2050 goals.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baseline="0">
              <a:solidFill>
                <a:schemeClr val="tx1"/>
              </a:solidFill>
              <a:effectLst/>
              <a:latin typeface="Times"/>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a:solidFill>
                  <a:schemeClr val="tx1"/>
                </a:solidFill>
                <a:effectLst/>
                <a:latin typeface="Times"/>
                <a:ea typeface="+mn-ea"/>
                <a:cs typeface="+mn-cs"/>
              </a:rPr>
              <a:t>By 2050, Wales will be a country which instinctively thinks and plans to use as few resources as possible, keeps those resources in use for as long as possible and then finds new uses for these resources at the end of their first useful life.</a:t>
            </a:r>
            <a:r>
              <a:rPr lang="en-GB" sz="1200" kern="1200" baseline="0">
                <a:solidFill>
                  <a:schemeClr val="tx1"/>
                </a:solidFill>
                <a:effectLst/>
                <a:latin typeface="Times"/>
                <a:ea typeface="+mn-ea"/>
                <a:cs typeface="+mn-cs"/>
              </a:rPr>
              <a:t> </a:t>
            </a:r>
            <a:endParaRPr lang="en-GB" sz="1200" kern="1200">
              <a:solidFill>
                <a:schemeClr val="tx1"/>
              </a:solidFill>
              <a:effectLst/>
              <a:latin typeface="Times"/>
              <a:ea typeface="+mn-ea"/>
              <a:cs typeface="+mn-cs"/>
            </a:endParaRPr>
          </a:p>
        </p:txBody>
      </p:sp>
      <p:sp>
        <p:nvSpPr>
          <p:cNvPr id="3" name="Slide Number Placeholder 2"/>
          <p:cNvSpPr>
            <a:spLocks noGrp="1"/>
          </p:cNvSpPr>
          <p:nvPr>
            <p:ph type="sldNum" sz="quarter" idx="11"/>
          </p:nvPr>
        </p:nvSpPr>
        <p:spPr/>
        <p:txBody>
          <a:bodyPr/>
          <a:lstStyle/>
          <a:p>
            <a:pPr>
              <a:defRPr/>
            </a:pPr>
            <a:fld id="{476346ED-B349-4F2E-877C-BFB119C80272}" type="slidenum">
              <a:rPr lang="en-GB" altLang="en-US" smtClean="0"/>
              <a:pPr>
                <a:defRPr/>
              </a:pPr>
              <a:t>6</a:t>
            </a:fld>
            <a:endParaRPr lang="en-GB" altLang="en-US"/>
          </a:p>
        </p:txBody>
      </p:sp>
      <p:sp>
        <p:nvSpPr>
          <p:cNvPr id="5" name="Date Placeholder 4"/>
          <p:cNvSpPr>
            <a:spLocks noGrp="1"/>
          </p:cNvSpPr>
          <p:nvPr>
            <p:ph type="dt" idx="12"/>
          </p:nvPr>
        </p:nvSpPr>
        <p:spPr/>
        <p:txBody>
          <a:bodyPr/>
          <a:lstStyle/>
          <a:p>
            <a:pPr>
              <a:defRPr/>
            </a:pPr>
            <a:endParaRPr lang="en-GB" altLang="en-US"/>
          </a:p>
        </p:txBody>
      </p:sp>
    </p:spTree>
    <p:extLst>
      <p:ext uri="{BB962C8B-B14F-4D97-AF65-F5344CB8AC3E}">
        <p14:creationId xmlns:p14="http://schemas.microsoft.com/office/powerpoint/2010/main" val="3890635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Times"/>
              <a:ea typeface="+mn-ea"/>
              <a:cs typeface="+mn-cs"/>
            </a:endParaRPr>
          </a:p>
        </p:txBody>
      </p:sp>
      <p:sp>
        <p:nvSpPr>
          <p:cNvPr id="4" name="Date Placeholder 3"/>
          <p:cNvSpPr>
            <a:spLocks noGrp="1"/>
          </p:cNvSpPr>
          <p:nvPr>
            <p:ph type="dt" idx="10"/>
          </p:nvPr>
        </p:nvSpPr>
        <p:spPr/>
        <p:txBody>
          <a:bodyPr/>
          <a:lstStyle/>
          <a:p>
            <a:pPr>
              <a:defRPr/>
            </a:pPr>
            <a:endParaRPr lang="en-GB" altLang="en-US"/>
          </a:p>
        </p:txBody>
      </p:sp>
      <p:sp>
        <p:nvSpPr>
          <p:cNvPr id="5" name="Slide Number Placeholder 4"/>
          <p:cNvSpPr>
            <a:spLocks noGrp="1"/>
          </p:cNvSpPr>
          <p:nvPr>
            <p:ph type="sldNum" sz="quarter" idx="11"/>
          </p:nvPr>
        </p:nvSpPr>
        <p:spPr/>
        <p:txBody>
          <a:bodyPr/>
          <a:lstStyle/>
          <a:p>
            <a:pPr>
              <a:defRPr/>
            </a:pPr>
            <a:fld id="{476346ED-B349-4F2E-877C-BFB119C80272}" type="slidenum">
              <a:rPr lang="en-GB" altLang="en-US" smtClean="0"/>
              <a:pPr>
                <a:defRPr/>
              </a:pPr>
              <a:t>10</a:t>
            </a:fld>
            <a:endParaRPr lang="en-GB" altLang="en-US"/>
          </a:p>
        </p:txBody>
      </p:sp>
    </p:spTree>
    <p:extLst>
      <p:ext uri="{BB962C8B-B14F-4D97-AF65-F5344CB8AC3E}">
        <p14:creationId xmlns:p14="http://schemas.microsoft.com/office/powerpoint/2010/main" val="158387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BA23C-C709-FC0A-DB21-4E2A3CF75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56AFED-8DD9-2ECE-246D-9EED8690F9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824F33-3C68-5161-3FCF-95CE0A45B3BB}"/>
              </a:ext>
            </a:extLst>
          </p:cNvPr>
          <p:cNvSpPr>
            <a:spLocks noGrp="1"/>
          </p:cNvSpPr>
          <p:nvPr>
            <p:ph type="body" idx="1"/>
          </p:nvPr>
        </p:nvSpPr>
        <p:spPr/>
        <p:txBody>
          <a:bodyPr/>
          <a:lstStyle/>
          <a:p>
            <a:endParaRPr lang="en-GB" sz="1200" kern="1200">
              <a:solidFill>
                <a:schemeClr val="tx1"/>
              </a:solidFill>
              <a:effectLst/>
              <a:latin typeface="Times"/>
              <a:ea typeface="+mn-ea"/>
              <a:cs typeface="+mn-cs"/>
            </a:endParaRPr>
          </a:p>
        </p:txBody>
      </p:sp>
      <p:sp>
        <p:nvSpPr>
          <p:cNvPr id="4" name="Date Placeholder 3">
            <a:extLst>
              <a:ext uri="{FF2B5EF4-FFF2-40B4-BE49-F238E27FC236}">
                <a16:creationId xmlns:a16="http://schemas.microsoft.com/office/drawing/2014/main" id="{9AB89B7C-BCDA-B017-DF1B-AA33C90286B7}"/>
              </a:ext>
            </a:extLst>
          </p:cNvPr>
          <p:cNvSpPr>
            <a:spLocks noGrp="1"/>
          </p:cNvSpPr>
          <p:nvPr>
            <p:ph type="dt" idx="10"/>
          </p:nvPr>
        </p:nvSpPr>
        <p:spPr/>
        <p:txBody>
          <a:bodyPr/>
          <a:lstStyle/>
          <a:p>
            <a:pPr>
              <a:defRPr/>
            </a:pPr>
            <a:endParaRPr lang="en-GB" altLang="en-US"/>
          </a:p>
        </p:txBody>
      </p:sp>
      <p:sp>
        <p:nvSpPr>
          <p:cNvPr id="5" name="Slide Number Placeholder 4">
            <a:extLst>
              <a:ext uri="{FF2B5EF4-FFF2-40B4-BE49-F238E27FC236}">
                <a16:creationId xmlns:a16="http://schemas.microsoft.com/office/drawing/2014/main" id="{AE38B88F-DF7C-0E22-3A54-11DE70F321F6}"/>
              </a:ext>
            </a:extLst>
          </p:cNvPr>
          <p:cNvSpPr>
            <a:spLocks noGrp="1"/>
          </p:cNvSpPr>
          <p:nvPr>
            <p:ph type="sldNum" sz="quarter" idx="11"/>
          </p:nvPr>
        </p:nvSpPr>
        <p:spPr/>
        <p:txBody>
          <a:bodyPr/>
          <a:lstStyle/>
          <a:p>
            <a:pPr>
              <a:defRPr/>
            </a:pPr>
            <a:fld id="{476346ED-B349-4F2E-877C-BFB119C80272}" type="slidenum">
              <a:rPr lang="en-GB" altLang="en-US" smtClean="0"/>
              <a:pPr>
                <a:defRPr/>
              </a:pPr>
              <a:t>11</a:t>
            </a:fld>
            <a:endParaRPr lang="en-GB" altLang="en-US"/>
          </a:p>
        </p:txBody>
      </p:sp>
    </p:spTree>
    <p:extLst>
      <p:ext uri="{BB962C8B-B14F-4D97-AF65-F5344CB8AC3E}">
        <p14:creationId xmlns:p14="http://schemas.microsoft.com/office/powerpoint/2010/main" val="259661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Times"/>
              <a:ea typeface="+mn-ea"/>
              <a:cs typeface="+mn-cs"/>
            </a:endParaRPr>
          </a:p>
        </p:txBody>
      </p:sp>
      <p:sp>
        <p:nvSpPr>
          <p:cNvPr id="4" name="Date Placeholder 3"/>
          <p:cNvSpPr>
            <a:spLocks noGrp="1"/>
          </p:cNvSpPr>
          <p:nvPr>
            <p:ph type="dt" idx="10"/>
          </p:nvPr>
        </p:nvSpPr>
        <p:spPr/>
        <p:txBody>
          <a:bodyPr/>
          <a:lstStyle/>
          <a:p>
            <a:pPr>
              <a:defRPr/>
            </a:pPr>
            <a:endParaRPr lang="en-GB" altLang="en-US"/>
          </a:p>
        </p:txBody>
      </p:sp>
      <p:sp>
        <p:nvSpPr>
          <p:cNvPr id="5" name="Slide Number Placeholder 4"/>
          <p:cNvSpPr>
            <a:spLocks noGrp="1"/>
          </p:cNvSpPr>
          <p:nvPr>
            <p:ph type="sldNum" sz="quarter" idx="11"/>
          </p:nvPr>
        </p:nvSpPr>
        <p:spPr/>
        <p:txBody>
          <a:bodyPr/>
          <a:lstStyle/>
          <a:p>
            <a:pPr>
              <a:defRPr/>
            </a:pPr>
            <a:fld id="{476346ED-B349-4F2E-877C-BFB119C80272}" type="slidenum">
              <a:rPr lang="en-GB" altLang="en-US" smtClean="0"/>
              <a:pPr>
                <a:defRPr/>
              </a:pPr>
              <a:t>12</a:t>
            </a:fld>
            <a:endParaRPr lang="en-GB" altLang="en-US"/>
          </a:p>
        </p:txBody>
      </p:sp>
    </p:spTree>
    <p:extLst>
      <p:ext uri="{BB962C8B-B14F-4D97-AF65-F5344CB8AC3E}">
        <p14:creationId xmlns:p14="http://schemas.microsoft.com/office/powerpoint/2010/main" val="247145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D3D3D"/>
                </a:solidFill>
                <a:effectLst/>
                <a:latin typeface="var(--awb-text-font-family)"/>
              </a:rPr>
              <a:t>All repairs carried out at the Repair Café (RC) are performed at the visitor’s own risk.  The advice and repair service is conducted by volunteers and there is no charge but donations are welcome to cover costs including the purchase of tools and equipment and the development of the service.  </a:t>
            </a:r>
            <a:br>
              <a:rPr lang="en-US" b="0" i="0" dirty="0">
                <a:solidFill>
                  <a:srgbClr val="3D3D3D"/>
                </a:solidFill>
                <a:effectLst/>
                <a:latin typeface="var(--awb-text-font-family)"/>
              </a:rPr>
            </a:br>
            <a:r>
              <a:rPr lang="en-US" b="0" i="0" dirty="0">
                <a:solidFill>
                  <a:srgbClr val="3D3D3D"/>
                </a:solidFill>
                <a:effectLst/>
                <a:latin typeface="var(--awb-text-font-family)"/>
              </a:rPr>
              <a:t>All visitors are required to complete and sign the Repair Form for record keeping purposes before any repairs can be contemplated.   </a:t>
            </a:r>
            <a:br>
              <a:rPr lang="en-US" b="0" i="0" dirty="0">
                <a:solidFill>
                  <a:srgbClr val="3D3D3D"/>
                </a:solidFill>
                <a:effectLst/>
                <a:latin typeface="var(--awb-text-font-family)"/>
              </a:rPr>
            </a:br>
            <a:r>
              <a:rPr lang="en-US" b="0" i="0" dirty="0">
                <a:solidFill>
                  <a:srgbClr val="3D3D3D"/>
                </a:solidFill>
                <a:effectLst/>
                <a:latin typeface="var(--awb-text-font-family)"/>
              </a:rPr>
              <a:t>Visitors are expected to remain with the volunteer(s) while the repair is being carried out in order to see how the repair is being done and to pick up new skills. Items should not be left with the volunteer(s) and collected at a later time but where the repair itself makes this necessary neither the </a:t>
            </a:r>
            <a:r>
              <a:rPr lang="en-US" b="0" i="0" dirty="0" err="1">
                <a:solidFill>
                  <a:srgbClr val="3D3D3D"/>
                </a:solidFill>
                <a:effectLst/>
                <a:latin typeface="var(--awb-text-font-family)"/>
              </a:rPr>
              <a:t>organisers</a:t>
            </a:r>
            <a:r>
              <a:rPr lang="en-US" b="0" i="0" dirty="0">
                <a:solidFill>
                  <a:srgbClr val="3D3D3D"/>
                </a:solidFill>
                <a:effectLst/>
                <a:latin typeface="var(--awb-text-font-family)"/>
              </a:rPr>
              <a:t> / leaders of the Repair Café, Repair Cafe Wales as an </a:t>
            </a:r>
            <a:r>
              <a:rPr lang="en-US" b="0" i="0" dirty="0" err="1">
                <a:solidFill>
                  <a:srgbClr val="3D3D3D"/>
                </a:solidFill>
                <a:effectLst/>
                <a:latin typeface="var(--awb-text-font-family)"/>
              </a:rPr>
              <a:t>organisation</a:t>
            </a:r>
            <a:r>
              <a:rPr lang="en-US" b="0" i="0" dirty="0">
                <a:solidFill>
                  <a:srgbClr val="3D3D3D"/>
                </a:solidFill>
                <a:effectLst/>
                <a:latin typeface="var(--awb-text-font-family)"/>
              </a:rPr>
              <a:t> nor the volunteer(s) can assume any responsibility for safe-keeping. </a:t>
            </a:r>
            <a:br>
              <a:rPr lang="en-US" b="0" i="0" dirty="0">
                <a:solidFill>
                  <a:srgbClr val="3D3D3D"/>
                </a:solidFill>
                <a:effectLst/>
                <a:latin typeface="var(--awb-text-font-family)"/>
              </a:rPr>
            </a:br>
            <a:r>
              <a:rPr lang="en-US" b="0" i="0" dirty="0">
                <a:solidFill>
                  <a:srgbClr val="3D3D3D"/>
                </a:solidFill>
                <a:effectLst/>
                <a:latin typeface="var(--awb-text-font-family)"/>
              </a:rPr>
              <a:t>The fact that the repairs are being undertaken by unpaid volunteers reflects the allocation of risks and limitation of liability: neither the </a:t>
            </a:r>
            <a:r>
              <a:rPr lang="en-US" b="0" i="0" dirty="0" err="1">
                <a:solidFill>
                  <a:srgbClr val="3D3D3D"/>
                </a:solidFill>
                <a:effectLst/>
                <a:latin typeface="var(--awb-text-font-family)"/>
              </a:rPr>
              <a:t>organisers</a:t>
            </a:r>
            <a:r>
              <a:rPr lang="en-US" b="0" i="0" dirty="0">
                <a:solidFill>
                  <a:srgbClr val="3D3D3D"/>
                </a:solidFill>
                <a:effectLst/>
                <a:latin typeface="var(--awb-text-font-family)"/>
              </a:rPr>
              <a:t> / leaders of the Repair Café, Repair Cafe Wales as an </a:t>
            </a:r>
            <a:r>
              <a:rPr lang="en-US" b="0" i="0" dirty="0" err="1">
                <a:solidFill>
                  <a:srgbClr val="3D3D3D"/>
                </a:solidFill>
                <a:effectLst/>
                <a:latin typeface="var(--awb-text-font-family)"/>
              </a:rPr>
              <a:t>organisation</a:t>
            </a:r>
            <a:r>
              <a:rPr lang="en-US" b="0" i="0" dirty="0">
                <a:solidFill>
                  <a:srgbClr val="3D3D3D"/>
                </a:solidFill>
                <a:effectLst/>
                <a:latin typeface="var(--awb-text-font-family)"/>
              </a:rPr>
              <a:t> nor the volunteer(s) are liable for any loss that may result from advice or instructions concerning repairs, for the loss of items handed over for repair, for indirect or consequential loss or for any other kind of loss resulting from work performed in the Repair Café. The limitations set forth in these house rules shall not apply to claims declared justified on the basis of liability arising by virtue of applicable consumer protection legislation which cannot be lawfully superseded. </a:t>
            </a:r>
            <a:br>
              <a:rPr lang="en-US" b="0" i="0" dirty="0">
                <a:solidFill>
                  <a:srgbClr val="3D3D3D"/>
                </a:solidFill>
                <a:effectLst/>
                <a:latin typeface="var(--awb-text-font-family)"/>
              </a:rPr>
            </a:br>
            <a:r>
              <a:rPr lang="en-US" b="0" i="0" dirty="0">
                <a:solidFill>
                  <a:srgbClr val="3D3D3D"/>
                </a:solidFill>
                <a:effectLst/>
                <a:latin typeface="var(--awb-text-font-family)"/>
              </a:rPr>
              <a:t>Any use of new materials such as leads, plugs, fuses, zips, etc. will be paid for separately by the visitor. Any work initiated in the Repair Café but continued outside of the Repair Café’s hours is completely at the discretion of the volunteer(s) and the agreement they make with the visitor.  </a:t>
            </a:r>
            <a:br>
              <a:rPr lang="en-US" b="0" i="0" dirty="0">
                <a:solidFill>
                  <a:srgbClr val="3D3D3D"/>
                </a:solidFill>
                <a:effectLst/>
                <a:latin typeface="var(--awb-text-font-family)"/>
              </a:rPr>
            </a:br>
            <a:r>
              <a:rPr lang="en-US" b="0" i="0" dirty="0">
                <a:solidFill>
                  <a:srgbClr val="3D3D3D"/>
                </a:solidFill>
                <a:effectLst/>
                <a:latin typeface="var(--awb-text-font-family)"/>
              </a:rPr>
              <a:t>The Repair Café, Repair Cafe Wales as an </a:t>
            </a:r>
            <a:r>
              <a:rPr lang="en-US" b="0" i="0" dirty="0" err="1">
                <a:solidFill>
                  <a:srgbClr val="3D3D3D"/>
                </a:solidFill>
                <a:effectLst/>
                <a:latin typeface="var(--awb-text-font-family)"/>
              </a:rPr>
              <a:t>organisation</a:t>
            </a:r>
            <a:r>
              <a:rPr lang="en-US" b="0" i="0" dirty="0">
                <a:solidFill>
                  <a:srgbClr val="3D3D3D"/>
                </a:solidFill>
                <a:effectLst/>
                <a:latin typeface="var(--awb-text-font-family)"/>
              </a:rPr>
              <a:t> and the volunteer(s) offer no guarantee for any repairs carried out with or without their help and are not liable if any repaired items do not work properly at home or break down again in the future. </a:t>
            </a:r>
            <a:br>
              <a:rPr lang="en-US" b="0" i="0" dirty="0">
                <a:solidFill>
                  <a:srgbClr val="3D3D3D"/>
                </a:solidFill>
                <a:effectLst/>
                <a:latin typeface="var(--awb-text-font-family)"/>
              </a:rPr>
            </a:br>
            <a:r>
              <a:rPr lang="en-US" b="0" i="0" dirty="0">
                <a:solidFill>
                  <a:srgbClr val="3D3D3D"/>
                </a:solidFill>
                <a:effectLst/>
                <a:latin typeface="var(--awb-text-font-family)"/>
              </a:rPr>
              <a:t>The Repair Café, Repair Cafe Wales as an </a:t>
            </a:r>
            <a:r>
              <a:rPr lang="en-US" b="0" i="0" dirty="0" err="1">
                <a:solidFill>
                  <a:srgbClr val="3D3D3D"/>
                </a:solidFill>
                <a:effectLst/>
                <a:latin typeface="var(--awb-text-font-family)"/>
              </a:rPr>
              <a:t>organisation</a:t>
            </a:r>
            <a:r>
              <a:rPr lang="en-US" b="0" i="0" dirty="0">
                <a:solidFill>
                  <a:srgbClr val="3D3D3D"/>
                </a:solidFill>
                <a:effectLst/>
                <a:latin typeface="var(--awb-text-font-family)"/>
              </a:rPr>
              <a:t> and the volunteer(s) take no responsibility in any form whatsoever for any item, repaired or otherwise, once it has left the premises where the Repair Café session is taking place. </a:t>
            </a:r>
            <a:br>
              <a:rPr lang="en-US" b="0" i="0" dirty="0">
                <a:solidFill>
                  <a:srgbClr val="3D3D3D"/>
                </a:solidFill>
                <a:effectLst/>
                <a:latin typeface="var(--awb-text-font-family)"/>
              </a:rPr>
            </a:br>
            <a:r>
              <a:rPr lang="en-US" b="0" i="0" dirty="0">
                <a:solidFill>
                  <a:srgbClr val="3D3D3D"/>
                </a:solidFill>
                <a:effectLst/>
                <a:latin typeface="var(--awb-text-font-family)"/>
              </a:rPr>
              <a:t>Volunteers are entitled to refuse to repair certain objects and are not obliged to reassemble disassembled appliances that cannot be repaired. </a:t>
            </a:r>
            <a:br>
              <a:rPr lang="en-US" b="0" i="0" dirty="0">
                <a:solidFill>
                  <a:srgbClr val="3D3D3D"/>
                </a:solidFill>
                <a:effectLst/>
                <a:latin typeface="var(--awb-text-font-family)"/>
              </a:rPr>
            </a:br>
            <a:r>
              <a:rPr lang="en-US" b="0" i="0" dirty="0">
                <a:solidFill>
                  <a:srgbClr val="3D3D3D"/>
                </a:solidFill>
                <a:effectLst/>
                <a:latin typeface="var(--awb-text-font-family)"/>
              </a:rPr>
              <a:t>Visitors to the Repair Café are solely responsible for the tidy removal of broken objects that could not be repaired.  </a:t>
            </a:r>
            <a:br>
              <a:rPr lang="en-US" b="0" i="0" dirty="0">
                <a:solidFill>
                  <a:srgbClr val="3D3D3D"/>
                </a:solidFill>
                <a:effectLst/>
                <a:latin typeface="var(--awb-text-font-family)"/>
              </a:rPr>
            </a:br>
            <a:r>
              <a:rPr lang="en-US" b="0" i="0" dirty="0">
                <a:solidFill>
                  <a:srgbClr val="3D3D3D"/>
                </a:solidFill>
                <a:effectLst/>
                <a:latin typeface="var(--awb-text-font-family)"/>
              </a:rPr>
              <a:t>Neither the </a:t>
            </a:r>
            <a:r>
              <a:rPr lang="en-US" b="0" i="0" dirty="0" err="1">
                <a:solidFill>
                  <a:srgbClr val="3D3D3D"/>
                </a:solidFill>
                <a:effectLst/>
                <a:latin typeface="var(--awb-text-font-family)"/>
              </a:rPr>
              <a:t>organisers</a:t>
            </a:r>
            <a:r>
              <a:rPr lang="en-US" b="0" i="0" dirty="0">
                <a:solidFill>
                  <a:srgbClr val="3D3D3D"/>
                </a:solidFill>
                <a:effectLst/>
                <a:latin typeface="var(--awb-text-font-family)"/>
              </a:rPr>
              <a:t> / leaders of the Repair Café, Repair Cafe Wales as an </a:t>
            </a:r>
            <a:r>
              <a:rPr lang="en-US" b="0" i="0" dirty="0" err="1">
                <a:solidFill>
                  <a:srgbClr val="3D3D3D"/>
                </a:solidFill>
                <a:effectLst/>
                <a:latin typeface="var(--awb-text-font-family)"/>
              </a:rPr>
              <a:t>organisation</a:t>
            </a:r>
            <a:r>
              <a:rPr lang="en-US" b="0" i="0" dirty="0">
                <a:solidFill>
                  <a:srgbClr val="3D3D3D"/>
                </a:solidFill>
                <a:effectLst/>
                <a:latin typeface="var(--awb-text-font-family)"/>
              </a:rPr>
              <a:t> nor the volunteer(s) in personal capacities or otherwise are liable for any accidental damage that may occur to either visitors’ goods (including vehicles) or personal effects during visitors’ time at the sessions. </a:t>
            </a:r>
            <a:br>
              <a:rPr lang="en-US" b="0" i="0" dirty="0">
                <a:solidFill>
                  <a:srgbClr val="3D3D3D"/>
                </a:solidFill>
                <a:effectLst/>
                <a:latin typeface="var(--awb-text-font-family)"/>
              </a:rPr>
            </a:br>
            <a:r>
              <a:rPr lang="en-US" b="0" i="0" dirty="0">
                <a:solidFill>
                  <a:srgbClr val="3D3D3D"/>
                </a:solidFill>
                <a:effectLst/>
                <a:latin typeface="var(--awb-text-font-family)"/>
              </a:rPr>
              <a:t>To avoid unnecessary waiting times during busy periods, a maximum of ONE item per person will be examined. Should time allow, extra items may be considered for examination and assessment. </a:t>
            </a:r>
            <a:br>
              <a:rPr lang="en-US" b="0" i="0" dirty="0">
                <a:solidFill>
                  <a:srgbClr val="3D3D3D"/>
                </a:solidFill>
                <a:effectLst/>
                <a:latin typeface="var(--awb-text-font-family)"/>
              </a:rPr>
            </a:br>
            <a:r>
              <a:rPr lang="en-US" b="0" i="0" dirty="0">
                <a:solidFill>
                  <a:srgbClr val="3D3D3D"/>
                </a:solidFill>
                <a:effectLst/>
                <a:latin typeface="var(--awb-text-font-family)"/>
              </a:rPr>
              <a:t>Visitors to the Repair Café are responsible for ensuring their electrical items have been PAT tested by a qualified individual at the Repair Café.  </a:t>
            </a:r>
            <a:br>
              <a:rPr lang="en-US" b="0" i="0" dirty="0">
                <a:solidFill>
                  <a:srgbClr val="3D3D3D"/>
                </a:solidFill>
                <a:effectLst/>
                <a:latin typeface="var(--awb-text-font-family)"/>
              </a:rPr>
            </a:br>
            <a:r>
              <a:rPr lang="en-US" b="0" i="0" dirty="0">
                <a:solidFill>
                  <a:srgbClr val="3D3D3D"/>
                </a:solidFill>
                <a:effectLst/>
                <a:latin typeface="var(--awb-text-font-family)"/>
              </a:rPr>
              <a:t>PLEASE NOTE: Dangerous tools and equipment are present and sometimes used in repairs.  Parents must exercise control over, and be responsible for, the </a:t>
            </a:r>
            <a:r>
              <a:rPr lang="en-US" b="0" i="0" dirty="0" err="1">
                <a:solidFill>
                  <a:srgbClr val="3D3D3D"/>
                </a:solidFill>
                <a:effectLst/>
                <a:latin typeface="var(--awb-text-font-family)"/>
              </a:rPr>
              <a:t>behaviour</a:t>
            </a:r>
            <a:r>
              <a:rPr lang="en-US" b="0" i="0" dirty="0">
                <a:solidFill>
                  <a:srgbClr val="3D3D3D"/>
                </a:solidFill>
                <a:effectLst/>
                <a:latin typeface="var(--awb-text-font-family)"/>
              </a:rPr>
              <a:t> of their children whilst attending the Repair Café.  </a:t>
            </a:r>
            <a:br>
              <a:rPr lang="en-US" b="0" i="0" dirty="0">
                <a:solidFill>
                  <a:srgbClr val="3D3D3D"/>
                </a:solidFill>
                <a:effectLst/>
                <a:latin typeface="var(--awb-text-font-family)"/>
              </a:rPr>
            </a:br>
            <a:r>
              <a:rPr lang="en-US" b="1" i="0" dirty="0">
                <a:solidFill>
                  <a:srgbClr val="3D3D3D"/>
                </a:solidFill>
                <a:effectLst/>
                <a:latin typeface="var(--h3_typography-font-family)"/>
              </a:rPr>
              <a:t>What we do and don’t do</a:t>
            </a:r>
            <a:br>
              <a:rPr lang="en-US" b="1" i="0" dirty="0">
                <a:solidFill>
                  <a:srgbClr val="3D3D3D"/>
                </a:solidFill>
                <a:effectLst/>
                <a:latin typeface="var(--h3_typography-font-family)"/>
              </a:rPr>
            </a:br>
            <a:r>
              <a:rPr lang="en-US" b="0" i="0" dirty="0">
                <a:solidFill>
                  <a:srgbClr val="3D3D3D"/>
                </a:solidFill>
                <a:effectLst/>
                <a:latin typeface="var(--body_typography-font-family)"/>
              </a:rPr>
              <a:t>We are a group of enthusiastic amateurs who want to reduce landfill and share our fixing skills. We are not a repair shop, so we appreciate it if we can show you how to fix your item or even get you to do it while we advise! We…</a:t>
            </a:r>
            <a:br>
              <a:rPr lang="en-US" b="0" i="0" dirty="0">
                <a:solidFill>
                  <a:srgbClr val="3D3D3D"/>
                </a:solidFill>
                <a:effectLst/>
                <a:latin typeface="var(--awb-text-font-family)"/>
              </a:rPr>
            </a:br>
            <a:r>
              <a:rPr lang="en-US" b="0" i="0" dirty="0">
                <a:solidFill>
                  <a:srgbClr val="3D3D3D"/>
                </a:solidFill>
                <a:effectLst/>
                <a:latin typeface="var(--awb-text-font-family)"/>
              </a:rPr>
              <a:t>Need to have time to repair your device. If you arrive within an hour of us closing we may have to decline the repair.</a:t>
            </a:r>
            <a:br>
              <a:rPr lang="en-US" b="0" i="0" dirty="0">
                <a:solidFill>
                  <a:srgbClr val="3D3D3D"/>
                </a:solidFill>
                <a:effectLst/>
                <a:latin typeface="var(--awb-text-font-family)"/>
              </a:rPr>
            </a:br>
            <a:r>
              <a:rPr lang="en-US" b="0" i="0" dirty="0">
                <a:solidFill>
                  <a:srgbClr val="3D3D3D"/>
                </a:solidFill>
                <a:effectLst/>
                <a:latin typeface="var(--awb-text-font-family)"/>
              </a:rPr>
              <a:t>Need to keep our volunteers safe. So if something is dangerous or dirty, we may decline to repair it.</a:t>
            </a:r>
            <a:br>
              <a:rPr lang="en-US" b="0" i="0" dirty="0">
                <a:solidFill>
                  <a:srgbClr val="3D3D3D"/>
                </a:solidFill>
                <a:effectLst/>
                <a:latin typeface="var(--awb-text-font-family)"/>
              </a:rPr>
            </a:br>
            <a:r>
              <a:rPr lang="en-US" b="1" i="0" dirty="0">
                <a:solidFill>
                  <a:srgbClr val="3D3D3D"/>
                </a:solidFill>
                <a:effectLst/>
                <a:latin typeface="var(--h3_typography-font-family)"/>
              </a:rPr>
              <a:t>For safety and to avoid competing with local business, we don’t repair:</a:t>
            </a:r>
            <a:br>
              <a:rPr lang="en-US" b="1" i="0" dirty="0">
                <a:solidFill>
                  <a:srgbClr val="3D3D3D"/>
                </a:solidFill>
                <a:effectLst/>
                <a:latin typeface="var(--h3_typography-font-family)"/>
              </a:rPr>
            </a:br>
            <a:r>
              <a:rPr lang="en-US" b="0" i="0" dirty="0">
                <a:solidFill>
                  <a:srgbClr val="3D3D3D"/>
                </a:solidFill>
                <a:effectLst/>
                <a:latin typeface="var(--awb-text-font-family)"/>
              </a:rPr>
              <a:t>Microwaves</a:t>
            </a:r>
            <a:br>
              <a:rPr lang="en-US" b="0" i="0" dirty="0">
                <a:solidFill>
                  <a:srgbClr val="3D3D3D"/>
                </a:solidFill>
                <a:effectLst/>
                <a:latin typeface="var(--awb-text-font-family)"/>
              </a:rPr>
            </a:br>
            <a:r>
              <a:rPr lang="en-US" b="0" i="0" dirty="0">
                <a:solidFill>
                  <a:srgbClr val="3D3D3D"/>
                </a:solidFill>
                <a:effectLst/>
                <a:latin typeface="var(--awb-text-font-family)"/>
              </a:rPr>
              <a:t>Welding</a:t>
            </a:r>
            <a:br>
              <a:rPr lang="en-US" b="0" i="0" dirty="0">
                <a:solidFill>
                  <a:srgbClr val="3D3D3D"/>
                </a:solidFill>
                <a:effectLst/>
                <a:latin typeface="var(--awb-text-font-family)"/>
              </a:rPr>
            </a:br>
            <a:r>
              <a:rPr lang="en-US" b="0" i="0" dirty="0">
                <a:solidFill>
                  <a:srgbClr val="3D3D3D"/>
                </a:solidFill>
                <a:effectLst/>
                <a:latin typeface="var(--awb-text-font-family)"/>
              </a:rPr>
              <a:t>Clothes alterations</a:t>
            </a:r>
            <a:br>
              <a:rPr lang="en-US" b="0" i="0" dirty="0">
                <a:solidFill>
                  <a:srgbClr val="3D3D3D"/>
                </a:solidFill>
                <a:effectLst/>
                <a:latin typeface="var(--awb-text-font-family)"/>
              </a:rPr>
            </a:br>
            <a:r>
              <a:rPr lang="en-US" b="1" i="0" dirty="0">
                <a:solidFill>
                  <a:srgbClr val="3D3D3D"/>
                </a:solidFill>
                <a:effectLst/>
                <a:latin typeface="var(--awb-text-font-family)"/>
              </a:rPr>
              <a:t>Adult</a:t>
            </a:r>
            <a:r>
              <a:rPr lang="en-US" b="0" i="0" dirty="0">
                <a:solidFill>
                  <a:srgbClr val="3D3D3D"/>
                </a:solidFill>
                <a:effectLst/>
                <a:latin typeface="var(--awb-text-font-family)"/>
              </a:rPr>
              <a:t> bike repairs (though we can carry out an </a:t>
            </a:r>
            <a:r>
              <a:rPr lang="en-US" b="1" i="0" u="none" strike="noStrike" dirty="0">
                <a:solidFill>
                  <a:srgbClr val="3D3D3D"/>
                </a:solidFill>
                <a:effectLst/>
                <a:latin typeface="var(--awb-text-font-family)"/>
                <a:hlinkClick r:id="rId3"/>
              </a:rPr>
              <a:t>M check</a:t>
            </a:r>
            <a:r>
              <a:rPr lang="en-US" b="0" i="0" dirty="0">
                <a:solidFill>
                  <a:srgbClr val="3D3D3D"/>
                </a:solidFill>
                <a:effectLst/>
                <a:latin typeface="var(--awb-text-font-family)"/>
              </a:rPr>
              <a:t>)</a:t>
            </a:r>
            <a:br>
              <a:rPr lang="en-US" b="0" i="0" dirty="0">
                <a:solidFill>
                  <a:srgbClr val="3D3D3D"/>
                </a:solidFill>
                <a:effectLst/>
                <a:latin typeface="var(--awb-text-font-family)"/>
              </a:rPr>
            </a:br>
            <a:r>
              <a:rPr lang="en-US" b="0" i="0" dirty="0">
                <a:solidFill>
                  <a:srgbClr val="3D3D3D"/>
                </a:solidFill>
                <a:effectLst/>
                <a:latin typeface="var(--awb-text-font-family)"/>
              </a:rPr>
              <a:t>Safety equipment</a:t>
            </a:r>
            <a:br>
              <a:rPr lang="en-US" b="0" i="0" dirty="0">
                <a:solidFill>
                  <a:srgbClr val="3D3D3D"/>
                </a:solidFill>
                <a:effectLst/>
                <a:latin typeface="var(--awb-text-font-family)"/>
              </a:rPr>
            </a:br>
            <a:r>
              <a:rPr lang="en-US" b="0" i="0" dirty="0">
                <a:solidFill>
                  <a:srgbClr val="3D3D3D"/>
                </a:solidFill>
                <a:effectLst/>
                <a:latin typeface="var(--awb-text-font-family)"/>
              </a:rPr>
              <a:t>White Goods</a:t>
            </a:r>
            <a:br>
              <a:rPr lang="en-US" b="0" i="0" dirty="0">
                <a:solidFill>
                  <a:srgbClr val="3D3D3D"/>
                </a:solidFill>
                <a:effectLst/>
                <a:latin typeface="var(--awb-text-font-family)"/>
              </a:rPr>
            </a:br>
            <a:endParaRPr lang="en-GB" dirty="0"/>
          </a:p>
        </p:txBody>
      </p:sp>
      <p:sp>
        <p:nvSpPr>
          <p:cNvPr id="4" name="Slide Number Placeholder 3"/>
          <p:cNvSpPr>
            <a:spLocks noGrp="1"/>
          </p:cNvSpPr>
          <p:nvPr>
            <p:ph type="sldNum" sz="quarter" idx="5"/>
          </p:nvPr>
        </p:nvSpPr>
        <p:spPr/>
        <p:txBody>
          <a:bodyPr/>
          <a:lstStyle/>
          <a:p>
            <a:fld id="{97A6A3AA-2665-4760-A19F-FA810A62CC20}" type="slidenum">
              <a:rPr lang="en-GB" smtClean="0"/>
              <a:t>16</a:t>
            </a:fld>
            <a:endParaRPr lang="en-GB"/>
          </a:p>
        </p:txBody>
      </p:sp>
    </p:spTree>
    <p:extLst>
      <p:ext uri="{BB962C8B-B14F-4D97-AF65-F5344CB8AC3E}">
        <p14:creationId xmlns:p14="http://schemas.microsoft.com/office/powerpoint/2010/main" val="3958369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48A0E2-7244-4B06-A206-46EC98D2BE3B}"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2206340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48A0E2-7244-4B06-A206-46EC98D2BE3B}"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266917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48A0E2-7244-4B06-A206-46EC98D2BE3B}"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6053464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A48A0E2-7244-4B06-A206-46EC98D2BE3B}"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2186948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A48A0E2-7244-4B06-A206-46EC98D2BE3B}" type="datetimeFigureOut">
              <a:rPr lang="en-GB" smtClean="0"/>
              <a:t>12/02/2024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751514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48A0E2-7244-4B06-A206-46EC98D2BE3B}" type="datetimeFigureOut">
              <a:rPr lang="en-GB" smtClean="0"/>
              <a:t>12/02/2024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651268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48A0E2-7244-4B06-A206-46EC98D2BE3B}" type="datetimeFigureOut">
              <a:rPr lang="en-GB" smtClean="0"/>
              <a:t>12/02/2024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2156514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48A0E2-7244-4B06-A206-46EC98D2BE3B}"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3017709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48A0E2-7244-4B06-A206-46EC98D2BE3B}" type="datetimeFigureOut">
              <a:rPr lang="en-GB" smtClean="0"/>
              <a:t>12/02/2024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3260871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48A0E2-7244-4B06-A206-46EC98D2BE3B}"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1612746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48A0E2-7244-4B06-A206-46EC98D2BE3B}" type="datetimeFigureOut">
              <a:rPr lang="en-GB" smtClean="0"/>
              <a:t>12/02/2024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FDCEBC-D27D-49A6-82FB-12B6DEF1E3A8}" type="slidenum">
              <a:rPr lang="en-GB" smtClean="0"/>
              <a:t>‹#›</a:t>
            </a:fld>
            <a:endParaRPr lang="en-GB"/>
          </a:p>
        </p:txBody>
      </p:sp>
    </p:spTree>
    <p:extLst>
      <p:ext uri="{BB962C8B-B14F-4D97-AF65-F5344CB8AC3E}">
        <p14:creationId xmlns:p14="http://schemas.microsoft.com/office/powerpoint/2010/main" val="2401807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48A0E2-7244-4B06-A206-46EC98D2BE3B}" type="datetimeFigureOut">
              <a:rPr lang="en-GB" smtClean="0"/>
              <a:t>12/02/2024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FDCEBC-D27D-49A6-82FB-12B6DEF1E3A8}" type="slidenum">
              <a:rPr lang="en-GB" smtClean="0"/>
              <a:t>‹#›</a:t>
            </a:fld>
            <a:endParaRPr lang="en-GB"/>
          </a:p>
        </p:txBody>
      </p:sp>
    </p:spTree>
    <p:extLst>
      <p:ext uri="{BB962C8B-B14F-4D97-AF65-F5344CB8AC3E}">
        <p14:creationId xmlns:p14="http://schemas.microsoft.com/office/powerpoint/2010/main" val="2447037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jpeg"/></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on a blue background&#10;&#10;Description automatically generated">
            <a:extLst>
              <a:ext uri="{FF2B5EF4-FFF2-40B4-BE49-F238E27FC236}">
                <a16:creationId xmlns:a16="http://schemas.microsoft.com/office/drawing/2014/main" id="{48370F5E-B5FD-F906-A9DA-7BEAB871C2FA}"/>
              </a:ext>
            </a:extLst>
          </p:cNvPr>
          <p:cNvPicPr>
            <a:picLocks noChangeAspect="1"/>
          </p:cNvPicPr>
          <p:nvPr/>
        </p:nvPicPr>
        <p:blipFill>
          <a:blip r:embed="rId2"/>
          <a:stretch>
            <a:fillRect/>
          </a:stretch>
        </p:blipFill>
        <p:spPr>
          <a:xfrm>
            <a:off x="-612" y="-2603"/>
            <a:ext cx="12406044" cy="7003407"/>
          </a:xfrm>
          <a:prstGeom prst="rect">
            <a:avLst/>
          </a:prstGeom>
        </p:spPr>
      </p:pic>
    </p:spTree>
    <p:extLst>
      <p:ext uri="{BB962C8B-B14F-4D97-AF65-F5344CB8AC3E}">
        <p14:creationId xmlns:p14="http://schemas.microsoft.com/office/powerpoint/2010/main" val="409523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on a beach&#10;&#10;Description automatically generated">
            <a:extLst>
              <a:ext uri="{FF2B5EF4-FFF2-40B4-BE49-F238E27FC236}">
                <a16:creationId xmlns:a16="http://schemas.microsoft.com/office/drawing/2014/main" id="{2C0766F5-747B-29B4-712D-91D4C8BA224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12578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circular economy&#10;&#10;Description automatically generated">
            <a:extLst>
              <a:ext uri="{FF2B5EF4-FFF2-40B4-BE49-F238E27FC236}">
                <a16:creationId xmlns:a16="http://schemas.microsoft.com/office/drawing/2014/main" id="{90344EEE-7A52-8D7E-7128-D2A4097A9F6E}"/>
              </a:ext>
            </a:extLst>
          </p:cNvPr>
          <p:cNvPicPr>
            <a:picLocks noChangeAspect="1"/>
          </p:cNvPicPr>
          <p:nvPr/>
        </p:nvPicPr>
        <p:blipFill>
          <a:blip r:embed="rId2"/>
          <a:stretch>
            <a:fillRect/>
          </a:stretch>
        </p:blipFill>
        <p:spPr>
          <a:xfrm>
            <a:off x="0" y="37430"/>
            <a:ext cx="12192000" cy="6783140"/>
          </a:xfrm>
          <a:prstGeom prst="rect">
            <a:avLst/>
          </a:prstGeom>
        </p:spPr>
      </p:pic>
    </p:spTree>
    <p:extLst>
      <p:ext uri="{BB962C8B-B14F-4D97-AF65-F5344CB8AC3E}">
        <p14:creationId xmlns:p14="http://schemas.microsoft.com/office/powerpoint/2010/main" val="4025153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526093" y="1152395"/>
            <a:ext cx="7341840" cy="5661887"/>
            <a:chOff x="332037" y="1203325"/>
            <a:chExt cx="6299200" cy="5035550"/>
          </a:xfrm>
        </p:grpSpPr>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2037" y="1203325"/>
              <a:ext cx="3194050" cy="5035550"/>
            </a:xfrm>
            <a:prstGeom prst="rect">
              <a:avLst/>
            </a:prstGeo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1345" y="1203325"/>
              <a:ext cx="3139892" cy="5035550"/>
            </a:xfrm>
            <a:prstGeom prst="rect">
              <a:avLst/>
            </a:prstGeom>
          </p:spPr>
        </p:pic>
      </p:grpSp>
      <p:sp>
        <p:nvSpPr>
          <p:cNvPr id="2" name="Rectangle 1"/>
          <p:cNvSpPr/>
          <p:nvPr/>
        </p:nvSpPr>
        <p:spPr>
          <a:xfrm>
            <a:off x="8022024" y="1152395"/>
            <a:ext cx="4015885" cy="5509200"/>
          </a:xfrm>
          <a:prstGeom prst="rect">
            <a:avLst/>
          </a:prstGeom>
        </p:spPr>
        <p:txBody>
          <a:bodyPr wrap="square">
            <a:spAutoFit/>
          </a:bodyPr>
          <a:lstStyle/>
          <a:p>
            <a:pPr>
              <a:spcBef>
                <a:spcPts val="600"/>
              </a:spcBef>
              <a:spcAft>
                <a:spcPts val="600"/>
              </a:spcAft>
              <a:buNone/>
            </a:pPr>
            <a:r>
              <a:rPr lang="en-GB" sz="2400" b="1">
                <a:latin typeface="Arial" panose="020B0604020202020204" pitchFamily="34" charset="0"/>
                <a:cs typeface="Arial" panose="020B0604020202020204" pitchFamily="34" charset="0"/>
              </a:rPr>
              <a:t>The strategic objectives have been set in ‘Beyond Recycling:</a:t>
            </a:r>
          </a:p>
          <a:p>
            <a:pPr marL="342900" indent="-342900">
              <a:spcBef>
                <a:spcPts val="600"/>
              </a:spcBef>
              <a:spcAft>
                <a:spcPts val="600"/>
              </a:spcAft>
              <a:buFont typeface="Arial" panose="020B0604020202020204" pitchFamily="34" charset="0"/>
              <a:buChar char="•"/>
            </a:pPr>
            <a:r>
              <a:rPr lang="en-GB" sz="2000">
                <a:latin typeface="Arial" panose="020B0604020202020204" pitchFamily="34" charset="0"/>
                <a:cs typeface="Arial" panose="020B0604020202020204" pitchFamily="34" charset="0"/>
              </a:rPr>
              <a:t>A net zero carbon Wales</a:t>
            </a:r>
          </a:p>
          <a:p>
            <a:pPr marL="342900" indent="-342900">
              <a:spcBef>
                <a:spcPts val="600"/>
              </a:spcBef>
              <a:spcAft>
                <a:spcPts val="600"/>
              </a:spcAft>
              <a:buFont typeface="Arial" panose="020B0604020202020204" pitchFamily="34" charset="0"/>
              <a:buChar char="•"/>
            </a:pPr>
            <a:r>
              <a:rPr lang="en-GB" sz="2000">
                <a:latin typeface="Arial" panose="020B0604020202020204" pitchFamily="34" charset="0"/>
                <a:cs typeface="Arial" panose="020B0604020202020204" pitchFamily="34" charset="0"/>
              </a:rPr>
              <a:t>Use only our fair share of the earth’s resources by 2050 (‘one planet’ resource use)</a:t>
            </a:r>
          </a:p>
          <a:p>
            <a:pPr marL="342900" indent="-342900">
              <a:spcBef>
                <a:spcPts val="600"/>
              </a:spcBef>
              <a:spcAft>
                <a:spcPts val="600"/>
              </a:spcAft>
              <a:buFont typeface="Arial" panose="020B0604020202020204" pitchFamily="34" charset="0"/>
              <a:buChar char="•"/>
            </a:pPr>
            <a:r>
              <a:rPr lang="en-GB" sz="2000">
                <a:latin typeface="Arial" panose="020B0604020202020204" pitchFamily="34" charset="0"/>
                <a:cs typeface="Arial" panose="020B0604020202020204" pitchFamily="34" charset="0"/>
              </a:rPr>
              <a:t>Zero waste (100% recycling) by 2050</a:t>
            </a:r>
          </a:p>
          <a:p>
            <a:pPr marL="342900" indent="-342900">
              <a:spcBef>
                <a:spcPts val="600"/>
              </a:spcBef>
              <a:spcAft>
                <a:spcPts val="600"/>
              </a:spcAft>
              <a:buFont typeface="Arial" panose="020B0604020202020204" pitchFamily="34" charset="0"/>
              <a:buChar char="•"/>
            </a:pPr>
            <a:r>
              <a:rPr lang="en-GB" sz="2000">
                <a:latin typeface="Arial" panose="020B0604020202020204" pitchFamily="34" charset="0"/>
                <a:cs typeface="Arial" panose="020B0604020202020204" pitchFamily="34" charset="0"/>
              </a:rPr>
              <a:t>A transition to a more circular economy where we keep resources in use and avoid waste as part of our journey towards one planet resource use and zero carbon</a:t>
            </a:r>
          </a:p>
        </p:txBody>
      </p:sp>
      <p:sp>
        <p:nvSpPr>
          <p:cNvPr id="8" name="Title 1"/>
          <p:cNvSpPr>
            <a:spLocks noGrp="1"/>
          </p:cNvSpPr>
          <p:nvPr>
            <p:ph type="title"/>
          </p:nvPr>
        </p:nvSpPr>
        <p:spPr>
          <a:xfrm>
            <a:off x="162838" y="112735"/>
            <a:ext cx="12029162" cy="1039660"/>
          </a:xfrm>
        </p:spPr>
        <p:txBody>
          <a:bodyPr>
            <a:normAutofit fontScale="90000"/>
          </a:bodyPr>
          <a:lstStyle/>
          <a:p>
            <a:r>
              <a:rPr lang="en-GB" sz="3600" b="1">
                <a:solidFill>
                  <a:srgbClr val="32B8B0"/>
                </a:solidFill>
                <a:latin typeface="Arial"/>
                <a:cs typeface="Arial"/>
              </a:rPr>
              <a:t>Welsh Govs goal for 2050 – using only our fair share of the Earth’s resources - One Planet</a:t>
            </a:r>
          </a:p>
        </p:txBody>
      </p:sp>
      <p:sp>
        <p:nvSpPr>
          <p:cNvPr id="3" name="Right Arrow 2"/>
          <p:cNvSpPr/>
          <p:nvPr/>
        </p:nvSpPr>
        <p:spPr>
          <a:xfrm>
            <a:off x="3329063" y="1277654"/>
            <a:ext cx="1758529" cy="447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3983524" y="4183693"/>
            <a:ext cx="530591" cy="35554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386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2620" y="210991"/>
            <a:ext cx="4624974" cy="6488177"/>
          </a:xfrm>
          <a:prstGeom prst="rect">
            <a:avLst/>
          </a:prstGeom>
        </p:spPr>
      </p:pic>
    </p:spTree>
    <p:extLst>
      <p:ext uri="{BB962C8B-B14F-4D97-AF65-F5344CB8AC3E}">
        <p14:creationId xmlns:p14="http://schemas.microsoft.com/office/powerpoint/2010/main" val="256835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537046573"/>
              </p:ext>
            </p:extLst>
          </p:nvPr>
        </p:nvGraphicFramePr>
        <p:xfrm>
          <a:off x="4250499" y="1384474"/>
          <a:ext cx="7656012" cy="5104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txBox="1">
            <a:spLocks/>
          </p:cNvSpPr>
          <p:nvPr/>
        </p:nvSpPr>
        <p:spPr>
          <a:xfrm>
            <a:off x="197546" y="212943"/>
            <a:ext cx="12029162" cy="62630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rgbClr val="32B8B0"/>
                </a:solidFill>
                <a:latin typeface="Arial" panose="020B0604020202020204" pitchFamily="34" charset="0"/>
                <a:cs typeface="Arial" panose="020B0604020202020204" pitchFamily="34" charset="0"/>
              </a:rPr>
              <a:t>Our targets</a:t>
            </a:r>
          </a:p>
        </p:txBody>
      </p:sp>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97546" y="1384474"/>
            <a:ext cx="3549006" cy="4978748"/>
          </a:xfrm>
          <a:prstGeom prst="rect">
            <a:avLst/>
          </a:prstGeom>
        </p:spPr>
      </p:pic>
    </p:spTree>
    <p:extLst>
      <p:ext uri="{BB962C8B-B14F-4D97-AF65-F5344CB8AC3E}">
        <p14:creationId xmlns:p14="http://schemas.microsoft.com/office/powerpoint/2010/main" val="1385333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5434F-3C76-F4E7-6017-8D5AA9D7E7A8}"/>
            </a:ext>
          </a:extLst>
        </p:cNvPr>
        <p:cNvGrpSpPr/>
        <p:nvPr/>
      </p:nvGrpSpPr>
      <p:grpSpPr>
        <a:xfrm>
          <a:off x="0" y="0"/>
          <a:ext cx="0" cy="0"/>
          <a:chOff x="0" y="0"/>
          <a:chExt cx="0" cy="0"/>
        </a:xfrm>
      </p:grpSpPr>
      <p:pic>
        <p:nvPicPr>
          <p:cNvPr id="2" name="Picture 1" descr="A logo on a beach&#10;&#10;Description automatically generated">
            <a:extLst>
              <a:ext uri="{FF2B5EF4-FFF2-40B4-BE49-F238E27FC236}">
                <a16:creationId xmlns:a16="http://schemas.microsoft.com/office/drawing/2014/main" id="{D1147125-D375-E68E-0AED-AA456DBD311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4903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helf with bags and bins&#10;&#10;Description automatically generated">
            <a:extLst>
              <a:ext uri="{FF2B5EF4-FFF2-40B4-BE49-F238E27FC236}">
                <a16:creationId xmlns:a16="http://schemas.microsoft.com/office/drawing/2014/main" id="{0595ADA6-CCF4-1274-C203-E6E4AE8009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43500" cy="6858000"/>
          </a:xfrm>
          <a:prstGeom prst="rect">
            <a:avLst/>
          </a:prstGeom>
        </p:spPr>
      </p:pic>
      <p:sp>
        <p:nvSpPr>
          <p:cNvPr id="5" name="TextBox 4">
            <a:extLst>
              <a:ext uri="{FF2B5EF4-FFF2-40B4-BE49-F238E27FC236}">
                <a16:creationId xmlns:a16="http://schemas.microsoft.com/office/drawing/2014/main" id="{59F8ACEE-CDE0-4BCD-DC49-6793810DC224}"/>
              </a:ext>
            </a:extLst>
          </p:cNvPr>
          <p:cNvSpPr txBox="1"/>
          <p:nvPr/>
        </p:nvSpPr>
        <p:spPr>
          <a:xfrm>
            <a:off x="5556738" y="492369"/>
            <a:ext cx="5967047" cy="2862322"/>
          </a:xfrm>
          <a:prstGeom prst="rect">
            <a:avLst/>
          </a:prstGeom>
          <a:noFill/>
        </p:spPr>
        <p:txBody>
          <a:bodyPr wrap="square" rtlCol="0">
            <a:spAutoFit/>
          </a:bodyPr>
          <a:lstStyle/>
          <a:p>
            <a:r>
              <a:rPr lang="en-US" sz="2400" dirty="0"/>
              <a:t>Recycling Station</a:t>
            </a:r>
          </a:p>
          <a:p>
            <a:r>
              <a:rPr lang="en-US" sz="2400" dirty="0"/>
              <a:t>Items go to a variety of locations</a:t>
            </a:r>
          </a:p>
          <a:p>
            <a:endParaRPr lang="en-US" dirty="0"/>
          </a:p>
          <a:p>
            <a:r>
              <a:rPr lang="en-US" sz="2400" dirty="0"/>
              <a:t>Teracycle </a:t>
            </a:r>
          </a:p>
          <a:p>
            <a:r>
              <a:rPr lang="en-US" sz="2400" dirty="0"/>
              <a:t>Smile Plastics</a:t>
            </a:r>
          </a:p>
          <a:p>
            <a:r>
              <a:rPr lang="en-US" sz="2400" dirty="0"/>
              <a:t>Swansea Council </a:t>
            </a:r>
          </a:p>
          <a:p>
            <a:r>
              <a:rPr lang="en-US" sz="2400" dirty="0"/>
              <a:t>Personal Collections</a:t>
            </a:r>
          </a:p>
          <a:p>
            <a:endParaRPr lang="en-GB" dirty="0"/>
          </a:p>
        </p:txBody>
      </p:sp>
    </p:spTree>
    <p:extLst>
      <p:ext uri="{BB962C8B-B14F-4D97-AF65-F5344CB8AC3E}">
        <p14:creationId xmlns:p14="http://schemas.microsoft.com/office/powerpoint/2010/main" val="2218304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7A2320-850D-1E97-FF9F-05AE6E513CAF}"/>
              </a:ext>
            </a:extLst>
          </p:cNvPr>
          <p:cNvPicPr>
            <a:picLocks noChangeAspect="1"/>
          </p:cNvPicPr>
          <p:nvPr/>
        </p:nvPicPr>
        <p:blipFill>
          <a:blip r:embed="rId2"/>
          <a:stretch>
            <a:fillRect/>
          </a:stretch>
        </p:blipFill>
        <p:spPr>
          <a:xfrm>
            <a:off x="-2837442" y="-160283"/>
            <a:ext cx="9571422" cy="7178566"/>
          </a:xfrm>
          <a:prstGeom prst="rect">
            <a:avLst/>
          </a:prstGeom>
        </p:spPr>
      </p:pic>
      <p:sp>
        <p:nvSpPr>
          <p:cNvPr id="3" name="TextBox 2">
            <a:extLst>
              <a:ext uri="{FF2B5EF4-FFF2-40B4-BE49-F238E27FC236}">
                <a16:creationId xmlns:a16="http://schemas.microsoft.com/office/drawing/2014/main" id="{48219B8F-9B8D-FD2A-4237-6D53E7D40A1F}"/>
              </a:ext>
            </a:extLst>
          </p:cNvPr>
          <p:cNvSpPr txBox="1"/>
          <p:nvPr/>
        </p:nvSpPr>
        <p:spPr>
          <a:xfrm>
            <a:off x="7073462" y="441434"/>
            <a:ext cx="4309241" cy="5355312"/>
          </a:xfrm>
          <a:prstGeom prst="rect">
            <a:avLst/>
          </a:prstGeom>
          <a:noFill/>
        </p:spPr>
        <p:txBody>
          <a:bodyPr wrap="square" rtlCol="0">
            <a:spAutoFit/>
          </a:bodyPr>
          <a:lstStyle/>
          <a:p>
            <a:r>
              <a:rPr lang="en-US" dirty="0"/>
              <a:t>PROS AND CONS</a:t>
            </a:r>
          </a:p>
          <a:p>
            <a:endParaRPr lang="en-US" dirty="0"/>
          </a:p>
          <a:p>
            <a:r>
              <a:rPr lang="en-US" dirty="0"/>
              <a:t>Keeps waste out of landfill</a:t>
            </a:r>
          </a:p>
          <a:p>
            <a:endParaRPr lang="en-US" dirty="0"/>
          </a:p>
          <a:p>
            <a:r>
              <a:rPr lang="en-US" dirty="0"/>
              <a:t>Generates minimal income for the Environment Centre</a:t>
            </a:r>
          </a:p>
          <a:p>
            <a:endParaRPr lang="en-US" dirty="0"/>
          </a:p>
          <a:p>
            <a:r>
              <a:rPr lang="en-US" dirty="0"/>
              <a:t>Brings people into the Centre</a:t>
            </a:r>
          </a:p>
          <a:p>
            <a:endParaRPr lang="en-US" dirty="0"/>
          </a:p>
          <a:p>
            <a:r>
              <a:rPr lang="en-US" dirty="0"/>
              <a:t>Time consuming</a:t>
            </a:r>
          </a:p>
          <a:p>
            <a:endParaRPr lang="en-US" dirty="0"/>
          </a:p>
          <a:p>
            <a:r>
              <a:rPr lang="en-US" dirty="0"/>
              <a:t>People have to make a journey here to recycle items</a:t>
            </a:r>
          </a:p>
          <a:p>
            <a:endParaRPr lang="en-US" dirty="0"/>
          </a:p>
          <a:p>
            <a:r>
              <a:rPr lang="en-US" dirty="0"/>
              <a:t>Makes people think about waste and what they are buying</a:t>
            </a:r>
          </a:p>
          <a:p>
            <a:endParaRPr lang="en-US" dirty="0"/>
          </a:p>
          <a:p>
            <a:r>
              <a:rPr lang="en-US" dirty="0"/>
              <a:t>Takes up space</a:t>
            </a:r>
          </a:p>
          <a:p>
            <a:endParaRPr lang="en-US" dirty="0"/>
          </a:p>
        </p:txBody>
      </p:sp>
    </p:spTree>
    <p:extLst>
      <p:ext uri="{BB962C8B-B14F-4D97-AF65-F5344CB8AC3E}">
        <p14:creationId xmlns:p14="http://schemas.microsoft.com/office/powerpoint/2010/main" val="2890368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rotWithShape="1">
          <a:blip r:embed="rId3" cstate="print">
            <a:extLst>
              <a:ext uri="{28A0092B-C50C-407E-A947-70E740481C1C}">
                <a14:useLocalDpi xmlns:a14="http://schemas.microsoft.com/office/drawing/2010/main" val="0"/>
              </a:ext>
            </a:extLst>
          </a:blip>
          <a:srcRect t="8171" b="4481"/>
          <a:stretch/>
        </p:blipFill>
        <p:spPr>
          <a:xfrm>
            <a:off x="435398" y="1239774"/>
            <a:ext cx="4672802" cy="5195396"/>
          </a:xfrm>
          <a:prstGeom prst="roundRect">
            <a:avLst/>
          </a:prstGeom>
        </p:spPr>
      </p:pic>
      <p:sp>
        <p:nvSpPr>
          <p:cNvPr id="2" name="TextBox 1">
            <a:extLst>
              <a:ext uri="{FF2B5EF4-FFF2-40B4-BE49-F238E27FC236}">
                <a16:creationId xmlns:a16="http://schemas.microsoft.com/office/drawing/2014/main" id="{86AEE54D-200E-7100-F3F0-519536487095}"/>
              </a:ext>
            </a:extLst>
          </p:cNvPr>
          <p:cNvSpPr txBox="1"/>
          <p:nvPr/>
        </p:nvSpPr>
        <p:spPr>
          <a:xfrm>
            <a:off x="5823045" y="1705969"/>
            <a:ext cx="4458268" cy="36625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Smile Plastics </a:t>
            </a:r>
          </a:p>
          <a:p>
            <a:endParaRPr lang="en-GB" dirty="0">
              <a:cs typeface="Calibri"/>
            </a:endParaRPr>
          </a:p>
          <a:p>
            <a:r>
              <a:rPr lang="en-GB" dirty="0">
                <a:cs typeface="Calibri"/>
              </a:rPr>
              <a:t>Based in </a:t>
            </a:r>
            <a:r>
              <a:rPr lang="en-GB" dirty="0" err="1">
                <a:cs typeface="Calibri"/>
              </a:rPr>
              <a:t>Fforestfach</a:t>
            </a:r>
            <a:endParaRPr lang="en-GB" dirty="0">
              <a:cs typeface="Calibri"/>
            </a:endParaRPr>
          </a:p>
          <a:p>
            <a:r>
              <a:rPr lang="en-GB" sz="2000" dirty="0">
                <a:solidFill>
                  <a:srgbClr val="333333"/>
                </a:solidFill>
                <a:ea typeface="+mn-lt"/>
                <a:cs typeface="+mn-lt"/>
              </a:rPr>
              <a:t>create supersized recycled plastic sheets from waste materials such as yoghurt pots, cosmetics bottles and discarded chopping boards. The company offers customised and tailored solutions for commercial projects, with a range of colours, sizes and shapes, and a 'cut to size' service</a:t>
            </a:r>
            <a:endParaRPr lang="en-GB" sz="2000" dirty="0">
              <a:ea typeface="+mn-lt"/>
              <a:cs typeface="+mn-lt"/>
            </a:endParaRPr>
          </a:p>
          <a:p>
            <a:endParaRPr lang="en-GB" dirty="0">
              <a:cs typeface="Calibri"/>
            </a:endParaRPr>
          </a:p>
        </p:txBody>
      </p:sp>
    </p:spTree>
    <p:extLst>
      <p:ext uri="{BB962C8B-B14F-4D97-AF65-F5344CB8AC3E}">
        <p14:creationId xmlns:p14="http://schemas.microsoft.com/office/powerpoint/2010/main" val="1017865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39B23-6EA8-4DC7-EE43-BCB5D95F870B}"/>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32A2C37E-7083-1960-B17F-A75943D0705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171" b="4481"/>
          <a:stretch/>
        </p:blipFill>
        <p:spPr>
          <a:xfrm>
            <a:off x="435398" y="1239774"/>
            <a:ext cx="4672802" cy="5195396"/>
          </a:xfrm>
          <a:prstGeom prst="roundRect">
            <a:avLst/>
          </a:prstGeom>
        </p:spPr>
      </p:pic>
      <p:sp>
        <p:nvSpPr>
          <p:cNvPr id="3" name="Rectangle 2">
            <a:extLst>
              <a:ext uri="{FF2B5EF4-FFF2-40B4-BE49-F238E27FC236}">
                <a16:creationId xmlns:a16="http://schemas.microsoft.com/office/drawing/2014/main" id="{22B13059-26B6-DA42-265F-AD6DDA3A4602}"/>
              </a:ext>
            </a:extLst>
          </p:cNvPr>
          <p:cNvSpPr/>
          <p:nvPr/>
        </p:nvSpPr>
        <p:spPr>
          <a:xfrm>
            <a:off x="212943" y="218822"/>
            <a:ext cx="11736888" cy="830997"/>
          </a:xfrm>
          <a:prstGeom prst="rect">
            <a:avLst/>
          </a:prstGeom>
        </p:spPr>
        <p:txBody>
          <a:bodyPr wrap="square">
            <a:spAutoFit/>
          </a:bodyPr>
          <a:lstStyle/>
          <a:p>
            <a:r>
              <a:rPr lang="en-GB" sz="4800" b="1" dirty="0">
                <a:solidFill>
                  <a:srgbClr val="32B8B0"/>
                </a:solidFill>
                <a:latin typeface="Arial" panose="020B0604020202020204" pitchFamily="34" charset="0"/>
                <a:cs typeface="Arial" panose="020B0604020202020204" pitchFamily="34" charset="0"/>
              </a:rPr>
              <a:t>Smile Plastic </a:t>
            </a:r>
            <a:endParaRPr lang="en-GB" sz="4800" dirty="0"/>
          </a:p>
        </p:txBody>
      </p:sp>
      <p:sp>
        <p:nvSpPr>
          <p:cNvPr id="2" name="TextBox 1">
            <a:extLst>
              <a:ext uri="{FF2B5EF4-FFF2-40B4-BE49-F238E27FC236}">
                <a16:creationId xmlns:a16="http://schemas.microsoft.com/office/drawing/2014/main" id="{C82E2325-D4E6-73B5-176F-048C9E403618}"/>
              </a:ext>
            </a:extLst>
          </p:cNvPr>
          <p:cNvSpPr txBox="1"/>
          <p:nvPr/>
        </p:nvSpPr>
        <p:spPr>
          <a:xfrm>
            <a:off x="5823045" y="1705969"/>
            <a:ext cx="4458268" cy="32624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dirty="0">
                <a:ea typeface="+mn-lt"/>
                <a:cs typeface="Calibri"/>
              </a:rPr>
              <a:t>Have received investment from Welsh government </a:t>
            </a:r>
            <a:endParaRPr lang="en-GB" sz="1800" dirty="0">
              <a:ea typeface="+mn-lt"/>
              <a:cs typeface="+mn-lt"/>
            </a:endParaRPr>
          </a:p>
          <a:p>
            <a:endParaRPr lang="en-GB" dirty="0">
              <a:cs typeface="Calibri"/>
            </a:endParaRPr>
          </a:p>
          <a:p>
            <a:r>
              <a:rPr lang="en-GB" dirty="0">
                <a:cs typeface="Calibri"/>
              </a:rPr>
              <a:t>Although smile plastics are scaling up, their products remain expensive compared to virgin plastic. </a:t>
            </a:r>
          </a:p>
          <a:p>
            <a:endParaRPr lang="en-GB" sz="2000" dirty="0">
              <a:ea typeface="+mn-lt"/>
              <a:cs typeface="Calibri"/>
            </a:endParaRPr>
          </a:p>
          <a:p>
            <a:r>
              <a:rPr lang="en-GB" sz="2000" dirty="0">
                <a:ea typeface="+mn-lt"/>
                <a:cs typeface="Calibri"/>
              </a:rPr>
              <a:t>Mostly used in boutique settings, shops fittings, parks </a:t>
            </a:r>
            <a:r>
              <a:rPr lang="en-GB" sz="2000" dirty="0" err="1">
                <a:ea typeface="+mn-lt"/>
                <a:cs typeface="Calibri"/>
              </a:rPr>
              <a:t>ect</a:t>
            </a:r>
            <a:endParaRPr lang="en-GB" sz="2000" dirty="0">
              <a:ea typeface="+mn-lt"/>
              <a:cs typeface="Calibri"/>
            </a:endParaRPr>
          </a:p>
          <a:p>
            <a:endParaRPr lang="en-GB" sz="2000" dirty="0">
              <a:ea typeface="+mn-lt"/>
              <a:cs typeface="Calibri"/>
            </a:endParaRPr>
          </a:p>
          <a:p>
            <a:endParaRPr lang="en-GB" dirty="0">
              <a:cs typeface="Calibri"/>
            </a:endParaRPr>
          </a:p>
        </p:txBody>
      </p:sp>
    </p:spTree>
    <p:extLst>
      <p:ext uri="{BB962C8B-B14F-4D97-AF65-F5344CB8AC3E}">
        <p14:creationId xmlns:p14="http://schemas.microsoft.com/office/powerpoint/2010/main" val="401598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62" y="1225516"/>
            <a:ext cx="6155768" cy="4926824"/>
          </a:xfrm>
          <a:prstGeom prst="roundRect">
            <a:avLst/>
          </a:prstGeom>
        </p:spPr>
      </p:pic>
      <p:sp>
        <p:nvSpPr>
          <p:cNvPr id="2" name="TextBox 1">
            <a:extLst>
              <a:ext uri="{FF2B5EF4-FFF2-40B4-BE49-F238E27FC236}">
                <a16:creationId xmlns:a16="http://schemas.microsoft.com/office/drawing/2014/main" id="{BB1AC6A3-0BEA-F48E-2BE8-FBE33F5D261E}"/>
              </a:ext>
            </a:extLst>
          </p:cNvPr>
          <p:cNvSpPr txBox="1"/>
          <p:nvPr/>
        </p:nvSpPr>
        <p:spPr>
          <a:xfrm>
            <a:off x="7130955" y="1546746"/>
            <a:ext cx="4253552"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202124"/>
                </a:solidFill>
              </a:rPr>
              <a:t>Oseng-Rees Reflection</a:t>
            </a:r>
            <a:endParaRPr lang="en-US"/>
          </a:p>
          <a:p>
            <a:r>
              <a:rPr lang="en-GB" sz="2600" b="1" i="1">
                <a:ea typeface="+mn-lt"/>
                <a:cs typeface="+mn-lt"/>
              </a:rPr>
              <a:t>Consultancy and Design Service for Artisan Bespoke Fused Recycled Glass Artworks</a:t>
            </a:r>
            <a:endParaRPr lang="en-GB"/>
          </a:p>
        </p:txBody>
      </p:sp>
      <p:pic>
        <p:nvPicPr>
          <p:cNvPr id="11" name="Picture 10" descr="A vase of flowers on a counter&#10;&#10;Description automatically generated">
            <a:extLst>
              <a:ext uri="{FF2B5EF4-FFF2-40B4-BE49-F238E27FC236}">
                <a16:creationId xmlns:a16="http://schemas.microsoft.com/office/drawing/2014/main" id="{364889D2-D139-45F4-3A67-EF99AB8986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98152" y="3512534"/>
            <a:ext cx="3605385" cy="2909612"/>
          </a:xfrm>
          <a:prstGeom prst="roundRect">
            <a:avLst/>
          </a:prstGeom>
        </p:spPr>
      </p:pic>
    </p:spTree>
    <p:extLst>
      <p:ext uri="{BB962C8B-B14F-4D97-AF65-F5344CB8AC3E}">
        <p14:creationId xmlns:p14="http://schemas.microsoft.com/office/powerpoint/2010/main" val="59327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50D365BE-8C45-3E2E-37F6-5478760D44AF}"/>
              </a:ext>
            </a:extLst>
          </p:cNvPr>
          <p:cNvPicPr>
            <a:picLocks noChangeAspect="1"/>
          </p:cNvPicPr>
          <p:nvPr/>
        </p:nvPicPr>
        <p:blipFill rotWithShape="1">
          <a:blip r:embed="rId2"/>
          <a:srcRect/>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0" name="Group 9">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TextBox 2">
            <a:extLst>
              <a:ext uri="{FF2B5EF4-FFF2-40B4-BE49-F238E27FC236}">
                <a16:creationId xmlns:a16="http://schemas.microsoft.com/office/drawing/2014/main" id="{1C5EC39C-7B63-9906-CBE0-E5F58DD0577C}"/>
              </a:ext>
            </a:extLst>
          </p:cNvPr>
          <p:cNvSpPr txBox="1"/>
          <p:nvPr/>
        </p:nvSpPr>
        <p:spPr>
          <a:xfrm>
            <a:off x="6234868" y="1820369"/>
            <a:ext cx="5217173" cy="4351338"/>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dirty="0">
                <a:solidFill>
                  <a:schemeClr val="bg1"/>
                </a:solidFill>
              </a:rPr>
              <a:t>Pros and Cons</a:t>
            </a:r>
          </a:p>
          <a:p>
            <a:pPr indent="-228600">
              <a:lnSpc>
                <a:spcPct val="90000"/>
              </a:lnSpc>
              <a:spcAft>
                <a:spcPts val="600"/>
              </a:spcAft>
              <a:buFont typeface="Arial" panose="020B0604020202020204" pitchFamily="34" charset="0"/>
              <a:buChar char="•"/>
            </a:pPr>
            <a:endParaRPr lang="en-US" dirty="0">
              <a:solidFill>
                <a:schemeClr val="bg1"/>
              </a:solidFill>
            </a:endParaRPr>
          </a:p>
          <a:p>
            <a:pPr indent="-228600">
              <a:lnSpc>
                <a:spcPct val="90000"/>
              </a:lnSpc>
              <a:spcAft>
                <a:spcPts val="600"/>
              </a:spcAft>
              <a:buFont typeface="Arial" panose="020B0604020202020204" pitchFamily="34" charset="0"/>
              <a:buChar char="•"/>
            </a:pPr>
            <a:r>
              <a:rPr lang="en-US" dirty="0">
                <a:solidFill>
                  <a:schemeClr val="bg1"/>
                </a:solidFill>
              </a:rPr>
              <a:t>Volunteer based system </a:t>
            </a:r>
          </a:p>
          <a:p>
            <a:pPr indent="-228600">
              <a:lnSpc>
                <a:spcPct val="90000"/>
              </a:lnSpc>
              <a:spcAft>
                <a:spcPts val="600"/>
              </a:spcAft>
              <a:buFont typeface="Arial" panose="020B0604020202020204" pitchFamily="34" charset="0"/>
              <a:buChar char="•"/>
            </a:pPr>
            <a:r>
              <a:rPr lang="en-US" dirty="0">
                <a:solidFill>
                  <a:schemeClr val="bg1"/>
                </a:solidFill>
              </a:rPr>
              <a:t>Raises money for community groups </a:t>
            </a:r>
          </a:p>
          <a:p>
            <a:pPr indent="-228600">
              <a:lnSpc>
                <a:spcPct val="90000"/>
              </a:lnSpc>
              <a:spcAft>
                <a:spcPts val="600"/>
              </a:spcAft>
              <a:buFont typeface="Arial" panose="020B0604020202020204" pitchFamily="34" charset="0"/>
              <a:buChar char="•"/>
            </a:pPr>
            <a:r>
              <a:rPr lang="en-US" dirty="0">
                <a:solidFill>
                  <a:schemeClr val="bg1"/>
                </a:solidFill>
              </a:rPr>
              <a:t>Keeps waste out of landfill </a:t>
            </a:r>
          </a:p>
          <a:p>
            <a:pPr indent="-228600">
              <a:lnSpc>
                <a:spcPct val="90000"/>
              </a:lnSpc>
              <a:spcAft>
                <a:spcPts val="600"/>
              </a:spcAft>
              <a:buFont typeface="Arial" panose="020B0604020202020204" pitchFamily="34" charset="0"/>
              <a:buChar char="•"/>
            </a:pPr>
            <a:r>
              <a:rPr lang="en-US" dirty="0">
                <a:solidFill>
                  <a:schemeClr val="bg1"/>
                </a:solidFill>
              </a:rPr>
              <a:t>Reliant on sponsorship from companies (</a:t>
            </a:r>
            <a:r>
              <a:rPr lang="en-US" dirty="0" err="1">
                <a:solidFill>
                  <a:schemeClr val="bg1"/>
                </a:solidFill>
              </a:rPr>
              <a:t>ie</a:t>
            </a:r>
            <a:r>
              <a:rPr lang="en-US" dirty="0">
                <a:solidFill>
                  <a:schemeClr val="bg1"/>
                </a:solidFill>
              </a:rPr>
              <a:t> manufactures of the packaging)</a:t>
            </a:r>
          </a:p>
          <a:p>
            <a:pPr indent="-228600">
              <a:lnSpc>
                <a:spcPct val="90000"/>
              </a:lnSpc>
              <a:spcAft>
                <a:spcPts val="600"/>
              </a:spcAft>
              <a:buFont typeface="Arial" panose="020B0604020202020204" pitchFamily="34" charset="0"/>
              <a:buChar char="•"/>
            </a:pPr>
            <a:r>
              <a:rPr lang="en-US" dirty="0">
                <a:solidFill>
                  <a:schemeClr val="bg1"/>
                </a:solidFill>
              </a:rPr>
              <a:t> Recycled items get turned into new products</a:t>
            </a:r>
          </a:p>
          <a:p>
            <a:pPr indent="-228600">
              <a:lnSpc>
                <a:spcPct val="90000"/>
              </a:lnSpc>
              <a:spcAft>
                <a:spcPts val="600"/>
              </a:spcAft>
              <a:buFont typeface="Arial" panose="020B0604020202020204" pitchFamily="34" charset="0"/>
              <a:buChar char="•"/>
            </a:pPr>
            <a:endParaRPr lang="en-US" dirty="0">
              <a:solidFill>
                <a:schemeClr val="bg1"/>
              </a:solidFill>
            </a:endParaRPr>
          </a:p>
          <a:p>
            <a:pPr indent="-228600">
              <a:lnSpc>
                <a:spcPct val="90000"/>
              </a:lnSpc>
              <a:spcAft>
                <a:spcPts val="600"/>
              </a:spcAft>
              <a:buFont typeface="Arial" panose="020B0604020202020204" pitchFamily="34" charset="0"/>
              <a:buChar char="•"/>
            </a:pPr>
            <a:r>
              <a:rPr lang="en-US" dirty="0">
                <a:solidFill>
                  <a:schemeClr val="bg1"/>
                </a:solidFill>
              </a:rPr>
              <a:t>The number of programs it supports is currently reducing due to soft plastic recycling becoming more widespread at supermarkets</a:t>
            </a:r>
          </a:p>
          <a:p>
            <a:pPr indent="-228600">
              <a:lnSpc>
                <a:spcPct val="90000"/>
              </a:lnSpc>
              <a:spcAft>
                <a:spcPts val="600"/>
              </a:spcAft>
              <a:buFont typeface="Arial" panose="020B0604020202020204" pitchFamily="34" charset="0"/>
              <a:buChar char="•"/>
            </a:pPr>
            <a:endParaRPr lang="en-US" dirty="0">
              <a:solidFill>
                <a:schemeClr val="bg1"/>
              </a:solidFill>
            </a:endParaRPr>
          </a:p>
          <a:p>
            <a:pPr indent="-228600">
              <a:lnSpc>
                <a:spcPct val="90000"/>
              </a:lnSpc>
              <a:spcAft>
                <a:spcPts val="600"/>
              </a:spcAft>
              <a:buFont typeface="Arial" panose="020B0604020202020204" pitchFamily="34" charset="0"/>
              <a:buChar char="•"/>
            </a:pPr>
            <a:r>
              <a:rPr lang="en-US" dirty="0">
                <a:solidFill>
                  <a:schemeClr val="bg1"/>
                </a:solidFill>
              </a:rPr>
              <a:t>Greenwashing? It gets companies off making single use wrapping. Ideally the focus should be on more sustainable packaging</a:t>
            </a:r>
          </a:p>
        </p:txBody>
      </p:sp>
      <p:grpSp>
        <p:nvGrpSpPr>
          <p:cNvPr id="14"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5" name="Freeform: Shape 14">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37771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6C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2F75389-6FB3-FA07-28A2-43EC15DE9E0F}"/>
              </a:ext>
            </a:extLst>
          </p:cNvPr>
          <p:cNvPicPr>
            <a:picLocks noGrp="1" noChangeAspect="1"/>
          </p:cNvPicPr>
          <p:nvPr>
            <p:ph idx="1"/>
          </p:nvPr>
        </p:nvPicPr>
        <p:blipFill>
          <a:blip r:embed="rId2"/>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317134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42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IOLJBlJMAzLfXsGAIe6FHYqp8IUbmdjAAAF (2)">
            <a:hlinkClick r:id="" action="ppaction://media"/>
            <a:extLst>
              <a:ext uri="{FF2B5EF4-FFF2-40B4-BE49-F238E27FC236}">
                <a16:creationId xmlns:a16="http://schemas.microsoft.com/office/drawing/2014/main" id="{C0A047BC-13C2-30CA-9C21-7C2D4DDDDC8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33538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76029-2DC2-4722-16FE-FF93FD5A99AB}"/>
              </a:ext>
            </a:extLst>
          </p:cNvPr>
          <p:cNvSpPr>
            <a:spLocks noGrp="1"/>
          </p:cNvSpPr>
          <p:nvPr>
            <p:ph type="title"/>
          </p:nvPr>
        </p:nvSpPr>
        <p:spPr>
          <a:xfrm>
            <a:off x="640080" y="325369"/>
            <a:ext cx="4368602" cy="1956841"/>
          </a:xfrm>
        </p:spPr>
        <p:txBody>
          <a:bodyPr anchor="b">
            <a:normAutofit/>
          </a:bodyPr>
          <a:lstStyle/>
          <a:p>
            <a:r>
              <a:rPr lang="en-US" sz="5400" dirty="0"/>
              <a:t>Repair Cafe</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768498-888B-95E4-BA50-D0E18C259B45}"/>
              </a:ext>
            </a:extLst>
          </p:cNvPr>
          <p:cNvSpPr>
            <a:spLocks noGrp="1"/>
          </p:cNvSpPr>
          <p:nvPr>
            <p:ph idx="1"/>
          </p:nvPr>
        </p:nvSpPr>
        <p:spPr>
          <a:xfrm>
            <a:off x="640080" y="2872899"/>
            <a:ext cx="4243589" cy="3320668"/>
          </a:xfrm>
        </p:spPr>
        <p:txBody>
          <a:bodyPr>
            <a:normAutofit/>
          </a:bodyPr>
          <a:lstStyle/>
          <a:p>
            <a:r>
              <a:rPr lang="en-US" sz="2200" dirty="0"/>
              <a:t>Monthly event</a:t>
            </a:r>
          </a:p>
          <a:p>
            <a:r>
              <a:rPr lang="en-US" sz="2200" dirty="0"/>
              <a:t>40 attendees 50-70% success rate on repairs </a:t>
            </a:r>
          </a:p>
          <a:p>
            <a:r>
              <a:rPr lang="en-US" sz="2200" dirty="0"/>
              <a:t>Support from Repair Café Wales and Swansea Council </a:t>
            </a:r>
          </a:p>
          <a:p>
            <a:r>
              <a:rPr lang="en-US" sz="2200" dirty="0"/>
              <a:t>Staffed by Volunteers </a:t>
            </a:r>
          </a:p>
          <a:p>
            <a:r>
              <a:rPr lang="en-US" sz="2200" dirty="0"/>
              <a:t>Part of a global network </a:t>
            </a:r>
          </a:p>
        </p:txBody>
      </p:sp>
      <p:pic>
        <p:nvPicPr>
          <p:cNvPr id="4" name="Picture 3">
            <a:extLst>
              <a:ext uri="{FF2B5EF4-FFF2-40B4-BE49-F238E27FC236}">
                <a16:creationId xmlns:a16="http://schemas.microsoft.com/office/drawing/2014/main" id="{24ACC6FB-1809-86F0-25D0-D7EBF92DDE90}"/>
              </a:ext>
            </a:extLst>
          </p:cNvPr>
          <p:cNvPicPr>
            <a:picLocks noChangeAspect="1"/>
          </p:cNvPicPr>
          <p:nvPr/>
        </p:nvPicPr>
        <p:blipFill rotWithShape="1">
          <a:blip r:embed="rId3"/>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62499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4A2EA-6562-F51C-40F2-7FF9B272C0DE}"/>
              </a:ext>
            </a:extLst>
          </p:cNvPr>
          <p:cNvSpPr>
            <a:spLocks noGrp="1"/>
          </p:cNvSpPr>
          <p:nvPr>
            <p:ph type="title"/>
          </p:nvPr>
        </p:nvSpPr>
        <p:spPr/>
        <p:txBody>
          <a:bodyPr/>
          <a:lstStyle/>
          <a:p>
            <a:endParaRPr lang="en-GB"/>
          </a:p>
        </p:txBody>
      </p:sp>
      <p:pic>
        <p:nvPicPr>
          <p:cNvPr id="6" name="Content Placeholder 5" descr="A person sitting at a table with tools&#10;&#10;Description automatically generated">
            <a:extLst>
              <a:ext uri="{FF2B5EF4-FFF2-40B4-BE49-F238E27FC236}">
                <a16:creationId xmlns:a16="http://schemas.microsoft.com/office/drawing/2014/main" id="{8A79EB2F-E061-7175-7160-B8FA437D2F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5145932" cy="6864674"/>
          </a:xfrm>
        </p:spPr>
      </p:pic>
      <p:sp>
        <p:nvSpPr>
          <p:cNvPr id="7" name="TextBox 6">
            <a:extLst>
              <a:ext uri="{FF2B5EF4-FFF2-40B4-BE49-F238E27FC236}">
                <a16:creationId xmlns:a16="http://schemas.microsoft.com/office/drawing/2014/main" id="{1CA37C0F-BC60-D07A-DBA2-0211B6041771}"/>
              </a:ext>
            </a:extLst>
          </p:cNvPr>
          <p:cNvSpPr txBox="1"/>
          <p:nvPr/>
        </p:nvSpPr>
        <p:spPr>
          <a:xfrm>
            <a:off x="5661498" y="729574"/>
            <a:ext cx="5972783" cy="2308324"/>
          </a:xfrm>
          <a:prstGeom prst="rect">
            <a:avLst/>
          </a:prstGeom>
          <a:noFill/>
        </p:spPr>
        <p:txBody>
          <a:bodyPr wrap="square" rtlCol="0">
            <a:spAutoFit/>
          </a:bodyPr>
          <a:lstStyle/>
          <a:p>
            <a:pPr algn="l"/>
            <a:r>
              <a:rPr lang="en-US" b="1" i="0" dirty="0">
                <a:solidFill>
                  <a:srgbClr val="1F2636"/>
                </a:solidFill>
                <a:effectLst/>
                <a:latin typeface="brandon-grotesque"/>
              </a:rPr>
              <a:t>Simply put, we can repair most household items </a:t>
            </a:r>
          </a:p>
          <a:p>
            <a:pPr algn="l"/>
            <a:r>
              <a:rPr lang="en-US" b="0" i="0" dirty="0">
                <a:solidFill>
                  <a:srgbClr val="1F2636"/>
                </a:solidFill>
                <a:effectLst/>
                <a:latin typeface="brandon-grotesque"/>
              </a:rPr>
              <a:t>Typical items include electrical goods, technology, ornaments, clothes, bicycles for basic maintenance &amp; guidance, </a:t>
            </a:r>
            <a:r>
              <a:rPr lang="en-US" b="0" i="0" dirty="0" err="1">
                <a:solidFill>
                  <a:srgbClr val="1F2636"/>
                </a:solidFill>
                <a:effectLst/>
                <a:latin typeface="brandon-grotesque"/>
              </a:rPr>
              <a:t>jewellery</a:t>
            </a:r>
            <a:r>
              <a:rPr lang="en-US" b="0" i="0" dirty="0">
                <a:solidFill>
                  <a:srgbClr val="1F2636"/>
                </a:solidFill>
                <a:effectLst/>
                <a:latin typeface="brandon-grotesque"/>
              </a:rPr>
              <a:t>, computers and more!</a:t>
            </a:r>
          </a:p>
          <a:p>
            <a:pPr algn="l"/>
            <a:endParaRPr lang="en-US" dirty="0">
              <a:solidFill>
                <a:srgbClr val="1F2636"/>
              </a:solidFill>
              <a:latin typeface="brandon-grotesque"/>
            </a:endParaRPr>
          </a:p>
          <a:p>
            <a:pPr algn="l"/>
            <a:r>
              <a:rPr lang="en-US" b="0" i="0" dirty="0">
                <a:solidFill>
                  <a:srgbClr val="1F2636"/>
                </a:solidFill>
                <a:effectLst/>
                <a:latin typeface="brandon-grotesque"/>
              </a:rPr>
              <a:t>Repair around 200-300 items a year </a:t>
            </a:r>
          </a:p>
          <a:p>
            <a:pPr algn="l"/>
            <a:endParaRPr lang="en-US" dirty="0">
              <a:solidFill>
                <a:srgbClr val="1F2636"/>
              </a:solidFill>
              <a:latin typeface="brandon-grotesque"/>
            </a:endParaRPr>
          </a:p>
          <a:p>
            <a:r>
              <a:rPr lang="en-GB" dirty="0"/>
              <a:t>Time and space constraints </a:t>
            </a:r>
          </a:p>
        </p:txBody>
      </p:sp>
    </p:spTree>
    <p:extLst>
      <p:ext uri="{BB962C8B-B14F-4D97-AF65-F5344CB8AC3E}">
        <p14:creationId xmlns:p14="http://schemas.microsoft.com/office/powerpoint/2010/main" val="575760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3549D-647C-095E-E2FF-8BEA9C875296}"/>
              </a:ext>
            </a:extLst>
          </p:cNvPr>
          <p:cNvSpPr>
            <a:spLocks noGrp="1"/>
          </p:cNvSpPr>
          <p:nvPr>
            <p:ph type="title"/>
          </p:nvPr>
        </p:nvSpPr>
        <p:spPr>
          <a:xfrm>
            <a:off x="7480571" y="559678"/>
            <a:ext cx="4145604" cy="1325563"/>
          </a:xfrm>
        </p:spPr>
        <p:txBody>
          <a:bodyPr/>
          <a:lstStyle/>
          <a:p>
            <a:r>
              <a:rPr lang="en-US" dirty="0"/>
              <a:t>Barriers to repair</a:t>
            </a:r>
            <a:endParaRPr lang="en-GB" dirty="0"/>
          </a:p>
        </p:txBody>
      </p:sp>
      <p:pic>
        <p:nvPicPr>
          <p:cNvPr id="5" name="Content Placeholder 4" descr="A person and person standing next to a sewing machine&#10;&#10;Description automatically generated">
            <a:extLst>
              <a:ext uri="{FF2B5EF4-FFF2-40B4-BE49-F238E27FC236}">
                <a16:creationId xmlns:a16="http://schemas.microsoft.com/office/drawing/2014/main" id="{25DA7407-4EC4-6883-EEFA-EDF8E4E666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858000" cy="6858000"/>
          </a:xfrm>
        </p:spPr>
      </p:pic>
      <p:sp>
        <p:nvSpPr>
          <p:cNvPr id="7" name="TextBox 6">
            <a:extLst>
              <a:ext uri="{FF2B5EF4-FFF2-40B4-BE49-F238E27FC236}">
                <a16:creationId xmlns:a16="http://schemas.microsoft.com/office/drawing/2014/main" id="{DC74B1B7-1FA8-75E1-E12A-7A2F229C16CF}"/>
              </a:ext>
            </a:extLst>
          </p:cNvPr>
          <p:cNvSpPr txBox="1"/>
          <p:nvPr/>
        </p:nvSpPr>
        <p:spPr>
          <a:xfrm>
            <a:off x="7612704" y="1422681"/>
            <a:ext cx="3881337" cy="1692771"/>
          </a:xfrm>
          <a:prstGeom prst="rect">
            <a:avLst/>
          </a:prstGeom>
          <a:noFill/>
        </p:spPr>
        <p:txBody>
          <a:bodyPr wrap="square" rtlCol="0">
            <a:spAutoFit/>
          </a:bodyPr>
          <a:lstStyle/>
          <a:p>
            <a:r>
              <a:rPr lang="en-US" sz="3200" dirty="0"/>
              <a:t>For consumers</a:t>
            </a:r>
          </a:p>
          <a:p>
            <a:endParaRPr lang="en-US" dirty="0"/>
          </a:p>
          <a:p>
            <a:r>
              <a:rPr lang="en-US" dirty="0"/>
              <a:t>Costs</a:t>
            </a:r>
          </a:p>
          <a:p>
            <a:r>
              <a:rPr lang="en-US" dirty="0"/>
              <a:t>Availability</a:t>
            </a:r>
          </a:p>
          <a:p>
            <a:r>
              <a:rPr lang="en-US" dirty="0"/>
              <a:t>Skills/Knowledge for home repair </a:t>
            </a:r>
            <a:endParaRPr lang="en-GB" dirty="0"/>
          </a:p>
        </p:txBody>
      </p:sp>
      <p:sp>
        <p:nvSpPr>
          <p:cNvPr id="8" name="TextBox 7">
            <a:extLst>
              <a:ext uri="{FF2B5EF4-FFF2-40B4-BE49-F238E27FC236}">
                <a16:creationId xmlns:a16="http://schemas.microsoft.com/office/drawing/2014/main" id="{64EA4A39-7BFC-14B9-00EB-2B4419BA5D06}"/>
              </a:ext>
            </a:extLst>
          </p:cNvPr>
          <p:cNvSpPr txBox="1"/>
          <p:nvPr/>
        </p:nvSpPr>
        <p:spPr>
          <a:xfrm>
            <a:off x="7480571" y="3426400"/>
            <a:ext cx="3750824" cy="1969770"/>
          </a:xfrm>
          <a:prstGeom prst="rect">
            <a:avLst/>
          </a:prstGeom>
          <a:noFill/>
        </p:spPr>
        <p:txBody>
          <a:bodyPr wrap="square" rtlCol="0">
            <a:spAutoFit/>
          </a:bodyPr>
          <a:lstStyle/>
          <a:p>
            <a:r>
              <a:rPr lang="en-US" sz="3200" dirty="0"/>
              <a:t>For our fixers</a:t>
            </a:r>
          </a:p>
          <a:p>
            <a:endParaRPr lang="en-GB" dirty="0"/>
          </a:p>
          <a:p>
            <a:r>
              <a:rPr lang="en-GB" dirty="0"/>
              <a:t>Products not made to be repaired</a:t>
            </a:r>
          </a:p>
          <a:p>
            <a:r>
              <a:rPr lang="en-GB" dirty="0"/>
              <a:t>Spare parts not available/more costly than repairs  </a:t>
            </a:r>
          </a:p>
          <a:p>
            <a:endParaRPr lang="en-GB" dirty="0"/>
          </a:p>
        </p:txBody>
      </p:sp>
    </p:spTree>
    <p:extLst>
      <p:ext uri="{BB962C8B-B14F-4D97-AF65-F5344CB8AC3E}">
        <p14:creationId xmlns:p14="http://schemas.microsoft.com/office/powerpoint/2010/main" val="2138217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916F9-0436-1C9A-6EB3-CBA8BC94C919}"/>
              </a:ext>
            </a:extLst>
          </p:cNvPr>
          <p:cNvSpPr>
            <a:spLocks noGrp="1"/>
          </p:cNvSpPr>
          <p:nvPr>
            <p:ph type="title"/>
          </p:nvPr>
        </p:nvSpPr>
        <p:spPr/>
        <p:txBody>
          <a:bodyPr/>
          <a:lstStyle/>
          <a:p>
            <a:r>
              <a:rPr lang="en-US" dirty="0"/>
              <a:t>Right to repair </a:t>
            </a:r>
            <a:endParaRPr lang="en-GB" dirty="0"/>
          </a:p>
        </p:txBody>
      </p:sp>
      <p:sp>
        <p:nvSpPr>
          <p:cNvPr id="3" name="Content Placeholder 2">
            <a:extLst>
              <a:ext uri="{FF2B5EF4-FFF2-40B4-BE49-F238E27FC236}">
                <a16:creationId xmlns:a16="http://schemas.microsoft.com/office/drawing/2014/main" id="{B46B8830-0C0C-66FE-6C84-5EAF6321D70B}"/>
              </a:ext>
            </a:extLst>
          </p:cNvPr>
          <p:cNvSpPr>
            <a:spLocks noGrp="1"/>
          </p:cNvSpPr>
          <p:nvPr>
            <p:ph idx="1"/>
          </p:nvPr>
        </p:nvSpPr>
        <p:spPr/>
        <p:txBody>
          <a:bodyPr/>
          <a:lstStyle/>
          <a:p>
            <a:r>
              <a:rPr lang="en-US" b="0" i="0" dirty="0">
                <a:solidFill>
                  <a:srgbClr val="040C28"/>
                </a:solidFill>
                <a:effectLst/>
                <a:latin typeface="Google Sans"/>
              </a:rPr>
              <a:t>The UK's 'Right to Repair' law was introduced in July 2021 with the aim of extending the life of a range of electronics and appliances by up to ten years</a:t>
            </a:r>
            <a:r>
              <a:rPr lang="en-US" b="0" i="0" dirty="0">
                <a:solidFill>
                  <a:srgbClr val="202124"/>
                </a:solidFill>
                <a:effectLst/>
                <a:latin typeface="Google Sans"/>
              </a:rPr>
              <a:t>. The law also legally requires manufacturers to make spare parts available to citizens and third-party repair companies.</a:t>
            </a:r>
            <a:endParaRPr lang="en-GB" dirty="0"/>
          </a:p>
        </p:txBody>
      </p:sp>
    </p:spTree>
    <p:extLst>
      <p:ext uri="{BB962C8B-B14F-4D97-AF65-F5344CB8AC3E}">
        <p14:creationId xmlns:p14="http://schemas.microsoft.com/office/powerpoint/2010/main" val="1475964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3175D-B50F-1B5C-4651-4E0BFA0600A7}"/>
              </a:ext>
            </a:extLst>
          </p:cNvPr>
          <p:cNvSpPr>
            <a:spLocks noGrp="1"/>
          </p:cNvSpPr>
          <p:nvPr>
            <p:ph type="title"/>
          </p:nvPr>
        </p:nvSpPr>
        <p:spPr/>
        <p:txBody>
          <a:bodyPr/>
          <a:lstStyle/>
          <a:p>
            <a:r>
              <a:rPr lang="en-US" dirty="0"/>
              <a:t>Bike Repair Stations</a:t>
            </a:r>
            <a:endParaRPr lang="en-GB" dirty="0"/>
          </a:p>
        </p:txBody>
      </p:sp>
      <p:sp>
        <p:nvSpPr>
          <p:cNvPr id="3" name="Content Placeholder 2">
            <a:extLst>
              <a:ext uri="{FF2B5EF4-FFF2-40B4-BE49-F238E27FC236}">
                <a16:creationId xmlns:a16="http://schemas.microsoft.com/office/drawing/2014/main" id="{802897B0-E694-AB3C-D55B-ADDDD7DF659B}"/>
              </a:ext>
            </a:extLst>
          </p:cNvPr>
          <p:cNvSpPr>
            <a:spLocks noGrp="1"/>
          </p:cNvSpPr>
          <p:nvPr>
            <p:ph idx="1"/>
          </p:nvPr>
        </p:nvSpPr>
        <p:spPr/>
        <p:txBody>
          <a:bodyPr/>
          <a:lstStyle/>
          <a:p>
            <a:r>
              <a:rPr lang="en-US" dirty="0"/>
              <a:t>Funded by Welsh Gov Circular Economy Fund</a:t>
            </a:r>
            <a:endParaRPr lang="en-GB" dirty="0"/>
          </a:p>
        </p:txBody>
      </p:sp>
      <p:pic>
        <p:nvPicPr>
          <p:cNvPr id="4" name="Picture 3">
            <a:extLst>
              <a:ext uri="{FF2B5EF4-FFF2-40B4-BE49-F238E27FC236}">
                <a16:creationId xmlns:a16="http://schemas.microsoft.com/office/drawing/2014/main" id="{FF89566F-D506-F13F-849C-E831B8E55F2F}"/>
              </a:ext>
            </a:extLst>
          </p:cNvPr>
          <p:cNvPicPr>
            <a:picLocks noChangeAspect="1"/>
          </p:cNvPicPr>
          <p:nvPr/>
        </p:nvPicPr>
        <p:blipFill>
          <a:blip r:embed="rId2"/>
          <a:stretch>
            <a:fillRect/>
          </a:stretch>
        </p:blipFill>
        <p:spPr>
          <a:xfrm>
            <a:off x="7793666" y="850978"/>
            <a:ext cx="3862055" cy="5156043"/>
          </a:xfrm>
          <a:prstGeom prst="rect">
            <a:avLst/>
          </a:prstGeom>
        </p:spPr>
      </p:pic>
      <p:pic>
        <p:nvPicPr>
          <p:cNvPr id="5" name="Picture 4">
            <a:extLst>
              <a:ext uri="{FF2B5EF4-FFF2-40B4-BE49-F238E27FC236}">
                <a16:creationId xmlns:a16="http://schemas.microsoft.com/office/drawing/2014/main" id="{FF8DEEC5-C897-81B5-6DDE-18B6FCFA4AA6}"/>
              </a:ext>
            </a:extLst>
          </p:cNvPr>
          <p:cNvPicPr>
            <a:picLocks noChangeAspect="1"/>
          </p:cNvPicPr>
          <p:nvPr/>
        </p:nvPicPr>
        <p:blipFill>
          <a:blip r:embed="rId3"/>
          <a:stretch>
            <a:fillRect/>
          </a:stretch>
        </p:blipFill>
        <p:spPr>
          <a:xfrm>
            <a:off x="936551" y="2377151"/>
            <a:ext cx="2065066" cy="3675326"/>
          </a:xfrm>
          <a:prstGeom prst="rect">
            <a:avLst/>
          </a:prstGeom>
        </p:spPr>
      </p:pic>
    </p:spTree>
    <p:extLst>
      <p:ext uri="{BB962C8B-B14F-4D97-AF65-F5344CB8AC3E}">
        <p14:creationId xmlns:p14="http://schemas.microsoft.com/office/powerpoint/2010/main" val="2754794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80C6-8FD3-3DF2-38AA-FCD4CCAB0F36}"/>
              </a:ext>
            </a:extLst>
          </p:cNvPr>
          <p:cNvSpPr>
            <a:spLocks noGrp="1"/>
          </p:cNvSpPr>
          <p:nvPr>
            <p:ph type="title"/>
          </p:nvPr>
        </p:nvSpPr>
        <p:spPr/>
        <p:txBody>
          <a:bodyPr>
            <a:normAutofit/>
          </a:bodyPr>
          <a:lstStyle/>
          <a:p>
            <a:r>
              <a:rPr lang="en-US" dirty="0"/>
              <a:t>Refills</a:t>
            </a:r>
            <a:br>
              <a:rPr lang="en-US" dirty="0"/>
            </a:br>
            <a:endParaRPr lang="en-GB" dirty="0"/>
          </a:p>
        </p:txBody>
      </p:sp>
      <p:pic>
        <p:nvPicPr>
          <p:cNvPr id="9" name="Content Placeholder 8" descr="A person standing next to a shelf with containers&#10;&#10;Description automatically generated">
            <a:extLst>
              <a:ext uri="{FF2B5EF4-FFF2-40B4-BE49-F238E27FC236}">
                <a16:creationId xmlns:a16="http://schemas.microsoft.com/office/drawing/2014/main" id="{106282E4-5EE9-27F3-74E8-B7404A164D0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26095" y="0"/>
            <a:ext cx="5265906" cy="7024720"/>
          </a:xfrm>
        </p:spPr>
      </p:pic>
      <p:sp>
        <p:nvSpPr>
          <p:cNvPr id="10" name="TextBox 9">
            <a:extLst>
              <a:ext uri="{FF2B5EF4-FFF2-40B4-BE49-F238E27FC236}">
                <a16:creationId xmlns:a16="http://schemas.microsoft.com/office/drawing/2014/main" id="{D620BB44-8937-C12B-6F7B-230166D2BA50}"/>
              </a:ext>
            </a:extLst>
          </p:cNvPr>
          <p:cNvSpPr txBox="1"/>
          <p:nvPr/>
        </p:nvSpPr>
        <p:spPr>
          <a:xfrm>
            <a:off x="651753" y="1089498"/>
            <a:ext cx="5444247" cy="3693319"/>
          </a:xfrm>
          <a:prstGeom prst="rect">
            <a:avLst/>
          </a:prstGeom>
          <a:noFill/>
        </p:spPr>
        <p:txBody>
          <a:bodyPr wrap="square" rtlCol="0">
            <a:spAutoFit/>
          </a:bodyPr>
          <a:lstStyle/>
          <a:p>
            <a:r>
              <a:rPr lang="en-US" dirty="0"/>
              <a:t>Each year the Environment Centre saves around 3.5k plastic bottle from being made through our refill station</a:t>
            </a:r>
          </a:p>
          <a:p>
            <a:endParaRPr lang="en-US" dirty="0"/>
          </a:p>
          <a:p>
            <a:r>
              <a:rPr lang="en-US" dirty="0"/>
              <a:t>By refiling we reduce the need for new bottles to be made</a:t>
            </a:r>
          </a:p>
          <a:p>
            <a:endParaRPr lang="en-US" dirty="0"/>
          </a:p>
          <a:p>
            <a:r>
              <a:rPr lang="en-US" dirty="0"/>
              <a:t>We have a strong and loyal customer base</a:t>
            </a:r>
          </a:p>
          <a:p>
            <a:endParaRPr lang="en-US" dirty="0"/>
          </a:p>
          <a:p>
            <a:r>
              <a:rPr lang="en-US" dirty="0"/>
              <a:t>Some items are cheaper that buying new</a:t>
            </a:r>
          </a:p>
          <a:p>
            <a:r>
              <a:rPr lang="en-US" dirty="0"/>
              <a:t>However as all the products also meet high ethical standards they can often be more expensive than supermarket alternatives</a:t>
            </a:r>
          </a:p>
          <a:p>
            <a:endParaRPr lang="en-US" dirty="0"/>
          </a:p>
        </p:txBody>
      </p:sp>
    </p:spTree>
    <p:extLst>
      <p:ext uri="{BB962C8B-B14F-4D97-AF65-F5344CB8AC3E}">
        <p14:creationId xmlns:p14="http://schemas.microsoft.com/office/powerpoint/2010/main" val="25754597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87A91-2533-F093-24A4-D9EE725EF7DA}"/>
              </a:ext>
            </a:extLst>
          </p:cNvPr>
          <p:cNvSpPr>
            <a:spLocks noGrp="1"/>
          </p:cNvSpPr>
          <p:nvPr>
            <p:ph type="title"/>
          </p:nvPr>
        </p:nvSpPr>
        <p:spPr/>
        <p:txBody>
          <a:bodyPr/>
          <a:lstStyle/>
          <a:p>
            <a:r>
              <a:rPr lang="en-US" dirty="0"/>
              <a:t>Refill In Swansea </a:t>
            </a:r>
            <a:endParaRPr lang="en-GB" dirty="0"/>
          </a:p>
        </p:txBody>
      </p:sp>
      <p:sp>
        <p:nvSpPr>
          <p:cNvPr id="3" name="Content Placeholder 2">
            <a:extLst>
              <a:ext uri="{FF2B5EF4-FFF2-40B4-BE49-F238E27FC236}">
                <a16:creationId xmlns:a16="http://schemas.microsoft.com/office/drawing/2014/main" id="{4861A5F2-649B-70B0-751D-747D22DEB203}"/>
              </a:ext>
            </a:extLst>
          </p:cNvPr>
          <p:cNvSpPr>
            <a:spLocks noGrp="1"/>
          </p:cNvSpPr>
          <p:nvPr>
            <p:ph idx="1"/>
          </p:nvPr>
        </p:nvSpPr>
        <p:spPr/>
        <p:txBody>
          <a:bodyPr/>
          <a:lstStyle/>
          <a:p>
            <a:r>
              <a:rPr lang="en-US" dirty="0"/>
              <a:t>Balance Zero Waste Shop in </a:t>
            </a:r>
            <a:r>
              <a:rPr lang="en-US" dirty="0" err="1"/>
              <a:t>Sketty</a:t>
            </a:r>
            <a:endParaRPr lang="en-US" dirty="0"/>
          </a:p>
          <a:p>
            <a:r>
              <a:rPr lang="en-US" dirty="0" err="1"/>
              <a:t>Pennard</a:t>
            </a:r>
            <a:r>
              <a:rPr lang="en-US" dirty="0"/>
              <a:t> Stores Refill Station</a:t>
            </a:r>
          </a:p>
          <a:p>
            <a:r>
              <a:rPr lang="en-US" dirty="0"/>
              <a:t>Zero Waste shop in Swansea Market</a:t>
            </a:r>
            <a:endParaRPr lang="en-GB" dirty="0"/>
          </a:p>
        </p:txBody>
      </p:sp>
      <p:pic>
        <p:nvPicPr>
          <p:cNvPr id="4" name="Picture 3">
            <a:extLst>
              <a:ext uri="{FF2B5EF4-FFF2-40B4-BE49-F238E27FC236}">
                <a16:creationId xmlns:a16="http://schemas.microsoft.com/office/drawing/2014/main" id="{AA0FD275-92DE-00E2-0494-57E2B36982C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49718" y="3353117"/>
            <a:ext cx="1985578" cy="2650196"/>
          </a:xfrm>
          <a:prstGeom prst="rect">
            <a:avLst/>
          </a:prstGeom>
        </p:spPr>
      </p:pic>
      <p:pic>
        <p:nvPicPr>
          <p:cNvPr id="5" name="Picture 4">
            <a:extLst>
              <a:ext uri="{FF2B5EF4-FFF2-40B4-BE49-F238E27FC236}">
                <a16:creationId xmlns:a16="http://schemas.microsoft.com/office/drawing/2014/main" id="{A99EBA78-423A-DF7A-EBA4-A71E3FEB7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3527668"/>
            <a:ext cx="3248046" cy="2475645"/>
          </a:xfrm>
          <a:prstGeom prst="roundRect">
            <a:avLst/>
          </a:prstGeom>
        </p:spPr>
      </p:pic>
      <p:pic>
        <p:nvPicPr>
          <p:cNvPr id="6" name="Picture 5">
            <a:extLst>
              <a:ext uri="{FF2B5EF4-FFF2-40B4-BE49-F238E27FC236}">
                <a16:creationId xmlns:a16="http://schemas.microsoft.com/office/drawing/2014/main" id="{3AE3B681-F8C3-0622-CB5A-66B4E76DDF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42432" y="3527668"/>
            <a:ext cx="2951100" cy="2475645"/>
          </a:xfrm>
          <a:prstGeom prst="rect">
            <a:avLst/>
          </a:prstGeom>
        </p:spPr>
      </p:pic>
      <p:pic>
        <p:nvPicPr>
          <p:cNvPr id="7" name="Picture 6">
            <a:extLst>
              <a:ext uri="{FF2B5EF4-FFF2-40B4-BE49-F238E27FC236}">
                <a16:creationId xmlns:a16="http://schemas.microsoft.com/office/drawing/2014/main" id="{60A1177C-285D-AD7F-9292-33B56F9BC20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03661" y="3066020"/>
            <a:ext cx="2653515" cy="2937293"/>
          </a:xfrm>
          <a:prstGeom prst="rect">
            <a:avLst/>
          </a:prstGeom>
        </p:spPr>
      </p:pic>
      <p:pic>
        <p:nvPicPr>
          <p:cNvPr id="8" name="Picture 7">
            <a:extLst>
              <a:ext uri="{FF2B5EF4-FFF2-40B4-BE49-F238E27FC236}">
                <a16:creationId xmlns:a16="http://schemas.microsoft.com/office/drawing/2014/main" id="{832910EF-8B92-FD62-6BBA-616EA20A2CB0}"/>
              </a:ext>
            </a:extLst>
          </p:cNvPr>
          <p:cNvPicPr>
            <a:picLocks noChangeAspect="1"/>
          </p:cNvPicPr>
          <p:nvPr/>
        </p:nvPicPr>
        <p:blipFill>
          <a:blip r:embed="rId6"/>
          <a:stretch>
            <a:fillRect/>
          </a:stretch>
        </p:blipFill>
        <p:spPr>
          <a:xfrm>
            <a:off x="6963189" y="188842"/>
            <a:ext cx="2876550" cy="2707341"/>
          </a:xfrm>
          <a:prstGeom prst="rect">
            <a:avLst/>
          </a:prstGeom>
        </p:spPr>
      </p:pic>
    </p:spTree>
    <p:extLst>
      <p:ext uri="{BB962C8B-B14F-4D97-AF65-F5344CB8AC3E}">
        <p14:creationId xmlns:p14="http://schemas.microsoft.com/office/powerpoint/2010/main" val="3598235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CD198-3B11-D37D-5F15-3EF8D559A104}"/>
              </a:ext>
            </a:extLst>
          </p:cNvPr>
          <p:cNvSpPr>
            <a:spLocks noGrp="1"/>
          </p:cNvSpPr>
          <p:nvPr>
            <p:ph type="title"/>
          </p:nvPr>
        </p:nvSpPr>
        <p:spPr/>
        <p:txBody>
          <a:bodyPr/>
          <a:lstStyle/>
          <a:p>
            <a:r>
              <a:rPr lang="en-US" dirty="0"/>
              <a:t>Food Waste</a:t>
            </a:r>
            <a:endParaRPr lang="en-GB" dirty="0"/>
          </a:p>
        </p:txBody>
      </p:sp>
      <p:sp>
        <p:nvSpPr>
          <p:cNvPr id="3" name="Content Placeholder 2">
            <a:extLst>
              <a:ext uri="{FF2B5EF4-FFF2-40B4-BE49-F238E27FC236}">
                <a16:creationId xmlns:a16="http://schemas.microsoft.com/office/drawing/2014/main" id="{DF3A27E5-7442-1F40-681E-8271A5AC6445}"/>
              </a:ext>
            </a:extLst>
          </p:cNvPr>
          <p:cNvSpPr>
            <a:spLocks noGrp="1"/>
          </p:cNvSpPr>
          <p:nvPr>
            <p:ph idx="1"/>
          </p:nvPr>
        </p:nvSpPr>
        <p:spPr/>
        <p:txBody>
          <a:bodyPr/>
          <a:lstStyle/>
          <a:p>
            <a:r>
              <a:rPr lang="en-US" dirty="0" err="1"/>
              <a:t>Cyfoeth</a:t>
            </a:r>
            <a:r>
              <a:rPr lang="en-US" dirty="0"/>
              <a:t> y Coed </a:t>
            </a:r>
          </a:p>
          <a:p>
            <a:r>
              <a:rPr lang="en-US" dirty="0"/>
              <a:t>Community Fridge</a:t>
            </a:r>
          </a:p>
          <a:p>
            <a:r>
              <a:rPr lang="en-US" dirty="0"/>
              <a:t>Matts Café </a:t>
            </a:r>
          </a:p>
          <a:p>
            <a:endParaRPr lang="en-GB" dirty="0"/>
          </a:p>
        </p:txBody>
      </p:sp>
      <p:pic>
        <p:nvPicPr>
          <p:cNvPr id="4" name="Picture 3">
            <a:extLst>
              <a:ext uri="{FF2B5EF4-FFF2-40B4-BE49-F238E27FC236}">
                <a16:creationId xmlns:a16="http://schemas.microsoft.com/office/drawing/2014/main" id="{0C80CF88-FE09-60E4-5455-04E39E16733A}"/>
              </a:ext>
            </a:extLst>
          </p:cNvPr>
          <p:cNvPicPr>
            <a:picLocks noChangeAspect="1"/>
          </p:cNvPicPr>
          <p:nvPr/>
        </p:nvPicPr>
        <p:blipFill>
          <a:blip r:embed="rId2"/>
          <a:stretch>
            <a:fillRect/>
          </a:stretch>
        </p:blipFill>
        <p:spPr>
          <a:xfrm>
            <a:off x="4303643" y="926326"/>
            <a:ext cx="7517296" cy="4510378"/>
          </a:xfrm>
          <a:prstGeom prst="rect">
            <a:avLst/>
          </a:prstGeom>
        </p:spPr>
      </p:pic>
    </p:spTree>
    <p:extLst>
      <p:ext uri="{BB962C8B-B14F-4D97-AF65-F5344CB8AC3E}">
        <p14:creationId xmlns:p14="http://schemas.microsoft.com/office/powerpoint/2010/main" val="3128807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0E4D5-89AF-2CB1-2E98-406FF9E707FD}"/>
              </a:ext>
            </a:extLst>
          </p:cNvPr>
          <p:cNvSpPr>
            <a:spLocks noGrp="1"/>
          </p:cNvSpPr>
          <p:nvPr>
            <p:ph type="title"/>
          </p:nvPr>
        </p:nvSpPr>
        <p:spPr/>
        <p:txBody>
          <a:bodyPr/>
          <a:lstStyle/>
          <a:p>
            <a:r>
              <a:rPr lang="en-US" dirty="0"/>
              <a:t>Food waste from Supermarkets</a:t>
            </a:r>
            <a:endParaRPr lang="en-GB" dirty="0"/>
          </a:p>
        </p:txBody>
      </p:sp>
      <p:pic>
        <p:nvPicPr>
          <p:cNvPr id="2050" name="Picture 2" descr="Swansea Community Fridge | Neighbourly">
            <a:extLst>
              <a:ext uri="{FF2B5EF4-FFF2-40B4-BE49-F238E27FC236}">
                <a16:creationId xmlns:a16="http://schemas.microsoft.com/office/drawing/2014/main" id="{B57321BE-4C3F-B6AA-74AE-167BC89ECC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4217" y="1828800"/>
            <a:ext cx="6735300" cy="405516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7E115B5-8160-166A-5879-D83E32092F0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4685" y="1297510"/>
            <a:ext cx="2249856" cy="1939876"/>
          </a:xfrm>
          <a:prstGeom prst="rect">
            <a:avLst/>
          </a:prstGeom>
        </p:spPr>
      </p:pic>
      <p:pic>
        <p:nvPicPr>
          <p:cNvPr id="5" name="Picture 4">
            <a:extLst>
              <a:ext uri="{FF2B5EF4-FFF2-40B4-BE49-F238E27FC236}">
                <a16:creationId xmlns:a16="http://schemas.microsoft.com/office/drawing/2014/main" id="{1148A860-89C6-946A-6E35-9A875E53FF2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776146" y="3237386"/>
            <a:ext cx="2286934" cy="3387188"/>
          </a:xfrm>
          <a:prstGeom prst="rect">
            <a:avLst/>
          </a:prstGeom>
        </p:spPr>
      </p:pic>
    </p:spTree>
    <p:extLst>
      <p:ext uri="{BB962C8B-B14F-4D97-AF65-F5344CB8AC3E}">
        <p14:creationId xmlns:p14="http://schemas.microsoft.com/office/powerpoint/2010/main" val="304709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409C5-B685-C8FD-8C9F-475926152E1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0C9C55C-3CB1-98EF-542F-D164141AA0BB}"/>
              </a:ext>
            </a:extLst>
          </p:cNvPr>
          <p:cNvSpPr>
            <a:spLocks noGrp="1"/>
          </p:cNvSpPr>
          <p:nvPr>
            <p:ph idx="1"/>
          </p:nvPr>
        </p:nvSpPr>
        <p:spPr>
          <a:xfrm>
            <a:off x="838200" y="1825625"/>
            <a:ext cx="5950226" cy="4351338"/>
          </a:xfrm>
        </p:spPr>
        <p:txBody>
          <a:bodyPr/>
          <a:lstStyle/>
          <a:p>
            <a:r>
              <a:rPr lang="en-US" dirty="0"/>
              <a:t>Funded by Welsh Gov</a:t>
            </a:r>
            <a:r>
              <a:rPr lang="en-GB" dirty="0"/>
              <a:t> and Swansea Council </a:t>
            </a:r>
            <a:endParaRPr lang="en-US" dirty="0"/>
          </a:p>
        </p:txBody>
      </p:sp>
      <p:pic>
        <p:nvPicPr>
          <p:cNvPr id="4" name="Picture 3">
            <a:extLst>
              <a:ext uri="{FF2B5EF4-FFF2-40B4-BE49-F238E27FC236}">
                <a16:creationId xmlns:a16="http://schemas.microsoft.com/office/drawing/2014/main" id="{6FFE52D0-2EDD-3C66-4AA7-99ABB15097AA}"/>
              </a:ext>
            </a:extLst>
          </p:cNvPr>
          <p:cNvPicPr>
            <a:picLocks noChangeAspect="1"/>
          </p:cNvPicPr>
          <p:nvPr/>
        </p:nvPicPr>
        <p:blipFill>
          <a:blip r:embed="rId2"/>
          <a:stretch>
            <a:fillRect/>
          </a:stretch>
        </p:blipFill>
        <p:spPr>
          <a:xfrm>
            <a:off x="7139609" y="365125"/>
            <a:ext cx="4326958" cy="5933534"/>
          </a:xfrm>
          <a:prstGeom prst="rect">
            <a:avLst/>
          </a:prstGeom>
        </p:spPr>
      </p:pic>
    </p:spTree>
    <p:extLst>
      <p:ext uri="{BB962C8B-B14F-4D97-AF65-F5344CB8AC3E}">
        <p14:creationId xmlns:p14="http://schemas.microsoft.com/office/powerpoint/2010/main" val="534534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7DC2A-C7C5-E3BF-5917-8F37401DCADA}"/>
              </a:ext>
            </a:extLst>
          </p:cNvPr>
          <p:cNvSpPr>
            <a:spLocks noGrp="1"/>
          </p:cNvSpPr>
          <p:nvPr>
            <p:ph type="title"/>
          </p:nvPr>
        </p:nvSpPr>
        <p:spPr/>
        <p:txBody>
          <a:bodyPr/>
          <a:lstStyle/>
          <a:p>
            <a:r>
              <a:rPr lang="en-US" dirty="0" err="1"/>
              <a:t>Benthyg</a:t>
            </a:r>
            <a:r>
              <a:rPr lang="en-US" dirty="0"/>
              <a:t> – Library of Things</a:t>
            </a:r>
            <a:endParaRPr lang="en-GB" dirty="0"/>
          </a:p>
        </p:txBody>
      </p:sp>
      <p:sp>
        <p:nvSpPr>
          <p:cNvPr id="3" name="Content Placeholder 2">
            <a:extLst>
              <a:ext uri="{FF2B5EF4-FFF2-40B4-BE49-F238E27FC236}">
                <a16:creationId xmlns:a16="http://schemas.microsoft.com/office/drawing/2014/main" id="{3B94BB79-28D3-6AAA-6700-2BD2AE22ACB1}"/>
              </a:ext>
            </a:extLst>
          </p:cNvPr>
          <p:cNvSpPr>
            <a:spLocks noGrp="1"/>
          </p:cNvSpPr>
          <p:nvPr>
            <p:ph idx="1"/>
          </p:nvPr>
        </p:nvSpPr>
        <p:spPr>
          <a:xfrm>
            <a:off x="838200" y="1825625"/>
            <a:ext cx="3793435" cy="4351338"/>
          </a:xfrm>
        </p:spPr>
        <p:txBody>
          <a:bodyPr/>
          <a:lstStyle/>
          <a:p>
            <a:r>
              <a:rPr lang="en-US" dirty="0"/>
              <a:t>Tools were funded by Welsh gov</a:t>
            </a:r>
          </a:p>
          <a:p>
            <a:r>
              <a:rPr lang="en-US" dirty="0"/>
              <a:t>Struggled to stay open due to operating costs</a:t>
            </a:r>
          </a:p>
          <a:p>
            <a:endParaRPr lang="en-GB" dirty="0"/>
          </a:p>
        </p:txBody>
      </p:sp>
      <p:pic>
        <p:nvPicPr>
          <p:cNvPr id="4" name="Picture 3">
            <a:extLst>
              <a:ext uri="{FF2B5EF4-FFF2-40B4-BE49-F238E27FC236}">
                <a16:creationId xmlns:a16="http://schemas.microsoft.com/office/drawing/2014/main" id="{8644029D-DA2A-CEE7-F0A8-0FBCAF3D1E34}"/>
              </a:ext>
            </a:extLst>
          </p:cNvPr>
          <p:cNvPicPr>
            <a:picLocks noChangeAspect="1"/>
          </p:cNvPicPr>
          <p:nvPr/>
        </p:nvPicPr>
        <p:blipFill>
          <a:blip r:embed="rId2"/>
          <a:stretch>
            <a:fillRect/>
          </a:stretch>
        </p:blipFill>
        <p:spPr>
          <a:xfrm>
            <a:off x="4786312" y="1825625"/>
            <a:ext cx="6538896" cy="4351338"/>
          </a:xfrm>
          <a:prstGeom prst="rect">
            <a:avLst/>
          </a:prstGeom>
        </p:spPr>
      </p:pic>
    </p:spTree>
    <p:extLst>
      <p:ext uri="{BB962C8B-B14F-4D97-AF65-F5344CB8AC3E}">
        <p14:creationId xmlns:p14="http://schemas.microsoft.com/office/powerpoint/2010/main" val="1148813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18D43-63B9-6FF6-F3E8-02250FA324DA}"/>
              </a:ext>
            </a:extLst>
          </p:cNvPr>
          <p:cNvSpPr>
            <a:spLocks noGrp="1"/>
          </p:cNvSpPr>
          <p:nvPr>
            <p:ph type="title"/>
          </p:nvPr>
        </p:nvSpPr>
        <p:spPr>
          <a:xfrm>
            <a:off x="5993296" y="365125"/>
            <a:ext cx="5360504" cy="1325563"/>
          </a:xfrm>
        </p:spPr>
        <p:txBody>
          <a:bodyPr/>
          <a:lstStyle/>
          <a:p>
            <a:endParaRPr lang="en-GB" dirty="0"/>
          </a:p>
        </p:txBody>
      </p:sp>
      <p:pic>
        <p:nvPicPr>
          <p:cNvPr id="5" name="Content Placeholder 4" descr="A sign in a hallway&#10;&#10;Description automatically generated">
            <a:extLst>
              <a:ext uri="{FF2B5EF4-FFF2-40B4-BE49-F238E27FC236}">
                <a16:creationId xmlns:a16="http://schemas.microsoft.com/office/drawing/2014/main" id="{C0E141D3-8A44-33F7-1898-D238F3760C0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5178287" cy="6904384"/>
          </a:xfrm>
        </p:spPr>
      </p:pic>
    </p:spTree>
    <p:extLst>
      <p:ext uri="{BB962C8B-B14F-4D97-AF65-F5344CB8AC3E}">
        <p14:creationId xmlns:p14="http://schemas.microsoft.com/office/powerpoint/2010/main" val="79262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B9BC-A80E-B527-9214-AB3C5E9B9AFF}"/>
              </a:ext>
            </a:extLst>
          </p:cNvPr>
          <p:cNvSpPr>
            <a:spLocks noGrp="1"/>
          </p:cNvSpPr>
          <p:nvPr>
            <p:ph type="title"/>
          </p:nvPr>
        </p:nvSpPr>
        <p:spPr/>
        <p:txBody>
          <a:bodyPr/>
          <a:lstStyle/>
          <a:p>
            <a:r>
              <a:rPr lang="en-US" dirty="0"/>
              <a:t>The Future of Beyond Recycling Swansea </a:t>
            </a:r>
            <a:endParaRPr lang="en-GB" dirty="0"/>
          </a:p>
        </p:txBody>
      </p:sp>
      <p:sp>
        <p:nvSpPr>
          <p:cNvPr id="3" name="Content Placeholder 2">
            <a:extLst>
              <a:ext uri="{FF2B5EF4-FFF2-40B4-BE49-F238E27FC236}">
                <a16:creationId xmlns:a16="http://schemas.microsoft.com/office/drawing/2014/main" id="{B84120B1-4537-872F-19CE-61814E0501CA}"/>
              </a:ext>
            </a:extLst>
          </p:cNvPr>
          <p:cNvSpPr>
            <a:spLocks noGrp="1"/>
          </p:cNvSpPr>
          <p:nvPr>
            <p:ph idx="1"/>
          </p:nvPr>
        </p:nvSpPr>
        <p:spPr/>
        <p:txBody>
          <a:bodyPr/>
          <a:lstStyle/>
          <a:p>
            <a:r>
              <a:rPr lang="en-US" dirty="0"/>
              <a:t>New Student Waste Project – Funded by Swansea Council </a:t>
            </a:r>
          </a:p>
          <a:p>
            <a:r>
              <a:rPr lang="en-US" dirty="0"/>
              <a:t>New Permanent  Repair Space – Funded by Landfill Disposals Tax</a:t>
            </a:r>
            <a:endParaRPr lang="en-GB" dirty="0"/>
          </a:p>
        </p:txBody>
      </p:sp>
      <p:pic>
        <p:nvPicPr>
          <p:cNvPr id="4" name="Picture 3">
            <a:extLst>
              <a:ext uri="{FF2B5EF4-FFF2-40B4-BE49-F238E27FC236}">
                <a16:creationId xmlns:a16="http://schemas.microsoft.com/office/drawing/2014/main" id="{00A77438-3833-32DC-3AA6-7F001C73AE4A}"/>
              </a:ext>
            </a:extLst>
          </p:cNvPr>
          <p:cNvPicPr>
            <a:picLocks noChangeAspect="1"/>
          </p:cNvPicPr>
          <p:nvPr/>
        </p:nvPicPr>
        <p:blipFill>
          <a:blip r:embed="rId2"/>
          <a:stretch>
            <a:fillRect/>
          </a:stretch>
        </p:blipFill>
        <p:spPr>
          <a:xfrm>
            <a:off x="838200" y="2824051"/>
            <a:ext cx="4898069" cy="3668824"/>
          </a:xfrm>
          <a:prstGeom prst="rect">
            <a:avLst/>
          </a:prstGeom>
        </p:spPr>
      </p:pic>
      <p:pic>
        <p:nvPicPr>
          <p:cNvPr id="5" name="Picture 4">
            <a:extLst>
              <a:ext uri="{FF2B5EF4-FFF2-40B4-BE49-F238E27FC236}">
                <a16:creationId xmlns:a16="http://schemas.microsoft.com/office/drawing/2014/main" id="{AC915487-251C-10C1-DE29-01E75C826556}"/>
              </a:ext>
            </a:extLst>
          </p:cNvPr>
          <p:cNvPicPr>
            <a:picLocks noChangeAspect="1"/>
          </p:cNvPicPr>
          <p:nvPr/>
        </p:nvPicPr>
        <p:blipFill>
          <a:blip r:embed="rId3"/>
          <a:stretch>
            <a:fillRect/>
          </a:stretch>
        </p:blipFill>
        <p:spPr>
          <a:xfrm>
            <a:off x="5874027" y="2824051"/>
            <a:ext cx="6131314" cy="3218940"/>
          </a:xfrm>
          <a:prstGeom prst="rect">
            <a:avLst/>
          </a:prstGeom>
        </p:spPr>
      </p:pic>
    </p:spTree>
    <p:extLst>
      <p:ext uri="{BB962C8B-B14F-4D97-AF65-F5344CB8AC3E}">
        <p14:creationId xmlns:p14="http://schemas.microsoft.com/office/powerpoint/2010/main" val="22804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94B2D8654ED04085ECE5999D7251EF" ma:contentTypeVersion="13" ma:contentTypeDescription="Create a new document." ma:contentTypeScope="" ma:versionID="f3e31468f6a83d1fa0f909db08ed42d9">
  <xsd:schema xmlns:xsd="http://www.w3.org/2001/XMLSchema" xmlns:xs="http://www.w3.org/2001/XMLSchema" xmlns:p="http://schemas.microsoft.com/office/2006/metadata/properties" xmlns:ns2="402fff1b-1609-4e2c-a789-901be5a932f0" xmlns:ns3="c6d91ed0-3414-4e0b-9227-ede11afa7c9f" targetNamespace="http://schemas.microsoft.com/office/2006/metadata/properties" ma:root="true" ma:fieldsID="05966cfce8f992222ed7572d631d8967" ns2:_="" ns3:_="">
    <xsd:import namespace="402fff1b-1609-4e2c-a789-901be5a932f0"/>
    <xsd:import namespace="c6d91ed0-3414-4e0b-9227-ede11afa7c9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MediaServiceObjectDetectorVersions"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2fff1b-1609-4e2c-a789-901be5a932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Location" ma:index="17" nillable="true" ma:displayName="Location" ma:indexed="true" ma:internalName="MediaServiceLocation"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6d91ed0-3414-4e0b-9227-ede11afa7c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etadata xmlns="http://www.objective.com/ecm/document/metadata/FF3C5B18883D4E21973B57C2EEED7FD1" version="1.0.0">
  <systemFields>
    <field name="Objective-Id">
      <value order="0">A33870161</value>
    </field>
    <field name="Objective-Title">
      <value order="0">2021-03  BR Strategy - Swansea Environment Centre webinar - Andy Rees</value>
    </field>
    <field name="Objective-Description">
      <value order="0"/>
    </field>
    <field name="Objective-CreationStamp">
      <value order="0">2021-03-16T15:42:40Z</value>
    </field>
    <field name="Objective-IsApproved">
      <value order="0">false</value>
    </field>
    <field name="Objective-IsPublished">
      <value order="0">false</value>
    </field>
    <field name="Objective-DatePublished">
      <value order="0"/>
    </field>
    <field name="Objective-ModificationStamp">
      <value order="0">2021-03-17T12:39:00Z</value>
    </field>
    <field name="Objective-Owner">
      <value order="0">Rees, Andy  (ESNR-ERA-ResourceEfficiency&amp;CircularEconomy)</value>
    </field>
    <field name="Objective-Path">
      <value order="0">Objective Global Folder:Business File Plan:Economy, Skills &amp; Natural Resources (ESNR):Economy, Skills &amp; Natural Resources (ESNR) - ERA - Water, Waste &amp; Resource Efficiency and Flood Division:1 - Save:Waste Strategy:Divisional Branch Matters:Presentation  - 2019 - 2023 - Waste Strategy Branch:Circular economy / resource efficiency copy</value>
    </field>
    <field name="Objective-Parent">
      <value order="0">Circular economy / resource efficiency copy</value>
    </field>
    <field name="Objective-State">
      <value order="0">Being Edited</value>
    </field>
    <field name="Objective-VersionId">
      <value order="0">vA67021868</value>
    </field>
    <field name="Objective-Version">
      <value order="0">2.1</value>
    </field>
    <field name="Objective-VersionNumber">
      <value order="0">4</value>
    </field>
    <field name="Objective-VersionComment">
      <value order="0"/>
    </field>
    <field name="Objective-FileNumber">
      <value order="0">qA1378389</value>
    </field>
    <field name="Objective-Classification">
      <value order="0">Official</value>
    </field>
    <field name="Objective-Caveats">
      <value order="0"/>
    </field>
  </systemFields>
  <catalogues>
    <catalogue name="Document Type Catalogue" type="type" ori="id:cA14">
      <field name="Objective-Date Acquired">
        <value order="0"/>
      </field>
      <field name="Objective-Official Translation">
        <value order="0"/>
      </field>
      <field name="Objective-Connect Creator">
        <value order="0"/>
      </field>
    </catalogue>
  </catalogues>
</metadata>
</file>

<file path=customXml/itemProps1.xml><?xml version="1.0" encoding="utf-8"?>
<ds:datastoreItem xmlns:ds="http://schemas.openxmlformats.org/officeDocument/2006/customXml" ds:itemID="{A8A84005-2BAD-49DB-9EF7-C257D2B6EF4F}">
  <ds:schemaRefs>
    <ds:schemaRef ds:uri="27233c93-c413-4fbb-a11c-d69fcc6dbe32"/>
    <ds:schemaRef ds:uri="fad5256b-9034-4098-a484-2992d39a629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C5E346B-A309-421E-B026-5720701A86DE}">
  <ds:schemaRefs>
    <ds:schemaRef ds:uri="402fff1b-1609-4e2c-a789-901be5a932f0"/>
    <ds:schemaRef ds:uri="c6d91ed0-3414-4e0b-9227-ede11afa7c9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748688D-C284-44AC-A43F-40669A0EDBE8}">
  <ds:schemaRefs>
    <ds:schemaRef ds:uri="http://schemas.microsoft.com/sharepoint/v3/contenttype/forms"/>
  </ds:schemaRefs>
</ds:datastoreItem>
</file>

<file path=customXml/itemProps4.xml><?xml version="1.0" encoding="utf-8"?>
<ds:datastoreItem xmlns:ds="http://schemas.openxmlformats.org/officeDocument/2006/customXml" ds:itemID="{5745109E-2DDF-40CB-AC2B-FF9B10C90820}">
  <ds:schemaRefs>
    <ds:schemaRef ds:uri="http://www.objective.com/ecm/document/metadata/FF3C5B18883D4E21973B57C2EEED7FD1"/>
  </ds:schemaRefs>
</ds:datastoreItem>
</file>

<file path=docProps/app.xml><?xml version="1.0" encoding="utf-8"?>
<Properties xmlns="http://schemas.openxmlformats.org/officeDocument/2006/extended-properties" xmlns:vt="http://schemas.openxmlformats.org/officeDocument/2006/docPropsVTypes">
  <TotalTime>0</TotalTime>
  <Words>1844</Words>
  <Application>Microsoft Office PowerPoint</Application>
  <PresentationFormat>Widescreen</PresentationFormat>
  <Paragraphs>141</Paragraphs>
  <Slides>28</Slides>
  <Notes>7</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Arial</vt:lpstr>
      <vt:lpstr>brandon-grotesque</vt:lpstr>
      <vt:lpstr>Calibri</vt:lpstr>
      <vt:lpstr>Calibri Light</vt:lpstr>
      <vt:lpstr>Google Sans</vt:lpstr>
      <vt:lpstr>Times</vt:lpstr>
      <vt:lpstr>var(--awb-text-font-family)</vt:lpstr>
      <vt:lpstr>var(--body_typography-font-family)</vt:lpstr>
      <vt:lpstr>var(--h3_typography-font-family)</vt:lpstr>
      <vt:lpstr>Office Theme</vt:lpstr>
      <vt:lpstr>PowerPoint Presentation</vt:lpstr>
      <vt:lpstr>PowerPoint Presentation</vt:lpstr>
      <vt:lpstr>PowerPoint Presentation</vt:lpstr>
      <vt:lpstr>Welsh Govs goal for 2050 – using only our fair share of the Earth’s resources - One Planet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Repair Cafe</vt:lpstr>
      <vt:lpstr>PowerPoint Presentation</vt:lpstr>
      <vt:lpstr>Barriers to repair</vt:lpstr>
      <vt:lpstr>Right to repair </vt:lpstr>
      <vt:lpstr>Bike Repair Stations</vt:lpstr>
      <vt:lpstr>Refills </vt:lpstr>
      <vt:lpstr>Refill In Swansea </vt:lpstr>
      <vt:lpstr>Food Waste</vt:lpstr>
      <vt:lpstr>Food waste from Supermarkets</vt:lpstr>
      <vt:lpstr>PowerPoint Presentation</vt:lpstr>
      <vt:lpstr>Benthyg – Library of Things</vt:lpstr>
      <vt:lpstr>PowerPoint Presentation</vt:lpstr>
      <vt:lpstr>The Future of Beyond Recycling Swansea </vt:lpstr>
    </vt:vector>
  </TitlesOfParts>
  <Company>Welsh Government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Corfield, Lucy (ESNR-Strategy-Decarbonisation&amp;Energy)</dc:creator>
  <cp:lastModifiedBy>Chris Day</cp:lastModifiedBy>
  <cp:revision>2</cp:revision>
  <dcterms:created xsi:type="dcterms:W3CDTF">2020-10-23T06:14:27Z</dcterms:created>
  <dcterms:modified xsi:type="dcterms:W3CDTF">2024-02-14T12:12:44Z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A33870161</vt:lpwstr>
  </property>
  <property fmtid="{D5CDD505-2E9C-101B-9397-08002B2CF9AE}" pid="4" name="Objective-Title">
    <vt:lpwstr>2021-03  BR Strategy - Swansea Environment Centre webinar - Andy Rees</vt:lpwstr>
  </property>
  <property fmtid="{D5CDD505-2E9C-101B-9397-08002B2CF9AE}" pid="5" name="Objective-Description">
    <vt:lpwstr/>
  </property>
  <property fmtid="{D5CDD505-2E9C-101B-9397-08002B2CF9AE}" pid="6" name="Objective-CreationStamp">
    <vt:filetime>2021-03-16T15:42:55Z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2021-03-17T13:03:02Z</vt:filetime>
  </property>
  <property fmtid="{D5CDD505-2E9C-101B-9397-08002B2CF9AE}" pid="10" name="Objective-ModificationStamp">
    <vt:filetime>2021-03-17T13:03:02Z</vt:filetime>
  </property>
  <property fmtid="{D5CDD505-2E9C-101B-9397-08002B2CF9AE}" pid="11" name="Objective-Owner">
    <vt:lpwstr>Rees, Andy  (ESNR-ERA-ResourceEfficiency&amp;CircularEconomy)</vt:lpwstr>
  </property>
  <property fmtid="{D5CDD505-2E9C-101B-9397-08002B2CF9AE}" pid="12" name="Objective-Path">
    <vt:lpwstr>Objective Global Folder:Business File Plan:Economy, Skills &amp; Natural Resources (ESNR):Economy, Skills &amp; Natural Resources (ESNR) - ERA - Water, Waste &amp; Resource Efficiency and Flood Division:1 - Save:Waste Strategy:Divisional Branch Matters:Presentation  </vt:lpwstr>
  </property>
  <property fmtid="{D5CDD505-2E9C-101B-9397-08002B2CF9AE}" pid="13" name="Objective-Parent">
    <vt:lpwstr>Circular economy / resource efficiency copy</vt:lpwstr>
  </property>
  <property fmtid="{D5CDD505-2E9C-101B-9397-08002B2CF9AE}" pid="14" name="Objective-State">
    <vt:lpwstr>Published</vt:lpwstr>
  </property>
  <property fmtid="{D5CDD505-2E9C-101B-9397-08002B2CF9AE}" pid="15" name="Objective-VersionId">
    <vt:lpwstr>vA67021868</vt:lpwstr>
  </property>
  <property fmtid="{D5CDD505-2E9C-101B-9397-08002B2CF9AE}" pid="16" name="Objective-Version">
    <vt:lpwstr>3.0</vt:lpwstr>
  </property>
  <property fmtid="{D5CDD505-2E9C-101B-9397-08002B2CF9AE}" pid="17" name="Objective-VersionNumber">
    <vt:r8>4</vt:r8>
  </property>
  <property fmtid="{D5CDD505-2E9C-101B-9397-08002B2CF9AE}" pid="18" name="Objective-VersionComment">
    <vt:lpwstr/>
  </property>
  <property fmtid="{D5CDD505-2E9C-101B-9397-08002B2CF9AE}" pid="19" name="Objective-FileNumber">
    <vt:lpwstr/>
  </property>
  <property fmtid="{D5CDD505-2E9C-101B-9397-08002B2CF9AE}" pid="20" name="Objective-Classification">
    <vt:lpwstr>[Inherited - Official]</vt:lpwstr>
  </property>
  <property fmtid="{D5CDD505-2E9C-101B-9397-08002B2CF9AE}" pid="21" name="Objective-Caveats">
    <vt:lpwstr/>
  </property>
  <property fmtid="{D5CDD505-2E9C-101B-9397-08002B2CF9AE}" pid="22" name="Objective-Language">
    <vt:lpwstr>English (eng)</vt:lpwstr>
  </property>
  <property fmtid="{D5CDD505-2E9C-101B-9397-08002B2CF9AE}" pid="23" name="Objective-Date Acquired">
    <vt:lpwstr/>
  </property>
  <property fmtid="{D5CDD505-2E9C-101B-9397-08002B2CF9AE}" pid="24" name="Objective-What to Keep">
    <vt:lpwstr>No</vt:lpwstr>
  </property>
  <property fmtid="{D5CDD505-2E9C-101B-9397-08002B2CF9AE}" pid="25" name="Objective-Official Translation">
    <vt:lpwstr/>
  </property>
  <property fmtid="{D5CDD505-2E9C-101B-9397-08002B2CF9AE}" pid="26" name="Objective-Connect Creator">
    <vt:lpwstr/>
  </property>
  <property fmtid="{D5CDD505-2E9C-101B-9397-08002B2CF9AE}" pid="27" name="Objective-Comment">
    <vt:lpwstr/>
  </property>
  <property fmtid="{D5CDD505-2E9C-101B-9397-08002B2CF9AE}" pid="28" name="ContentTypeId">
    <vt:lpwstr>0x0101004594B2D8654ED04085ECE5999D7251EF</vt:lpwstr>
  </property>
</Properties>
</file>