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4" r:id="rId9"/>
  </p:sldMasterIdLst>
  <p:notesMasterIdLst>
    <p:notesMasterId r:id="rId36"/>
  </p:notesMasterIdLst>
  <p:sldIdLst>
    <p:sldId id="292" r:id="rId10"/>
    <p:sldId id="294" r:id="rId11"/>
    <p:sldId id="295" r:id="rId12"/>
    <p:sldId id="327" r:id="rId13"/>
    <p:sldId id="328" r:id="rId14"/>
    <p:sldId id="329" r:id="rId15"/>
    <p:sldId id="330" r:id="rId16"/>
    <p:sldId id="331" r:id="rId17"/>
    <p:sldId id="332" r:id="rId18"/>
    <p:sldId id="333" r:id="rId19"/>
    <p:sldId id="335" r:id="rId20"/>
    <p:sldId id="336" r:id="rId21"/>
    <p:sldId id="337" r:id="rId22"/>
    <p:sldId id="338" r:id="rId23"/>
    <p:sldId id="339" r:id="rId24"/>
    <p:sldId id="340" r:id="rId25"/>
    <p:sldId id="341" r:id="rId26"/>
    <p:sldId id="342" r:id="rId27"/>
    <p:sldId id="343" r:id="rId28"/>
    <p:sldId id="344" r:id="rId29"/>
    <p:sldId id="345" r:id="rId30"/>
    <p:sldId id="346" r:id="rId31"/>
    <p:sldId id="347" r:id="rId32"/>
    <p:sldId id="348" r:id="rId33"/>
    <p:sldId id="349" r:id="rId34"/>
    <p:sldId id="32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C51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7309" autoAdjust="0"/>
  </p:normalViewPr>
  <p:slideViewPr>
    <p:cSldViewPr snapToGrid="0">
      <p:cViewPr varScale="1">
        <p:scale>
          <a:sx n="77" d="100"/>
          <a:sy n="77" d="100"/>
        </p:scale>
        <p:origin x="627"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2.xml"/><Relationship Id="rId34" Type="http://schemas.openxmlformats.org/officeDocument/2006/relationships/slide" Target="slides/slide25.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notesMaster" Target="notesMasters/notesMaster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19/03/2021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2918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1041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4480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5108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8709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453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3127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48223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9338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86092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3917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56845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79984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02354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9638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39210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66816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2117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33652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09656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85360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7672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55523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031017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3/19/2021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85023992"/>
      </p:ext>
    </p:extLst>
  </p:cSld>
  <p:clrMap bg1="lt1" tx1="dk1" bg2="lt2" tx2="dk2" accent1="accent1" accent2="accent2" accent3="accent3" accent4="accent4" accent5="accent5" accent6="accent6" hlink="hlink" folHlink="folHlink"/>
  <p:sldLayoutIdLst>
    <p:sldLayoutId id="2147483685" r:id="rId1"/>
    <p:sldLayoutId id="214748368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p:txBody>
          <a:bodyPr/>
          <a:lstStyle/>
          <a:p>
            <a:r>
              <a:rPr lang="en-US" sz="4000" dirty="0" smtClean="0"/>
              <a:t>BGP – </a:t>
            </a:r>
            <a:r>
              <a:rPr lang="en-US" sz="4000" dirty="0"/>
              <a:t>Part </a:t>
            </a:r>
            <a:r>
              <a:rPr lang="en-US" sz="4000" dirty="0" smtClean="0"/>
              <a:t>3</a:t>
            </a:r>
            <a:r>
              <a:rPr lang="en-GB" dirty="0"/>
              <a:t/>
            </a:r>
            <a:br>
              <a:rPr lang="en-GB" dirty="0"/>
            </a:b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a:p>
          <a:p>
            <a:endParaRPr lang="en-GB" dirty="0" smtClean="0"/>
          </a:p>
          <a:p>
            <a:r>
              <a:rPr lang="en-GB" dirty="0" smtClean="0"/>
              <a:t>Enterprise </a:t>
            </a:r>
            <a:r>
              <a:rPr lang="en-GB" dirty="0"/>
              <a:t>Core Networking</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i="1" dirty="0" smtClean="0"/>
              <a:t>(ACCA7029)</a:t>
            </a:r>
          </a:p>
          <a:p>
            <a:r>
              <a:rPr lang="en-GB" dirty="0" smtClean="0"/>
              <a:t>Applied Computing - WISA</a:t>
            </a:r>
            <a:endParaRPr lang="en-GB" dirty="0"/>
          </a:p>
          <a:p>
            <a:endParaRPr lang="en-GB" dirty="0"/>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535560" y="1356281"/>
            <a:ext cx="5134990" cy="3864989"/>
          </a:xfrm>
        </p:spPr>
        <p:txBody>
          <a:bodyPr/>
          <a:lstStyle/>
          <a:p>
            <a:r>
              <a:rPr lang="en-GB" sz="2400" b="1" dirty="0" smtClean="0"/>
              <a:t>Objectives</a:t>
            </a:r>
          </a:p>
          <a:p>
            <a:r>
              <a:rPr lang="en-GB" sz="2400" b="1" i="1" dirty="0" smtClean="0"/>
              <a:t>Part 1, 2 &amp; 3</a:t>
            </a:r>
            <a:endParaRPr lang="en-GB" sz="2400" b="1" i="1" dirty="0"/>
          </a:p>
          <a:p>
            <a:pPr marL="457200" indent="-457200">
              <a:buFont typeface="Wingdings" panose="05000000000000000000" pitchFamily="2" charset="2"/>
              <a:buChar char="Ø"/>
            </a:pPr>
            <a:r>
              <a:rPr lang="en-US" sz="2400" b="1" i="1" dirty="0"/>
              <a:t>BGP Fundamentals, </a:t>
            </a:r>
            <a:endParaRPr lang="en-US" sz="2400" b="1" i="1" dirty="0" smtClean="0"/>
          </a:p>
          <a:p>
            <a:pPr marL="457200" indent="-457200">
              <a:buFont typeface="Wingdings" panose="05000000000000000000" pitchFamily="2" charset="2"/>
              <a:buChar char="Ø"/>
            </a:pPr>
            <a:r>
              <a:rPr lang="en-US" sz="2400" b="1" i="1" dirty="0" smtClean="0"/>
              <a:t>Route </a:t>
            </a:r>
            <a:r>
              <a:rPr lang="en-US" sz="2400" b="1" i="1" dirty="0"/>
              <a:t>Summarization</a:t>
            </a:r>
          </a:p>
          <a:p>
            <a:pPr marL="457200" indent="-457200">
              <a:buFont typeface="Wingdings" panose="05000000000000000000" pitchFamily="2" charset="2"/>
              <a:buChar char="Ø"/>
            </a:pPr>
            <a:r>
              <a:rPr lang="en-US" sz="2400" b="1" i="1" dirty="0"/>
              <a:t>Multiprotocol BGP for IPv6</a:t>
            </a:r>
            <a:endParaRPr lang="en-GB" sz="2400" b="1" i="1" dirty="0"/>
          </a:p>
          <a:p>
            <a:pPr marL="457200" indent="-457200">
              <a:buFont typeface="Wingdings" panose="05000000000000000000" pitchFamily="2" charset="2"/>
              <a:buChar char="Ø"/>
            </a:pPr>
            <a:r>
              <a:rPr lang="en-US" sz="2400" b="1" i="1" dirty="0" smtClean="0"/>
              <a:t>Basic </a:t>
            </a:r>
            <a:r>
              <a:rPr lang="en-US" sz="2400" b="1" i="1" dirty="0"/>
              <a:t>BGP </a:t>
            </a:r>
            <a:r>
              <a:rPr lang="en-US" sz="2400" b="1" i="1" dirty="0" smtClean="0"/>
              <a:t>Configuration</a:t>
            </a:r>
          </a:p>
          <a:p>
            <a:pPr marL="457200" indent="-457200">
              <a:buFont typeface="Wingdings" panose="05000000000000000000" pitchFamily="2" charset="2"/>
              <a:buChar char="Ø"/>
            </a:pPr>
            <a:r>
              <a:rPr lang="en-US" sz="2400" b="1" i="1" dirty="0"/>
              <a:t>Advanced BGP Concepts</a:t>
            </a:r>
          </a:p>
          <a:p>
            <a:r>
              <a:rPr lang="en-GB" sz="2400" b="1" i="1" dirty="0" smtClean="0"/>
              <a:t>Part 4</a:t>
            </a:r>
            <a:endParaRPr lang="en-US" sz="2400" b="1" i="1" dirty="0" smtClean="0"/>
          </a:p>
          <a:p>
            <a:pPr marL="457200" indent="-457200">
              <a:buFont typeface="Wingdings" panose="05000000000000000000" pitchFamily="2" charset="2"/>
              <a:buChar char="Ø"/>
            </a:pPr>
            <a:r>
              <a:rPr lang="en-US" sz="2400" b="1" i="1" dirty="0" smtClean="0"/>
              <a:t>BGP Communities</a:t>
            </a:r>
          </a:p>
          <a:p>
            <a:endParaRPr lang="en-GB" sz="2400" b="1" i="1" dirty="0" smtClean="0"/>
          </a:p>
          <a:p>
            <a:endParaRPr lang="en-US" sz="2400" b="1" i="1" dirty="0"/>
          </a:p>
        </p:txBody>
      </p:sp>
      <p:sp>
        <p:nvSpPr>
          <p:cNvPr id="4" name="Rectangle 3"/>
          <p:cNvSpPr/>
          <p:nvPr/>
        </p:nvSpPr>
        <p:spPr>
          <a:xfrm>
            <a:off x="6467151" y="2941410"/>
            <a:ext cx="5152571" cy="923330"/>
          </a:xfrm>
          <a:prstGeom prst="rect">
            <a:avLst/>
          </a:prstGeom>
        </p:spPr>
        <p:txBody>
          <a:bodyPr wrap="square">
            <a:spAutoFit/>
          </a:bodyPr>
          <a:lstStyle/>
          <a:p>
            <a:pPr algn="just">
              <a:spcBef>
                <a:spcPts val="0"/>
              </a:spcBef>
            </a:pPr>
            <a:r>
              <a:rPr lang="en-US" i="1" dirty="0">
                <a:solidFill>
                  <a:schemeClr val="tx1">
                    <a:lumMod val="50000"/>
                  </a:schemeClr>
                </a:solidFill>
              </a:rPr>
              <a:t>We will </a:t>
            </a:r>
            <a:r>
              <a:rPr lang="en-US" i="1" dirty="0" smtClean="0">
                <a:solidFill>
                  <a:schemeClr val="tx1">
                    <a:lumMod val="50000"/>
                  </a:schemeClr>
                </a:solidFill>
              </a:rPr>
              <a:t>talk about </a:t>
            </a:r>
            <a:r>
              <a:rPr lang="en-US" i="1" dirty="0" err="1" smtClean="0">
                <a:solidFill>
                  <a:schemeClr val="tx1">
                    <a:lumMod val="50000"/>
                  </a:schemeClr>
                </a:solidFill>
              </a:rPr>
              <a:t>Multihoming</a:t>
            </a:r>
            <a:r>
              <a:rPr lang="en-US" i="1" dirty="0" smtClean="0">
                <a:solidFill>
                  <a:schemeClr val="tx1">
                    <a:lumMod val="50000"/>
                  </a:schemeClr>
                </a:solidFill>
              </a:rPr>
              <a:t>, Conditional Matching, Route Maps, Route Filtering and Manipulation, BGP Communities and Path Selection</a:t>
            </a: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Communities</a:t>
            </a:r>
            <a:r>
              <a:rPr lang="en-US" sz="3200" dirty="0"/>
              <a:t/>
            </a:r>
            <a:br>
              <a:rPr lang="en-US" sz="3200" dirty="0"/>
            </a:br>
            <a:r>
              <a:rPr lang="en-US" sz="3200" dirty="0"/>
              <a:t>BGP Communities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932241"/>
            <a:ext cx="11903242" cy="5281163"/>
          </a:xfrm>
        </p:spPr>
        <p:txBody>
          <a:bodyPr/>
          <a:lstStyle/>
          <a:p>
            <a:pPr marL="342900" lvl="0" indent="-342900" algn="just" defTabSz="912261" fontAlgn="base">
              <a:spcBef>
                <a:spcPts val="800"/>
              </a:spcBef>
              <a:spcAft>
                <a:spcPts val="800"/>
              </a:spcAft>
              <a:buClr>
                <a:schemeClr val="tx2"/>
              </a:buClr>
              <a:buSzPct val="90000"/>
              <a:buFont typeface="Wingdings" panose="05000000000000000000" pitchFamily="2" charset="2"/>
              <a:buChar char="§"/>
              <a:defRPr/>
            </a:pPr>
            <a:r>
              <a:rPr lang="en-US" sz="1867" dirty="0">
                <a:solidFill>
                  <a:schemeClr val="tx1"/>
                </a:solidFill>
              </a:rPr>
              <a:t>BGP communities provide additional capability for tagging routes and for modifying BGP routing policy on upstream and downstream routers. </a:t>
            </a:r>
            <a:r>
              <a:rPr lang="en-US" sz="1867" dirty="0" smtClean="0">
                <a:solidFill>
                  <a:schemeClr val="tx1"/>
                </a:solidFill>
              </a:rPr>
              <a:t>BGP </a:t>
            </a:r>
            <a:r>
              <a:rPr lang="en-US" sz="1867" dirty="0">
                <a:solidFill>
                  <a:schemeClr val="tx1"/>
                </a:solidFill>
              </a:rPr>
              <a:t>communities can be appended, removed, or modified selectively on each attribute as a route travels from router to router.</a:t>
            </a: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r>
              <a:rPr lang="en-US" sz="1867" dirty="0" smtClean="0">
                <a:solidFill>
                  <a:schemeClr val="tx1"/>
                </a:solidFill>
              </a:rPr>
              <a:t>BGP </a:t>
            </a:r>
            <a:r>
              <a:rPr lang="en-US" sz="1867" dirty="0">
                <a:solidFill>
                  <a:schemeClr val="tx1"/>
                </a:solidFill>
              </a:rPr>
              <a:t>communities are an optional transitive BGP attribute that can traverse from AS to AS. </a:t>
            </a: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r>
              <a:rPr lang="en-US" sz="1867" dirty="0">
                <a:solidFill>
                  <a:schemeClr val="tx1"/>
                </a:solidFill>
              </a:rPr>
              <a:t>A BGP community is a 32-bit number that can be included with a route. </a:t>
            </a: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r>
              <a:rPr lang="en-US" sz="1867" dirty="0">
                <a:solidFill>
                  <a:schemeClr val="tx1"/>
                </a:solidFill>
              </a:rPr>
              <a:t>A BGP community can be displayed as a full 32-bit number (0–4,294,967,295) or as two 16-bit numbers (0–65535):(0–65535), commonly referred to as new format.</a:t>
            </a: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r>
              <a:rPr lang="en-US" sz="1867" dirty="0">
                <a:solidFill>
                  <a:schemeClr val="tx1"/>
                </a:solidFill>
              </a:rPr>
              <a:t>Private BGP communities follow a particular convention where the first 16 bits represent the AS of the community origination, and the second 16 bits represent a pattern defined by the originating AS.</a:t>
            </a:r>
          </a:p>
          <a:p>
            <a:pPr marL="342900" indent="-342900" algn="just" defTabSz="912261" fontAlgn="base">
              <a:spcBef>
                <a:spcPts val="800"/>
              </a:spcBef>
              <a:spcAft>
                <a:spcPts val="800"/>
              </a:spcAft>
              <a:buClr>
                <a:schemeClr val="tx2"/>
              </a:buClr>
              <a:buSzPct val="90000"/>
              <a:buFont typeface="Wingdings" panose="05000000000000000000" pitchFamily="2" charset="2"/>
              <a:buChar char="§"/>
            </a:pPr>
            <a:r>
              <a:rPr lang="en-US" sz="1867" dirty="0">
                <a:solidFill>
                  <a:schemeClr val="tx1"/>
                </a:solidFill>
              </a:rPr>
              <a:t>In 2006, RFC 4360 expanded BGP communities’ capabilities by providing an extended format. Extended BGP communities provide structure for various classes of information and are commonly used for VPN services. RFC 8092 provides support for communities larger than 32 bits (which are beyond the scope of this course).</a:t>
            </a:r>
          </a:p>
        </p:txBody>
      </p:sp>
    </p:spTree>
    <p:extLst>
      <p:ext uri="{BB962C8B-B14F-4D97-AF65-F5344CB8AC3E}">
        <p14:creationId xmlns:p14="http://schemas.microsoft.com/office/powerpoint/2010/main" val="615443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Communities</a:t>
            </a:r>
            <a:r>
              <a:rPr lang="en-US" sz="3200" dirty="0"/>
              <a:t/>
            </a:r>
            <a:br>
              <a:rPr lang="en-US" sz="3200" dirty="0"/>
            </a:br>
            <a:r>
              <a:rPr lang="en-US" sz="3200" dirty="0"/>
              <a:t>Well-Known Communities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932241"/>
            <a:ext cx="11586924" cy="3944559"/>
          </a:xfrm>
        </p:spPr>
        <p:txBody>
          <a:bodyPr/>
          <a:lstStyle/>
          <a:p>
            <a:pPr marL="0" indent="0" algn="just" defTabSz="912261" fontAlgn="base">
              <a:spcBef>
                <a:spcPts val="800"/>
              </a:spcBef>
              <a:spcAft>
                <a:spcPts val="800"/>
              </a:spcAft>
              <a:buClr>
                <a:schemeClr val="tx2"/>
              </a:buClr>
              <a:buSzPct val="90000"/>
            </a:pPr>
            <a:r>
              <a:rPr lang="en-US" sz="1867" b="1" dirty="0">
                <a:solidFill>
                  <a:schemeClr val="tx1"/>
                </a:solidFill>
              </a:rPr>
              <a:t>Well-known communities </a:t>
            </a:r>
            <a:r>
              <a:rPr lang="en-US" sz="1867" dirty="0">
                <a:solidFill>
                  <a:schemeClr val="tx1"/>
                </a:solidFill>
              </a:rPr>
              <a:t>are implemented by all routers that are capable of sending/receiving BGP communities. </a:t>
            </a:r>
          </a:p>
          <a:p>
            <a:pPr marL="0" indent="0" algn="just" defTabSz="912261" fontAlgn="base">
              <a:spcBef>
                <a:spcPts val="800"/>
              </a:spcBef>
              <a:spcAft>
                <a:spcPts val="800"/>
              </a:spcAft>
              <a:buClr>
                <a:schemeClr val="tx2"/>
              </a:buClr>
              <a:buSzPct val="90000"/>
            </a:pPr>
            <a:r>
              <a:rPr lang="en-US" sz="1867" dirty="0">
                <a:solidFill>
                  <a:schemeClr val="tx1"/>
                </a:solidFill>
              </a:rPr>
              <a:t>Three common well-known communities:</a:t>
            </a:r>
          </a:p>
          <a:p>
            <a:pPr marL="0" indent="0" algn="just" defTabSz="912261" fontAlgn="base">
              <a:spcBef>
                <a:spcPts val="800"/>
              </a:spcBef>
              <a:spcAft>
                <a:spcPts val="800"/>
              </a:spcAft>
              <a:buClr>
                <a:schemeClr val="tx2"/>
              </a:buClr>
              <a:buSzPct val="90000"/>
            </a:pPr>
            <a:r>
              <a:rPr lang="en-US" sz="1867" b="1" dirty="0">
                <a:solidFill>
                  <a:schemeClr val="tx1"/>
                </a:solidFill>
              </a:rPr>
              <a:t>Internet: </a:t>
            </a:r>
            <a:r>
              <a:rPr lang="en-US" sz="1867" dirty="0">
                <a:solidFill>
                  <a:schemeClr val="tx1"/>
                </a:solidFill>
              </a:rPr>
              <a:t>This is a standardized community for identifying routes that should be advertised on the internet. In larger networks that deploy BGP into the core, advertised routes should be advertised to the Internet and should have this community set. This allows for the edge BGP routers to only allow the advertisement of BGP routes with the internet community to the Internet. Filtering is not automatic but can be done with an outbound route map.</a:t>
            </a:r>
          </a:p>
          <a:p>
            <a:pPr marL="0" indent="0" algn="just" defTabSz="912261" fontAlgn="base">
              <a:spcBef>
                <a:spcPts val="800"/>
              </a:spcBef>
              <a:spcAft>
                <a:spcPts val="800"/>
              </a:spcAft>
              <a:buClr>
                <a:schemeClr val="tx2"/>
              </a:buClr>
              <a:buSzPct val="90000"/>
            </a:pPr>
            <a:r>
              <a:rPr lang="en-US" sz="1867" b="1" dirty="0">
                <a:solidFill>
                  <a:schemeClr val="tx1"/>
                </a:solidFill>
              </a:rPr>
              <a:t>No_Advertise: </a:t>
            </a:r>
            <a:r>
              <a:rPr lang="en-US" sz="1867" dirty="0">
                <a:solidFill>
                  <a:schemeClr val="tx1"/>
                </a:solidFill>
              </a:rPr>
              <a:t>Routes with this community should not be advertised to any BGP peer (iBGP or eBGP).</a:t>
            </a:r>
          </a:p>
          <a:p>
            <a:pPr marL="0" indent="0" algn="just" defTabSz="912261" fontAlgn="base">
              <a:spcBef>
                <a:spcPts val="800"/>
              </a:spcBef>
              <a:spcAft>
                <a:spcPts val="800"/>
              </a:spcAft>
              <a:buClr>
                <a:schemeClr val="tx2"/>
              </a:buClr>
              <a:buSzPct val="90000"/>
            </a:pPr>
            <a:r>
              <a:rPr lang="en-US" sz="1867" b="1" dirty="0">
                <a:solidFill>
                  <a:schemeClr val="tx1"/>
                </a:solidFill>
              </a:rPr>
              <a:t>No_Export: </a:t>
            </a:r>
            <a:r>
              <a:rPr lang="en-US" sz="1867" dirty="0">
                <a:solidFill>
                  <a:schemeClr val="tx1"/>
                </a:solidFill>
              </a:rPr>
              <a:t>When a route with this community is received, the route is not advertised to any eBGP peer. Routes with this community can be advertised to iBGP peers.</a:t>
            </a:r>
          </a:p>
        </p:txBody>
      </p:sp>
    </p:spTree>
    <p:extLst>
      <p:ext uri="{BB962C8B-B14F-4D97-AF65-F5344CB8AC3E}">
        <p14:creationId xmlns:p14="http://schemas.microsoft.com/office/powerpoint/2010/main" val="2857271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Communities</a:t>
            </a:r>
            <a:r>
              <a:rPr lang="en-US" sz="3200" dirty="0"/>
              <a:t/>
            </a:r>
            <a:br>
              <a:rPr lang="en-US" sz="3200" dirty="0"/>
            </a:br>
            <a:r>
              <a:rPr lang="en-US" sz="3200" dirty="0"/>
              <a:t>Enabling BGP Community Support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941694"/>
            <a:ext cx="11586924" cy="2626015"/>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IOS and IOS XE routers do not advertise BGP communities to peers by default. Communities are enabled on a neighbor-by-neighbor basis with the BGP address family configuration command. If a keyword is not specified, standard communities are sent by default.: </a:t>
            </a:r>
          </a:p>
          <a:p>
            <a:pPr marL="0" indent="0" algn="just" defTabSz="912261" fontAlgn="base">
              <a:spcBef>
                <a:spcPts val="800"/>
              </a:spcBef>
              <a:spcAft>
                <a:spcPts val="800"/>
              </a:spcAft>
              <a:buClr>
                <a:schemeClr val="tx2"/>
              </a:buClr>
              <a:buSzPct val="90000"/>
            </a:pPr>
            <a:r>
              <a:rPr lang="en-US" sz="1867" b="1" dirty="0">
                <a:solidFill>
                  <a:schemeClr val="tx1"/>
                </a:solidFill>
              </a:rPr>
              <a:t>                             neighbor </a:t>
            </a:r>
            <a:r>
              <a:rPr lang="en-US" sz="1867" i="1" dirty="0">
                <a:solidFill>
                  <a:schemeClr val="tx1"/>
                </a:solidFill>
              </a:rPr>
              <a:t>ip-address</a:t>
            </a:r>
            <a:r>
              <a:rPr lang="en-US" sz="1867" b="1" dirty="0">
                <a:solidFill>
                  <a:schemeClr val="tx1"/>
                </a:solidFill>
              </a:rPr>
              <a:t> send-community [standard | extended | both]</a:t>
            </a:r>
            <a:r>
              <a:rPr lang="en-US" sz="1867" dirty="0">
                <a:solidFill>
                  <a:schemeClr val="tx1"/>
                </a:solidFill>
              </a:rPr>
              <a:t> </a:t>
            </a:r>
          </a:p>
          <a:p>
            <a:pPr marL="0" indent="0" algn="just" defTabSz="912261" fontAlgn="base">
              <a:spcBef>
                <a:spcPts val="800"/>
              </a:spcBef>
              <a:spcAft>
                <a:spcPts val="800"/>
              </a:spcAft>
              <a:buClr>
                <a:schemeClr val="tx2"/>
              </a:buClr>
              <a:buSzPct val="90000"/>
            </a:pPr>
            <a:r>
              <a:rPr lang="en-US" sz="1867" dirty="0">
                <a:solidFill>
                  <a:schemeClr val="tx1"/>
                </a:solidFill>
              </a:rPr>
              <a:t>IOS XE nodes can display communities in new format, with the global configuration command: </a:t>
            </a:r>
          </a:p>
          <a:p>
            <a:pPr marL="0" indent="0" algn="just" defTabSz="912261" fontAlgn="base">
              <a:spcBef>
                <a:spcPts val="800"/>
              </a:spcBef>
              <a:spcAft>
                <a:spcPts val="800"/>
              </a:spcAft>
              <a:buClr>
                <a:schemeClr val="tx2"/>
              </a:buClr>
              <a:buSzPct val="90000"/>
            </a:pPr>
            <a:r>
              <a:rPr lang="en-US" sz="1867" dirty="0">
                <a:solidFill>
                  <a:schemeClr val="tx1"/>
                </a:solidFill>
              </a:rPr>
              <a:t>                                                        </a:t>
            </a:r>
            <a:r>
              <a:rPr lang="en-US" sz="1867" b="1" dirty="0">
                <a:solidFill>
                  <a:schemeClr val="tx1"/>
                </a:solidFill>
              </a:rPr>
              <a:t>ip bgp-community new-format </a:t>
            </a:r>
            <a:endParaRPr lang="en-US" sz="1867" dirty="0">
              <a:solidFill>
                <a:schemeClr val="tx1"/>
              </a:solidFill>
            </a:endParaRPr>
          </a:p>
        </p:txBody>
      </p:sp>
      <p:sp>
        <p:nvSpPr>
          <p:cNvPr id="6" name="Content Placeholder 3">
            <a:extLst>
              <a:ext uri="{FF2B5EF4-FFF2-40B4-BE49-F238E27FC236}">
                <a16:creationId xmlns:a16="http://schemas.microsoft.com/office/drawing/2014/main" id="{8FE9453D-1A8B-4AF1-A21D-B2DCEADE8FFD}"/>
              </a:ext>
            </a:extLst>
          </p:cNvPr>
          <p:cNvSpPr txBox="1">
            <a:spLocks/>
          </p:cNvSpPr>
          <p:nvPr/>
        </p:nvSpPr>
        <p:spPr>
          <a:xfrm>
            <a:off x="271431" y="4405723"/>
            <a:ext cx="6483932" cy="782097"/>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marR="0" lvl="0" indent="0" algn="just" defTabSz="912261" rtl="0" eaLnBrk="1" fontAlgn="base" latinLnBrk="0" hangingPunct="1">
              <a:lnSpc>
                <a:spcPct val="100000"/>
              </a:lnSpc>
              <a:spcBef>
                <a:spcPts val="800"/>
              </a:spcBef>
              <a:spcAft>
                <a:spcPts val="800"/>
              </a:spcAft>
              <a:buClr>
                <a:srgbClr val="44546A"/>
              </a:buClr>
              <a:buSzPct val="90000"/>
              <a:buFont typeface="Arial"/>
              <a:buNone/>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Example 12-19 displays the BGP community in decimal format first, followed by the new format.</a:t>
            </a:r>
          </a:p>
        </p:txBody>
      </p:sp>
      <p:pic>
        <p:nvPicPr>
          <p:cNvPr id="5" name="Picture 4" descr="A screenshot of a cell phone&#10;&#10;Description automatically generated">
            <a:extLst>
              <a:ext uri="{FF2B5EF4-FFF2-40B4-BE49-F238E27FC236}">
                <a16:creationId xmlns:a16="http://schemas.microsoft.com/office/drawing/2014/main" id="{88D7989A-1210-4FFF-87BF-679016A991A3}"/>
              </a:ext>
            </a:extLst>
          </p:cNvPr>
          <p:cNvPicPr>
            <a:picLocks noChangeAspect="1"/>
          </p:cNvPicPr>
          <p:nvPr/>
        </p:nvPicPr>
        <p:blipFill>
          <a:blip r:embed="rId3"/>
          <a:stretch>
            <a:fillRect/>
          </a:stretch>
        </p:blipFill>
        <p:spPr>
          <a:xfrm>
            <a:off x="6830356" y="3510804"/>
            <a:ext cx="4973300" cy="1997196"/>
          </a:xfrm>
          <a:prstGeom prst="rect">
            <a:avLst/>
          </a:prstGeom>
        </p:spPr>
      </p:pic>
    </p:spTree>
    <p:extLst>
      <p:ext uri="{BB962C8B-B14F-4D97-AF65-F5344CB8AC3E}">
        <p14:creationId xmlns:p14="http://schemas.microsoft.com/office/powerpoint/2010/main" val="1267854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Communities</a:t>
            </a:r>
            <a:r>
              <a:rPr lang="en-US" sz="3200" dirty="0"/>
              <a:t/>
            </a:r>
            <a:br>
              <a:rPr lang="en-US" sz="3200" dirty="0"/>
            </a:br>
            <a:r>
              <a:rPr lang="en-US" sz="3200" dirty="0"/>
              <a:t>BGP Community List - Conditional Matching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903892"/>
            <a:ext cx="11586924" cy="2555237"/>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Conditionally matching requires the creation of a community list with a similar structure to an ACL.</a:t>
            </a:r>
          </a:p>
          <a:p>
            <a:pPr marL="0" indent="0" algn="just" defTabSz="912261" fontAlgn="base">
              <a:spcBef>
                <a:spcPts val="800"/>
              </a:spcBef>
              <a:spcAft>
                <a:spcPts val="800"/>
              </a:spcAft>
              <a:buClr>
                <a:schemeClr val="tx2"/>
              </a:buClr>
              <a:buSzPct val="90000"/>
            </a:pPr>
            <a:r>
              <a:rPr lang="en-US" sz="1867" dirty="0">
                <a:solidFill>
                  <a:schemeClr val="tx1"/>
                </a:solidFill>
              </a:rPr>
              <a:t>Standard community lists are numbered 1 to 99 and match either well-known communities or a private community number (as-number:16-bit-number). </a:t>
            </a:r>
          </a:p>
          <a:p>
            <a:pPr marL="0" indent="0" algn="just" defTabSz="912261" fontAlgn="base">
              <a:spcBef>
                <a:spcPts val="800"/>
              </a:spcBef>
              <a:spcAft>
                <a:spcPts val="800"/>
              </a:spcAft>
              <a:buClr>
                <a:schemeClr val="tx2"/>
              </a:buClr>
              <a:buSzPct val="90000"/>
            </a:pPr>
            <a:r>
              <a:rPr lang="en-US" sz="1867" dirty="0">
                <a:solidFill>
                  <a:schemeClr val="tx1"/>
                </a:solidFill>
              </a:rPr>
              <a:t>Expanded community lists are numbered 100 to 500 and use regex patterns.</a:t>
            </a:r>
          </a:p>
          <a:p>
            <a:pPr marL="0" indent="0" algn="just" defTabSz="912261" fontAlgn="base">
              <a:spcBef>
                <a:spcPts val="800"/>
              </a:spcBef>
              <a:spcAft>
                <a:spcPts val="800"/>
              </a:spcAft>
              <a:buClr>
                <a:schemeClr val="tx2"/>
              </a:buClr>
              <a:buSzPct val="90000"/>
            </a:pPr>
            <a:r>
              <a:rPr lang="en-US" sz="1867" dirty="0">
                <a:solidFill>
                  <a:schemeClr val="tx1"/>
                </a:solidFill>
              </a:rPr>
              <a:t>The configuration syntax for a community list is: </a:t>
            </a:r>
            <a:r>
              <a:rPr lang="en-US" sz="1867" b="1" dirty="0">
                <a:solidFill>
                  <a:schemeClr val="tx1"/>
                </a:solidFill>
              </a:rPr>
              <a:t>ip community-list {</a:t>
            </a:r>
            <a:r>
              <a:rPr lang="en-US" sz="1867" b="1" i="1" dirty="0">
                <a:solidFill>
                  <a:schemeClr val="tx1"/>
                </a:solidFill>
              </a:rPr>
              <a:t>1-500</a:t>
            </a:r>
            <a:r>
              <a:rPr lang="en-US" sz="1867" b="1" dirty="0">
                <a:solidFill>
                  <a:schemeClr val="tx1"/>
                </a:solidFill>
              </a:rPr>
              <a:t> | standard </a:t>
            </a:r>
            <a:r>
              <a:rPr lang="en-US" sz="1867" b="1" i="1" dirty="0">
                <a:solidFill>
                  <a:schemeClr val="tx1"/>
                </a:solidFill>
              </a:rPr>
              <a:t>list-name</a:t>
            </a:r>
            <a:r>
              <a:rPr lang="en-US" sz="1867" b="1" dirty="0">
                <a:solidFill>
                  <a:schemeClr val="tx1"/>
                </a:solidFill>
              </a:rPr>
              <a:t> | expanded </a:t>
            </a:r>
            <a:r>
              <a:rPr lang="en-US" sz="1867" b="1" i="1" dirty="0">
                <a:solidFill>
                  <a:schemeClr val="tx1"/>
                </a:solidFill>
              </a:rPr>
              <a:t>list-name</a:t>
            </a:r>
            <a:r>
              <a:rPr lang="en-US" sz="1867" b="1" dirty="0">
                <a:solidFill>
                  <a:schemeClr val="tx1"/>
                </a:solidFill>
              </a:rPr>
              <a:t>} {permit | deny} </a:t>
            </a:r>
            <a:r>
              <a:rPr lang="en-US" sz="1867" b="1" i="1" dirty="0">
                <a:solidFill>
                  <a:schemeClr val="tx1"/>
                </a:solidFill>
              </a:rPr>
              <a:t>community-pattern</a:t>
            </a:r>
            <a:endParaRPr lang="en-US" sz="1867" b="1" dirty="0">
              <a:solidFill>
                <a:schemeClr val="tx1"/>
              </a:solidFill>
            </a:endParaRPr>
          </a:p>
          <a:p>
            <a:pPr marL="0" indent="0" algn="just" defTabSz="912261" fontAlgn="base">
              <a:spcBef>
                <a:spcPts val="800"/>
              </a:spcBef>
              <a:spcAft>
                <a:spcPts val="800"/>
              </a:spcAft>
              <a:buClr>
                <a:schemeClr val="tx2"/>
              </a:buClr>
              <a:buSzPct val="90000"/>
            </a:pPr>
            <a:endParaRPr lang="en-US" sz="1867" dirty="0">
              <a:solidFill>
                <a:schemeClr val="tx1"/>
              </a:solidFill>
            </a:endParaRPr>
          </a:p>
        </p:txBody>
      </p:sp>
      <p:sp>
        <p:nvSpPr>
          <p:cNvPr id="6" name="Content Placeholder 3">
            <a:extLst>
              <a:ext uri="{FF2B5EF4-FFF2-40B4-BE49-F238E27FC236}">
                <a16:creationId xmlns:a16="http://schemas.microsoft.com/office/drawing/2014/main" id="{8FE9453D-1A8B-4AF1-A21D-B2DCEADE8FFD}"/>
              </a:ext>
            </a:extLst>
          </p:cNvPr>
          <p:cNvSpPr txBox="1">
            <a:spLocks/>
          </p:cNvSpPr>
          <p:nvPr/>
        </p:nvSpPr>
        <p:spPr>
          <a:xfrm>
            <a:off x="251434" y="3573258"/>
            <a:ext cx="6522590" cy="2000227"/>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marR="0" lvl="0" indent="0" algn="just" defTabSz="912261" rtl="0" eaLnBrk="1" fontAlgn="base" latinLnBrk="0" hangingPunct="1">
              <a:lnSpc>
                <a:spcPct val="100000"/>
              </a:lnSpc>
              <a:spcBef>
                <a:spcPts val="800"/>
              </a:spcBef>
              <a:spcAft>
                <a:spcPts val="800"/>
              </a:spcAft>
              <a:buClr>
                <a:srgbClr val="44546A"/>
              </a:buClr>
              <a:buSzPct val="90000"/>
              <a:buFont typeface="Arial"/>
              <a:buNone/>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Example 12-23 creates a BGP community list 100 that matches on the community 333:333. Then it is used in the first sequence of </a:t>
            </a:r>
            <a:r>
              <a:rPr kumimoji="0" lang="en-US" sz="1867" b="0" i="1" u="none" strike="noStrike" kern="1200" cap="none" spc="0" normalizeH="0" baseline="0" noProof="0" dirty="0">
                <a:ln>
                  <a:noFill/>
                </a:ln>
                <a:solidFill>
                  <a:prstClr val="black"/>
                </a:solidFill>
                <a:effectLst/>
                <a:uLnTx/>
                <a:uFillTx/>
                <a:latin typeface="Calibri" panose="020F0502020204030204"/>
                <a:ea typeface="ＭＳ Ｐゴシック" charset="0"/>
              </a:rPr>
              <a:t>route-map </a:t>
            </a: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COMMUNITY-CHECK, which denies any routes with that community. The second route map sequence allows for all other BGP routes and sets the BGP weight (locally significant) to 111. The route map is then applied on routes advertised from R2 toward R1.</a:t>
            </a:r>
          </a:p>
        </p:txBody>
      </p:sp>
      <p:pic>
        <p:nvPicPr>
          <p:cNvPr id="5" name="Picture 4">
            <a:extLst>
              <a:ext uri="{FF2B5EF4-FFF2-40B4-BE49-F238E27FC236}">
                <a16:creationId xmlns:a16="http://schemas.microsoft.com/office/drawing/2014/main" id="{88D7989A-1210-4FFF-87BF-679016A991A3}"/>
              </a:ext>
            </a:extLst>
          </p:cNvPr>
          <p:cNvPicPr>
            <a:picLocks noChangeAspect="1"/>
          </p:cNvPicPr>
          <p:nvPr/>
        </p:nvPicPr>
        <p:blipFill>
          <a:blip r:embed="rId3"/>
          <a:srcRect/>
          <a:stretch/>
        </p:blipFill>
        <p:spPr>
          <a:xfrm>
            <a:off x="7016620" y="3197466"/>
            <a:ext cx="4849587" cy="2331108"/>
          </a:xfrm>
          <a:prstGeom prst="rect">
            <a:avLst/>
          </a:prstGeom>
        </p:spPr>
      </p:pic>
    </p:spTree>
    <p:extLst>
      <p:ext uri="{BB962C8B-B14F-4D97-AF65-F5344CB8AC3E}">
        <p14:creationId xmlns:p14="http://schemas.microsoft.com/office/powerpoint/2010/main" val="1172666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2192000" cy="975783"/>
          </a:xfrm>
        </p:spPr>
        <p:txBody>
          <a:bodyPr/>
          <a:lstStyle/>
          <a:p>
            <a:r>
              <a:rPr lang="en-US" sz="2133" dirty="0"/>
              <a:t>BGP Communities</a:t>
            </a:r>
            <a:r>
              <a:rPr lang="en-US" sz="3200" dirty="0"/>
              <a:t/>
            </a:r>
            <a:br>
              <a:rPr lang="en-US" sz="3200" dirty="0"/>
            </a:br>
            <a:r>
              <a:rPr lang="en-US" sz="3200" dirty="0"/>
              <a:t>BGP Community List - Conditional Matching (routing table result)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21341" y="1404801"/>
            <a:ext cx="10396279" cy="975783"/>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Example 12-24 shows the BGP table after the route map has been applied to the neighbor. The 10.23.1.0/24 network prefix was discarded, and all the other routes learned from AS 65200 had the BGP weight set to 111.</a:t>
            </a:r>
          </a:p>
        </p:txBody>
      </p:sp>
      <p:pic>
        <p:nvPicPr>
          <p:cNvPr id="5" name="Picture 4">
            <a:extLst>
              <a:ext uri="{FF2B5EF4-FFF2-40B4-BE49-F238E27FC236}">
                <a16:creationId xmlns:a16="http://schemas.microsoft.com/office/drawing/2014/main" id="{88D7989A-1210-4FFF-87BF-679016A991A3}"/>
              </a:ext>
            </a:extLst>
          </p:cNvPr>
          <p:cNvPicPr>
            <a:picLocks noChangeAspect="1"/>
          </p:cNvPicPr>
          <p:nvPr/>
        </p:nvPicPr>
        <p:blipFill>
          <a:blip r:embed="rId3"/>
          <a:srcRect/>
          <a:stretch/>
        </p:blipFill>
        <p:spPr>
          <a:xfrm>
            <a:off x="1666037" y="2769365"/>
            <a:ext cx="8656124" cy="2783731"/>
          </a:xfrm>
          <a:prstGeom prst="rect">
            <a:avLst/>
          </a:prstGeom>
        </p:spPr>
      </p:pic>
    </p:spTree>
    <p:extLst>
      <p:ext uri="{BB962C8B-B14F-4D97-AF65-F5344CB8AC3E}">
        <p14:creationId xmlns:p14="http://schemas.microsoft.com/office/powerpoint/2010/main" val="3285647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Communities</a:t>
            </a:r>
            <a:r>
              <a:rPr lang="en-US" sz="3200" dirty="0"/>
              <a:t/>
            </a:r>
            <a:br>
              <a:rPr lang="en-US" sz="3200" dirty="0"/>
            </a:br>
            <a:r>
              <a:rPr lang="en-US" sz="3200" dirty="0"/>
              <a:t>Setting Private BGP Communities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5" y="903893"/>
            <a:ext cx="4189937" cy="1373839"/>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A private BGP community is set in a route map with the command </a:t>
            </a:r>
            <a:r>
              <a:rPr lang="en-US" sz="1867" b="1" dirty="0">
                <a:solidFill>
                  <a:schemeClr val="tx1"/>
                </a:solidFill>
              </a:rPr>
              <a:t>set community </a:t>
            </a:r>
            <a:r>
              <a:rPr lang="en-US" sz="1867" b="1" i="1" dirty="0">
                <a:solidFill>
                  <a:schemeClr val="tx1"/>
                </a:solidFill>
              </a:rPr>
              <a:t>bgp-community</a:t>
            </a:r>
            <a:r>
              <a:rPr lang="en-US" sz="1867" b="1" dirty="0">
                <a:solidFill>
                  <a:schemeClr val="tx1"/>
                </a:solidFill>
              </a:rPr>
              <a:t> [additive]</a:t>
            </a:r>
            <a:r>
              <a:rPr lang="en-US" sz="1867" dirty="0">
                <a:solidFill>
                  <a:schemeClr val="tx1"/>
                </a:solidFill>
              </a:rPr>
              <a:t>. </a:t>
            </a:r>
          </a:p>
          <a:p>
            <a:pPr marL="0" indent="0" algn="just" defTabSz="912261" fontAlgn="base">
              <a:spcBef>
                <a:spcPts val="800"/>
              </a:spcBef>
              <a:spcAft>
                <a:spcPts val="800"/>
              </a:spcAft>
              <a:buClr>
                <a:schemeClr val="tx2"/>
              </a:buClr>
              <a:buSzPct val="90000"/>
            </a:pPr>
            <a:r>
              <a:rPr lang="en-US" sz="1867" dirty="0">
                <a:solidFill>
                  <a:schemeClr val="tx1"/>
                </a:solidFill>
              </a:rPr>
              <a:t>By default, when setting a community, any existing communities are over-written but can be preserved by using the optional </a:t>
            </a:r>
            <a:r>
              <a:rPr lang="en-US" sz="1867" b="1" dirty="0">
                <a:solidFill>
                  <a:schemeClr val="tx1"/>
                </a:solidFill>
              </a:rPr>
              <a:t>additive</a:t>
            </a:r>
            <a:r>
              <a:rPr lang="en-US" sz="1867" dirty="0">
                <a:solidFill>
                  <a:schemeClr val="tx1"/>
                </a:solidFill>
              </a:rPr>
              <a:t> keyword.</a:t>
            </a:r>
          </a:p>
        </p:txBody>
      </p:sp>
      <p:sp>
        <p:nvSpPr>
          <p:cNvPr id="6" name="Content Placeholder 3">
            <a:extLst>
              <a:ext uri="{FF2B5EF4-FFF2-40B4-BE49-F238E27FC236}">
                <a16:creationId xmlns:a16="http://schemas.microsoft.com/office/drawing/2014/main" id="{8FE9453D-1A8B-4AF1-A21D-B2DCEADE8FFD}"/>
              </a:ext>
            </a:extLst>
          </p:cNvPr>
          <p:cNvSpPr txBox="1">
            <a:spLocks/>
          </p:cNvSpPr>
          <p:nvPr/>
        </p:nvSpPr>
        <p:spPr>
          <a:xfrm>
            <a:off x="108365" y="3252108"/>
            <a:ext cx="4308309" cy="796145"/>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marR="0" lvl="0" indent="0" algn="just" defTabSz="912261" rtl="0" eaLnBrk="1" fontAlgn="base" latinLnBrk="0" hangingPunct="1">
              <a:lnSpc>
                <a:spcPct val="100000"/>
              </a:lnSpc>
              <a:spcBef>
                <a:spcPts val="800"/>
              </a:spcBef>
              <a:spcAft>
                <a:spcPts val="800"/>
              </a:spcAft>
              <a:buClr>
                <a:srgbClr val="44546A"/>
              </a:buClr>
              <a:buSzPct val="90000"/>
              <a:buFont typeface="Arial"/>
              <a:buNone/>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Example 12-25 shows the BGP table entries for the 10.23.1.0/24 network, which has the 333:333 and 65300:333 BGP communities. The 10.3.3.0/24 network has the 65300:300 community.</a:t>
            </a:r>
          </a:p>
        </p:txBody>
      </p:sp>
      <p:grpSp>
        <p:nvGrpSpPr>
          <p:cNvPr id="8" name="Group 7">
            <a:extLst>
              <a:ext uri="{FF2B5EF4-FFF2-40B4-BE49-F238E27FC236}">
                <a16:creationId xmlns:a16="http://schemas.microsoft.com/office/drawing/2014/main" id="{5316B18C-C0E6-46CC-BB82-7FC3CB1C3BB6}"/>
              </a:ext>
            </a:extLst>
          </p:cNvPr>
          <p:cNvGrpSpPr/>
          <p:nvPr/>
        </p:nvGrpSpPr>
        <p:grpSpPr>
          <a:xfrm>
            <a:off x="4406667" y="884839"/>
            <a:ext cx="7523124" cy="4158235"/>
            <a:chOff x="3571215" y="2183275"/>
            <a:chExt cx="5327778" cy="2815390"/>
          </a:xfrm>
        </p:grpSpPr>
        <p:pic>
          <p:nvPicPr>
            <p:cNvPr id="5" name="Picture 4">
              <a:extLst>
                <a:ext uri="{FF2B5EF4-FFF2-40B4-BE49-F238E27FC236}">
                  <a16:creationId xmlns:a16="http://schemas.microsoft.com/office/drawing/2014/main" id="{88D7989A-1210-4FFF-87BF-679016A991A3}"/>
                </a:ext>
              </a:extLst>
            </p:cNvPr>
            <p:cNvPicPr>
              <a:picLocks noChangeAspect="1"/>
            </p:cNvPicPr>
            <p:nvPr/>
          </p:nvPicPr>
          <p:blipFill>
            <a:blip r:embed="rId3"/>
            <a:srcRect/>
            <a:stretch/>
          </p:blipFill>
          <p:spPr>
            <a:xfrm>
              <a:off x="3578302" y="2183275"/>
              <a:ext cx="5320691" cy="1916428"/>
            </a:xfrm>
            <a:prstGeom prst="rect">
              <a:avLst/>
            </a:prstGeom>
          </p:spPr>
        </p:pic>
        <p:pic>
          <p:nvPicPr>
            <p:cNvPr id="7" name="Picture 6" descr="A screenshot of a social media post&#10;&#10;Description automatically generated">
              <a:extLst>
                <a:ext uri="{FF2B5EF4-FFF2-40B4-BE49-F238E27FC236}">
                  <a16:creationId xmlns:a16="http://schemas.microsoft.com/office/drawing/2014/main" id="{9103D42A-7F1A-43C8-AAE3-BC1A1AED0AE2}"/>
                </a:ext>
              </a:extLst>
            </p:cNvPr>
            <p:cNvPicPr>
              <a:picLocks noChangeAspect="1"/>
            </p:cNvPicPr>
            <p:nvPr/>
          </p:nvPicPr>
          <p:blipFill>
            <a:blip r:embed="rId4"/>
            <a:stretch>
              <a:fillRect/>
            </a:stretch>
          </p:blipFill>
          <p:spPr>
            <a:xfrm>
              <a:off x="3571215" y="4055588"/>
              <a:ext cx="5327777" cy="943077"/>
            </a:xfrm>
            <a:prstGeom prst="rect">
              <a:avLst/>
            </a:prstGeom>
          </p:spPr>
        </p:pic>
      </p:grpSp>
    </p:spTree>
    <p:extLst>
      <p:ext uri="{BB962C8B-B14F-4D97-AF65-F5344CB8AC3E}">
        <p14:creationId xmlns:p14="http://schemas.microsoft.com/office/powerpoint/2010/main" val="2605356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BGP Communities</a:t>
            </a:r>
            <a:r>
              <a:rPr lang="en-US" sz="3200" dirty="0"/>
              <a:t/>
            </a:r>
            <a:br>
              <a:rPr lang="en-US" sz="3200" dirty="0"/>
            </a:br>
            <a:r>
              <a:rPr lang="en-US" sz="3200" dirty="0"/>
              <a:t>Setting Private BGP Communities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5" y="903892"/>
            <a:ext cx="6435504" cy="5370528"/>
          </a:xfrm>
        </p:spPr>
        <p:txBody>
          <a:bodyPr/>
          <a:lstStyle/>
          <a:p>
            <a:pPr marL="0" indent="0" algn="just" defTabSz="912261" fontAlgn="base">
              <a:spcBef>
                <a:spcPts val="800"/>
              </a:spcBef>
              <a:spcAft>
                <a:spcPts val="800"/>
              </a:spcAft>
              <a:buClr>
                <a:schemeClr val="tx2"/>
              </a:buClr>
              <a:buSzPct val="90000"/>
            </a:pPr>
            <a:r>
              <a:rPr lang="en-US" sz="2000" dirty="0">
                <a:solidFill>
                  <a:schemeClr val="tx1"/>
                </a:solidFill>
              </a:rPr>
              <a:t>Example 12-26 shows the configuration where the BGP community is set to the 10.23.1.0/24 network. The additive keyword is not used, so the previous community values 333:333 and 65300:333 are overwritten with the 10:23 community. The 10.3.3.0/24 network has the communities 3:0, 3:3, and 10:10 added to the existing communities. The route map is then associated to R2 (AS 65200).</a:t>
            </a:r>
          </a:p>
          <a:p>
            <a:pPr marL="0" indent="0" algn="just" defTabSz="912261" fontAlgn="base">
              <a:spcBef>
                <a:spcPts val="800"/>
              </a:spcBef>
              <a:spcAft>
                <a:spcPts val="800"/>
              </a:spcAft>
              <a:buClr>
                <a:schemeClr val="tx2"/>
              </a:buClr>
              <a:buSzPct val="90000"/>
            </a:pPr>
            <a:r>
              <a:rPr lang="en-US" sz="2000" dirty="0">
                <a:solidFill>
                  <a:schemeClr val="tx1"/>
                </a:solidFill>
              </a:rPr>
              <a:t>Example 12-27 shows that after the route map has been applied and the routes have been refreshed, the path attributes can be examined. As anticipated, the previous BGP communities were removed for the 10.23.1.0/24 network but were maintained for the 10.3.3.0/24 network.</a:t>
            </a:r>
          </a:p>
          <a:p>
            <a:pPr marL="0" indent="0" algn="just" defTabSz="912261" fontAlgn="base">
              <a:spcBef>
                <a:spcPts val="800"/>
              </a:spcBef>
              <a:spcAft>
                <a:spcPts val="800"/>
              </a:spcAft>
              <a:buClr>
                <a:schemeClr val="tx2"/>
              </a:buClr>
              <a:buSzPct val="90000"/>
            </a:pPr>
            <a:endParaRPr lang="en-US" sz="1867" dirty="0">
              <a:solidFill>
                <a:schemeClr val="tx1"/>
              </a:solidFill>
            </a:endParaRPr>
          </a:p>
        </p:txBody>
      </p:sp>
      <p:pic>
        <p:nvPicPr>
          <p:cNvPr id="9" name="Picture 8" descr="A screenshot of a social media post&#10;&#10;Description automatically generated">
            <a:extLst>
              <a:ext uri="{FF2B5EF4-FFF2-40B4-BE49-F238E27FC236}">
                <a16:creationId xmlns:a16="http://schemas.microsoft.com/office/drawing/2014/main" id="{A68F4780-CB51-4433-9B95-09412BB26B7A}"/>
              </a:ext>
            </a:extLst>
          </p:cNvPr>
          <p:cNvPicPr>
            <a:picLocks noChangeAspect="1"/>
          </p:cNvPicPr>
          <p:nvPr/>
        </p:nvPicPr>
        <p:blipFill>
          <a:blip r:embed="rId3"/>
          <a:stretch>
            <a:fillRect/>
          </a:stretch>
        </p:blipFill>
        <p:spPr>
          <a:xfrm>
            <a:off x="6791638" y="247263"/>
            <a:ext cx="5248328" cy="2699657"/>
          </a:xfrm>
          <a:prstGeom prst="rect">
            <a:avLst/>
          </a:prstGeom>
        </p:spPr>
      </p:pic>
      <p:pic>
        <p:nvPicPr>
          <p:cNvPr id="5" name="Picture 4">
            <a:extLst>
              <a:ext uri="{FF2B5EF4-FFF2-40B4-BE49-F238E27FC236}">
                <a16:creationId xmlns:a16="http://schemas.microsoft.com/office/drawing/2014/main" id="{C9F86307-CFEC-4198-8A05-CD3C26956604}"/>
              </a:ext>
            </a:extLst>
          </p:cNvPr>
          <p:cNvPicPr>
            <a:picLocks noChangeAspect="1"/>
          </p:cNvPicPr>
          <p:nvPr/>
        </p:nvPicPr>
        <p:blipFill>
          <a:blip r:embed="rId4"/>
          <a:srcRect/>
          <a:stretch/>
        </p:blipFill>
        <p:spPr>
          <a:xfrm>
            <a:off x="6791638" y="3033673"/>
            <a:ext cx="5248328" cy="2624165"/>
          </a:xfrm>
          <a:prstGeom prst="rect">
            <a:avLst/>
          </a:prstGeom>
        </p:spPr>
      </p:pic>
    </p:spTree>
    <p:extLst>
      <p:ext uri="{BB962C8B-B14F-4D97-AF65-F5344CB8AC3E}">
        <p14:creationId xmlns:p14="http://schemas.microsoft.com/office/powerpoint/2010/main" val="3863403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BGP Path Selection</a:t>
            </a:r>
            <a:r>
              <a:rPr lang="en-US" sz="3200" dirty="0"/>
              <a:t/>
            </a:r>
            <a:br>
              <a:rPr lang="en-US" sz="3200" dirty="0"/>
            </a:br>
            <a:r>
              <a:rPr lang="en-US" sz="3200" dirty="0"/>
              <a:t>Routing Path Selections Using Longest Match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366" y="932241"/>
            <a:ext cx="8096352" cy="4715890"/>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Routers always select the path by examining the prefix length of a network entry. The path selected is chosen where the longest prefix length is always preferred.</a:t>
            </a:r>
          </a:p>
          <a:p>
            <a:pPr marL="0" indent="0" algn="just" defTabSz="912261" fontAlgn="base">
              <a:spcBef>
                <a:spcPts val="800"/>
              </a:spcBef>
              <a:spcAft>
                <a:spcPts val="800"/>
              </a:spcAft>
              <a:buClr>
                <a:schemeClr val="tx2"/>
              </a:buClr>
              <a:buSzPct val="90000"/>
            </a:pPr>
            <a:r>
              <a:rPr lang="en-US" sz="1867" dirty="0">
                <a:solidFill>
                  <a:schemeClr val="tx1"/>
                </a:solidFill>
              </a:rPr>
              <a:t>This logic can be used to influence path selection in BGP. Assume that an organization owns the 100.64.0.0/16 network range but only needs to advertise two subnets (100.64.1.0/24 and 100.64.2.0/24). It could advertise both prefixes (100.64.1.0/24 and 100.64.2.0/24) from all its routers, but how can it distribute the load for each subnet if all traffic comes in on one router (such as R1)?</a:t>
            </a:r>
          </a:p>
          <a:p>
            <a:pPr marL="0" indent="0" algn="just" defTabSz="912261" fontAlgn="base">
              <a:spcBef>
                <a:spcPts val="800"/>
              </a:spcBef>
              <a:spcAft>
                <a:spcPts val="800"/>
              </a:spcAft>
              <a:buClr>
                <a:schemeClr val="tx2"/>
              </a:buClr>
              <a:buSzPct val="90000"/>
            </a:pPr>
            <a:r>
              <a:rPr lang="en-US" sz="1867" dirty="0">
                <a:solidFill>
                  <a:schemeClr val="tx1"/>
                </a:solidFill>
              </a:rPr>
              <a:t>The organization could modify various BGP path attributes (PAs) that are advertised externally, but an SP could have a BGP routing policy that ignores path attributes, resulting in random receipt of network traffic.</a:t>
            </a:r>
          </a:p>
          <a:p>
            <a:pPr marL="0" indent="0" algn="just" defTabSz="912261" fontAlgn="base">
              <a:spcBef>
                <a:spcPts val="800"/>
              </a:spcBef>
              <a:spcAft>
                <a:spcPts val="800"/>
              </a:spcAft>
              <a:buClr>
                <a:schemeClr val="tx2"/>
              </a:buClr>
              <a:buSzPct val="90000"/>
            </a:pPr>
            <a:r>
              <a:rPr lang="en-US" sz="1867" dirty="0">
                <a:solidFill>
                  <a:schemeClr val="tx1"/>
                </a:solidFill>
              </a:rPr>
              <a:t>A way that guarantees that paths are selected deterministically outside the organization is to advertise a summary prefix (100.64.0.0/16) out both routers. Then the organization can advertise a longer matching prefix out the router that should receive network traffic for that prefix. </a:t>
            </a:r>
          </a:p>
        </p:txBody>
      </p:sp>
      <p:sp>
        <p:nvSpPr>
          <p:cNvPr id="5" name="Content Placeholder 3">
            <a:extLst>
              <a:ext uri="{FF2B5EF4-FFF2-40B4-BE49-F238E27FC236}">
                <a16:creationId xmlns:a16="http://schemas.microsoft.com/office/drawing/2014/main" id="{31923F95-99A4-4E85-A928-6BE5C46697A9}"/>
              </a:ext>
            </a:extLst>
          </p:cNvPr>
          <p:cNvSpPr txBox="1">
            <a:spLocks/>
          </p:cNvSpPr>
          <p:nvPr/>
        </p:nvSpPr>
        <p:spPr>
          <a:xfrm>
            <a:off x="8075696" y="75616"/>
            <a:ext cx="4070171" cy="1487249"/>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marR="0" lvl="0" indent="0" algn="just" defTabSz="912261" rtl="0" eaLnBrk="1" fontAlgn="base" latinLnBrk="0" hangingPunct="1">
              <a:lnSpc>
                <a:spcPct val="100000"/>
              </a:lnSpc>
              <a:spcBef>
                <a:spcPts val="800"/>
              </a:spcBef>
              <a:spcAft>
                <a:spcPts val="800"/>
              </a:spcAft>
              <a:buClr>
                <a:srgbClr val="44546A"/>
              </a:buClr>
              <a:buSzPct val="90000"/>
              <a:buFont typeface="Arial"/>
              <a:buNone/>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The Figure shows R1 advertising the 100.64.1.0/24 prefix, R2 advertising the 100.64.2.0/24 prefix, and both routers advertising the 100.64.0.0/16 summary prefix.</a:t>
            </a:r>
          </a:p>
        </p:txBody>
      </p:sp>
      <p:pic>
        <p:nvPicPr>
          <p:cNvPr id="8" name="Picture 7" descr="A close up of a logo&#10;&#10;Description automatically generated">
            <a:extLst>
              <a:ext uri="{FF2B5EF4-FFF2-40B4-BE49-F238E27FC236}">
                <a16:creationId xmlns:a16="http://schemas.microsoft.com/office/drawing/2014/main" id="{0E85A853-7880-4BEE-8BBE-7CC2C613A6A6}"/>
              </a:ext>
            </a:extLst>
          </p:cNvPr>
          <p:cNvPicPr>
            <a:picLocks noChangeAspect="1"/>
          </p:cNvPicPr>
          <p:nvPr/>
        </p:nvPicPr>
        <p:blipFill>
          <a:blip r:embed="rId3"/>
          <a:stretch>
            <a:fillRect/>
          </a:stretch>
        </p:blipFill>
        <p:spPr>
          <a:xfrm>
            <a:off x="8914135" y="1284102"/>
            <a:ext cx="3156976" cy="4282720"/>
          </a:xfrm>
          <a:prstGeom prst="rect">
            <a:avLst/>
          </a:prstGeom>
        </p:spPr>
      </p:pic>
    </p:spTree>
    <p:extLst>
      <p:ext uri="{BB962C8B-B14F-4D97-AF65-F5344CB8AC3E}">
        <p14:creationId xmlns:p14="http://schemas.microsoft.com/office/powerpoint/2010/main" val="26694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BGP Path Selection</a:t>
            </a:r>
            <a:r>
              <a:rPr lang="en-US" sz="3200" dirty="0"/>
              <a:t/>
            </a:r>
            <a:br>
              <a:rPr lang="en-US" sz="3200" dirty="0"/>
            </a:br>
            <a:r>
              <a:rPr lang="en-US" sz="3200" dirty="0"/>
              <a:t>BGP Best-Path Algorithm</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53305" y="865567"/>
            <a:ext cx="11885391" cy="4676818"/>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In BGP, route advertisements consist of Network Layer Reachability Information (NLRI) and path attributes (PAs). The NLRI consists of the network prefix and prefix length, and the BGP attributes such as AS_Path, origin, and so on are stored in the PAs. </a:t>
            </a:r>
          </a:p>
          <a:p>
            <a:pPr marL="0" indent="0" algn="just" defTabSz="912261" fontAlgn="base">
              <a:spcBef>
                <a:spcPts val="800"/>
              </a:spcBef>
              <a:spcAft>
                <a:spcPts val="800"/>
              </a:spcAft>
              <a:buClr>
                <a:schemeClr val="tx2"/>
              </a:buClr>
              <a:buSzPct val="90000"/>
            </a:pPr>
            <a:r>
              <a:rPr lang="en-US" sz="1867" dirty="0">
                <a:solidFill>
                  <a:schemeClr val="tx1"/>
                </a:solidFill>
              </a:rPr>
              <a:t>A BGP route may contain multiple paths to the same destination network. Every path’s attributes impact the desirability of the route. A BGP router advertises only the best path to the neighboring routers.</a:t>
            </a:r>
          </a:p>
          <a:p>
            <a:pPr marL="0" indent="0" algn="just" defTabSz="912261" fontAlgn="base">
              <a:spcBef>
                <a:spcPts val="800"/>
              </a:spcBef>
              <a:spcAft>
                <a:spcPts val="800"/>
              </a:spcAft>
              <a:buClr>
                <a:schemeClr val="tx2"/>
              </a:buClr>
              <a:buSzPct val="90000"/>
            </a:pPr>
            <a:r>
              <a:rPr lang="en-US" sz="1867" dirty="0">
                <a:solidFill>
                  <a:schemeClr val="tx1"/>
                </a:solidFill>
              </a:rPr>
              <a:t>The best path is installed in the RIB. If the best path is no longer available, the router can use the existing paths to identify a new best path. BGP recalculates the best path for a prefix upon four possible events:</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b="1" dirty="0">
                <a:solidFill>
                  <a:schemeClr val="tx1"/>
                </a:solidFill>
              </a:rPr>
              <a:t>BGP next-hop reachability change</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b="1" dirty="0">
                <a:solidFill>
                  <a:schemeClr val="tx1"/>
                </a:solidFill>
              </a:rPr>
              <a:t>Failure of an interface connected to an eBGP peer</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b="1" dirty="0">
                <a:solidFill>
                  <a:schemeClr val="tx1"/>
                </a:solidFill>
              </a:rPr>
              <a:t>Redistribution change</a:t>
            </a:r>
          </a:p>
          <a:p>
            <a:pPr marL="380990" indent="-380990" algn="just" defTabSz="912261" fontAlgn="base">
              <a:spcBef>
                <a:spcPts val="800"/>
              </a:spcBef>
              <a:spcAft>
                <a:spcPts val="800"/>
              </a:spcAft>
              <a:buClr>
                <a:schemeClr val="tx2"/>
              </a:buClr>
              <a:buSzPct val="90000"/>
              <a:buFont typeface="Arial" panose="020B0604020202020204" pitchFamily="34" charset="0"/>
              <a:buChar char="•"/>
            </a:pPr>
            <a:r>
              <a:rPr lang="en-US" sz="1867" b="1" dirty="0">
                <a:solidFill>
                  <a:schemeClr val="tx1"/>
                </a:solidFill>
              </a:rPr>
              <a:t>Reception of new or removed paths for a </a:t>
            </a:r>
            <a:r>
              <a:rPr lang="en-US" sz="1867" b="1" dirty="0" smtClean="0">
                <a:solidFill>
                  <a:schemeClr val="tx1"/>
                </a:solidFill>
              </a:rPr>
              <a:t>route</a:t>
            </a:r>
            <a:endParaRPr lang="en-US" sz="1867" b="1" dirty="0">
              <a:solidFill>
                <a:schemeClr val="tx1"/>
              </a:solidFill>
            </a:endParaRPr>
          </a:p>
        </p:txBody>
      </p:sp>
      <p:sp>
        <p:nvSpPr>
          <p:cNvPr id="2" name="Rectangle 1"/>
          <p:cNvSpPr/>
          <p:nvPr/>
        </p:nvSpPr>
        <p:spPr>
          <a:xfrm>
            <a:off x="5834743" y="3747805"/>
            <a:ext cx="6096000" cy="1477328"/>
          </a:xfrm>
          <a:prstGeom prst="rect">
            <a:avLst/>
          </a:prstGeom>
        </p:spPr>
        <p:txBody>
          <a:bodyPr>
            <a:spAutoFit/>
          </a:bodyPr>
          <a:lstStyle/>
          <a:p>
            <a:pPr algn="just" defTabSz="912261" fontAlgn="base">
              <a:spcBef>
                <a:spcPts val="800"/>
              </a:spcBef>
              <a:spcAft>
                <a:spcPts val="800"/>
              </a:spcAft>
              <a:buClr>
                <a:schemeClr val="tx2"/>
              </a:buClr>
              <a:buSzPct val="90000"/>
            </a:pPr>
            <a:r>
              <a:rPr lang="en-US" i="1" dirty="0">
                <a:effectLst>
                  <a:outerShdw blurRad="38100" dist="38100" dir="2700000" algn="tl">
                    <a:srgbClr val="000000">
                      <a:alpha val="43137"/>
                    </a:srgbClr>
                  </a:outerShdw>
                </a:effectLst>
              </a:rPr>
              <a:t>BGP automatically installs the first received path as the best path. When additional paths are received for the same network prefix length, the newer paths are compared against the current best path. If there is a tie, processing continues until a best-path winner is identified.</a:t>
            </a:r>
            <a:endParaRPr lang="en-US"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51886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BGP Path Selection</a:t>
            </a:r>
            <a:r>
              <a:rPr lang="en-US" sz="3200" dirty="0"/>
              <a:t/>
            </a:r>
            <a:br>
              <a:rPr lang="en-US" sz="3200" dirty="0"/>
            </a:br>
            <a:r>
              <a:rPr lang="en-US" sz="3200" dirty="0"/>
              <a:t>BGP Best-Path Algorithm</a:t>
            </a:r>
          </a:p>
        </p:txBody>
      </p:sp>
      <p:sp>
        <p:nvSpPr>
          <p:cNvPr id="2" name="TextBox 1"/>
          <p:cNvSpPr txBox="1"/>
          <p:nvPr/>
        </p:nvSpPr>
        <p:spPr>
          <a:xfrm>
            <a:off x="82729" y="812583"/>
            <a:ext cx="10961860" cy="461665"/>
          </a:xfrm>
          <a:prstGeom prst="rect">
            <a:avLst/>
          </a:prstGeom>
          <a:noFill/>
        </p:spPr>
        <p:txBody>
          <a:bodyPr wrap="square" rtlCol="0">
            <a:spAutoFit/>
          </a:bodyPr>
          <a:lstStyle/>
          <a:p>
            <a:pPr marL="0" marR="0" lvl="0" indent="0" algn="l" defTabSz="912261" rtl="0" eaLnBrk="1" fontAlgn="auto" latinLnBrk="0" hangingPunct="1">
              <a:lnSpc>
                <a:spcPct val="100000"/>
              </a:lnSpc>
              <a:spcBef>
                <a:spcPts val="800"/>
              </a:spcBef>
              <a:spcAft>
                <a:spcPts val="800"/>
              </a:spcAft>
              <a:buClr>
                <a:srgbClr val="44546A"/>
              </a:buClr>
              <a:buSzPct val="90000"/>
              <a:buFontTx/>
              <a:buNone/>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mn-ea"/>
                <a:cs typeface="+mn-cs"/>
              </a:rPr>
              <a:t>The BGP best-path algorithm uses the following attributes, in the order shown, for best-path selection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82729" y="1274248"/>
            <a:ext cx="11845521" cy="4498291"/>
          </a:xfrm>
        </p:spPr>
        <p:txBody>
          <a:bodyPr/>
          <a:lstStyle/>
          <a:p>
            <a:pPr marL="457189" indent="-457189" algn="just" defTabSz="912261" fontAlgn="base">
              <a:spcBef>
                <a:spcPts val="800"/>
              </a:spcBef>
              <a:spcAft>
                <a:spcPts val="800"/>
              </a:spcAft>
              <a:buClr>
                <a:schemeClr val="tx2"/>
              </a:buClr>
              <a:buSzPct val="90000"/>
              <a:buFont typeface="+mj-lt"/>
              <a:buAutoNum type="arabicPeriod"/>
            </a:pPr>
            <a:r>
              <a:rPr lang="en-US" sz="1867" b="1" dirty="0">
                <a:solidFill>
                  <a:schemeClr val="tx1"/>
                </a:solidFill>
              </a:rPr>
              <a:t>Weight</a:t>
            </a:r>
            <a:r>
              <a:rPr lang="en-US" sz="1867" dirty="0">
                <a:solidFill>
                  <a:schemeClr val="tx1"/>
                </a:solidFill>
              </a:rPr>
              <a:t> – BGP weight is a Cisco-defined attribute. The path with the higher weight is preferred.  Influences only outbound routes from a router or an AS. Not advertised to peers.</a:t>
            </a:r>
          </a:p>
          <a:p>
            <a:pPr marL="457189" indent="-457189" algn="just" defTabSz="912261" fontAlgn="base">
              <a:spcBef>
                <a:spcPts val="800"/>
              </a:spcBef>
              <a:spcAft>
                <a:spcPts val="800"/>
              </a:spcAft>
              <a:buClr>
                <a:schemeClr val="tx2"/>
              </a:buClr>
              <a:buSzPct val="90000"/>
              <a:buFont typeface="+mj-lt"/>
              <a:buAutoNum type="arabicPeriod"/>
            </a:pPr>
            <a:r>
              <a:rPr lang="en-US" sz="1867" b="1" dirty="0">
                <a:solidFill>
                  <a:schemeClr val="tx1"/>
                </a:solidFill>
              </a:rPr>
              <a:t>Local preference </a:t>
            </a:r>
            <a:r>
              <a:rPr lang="en-US" sz="1867" dirty="0">
                <a:solidFill>
                  <a:schemeClr val="tx1"/>
                </a:solidFill>
              </a:rPr>
              <a:t>– (LOCAL_PREF) is a well-known path attribute included with path advertisements within the  AS.  Not advertised between eBGP peers.</a:t>
            </a:r>
          </a:p>
          <a:p>
            <a:pPr marL="457189" indent="-457189" algn="just" defTabSz="912261" fontAlgn="base">
              <a:spcBef>
                <a:spcPts val="800"/>
              </a:spcBef>
              <a:spcAft>
                <a:spcPts val="800"/>
              </a:spcAft>
              <a:buClr>
                <a:schemeClr val="tx2"/>
              </a:buClr>
              <a:buSzPct val="90000"/>
              <a:buFont typeface="+mj-lt"/>
              <a:buAutoNum type="arabicPeriod"/>
            </a:pPr>
            <a:r>
              <a:rPr lang="en-US" sz="1867" b="1" dirty="0">
                <a:solidFill>
                  <a:schemeClr val="tx1"/>
                </a:solidFill>
              </a:rPr>
              <a:t>Local originated </a:t>
            </a:r>
            <a:r>
              <a:rPr lang="en-US" sz="1867" dirty="0">
                <a:solidFill>
                  <a:schemeClr val="tx1"/>
                </a:solidFill>
              </a:rPr>
              <a:t>(network statement, redistribution, or aggregation) – determination as to whether the route originated within the AS. Preference is given to routes advertised or aggregated locally.</a:t>
            </a:r>
          </a:p>
          <a:p>
            <a:pPr marL="457189" indent="-457189" algn="just" defTabSz="912261" fontAlgn="base">
              <a:spcBef>
                <a:spcPts val="800"/>
              </a:spcBef>
              <a:spcAft>
                <a:spcPts val="800"/>
              </a:spcAft>
              <a:buClr>
                <a:schemeClr val="tx2"/>
              </a:buClr>
              <a:buSzPct val="90000"/>
              <a:buFont typeface="+mj-lt"/>
              <a:buAutoNum type="arabicPeriod"/>
            </a:pPr>
            <a:r>
              <a:rPr lang="en-US" sz="1867" b="1" dirty="0">
                <a:solidFill>
                  <a:schemeClr val="tx1"/>
                </a:solidFill>
              </a:rPr>
              <a:t>Accumulated Interior Gateway Protocol (AIGP) </a:t>
            </a:r>
            <a:r>
              <a:rPr lang="en-US" sz="1867" dirty="0">
                <a:solidFill>
                  <a:schemeClr val="tx1"/>
                </a:solidFill>
              </a:rPr>
              <a:t>– provides the ability for BGP to make routing decisions based on IGP path metrics.</a:t>
            </a:r>
          </a:p>
          <a:p>
            <a:pPr marL="457189" indent="-457189" algn="just" defTabSz="912261" fontAlgn="base">
              <a:spcBef>
                <a:spcPts val="800"/>
              </a:spcBef>
              <a:spcAft>
                <a:spcPts val="800"/>
              </a:spcAft>
              <a:buClr>
                <a:schemeClr val="tx2"/>
              </a:buClr>
              <a:buSzPct val="90000"/>
              <a:buFont typeface="+mj-lt"/>
              <a:buAutoNum type="arabicPeriod"/>
            </a:pPr>
            <a:r>
              <a:rPr lang="en-US" sz="1867" b="1" dirty="0">
                <a:solidFill>
                  <a:schemeClr val="tx1"/>
                </a:solidFill>
              </a:rPr>
              <a:t>Shortest AS_Path – </a:t>
            </a:r>
            <a:r>
              <a:rPr lang="en-US" sz="1867" dirty="0">
                <a:solidFill>
                  <a:schemeClr val="tx1"/>
                </a:solidFill>
              </a:rPr>
              <a:t>AS path length typically correlates to the AS hop count. A shorter AS path is preferred over a longer AS path.</a:t>
            </a:r>
          </a:p>
          <a:p>
            <a:pPr marL="457189" indent="-457189" algn="just" defTabSz="912261" fontAlgn="base">
              <a:spcBef>
                <a:spcPts val="800"/>
              </a:spcBef>
              <a:spcAft>
                <a:spcPts val="800"/>
              </a:spcAft>
              <a:buClr>
                <a:schemeClr val="tx2"/>
              </a:buClr>
              <a:buSzPct val="90000"/>
              <a:buFont typeface="+mj-lt"/>
              <a:buAutoNum type="arabicPeriod"/>
            </a:pPr>
            <a:r>
              <a:rPr lang="en-US" sz="1867" b="1" dirty="0">
                <a:solidFill>
                  <a:schemeClr val="tx1"/>
                </a:solidFill>
              </a:rPr>
              <a:t>Origin type </a:t>
            </a:r>
            <a:r>
              <a:rPr lang="en-US" sz="1867" dirty="0">
                <a:solidFill>
                  <a:schemeClr val="tx1"/>
                </a:solidFill>
              </a:rPr>
              <a:t>- The next best-path decision factor is the well-known mandatory BGP attribute named </a:t>
            </a:r>
            <a:r>
              <a:rPr lang="en-US" sz="1867" i="1" dirty="0">
                <a:solidFill>
                  <a:schemeClr val="tx1"/>
                </a:solidFill>
              </a:rPr>
              <a:t>origin</a:t>
            </a:r>
            <a:r>
              <a:rPr lang="en-US" sz="1867" dirty="0">
                <a:solidFill>
                  <a:schemeClr val="tx1"/>
                </a:solidFill>
              </a:rPr>
              <a:t>. Routes with IGP origin are preferred over those with EGP or incomplete origin (least preferred).</a:t>
            </a:r>
          </a:p>
          <a:p>
            <a:pPr marL="457189" indent="-457189" algn="just" defTabSz="912261" fontAlgn="base">
              <a:spcBef>
                <a:spcPts val="800"/>
              </a:spcBef>
              <a:spcAft>
                <a:spcPts val="800"/>
              </a:spcAft>
              <a:buClr>
                <a:schemeClr val="tx2"/>
              </a:buClr>
              <a:buSzPct val="90000"/>
              <a:buFont typeface="+mj-lt"/>
              <a:buAutoNum type="arabicPeriod"/>
            </a:pPr>
            <a:endParaRPr lang="en-US" sz="1867" b="1" dirty="0">
              <a:solidFill>
                <a:schemeClr val="tx1"/>
              </a:solidFill>
            </a:endParaRPr>
          </a:p>
        </p:txBody>
      </p:sp>
    </p:spTree>
    <p:extLst>
      <p:ext uri="{BB962C8B-B14F-4D97-AF65-F5344CB8AC3E}">
        <p14:creationId xmlns:p14="http://schemas.microsoft.com/office/powerpoint/2010/main" val="1435438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BGP Path Selection</a:t>
            </a:r>
            <a:r>
              <a:rPr lang="en-US" sz="3200" dirty="0"/>
              <a:t/>
            </a:r>
            <a:br>
              <a:rPr lang="en-US" sz="3200" dirty="0"/>
            </a:br>
            <a:r>
              <a:rPr lang="en-US" sz="3200" dirty="0"/>
              <a:t>BGP Best-Path Algorithm (Cont.)</a:t>
            </a:r>
          </a:p>
        </p:txBody>
      </p:sp>
      <p:sp>
        <p:nvSpPr>
          <p:cNvPr id="5" name="Content Placeholder 3">
            <a:extLst>
              <a:ext uri="{FF2B5EF4-FFF2-40B4-BE49-F238E27FC236}">
                <a16:creationId xmlns:a16="http://schemas.microsoft.com/office/drawing/2014/main" id="{74BFA487-14DD-4354-A1F7-869D09883502}"/>
              </a:ext>
            </a:extLst>
          </p:cNvPr>
          <p:cNvSpPr txBox="1">
            <a:spLocks/>
          </p:cNvSpPr>
          <p:nvPr/>
        </p:nvSpPr>
        <p:spPr>
          <a:xfrm>
            <a:off x="193841" y="782952"/>
            <a:ext cx="11823987" cy="5051791"/>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457189" marR="0" lvl="0" indent="-457189" algn="just" defTabSz="912261" rtl="0" eaLnBrk="1" fontAlgn="base" latinLnBrk="0" hangingPunct="1">
              <a:lnSpc>
                <a:spcPct val="100000"/>
              </a:lnSpc>
              <a:spcBef>
                <a:spcPts val="800"/>
              </a:spcBef>
              <a:spcAft>
                <a:spcPts val="800"/>
              </a:spcAft>
              <a:buClr>
                <a:srgbClr val="44546A"/>
              </a:buClr>
              <a:buSzPct val="90000"/>
              <a:buFont typeface="+mj-lt"/>
              <a:buAutoNum type="arabicPeriod" startAt="7"/>
              <a:tabLst/>
              <a:defRPr/>
            </a:pPr>
            <a:r>
              <a:rPr kumimoji="0" lang="en-US" sz="1867" b="1" i="0" u="none" strike="noStrike" kern="1200" cap="none" spc="0" normalizeH="0" baseline="0" noProof="0" dirty="0">
                <a:ln>
                  <a:noFill/>
                </a:ln>
                <a:solidFill>
                  <a:prstClr val="black"/>
                </a:solidFill>
                <a:effectLst/>
                <a:uLnTx/>
                <a:uFillTx/>
                <a:latin typeface="Calibri" panose="020F0502020204030204"/>
                <a:ea typeface="ＭＳ Ｐゴシック" charset="0"/>
              </a:rPr>
              <a:t>Lowest MED - </a:t>
            </a: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The next BGP best-path decision factor is the non-transitive BGP attribute named </a:t>
            </a:r>
            <a:r>
              <a:rPr kumimoji="0" lang="en-US" sz="1867" b="0" i="1" u="none" strike="noStrike" kern="1200" cap="none" spc="0" normalizeH="0" baseline="0" noProof="0" dirty="0">
                <a:ln>
                  <a:noFill/>
                </a:ln>
                <a:solidFill>
                  <a:prstClr val="black"/>
                </a:solidFill>
                <a:effectLst/>
                <a:uLnTx/>
                <a:uFillTx/>
                <a:latin typeface="Calibri" panose="020F0502020204030204"/>
                <a:ea typeface="ＭＳ Ｐゴシック" charset="0"/>
              </a:rPr>
              <a:t>multiple-exit discriminator</a:t>
            </a: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 (MED).  A lower MED is preferred over a higher MED.</a:t>
            </a:r>
          </a:p>
          <a:p>
            <a:pPr marL="457189" marR="0" lvl="0" indent="-457189" algn="just" defTabSz="912261" rtl="0" eaLnBrk="1" fontAlgn="base" latinLnBrk="0" hangingPunct="1">
              <a:lnSpc>
                <a:spcPct val="100000"/>
              </a:lnSpc>
              <a:spcBef>
                <a:spcPts val="800"/>
              </a:spcBef>
              <a:spcAft>
                <a:spcPts val="800"/>
              </a:spcAft>
              <a:buClr>
                <a:srgbClr val="44546A"/>
              </a:buClr>
              <a:buSzPct val="90000"/>
              <a:buFont typeface="+mj-lt"/>
              <a:buAutoNum type="arabicPeriod" startAt="7"/>
              <a:tabLst/>
              <a:defRPr/>
            </a:pPr>
            <a:r>
              <a:rPr kumimoji="0" lang="en-US" sz="1867" b="1" i="0" u="none" strike="noStrike" kern="1200" cap="none" spc="0" normalizeH="0" baseline="0" noProof="0" dirty="0">
                <a:ln>
                  <a:noFill/>
                </a:ln>
                <a:solidFill>
                  <a:prstClr val="black"/>
                </a:solidFill>
                <a:effectLst/>
                <a:uLnTx/>
                <a:uFillTx/>
                <a:latin typeface="Calibri" panose="020F0502020204030204"/>
                <a:ea typeface="ＭＳ Ｐゴシック" charset="0"/>
              </a:rPr>
              <a:t>eBGP over iBGP </a:t>
            </a: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 The best path selection route source preference order is:  eBGP peers (most desirable), confederation member AS peers, and iBGP peers (less desirable)..</a:t>
            </a:r>
          </a:p>
          <a:p>
            <a:pPr marL="457189" marR="0" lvl="0" indent="-457189" algn="just" defTabSz="912261" rtl="0" eaLnBrk="1" fontAlgn="base" latinLnBrk="0" hangingPunct="1">
              <a:lnSpc>
                <a:spcPct val="100000"/>
              </a:lnSpc>
              <a:spcBef>
                <a:spcPts val="800"/>
              </a:spcBef>
              <a:spcAft>
                <a:spcPts val="800"/>
              </a:spcAft>
              <a:buClr>
                <a:srgbClr val="44546A"/>
              </a:buClr>
              <a:buSzPct val="90000"/>
              <a:buFont typeface="+mj-lt"/>
              <a:buAutoNum type="arabicPeriod" startAt="7"/>
              <a:tabLst/>
              <a:defRPr/>
            </a:pPr>
            <a:r>
              <a:rPr kumimoji="0" lang="en-US" sz="1867" b="1" i="0" u="none" strike="noStrike" kern="1200" cap="none" spc="0" normalizeH="0" baseline="0" noProof="0" dirty="0">
                <a:ln>
                  <a:noFill/>
                </a:ln>
                <a:solidFill>
                  <a:prstClr val="black"/>
                </a:solidFill>
                <a:effectLst/>
                <a:uLnTx/>
                <a:uFillTx/>
                <a:latin typeface="Calibri" panose="020F0502020204030204"/>
                <a:ea typeface="ＭＳ Ｐゴシック" charset="0"/>
              </a:rPr>
              <a:t>Lowest IGP next hop- </a:t>
            </a: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The next decision step is to use the lowest IGP cost to the BGP next-hop address.</a:t>
            </a:r>
          </a:p>
          <a:p>
            <a:pPr marL="457189" marR="0" lvl="0" indent="-457189" algn="just" defTabSz="912261" rtl="0" eaLnBrk="1" fontAlgn="base" latinLnBrk="0" hangingPunct="1">
              <a:lnSpc>
                <a:spcPct val="100000"/>
              </a:lnSpc>
              <a:spcBef>
                <a:spcPts val="800"/>
              </a:spcBef>
              <a:spcAft>
                <a:spcPts val="800"/>
              </a:spcAft>
              <a:buClr>
                <a:srgbClr val="44546A"/>
              </a:buClr>
              <a:buSzPct val="90000"/>
              <a:buFont typeface="+mj-lt"/>
              <a:buAutoNum type="arabicPeriod" startAt="10"/>
              <a:tabLst/>
              <a:defRPr/>
            </a:pPr>
            <a:r>
              <a:rPr kumimoji="0" lang="en-US" sz="1867" b="1" i="0" u="none" strike="noStrike" kern="1200" cap="none" spc="0" normalizeH="0" baseline="0" noProof="0" dirty="0">
                <a:ln>
                  <a:noFill/>
                </a:ln>
                <a:solidFill>
                  <a:prstClr val="black"/>
                </a:solidFill>
                <a:effectLst/>
                <a:uLnTx/>
                <a:uFillTx/>
                <a:latin typeface="Calibri" panose="020F0502020204030204"/>
                <a:ea typeface="ＭＳ Ｐゴシック" charset="0"/>
              </a:rPr>
              <a:t>Oldest eBGP Path</a:t>
            </a: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 - BGP maintains stability in a network by preferring the path from the oldest (established) BGP session. The downfall of this technique is that it does not lead to a deterministic method of identifying the BGP best path from a design perspective.</a:t>
            </a:r>
          </a:p>
          <a:p>
            <a:pPr marL="457189" marR="0" lvl="0" indent="-457189" algn="just" defTabSz="912261" rtl="0" eaLnBrk="1" fontAlgn="base" latinLnBrk="0" hangingPunct="1">
              <a:lnSpc>
                <a:spcPct val="100000"/>
              </a:lnSpc>
              <a:spcBef>
                <a:spcPts val="800"/>
              </a:spcBef>
              <a:spcAft>
                <a:spcPts val="800"/>
              </a:spcAft>
              <a:buClr>
                <a:srgbClr val="44546A"/>
              </a:buClr>
              <a:buSzPct val="90000"/>
              <a:buFont typeface="+mj-lt"/>
              <a:buAutoNum type="arabicPeriod" startAt="10"/>
              <a:tabLst/>
              <a:defRPr/>
            </a:pPr>
            <a:r>
              <a:rPr kumimoji="0" lang="en-US" sz="1867" b="1" i="0" u="none" strike="noStrike" kern="1200" cap="none" spc="0" normalizeH="0" baseline="0" noProof="0" dirty="0">
                <a:ln>
                  <a:noFill/>
                </a:ln>
                <a:solidFill>
                  <a:prstClr val="black"/>
                </a:solidFill>
                <a:effectLst/>
                <a:uLnTx/>
                <a:uFillTx/>
                <a:latin typeface="Calibri" panose="020F0502020204030204"/>
                <a:ea typeface="ＭＳ Ｐゴシック" charset="0"/>
              </a:rPr>
              <a:t>Router ID </a:t>
            </a: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 Prefer the route that comes from the BGP peer with the lower router ID (RID)</a:t>
            </a:r>
          </a:p>
          <a:p>
            <a:pPr marL="457189" marR="0" lvl="0" indent="-457189" algn="just" defTabSz="912261" rtl="0" eaLnBrk="1" fontAlgn="base" latinLnBrk="0" hangingPunct="1">
              <a:lnSpc>
                <a:spcPct val="100000"/>
              </a:lnSpc>
              <a:spcBef>
                <a:spcPts val="800"/>
              </a:spcBef>
              <a:spcAft>
                <a:spcPts val="800"/>
              </a:spcAft>
              <a:buClr>
                <a:srgbClr val="44546A"/>
              </a:buClr>
              <a:buSzPct val="90000"/>
              <a:buFont typeface="+mj-lt"/>
              <a:buAutoNum type="arabicPeriod" startAt="10"/>
              <a:tabLst/>
              <a:defRPr/>
            </a:pPr>
            <a:r>
              <a:rPr kumimoji="0" lang="en-US" sz="1867" b="1" i="0" u="none" strike="noStrike" kern="1200" cap="none" spc="0" normalizeH="0" baseline="0" noProof="0" dirty="0">
                <a:ln>
                  <a:noFill/>
                </a:ln>
                <a:solidFill>
                  <a:prstClr val="black"/>
                </a:solidFill>
                <a:effectLst/>
                <a:uLnTx/>
                <a:uFillTx/>
                <a:latin typeface="Calibri" panose="020F0502020204030204"/>
                <a:ea typeface="ＭＳ Ｐゴシック" charset="0"/>
              </a:rPr>
              <a:t>Minimum Cluster List Length </a:t>
            </a: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 Prefer the route with the minimum cluster list length. In simplest terms, this step locates the path that has traveled the lowest number of iBGP advertisement hops.</a:t>
            </a:r>
          </a:p>
          <a:p>
            <a:pPr marL="457189" marR="0" lvl="0" indent="-457189" algn="just" defTabSz="912261" rtl="0" eaLnBrk="1" fontAlgn="base" latinLnBrk="0" hangingPunct="1">
              <a:lnSpc>
                <a:spcPct val="100000"/>
              </a:lnSpc>
              <a:spcBef>
                <a:spcPts val="800"/>
              </a:spcBef>
              <a:spcAft>
                <a:spcPts val="800"/>
              </a:spcAft>
              <a:buClr>
                <a:srgbClr val="44546A"/>
              </a:buClr>
              <a:buSzPct val="90000"/>
              <a:buFont typeface="+mj-lt"/>
              <a:buAutoNum type="arabicPeriod" startAt="10"/>
              <a:tabLst/>
              <a:defRPr/>
            </a:pPr>
            <a:r>
              <a:rPr kumimoji="0" lang="en-US" sz="1867" b="1" i="0" u="none" strike="noStrike" kern="1200" cap="none" spc="0" normalizeH="0" baseline="0" noProof="0" dirty="0">
                <a:ln>
                  <a:noFill/>
                </a:ln>
                <a:solidFill>
                  <a:prstClr val="black"/>
                </a:solidFill>
                <a:effectLst/>
                <a:uLnTx/>
                <a:uFillTx/>
                <a:latin typeface="Calibri" panose="020F0502020204030204"/>
                <a:ea typeface="ＭＳ Ｐゴシック" charset="0"/>
              </a:rPr>
              <a:t>Lowest neighbor address - </a:t>
            </a: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The last step is to use the path that comes from the lowest BGP neighbor address. This step is limited to iBGP peerings because eBGP peerings used the oldest received path as the tie breaker.</a:t>
            </a:r>
          </a:p>
          <a:p>
            <a:pPr marL="0" marR="0" lvl="0" indent="0" algn="just" defTabSz="912261" rtl="0" eaLnBrk="1" fontAlgn="base" latinLnBrk="0" hangingPunct="1">
              <a:lnSpc>
                <a:spcPct val="100000"/>
              </a:lnSpc>
              <a:spcBef>
                <a:spcPts val="800"/>
              </a:spcBef>
              <a:spcAft>
                <a:spcPts val="800"/>
              </a:spcAft>
              <a:buClr>
                <a:srgbClr val="44546A"/>
              </a:buClr>
              <a:buSzPct val="90000"/>
              <a:buFont typeface="Arial"/>
              <a:buNone/>
              <a:tabLst/>
              <a:defRPr/>
            </a:pPr>
            <a:endPar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endParaRPr>
          </a:p>
        </p:txBody>
      </p:sp>
    </p:spTree>
    <p:extLst>
      <p:ext uri="{BB962C8B-B14F-4D97-AF65-F5344CB8AC3E}">
        <p14:creationId xmlns:p14="http://schemas.microsoft.com/office/powerpoint/2010/main" val="1687302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BGP Path Selection</a:t>
            </a:r>
            <a:r>
              <a:rPr lang="en-US" sz="3200" dirty="0"/>
              <a:t/>
            </a:r>
            <a:br>
              <a:rPr lang="en-US" sz="3200" dirty="0"/>
            </a:br>
            <a:r>
              <a:rPr lang="en-US" sz="3200" dirty="0"/>
              <a:t>Weight Attribute (Cisco-defined)</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27268" y="932242"/>
            <a:ext cx="11847355" cy="2564689"/>
          </a:xfrm>
        </p:spPr>
        <p:txBody>
          <a:bodyPr/>
          <a:lstStyle/>
          <a:p>
            <a:pPr marL="0" indent="0" algn="just" defTabSz="912261" fontAlgn="base">
              <a:spcBef>
                <a:spcPts val="800"/>
              </a:spcBef>
              <a:spcAft>
                <a:spcPts val="800"/>
              </a:spcAft>
              <a:buClr>
                <a:schemeClr val="tx2"/>
              </a:buClr>
              <a:buSzPct val="90000"/>
            </a:pPr>
            <a:r>
              <a:rPr lang="en-US" sz="1867" b="1" dirty="0">
                <a:solidFill>
                  <a:schemeClr val="tx1"/>
                </a:solidFill>
              </a:rPr>
              <a:t>Weight - </a:t>
            </a:r>
            <a:r>
              <a:rPr lang="en-US" sz="1867" dirty="0">
                <a:solidFill>
                  <a:schemeClr val="tx1"/>
                </a:solidFill>
              </a:rPr>
              <a:t>BGP weight is a Cisco-defined attribute and the first step for selecting the BGP best path. Weight is a 16-bit value (0 to 65,535) assigned locally on the router; it is not advertised to other routers. </a:t>
            </a:r>
          </a:p>
          <a:p>
            <a:pPr marL="0" indent="0" algn="just" defTabSz="912261" fontAlgn="base">
              <a:spcBef>
                <a:spcPts val="800"/>
              </a:spcBef>
              <a:spcAft>
                <a:spcPts val="800"/>
              </a:spcAft>
              <a:buClr>
                <a:schemeClr val="tx2"/>
              </a:buClr>
              <a:buSzPct val="90000"/>
            </a:pPr>
            <a:r>
              <a:rPr lang="en-US" sz="1867" dirty="0">
                <a:solidFill>
                  <a:schemeClr val="tx1"/>
                </a:solidFill>
              </a:rPr>
              <a:t>The path with the higher weight is preferred. Weight can be set for specific routes with an inbound route map or for all routes learned from a specific neighbor. </a:t>
            </a:r>
          </a:p>
          <a:p>
            <a:pPr marL="0" indent="0" algn="just" defTabSz="912261" fontAlgn="base">
              <a:spcBef>
                <a:spcPts val="800"/>
              </a:spcBef>
              <a:spcAft>
                <a:spcPts val="800"/>
              </a:spcAft>
              <a:buClr>
                <a:schemeClr val="tx2"/>
              </a:buClr>
              <a:buSzPct val="90000"/>
            </a:pPr>
            <a:r>
              <a:rPr lang="en-US" sz="1867" dirty="0">
                <a:solidFill>
                  <a:schemeClr val="tx1"/>
                </a:solidFill>
              </a:rPr>
              <a:t>Weight is not advertised to peers and only influences outbound traffic from a router or an AS. Because it is the first step in the best-path algorithm, it should be used when other attributes should not influence the best path for a specific network.</a:t>
            </a:r>
          </a:p>
        </p:txBody>
      </p:sp>
      <p:pic>
        <p:nvPicPr>
          <p:cNvPr id="6" name="Picture 5" descr="A screenshot of a social media post&#10;&#10;Description automatically generated">
            <a:extLst>
              <a:ext uri="{FF2B5EF4-FFF2-40B4-BE49-F238E27FC236}">
                <a16:creationId xmlns:a16="http://schemas.microsoft.com/office/drawing/2014/main" id="{130627C7-56F6-40CD-9115-0101A6AB0E46}"/>
              </a:ext>
            </a:extLst>
          </p:cNvPr>
          <p:cNvPicPr>
            <a:picLocks noChangeAspect="1"/>
          </p:cNvPicPr>
          <p:nvPr/>
        </p:nvPicPr>
        <p:blipFill>
          <a:blip r:embed="rId3"/>
          <a:stretch>
            <a:fillRect/>
          </a:stretch>
        </p:blipFill>
        <p:spPr>
          <a:xfrm>
            <a:off x="3284376" y="3311879"/>
            <a:ext cx="5369125" cy="2234585"/>
          </a:xfrm>
          <a:prstGeom prst="rect">
            <a:avLst/>
          </a:prstGeom>
        </p:spPr>
      </p:pic>
    </p:spTree>
    <p:extLst>
      <p:ext uri="{BB962C8B-B14F-4D97-AF65-F5344CB8AC3E}">
        <p14:creationId xmlns:p14="http://schemas.microsoft.com/office/powerpoint/2010/main" val="184009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BGP Path Selection</a:t>
            </a:r>
            <a:r>
              <a:rPr lang="en-US" sz="3200" dirty="0"/>
              <a:t/>
            </a:r>
            <a:br>
              <a:rPr lang="en-US" sz="3200" dirty="0"/>
            </a:br>
            <a:r>
              <a:rPr lang="en-US" sz="3200" dirty="0"/>
              <a:t>Local Preference Attribute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27268" y="932242"/>
            <a:ext cx="11847355" cy="3273999"/>
          </a:xfrm>
        </p:spPr>
        <p:txBody>
          <a:bodyPr/>
          <a:lstStyle/>
          <a:p>
            <a:pPr marL="0" indent="0" algn="just" defTabSz="912261" fontAlgn="base">
              <a:spcBef>
                <a:spcPts val="800"/>
              </a:spcBef>
              <a:spcAft>
                <a:spcPts val="800"/>
              </a:spcAft>
              <a:buClr>
                <a:schemeClr val="tx2"/>
              </a:buClr>
              <a:buSzPct val="90000"/>
            </a:pPr>
            <a:r>
              <a:rPr lang="en-US" sz="1867" b="1" dirty="0">
                <a:solidFill>
                  <a:schemeClr val="tx1"/>
                </a:solidFill>
              </a:rPr>
              <a:t>Local Preference </a:t>
            </a:r>
            <a:r>
              <a:rPr lang="en-US" sz="1867" dirty="0">
                <a:solidFill>
                  <a:schemeClr val="tx1"/>
                </a:solidFill>
              </a:rPr>
              <a:t>- (LOCAL_PREF) is a discretionary path attribute included with path advertisements throughout an AS. The local preference attribute is a 32-bit value (0 to 4,294,967,295) that indicates the preference for exiting the AS to the destination network. </a:t>
            </a:r>
          </a:p>
          <a:p>
            <a:pPr marL="0" indent="0" algn="just" defTabSz="912261" fontAlgn="base">
              <a:spcBef>
                <a:spcPts val="800"/>
              </a:spcBef>
              <a:spcAft>
                <a:spcPts val="800"/>
              </a:spcAft>
              <a:buClr>
                <a:schemeClr val="tx2"/>
              </a:buClr>
              <a:buSzPct val="90000"/>
            </a:pPr>
            <a:r>
              <a:rPr lang="en-US" sz="1867" dirty="0">
                <a:solidFill>
                  <a:schemeClr val="tx1"/>
                </a:solidFill>
              </a:rPr>
              <a:t>The local preference is not advertised between eBGP peers and is typically used to influence the next-hop address for outbound traffic leaving an autonomous system. </a:t>
            </a:r>
          </a:p>
          <a:p>
            <a:pPr marL="0" indent="0" algn="just" defTabSz="912261" fontAlgn="base">
              <a:spcBef>
                <a:spcPts val="800"/>
              </a:spcBef>
              <a:spcAft>
                <a:spcPts val="800"/>
              </a:spcAft>
              <a:buClr>
                <a:schemeClr val="tx2"/>
              </a:buClr>
              <a:buSzPct val="90000"/>
            </a:pPr>
            <a:r>
              <a:rPr lang="en-US" sz="1867" dirty="0">
                <a:solidFill>
                  <a:schemeClr val="tx1"/>
                </a:solidFill>
              </a:rPr>
              <a:t>A higher value is preferred over a lower value. The default local preference value of 100 is used during best-path calculation, and is included in advertisements to other iBGP peers.</a:t>
            </a:r>
          </a:p>
          <a:p>
            <a:pPr marL="0" indent="0" algn="just" defTabSz="912261" fontAlgn="base">
              <a:spcBef>
                <a:spcPts val="800"/>
              </a:spcBef>
              <a:spcAft>
                <a:spcPts val="800"/>
              </a:spcAft>
              <a:buClr>
                <a:schemeClr val="tx2"/>
              </a:buClr>
              <a:buSzPct val="90000"/>
            </a:pPr>
            <a:r>
              <a:rPr lang="en-US" sz="1867" dirty="0">
                <a:solidFill>
                  <a:schemeClr val="tx1"/>
                </a:solidFill>
              </a:rPr>
              <a:t>Local preference can influence path selection on other iBGP peers without impacting eBGP peers because local preference is not advertised outside the autonomous system.</a:t>
            </a:r>
          </a:p>
        </p:txBody>
      </p:sp>
      <p:sp>
        <p:nvSpPr>
          <p:cNvPr id="7" name="Content Placeholder 3">
            <a:extLst>
              <a:ext uri="{FF2B5EF4-FFF2-40B4-BE49-F238E27FC236}">
                <a16:creationId xmlns:a16="http://schemas.microsoft.com/office/drawing/2014/main" id="{6C68DC8A-50B9-433E-8BD9-A6D0EEB7F84B}"/>
              </a:ext>
            </a:extLst>
          </p:cNvPr>
          <p:cNvSpPr txBox="1">
            <a:spLocks/>
          </p:cNvSpPr>
          <p:nvPr/>
        </p:nvSpPr>
        <p:spPr>
          <a:xfrm>
            <a:off x="127268" y="4206241"/>
            <a:ext cx="8127214" cy="1492460"/>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marR="0" lvl="0" indent="0" algn="just" defTabSz="912261" rtl="0" eaLnBrk="1" fontAlgn="base" latinLnBrk="0" hangingPunct="1">
              <a:lnSpc>
                <a:spcPct val="100000"/>
              </a:lnSpc>
              <a:spcBef>
                <a:spcPts val="800"/>
              </a:spcBef>
              <a:spcAft>
                <a:spcPts val="800"/>
              </a:spcAft>
              <a:buClr>
                <a:srgbClr val="44546A"/>
              </a:buClr>
              <a:buSzPct val="90000"/>
              <a:buFont typeface="Arial"/>
              <a:buNone/>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Example 12-29 shows the BGP table for the 172.16.1.0/24 network prefix on R2. On the third line of the output, the router indicates that two paths exist, and the first path is the best path. The BGP weight does not exist, so then the local preference is used. The path learned through AS 65300 is the best path because it has a local preference of 333.</a:t>
            </a:r>
          </a:p>
        </p:txBody>
      </p:sp>
      <p:pic>
        <p:nvPicPr>
          <p:cNvPr id="6" name="Picture 5">
            <a:extLst>
              <a:ext uri="{FF2B5EF4-FFF2-40B4-BE49-F238E27FC236}">
                <a16:creationId xmlns:a16="http://schemas.microsoft.com/office/drawing/2014/main" id="{130627C7-56F6-40CD-9115-0101A6AB0E46}"/>
              </a:ext>
            </a:extLst>
          </p:cNvPr>
          <p:cNvPicPr>
            <a:picLocks noChangeAspect="1"/>
          </p:cNvPicPr>
          <p:nvPr/>
        </p:nvPicPr>
        <p:blipFill>
          <a:blip r:embed="rId3"/>
          <a:srcRect/>
          <a:stretch/>
        </p:blipFill>
        <p:spPr>
          <a:xfrm>
            <a:off x="8254481" y="3911612"/>
            <a:ext cx="3720142" cy="1804944"/>
          </a:xfrm>
          <a:prstGeom prst="rect">
            <a:avLst/>
          </a:prstGeom>
        </p:spPr>
      </p:pic>
    </p:spTree>
    <p:extLst>
      <p:ext uri="{BB962C8B-B14F-4D97-AF65-F5344CB8AC3E}">
        <p14:creationId xmlns:p14="http://schemas.microsoft.com/office/powerpoint/2010/main" val="1022556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BGP Path Selection</a:t>
            </a:r>
            <a:r>
              <a:rPr lang="en-US" sz="3200" dirty="0"/>
              <a:t/>
            </a:r>
            <a:br>
              <a:rPr lang="en-US" sz="3200" dirty="0"/>
            </a:br>
            <a:r>
              <a:rPr lang="en-US" sz="3200" dirty="0"/>
              <a:t>Locally Originated Attribute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27268" y="932242"/>
            <a:ext cx="11847355" cy="3273999"/>
          </a:xfrm>
        </p:spPr>
        <p:txBody>
          <a:bodyPr/>
          <a:lstStyle/>
          <a:p>
            <a:pPr marL="0" indent="0" algn="l" defTabSz="912261" fontAlgn="base">
              <a:spcBef>
                <a:spcPts val="800"/>
              </a:spcBef>
              <a:spcAft>
                <a:spcPts val="800"/>
              </a:spcAft>
              <a:buClr>
                <a:schemeClr val="tx2"/>
              </a:buClr>
              <a:buSzPct val="90000"/>
            </a:pPr>
            <a:r>
              <a:rPr lang="en-US" sz="2133" dirty="0">
                <a:solidFill>
                  <a:schemeClr val="tx1"/>
                </a:solidFill>
              </a:rPr>
              <a:t>The third decision point in the best-path algorithm is to determine whether the route </a:t>
            </a:r>
            <a:r>
              <a:rPr lang="en-US" sz="2133" b="1" dirty="0">
                <a:solidFill>
                  <a:schemeClr val="tx1"/>
                </a:solidFill>
              </a:rPr>
              <a:t>originated locally</a:t>
            </a:r>
            <a:r>
              <a:rPr lang="en-US" sz="2133" dirty="0">
                <a:solidFill>
                  <a:schemeClr val="tx1"/>
                </a:solidFill>
              </a:rPr>
              <a:t>. </a:t>
            </a:r>
          </a:p>
          <a:p>
            <a:pPr marL="0" indent="0" algn="l" defTabSz="912261" fontAlgn="base">
              <a:spcBef>
                <a:spcPts val="800"/>
              </a:spcBef>
              <a:spcAft>
                <a:spcPts val="800"/>
              </a:spcAft>
              <a:buClr>
                <a:schemeClr val="tx2"/>
              </a:buClr>
              <a:buSzPct val="90000"/>
            </a:pPr>
            <a:r>
              <a:rPr lang="en-US" sz="2133" dirty="0">
                <a:solidFill>
                  <a:schemeClr val="tx1"/>
                </a:solidFill>
              </a:rPr>
              <a:t>Preference is given in the following order:</a:t>
            </a:r>
          </a:p>
          <a:p>
            <a:pPr marL="457189" indent="-457189" algn="l" defTabSz="912261" fontAlgn="base">
              <a:spcBef>
                <a:spcPts val="800"/>
              </a:spcBef>
              <a:spcAft>
                <a:spcPts val="800"/>
              </a:spcAft>
              <a:buClr>
                <a:schemeClr val="tx2"/>
              </a:buClr>
              <a:buSzPct val="90000"/>
              <a:buFont typeface="+mj-lt"/>
              <a:buAutoNum type="arabicPeriod"/>
            </a:pPr>
            <a:r>
              <a:rPr lang="en-US" sz="2133" b="1" dirty="0">
                <a:solidFill>
                  <a:schemeClr val="tx1"/>
                </a:solidFill>
              </a:rPr>
              <a:t>Routes that were advertised locally</a:t>
            </a:r>
          </a:p>
          <a:p>
            <a:pPr marL="457189" indent="-457189" algn="l" defTabSz="912261" fontAlgn="base">
              <a:spcBef>
                <a:spcPts val="800"/>
              </a:spcBef>
              <a:spcAft>
                <a:spcPts val="800"/>
              </a:spcAft>
              <a:buClr>
                <a:schemeClr val="tx2"/>
              </a:buClr>
              <a:buSzPct val="90000"/>
              <a:buFont typeface="+mj-lt"/>
              <a:buAutoNum type="arabicPeriod"/>
            </a:pPr>
            <a:r>
              <a:rPr lang="en-US" sz="2133" b="1" dirty="0">
                <a:solidFill>
                  <a:schemeClr val="tx1"/>
                </a:solidFill>
              </a:rPr>
              <a:t>Networks that have been aggregated locally</a:t>
            </a:r>
          </a:p>
          <a:p>
            <a:pPr marL="457189" indent="-457189" algn="l" defTabSz="912261" fontAlgn="base">
              <a:spcBef>
                <a:spcPts val="800"/>
              </a:spcBef>
              <a:spcAft>
                <a:spcPts val="800"/>
              </a:spcAft>
              <a:buClr>
                <a:schemeClr val="tx2"/>
              </a:buClr>
              <a:buSzPct val="90000"/>
              <a:buFont typeface="+mj-lt"/>
              <a:buAutoNum type="arabicPeriod"/>
            </a:pPr>
            <a:r>
              <a:rPr lang="en-US" sz="2133" b="1" dirty="0">
                <a:solidFill>
                  <a:schemeClr val="tx1"/>
                </a:solidFill>
              </a:rPr>
              <a:t>Routes received by BGP peers</a:t>
            </a:r>
          </a:p>
        </p:txBody>
      </p:sp>
    </p:spTree>
    <p:extLst>
      <p:ext uri="{BB962C8B-B14F-4D97-AF65-F5344CB8AC3E}">
        <p14:creationId xmlns:p14="http://schemas.microsoft.com/office/powerpoint/2010/main" val="3283430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
            <a:ext cx="12005103" cy="975783"/>
          </a:xfrm>
        </p:spPr>
        <p:txBody>
          <a:bodyPr/>
          <a:lstStyle/>
          <a:p>
            <a:r>
              <a:rPr lang="en-US" sz="2133" dirty="0"/>
              <a:t>Understanding BGP Path Selection</a:t>
            </a:r>
            <a:r>
              <a:rPr lang="en-US" sz="3200" dirty="0"/>
              <a:t/>
            </a:r>
            <a:br>
              <a:rPr lang="en-US" sz="3200" dirty="0"/>
            </a:br>
            <a:r>
              <a:rPr lang="en-US" sz="3200" dirty="0"/>
              <a:t>Accumulated Interior Gateway Protocol (AIGP) Attribute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27268" y="932242"/>
            <a:ext cx="8382249" cy="2857439"/>
          </a:xfrm>
        </p:spPr>
        <p:txBody>
          <a:bodyPr/>
          <a:lstStyle/>
          <a:p>
            <a:pPr marL="0" indent="0" algn="just" defTabSz="912261" fontAlgn="base">
              <a:spcBef>
                <a:spcPts val="800"/>
              </a:spcBef>
              <a:spcAft>
                <a:spcPts val="800"/>
              </a:spcAft>
              <a:buClr>
                <a:schemeClr val="tx2"/>
              </a:buClr>
              <a:buSzPct val="90000"/>
            </a:pPr>
            <a:r>
              <a:rPr lang="en-US" sz="1867" b="1" dirty="0">
                <a:solidFill>
                  <a:schemeClr val="tx1"/>
                </a:solidFill>
              </a:rPr>
              <a:t>Accumulated Interior Gateway Protocol (AIGP)</a:t>
            </a:r>
            <a:r>
              <a:rPr lang="en-US" sz="1867" dirty="0">
                <a:solidFill>
                  <a:schemeClr val="tx1"/>
                </a:solidFill>
              </a:rPr>
              <a:t> - is an optional nontransitive path attribute that is included with advertisements throughout an AS. </a:t>
            </a:r>
          </a:p>
          <a:p>
            <a:pPr marL="0" indent="0" algn="just" defTabSz="912261" fontAlgn="base">
              <a:spcBef>
                <a:spcPts val="800"/>
              </a:spcBef>
              <a:spcAft>
                <a:spcPts val="800"/>
              </a:spcAft>
              <a:buClr>
                <a:schemeClr val="tx2"/>
              </a:buClr>
              <a:buSzPct val="90000"/>
            </a:pPr>
            <a:r>
              <a:rPr lang="en-US" sz="1867" dirty="0">
                <a:solidFill>
                  <a:schemeClr val="tx1"/>
                </a:solidFill>
              </a:rPr>
              <a:t>BGP does not use path metric due to scalability issues combined with the notion that each AS may use a different routing policy to calculate metrics. The ability for BGP to make routing decisions based on a path metric is a viable option because all the ASs are under the control of a single domain, with consistent routing policies for BGP and IGPs. IGPs are redistributed into BGP.</a:t>
            </a:r>
          </a:p>
        </p:txBody>
      </p:sp>
      <p:sp>
        <p:nvSpPr>
          <p:cNvPr id="7" name="Content Placeholder 3">
            <a:extLst>
              <a:ext uri="{FF2B5EF4-FFF2-40B4-BE49-F238E27FC236}">
                <a16:creationId xmlns:a16="http://schemas.microsoft.com/office/drawing/2014/main" id="{6C68DC8A-50B9-433E-8BD9-A6D0EEB7F84B}"/>
              </a:ext>
            </a:extLst>
          </p:cNvPr>
          <p:cNvSpPr txBox="1">
            <a:spLocks/>
          </p:cNvSpPr>
          <p:nvPr/>
        </p:nvSpPr>
        <p:spPr>
          <a:xfrm>
            <a:off x="127268" y="3223623"/>
            <a:ext cx="11938794" cy="2577697"/>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marR="0" lvl="0" indent="-342900" algn="just" defTabSz="912261" rtl="0" eaLnBrk="1" fontAlgn="base" latinLnBrk="0" hangingPunct="1">
              <a:lnSpc>
                <a:spcPct val="100000"/>
              </a:lnSpc>
              <a:spcBef>
                <a:spcPts val="0"/>
              </a:spcBef>
              <a:spcAft>
                <a:spcPts val="800"/>
              </a:spcAft>
              <a:buClr>
                <a:srgbClr val="44546A"/>
              </a:buClr>
              <a:buSzPct val="90000"/>
              <a:buFont typeface="Wingdings" panose="05000000000000000000" pitchFamily="2" charset="2"/>
              <a:buChar char="ü"/>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A path with an AIGP metric is preferred to a path without an AIGP metric.</a:t>
            </a:r>
          </a:p>
          <a:p>
            <a:pPr marL="342900" marR="0" lvl="0" indent="-342900" algn="just" defTabSz="912261" rtl="0" eaLnBrk="1" fontAlgn="base" latinLnBrk="0" hangingPunct="1">
              <a:lnSpc>
                <a:spcPct val="100000"/>
              </a:lnSpc>
              <a:spcBef>
                <a:spcPts val="0"/>
              </a:spcBef>
              <a:spcAft>
                <a:spcPts val="800"/>
              </a:spcAft>
              <a:buClr>
                <a:srgbClr val="44546A"/>
              </a:buClr>
              <a:buSzPct val="90000"/>
              <a:buFont typeface="Wingdings" panose="05000000000000000000" pitchFamily="2" charset="2"/>
              <a:buChar char="ü"/>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If the next-hop address requires a recursive lookup, the AIGP path needs to calculate a derived metric to include the distance to the next-hop address. The formula is: Derived AIGP metric = (Original AIGP metric + Next-hop AIGRP metric)</a:t>
            </a:r>
          </a:p>
          <a:p>
            <a:pPr marL="342900" marR="0" lvl="0" indent="-342900" algn="just" defTabSz="912261" rtl="0" eaLnBrk="1" fontAlgn="base" latinLnBrk="0" hangingPunct="1">
              <a:lnSpc>
                <a:spcPct val="100000"/>
              </a:lnSpc>
              <a:spcBef>
                <a:spcPts val="0"/>
              </a:spcBef>
              <a:spcAft>
                <a:spcPts val="800"/>
              </a:spcAft>
              <a:buClr>
                <a:srgbClr val="44546A"/>
              </a:buClr>
              <a:buSzPct val="90000"/>
              <a:buFont typeface="Wingdings" panose="05000000000000000000" pitchFamily="2" charset="2"/>
              <a:buChar char="ü"/>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If multiple AIGP paths exist and one next-hop address contains an AIGP metric and the other does not, the non-AIGP path is not used.</a:t>
            </a:r>
          </a:p>
          <a:p>
            <a:pPr marL="342900" marR="0" lvl="0" indent="-342900" algn="just" defTabSz="912261" rtl="0" eaLnBrk="1" fontAlgn="base" latinLnBrk="0" hangingPunct="1">
              <a:lnSpc>
                <a:spcPct val="100000"/>
              </a:lnSpc>
              <a:spcBef>
                <a:spcPts val="0"/>
              </a:spcBef>
              <a:spcAft>
                <a:spcPts val="800"/>
              </a:spcAft>
              <a:buClr>
                <a:srgbClr val="44546A"/>
              </a:buClr>
              <a:buSzPct val="90000"/>
              <a:buFont typeface="Wingdings" panose="05000000000000000000" pitchFamily="2" charset="2"/>
              <a:buChar char="ü"/>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The next-hop AIGP metric is recursively added if multiple lookups are performed.</a:t>
            </a:r>
          </a:p>
        </p:txBody>
      </p:sp>
      <p:pic>
        <p:nvPicPr>
          <p:cNvPr id="6" name="Picture 5">
            <a:extLst>
              <a:ext uri="{FF2B5EF4-FFF2-40B4-BE49-F238E27FC236}">
                <a16:creationId xmlns:a16="http://schemas.microsoft.com/office/drawing/2014/main" id="{130627C7-56F6-40CD-9115-0101A6AB0E46}"/>
              </a:ext>
            </a:extLst>
          </p:cNvPr>
          <p:cNvPicPr>
            <a:picLocks noChangeAspect="1"/>
          </p:cNvPicPr>
          <p:nvPr/>
        </p:nvPicPr>
        <p:blipFill>
          <a:blip r:embed="rId3"/>
          <a:srcRect/>
          <a:stretch/>
        </p:blipFill>
        <p:spPr>
          <a:xfrm>
            <a:off x="8695020" y="877077"/>
            <a:ext cx="3265296" cy="2606352"/>
          </a:xfrm>
          <a:prstGeom prst="rect">
            <a:avLst/>
          </a:prstGeom>
        </p:spPr>
      </p:pic>
    </p:spTree>
    <p:extLst>
      <p:ext uri="{BB962C8B-B14F-4D97-AF65-F5344CB8AC3E}">
        <p14:creationId xmlns:p14="http://schemas.microsoft.com/office/powerpoint/2010/main" val="1336638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
            <a:ext cx="12005103" cy="975783"/>
          </a:xfrm>
        </p:spPr>
        <p:txBody>
          <a:bodyPr/>
          <a:lstStyle/>
          <a:p>
            <a:r>
              <a:rPr lang="en-US" sz="2133" dirty="0"/>
              <a:t>Understanding BGP Path Selection</a:t>
            </a:r>
            <a:r>
              <a:rPr lang="en-US" sz="3200" dirty="0"/>
              <a:t/>
            </a:r>
            <a:br>
              <a:rPr lang="en-US" sz="3200" dirty="0"/>
            </a:br>
            <a:r>
              <a:rPr lang="en-US" sz="3200" dirty="0"/>
              <a:t>Shortest AS Path Attribute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0" y="910347"/>
            <a:ext cx="11877833" cy="3105332"/>
          </a:xfrm>
        </p:spPr>
        <p:txBody>
          <a:bodyPr/>
          <a:lstStyle/>
          <a:p>
            <a:pPr marL="0" indent="0" algn="just" defTabSz="912261" fontAlgn="base">
              <a:spcBef>
                <a:spcPts val="800"/>
              </a:spcBef>
              <a:spcAft>
                <a:spcPts val="800"/>
              </a:spcAft>
              <a:buClr>
                <a:schemeClr val="tx2"/>
              </a:buClr>
              <a:buSzPct val="90000"/>
            </a:pPr>
            <a:r>
              <a:rPr lang="en-US" sz="2000" dirty="0">
                <a:solidFill>
                  <a:schemeClr val="tx1"/>
                </a:solidFill>
              </a:rPr>
              <a:t>The path length typically correlates to the AS hop count. A shorter AS path is preferred over a longer AS path. </a:t>
            </a:r>
          </a:p>
          <a:p>
            <a:pPr marL="0" indent="0" algn="just" defTabSz="912261" fontAlgn="base">
              <a:spcBef>
                <a:spcPts val="800"/>
              </a:spcBef>
              <a:spcAft>
                <a:spcPts val="800"/>
              </a:spcAft>
              <a:buClr>
                <a:schemeClr val="tx2"/>
              </a:buClr>
              <a:buSzPct val="90000"/>
            </a:pPr>
            <a:r>
              <a:rPr lang="en-US" sz="2000" dirty="0">
                <a:solidFill>
                  <a:schemeClr val="tx1"/>
                </a:solidFill>
              </a:rPr>
              <a:t>Prepending ASNs to the AS path makes it longer, thereby making that path less desirable compared to other paths. Typically, the AS path is prepended with the network owner’s ASN.</a:t>
            </a:r>
          </a:p>
          <a:p>
            <a:pPr marL="0" indent="0" algn="just" defTabSz="912261" fontAlgn="base">
              <a:spcBef>
                <a:spcPts val="800"/>
              </a:spcBef>
              <a:spcAft>
                <a:spcPts val="800"/>
              </a:spcAft>
              <a:buClr>
                <a:schemeClr val="tx2"/>
              </a:buClr>
              <a:buSzPct val="90000"/>
            </a:pPr>
            <a:r>
              <a:rPr lang="en-US" sz="2000" dirty="0">
                <a:solidFill>
                  <a:schemeClr val="tx1"/>
                </a:solidFill>
              </a:rPr>
              <a:t>In general, a path that has had the AS path prepended is not selected as the BGP best path because the AS path is longer than the non-prepended path advertisement. </a:t>
            </a:r>
          </a:p>
          <a:p>
            <a:pPr marL="0" indent="0" algn="just" defTabSz="912261" fontAlgn="base">
              <a:spcBef>
                <a:spcPts val="800"/>
              </a:spcBef>
              <a:spcAft>
                <a:spcPts val="800"/>
              </a:spcAft>
              <a:buClr>
                <a:schemeClr val="tx2"/>
              </a:buClr>
              <a:buSzPct val="90000"/>
            </a:pPr>
            <a:r>
              <a:rPr lang="en-US" sz="2000" dirty="0">
                <a:solidFill>
                  <a:schemeClr val="tx1"/>
                </a:solidFill>
              </a:rPr>
              <a:t>Inbound traffic is influenced by prepending AS path length in advertisements to other ASs, and outbound traffic is influenced by prepending advertisements received from other ASs.</a:t>
            </a:r>
          </a:p>
          <a:p>
            <a:pPr marL="0" indent="0" algn="just" defTabSz="912261" fontAlgn="base">
              <a:spcBef>
                <a:spcPts val="800"/>
              </a:spcBef>
              <a:spcAft>
                <a:spcPts val="800"/>
              </a:spcAft>
              <a:buClr>
                <a:schemeClr val="tx2"/>
              </a:buClr>
              <a:buSzPct val="90000"/>
            </a:pPr>
            <a:endParaRPr lang="en-US" sz="1867" dirty="0">
              <a:solidFill>
                <a:schemeClr val="tx1"/>
              </a:solidFill>
            </a:endParaRPr>
          </a:p>
          <a:p>
            <a:pPr marL="0" indent="0" algn="just" defTabSz="912261" fontAlgn="base">
              <a:spcBef>
                <a:spcPts val="800"/>
              </a:spcBef>
              <a:spcAft>
                <a:spcPts val="800"/>
              </a:spcAft>
              <a:buClr>
                <a:schemeClr val="tx2"/>
              </a:buClr>
              <a:buSzPct val="90000"/>
            </a:pPr>
            <a:endParaRPr lang="en-US" sz="1867" dirty="0">
              <a:solidFill>
                <a:schemeClr val="tx1"/>
              </a:solidFill>
            </a:endParaRPr>
          </a:p>
        </p:txBody>
      </p:sp>
      <p:sp>
        <p:nvSpPr>
          <p:cNvPr id="8" name="Content Placeholder 3">
            <a:extLst>
              <a:ext uri="{FF2B5EF4-FFF2-40B4-BE49-F238E27FC236}">
                <a16:creationId xmlns:a16="http://schemas.microsoft.com/office/drawing/2014/main" id="{05612A12-ECE1-4DA2-AE33-10DA9A3D0A59}"/>
              </a:ext>
            </a:extLst>
          </p:cNvPr>
          <p:cNvSpPr txBox="1">
            <a:spLocks/>
          </p:cNvSpPr>
          <p:nvPr/>
        </p:nvSpPr>
        <p:spPr>
          <a:xfrm>
            <a:off x="137431" y="4015679"/>
            <a:ext cx="7264855" cy="1589290"/>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marR="0" lvl="0" indent="0" algn="just" defTabSz="912261" rtl="0" eaLnBrk="1" fontAlgn="base" latinLnBrk="0" hangingPunct="1">
              <a:lnSpc>
                <a:spcPct val="100000"/>
              </a:lnSpc>
              <a:spcBef>
                <a:spcPts val="800"/>
              </a:spcBef>
              <a:spcAft>
                <a:spcPts val="800"/>
              </a:spcAft>
              <a:buClr>
                <a:srgbClr val="44546A"/>
              </a:buClr>
              <a:buSzPct val="90000"/>
              <a:buFont typeface="Arial"/>
              <a:buNone/>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Example 12-30 shows the BGP table for the 172.16.1.0/24 network prefix on R2. The second route learned through AS 65100 is the best path. There is not a weight set on either path, and the local preference is identical. The second path has an AS path length of 1, while the first path has an AS path length of 2 (65300 and 65300).</a:t>
            </a:r>
          </a:p>
        </p:txBody>
      </p:sp>
      <p:pic>
        <p:nvPicPr>
          <p:cNvPr id="6" name="Picture 5">
            <a:extLst>
              <a:ext uri="{FF2B5EF4-FFF2-40B4-BE49-F238E27FC236}">
                <a16:creationId xmlns:a16="http://schemas.microsoft.com/office/drawing/2014/main" id="{130627C7-56F6-40CD-9115-0101A6AB0E46}"/>
              </a:ext>
            </a:extLst>
          </p:cNvPr>
          <p:cNvPicPr>
            <a:picLocks noChangeAspect="1"/>
          </p:cNvPicPr>
          <p:nvPr/>
        </p:nvPicPr>
        <p:blipFill>
          <a:blip r:embed="rId3"/>
          <a:srcRect/>
          <a:stretch/>
        </p:blipFill>
        <p:spPr>
          <a:xfrm>
            <a:off x="7713306" y="3634191"/>
            <a:ext cx="4027709" cy="1970777"/>
          </a:xfrm>
          <a:prstGeom prst="rect">
            <a:avLst/>
          </a:prstGeom>
        </p:spPr>
      </p:pic>
    </p:spTree>
    <p:extLst>
      <p:ext uri="{BB962C8B-B14F-4D97-AF65-F5344CB8AC3E}">
        <p14:creationId xmlns:p14="http://schemas.microsoft.com/office/powerpoint/2010/main" val="3782533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
            <a:ext cx="12005103" cy="975783"/>
          </a:xfrm>
        </p:spPr>
        <p:txBody>
          <a:bodyPr/>
          <a:lstStyle/>
          <a:p>
            <a:r>
              <a:rPr lang="en-US" sz="2133" dirty="0"/>
              <a:t>Understanding BGP Path Selection</a:t>
            </a:r>
            <a:r>
              <a:rPr lang="en-US" sz="3200" dirty="0"/>
              <a:t/>
            </a:r>
            <a:br>
              <a:rPr lang="en-US" sz="3200" dirty="0"/>
            </a:br>
            <a:r>
              <a:rPr lang="en-US" sz="3200" dirty="0"/>
              <a:t>Origin Type Path Attribute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27269" y="932241"/>
            <a:ext cx="5394419" cy="4615119"/>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The next BGP best-path decision factor is the well-known mandatory BGP attribute named </a:t>
            </a:r>
            <a:r>
              <a:rPr lang="en-US" sz="1867" b="1" dirty="0">
                <a:solidFill>
                  <a:schemeClr val="tx1"/>
                </a:solidFill>
              </a:rPr>
              <a:t>origin</a:t>
            </a:r>
            <a:r>
              <a:rPr lang="en-US" sz="1867" dirty="0">
                <a:solidFill>
                  <a:schemeClr val="tx1"/>
                </a:solidFill>
              </a:rPr>
              <a:t>. </a:t>
            </a:r>
          </a:p>
          <a:p>
            <a:pPr marL="0" indent="0" algn="just" defTabSz="912261" fontAlgn="base">
              <a:spcBef>
                <a:spcPts val="800"/>
              </a:spcBef>
              <a:spcAft>
                <a:spcPts val="800"/>
              </a:spcAft>
              <a:buClr>
                <a:schemeClr val="tx2"/>
              </a:buClr>
              <a:buSzPct val="90000"/>
            </a:pPr>
            <a:r>
              <a:rPr lang="en-US" sz="1867" dirty="0">
                <a:solidFill>
                  <a:schemeClr val="tx1"/>
                </a:solidFill>
              </a:rPr>
              <a:t>By default, networks that are advertised through the network statement are set with the IGP or i origin, and redistributed networks are assigned the Incomplete or ? origin attribute. </a:t>
            </a:r>
          </a:p>
          <a:p>
            <a:pPr marL="0" indent="0" algn="just" defTabSz="912261" fontAlgn="base">
              <a:spcBef>
                <a:spcPts val="800"/>
              </a:spcBef>
              <a:spcAft>
                <a:spcPts val="800"/>
              </a:spcAft>
              <a:buClr>
                <a:schemeClr val="tx2"/>
              </a:buClr>
              <a:buSzPct val="90000"/>
            </a:pPr>
            <a:r>
              <a:rPr lang="en-US" sz="1867" dirty="0">
                <a:solidFill>
                  <a:schemeClr val="tx1"/>
                </a:solidFill>
              </a:rPr>
              <a:t>The origin preference order is:</a:t>
            </a:r>
          </a:p>
          <a:p>
            <a:pPr marL="457189" indent="-457189" algn="just" defTabSz="912261" fontAlgn="base">
              <a:spcBef>
                <a:spcPts val="800"/>
              </a:spcBef>
              <a:spcAft>
                <a:spcPts val="800"/>
              </a:spcAft>
              <a:buClr>
                <a:schemeClr val="tx2"/>
              </a:buClr>
              <a:buSzPct val="90000"/>
              <a:buFont typeface="+mj-lt"/>
              <a:buAutoNum type="arabicPeriod"/>
            </a:pPr>
            <a:r>
              <a:rPr lang="en-US" sz="1867" b="1" dirty="0">
                <a:solidFill>
                  <a:schemeClr val="tx1"/>
                </a:solidFill>
              </a:rPr>
              <a:t>IGP origin (most)</a:t>
            </a:r>
          </a:p>
          <a:p>
            <a:pPr marL="457189" indent="-457189" algn="just" defTabSz="912261" fontAlgn="base">
              <a:spcBef>
                <a:spcPts val="800"/>
              </a:spcBef>
              <a:spcAft>
                <a:spcPts val="800"/>
              </a:spcAft>
              <a:buClr>
                <a:schemeClr val="tx2"/>
              </a:buClr>
              <a:buSzPct val="90000"/>
              <a:buFont typeface="+mj-lt"/>
              <a:buAutoNum type="arabicPeriod"/>
            </a:pPr>
            <a:r>
              <a:rPr lang="en-US" sz="1867" b="1" dirty="0">
                <a:solidFill>
                  <a:schemeClr val="tx1"/>
                </a:solidFill>
              </a:rPr>
              <a:t>EGP origin</a:t>
            </a:r>
          </a:p>
          <a:p>
            <a:pPr marL="457189" indent="-457189" algn="just" defTabSz="912261" fontAlgn="base">
              <a:spcBef>
                <a:spcPts val="800"/>
              </a:spcBef>
              <a:spcAft>
                <a:spcPts val="800"/>
              </a:spcAft>
              <a:buClr>
                <a:schemeClr val="tx2"/>
              </a:buClr>
              <a:buSzPct val="90000"/>
              <a:buFont typeface="+mj-lt"/>
              <a:buAutoNum type="arabicPeriod"/>
            </a:pPr>
            <a:r>
              <a:rPr lang="en-US" sz="1867" b="1" dirty="0">
                <a:solidFill>
                  <a:schemeClr val="tx1"/>
                </a:solidFill>
              </a:rPr>
              <a:t>Incomplete origin (least)</a:t>
            </a:r>
          </a:p>
          <a:p>
            <a:pPr marL="0" indent="0" algn="just" defTabSz="912261" fontAlgn="base">
              <a:spcBef>
                <a:spcPts val="800"/>
              </a:spcBef>
              <a:spcAft>
                <a:spcPts val="800"/>
              </a:spcAft>
              <a:buClr>
                <a:schemeClr val="tx2"/>
              </a:buClr>
              <a:buSzPct val="90000"/>
            </a:pPr>
            <a:endParaRPr lang="en-US" sz="1867" dirty="0">
              <a:solidFill>
                <a:schemeClr val="tx1"/>
              </a:solidFill>
            </a:endParaRPr>
          </a:p>
          <a:p>
            <a:pPr marL="0" indent="0" algn="just" defTabSz="912261" fontAlgn="base">
              <a:spcBef>
                <a:spcPts val="800"/>
              </a:spcBef>
              <a:spcAft>
                <a:spcPts val="800"/>
              </a:spcAft>
              <a:buClr>
                <a:schemeClr val="tx2"/>
              </a:buClr>
              <a:buSzPct val="90000"/>
            </a:pPr>
            <a:endParaRPr lang="en-US" sz="1867" dirty="0">
              <a:solidFill>
                <a:schemeClr val="tx1"/>
              </a:solidFill>
            </a:endParaRPr>
          </a:p>
        </p:txBody>
      </p:sp>
      <p:sp>
        <p:nvSpPr>
          <p:cNvPr id="8" name="Content Placeholder 3">
            <a:extLst>
              <a:ext uri="{FF2B5EF4-FFF2-40B4-BE49-F238E27FC236}">
                <a16:creationId xmlns:a16="http://schemas.microsoft.com/office/drawing/2014/main" id="{05612A12-ECE1-4DA2-AE33-10DA9A3D0A59}"/>
              </a:ext>
            </a:extLst>
          </p:cNvPr>
          <p:cNvSpPr txBox="1">
            <a:spLocks/>
          </p:cNvSpPr>
          <p:nvPr/>
        </p:nvSpPr>
        <p:spPr>
          <a:xfrm>
            <a:off x="6345739" y="4081875"/>
            <a:ext cx="5394419" cy="1591137"/>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marR="0" lvl="0" indent="0" algn="just" defTabSz="912261" rtl="0" eaLnBrk="1" fontAlgn="base" latinLnBrk="0" hangingPunct="1">
              <a:lnSpc>
                <a:spcPct val="100000"/>
              </a:lnSpc>
              <a:spcBef>
                <a:spcPts val="800"/>
              </a:spcBef>
              <a:spcAft>
                <a:spcPts val="800"/>
              </a:spcAft>
              <a:buClr>
                <a:srgbClr val="44546A"/>
              </a:buClr>
              <a:buSzPct val="90000"/>
              <a:buFont typeface="Arial"/>
              <a:buNone/>
              <a:tabLst/>
              <a:defRPr/>
            </a:pPr>
            <a:r>
              <a:rPr kumimoji="0" lang="en-US" sz="1867" b="0" i="0" u="none" strike="noStrike" kern="1200" cap="none" spc="0" normalizeH="0" baseline="0" noProof="0" dirty="0">
                <a:ln>
                  <a:noFill/>
                </a:ln>
                <a:solidFill>
                  <a:prstClr val="black"/>
                </a:solidFill>
                <a:effectLst/>
                <a:uLnTx/>
                <a:uFillTx/>
                <a:latin typeface="Calibri" panose="020F0502020204030204"/>
                <a:ea typeface="ＭＳ Ｐゴシック" charset="0"/>
              </a:rPr>
              <a:t>Example 12-31 shows the BGP table for the 172.16.1.0/24 network prefix on R2. The second path learned through AS 65100 is the best path because it has an origin of IGP, while first path has an origin of incomplete, which is the least preferred.</a:t>
            </a:r>
          </a:p>
        </p:txBody>
      </p:sp>
      <p:pic>
        <p:nvPicPr>
          <p:cNvPr id="6" name="Picture 5">
            <a:extLst>
              <a:ext uri="{FF2B5EF4-FFF2-40B4-BE49-F238E27FC236}">
                <a16:creationId xmlns:a16="http://schemas.microsoft.com/office/drawing/2014/main" id="{130627C7-56F6-40CD-9115-0101A6AB0E46}"/>
              </a:ext>
            </a:extLst>
          </p:cNvPr>
          <p:cNvPicPr>
            <a:picLocks noChangeAspect="1"/>
          </p:cNvPicPr>
          <p:nvPr/>
        </p:nvPicPr>
        <p:blipFill>
          <a:blip r:embed="rId3"/>
          <a:srcRect/>
          <a:stretch/>
        </p:blipFill>
        <p:spPr>
          <a:xfrm>
            <a:off x="5521689" y="876930"/>
            <a:ext cx="6658601" cy="3231900"/>
          </a:xfrm>
          <a:prstGeom prst="rect">
            <a:avLst/>
          </a:prstGeom>
        </p:spPr>
      </p:pic>
    </p:spTree>
    <p:extLst>
      <p:ext uri="{BB962C8B-B14F-4D97-AF65-F5344CB8AC3E}">
        <p14:creationId xmlns:p14="http://schemas.microsoft.com/office/powerpoint/2010/main" val="1297929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
            <a:ext cx="12005103" cy="975783"/>
          </a:xfrm>
        </p:spPr>
        <p:txBody>
          <a:bodyPr/>
          <a:lstStyle/>
          <a:p>
            <a:r>
              <a:rPr lang="en-US" sz="2133" dirty="0"/>
              <a:t>Understanding BGP Path Selection</a:t>
            </a:r>
            <a:r>
              <a:rPr lang="en-US" sz="3200" dirty="0"/>
              <a:t/>
            </a:r>
            <a:br>
              <a:rPr lang="en-US" sz="3200" dirty="0"/>
            </a:br>
            <a:r>
              <a:rPr lang="en-US" sz="3200" dirty="0"/>
              <a:t>Multi-Exit Discriminator (MED) Path Attribute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0601" y="932242"/>
            <a:ext cx="7712468" cy="4722109"/>
          </a:xfrm>
        </p:spPr>
        <p:txBody>
          <a:bodyPr/>
          <a:lstStyle/>
          <a:p>
            <a:pPr marL="0" indent="0" algn="just" defTabSz="912261" fontAlgn="base">
              <a:spcBef>
                <a:spcPts val="800"/>
              </a:spcBef>
              <a:spcAft>
                <a:spcPts val="800"/>
              </a:spcAft>
              <a:buClr>
                <a:schemeClr val="tx2"/>
              </a:buClr>
              <a:buSzPct val="90000"/>
            </a:pPr>
            <a:r>
              <a:rPr lang="en-US" sz="1867" b="1" dirty="0">
                <a:solidFill>
                  <a:schemeClr val="tx1"/>
                </a:solidFill>
              </a:rPr>
              <a:t>Multiple-Exit discriminator (MED) - </a:t>
            </a:r>
            <a:r>
              <a:rPr lang="en-US" sz="1867" dirty="0">
                <a:solidFill>
                  <a:schemeClr val="tx1"/>
                </a:solidFill>
              </a:rPr>
              <a:t>is a non-transitive BGP attribute. MED uses a 32-bit value called a metric. BGP sets the MED automatically to the IGP path metric during network advertisement or redistribution. </a:t>
            </a:r>
          </a:p>
          <a:p>
            <a:pPr marL="0" indent="0" algn="just" defTabSz="912261" fontAlgn="base">
              <a:spcBef>
                <a:spcPts val="800"/>
              </a:spcBef>
              <a:spcAft>
                <a:spcPts val="800"/>
              </a:spcAft>
              <a:buClr>
                <a:schemeClr val="tx2"/>
              </a:buClr>
              <a:buSzPct val="90000"/>
            </a:pPr>
            <a:r>
              <a:rPr lang="en-US" sz="1867" dirty="0">
                <a:solidFill>
                  <a:schemeClr val="tx1"/>
                </a:solidFill>
              </a:rPr>
              <a:t>If the MED is received from an eBGP session, it can be advertised to other iBGP peers, but it should not be sent to other eBGP peers outside the AS that received it.</a:t>
            </a:r>
          </a:p>
          <a:p>
            <a:pPr marL="0" indent="0" algn="just" defTabSz="912261" fontAlgn="base">
              <a:spcBef>
                <a:spcPts val="800"/>
              </a:spcBef>
              <a:spcAft>
                <a:spcPts val="800"/>
              </a:spcAft>
              <a:buClr>
                <a:schemeClr val="tx2"/>
              </a:buClr>
              <a:buSzPct val="90000"/>
            </a:pPr>
            <a:r>
              <a:rPr lang="en-US" sz="1867" dirty="0">
                <a:solidFill>
                  <a:schemeClr val="tx1"/>
                </a:solidFill>
              </a:rPr>
              <a:t>A lower MED is preferred over a higher MED. For MED to be an effective decision factor, the paths being decided upon must come from the same ASN.</a:t>
            </a:r>
          </a:p>
          <a:p>
            <a:pPr marL="0" indent="0" algn="just" defTabSz="912261" fontAlgn="base">
              <a:spcBef>
                <a:spcPts val="800"/>
              </a:spcBef>
              <a:spcAft>
                <a:spcPts val="800"/>
              </a:spcAft>
              <a:buClr>
                <a:schemeClr val="tx2"/>
              </a:buClr>
              <a:buSzPct val="90000"/>
            </a:pPr>
            <a:r>
              <a:rPr lang="en-US" sz="1867" dirty="0">
                <a:solidFill>
                  <a:schemeClr val="tx1"/>
                </a:solidFill>
              </a:rPr>
              <a:t>RFC 4451 guidelines state that a prefix without a MED value should be given priority and, in essence, should be compared with a value of 0.</a:t>
            </a:r>
          </a:p>
          <a:p>
            <a:pPr marL="0" indent="0" algn="just" defTabSz="912261" fontAlgn="base">
              <a:spcBef>
                <a:spcPts val="800"/>
              </a:spcBef>
              <a:spcAft>
                <a:spcPts val="800"/>
              </a:spcAft>
              <a:buClr>
                <a:schemeClr val="tx2"/>
              </a:buClr>
              <a:buSzPct val="90000"/>
            </a:pPr>
            <a:r>
              <a:rPr lang="en-US" sz="1867" dirty="0">
                <a:solidFill>
                  <a:schemeClr val="tx1"/>
                </a:solidFill>
              </a:rPr>
              <a:t>If the MED is missing from a prefix learned from an eBGP peer, devices use a MED of 0 for the best-path calculation. IOS routers advertise a MED of 0 to iBGP peers.</a:t>
            </a:r>
          </a:p>
          <a:p>
            <a:pPr marL="0" indent="0" algn="just" defTabSz="912261" fontAlgn="base">
              <a:spcBef>
                <a:spcPts val="800"/>
              </a:spcBef>
              <a:spcAft>
                <a:spcPts val="800"/>
              </a:spcAft>
              <a:buClr>
                <a:schemeClr val="tx2"/>
              </a:buClr>
              <a:buSzPct val="90000"/>
            </a:pPr>
            <a:endParaRPr lang="en-US" sz="1867" dirty="0">
              <a:solidFill>
                <a:schemeClr val="tx1"/>
              </a:solidFill>
            </a:endParaRPr>
          </a:p>
          <a:p>
            <a:pPr marL="0" indent="0" algn="just" defTabSz="912261" fontAlgn="base">
              <a:spcBef>
                <a:spcPts val="800"/>
              </a:spcBef>
              <a:spcAft>
                <a:spcPts val="800"/>
              </a:spcAft>
              <a:buClr>
                <a:schemeClr val="tx2"/>
              </a:buClr>
              <a:buSzPct val="90000"/>
            </a:pPr>
            <a:endParaRPr lang="en-US" sz="1867" dirty="0">
              <a:solidFill>
                <a:schemeClr val="tx1"/>
              </a:solidFill>
            </a:endParaRPr>
          </a:p>
        </p:txBody>
      </p:sp>
      <p:sp>
        <p:nvSpPr>
          <p:cNvPr id="8" name="Content Placeholder 3">
            <a:extLst>
              <a:ext uri="{FF2B5EF4-FFF2-40B4-BE49-F238E27FC236}">
                <a16:creationId xmlns:a16="http://schemas.microsoft.com/office/drawing/2014/main" id="{05612A12-ECE1-4DA2-AE33-10DA9A3D0A59}"/>
              </a:ext>
            </a:extLst>
          </p:cNvPr>
          <p:cNvSpPr txBox="1">
            <a:spLocks/>
          </p:cNvSpPr>
          <p:nvPr/>
        </p:nvSpPr>
        <p:spPr>
          <a:xfrm>
            <a:off x="8149686" y="3059808"/>
            <a:ext cx="3850548" cy="2202241"/>
          </a:xfrm>
          <a:prstGeom prst="rect">
            <a:avLst/>
          </a:prstGeom>
        </p:spPr>
        <p:txBody>
          <a:bodyPr lIns="121893" tIns="60947" rIns="121893" bIns="60947">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marR="0" lvl="0" indent="0" algn="just" defTabSz="912261" rtl="0" eaLnBrk="1" fontAlgn="base" latinLnBrk="0" hangingPunct="1">
              <a:lnSpc>
                <a:spcPct val="100000"/>
              </a:lnSpc>
              <a:spcBef>
                <a:spcPts val="800"/>
              </a:spcBef>
              <a:spcAft>
                <a:spcPts val="800"/>
              </a:spcAft>
              <a:buClr>
                <a:srgbClr val="44546A"/>
              </a:buClr>
              <a:buSzPct val="90000"/>
              <a:buFont typeface="Arial"/>
              <a:buNone/>
              <a:tabLst/>
              <a:defRPr/>
            </a:pPr>
            <a:r>
              <a:rPr kumimoji="0" lang="en-US" sz="1867" b="0" i="1" u="none" strike="noStrike" kern="1200" cap="none" spc="0" normalizeH="0" baseline="0" noProof="0" dirty="0">
                <a:ln>
                  <a:noFill/>
                </a:ln>
                <a:solidFill>
                  <a:prstClr val="black"/>
                </a:solidFill>
                <a:effectLst/>
                <a:uLnTx/>
                <a:uFillTx/>
                <a:latin typeface="Calibri" panose="020F0502020204030204"/>
                <a:ea typeface="ＭＳ Ｐゴシック" charset="0"/>
              </a:rPr>
              <a:t>Example 12-32 shows the BGP table for the 172.16.1.0/24 network prefix on R2. Notice that R2 is peering only with AS 65300 for MED to be eligible for the best-path selection process. The first path has a MED of 0, and the second path has a MED of 33. The first path is preferred as the MED is lower.</a:t>
            </a:r>
          </a:p>
        </p:txBody>
      </p:sp>
      <p:pic>
        <p:nvPicPr>
          <p:cNvPr id="6" name="Picture 5">
            <a:extLst>
              <a:ext uri="{FF2B5EF4-FFF2-40B4-BE49-F238E27FC236}">
                <a16:creationId xmlns:a16="http://schemas.microsoft.com/office/drawing/2014/main" id="{130627C7-56F6-40CD-9115-0101A6AB0E46}"/>
              </a:ext>
            </a:extLst>
          </p:cNvPr>
          <p:cNvPicPr>
            <a:picLocks noChangeAspect="1"/>
          </p:cNvPicPr>
          <p:nvPr/>
        </p:nvPicPr>
        <p:blipFill>
          <a:blip r:embed="rId3"/>
          <a:srcRect/>
          <a:stretch/>
        </p:blipFill>
        <p:spPr>
          <a:xfrm>
            <a:off x="7957806" y="210673"/>
            <a:ext cx="4042428" cy="2507645"/>
          </a:xfrm>
          <a:prstGeom prst="rect">
            <a:avLst/>
          </a:prstGeom>
        </p:spPr>
      </p:pic>
    </p:spTree>
    <p:extLst>
      <p:ext uri="{BB962C8B-B14F-4D97-AF65-F5344CB8AC3E}">
        <p14:creationId xmlns:p14="http://schemas.microsoft.com/office/powerpoint/2010/main" val="3189260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
            <a:ext cx="12005103" cy="975783"/>
          </a:xfrm>
        </p:spPr>
        <p:txBody>
          <a:bodyPr/>
          <a:lstStyle/>
          <a:p>
            <a:r>
              <a:rPr lang="en-US" sz="2133" dirty="0"/>
              <a:t>Understanding BGP Path Selection</a:t>
            </a:r>
            <a:r>
              <a:rPr lang="en-US" sz="3200" dirty="0"/>
              <a:t/>
            </a:r>
            <a:br>
              <a:rPr lang="en-US" sz="3200" dirty="0"/>
            </a:br>
            <a:r>
              <a:rPr lang="en-US" sz="3200" dirty="0"/>
              <a:t>eBGP over iBGP</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0600" y="932242"/>
            <a:ext cx="11745160" cy="2786319"/>
          </a:xfrm>
        </p:spPr>
        <p:txBody>
          <a:bodyPr/>
          <a:lstStyle/>
          <a:p>
            <a:pPr marL="0" indent="0" algn="l" defTabSz="912261" fontAlgn="base">
              <a:spcBef>
                <a:spcPts val="800"/>
              </a:spcBef>
              <a:spcAft>
                <a:spcPts val="800"/>
              </a:spcAft>
              <a:buClr>
                <a:schemeClr val="tx2"/>
              </a:buClr>
              <a:buSzPct val="90000"/>
            </a:pPr>
            <a:r>
              <a:rPr lang="en-US" sz="1867" dirty="0">
                <a:solidFill>
                  <a:schemeClr val="tx1"/>
                </a:solidFill>
              </a:rPr>
              <a:t>The next BGP best-path decision factor is whether the route comes from an </a:t>
            </a:r>
            <a:r>
              <a:rPr lang="en-US" sz="1867" b="1" dirty="0">
                <a:solidFill>
                  <a:schemeClr val="tx1"/>
                </a:solidFill>
              </a:rPr>
              <a:t>iBGP, eBGP, or confederation member AS </a:t>
            </a:r>
            <a:r>
              <a:rPr lang="en-US" sz="1867" dirty="0">
                <a:solidFill>
                  <a:schemeClr val="tx1"/>
                </a:solidFill>
              </a:rPr>
              <a:t>(sub-AS) peering. The best-path selection order is:</a:t>
            </a:r>
          </a:p>
          <a:p>
            <a:pPr marL="457189" indent="-457189" algn="l" defTabSz="912261" fontAlgn="base">
              <a:spcBef>
                <a:spcPts val="800"/>
              </a:spcBef>
              <a:spcAft>
                <a:spcPts val="800"/>
              </a:spcAft>
              <a:buClr>
                <a:schemeClr val="tx2"/>
              </a:buClr>
              <a:buSzPct val="90000"/>
              <a:buFont typeface="+mj-lt"/>
              <a:buAutoNum type="arabicPeriod"/>
            </a:pPr>
            <a:r>
              <a:rPr lang="en-US" sz="1867" b="1" dirty="0">
                <a:solidFill>
                  <a:schemeClr val="tx1"/>
                </a:solidFill>
              </a:rPr>
              <a:t>eBGP peers (most desirable)</a:t>
            </a:r>
          </a:p>
          <a:p>
            <a:pPr marL="457189" indent="-457189" algn="l" defTabSz="912261" fontAlgn="base">
              <a:spcBef>
                <a:spcPts val="800"/>
              </a:spcBef>
              <a:spcAft>
                <a:spcPts val="800"/>
              </a:spcAft>
              <a:buClr>
                <a:schemeClr val="tx2"/>
              </a:buClr>
              <a:buSzPct val="90000"/>
              <a:buFont typeface="+mj-lt"/>
              <a:buAutoNum type="arabicPeriod"/>
            </a:pPr>
            <a:r>
              <a:rPr lang="en-US" sz="1867" b="1" dirty="0">
                <a:solidFill>
                  <a:schemeClr val="tx1"/>
                </a:solidFill>
              </a:rPr>
              <a:t>Confederation member AS peers</a:t>
            </a:r>
          </a:p>
          <a:p>
            <a:pPr marL="457189" indent="-457189" algn="l" defTabSz="912261" fontAlgn="base">
              <a:spcBef>
                <a:spcPts val="800"/>
              </a:spcBef>
              <a:spcAft>
                <a:spcPts val="800"/>
              </a:spcAft>
              <a:buClr>
                <a:schemeClr val="tx2"/>
              </a:buClr>
              <a:buSzPct val="90000"/>
              <a:buFont typeface="+mj-lt"/>
              <a:buAutoNum type="arabicPeriod"/>
            </a:pPr>
            <a:r>
              <a:rPr lang="en-US" sz="1867" b="1" dirty="0">
                <a:solidFill>
                  <a:schemeClr val="tx1"/>
                </a:solidFill>
              </a:rPr>
              <a:t>iBGP peers (least desirable)</a:t>
            </a:r>
          </a:p>
          <a:p>
            <a:pPr marL="0" indent="0" algn="l" defTabSz="912261" fontAlgn="base">
              <a:spcBef>
                <a:spcPts val="800"/>
              </a:spcBef>
              <a:spcAft>
                <a:spcPts val="800"/>
              </a:spcAft>
              <a:buClr>
                <a:schemeClr val="tx2"/>
              </a:buClr>
              <a:buSzPct val="90000"/>
            </a:pPr>
            <a:r>
              <a:rPr lang="en-US" sz="1867" b="1" dirty="0">
                <a:solidFill>
                  <a:schemeClr val="tx1"/>
                </a:solidFill>
              </a:rPr>
              <a:t>Note: </a:t>
            </a:r>
            <a:r>
              <a:rPr lang="en-US" sz="1867" dirty="0">
                <a:solidFill>
                  <a:schemeClr val="tx1"/>
                </a:solidFill>
              </a:rPr>
              <a:t>BGP confederations are beyond the scope of the CCNP and CCIE Enterprise Core</a:t>
            </a:r>
          </a:p>
          <a:p>
            <a:pPr marL="0" indent="0" algn="l" defTabSz="912261" fontAlgn="base">
              <a:spcBef>
                <a:spcPts val="800"/>
              </a:spcBef>
              <a:spcAft>
                <a:spcPts val="800"/>
              </a:spcAft>
              <a:buClr>
                <a:schemeClr val="tx2"/>
              </a:buClr>
              <a:buSzPct val="90000"/>
            </a:pPr>
            <a:endParaRPr lang="en-US" sz="1867" dirty="0">
              <a:solidFill>
                <a:schemeClr val="tx1"/>
              </a:solidFill>
            </a:endParaRPr>
          </a:p>
        </p:txBody>
      </p:sp>
    </p:spTree>
    <p:extLst>
      <p:ext uri="{BB962C8B-B14F-4D97-AF65-F5344CB8AC3E}">
        <p14:creationId xmlns:p14="http://schemas.microsoft.com/office/powerpoint/2010/main" val="108658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
            <a:ext cx="12005103" cy="975783"/>
          </a:xfrm>
        </p:spPr>
        <p:txBody>
          <a:bodyPr/>
          <a:lstStyle/>
          <a:p>
            <a:r>
              <a:rPr lang="en-US" sz="2133" dirty="0"/>
              <a:t>Understanding BGP Path Selection</a:t>
            </a:r>
            <a:r>
              <a:rPr lang="en-US" sz="3200" dirty="0"/>
              <a:t/>
            </a:r>
            <a:br>
              <a:rPr lang="en-US" sz="3200" dirty="0"/>
            </a:br>
            <a:r>
              <a:rPr lang="en-US" sz="3200" dirty="0"/>
              <a:t>Lowest IGP Metric</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0600" y="932242"/>
            <a:ext cx="6138853" cy="4442191"/>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The next decision step is to use the </a:t>
            </a:r>
            <a:r>
              <a:rPr lang="en-US" sz="1867" b="1" dirty="0">
                <a:solidFill>
                  <a:schemeClr val="tx1"/>
                </a:solidFill>
              </a:rPr>
              <a:t>lowest IGP cost </a:t>
            </a:r>
            <a:r>
              <a:rPr lang="en-US" sz="1867" dirty="0">
                <a:solidFill>
                  <a:schemeClr val="tx1"/>
                </a:solidFill>
              </a:rPr>
              <a:t>to the BGP next-hop address. </a:t>
            </a:r>
          </a:p>
          <a:p>
            <a:pPr marL="0" indent="0" algn="just" defTabSz="912261" fontAlgn="base">
              <a:spcBef>
                <a:spcPts val="800"/>
              </a:spcBef>
              <a:spcAft>
                <a:spcPts val="800"/>
              </a:spcAft>
              <a:buClr>
                <a:schemeClr val="tx2"/>
              </a:buClr>
              <a:buSzPct val="90000"/>
            </a:pPr>
            <a:r>
              <a:rPr lang="en-US" sz="1867" dirty="0">
                <a:solidFill>
                  <a:schemeClr val="tx1"/>
                </a:solidFill>
              </a:rPr>
              <a:t>Figure 12-12 illustrates a topology where R2, R3, R4, and R5 are in AS 400. </a:t>
            </a:r>
          </a:p>
          <a:p>
            <a:pPr marL="0" indent="0" algn="just" defTabSz="912261" fontAlgn="base">
              <a:spcBef>
                <a:spcPts val="800"/>
              </a:spcBef>
              <a:spcAft>
                <a:spcPts val="800"/>
              </a:spcAft>
              <a:buClr>
                <a:schemeClr val="tx2"/>
              </a:buClr>
              <a:buSzPct val="90000"/>
            </a:pPr>
            <a:r>
              <a:rPr lang="en-US" sz="1867" dirty="0">
                <a:solidFill>
                  <a:schemeClr val="tx1"/>
                </a:solidFill>
              </a:rPr>
              <a:t>AS 400 peers in a full mesh and establishes BGP sessions using Loopback 0 interfaces. R1 advertises the 172.16.0.0/24 network prefix to R2 and R4.</a:t>
            </a:r>
          </a:p>
          <a:p>
            <a:pPr marL="0" indent="0" algn="just" defTabSz="912261" fontAlgn="base">
              <a:spcBef>
                <a:spcPts val="800"/>
              </a:spcBef>
              <a:spcAft>
                <a:spcPts val="800"/>
              </a:spcAft>
              <a:buClr>
                <a:schemeClr val="tx2"/>
              </a:buClr>
              <a:buSzPct val="90000"/>
            </a:pPr>
            <a:r>
              <a:rPr lang="en-US" sz="1867" dirty="0">
                <a:solidFill>
                  <a:schemeClr val="tx1"/>
                </a:solidFill>
              </a:rPr>
              <a:t>R3 prefers the path from R2 compared to the iBGP path from R4 because the metric to reach the next-hop address is lower. </a:t>
            </a:r>
          </a:p>
          <a:p>
            <a:pPr marL="0" indent="0" algn="just" defTabSz="912261" fontAlgn="base">
              <a:spcBef>
                <a:spcPts val="800"/>
              </a:spcBef>
              <a:spcAft>
                <a:spcPts val="800"/>
              </a:spcAft>
              <a:buClr>
                <a:schemeClr val="tx2"/>
              </a:buClr>
              <a:buSzPct val="90000"/>
            </a:pPr>
            <a:r>
              <a:rPr lang="en-US" sz="1867" dirty="0">
                <a:solidFill>
                  <a:schemeClr val="tx1"/>
                </a:solidFill>
              </a:rPr>
              <a:t>R5 prefers the path from R4 compared to the iBGP path from R2 because the metric to reach the next-hop address is lower.</a:t>
            </a:r>
          </a:p>
        </p:txBody>
      </p:sp>
      <p:pic>
        <p:nvPicPr>
          <p:cNvPr id="6" name="Picture 5">
            <a:extLst>
              <a:ext uri="{FF2B5EF4-FFF2-40B4-BE49-F238E27FC236}">
                <a16:creationId xmlns:a16="http://schemas.microsoft.com/office/drawing/2014/main" id="{130627C7-56F6-40CD-9115-0101A6AB0E46}"/>
              </a:ext>
            </a:extLst>
          </p:cNvPr>
          <p:cNvPicPr>
            <a:picLocks noChangeAspect="1"/>
          </p:cNvPicPr>
          <p:nvPr/>
        </p:nvPicPr>
        <p:blipFill>
          <a:blip r:embed="rId3"/>
          <a:srcRect/>
          <a:stretch/>
        </p:blipFill>
        <p:spPr>
          <a:xfrm>
            <a:off x="6482080" y="635797"/>
            <a:ext cx="5523021" cy="4116292"/>
          </a:xfrm>
          <a:prstGeom prst="rect">
            <a:avLst/>
          </a:prstGeom>
        </p:spPr>
      </p:pic>
    </p:spTree>
    <p:extLst>
      <p:ext uri="{BB962C8B-B14F-4D97-AF65-F5344CB8AC3E}">
        <p14:creationId xmlns:p14="http://schemas.microsoft.com/office/powerpoint/2010/main" val="4180497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
            <a:ext cx="12005103" cy="975783"/>
          </a:xfrm>
        </p:spPr>
        <p:txBody>
          <a:bodyPr/>
          <a:lstStyle/>
          <a:p>
            <a:r>
              <a:rPr lang="en-US" sz="2133" dirty="0"/>
              <a:t>Understanding BGP Path Selection</a:t>
            </a:r>
            <a:r>
              <a:rPr lang="en-US" sz="3200" dirty="0"/>
              <a:t/>
            </a:r>
            <a:br>
              <a:rPr lang="en-US" sz="3200" dirty="0"/>
            </a:br>
            <a:r>
              <a:rPr lang="en-US" sz="3200" dirty="0"/>
              <a:t>Oldest eBGP Path, Router ID, and Minimum Cluster List Length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0600" y="932242"/>
            <a:ext cx="11714680" cy="4112509"/>
          </a:xfrm>
        </p:spPr>
        <p:txBody>
          <a:bodyPr/>
          <a:lstStyle/>
          <a:p>
            <a:pPr marL="0" indent="0" algn="just" defTabSz="912261" fontAlgn="base">
              <a:spcBef>
                <a:spcPts val="800"/>
              </a:spcBef>
              <a:spcAft>
                <a:spcPts val="800"/>
              </a:spcAft>
              <a:buClr>
                <a:schemeClr val="tx2"/>
              </a:buClr>
              <a:buSzPct val="90000"/>
            </a:pPr>
            <a:r>
              <a:rPr lang="en-US" sz="1867" b="1" dirty="0">
                <a:solidFill>
                  <a:schemeClr val="tx1"/>
                </a:solidFill>
              </a:rPr>
              <a:t>Oldest eBGP Path </a:t>
            </a:r>
            <a:r>
              <a:rPr lang="en-US" sz="1867" dirty="0">
                <a:solidFill>
                  <a:schemeClr val="tx1"/>
                </a:solidFill>
              </a:rPr>
              <a:t>- BGP can maintain large routing tables, and unstable sessions result in the BGP best-path calculation executing frequently. BGP maintains stability in a network by preferring the path from the oldest (established) BGP session. The downfall of this technique is that it does not lead to a deterministic method of identifying the BGP best path from a design perspective.</a:t>
            </a:r>
          </a:p>
          <a:p>
            <a:pPr marL="0" indent="0" algn="just" defTabSz="912261" fontAlgn="base">
              <a:spcBef>
                <a:spcPts val="800"/>
              </a:spcBef>
              <a:spcAft>
                <a:spcPts val="800"/>
              </a:spcAft>
              <a:buClr>
                <a:schemeClr val="tx2"/>
              </a:buClr>
              <a:buSzPct val="90000"/>
            </a:pPr>
            <a:r>
              <a:rPr lang="en-US" sz="1867" b="1" dirty="0">
                <a:solidFill>
                  <a:schemeClr val="tx1"/>
                </a:solidFill>
              </a:rPr>
              <a:t>Router ID </a:t>
            </a:r>
            <a:r>
              <a:rPr lang="en-US" sz="1867" dirty="0">
                <a:solidFill>
                  <a:schemeClr val="tx1"/>
                </a:solidFill>
              </a:rPr>
              <a:t>- The next step for the BGP best-path algorithm is to select the best path using the lowest router ID of the advertising eBGP router. If the route was received by a route reflector, then the originator ID is substituted for the router ID.</a:t>
            </a:r>
          </a:p>
          <a:p>
            <a:pPr marL="0" indent="0" algn="just" defTabSz="912261" fontAlgn="base">
              <a:spcBef>
                <a:spcPts val="800"/>
              </a:spcBef>
              <a:spcAft>
                <a:spcPts val="800"/>
              </a:spcAft>
              <a:buClr>
                <a:schemeClr val="tx2"/>
              </a:buClr>
              <a:buSzPct val="90000"/>
            </a:pPr>
            <a:r>
              <a:rPr lang="en-US" sz="1867" b="1" dirty="0">
                <a:solidFill>
                  <a:schemeClr val="tx1"/>
                </a:solidFill>
              </a:rPr>
              <a:t>Minimum Cluster List Length </a:t>
            </a:r>
            <a:r>
              <a:rPr lang="en-US" sz="1867" dirty="0">
                <a:solidFill>
                  <a:schemeClr val="tx1"/>
                </a:solidFill>
              </a:rPr>
              <a:t>- The next step in the BGP best-path algorithm is to select the best path using the lowest cluster list length. The cluster list is a non-transitive BGP attribute that is appended (not overwritten) by a route reflector with its cluster ID. Route reflectors use the cluster ID attribute as a loop-prevention mechanism. The cluster ID is not advertised between ASs and is locally significant. In simplest terms, this step locates the path that has traveled the lowest number of iBGP advertisement hops.</a:t>
            </a:r>
          </a:p>
        </p:txBody>
      </p:sp>
    </p:spTree>
    <p:extLst>
      <p:ext uri="{BB962C8B-B14F-4D97-AF65-F5344CB8AC3E}">
        <p14:creationId xmlns:p14="http://schemas.microsoft.com/office/powerpoint/2010/main" val="2541124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1"/>
            <a:ext cx="12005103" cy="975783"/>
          </a:xfrm>
        </p:spPr>
        <p:txBody>
          <a:bodyPr/>
          <a:lstStyle/>
          <a:p>
            <a:r>
              <a:rPr lang="en-US" sz="2133" dirty="0"/>
              <a:t>Understanding BGP Path Selection</a:t>
            </a:r>
            <a:r>
              <a:rPr lang="en-US" sz="3200" dirty="0"/>
              <a:t/>
            </a:r>
            <a:br>
              <a:rPr lang="en-US" sz="3200" dirty="0"/>
            </a:br>
            <a:r>
              <a:rPr lang="en-US" sz="3200" dirty="0"/>
              <a:t>Lowest Neighbor Address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0600" y="932242"/>
            <a:ext cx="11765480" cy="2816799"/>
          </a:xfrm>
        </p:spPr>
        <p:txBody>
          <a:bodyPr/>
          <a:lstStyle/>
          <a:p>
            <a:pPr marL="0" indent="0" algn="just" defTabSz="912261" fontAlgn="base">
              <a:spcBef>
                <a:spcPts val="800"/>
              </a:spcBef>
              <a:spcAft>
                <a:spcPts val="800"/>
              </a:spcAft>
              <a:buClr>
                <a:schemeClr val="tx2"/>
              </a:buClr>
              <a:buSzPct val="90000"/>
            </a:pPr>
            <a:r>
              <a:rPr lang="en-US" sz="1867" dirty="0">
                <a:solidFill>
                  <a:schemeClr val="tx1"/>
                </a:solidFill>
              </a:rPr>
              <a:t>The last step of the BGP best-path algorithm is to select the path that comes from the lowest BGP neighbor address. </a:t>
            </a:r>
          </a:p>
          <a:p>
            <a:pPr marL="0" indent="0" algn="just" defTabSz="912261" fontAlgn="base">
              <a:spcBef>
                <a:spcPts val="800"/>
              </a:spcBef>
              <a:spcAft>
                <a:spcPts val="800"/>
              </a:spcAft>
              <a:buClr>
                <a:schemeClr val="tx2"/>
              </a:buClr>
              <a:buSzPct val="90000"/>
            </a:pPr>
            <a:r>
              <a:rPr lang="en-US" sz="1867" dirty="0">
                <a:solidFill>
                  <a:schemeClr val="tx1"/>
                </a:solidFill>
              </a:rPr>
              <a:t>This step is limited to iBGP peerings because eBGP peerings use the oldest received path as the tie breaker.</a:t>
            </a:r>
          </a:p>
          <a:p>
            <a:pPr marL="0" indent="0" algn="just" defTabSz="912261" fontAlgn="base">
              <a:spcBef>
                <a:spcPts val="800"/>
              </a:spcBef>
              <a:spcAft>
                <a:spcPts val="800"/>
              </a:spcAft>
              <a:buClr>
                <a:schemeClr val="tx2"/>
              </a:buClr>
              <a:buSzPct val="90000"/>
            </a:pPr>
            <a:r>
              <a:rPr lang="en-US" sz="1867" dirty="0">
                <a:solidFill>
                  <a:schemeClr val="tx1"/>
                </a:solidFill>
              </a:rPr>
              <a:t>Figure 12-13 demonstrates the concept of choosing the router with the lowest neighbor address. R1 is advertising the 172.16.0.0/24 network prefix to R2. R1 and R2 have established two BGP sessions using the 10.12.1.0/24 and 10.12.2.0/24 networks. R2 selects the path advertised from 10.12.1.1 as it is the lower IP address.</a:t>
            </a:r>
          </a:p>
        </p:txBody>
      </p:sp>
      <p:pic>
        <p:nvPicPr>
          <p:cNvPr id="6" name="Picture 5">
            <a:extLst>
              <a:ext uri="{FF2B5EF4-FFF2-40B4-BE49-F238E27FC236}">
                <a16:creationId xmlns:a16="http://schemas.microsoft.com/office/drawing/2014/main" id="{130627C7-56F6-40CD-9115-0101A6AB0E46}"/>
              </a:ext>
            </a:extLst>
          </p:cNvPr>
          <p:cNvPicPr>
            <a:picLocks noChangeAspect="1"/>
          </p:cNvPicPr>
          <p:nvPr/>
        </p:nvPicPr>
        <p:blipFill>
          <a:blip r:embed="rId3"/>
          <a:srcRect/>
          <a:stretch/>
        </p:blipFill>
        <p:spPr>
          <a:xfrm>
            <a:off x="2944536" y="3037218"/>
            <a:ext cx="6203581" cy="2468880"/>
          </a:xfrm>
          <a:prstGeom prst="rect">
            <a:avLst/>
          </a:prstGeom>
        </p:spPr>
      </p:pic>
    </p:spTree>
    <p:extLst>
      <p:ext uri="{BB962C8B-B14F-4D97-AF65-F5344CB8AC3E}">
        <p14:creationId xmlns:p14="http://schemas.microsoft.com/office/powerpoint/2010/main" val="2205936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p:txBody>
          <a:bodyPr/>
          <a:lstStyle/>
          <a:p>
            <a:pPr marL="457200" indent="-457200">
              <a:buFont typeface="Wingdings" panose="05000000000000000000" pitchFamily="2" charset="2"/>
              <a:buChar char="Ø"/>
            </a:pPr>
            <a:r>
              <a:rPr lang="en-GB" b="1" i="1" dirty="0" smtClean="0"/>
              <a:t>Hope you are now clear with </a:t>
            </a:r>
          </a:p>
          <a:p>
            <a:r>
              <a:rPr lang="en-GB" b="1" i="1" dirty="0" smtClean="0"/>
              <a:t>BGP concepts</a:t>
            </a:r>
            <a:endParaRPr lang="en-GB" b="1" i="1" dirty="0"/>
          </a:p>
        </p:txBody>
      </p:sp>
      <p:sp>
        <p:nvSpPr>
          <p:cNvPr id="4" name="Rectangle 3"/>
          <p:cNvSpPr/>
          <p:nvPr/>
        </p:nvSpPr>
        <p:spPr>
          <a:xfrm>
            <a:off x="6763009" y="336922"/>
            <a:ext cx="5152571" cy="5632311"/>
          </a:xfrm>
          <a:prstGeom prst="rect">
            <a:avLst/>
          </a:prstGeom>
        </p:spPr>
        <p:txBody>
          <a:bodyPr wrap="square">
            <a:spAutoFit/>
          </a:bodyPr>
          <a:lstStyle/>
          <a:p>
            <a:pPr algn="just">
              <a:spcBef>
                <a:spcPts val="0"/>
              </a:spcBef>
            </a:pPr>
            <a:r>
              <a:rPr lang="en-US" i="1" dirty="0">
                <a:solidFill>
                  <a:schemeClr val="tx1">
                    <a:lumMod val="50000"/>
                  </a:schemeClr>
                </a:solidFill>
              </a:rPr>
              <a:t>So far,</a:t>
            </a:r>
          </a:p>
          <a:p>
            <a:pPr marL="285750" indent="-285750" fontAlgn="t">
              <a:buFont typeface="Wingdings" panose="05000000000000000000" pitchFamily="2" charset="2"/>
              <a:buChar char="ü"/>
            </a:pPr>
            <a:r>
              <a:rPr lang="en-US" b="1" i="1" dirty="0">
                <a:solidFill>
                  <a:srgbClr val="1C5175"/>
                </a:solidFill>
              </a:rPr>
              <a:t>Basic BGP configuration</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Verification of BGP Sessions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Prefix advertisement</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BGP Database  Processing</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BGP Table Fields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BGP summarization techniques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Aggregate address</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Aggregate address with summary-only</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Atomic aggregate</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Route aggregation with AS_SET</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Multiprotocol BGP for IPv6</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IPv6 configuration</a:t>
            </a:r>
            <a:endParaRPr lang="en-GB"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IPv6 summarization</a:t>
            </a:r>
          </a:p>
          <a:p>
            <a:pPr marL="285750" indent="-285750" fontAlgn="t">
              <a:buFont typeface="Wingdings" panose="05000000000000000000" pitchFamily="2" charset="2"/>
              <a:buChar char="ü"/>
            </a:pPr>
            <a:r>
              <a:rPr lang="en-US" b="1" i="1" dirty="0">
                <a:solidFill>
                  <a:srgbClr val="1C5175"/>
                </a:solidFill>
              </a:rPr>
              <a:t>BGP </a:t>
            </a:r>
            <a:r>
              <a:rPr lang="en-US" b="1" i="1" dirty="0" err="1">
                <a:solidFill>
                  <a:srgbClr val="1C5175"/>
                </a:solidFill>
              </a:rPr>
              <a:t>Mulithoming</a:t>
            </a:r>
            <a:endParaRPr lang="en-US" b="1" i="1" dirty="0">
              <a:solidFill>
                <a:srgbClr val="1C5175"/>
              </a:solidFill>
            </a:endParaRPr>
          </a:p>
          <a:p>
            <a:pPr marL="285750" indent="-285750" fontAlgn="t">
              <a:buFont typeface="Wingdings" panose="05000000000000000000" pitchFamily="2" charset="2"/>
              <a:buChar char="ü"/>
            </a:pPr>
            <a:r>
              <a:rPr lang="en-US" b="1" i="1" dirty="0">
                <a:solidFill>
                  <a:srgbClr val="1C5175"/>
                </a:solidFill>
              </a:rPr>
              <a:t>Conditional Matching</a:t>
            </a:r>
          </a:p>
          <a:p>
            <a:pPr marL="285750" indent="-285750" fontAlgn="t">
              <a:buFont typeface="Wingdings" panose="05000000000000000000" pitchFamily="2" charset="2"/>
              <a:buChar char="ü"/>
            </a:pPr>
            <a:r>
              <a:rPr lang="en-US" b="1" i="1" dirty="0">
                <a:solidFill>
                  <a:srgbClr val="1C5175"/>
                </a:solidFill>
              </a:rPr>
              <a:t>Route Maps</a:t>
            </a:r>
          </a:p>
          <a:p>
            <a:pPr marL="285750" indent="-285750" fontAlgn="t">
              <a:buFont typeface="Wingdings" panose="05000000000000000000" pitchFamily="2" charset="2"/>
              <a:buChar char="ü"/>
            </a:pPr>
            <a:r>
              <a:rPr lang="en-US" b="1" i="1" dirty="0">
                <a:solidFill>
                  <a:srgbClr val="1C5175"/>
                </a:solidFill>
              </a:rPr>
              <a:t>Route Filtering and </a:t>
            </a:r>
            <a:r>
              <a:rPr lang="en-US" b="1" i="1" dirty="0" smtClean="0">
                <a:solidFill>
                  <a:srgbClr val="1C5175"/>
                </a:solidFill>
              </a:rPr>
              <a:t>Manipulation</a:t>
            </a:r>
          </a:p>
          <a:p>
            <a:pPr marL="285750" indent="-285750" fontAlgn="t">
              <a:buFont typeface="Wingdings" panose="05000000000000000000" pitchFamily="2" charset="2"/>
              <a:buChar char="ü"/>
            </a:pPr>
            <a:r>
              <a:rPr lang="en-US" b="1" i="1" dirty="0" smtClean="0">
                <a:solidFill>
                  <a:srgbClr val="1C5175"/>
                </a:solidFill>
              </a:rPr>
              <a:t>BGP Communities and Path Selection</a:t>
            </a:r>
            <a:endParaRPr lang="en-GB" b="1" i="1" dirty="0">
              <a:solidFill>
                <a:srgbClr val="1C5175"/>
              </a:solidFill>
            </a:endParaRP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Tree>
    <p:extLst>
      <p:ext uri="{BB962C8B-B14F-4D97-AF65-F5344CB8AC3E}">
        <p14:creationId xmlns:p14="http://schemas.microsoft.com/office/powerpoint/2010/main" val="157892992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elements/1.1/"/>
    <ds:schemaRef ds:uri="http://schemas.microsoft.com/office/2006/metadata/properties"/>
    <ds:schemaRef ds:uri="http://schemas.microsoft.com/office/2006/documentManagement/types"/>
    <ds:schemaRef ds:uri="http://purl.org/dc/terms/"/>
    <ds:schemaRef ds:uri="9902240c-f584-4322-946e-7b0be23bca91"/>
    <ds:schemaRef ds:uri="http://purl.org/dc/dcmitype/"/>
    <ds:schemaRef ds:uri="http://schemas.microsoft.com/office/infopath/2007/PartnerControls"/>
    <ds:schemaRef ds:uri="d2ec016d-25cf-4c07-aa6b-c53e267faa6f"/>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309</TotalTime>
  <Words>3574</Words>
  <Application>Microsoft Office PowerPoint</Application>
  <PresentationFormat>Widescreen</PresentationFormat>
  <Paragraphs>191</Paragraphs>
  <Slides>26</Slides>
  <Notes>22</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26</vt:i4>
      </vt:variant>
    </vt:vector>
  </HeadingPairs>
  <TitlesOfParts>
    <vt:vector size="39" baseType="lpstr">
      <vt:lpstr>ＭＳ Ｐゴシック</vt:lpstr>
      <vt:lpstr>Arial</vt:lpstr>
      <vt:lpstr>Calibri</vt:lpstr>
      <vt:lpstr>Calibri Light</vt:lpstr>
      <vt:lpstr>CiscoSans ExtraLight</vt:lpstr>
      <vt:lpstr>Times New Roman</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PowerPoint Presentation</vt:lpstr>
      <vt:lpstr>BGP Communities BGP Communities</vt:lpstr>
      <vt:lpstr>BGP Communities Well-Known Communities</vt:lpstr>
      <vt:lpstr>BGP Communities Enabling BGP Community Support</vt:lpstr>
      <vt:lpstr>BGP Communities BGP Community List - Conditional Matching</vt:lpstr>
      <vt:lpstr>BGP Communities BGP Community List - Conditional Matching (routing table result)</vt:lpstr>
      <vt:lpstr>BGP Communities Setting Private BGP Communities</vt:lpstr>
      <vt:lpstr>BGP Communities Setting Private BGP Communities (cont.)</vt:lpstr>
      <vt:lpstr>Understanding BGP Path Selection Routing Path Selections Using Longest Match</vt:lpstr>
      <vt:lpstr>Understanding BGP Path Selection BGP Best-Path Algorithm</vt:lpstr>
      <vt:lpstr>Understanding BGP Path Selection BGP Best-Path Algorithm</vt:lpstr>
      <vt:lpstr>Understanding BGP Path Selection BGP Best-Path Algorithm (Cont.)</vt:lpstr>
      <vt:lpstr>Understanding BGP Path Selection Weight Attribute (Cisco-defined)</vt:lpstr>
      <vt:lpstr>Understanding BGP Path Selection Local Preference Attribute</vt:lpstr>
      <vt:lpstr>Understanding BGP Path Selection Locally Originated Attribute</vt:lpstr>
      <vt:lpstr>Understanding BGP Path Selection Accumulated Interior Gateway Protocol (AIGP) Attribute</vt:lpstr>
      <vt:lpstr>Understanding BGP Path Selection Shortest AS Path Attribute</vt:lpstr>
      <vt:lpstr>Understanding BGP Path Selection Origin Type Path Attribute</vt:lpstr>
      <vt:lpstr>Understanding BGP Path Selection Multi-Exit Discriminator (MED) Path Attribute</vt:lpstr>
      <vt:lpstr>Understanding BGP Path Selection eBGP over iBGP</vt:lpstr>
      <vt:lpstr>Understanding BGP Path Selection Lowest IGP Metric</vt:lpstr>
      <vt:lpstr>Understanding BGP Path Selection Oldest eBGP Path, Router ID, and Minimum Cluster List Length</vt:lpstr>
      <vt:lpstr>Understanding BGP Path Selection Lowest Neighbor Address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25</cp:revision>
  <dcterms:created xsi:type="dcterms:W3CDTF">2021-03-05T06:07:01Z</dcterms:created>
  <dcterms:modified xsi:type="dcterms:W3CDTF">2021-03-19T05:25:45Z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