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63" r:id="rId3"/>
    <p:sldId id="264" r:id="rId4"/>
    <p:sldId id="262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A6422AB-CBF9-45B8-BCE5-4B53940CBD7A}">
          <p14:sldIdLst>
            <p14:sldId id="256"/>
          </p14:sldIdLst>
        </p14:section>
        <p14:section name="Untitled Section" id="{93EE8DE6-33D4-40DE-A318-EE8FCED61749}">
          <p14:sldIdLst>
            <p14:sldId id="263"/>
            <p14:sldId id="264"/>
            <p14:sldId id="26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14" autoAdjust="0"/>
    <p:restoredTop sz="94660"/>
  </p:normalViewPr>
  <p:slideViewPr>
    <p:cSldViewPr snapToGrid="0">
      <p:cViewPr varScale="1">
        <p:scale>
          <a:sx n="74" d="100"/>
          <a:sy n="74" d="100"/>
        </p:scale>
        <p:origin x="54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617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563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115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384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179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148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508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86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692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57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ED084-C877-4959-B6A3-71DD38EEDF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347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tinityhotel.co.uk/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ilypost.co.uk/whats-on/12-traditional-welsh-foods-you-12689302" TargetMode="External"/><Relationship Id="rId7" Type="http://schemas.openxmlformats.org/officeDocument/2006/relationships/hyperlink" Target="https://www.sabrain.com/our-beers" TargetMode="External"/><Relationship Id="rId2" Type="http://schemas.openxmlformats.org/officeDocument/2006/relationships/hyperlink" Target="https://www.realfoodhub.co.uk/product-detail/welsh-wagyu-beef-steak-sample-pack-dry-aged?awc=20241_1655408060_a59d4b4346d53f258ab5258f69c9243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asteatlas.com/most-popular-side-dishes-in-wales" TargetMode="External"/><Relationship Id="rId5" Type="http://schemas.openxmlformats.org/officeDocument/2006/relationships/hyperlink" Target="https://www.bbc.co.uk/food/recipes/glamorgan_sausages_with_64911" TargetMode="External"/><Relationship Id="rId4" Type="http://schemas.openxmlformats.org/officeDocument/2006/relationships/hyperlink" Target="https://persiangood.com/recipes/joojeh-kabab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7577" y="270456"/>
            <a:ext cx="1165538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 smtClean="0"/>
          </a:p>
          <a:p>
            <a:pPr algn="ctr"/>
            <a:endParaRPr lang="en-GB" b="1" dirty="0"/>
          </a:p>
          <a:p>
            <a:pPr algn="ctr"/>
            <a:endParaRPr lang="en-GB" b="1" dirty="0" smtClean="0"/>
          </a:p>
          <a:p>
            <a:pPr algn="ctr"/>
            <a:r>
              <a:rPr lang="en-GB" sz="2000" b="1" dirty="0" err="1" smtClean="0"/>
              <a:t>Tackaway</a:t>
            </a:r>
            <a:r>
              <a:rPr lang="en-GB" sz="2000" b="1" dirty="0" smtClean="0"/>
              <a:t> Menu </a:t>
            </a:r>
            <a:r>
              <a:rPr lang="en-GB" sz="2000" b="1" dirty="0"/>
              <a:t>for Hotel Trinity (fictional hotel), </a:t>
            </a:r>
            <a:r>
              <a:rPr lang="en-GB" sz="2000" dirty="0"/>
              <a:t> </a:t>
            </a:r>
          </a:p>
          <a:p>
            <a:pPr algn="ctr"/>
            <a:endParaRPr lang="en-GB" sz="2000" b="1" dirty="0" smtClean="0"/>
          </a:p>
          <a:p>
            <a:pPr algn="ctr"/>
            <a:endParaRPr lang="en-GB" sz="2000" b="1" dirty="0"/>
          </a:p>
          <a:p>
            <a:pPr algn="ctr"/>
            <a:endParaRPr lang="en-GB" sz="2000" b="1" dirty="0" smtClean="0"/>
          </a:p>
          <a:p>
            <a:pPr algn="ctr"/>
            <a:endParaRPr lang="en-GB" sz="2000" b="1" dirty="0"/>
          </a:p>
          <a:p>
            <a:pPr algn="ctr"/>
            <a:endParaRPr lang="en-GB" sz="2000" b="1" dirty="0" smtClean="0"/>
          </a:p>
          <a:p>
            <a:pPr algn="ctr"/>
            <a:endParaRPr lang="en-GB" sz="2000" b="1" dirty="0"/>
          </a:p>
          <a:p>
            <a:pPr algn="ctr"/>
            <a:endParaRPr lang="en-GB" sz="2000" b="1" dirty="0" smtClean="0"/>
          </a:p>
          <a:p>
            <a:pPr algn="ctr"/>
            <a:r>
              <a:rPr lang="en-GB" sz="2000" b="1" dirty="0"/>
              <a:t>Student Name : Hani </a:t>
            </a:r>
            <a:r>
              <a:rPr lang="en-GB" sz="2000" b="1" dirty="0" err="1"/>
              <a:t>Rosteenmehr</a:t>
            </a:r>
            <a:endParaRPr lang="en-GB" sz="2000" b="1" dirty="0"/>
          </a:p>
          <a:p>
            <a:pPr algn="ctr"/>
            <a:r>
              <a:rPr lang="en-GB" sz="2000" b="1" dirty="0"/>
              <a:t>Student ID Number: </a:t>
            </a:r>
            <a:r>
              <a:rPr lang="en-GB" sz="2000" b="1" dirty="0" smtClean="0"/>
              <a:t>2118863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Hotel Placement – Food &amp; Beverage operations (BMIH4002</a:t>
            </a:r>
            <a:r>
              <a:rPr lang="en-GB" sz="2000" b="1" dirty="0" smtClean="0"/>
              <a:t>)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Module Tutor: Lola Villard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84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6248" y="90153"/>
            <a:ext cx="1545465" cy="10174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97735"/>
          </a:xfrm>
        </p:spPr>
        <p:txBody>
          <a:bodyPr>
            <a:normAutofit fontScale="90000"/>
          </a:bodyPr>
          <a:lstStyle/>
          <a:p>
            <a:r>
              <a:rPr lang="en-GB" sz="1300" b="1" dirty="0" smtClean="0"/>
              <a:t/>
            </a:r>
            <a:br>
              <a:rPr lang="en-GB" sz="1300" b="1" dirty="0" smtClean="0"/>
            </a:br>
            <a:r>
              <a:rPr lang="en-GB" sz="1300" b="1" dirty="0"/>
              <a:t/>
            </a:r>
            <a:br>
              <a:rPr lang="en-GB" sz="1300" b="1" dirty="0"/>
            </a:br>
            <a:r>
              <a:rPr lang="en-GB" sz="1600" b="1" dirty="0" smtClean="0"/>
              <a:t>Trinity </a:t>
            </a:r>
            <a:r>
              <a:rPr lang="en-GB" sz="1600" b="1" dirty="0"/>
              <a:t>House</a:t>
            </a:r>
            <a:br>
              <a:rPr lang="en-GB" sz="1600" b="1" dirty="0"/>
            </a:br>
            <a:r>
              <a:rPr lang="en-GB" sz="1600" b="1" dirty="0" smtClean="0"/>
              <a:t>Kings </a:t>
            </a:r>
            <a:r>
              <a:rPr lang="en-GB" sz="1600" b="1" dirty="0"/>
              <a:t>Dock</a:t>
            </a:r>
            <a:br>
              <a:rPr lang="en-GB" sz="1600" b="1" dirty="0"/>
            </a:br>
            <a:r>
              <a:rPr lang="en-GB" sz="1600" b="1" dirty="0" smtClean="0"/>
              <a:t>Swansea Glamorgan , SA1 8QT</a:t>
            </a: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b="1" dirty="0"/>
              <a:t>Tel. 01792 657000</a:t>
            </a:r>
            <a:r>
              <a:rPr lang="en-GB" sz="1600" b="1" dirty="0" smtClean="0">
                <a:solidFill>
                  <a:srgbClr val="002060"/>
                </a:solidFill>
              </a:rPr>
              <a:t/>
            </a:r>
            <a:br>
              <a:rPr lang="en-GB" sz="1600" b="1" dirty="0" smtClean="0">
                <a:solidFill>
                  <a:srgbClr val="002060"/>
                </a:solidFill>
              </a:rPr>
            </a:br>
            <a:endParaRPr lang="en-GB" sz="16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1667" y="1287888"/>
            <a:ext cx="6954593" cy="55701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                  </a:t>
            </a:r>
            <a:r>
              <a:rPr lang="en-GB" sz="1900" i="1" u="sng" dirty="0" smtClean="0">
                <a:solidFill>
                  <a:schemeClr val="accent5"/>
                </a:solidFill>
                <a:latin typeface="Algerian" panose="04020705040A02060702" pitchFamily="82" charset="0"/>
              </a:rPr>
              <a:t>starters</a:t>
            </a:r>
            <a:r>
              <a:rPr lang="en-GB" sz="1400" i="1" u="sng" dirty="0" smtClean="0">
                <a:solidFill>
                  <a:schemeClr val="accent5"/>
                </a:solidFill>
                <a:latin typeface="Algerian" panose="04020705040A02060702" pitchFamily="82" charset="0"/>
              </a:rPr>
              <a:t>    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en-GB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Cawl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supe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525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9.20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welsh lamb, leeks, potato with bread and welsh chees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Scampi and chips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720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8.75</a:t>
            </a: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Six pieces of Whitby, </a:t>
            </a:r>
            <a:r>
              <a:rPr lang="en-GB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wholetil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scampi with chips, peas, lemon and </a:t>
            </a:r>
            <a:r>
              <a:rPr lang="en-GB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tartare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sauce</a:t>
            </a:r>
            <a:r>
              <a:rPr lang="en-GB" sz="1400" i="1" u="sng" dirty="0" smtClean="0">
                <a:solidFill>
                  <a:schemeClr val="accent5"/>
                </a:solidFill>
                <a:latin typeface="Algerian" panose="04020705040A02060702" pitchFamily="82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6 Grill chicken wings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358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7.85</a:t>
            </a:r>
          </a:p>
          <a:p>
            <a:pPr marL="0" indent="0">
              <a:buNone/>
            </a:pP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With two deeps garlic mayo, BBQ deep</a:t>
            </a:r>
          </a:p>
          <a:p>
            <a:pPr marL="0" indent="0">
              <a:buNone/>
            </a:pPr>
            <a:endParaRPr lang="en-GB" sz="11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i="1" dirty="0" smtClean="0">
                <a:solidFill>
                  <a:schemeClr val="accent5"/>
                </a:solidFill>
                <a:latin typeface="Algerian" panose="04020705040A02060702" pitchFamily="82" charset="0"/>
              </a:rPr>
              <a:t>                               </a:t>
            </a:r>
            <a:r>
              <a:rPr lang="en-GB" sz="1900" i="1" u="sng" dirty="0" smtClean="0">
                <a:solidFill>
                  <a:srgbClr val="7030A0"/>
                </a:solidFill>
                <a:latin typeface="Algerian" panose="04020705040A02060702" pitchFamily="82" charset="0"/>
              </a:rPr>
              <a:t>Main menu     </a:t>
            </a:r>
            <a:endParaRPr lang="en-GB" sz="1900" i="1" u="sng" dirty="0">
              <a:solidFill>
                <a:srgbClr val="7030A0"/>
              </a:solidFill>
              <a:latin typeface="Algerian" panose="04020705040A02060702" pitchFamily="82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Wagyu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Beef Casserole Dry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Aged Steak </a:t>
            </a:r>
          </a:p>
          <a:p>
            <a:pPr marL="0" indent="0">
              <a:buNone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Grill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654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22.55</a:t>
            </a:r>
          </a:p>
          <a:p>
            <a:pPr marL="0" indent="0">
              <a:buNone/>
            </a:pPr>
            <a:r>
              <a:rPr lang="en-GB" sz="1200" b="1" dirty="0" smtClean="0">
                <a:cs typeface="Arial" panose="020B0604020202020204" pitchFamily="34" charset="0"/>
              </a:rPr>
              <a:t>Full flavour, recommended medium </a:t>
            </a:r>
            <a:r>
              <a:rPr lang="en-GB" sz="1100" b="1" dirty="0" smtClean="0">
                <a:cs typeface="Arial" panose="020B0604020202020204" pitchFamily="34" charset="0"/>
              </a:rPr>
              <a:t>654</a:t>
            </a:r>
            <a:r>
              <a:rPr lang="en-GB" sz="1200" b="1" dirty="0" smtClean="0">
                <a:cs typeface="Arial" panose="020B0604020202020204" pitchFamily="34" charset="0"/>
              </a:rPr>
              <a:t>kcal with portion of</a:t>
            </a:r>
          </a:p>
          <a:p>
            <a:pPr marL="0" indent="0">
              <a:buNone/>
            </a:pPr>
            <a:r>
              <a:rPr lang="en-GB" sz="1200" b="1" dirty="0" smtClean="0">
                <a:cs typeface="Arial" panose="020B0604020202020204" pitchFamily="34" charset="0"/>
              </a:rPr>
              <a:t> grill baby potato, green been, </a:t>
            </a:r>
            <a:r>
              <a:rPr lang="en-GB" sz="1200" b="1" dirty="0" smtClean="0">
                <a:cs typeface="Arial" panose="020B0604020202020204" pitchFamily="34" charset="0"/>
              </a:rPr>
              <a:t>broccoli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300" b="1" dirty="0" smtClean="0">
                <a:cs typeface="Arial" panose="020B0604020202020204" pitchFamily="34" charset="0"/>
              </a:rPr>
              <a:t>Mix </a:t>
            </a:r>
            <a:r>
              <a:rPr lang="en-GB" sz="1300" b="1" dirty="0" smtClean="0">
                <a:cs typeface="Arial" panose="020B0604020202020204" pitchFamily="34" charset="0"/>
              </a:rPr>
              <a:t>of pork and turkey 2200kcal</a:t>
            </a:r>
            <a:r>
              <a:rPr lang="en-GB" sz="1200" b="1" dirty="0" smtClean="0">
                <a:cs typeface="Arial" panose="020B0604020202020204" pitchFamily="34" charset="0"/>
              </a:rPr>
              <a:t>                                                   20.55</a:t>
            </a:r>
          </a:p>
          <a:p>
            <a:pPr marL="0" indent="0">
              <a:buNone/>
            </a:pPr>
            <a:r>
              <a:rPr lang="en-GB" sz="1200" b="1" dirty="0" smtClean="0">
                <a:cs typeface="Arial" panose="020B0604020202020204" pitchFamily="34" charset="0"/>
              </a:rPr>
              <a:t>Verity steamed vegetables with bread and potato wages </a:t>
            </a:r>
            <a:endParaRPr lang="en-GB" sz="1200" b="1" dirty="0" smtClean="0"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3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Selsig</a:t>
            </a:r>
            <a:r>
              <a:rPr lang="en-GB" sz="13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Morgannwg</a:t>
            </a:r>
            <a:r>
              <a:rPr lang="en-GB" sz="13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Glamorgan sausages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450kcal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15.25</a:t>
            </a:r>
          </a:p>
          <a:p>
            <a:pPr marL="0" indent="0">
              <a:buNone/>
            </a:pP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Grill vegetables, fries, red sauce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3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Persian style of grill chicken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2300</a:t>
            </a:r>
            <a:r>
              <a:rPr lang="en-GB" sz="13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18.99</a:t>
            </a:r>
          </a:p>
          <a:p>
            <a:pPr marL="0" indent="0">
              <a:buNone/>
            </a:pP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With basmati rice, grill tomato, piece of lemon, fries </a:t>
            </a:r>
            <a:endParaRPr lang="en-GB" sz="11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Include WIDE RIVER red wine, ROBERTSON ABV/14% 250ml 2021SHIRAZ, 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south Africa                                              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4.25</a:t>
            </a:r>
          </a:p>
          <a:p>
            <a:pPr marL="0" indent="0">
              <a:buNone/>
            </a:pPr>
            <a:endParaRPr lang="en-GB" sz="11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sz="1200" b="1" dirty="0" smtClean="0"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sz="1200" b="1" dirty="0" smtClean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b="1" dirty="0" smtClean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b="1" dirty="0" smtClean="0">
              <a:cs typeface="Arial" panose="020B0604020202020204" pitchFamily="34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0625069" y="484231"/>
            <a:ext cx="772733" cy="6542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2397" y="283335"/>
            <a:ext cx="2035400" cy="105606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8096" y="484232"/>
            <a:ext cx="719070" cy="65427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9292" y="1424859"/>
            <a:ext cx="2356968" cy="139561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9292" y="4391697"/>
            <a:ext cx="2356968" cy="1184856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7096261" y="1365161"/>
            <a:ext cx="5095740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Fish and chips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797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12.95</a:t>
            </a:r>
            <a:endParaRPr lang="en-GB" sz="1100" dirty="0" smtClean="0"/>
          </a:p>
          <a:p>
            <a:r>
              <a:rPr lang="en-GB" sz="1100" dirty="0" smtClean="0"/>
              <a:t>Seasoned chips, mushy peas, fresh lemon </a:t>
            </a:r>
            <a:endParaRPr lang="en-GB" sz="1100" dirty="0"/>
          </a:p>
          <a:p>
            <a:r>
              <a:rPr lang="en-GB" sz="1100" b="1" dirty="0" err="1" smtClean="0"/>
              <a:t>Viñamar</a:t>
            </a:r>
            <a:r>
              <a:rPr lang="en-GB" sz="1100" b="1" dirty="0" smtClean="0"/>
              <a:t>, </a:t>
            </a:r>
            <a:r>
              <a:rPr lang="en-GB" sz="1100" b="1" dirty="0"/>
              <a:t>white wine, Casablanca </a:t>
            </a:r>
            <a:r>
              <a:rPr lang="en-GB" sz="1100" b="1" dirty="0" smtClean="0"/>
              <a:t>Valley, ABV </a:t>
            </a:r>
            <a:r>
              <a:rPr lang="en-GB" sz="1100" b="1" dirty="0"/>
              <a:t>12%, </a:t>
            </a:r>
            <a:r>
              <a:rPr lang="en-GB" sz="1100" b="1" dirty="0" smtClean="0"/>
              <a:t>250ml               4.15</a:t>
            </a:r>
          </a:p>
          <a:p>
            <a:r>
              <a:rPr lang="en-GB" sz="1100" b="1" dirty="0" smtClean="0"/>
              <a:t> </a:t>
            </a:r>
            <a:r>
              <a:rPr lang="en-GB" sz="1100" b="1" dirty="0"/>
              <a:t>Casablanca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Valley, Chili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</a:p>
          <a:p>
            <a:r>
              <a:rPr lang="en-GB" i="1" dirty="0">
                <a:solidFill>
                  <a:srgbClr val="FF66CC"/>
                </a:solidFill>
                <a:latin typeface="Algerian" panose="04020705040A02060702" pitchFamily="82" charset="0"/>
              </a:rPr>
              <a:t> </a:t>
            </a:r>
            <a:r>
              <a:rPr lang="en-GB" i="1" dirty="0" smtClean="0">
                <a:solidFill>
                  <a:srgbClr val="FF66CC"/>
                </a:solidFill>
                <a:latin typeface="Algerian" panose="04020705040A02060702" pitchFamily="82" charset="0"/>
              </a:rPr>
              <a:t>                   </a:t>
            </a:r>
            <a:r>
              <a:rPr lang="en-GB" i="1" dirty="0" smtClean="0">
                <a:solidFill>
                  <a:srgbClr val="FF66CC"/>
                </a:solidFill>
                <a:latin typeface="Algerian" panose="04020705040A02060702" pitchFamily="82" charset="0"/>
              </a:rPr>
              <a:t>    </a:t>
            </a:r>
            <a:r>
              <a:rPr lang="en-GB" i="1" u="sng" dirty="0" smtClean="0">
                <a:solidFill>
                  <a:srgbClr val="FF66CC"/>
                </a:solidFill>
                <a:latin typeface="Algerian" panose="04020705040A02060702" pitchFamily="82" charset="0"/>
              </a:rPr>
              <a:t>Kids menu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15 Chicken nugget with curly fries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497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8.45</a:t>
            </a:r>
          </a:p>
          <a:p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With Orang or Blubbery juice 250mls </a:t>
            </a:r>
          </a:p>
          <a:p>
            <a:endParaRPr lang="en-GB" sz="11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 Fish finger with fries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7.25</a:t>
            </a:r>
          </a:p>
          <a:p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Orang or Blubbery juice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250mls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Glamorgan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sausages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525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7.15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With Orang or Blubbery juice 250mls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b="1" i="1" dirty="0" smtClean="0">
                <a:solidFill>
                  <a:srgbClr val="0070C0"/>
                </a:solidFill>
                <a:latin typeface="Algerian" panose="04020705040A02060702" pitchFamily="82" charset="0"/>
              </a:rPr>
              <a:t>                                 </a:t>
            </a:r>
            <a:r>
              <a:rPr lang="en-GB" b="1" i="1" u="sng" dirty="0" smtClean="0">
                <a:solidFill>
                  <a:srgbClr val="0070C0"/>
                </a:solidFill>
                <a:latin typeface="Algerian" panose="04020705040A02060702" pitchFamily="82" charset="0"/>
              </a:rPr>
              <a:t>sides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Garlic bread with chees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248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2.25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Greek style of salad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49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1.85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Sweet potato fries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472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2.25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Onion rings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413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1.85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Anglesey egg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520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3.55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Home made yogurt                                         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1.25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39425" y="5689421"/>
            <a:ext cx="2356836" cy="1020472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95312" y="3037276"/>
            <a:ext cx="1730145" cy="1236373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897413" y="5945764"/>
            <a:ext cx="2228044" cy="838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339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8942" y="264151"/>
            <a:ext cx="5704580" cy="655013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dirty="0" smtClean="0">
                <a:solidFill>
                  <a:srgbClr val="C00000"/>
                </a:solidFill>
                <a:latin typeface="Algerian" panose="04020705040A02060702" pitchFamily="82" charset="0"/>
              </a:rPr>
              <a:t>                                       </a:t>
            </a:r>
            <a:r>
              <a:rPr lang="en-GB" sz="1800" b="1" i="1" u="sng" dirty="0" smtClean="0">
                <a:solidFill>
                  <a:srgbClr val="C00000"/>
                </a:solidFill>
                <a:latin typeface="Algerian" panose="04020705040A02060702" pitchFamily="82" charset="0"/>
              </a:rPr>
              <a:t>burgers</a:t>
            </a:r>
            <a:r>
              <a:rPr lang="en-GB" sz="1800" b="1" u="sng" dirty="0" smtClean="0">
                <a:solidFill>
                  <a:srgbClr val="C00000"/>
                </a:solidFill>
                <a:latin typeface="Algerian" panose="04020705040A02060702" pitchFamily="82" charset="0"/>
              </a:rPr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Philly cheesesteak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burger 1350kcal        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10.25</a:t>
            </a: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Welsh Pork or beef, cheddar chees, lettuce, tomato slice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Trinity dirty beef burger 1425kcal            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12.25</a:t>
            </a: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50 days aged beef burger, smoked bacon, lettuce, tomato slice, chorizo, slaw, cheddar cheese sauce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Chicken burger plan 1385kcal                              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11.95</a:t>
            </a: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Chicken fillet, lettuce, slice of tomato, sweet chili or non chili sauce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Trinity dirty chicken burger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1554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12.35</a:t>
            </a:r>
            <a:endParaRPr lang="en-GB" sz="11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Two fillet burger, smoked bacon, cheddar cheese sauce, lettuce, tomato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slice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Vegan chilli and plain stack(each)                                                   </a:t>
            </a:r>
            <a:r>
              <a:rPr lang="en-GB" sz="11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13.25</a:t>
            </a:r>
            <a:endParaRPr lang="en-GB" sz="11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All burgers deliver with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Brains SA Gold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4.3%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ALE/ABV 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250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mls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bottle, </a:t>
            </a: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Cardiff, Wales since 1882                                                                                      2.25</a:t>
            </a: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soft drinks cans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100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mls</a:t>
            </a: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 smtClean="0">
                <a:solidFill>
                  <a:srgbClr val="FF0000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                                </a:t>
            </a:r>
            <a:r>
              <a:rPr lang="en-GB" sz="1800" b="1" i="1" u="sng" dirty="0" smtClean="0">
                <a:solidFill>
                  <a:srgbClr val="FF0000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Pizza</a:t>
            </a:r>
            <a:r>
              <a:rPr lang="en-GB" sz="1800" b="1" i="1" u="sng" dirty="0" smtClean="0">
                <a:solidFill>
                  <a:srgbClr val="FF0000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&amp; pasta </a:t>
            </a:r>
            <a:r>
              <a:rPr lang="en-GB" sz="1800" b="1" i="1" u="sng" dirty="0" smtClean="0">
                <a:solidFill>
                  <a:srgbClr val="FF0000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itsa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trinity peperoni thin crust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” 1250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akcl                            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10.25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  <a:endParaRPr lang="en-GB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Fresh dough, salami, peperoni, onion, tomato&amp; BBQ based sauce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Pitsa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trinity cheese&amp; tomato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1150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9.25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King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beef Linguine trinity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1425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9.85</a:t>
            </a: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Spaghetti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, mince beef, fry onion with tomato sauce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King chicken Linguine trinity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1395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kcal</a:t>
            </a: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Spaghetti, small slice of chicken filet, fry onion with tomato sauce  </a:t>
            </a:r>
          </a:p>
          <a:p>
            <a:pPr marL="0" indent="0">
              <a:buNone/>
            </a:pPr>
            <a:r>
              <a:rPr lang="en-GB" sz="1200" b="1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 Prawns to your dish </a:t>
            </a:r>
            <a:r>
              <a:rPr lang="en-GB" sz="1100" b="1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315</a:t>
            </a:r>
            <a:r>
              <a:rPr lang="en-GB" sz="1200" b="1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                 </a:t>
            </a:r>
            <a:r>
              <a:rPr lang="en-GB" sz="1100" b="1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1.25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All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pizza &amp; pasta deliver with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Brains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Dark smooth 3.5% ALE/ABV</a:t>
            </a:r>
          </a:p>
          <a:p>
            <a:pPr marL="0" indent="0">
              <a:buNone/>
            </a:pP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250mls bottle, Cardiff, Wales since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1882                                                          2.15</a:t>
            </a:r>
          </a:p>
          <a:p>
            <a:pPr marL="0" indent="0">
              <a:buNone/>
            </a:pP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or soft drinks cans 100mls</a:t>
            </a:r>
          </a:p>
          <a:p>
            <a:pPr marL="0" indent="0">
              <a:buNone/>
            </a:pPr>
            <a:endParaRPr lang="en-GB" sz="11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59321" y="264151"/>
            <a:ext cx="6032679" cy="659384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 smtClean="0">
                <a:solidFill>
                  <a:schemeClr val="accent3"/>
                </a:solidFill>
                <a:latin typeface="Algerian" panose="04020705040A02060702" pitchFamily="82" charset="0"/>
              </a:rPr>
              <a:t>                                          </a:t>
            </a:r>
            <a:r>
              <a:rPr lang="en-GB" sz="1800" b="1" i="1" u="sng" dirty="0" smtClean="0">
                <a:solidFill>
                  <a:schemeClr val="accent3"/>
                </a:solidFill>
                <a:latin typeface="Algerian" panose="04020705040A02060702" pitchFamily="82" charset="0"/>
              </a:rPr>
              <a:t>desserts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Pwdin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Eva (Welsh Apple Dessert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) 405kcal                                               3.45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Cooking Apples, Lemon, Eggs, Brown Sugar, Cinnamon, </a:t>
            </a: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Self-Rising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Flour, Whipped Cream, Vanilla Extract,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Butter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Chocolate fudge cake1294kcal                                                                                  4.55</a:t>
            </a: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With vanilla ice cream and chocolate sauce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Strawberry forest Oreo crunch sundae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1162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4.75</a:t>
            </a: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Strawberry ice cream with strawberry fudge cake, crushed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reos, black cherry compote, fudge pieces and Cadbury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Trinity cheesecake (</a:t>
            </a:r>
            <a:r>
              <a:rPr lang="en-GB" sz="1200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</a:t>
            </a:r>
            <a:r>
              <a:rPr lang="en-GB" sz="12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1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618</a:t>
            </a:r>
            <a:r>
              <a:rPr lang="en-GB" sz="12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kcal                                                                </a:t>
            </a:r>
            <a:r>
              <a:rPr lang="en-GB" sz="11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4.25</a:t>
            </a:r>
          </a:p>
          <a:p>
            <a:pPr marL="0" indent="0">
              <a:buNone/>
            </a:pPr>
            <a:r>
              <a:rPr lang="en-GB" sz="11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Vegan cheesecake topped with banana&amp; blueberry and warm toffee flavour sauce </a:t>
            </a:r>
          </a:p>
          <a:p>
            <a:pPr marL="0" indent="0">
              <a:buNone/>
            </a:pPr>
            <a:r>
              <a:rPr lang="en-GB" sz="1800" b="1" dirty="0" smtClean="0">
                <a:solidFill>
                  <a:srgbClr val="FFC000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                                           </a:t>
            </a:r>
            <a:r>
              <a:rPr lang="en-GB" sz="1800" b="1" i="1" u="sng" dirty="0" smtClean="0">
                <a:solidFill>
                  <a:srgbClr val="FFC000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drinks</a:t>
            </a:r>
            <a:endParaRPr lang="en-GB" sz="1800" b="1" i="1" u="sng" dirty="0">
              <a:solidFill>
                <a:srgbClr val="FFC000"/>
              </a:solidFill>
              <a:latin typeface="Algerian" panose="04020705040A02060702" pitchFamily="82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Coca can100ml 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1.25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wine (red &amp;white), beer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Fanta can100ml        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1.25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Coca zero can100ml 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1.25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Fanta zero can100ml  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1.25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Bottle of water 500ml      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1.25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dirty="0" smtClean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Trinity hotel offer </a:t>
            </a:r>
            <a:r>
              <a:rPr lang="en-GB" sz="13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5% off </a:t>
            </a:r>
            <a:r>
              <a:rPr lang="en-GB" sz="1300" b="1" dirty="0" smtClean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students that study in</a:t>
            </a:r>
            <a:r>
              <a:rPr lang="en-GB" sz="13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1" dirty="0" smtClean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universities and government staff, by online web and collection. </a:t>
            </a:r>
            <a:r>
              <a:rPr lang="en-GB" sz="1300" b="1" u="sng" dirty="0" smtClean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www.tinityhotel.co.uk</a:t>
            </a:r>
            <a:endParaRPr lang="en-GB" sz="1300" b="1" u="sng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dirty="0" smtClean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do online payment or card payment we do not get any cash.</a:t>
            </a:r>
          </a:p>
          <a:p>
            <a:pPr marL="0" indent="0">
              <a:buNone/>
            </a:pPr>
            <a:endParaRPr lang="en-GB" sz="1300" b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Food hygiene rating </a:t>
            </a:r>
          </a:p>
          <a:p>
            <a:pPr marL="0" indent="0">
              <a:buNone/>
            </a:pPr>
            <a:endParaRPr lang="en-GB" sz="13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14 allergens food that when you place your </a:t>
            </a:r>
          </a:p>
          <a:p>
            <a:pPr marL="0" indent="0">
              <a:buNone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order if you have any of them should tell us </a:t>
            </a:r>
          </a:p>
          <a:p>
            <a:pPr marL="0" indent="0">
              <a:buNone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Immediately. 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14348" y="819620"/>
            <a:ext cx="2375568" cy="7129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9758" y="5859887"/>
            <a:ext cx="3022242" cy="95440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8546" y="4919729"/>
            <a:ext cx="2893454" cy="94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314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0304" y="115910"/>
            <a:ext cx="12192000" cy="6495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Reference:</a:t>
            </a:r>
          </a:p>
          <a:p>
            <a:endParaRPr lang="en-GB" dirty="0" smtClean="0"/>
          </a:p>
          <a:p>
            <a:r>
              <a:rPr lang="en-GB" sz="1200" dirty="0" smtClean="0"/>
              <a:t>Real food hub web(2022), </a:t>
            </a:r>
            <a:r>
              <a:rPr lang="en-GB" sz="1200" dirty="0"/>
              <a:t>A</a:t>
            </a:r>
            <a:r>
              <a:rPr lang="en-GB" sz="1200" dirty="0" smtClean="0"/>
              <a:t>lternative meats</a:t>
            </a:r>
            <a:r>
              <a:rPr lang="en-GB" sz="1200" dirty="0"/>
              <a:t>, available at: </a:t>
            </a:r>
            <a:r>
              <a:rPr lang="en-GB" sz="1200" dirty="0">
                <a:hlinkClick r:id="rId2"/>
              </a:rPr>
              <a:t>https://</a:t>
            </a:r>
            <a:r>
              <a:rPr lang="en-GB" sz="1200" dirty="0" smtClean="0">
                <a:hlinkClick r:id="rId2"/>
              </a:rPr>
              <a:t>www.realfoodhub.co.uk/product-detail/welsh-wagyu-beef-steak-sample-pack-dry-aged?awc=20241_1655408060_a59d4b4346d53f258ab5258f69c9243e</a:t>
            </a:r>
            <a:endParaRPr lang="en-GB" sz="1200" dirty="0" smtClean="0"/>
          </a:p>
          <a:p>
            <a:endParaRPr lang="en-GB" sz="1200" dirty="0" smtClean="0"/>
          </a:p>
          <a:p>
            <a:r>
              <a:rPr lang="en-GB" sz="1200" dirty="0" smtClean="0"/>
              <a:t>Daily post web(2017), 12 </a:t>
            </a:r>
            <a:r>
              <a:rPr lang="en-GB" sz="1200" dirty="0"/>
              <a:t>T</a:t>
            </a:r>
            <a:r>
              <a:rPr lang="en-GB" sz="1200" dirty="0" smtClean="0"/>
              <a:t>raditional welsh foods you must try, published by Zara Whelan</a:t>
            </a:r>
            <a:r>
              <a:rPr lang="en-GB" sz="1200" dirty="0"/>
              <a:t>, available at: </a:t>
            </a:r>
            <a:r>
              <a:rPr lang="en-GB" sz="1200" dirty="0">
                <a:hlinkClick r:id="rId3"/>
              </a:rPr>
              <a:t>https://</a:t>
            </a:r>
            <a:r>
              <a:rPr lang="en-GB" sz="1200" dirty="0" smtClean="0">
                <a:hlinkClick r:id="rId3"/>
              </a:rPr>
              <a:t>www.dailypost.co.uk/whats-on/12-traditional-welsh-foods-you-12689302</a:t>
            </a:r>
            <a:endParaRPr lang="en-GB" sz="1200" dirty="0" smtClean="0"/>
          </a:p>
          <a:p>
            <a:endParaRPr lang="en-GB" sz="1200" dirty="0"/>
          </a:p>
          <a:p>
            <a:r>
              <a:rPr lang="en-GB" sz="1200" dirty="0" smtClean="0"/>
              <a:t>Persian good team </a:t>
            </a:r>
            <a:r>
              <a:rPr lang="en-GB" sz="1200" dirty="0"/>
              <a:t>web(2021), </a:t>
            </a:r>
            <a:r>
              <a:rPr lang="en-GB" sz="1200" dirty="0" err="1"/>
              <a:t>Joojeh</a:t>
            </a:r>
            <a:r>
              <a:rPr lang="en-GB" sz="1200" dirty="0"/>
              <a:t> </a:t>
            </a:r>
            <a:r>
              <a:rPr lang="en-GB" sz="1200" dirty="0" err="1"/>
              <a:t>Kabab</a:t>
            </a:r>
            <a:r>
              <a:rPr lang="en-GB" sz="1200" dirty="0"/>
              <a:t> | Persian Chicken </a:t>
            </a:r>
            <a:r>
              <a:rPr lang="en-GB" sz="1200" dirty="0" smtClean="0"/>
              <a:t>Kebab, available at:</a:t>
            </a:r>
          </a:p>
          <a:p>
            <a:r>
              <a:rPr lang="en-GB" sz="1200" dirty="0" smtClean="0"/>
              <a:t> </a:t>
            </a:r>
            <a:r>
              <a:rPr lang="en-GB" sz="1200" dirty="0">
                <a:hlinkClick r:id="rId4"/>
              </a:rPr>
              <a:t>https://persiangood.com/recipes/joojeh-kabab</a:t>
            </a:r>
            <a:r>
              <a:rPr lang="en-GB" sz="1200" dirty="0" smtClean="0">
                <a:hlinkClick r:id="rId4"/>
              </a:rPr>
              <a:t>/</a:t>
            </a:r>
            <a:endParaRPr lang="en-GB" sz="1200" dirty="0" smtClean="0"/>
          </a:p>
          <a:p>
            <a:endParaRPr lang="en-GB" sz="1200" dirty="0"/>
          </a:p>
          <a:p>
            <a:r>
              <a:rPr lang="en-GB" sz="1200" dirty="0" smtClean="0"/>
              <a:t>BBC web(2022</a:t>
            </a:r>
            <a:r>
              <a:rPr lang="en-GB" sz="1200" dirty="0"/>
              <a:t>), Food, Glamorgan </a:t>
            </a:r>
            <a:r>
              <a:rPr lang="en-GB" sz="1200" dirty="0" smtClean="0"/>
              <a:t>sausages</a:t>
            </a:r>
            <a:r>
              <a:rPr lang="en-GB" sz="1200" dirty="0"/>
              <a:t>, available at</a:t>
            </a:r>
            <a:r>
              <a:rPr lang="en-GB" sz="1200" dirty="0" smtClean="0"/>
              <a:t>:</a:t>
            </a:r>
          </a:p>
          <a:p>
            <a:r>
              <a:rPr lang="en-GB" sz="1200" dirty="0" smtClean="0"/>
              <a:t> </a:t>
            </a:r>
            <a:r>
              <a:rPr lang="en-GB" sz="1200" dirty="0">
                <a:hlinkClick r:id="rId5"/>
              </a:rPr>
              <a:t>https://</a:t>
            </a:r>
            <a:r>
              <a:rPr lang="en-GB" sz="1200" dirty="0" smtClean="0">
                <a:hlinkClick r:id="rId5"/>
              </a:rPr>
              <a:t>www.bbc.co.uk/food/recipes/glamorgan_sausages_with_64911</a:t>
            </a:r>
            <a:endParaRPr lang="en-GB" sz="1200" dirty="0" smtClean="0"/>
          </a:p>
          <a:p>
            <a:endParaRPr lang="en-GB" sz="1200" dirty="0"/>
          </a:p>
          <a:p>
            <a:r>
              <a:rPr lang="en-GB" sz="1200" dirty="0" err="1" smtClean="0"/>
              <a:t>Tasteatlas</a:t>
            </a:r>
            <a:r>
              <a:rPr lang="en-GB" sz="1200" dirty="0"/>
              <a:t> web(2021), 4 Most </a:t>
            </a:r>
            <a:r>
              <a:rPr lang="en-GB" sz="1200" dirty="0" smtClean="0"/>
              <a:t>Popular welsh side dishes</a:t>
            </a:r>
            <a:r>
              <a:rPr lang="en-GB" sz="1200" dirty="0"/>
              <a:t>, available at: </a:t>
            </a:r>
            <a:endParaRPr lang="en-GB" sz="1200" dirty="0" smtClean="0"/>
          </a:p>
          <a:p>
            <a:r>
              <a:rPr lang="en-GB" sz="1200" dirty="0" smtClean="0">
                <a:hlinkClick r:id="rId6"/>
              </a:rPr>
              <a:t>https</a:t>
            </a:r>
            <a:r>
              <a:rPr lang="en-GB" sz="1200" dirty="0">
                <a:hlinkClick r:id="rId6"/>
              </a:rPr>
              <a:t>://</a:t>
            </a:r>
            <a:r>
              <a:rPr lang="en-GB" sz="1200" dirty="0" smtClean="0">
                <a:hlinkClick r:id="rId6"/>
              </a:rPr>
              <a:t>www.tasteatlas.com/most-popular-side-dishes-in-wales</a:t>
            </a:r>
            <a:endParaRPr lang="en-GB" sz="1200" dirty="0" smtClean="0"/>
          </a:p>
          <a:p>
            <a:endParaRPr lang="en-GB" sz="1200" dirty="0"/>
          </a:p>
          <a:p>
            <a:r>
              <a:rPr lang="en-GB" sz="1200" dirty="0" smtClean="0"/>
              <a:t>Brains beer web(2022</a:t>
            </a:r>
            <a:r>
              <a:rPr lang="en-GB" sz="1200" dirty="0"/>
              <a:t>), available at: </a:t>
            </a:r>
            <a:r>
              <a:rPr lang="en-GB" sz="1200" dirty="0">
                <a:hlinkClick r:id="rId7"/>
              </a:rPr>
              <a:t>https://</a:t>
            </a:r>
            <a:r>
              <a:rPr lang="en-GB" sz="1200" dirty="0" smtClean="0">
                <a:hlinkClick r:id="rId7"/>
              </a:rPr>
              <a:t>www.sabrain.com/our-beers</a:t>
            </a:r>
            <a:endParaRPr lang="en-GB" sz="1200" dirty="0" smtClean="0"/>
          </a:p>
          <a:p>
            <a:endParaRPr lang="en-GB" sz="120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>
              <a:lnSpc>
                <a:spcPct val="115000"/>
              </a:lnSpc>
            </a:pPr>
            <a:endParaRPr lang="da-DK" dirty="0"/>
          </a:p>
          <a:p>
            <a:pPr>
              <a:lnSpc>
                <a:spcPct val="115000"/>
              </a:lnSpc>
            </a:pPr>
            <a:endParaRPr lang="da-DK" dirty="0" smtClean="0"/>
          </a:p>
          <a:p>
            <a:pPr>
              <a:lnSpc>
                <a:spcPct val="115000"/>
              </a:lnSpc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31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1642</TotalTime>
  <Words>755</Words>
  <Application>Microsoft Office PowerPoint</Application>
  <PresentationFormat>Widescreen</PresentationFormat>
  <Paragraphs>142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Algerian</vt:lpstr>
      <vt:lpstr>Arial</vt:lpstr>
      <vt:lpstr>Calibri</vt:lpstr>
      <vt:lpstr>Calibri Light</vt:lpstr>
      <vt:lpstr>Wingdings</vt:lpstr>
      <vt:lpstr>Office Theme</vt:lpstr>
      <vt:lpstr>PowerPoint Presentation</vt:lpstr>
      <vt:lpstr>  Trinity House Kings Dock Swansea Glamorgan , SA1 8QT Tel. 01792 657000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146</cp:revision>
  <dcterms:created xsi:type="dcterms:W3CDTF">2022-03-23T09:56:03Z</dcterms:created>
  <dcterms:modified xsi:type="dcterms:W3CDTF">2022-06-17T12:17:49Z</dcterms:modified>
</cp:coreProperties>
</file>