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26679E-82BC-4A97-8404-6112A28AC8FE}"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1936167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26679E-82BC-4A97-8404-6112A28AC8FE}"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1396965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226679E-82BC-4A97-8404-6112A28AC8FE}"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1102393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26679E-82BC-4A97-8404-6112A28AC8FE}" type="datetimeFigureOut">
              <a:rPr lang="en-GB" smtClean="0"/>
              <a:t>06/01/2021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1675283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26679E-82BC-4A97-8404-6112A28AC8FE}" type="datetimeFigureOut">
              <a:rPr lang="en-GB" smtClean="0"/>
              <a:t>06/01/2021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1793813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26679E-82BC-4A97-8404-6112A28AC8FE}" type="datetimeFigureOut">
              <a:rPr lang="en-GB" smtClean="0"/>
              <a:t>06/01/2021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36995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26679E-82BC-4A97-8404-6112A28AC8FE}" type="datetimeFigureOut">
              <a:rPr lang="en-GB" smtClean="0"/>
              <a:t>06/01/2021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2956614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226679E-82BC-4A97-8404-6112A28AC8FE}" type="datetimeFigureOut">
              <a:rPr lang="en-GB" smtClean="0"/>
              <a:t>06/01/2021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529643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226679E-82BC-4A97-8404-6112A28AC8FE}" type="datetimeFigureOut">
              <a:rPr lang="en-GB" smtClean="0"/>
              <a:t>06/01/2021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2493441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26679E-82BC-4A97-8404-6112A28AC8FE}"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2184094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26679E-82BC-4A97-8404-6112A28AC8FE}"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3691025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6679E-82BC-4A97-8404-6112A28AC8FE}" type="datetimeFigureOut">
              <a:rPr lang="en-GB" smtClean="0"/>
              <a:t>06/01/2021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C147FE-CB49-4254-A296-BE6C2A7F37A0}" type="slidenum">
              <a:rPr lang="en-GB" smtClean="0"/>
              <a:t>‹#›</a:t>
            </a:fld>
            <a:endParaRPr lang="en-GB"/>
          </a:p>
        </p:txBody>
      </p:sp>
    </p:spTree>
    <p:extLst>
      <p:ext uri="{BB962C8B-B14F-4D97-AF65-F5344CB8AC3E}">
        <p14:creationId xmlns:p14="http://schemas.microsoft.com/office/powerpoint/2010/main" val="679263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Round Single Corner Rectangle 5"/>
          <p:cNvSpPr/>
          <p:nvPr/>
        </p:nvSpPr>
        <p:spPr>
          <a:xfrm>
            <a:off x="3800291" y="1571743"/>
            <a:ext cx="4834258" cy="825001"/>
          </a:xfrm>
          <a:prstGeom prst="round1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p:cNvSpPr/>
          <p:nvPr/>
        </p:nvSpPr>
        <p:spPr>
          <a:xfrm>
            <a:off x="3734641" y="63638"/>
            <a:ext cx="4117317" cy="13966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7-Point Star 21"/>
          <p:cNvSpPr/>
          <p:nvPr/>
        </p:nvSpPr>
        <p:spPr>
          <a:xfrm>
            <a:off x="7800264" y="-386696"/>
            <a:ext cx="5418853" cy="2644726"/>
          </a:xfrm>
          <a:prstGeom prst="star7">
            <a:avLst/>
          </a:prstGeom>
          <a:solidFill>
            <a:schemeClr val="accent5">
              <a:lumMod val="40000"/>
              <a:lumOff val="6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Punched Tape 8"/>
          <p:cNvSpPr/>
          <p:nvPr/>
        </p:nvSpPr>
        <p:spPr>
          <a:xfrm>
            <a:off x="3807296" y="2466399"/>
            <a:ext cx="5022166" cy="2228060"/>
          </a:xfrm>
          <a:prstGeom prst="flowChartPunchedTap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3800291" y="2895301"/>
            <a:ext cx="5022166" cy="1938992"/>
          </a:xfrm>
          <a:prstGeom prst="rect">
            <a:avLst/>
          </a:prstGeom>
          <a:noFill/>
        </p:spPr>
        <p:txBody>
          <a:bodyPr wrap="square" rtlCol="0">
            <a:spAutoFit/>
          </a:bodyPr>
          <a:lstStyle/>
          <a:p>
            <a:pPr algn="ctr"/>
            <a:r>
              <a:rPr lang="en-GB" sz="1050" b="1" dirty="0" smtClean="0">
                <a:solidFill>
                  <a:srgbClr val="002060"/>
                </a:solidFill>
              </a:rPr>
              <a:t>Defining The Hidden Curriculum</a:t>
            </a:r>
          </a:p>
          <a:p>
            <a:pPr algn="ctr"/>
            <a:endParaRPr lang="en-GB" sz="1050" b="1" dirty="0" smtClean="0">
              <a:solidFill>
                <a:srgbClr val="002060"/>
              </a:solidFill>
            </a:endParaRPr>
          </a:p>
          <a:p>
            <a:pPr marL="171450" indent="-171450" algn="ctr">
              <a:buFont typeface="Wingdings" panose="05000000000000000000" pitchFamily="2" charset="2"/>
              <a:buChar char="§"/>
            </a:pPr>
            <a:r>
              <a:rPr lang="en-GB" sz="1050" b="1" dirty="0" err="1" smtClean="0">
                <a:solidFill>
                  <a:srgbClr val="002060"/>
                </a:solidFill>
              </a:rPr>
              <a:t>Boostrom</a:t>
            </a:r>
            <a:r>
              <a:rPr lang="en-GB" sz="1050" b="1" dirty="0" smtClean="0">
                <a:solidFill>
                  <a:srgbClr val="002060"/>
                </a:solidFill>
              </a:rPr>
              <a:t> (2010, p. 440) argues that the HC “refers to student learning that is not described by curriculum planners or teachers as an explicit aim of instruction even though it results from deliberate practices and organizational structures.”</a:t>
            </a:r>
          </a:p>
          <a:p>
            <a:pPr marL="171450" indent="-171450" algn="ctr">
              <a:buFont typeface="Wingdings" panose="05000000000000000000" pitchFamily="2" charset="2"/>
              <a:buChar char="§"/>
            </a:pPr>
            <a:r>
              <a:rPr lang="en-GB" sz="1050" b="1" dirty="0" err="1" smtClean="0">
                <a:solidFill>
                  <a:srgbClr val="002060"/>
                </a:solidFill>
              </a:rPr>
              <a:t>Kentli</a:t>
            </a:r>
            <a:r>
              <a:rPr lang="en-GB" sz="1050" b="1" dirty="0" smtClean="0">
                <a:solidFill>
                  <a:srgbClr val="002060"/>
                </a:solidFill>
              </a:rPr>
              <a:t> (2009, p. 88) surveys different approaches to the HC, and argues that each definition shares the common belief that the HC is “the elements of socialization that take place in school (including) norms, values and belief systems.”</a:t>
            </a:r>
          </a:p>
          <a:p>
            <a:endParaRPr lang="en-GB" b="1" dirty="0"/>
          </a:p>
          <a:p>
            <a:endParaRPr lang="en-GB" b="1" dirty="0"/>
          </a:p>
        </p:txBody>
      </p:sp>
      <p:graphicFrame>
        <p:nvGraphicFramePr>
          <p:cNvPr id="10" name="Table 9"/>
          <p:cNvGraphicFramePr>
            <a:graphicFrameLocks noGrp="1"/>
          </p:cNvGraphicFramePr>
          <p:nvPr>
            <p:extLst>
              <p:ext uri="{D42A27DB-BD31-4B8C-83A1-F6EECF244321}">
                <p14:modId xmlns:p14="http://schemas.microsoft.com/office/powerpoint/2010/main" val="756301040"/>
              </p:ext>
            </p:extLst>
          </p:nvPr>
        </p:nvGraphicFramePr>
        <p:xfrm>
          <a:off x="259469" y="5207260"/>
          <a:ext cx="3144912" cy="1524000"/>
        </p:xfrm>
        <a:graphic>
          <a:graphicData uri="http://schemas.openxmlformats.org/drawingml/2006/table">
            <a:tbl>
              <a:tblPr firstRow="1" bandRow="1">
                <a:tableStyleId>{5C22544A-7EE6-4342-B048-85BDC9FD1C3A}</a:tableStyleId>
              </a:tblPr>
              <a:tblGrid>
                <a:gridCol w="1572456">
                  <a:extLst>
                    <a:ext uri="{9D8B030D-6E8A-4147-A177-3AD203B41FA5}">
                      <a16:colId xmlns:a16="http://schemas.microsoft.com/office/drawing/2014/main" val="1509262720"/>
                    </a:ext>
                  </a:extLst>
                </a:gridCol>
                <a:gridCol w="1572456">
                  <a:extLst>
                    <a:ext uri="{9D8B030D-6E8A-4147-A177-3AD203B41FA5}">
                      <a16:colId xmlns:a16="http://schemas.microsoft.com/office/drawing/2014/main" val="3501877540"/>
                    </a:ext>
                  </a:extLst>
                </a:gridCol>
              </a:tblGrid>
              <a:tr h="370840">
                <a:tc>
                  <a:txBody>
                    <a:bodyPr/>
                    <a:lstStyle/>
                    <a:p>
                      <a:pPr algn="ctr"/>
                      <a:r>
                        <a:rPr lang="en-GB" sz="1050" dirty="0" smtClean="0"/>
                        <a:t>Advantages</a:t>
                      </a:r>
                      <a:endParaRPr lang="en-GB" sz="1050" dirty="0"/>
                    </a:p>
                  </a:txBody>
                  <a:tcPr/>
                </a:tc>
                <a:tc>
                  <a:txBody>
                    <a:bodyPr/>
                    <a:lstStyle/>
                    <a:p>
                      <a:pPr algn="ctr"/>
                      <a:r>
                        <a:rPr lang="en-GB" sz="1050" dirty="0" smtClean="0"/>
                        <a:t>Disadvantages</a:t>
                      </a:r>
                      <a:endParaRPr lang="en-GB" sz="1050" dirty="0"/>
                    </a:p>
                  </a:txBody>
                  <a:tcPr/>
                </a:tc>
                <a:extLst>
                  <a:ext uri="{0D108BD9-81ED-4DB2-BD59-A6C34878D82A}">
                    <a16:rowId xmlns:a16="http://schemas.microsoft.com/office/drawing/2014/main" val="3338192544"/>
                  </a:ext>
                </a:extLst>
              </a:tr>
              <a:tr h="370840">
                <a:tc>
                  <a:txBody>
                    <a:bodyPr/>
                    <a:lstStyle/>
                    <a:p>
                      <a:pPr algn="ctr"/>
                      <a:r>
                        <a:rPr lang="en-GB" sz="1050" dirty="0" smtClean="0">
                          <a:solidFill>
                            <a:srgbClr val="002060"/>
                          </a:solidFill>
                        </a:rPr>
                        <a:t>Preparation for life</a:t>
                      </a:r>
                      <a:endParaRPr lang="en-GB" sz="1050" dirty="0">
                        <a:solidFill>
                          <a:srgbClr val="002060"/>
                        </a:solidFill>
                      </a:endParaRPr>
                    </a:p>
                  </a:txBody>
                  <a:tcPr/>
                </a:tc>
                <a:tc>
                  <a:txBody>
                    <a:bodyPr/>
                    <a:lstStyle/>
                    <a:p>
                      <a:pPr algn="ctr"/>
                      <a:r>
                        <a:rPr lang="en-GB" sz="1050" dirty="0" smtClean="0">
                          <a:solidFill>
                            <a:srgbClr val="002060"/>
                          </a:solidFill>
                        </a:rPr>
                        <a:t>Reproduce</a:t>
                      </a:r>
                      <a:r>
                        <a:rPr lang="en-GB" sz="1050" baseline="0" dirty="0" smtClean="0">
                          <a:solidFill>
                            <a:srgbClr val="002060"/>
                          </a:solidFill>
                        </a:rPr>
                        <a:t>s inequalities</a:t>
                      </a:r>
                      <a:endParaRPr lang="en-GB" sz="1050" dirty="0">
                        <a:solidFill>
                          <a:srgbClr val="002060"/>
                        </a:solidFill>
                      </a:endParaRPr>
                    </a:p>
                  </a:txBody>
                  <a:tcPr/>
                </a:tc>
                <a:extLst>
                  <a:ext uri="{0D108BD9-81ED-4DB2-BD59-A6C34878D82A}">
                    <a16:rowId xmlns:a16="http://schemas.microsoft.com/office/drawing/2014/main" val="2216532294"/>
                  </a:ext>
                </a:extLst>
              </a:tr>
              <a:tr h="370840">
                <a:tc>
                  <a:txBody>
                    <a:bodyPr/>
                    <a:lstStyle/>
                    <a:p>
                      <a:pPr algn="ctr"/>
                      <a:r>
                        <a:rPr lang="en-GB" sz="1050" dirty="0" smtClean="0">
                          <a:solidFill>
                            <a:srgbClr val="002060"/>
                          </a:solidFill>
                        </a:rPr>
                        <a:t>Obey</a:t>
                      </a:r>
                      <a:r>
                        <a:rPr lang="en-GB" sz="1050" baseline="0" dirty="0" smtClean="0">
                          <a:solidFill>
                            <a:srgbClr val="002060"/>
                          </a:solidFill>
                        </a:rPr>
                        <a:t> Elders</a:t>
                      </a:r>
                      <a:endParaRPr lang="en-GB" sz="1050" dirty="0">
                        <a:solidFill>
                          <a:srgbClr val="002060"/>
                        </a:solidFill>
                      </a:endParaRPr>
                    </a:p>
                  </a:txBody>
                  <a:tcPr/>
                </a:tc>
                <a:tc>
                  <a:txBody>
                    <a:bodyPr/>
                    <a:lstStyle/>
                    <a:p>
                      <a:pPr algn="ctr"/>
                      <a:r>
                        <a:rPr lang="en-GB" sz="1050" dirty="0" smtClean="0">
                          <a:solidFill>
                            <a:srgbClr val="002060"/>
                          </a:solidFill>
                        </a:rPr>
                        <a:t>Outdate</a:t>
                      </a:r>
                      <a:r>
                        <a:rPr lang="en-GB" sz="1050" baseline="0" dirty="0" smtClean="0">
                          <a:solidFill>
                            <a:srgbClr val="002060"/>
                          </a:solidFill>
                        </a:rPr>
                        <a:t> rules reinforced</a:t>
                      </a:r>
                      <a:endParaRPr lang="en-GB" sz="1050" dirty="0">
                        <a:solidFill>
                          <a:srgbClr val="002060"/>
                        </a:solidFill>
                      </a:endParaRPr>
                    </a:p>
                  </a:txBody>
                  <a:tcPr/>
                </a:tc>
                <a:extLst>
                  <a:ext uri="{0D108BD9-81ED-4DB2-BD59-A6C34878D82A}">
                    <a16:rowId xmlns:a16="http://schemas.microsoft.com/office/drawing/2014/main" val="1236518382"/>
                  </a:ext>
                </a:extLst>
              </a:tr>
              <a:tr h="370840">
                <a:tc>
                  <a:txBody>
                    <a:bodyPr/>
                    <a:lstStyle/>
                    <a:p>
                      <a:pPr algn="ctr"/>
                      <a:r>
                        <a:rPr lang="en-GB" sz="1050" dirty="0" smtClean="0">
                          <a:solidFill>
                            <a:srgbClr val="002060"/>
                          </a:solidFill>
                        </a:rPr>
                        <a:t>Maintain law and</a:t>
                      </a:r>
                      <a:r>
                        <a:rPr lang="en-GB" sz="1050" baseline="0" dirty="0" smtClean="0">
                          <a:solidFill>
                            <a:srgbClr val="002060"/>
                          </a:solidFill>
                        </a:rPr>
                        <a:t> order</a:t>
                      </a:r>
                      <a:endParaRPr lang="en-GB" sz="1050" dirty="0">
                        <a:solidFill>
                          <a:srgbClr val="002060"/>
                        </a:solidFill>
                      </a:endParaRPr>
                    </a:p>
                  </a:txBody>
                  <a:tcPr/>
                </a:tc>
                <a:tc>
                  <a:txBody>
                    <a:bodyPr/>
                    <a:lstStyle/>
                    <a:p>
                      <a:pPr algn="ctr"/>
                      <a:r>
                        <a:rPr lang="en-GB" sz="1050" dirty="0" smtClean="0">
                          <a:solidFill>
                            <a:srgbClr val="002060"/>
                          </a:solidFill>
                        </a:rPr>
                        <a:t>Assimilate to the majority</a:t>
                      </a:r>
                      <a:r>
                        <a:rPr lang="en-GB" sz="1050" baseline="0" dirty="0" smtClean="0">
                          <a:solidFill>
                            <a:srgbClr val="002060"/>
                          </a:solidFill>
                        </a:rPr>
                        <a:t> culture</a:t>
                      </a:r>
                      <a:endParaRPr lang="en-GB" sz="1050" dirty="0">
                        <a:solidFill>
                          <a:srgbClr val="002060"/>
                        </a:solidFill>
                      </a:endParaRPr>
                    </a:p>
                  </a:txBody>
                  <a:tcPr/>
                </a:tc>
                <a:extLst>
                  <a:ext uri="{0D108BD9-81ED-4DB2-BD59-A6C34878D82A}">
                    <a16:rowId xmlns:a16="http://schemas.microsoft.com/office/drawing/2014/main" val="1339293072"/>
                  </a:ext>
                </a:extLst>
              </a:tr>
            </a:tbl>
          </a:graphicData>
        </a:graphic>
      </p:graphicFrame>
      <p:sp>
        <p:nvSpPr>
          <p:cNvPr id="12" name="TextBox 11"/>
          <p:cNvSpPr txBox="1"/>
          <p:nvPr/>
        </p:nvSpPr>
        <p:spPr>
          <a:xfrm>
            <a:off x="157527" y="167663"/>
            <a:ext cx="3412199" cy="4493538"/>
          </a:xfrm>
          <a:prstGeom prst="rect">
            <a:avLst/>
          </a:prstGeom>
          <a:noFill/>
          <a:ln w="98425">
            <a:solidFill>
              <a:srgbClr val="002060"/>
            </a:solidFill>
          </a:ln>
        </p:spPr>
        <p:txBody>
          <a:bodyPr wrap="square" rtlCol="0">
            <a:spAutoFit/>
          </a:bodyPr>
          <a:lstStyle/>
          <a:p>
            <a:pPr algn="ctr"/>
            <a:endParaRPr lang="en-GB" sz="1400" b="1" dirty="0" smtClean="0">
              <a:solidFill>
                <a:srgbClr val="002060"/>
              </a:solidFill>
            </a:endParaRPr>
          </a:p>
          <a:p>
            <a:pPr algn="ctr"/>
            <a:r>
              <a:rPr lang="en-GB" sz="1400" b="1" dirty="0" smtClean="0">
                <a:solidFill>
                  <a:srgbClr val="002060"/>
                </a:solidFill>
              </a:rPr>
              <a:t>The Hidden Curriculum Explained</a:t>
            </a:r>
          </a:p>
          <a:p>
            <a:pPr algn="ctr"/>
            <a:endParaRPr lang="en-GB" sz="1400" b="1" dirty="0">
              <a:solidFill>
                <a:srgbClr val="002060"/>
              </a:solidFill>
            </a:endParaRPr>
          </a:p>
          <a:p>
            <a:pPr algn="ctr"/>
            <a:r>
              <a:rPr lang="en-GB" sz="1400" b="1" dirty="0" smtClean="0">
                <a:solidFill>
                  <a:srgbClr val="002060"/>
                </a:solidFill>
              </a:rPr>
              <a:t>The hidden curriculum is all those things that we teach in schools that aren’t written down in syllabus documents. And generally, most parents and politicians generally agree that teachers do and should reinforce these small, subtle rules.</a:t>
            </a:r>
          </a:p>
          <a:p>
            <a:pPr algn="ctr"/>
            <a:endParaRPr lang="en-GB" sz="1400" b="1" dirty="0" smtClean="0">
              <a:solidFill>
                <a:srgbClr val="002060"/>
              </a:solidFill>
            </a:endParaRPr>
          </a:p>
          <a:p>
            <a:pPr algn="ctr"/>
            <a:r>
              <a:rPr lang="en-GB" sz="1400" b="1" dirty="0" smtClean="0">
                <a:solidFill>
                  <a:srgbClr val="002060"/>
                </a:solidFill>
              </a:rPr>
              <a:t>Examples </a:t>
            </a:r>
          </a:p>
          <a:p>
            <a:pPr marL="342900" indent="-342900" algn="ctr">
              <a:buFont typeface="+mj-lt"/>
              <a:buAutoNum type="arabicPeriod"/>
            </a:pPr>
            <a:r>
              <a:rPr lang="en-GB" sz="1200" b="1" dirty="0" smtClean="0">
                <a:solidFill>
                  <a:srgbClr val="002060"/>
                </a:solidFill>
              </a:rPr>
              <a:t>Morals: Schools ensure that the moral fabric of a society is passed down from one generation to the next. </a:t>
            </a:r>
          </a:p>
          <a:p>
            <a:pPr marL="342900" indent="-342900" algn="ctr">
              <a:buFont typeface="+mj-lt"/>
              <a:buAutoNum type="arabicPeriod"/>
            </a:pPr>
            <a:r>
              <a:rPr lang="en-GB" sz="1200" b="1" dirty="0" smtClean="0">
                <a:solidFill>
                  <a:srgbClr val="002060"/>
                </a:solidFill>
              </a:rPr>
              <a:t>Norms: Things that have become ‘normal’ in our society are re-taught to us in school. </a:t>
            </a:r>
          </a:p>
          <a:p>
            <a:pPr marL="342900" indent="-342900" algn="ctr">
              <a:buFont typeface="+mj-lt"/>
              <a:buAutoNum type="arabicPeriod"/>
            </a:pPr>
            <a:r>
              <a:rPr lang="en-GB" sz="1200" b="1" dirty="0" smtClean="0">
                <a:solidFill>
                  <a:srgbClr val="002060"/>
                </a:solidFill>
              </a:rPr>
              <a:t>Power Hierarchies: Many theorists believe that a main role of school is to reinforce power hierarchies. </a:t>
            </a:r>
          </a:p>
          <a:p>
            <a:pPr marL="342900" indent="-342900" algn="ctr">
              <a:buFont typeface="+mj-lt"/>
              <a:buAutoNum type="arabicPeriod"/>
            </a:pPr>
            <a:r>
              <a:rPr lang="en-GB" sz="1200" b="1" dirty="0" smtClean="0">
                <a:solidFill>
                  <a:srgbClr val="002060"/>
                </a:solidFill>
              </a:rPr>
              <a:t>Gender roles: One part of the power hierarchy that might be reinforced in schools is gender roles. </a:t>
            </a:r>
          </a:p>
        </p:txBody>
      </p:sp>
      <p:grpSp>
        <p:nvGrpSpPr>
          <p:cNvPr id="17" name="Group 16"/>
          <p:cNvGrpSpPr/>
          <p:nvPr/>
        </p:nvGrpSpPr>
        <p:grpSpPr>
          <a:xfrm>
            <a:off x="4238275" y="5207260"/>
            <a:ext cx="4121833" cy="1665135"/>
            <a:chOff x="3774041" y="5339972"/>
            <a:chExt cx="4121833" cy="1736031"/>
          </a:xfrm>
        </p:grpSpPr>
        <p:sp>
          <p:nvSpPr>
            <p:cNvPr id="16" name="Hexagon 15"/>
            <p:cNvSpPr/>
            <p:nvPr/>
          </p:nvSpPr>
          <p:spPr>
            <a:xfrm rot="20637456">
              <a:off x="3774041" y="5339972"/>
              <a:ext cx="4121833" cy="1736031"/>
            </a:xfrm>
            <a:prstGeom prst="hexagon">
              <a:avLst/>
            </a:prstGeom>
            <a:solidFill>
              <a:schemeClr val="accent1">
                <a:lumMod val="5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rot="20806989">
              <a:off x="4833674" y="6162776"/>
              <a:ext cx="2040943" cy="261610"/>
            </a:xfrm>
            <a:prstGeom prst="rect">
              <a:avLst/>
            </a:prstGeom>
          </p:spPr>
          <p:txBody>
            <a:bodyPr wrap="none">
              <a:spAutoFit/>
            </a:bodyPr>
            <a:lstStyle/>
            <a:p>
              <a:pPr algn="ctr"/>
              <a:r>
                <a:rPr lang="en-GB" sz="1100" dirty="0" smtClean="0">
                  <a:solidFill>
                    <a:schemeClr val="accent1">
                      <a:lumMod val="20000"/>
                      <a:lumOff val="80000"/>
                    </a:schemeClr>
                  </a:solidFill>
                </a:rPr>
                <a:t>Morris (2005) Tuck in That Shirt</a:t>
              </a:r>
              <a:r>
                <a:rPr lang="en-GB" sz="1100" dirty="0" smtClean="0">
                  <a:solidFill>
                    <a:srgbClr val="0070C0"/>
                  </a:solidFill>
                </a:rPr>
                <a:t>!</a:t>
              </a:r>
            </a:p>
          </p:txBody>
        </p:sp>
        <p:sp>
          <p:nvSpPr>
            <p:cNvPr id="14" name="Rectangle 13"/>
            <p:cNvSpPr/>
            <p:nvPr/>
          </p:nvSpPr>
          <p:spPr>
            <a:xfrm rot="20806370">
              <a:off x="4697737" y="6453626"/>
              <a:ext cx="2759089" cy="261610"/>
            </a:xfrm>
            <a:prstGeom prst="rect">
              <a:avLst/>
            </a:prstGeom>
          </p:spPr>
          <p:txBody>
            <a:bodyPr wrap="none">
              <a:spAutoFit/>
            </a:bodyPr>
            <a:lstStyle/>
            <a:p>
              <a:pPr algn="ctr"/>
              <a:r>
                <a:rPr lang="en-GB" sz="1100" dirty="0" smtClean="0">
                  <a:solidFill>
                    <a:schemeClr val="accent1">
                      <a:lumMod val="20000"/>
                      <a:lumOff val="80000"/>
                    </a:schemeClr>
                  </a:solidFill>
                </a:rPr>
                <a:t>Walton (2005) Implications for LGBTQI Youth</a:t>
              </a:r>
            </a:p>
          </p:txBody>
        </p:sp>
        <p:sp>
          <p:nvSpPr>
            <p:cNvPr id="15" name="Rectangle 14"/>
            <p:cNvSpPr/>
            <p:nvPr/>
          </p:nvSpPr>
          <p:spPr>
            <a:xfrm rot="20679299">
              <a:off x="4077488" y="5870961"/>
              <a:ext cx="3266985" cy="276999"/>
            </a:xfrm>
            <a:prstGeom prst="rect">
              <a:avLst/>
            </a:prstGeom>
          </p:spPr>
          <p:txBody>
            <a:bodyPr wrap="none">
              <a:spAutoFit/>
            </a:bodyPr>
            <a:lstStyle/>
            <a:p>
              <a:pPr algn="ctr"/>
              <a:r>
                <a:rPr lang="en-GB" sz="1200" b="1" dirty="0" smtClean="0">
                  <a:solidFill>
                    <a:schemeClr val="accent1">
                      <a:lumMod val="20000"/>
                      <a:lumOff val="80000"/>
                    </a:schemeClr>
                  </a:solidFill>
                </a:rPr>
                <a:t>How can the Hidden Curriculum effects schools?</a:t>
              </a:r>
            </a:p>
          </p:txBody>
        </p:sp>
      </p:grpSp>
      <p:sp>
        <p:nvSpPr>
          <p:cNvPr id="19" name="TextBox 18"/>
          <p:cNvSpPr txBox="1"/>
          <p:nvPr/>
        </p:nvSpPr>
        <p:spPr>
          <a:xfrm>
            <a:off x="3734641" y="63638"/>
            <a:ext cx="3958527" cy="1508105"/>
          </a:xfrm>
          <a:prstGeom prst="rect">
            <a:avLst/>
          </a:prstGeom>
          <a:noFill/>
        </p:spPr>
        <p:txBody>
          <a:bodyPr wrap="square" rtlCol="0">
            <a:spAutoFit/>
          </a:bodyPr>
          <a:lstStyle/>
          <a:p>
            <a:pPr algn="ctr"/>
            <a:r>
              <a:rPr lang="en-GB" sz="1400" b="1" dirty="0" smtClean="0">
                <a:solidFill>
                  <a:schemeClr val="tx2"/>
                </a:solidFill>
              </a:rPr>
              <a:t>Personal </a:t>
            </a:r>
            <a:r>
              <a:rPr lang="en-GB" sz="1400" b="1" dirty="0" err="1" smtClean="0">
                <a:solidFill>
                  <a:schemeClr val="tx2"/>
                </a:solidFill>
              </a:rPr>
              <a:t>Worksetting</a:t>
            </a:r>
            <a:endParaRPr lang="en-GB" sz="1400" b="1" dirty="0" err="1">
              <a:solidFill>
                <a:schemeClr val="tx2"/>
              </a:solidFill>
            </a:endParaRPr>
          </a:p>
          <a:p>
            <a:pPr algn="ctr"/>
            <a:r>
              <a:rPr lang="en-GB" sz="1200" b="1" dirty="0" smtClean="0">
                <a:solidFill>
                  <a:schemeClr val="bg1"/>
                </a:solidFill>
              </a:rPr>
              <a:t>(So how do schools use this hidden curriculum)</a:t>
            </a:r>
          </a:p>
          <a:p>
            <a:pPr marL="285750" indent="-285750" algn="ctr">
              <a:buFont typeface="Arial" panose="020B0604020202020204" pitchFamily="34" charset="0"/>
              <a:buChar char="•"/>
            </a:pPr>
            <a:r>
              <a:rPr lang="en-GB" sz="1200" b="1" dirty="0" smtClean="0">
                <a:solidFill>
                  <a:schemeClr val="bg1"/>
                </a:solidFill>
              </a:rPr>
              <a:t>School Uniform</a:t>
            </a:r>
          </a:p>
          <a:p>
            <a:pPr marL="285750" indent="-285750" algn="ctr">
              <a:buFont typeface="Arial" panose="020B0604020202020204" pitchFamily="34" charset="0"/>
              <a:buChar char="•"/>
            </a:pPr>
            <a:r>
              <a:rPr lang="en-GB" sz="1200" b="1" dirty="0" smtClean="0">
                <a:solidFill>
                  <a:schemeClr val="bg1"/>
                </a:solidFill>
              </a:rPr>
              <a:t>School Bells</a:t>
            </a:r>
          </a:p>
          <a:p>
            <a:pPr marL="285750" indent="-285750" algn="ctr">
              <a:buFont typeface="Arial" panose="020B0604020202020204" pitchFamily="34" charset="0"/>
              <a:buChar char="•"/>
            </a:pPr>
            <a:r>
              <a:rPr lang="en-GB" sz="1200" b="1" dirty="0" smtClean="0">
                <a:solidFill>
                  <a:schemeClr val="bg1"/>
                </a:solidFill>
              </a:rPr>
              <a:t>Lining Up</a:t>
            </a:r>
          </a:p>
          <a:p>
            <a:pPr marL="285750" indent="-285750" algn="ctr">
              <a:buFont typeface="Arial" panose="020B0604020202020204" pitchFamily="34" charset="0"/>
              <a:buChar char="•"/>
            </a:pPr>
            <a:r>
              <a:rPr lang="en-GB" sz="1200" b="1" dirty="0" smtClean="0">
                <a:solidFill>
                  <a:schemeClr val="bg1"/>
                </a:solidFill>
              </a:rPr>
              <a:t>Structured and Routine Days/Times</a:t>
            </a:r>
          </a:p>
          <a:p>
            <a:pPr algn="ctr"/>
            <a:endParaRPr lang="en-GB" b="1" dirty="0" smtClean="0">
              <a:solidFill>
                <a:schemeClr val="accent1">
                  <a:lumMod val="75000"/>
                </a:schemeClr>
              </a:solidFill>
            </a:endParaRPr>
          </a:p>
        </p:txBody>
      </p:sp>
      <p:sp>
        <p:nvSpPr>
          <p:cNvPr id="20" name="Rectangle 19"/>
          <p:cNvSpPr/>
          <p:nvPr/>
        </p:nvSpPr>
        <p:spPr>
          <a:xfrm>
            <a:off x="8739504" y="403556"/>
            <a:ext cx="3540369" cy="1200329"/>
          </a:xfrm>
          <a:prstGeom prst="rect">
            <a:avLst/>
          </a:prstGeom>
        </p:spPr>
        <p:txBody>
          <a:bodyPr wrap="square">
            <a:spAutoFit/>
          </a:bodyPr>
          <a:lstStyle/>
          <a:p>
            <a:r>
              <a:rPr lang="en-GB" sz="1200" dirty="0" smtClean="0">
                <a:solidFill>
                  <a:schemeClr val="tx2"/>
                </a:solidFill>
              </a:rPr>
              <a:t>Aims to:</a:t>
            </a:r>
          </a:p>
          <a:p>
            <a:pPr marL="171450" indent="-171450">
              <a:buFont typeface="Wingdings" panose="05000000000000000000" pitchFamily="2" charset="2"/>
              <a:buChar char="v"/>
            </a:pPr>
            <a:r>
              <a:rPr lang="en-GB" sz="1200" dirty="0" smtClean="0">
                <a:solidFill>
                  <a:schemeClr val="tx2"/>
                </a:solidFill>
              </a:rPr>
              <a:t>Promote the spiritual, moral, cultural and physical development of students at the school</a:t>
            </a:r>
          </a:p>
          <a:p>
            <a:pPr marL="171450" indent="-171450">
              <a:buFont typeface="Wingdings" panose="05000000000000000000" pitchFamily="2" charset="2"/>
              <a:buChar char="v"/>
            </a:pPr>
            <a:r>
              <a:rPr lang="en-GB" sz="1200" dirty="0" smtClean="0">
                <a:solidFill>
                  <a:schemeClr val="tx2"/>
                </a:solidFill>
              </a:rPr>
              <a:t>Prepares students at the school for the opportunities, responsibilities and experiences of later life.</a:t>
            </a:r>
            <a:endParaRPr lang="en-GB" sz="1200" dirty="0">
              <a:solidFill>
                <a:schemeClr val="tx2"/>
              </a:solidFill>
            </a:endParaRPr>
          </a:p>
        </p:txBody>
      </p:sp>
      <p:sp>
        <p:nvSpPr>
          <p:cNvPr id="21" name="Rectangle 20"/>
          <p:cNvSpPr/>
          <p:nvPr/>
        </p:nvSpPr>
        <p:spPr>
          <a:xfrm>
            <a:off x="9122803" y="131190"/>
            <a:ext cx="2773773" cy="369332"/>
          </a:xfrm>
          <a:prstGeom prst="rect">
            <a:avLst/>
          </a:prstGeom>
        </p:spPr>
        <p:txBody>
          <a:bodyPr wrap="none">
            <a:spAutoFit/>
          </a:bodyPr>
          <a:lstStyle/>
          <a:p>
            <a:pPr algn="ctr"/>
            <a:r>
              <a:rPr lang="en-GB" b="1" dirty="0">
                <a:solidFill>
                  <a:schemeClr val="tx2"/>
                </a:solidFill>
              </a:rPr>
              <a:t>The New Welsh Curriculum</a:t>
            </a:r>
          </a:p>
        </p:txBody>
      </p:sp>
      <p:sp>
        <p:nvSpPr>
          <p:cNvPr id="23" name="Rectangle 22"/>
          <p:cNvSpPr/>
          <p:nvPr/>
        </p:nvSpPr>
        <p:spPr>
          <a:xfrm rot="20967591">
            <a:off x="3180155" y="4722495"/>
            <a:ext cx="3835824" cy="738664"/>
          </a:xfrm>
          <a:prstGeom prst="rect">
            <a:avLst/>
          </a:prstGeom>
        </p:spPr>
        <p:txBody>
          <a:bodyPr wrap="square">
            <a:spAutoFit/>
          </a:bodyPr>
          <a:lstStyle/>
          <a:p>
            <a:pPr algn="ctr"/>
            <a:r>
              <a:rPr lang="en-GB" sz="1400" b="1" dirty="0" smtClean="0">
                <a:solidFill>
                  <a:schemeClr val="tx2"/>
                </a:solidFill>
              </a:rPr>
              <a:t>The term originated in 1968 when theorist Phillip Jackson first used the term in his book Life in Classrooms (1968).</a:t>
            </a:r>
            <a:endParaRPr lang="en-GB" sz="1400" b="1" dirty="0">
              <a:solidFill>
                <a:schemeClr val="tx2"/>
              </a:solidFill>
            </a:endParaRPr>
          </a:p>
        </p:txBody>
      </p:sp>
      <p:pic>
        <p:nvPicPr>
          <p:cNvPr id="24" name="Picture 23"/>
          <p:cNvPicPr>
            <a:picLocks noChangeAspect="1"/>
          </p:cNvPicPr>
          <p:nvPr/>
        </p:nvPicPr>
        <p:blipFill rotWithShape="1">
          <a:blip r:embed="rId2"/>
          <a:srcRect b="8639"/>
          <a:stretch/>
        </p:blipFill>
        <p:spPr>
          <a:xfrm rot="856190">
            <a:off x="3171729" y="5536649"/>
            <a:ext cx="2057400" cy="2027580"/>
          </a:xfrm>
          <a:prstGeom prst="rect">
            <a:avLst/>
          </a:prstGeom>
          <a:effectLst>
            <a:softEdge rad="419100"/>
          </a:effectLst>
        </p:spPr>
      </p:pic>
      <p:pic>
        <p:nvPicPr>
          <p:cNvPr id="1026" name="Picture 2" descr="Writing Cartoo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292" b="2887"/>
          <a:stretch/>
        </p:blipFill>
        <p:spPr bwMode="auto">
          <a:xfrm>
            <a:off x="8400294" y="2002419"/>
            <a:ext cx="762151" cy="816103"/>
          </a:xfrm>
          <a:prstGeom prst="rect">
            <a:avLst/>
          </a:prstGeom>
          <a:noFill/>
          <a:effectLst>
            <a:softEdge rad="177800"/>
          </a:effectLst>
          <a:extLst>
            <a:ext uri="{909E8E84-426E-40DD-AFC4-6F175D3DCCD1}">
              <a14:hiddenFill xmlns:a14="http://schemas.microsoft.com/office/drawing/2010/main">
                <a:solidFill>
                  <a:srgbClr val="FFFFFF"/>
                </a:solidFill>
              </a14:hiddenFill>
            </a:ext>
          </a:extLst>
        </p:spPr>
      </p:pic>
      <p:sp>
        <p:nvSpPr>
          <p:cNvPr id="26" name="Rectangle 25"/>
          <p:cNvSpPr/>
          <p:nvPr/>
        </p:nvSpPr>
        <p:spPr>
          <a:xfrm>
            <a:off x="9056077" y="2532825"/>
            <a:ext cx="3200107" cy="369332"/>
          </a:xfrm>
          <a:prstGeom prst="rect">
            <a:avLst/>
          </a:prstGeom>
        </p:spPr>
        <p:txBody>
          <a:bodyPr wrap="none">
            <a:spAutoFit/>
          </a:bodyPr>
          <a:lstStyle/>
          <a:p>
            <a:r>
              <a:rPr lang="en-GB" b="1" dirty="0" smtClean="0">
                <a:solidFill>
                  <a:srgbClr val="FF0000"/>
                </a:solidFill>
              </a:rPr>
              <a:t>Dominant</a:t>
            </a:r>
            <a:r>
              <a:rPr lang="en-GB" b="1" dirty="0" smtClean="0">
                <a:solidFill>
                  <a:schemeClr val="tx2"/>
                </a:solidFill>
              </a:rPr>
              <a:t> </a:t>
            </a:r>
            <a:r>
              <a:rPr lang="en-GB" b="1" dirty="0" smtClean="0"/>
              <a:t>vs</a:t>
            </a:r>
            <a:r>
              <a:rPr lang="en-GB" b="1" dirty="0" smtClean="0">
                <a:solidFill>
                  <a:schemeClr val="tx2"/>
                </a:solidFill>
              </a:rPr>
              <a:t> </a:t>
            </a:r>
            <a:r>
              <a:rPr lang="en-GB" b="1" dirty="0" smtClean="0">
                <a:solidFill>
                  <a:srgbClr val="00B0F0"/>
                </a:solidFill>
              </a:rPr>
              <a:t>Subcultural Values</a:t>
            </a:r>
            <a:endParaRPr lang="en-GB" b="1" dirty="0">
              <a:solidFill>
                <a:srgbClr val="00B0F0"/>
              </a:solidFill>
            </a:endParaRPr>
          </a:p>
        </p:txBody>
      </p:sp>
      <p:pic>
        <p:nvPicPr>
          <p:cNvPr id="28" name="Picture 27"/>
          <p:cNvPicPr>
            <a:picLocks noChangeAspect="1"/>
          </p:cNvPicPr>
          <p:nvPr/>
        </p:nvPicPr>
        <p:blipFill rotWithShape="1">
          <a:blip r:embed="rId4"/>
          <a:srcRect l="45097" t="47245"/>
          <a:stretch/>
        </p:blipFill>
        <p:spPr>
          <a:xfrm>
            <a:off x="9148201" y="2517034"/>
            <a:ext cx="2540957" cy="1955182"/>
          </a:xfrm>
          <a:prstGeom prst="rect">
            <a:avLst/>
          </a:prstGeom>
          <a:effectLst>
            <a:softEdge rad="469900"/>
          </a:effectLst>
        </p:spPr>
      </p:pic>
      <p:sp>
        <p:nvSpPr>
          <p:cNvPr id="29" name="Rectangle 28"/>
          <p:cNvSpPr/>
          <p:nvPr/>
        </p:nvSpPr>
        <p:spPr>
          <a:xfrm>
            <a:off x="8182002" y="4195118"/>
            <a:ext cx="4009998" cy="2462213"/>
          </a:xfrm>
          <a:prstGeom prst="rect">
            <a:avLst/>
          </a:prstGeom>
        </p:spPr>
        <p:txBody>
          <a:bodyPr wrap="square">
            <a:spAutoFit/>
          </a:bodyPr>
          <a:lstStyle/>
          <a:p>
            <a:pPr algn="ctr"/>
            <a:r>
              <a:rPr lang="en-GB" sz="1400" b="1" dirty="0" smtClean="0">
                <a:solidFill>
                  <a:srgbClr val="FF0000"/>
                </a:solidFill>
              </a:rPr>
              <a:t>Dominant values are those that are widely shared amongst a group, community or culture.</a:t>
            </a:r>
          </a:p>
          <a:p>
            <a:pPr algn="ctr"/>
            <a:r>
              <a:rPr lang="en-GB" sz="1400" b="1" dirty="0" smtClean="0">
                <a:solidFill>
                  <a:srgbClr val="00B0F0"/>
                </a:solidFill>
              </a:rPr>
              <a:t>Subcultural values were argued to cause deviant or criminal </a:t>
            </a:r>
            <a:r>
              <a:rPr lang="en-GB" sz="1400" b="1" dirty="0" err="1" smtClean="0">
                <a:solidFill>
                  <a:srgbClr val="00B0F0"/>
                </a:solidFill>
              </a:rPr>
              <a:t>behavior</a:t>
            </a:r>
            <a:r>
              <a:rPr lang="en-GB" sz="1400" b="1" dirty="0" smtClean="0">
                <a:solidFill>
                  <a:srgbClr val="00B0F0"/>
                </a:solidFill>
              </a:rPr>
              <a:t> under any structural conditions.</a:t>
            </a:r>
          </a:p>
          <a:p>
            <a:pPr algn="ctr"/>
            <a:endParaRPr lang="en-GB" sz="1400" b="1" dirty="0">
              <a:solidFill>
                <a:srgbClr val="00B0F0"/>
              </a:solidFill>
            </a:endParaRPr>
          </a:p>
          <a:p>
            <a:pPr algn="ctr"/>
            <a:r>
              <a:rPr lang="en-GB" sz="1400" b="1" dirty="0" smtClean="0"/>
              <a:t>Examples</a:t>
            </a:r>
          </a:p>
          <a:p>
            <a:pPr algn="ctr"/>
            <a:r>
              <a:rPr lang="en-GB" sz="1400" b="1" dirty="0" smtClean="0">
                <a:solidFill>
                  <a:srgbClr val="FF0000"/>
                </a:solidFill>
              </a:rPr>
              <a:t>Dominant values are passed through influences such as the Media. </a:t>
            </a:r>
          </a:p>
          <a:p>
            <a:pPr algn="ctr"/>
            <a:r>
              <a:rPr lang="en-GB" sz="1400" b="1" dirty="0" smtClean="0">
                <a:solidFill>
                  <a:srgbClr val="00B0F0"/>
                </a:solidFill>
              </a:rPr>
              <a:t>Paul Willis is a leading British cultural theorist claimed that ‘the lads’ had formed an anti-school subculture. </a:t>
            </a:r>
          </a:p>
        </p:txBody>
      </p:sp>
      <p:sp>
        <p:nvSpPr>
          <p:cNvPr id="5" name="TextBox 4"/>
          <p:cNvSpPr txBox="1"/>
          <p:nvPr/>
        </p:nvSpPr>
        <p:spPr>
          <a:xfrm>
            <a:off x="4485645" y="1525991"/>
            <a:ext cx="3492739" cy="923330"/>
          </a:xfrm>
          <a:prstGeom prst="rect">
            <a:avLst/>
          </a:prstGeom>
          <a:noFill/>
        </p:spPr>
        <p:txBody>
          <a:bodyPr wrap="square" rtlCol="0">
            <a:spAutoFit/>
          </a:bodyPr>
          <a:lstStyle/>
          <a:p>
            <a:pPr algn="ctr"/>
            <a:r>
              <a:rPr lang="en-GB" b="1" dirty="0" smtClean="0">
                <a:solidFill>
                  <a:schemeClr val="tx2">
                    <a:lumMod val="75000"/>
                  </a:schemeClr>
                </a:solidFill>
              </a:rPr>
              <a:t>Functionalism/Marxism</a:t>
            </a:r>
          </a:p>
          <a:p>
            <a:pPr algn="ctr"/>
            <a:r>
              <a:rPr lang="en-GB" b="1" dirty="0" smtClean="0">
                <a:solidFill>
                  <a:schemeClr val="tx2">
                    <a:lumMod val="50000"/>
                  </a:schemeClr>
                </a:solidFill>
              </a:rPr>
              <a:t>F</a:t>
            </a:r>
            <a:r>
              <a:rPr lang="en-GB" sz="1200" b="1" dirty="0" smtClean="0">
                <a:solidFill>
                  <a:schemeClr val="accent1">
                    <a:lumMod val="75000"/>
                  </a:schemeClr>
                </a:solidFill>
              </a:rPr>
              <a:t>= Education </a:t>
            </a:r>
            <a:r>
              <a:rPr lang="en-GB" sz="1200" b="1" dirty="0">
                <a:solidFill>
                  <a:schemeClr val="accent1">
                    <a:lumMod val="75000"/>
                  </a:schemeClr>
                </a:solidFill>
              </a:rPr>
              <a:t>serves the needs of the social </a:t>
            </a:r>
            <a:r>
              <a:rPr lang="en-GB" sz="1200" b="1" dirty="0" smtClean="0">
                <a:solidFill>
                  <a:schemeClr val="accent1">
                    <a:lumMod val="75000"/>
                  </a:schemeClr>
                </a:solidFill>
              </a:rPr>
              <a:t>system</a:t>
            </a:r>
          </a:p>
          <a:p>
            <a:pPr algn="ctr"/>
            <a:r>
              <a:rPr lang="en-GB" sz="1600" b="1" dirty="0" smtClean="0">
                <a:solidFill>
                  <a:schemeClr val="tx2">
                    <a:lumMod val="50000"/>
                  </a:schemeClr>
                </a:solidFill>
              </a:rPr>
              <a:t>M</a:t>
            </a:r>
            <a:r>
              <a:rPr lang="en-GB" sz="1200" b="1" dirty="0" smtClean="0">
                <a:solidFill>
                  <a:schemeClr val="accent1">
                    <a:lumMod val="75000"/>
                  </a:schemeClr>
                </a:solidFill>
              </a:rPr>
              <a:t> </a:t>
            </a:r>
            <a:r>
              <a:rPr lang="en-GB" sz="1200" b="1" dirty="0">
                <a:solidFill>
                  <a:schemeClr val="accent1">
                    <a:lumMod val="75000"/>
                  </a:schemeClr>
                </a:solidFill>
              </a:rPr>
              <a:t>=  Teaches us the ‘myth of meritocracy’ </a:t>
            </a:r>
          </a:p>
        </p:txBody>
      </p:sp>
    </p:spTree>
    <p:extLst>
      <p:ext uri="{BB962C8B-B14F-4D97-AF65-F5344CB8AC3E}">
        <p14:creationId xmlns:p14="http://schemas.microsoft.com/office/powerpoint/2010/main" val="34388656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a:xfrm>
            <a:off x="838200" y="1554480"/>
            <a:ext cx="10515600" cy="5199017"/>
          </a:xfrm>
        </p:spPr>
        <p:txBody>
          <a:bodyPr>
            <a:normAutofit fontScale="77500" lnSpcReduction="20000"/>
          </a:bodyPr>
          <a:lstStyle/>
          <a:p>
            <a:pPr marL="0" indent="0">
              <a:buNone/>
            </a:pPr>
            <a:r>
              <a:rPr lang="en-GB" sz="2000" dirty="0" err="1" smtClean="0">
                <a:latin typeface="Times New Roman" panose="02020603050405020304" pitchFamily="18" charset="0"/>
                <a:cs typeface="Times New Roman" panose="02020603050405020304" pitchFamily="18" charset="0"/>
              </a:rPr>
              <a:t>Boostrom</a:t>
            </a:r>
            <a:r>
              <a:rPr lang="en-GB" sz="2000" dirty="0">
                <a:latin typeface="Times New Roman" panose="02020603050405020304" pitchFamily="18" charset="0"/>
                <a:cs typeface="Times New Roman" panose="02020603050405020304" pitchFamily="18" charset="0"/>
              </a:rPr>
              <a:t>, R. </a:t>
            </a:r>
            <a:r>
              <a:rPr lang="en-GB" sz="2000" dirty="0" smtClean="0">
                <a:latin typeface="Times New Roman" panose="02020603050405020304" pitchFamily="18" charset="0"/>
                <a:cs typeface="Times New Roman" panose="02020603050405020304" pitchFamily="18" charset="0"/>
              </a:rPr>
              <a:t>2010. </a:t>
            </a:r>
            <a:r>
              <a:rPr lang="en-GB" sz="2000" dirty="0">
                <a:latin typeface="Times New Roman" panose="02020603050405020304" pitchFamily="18" charset="0"/>
                <a:cs typeface="Times New Roman" panose="02020603050405020304" pitchFamily="18" charset="0"/>
              </a:rPr>
              <a:t>HC. In: </a:t>
            </a:r>
            <a:r>
              <a:rPr lang="en-GB" sz="2000" dirty="0" err="1">
                <a:latin typeface="Times New Roman" panose="02020603050405020304" pitchFamily="18" charset="0"/>
                <a:cs typeface="Times New Roman" panose="02020603050405020304" pitchFamily="18" charset="0"/>
              </a:rPr>
              <a:t>Kridel</a:t>
            </a:r>
            <a:r>
              <a:rPr lang="en-GB" sz="2000" dirty="0">
                <a:latin typeface="Times New Roman" panose="02020603050405020304" pitchFamily="18" charset="0"/>
                <a:cs typeface="Times New Roman" panose="02020603050405020304" pitchFamily="18" charset="0"/>
              </a:rPr>
              <a:t>, C. (Ed.) Encyclopaedia of Curriculum Studies. (pp. 440 – 441). Los Angeles: SAGE</a:t>
            </a:r>
            <a:r>
              <a:rPr lang="en-GB" sz="2000" dirty="0" smtClean="0">
                <a:latin typeface="Times New Roman" panose="02020603050405020304" pitchFamily="18" charset="0"/>
                <a:cs typeface="Times New Roman" panose="02020603050405020304" pitchFamily="18" charset="0"/>
              </a:rPr>
              <a:t>.</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smtClean="0">
                <a:latin typeface="Times New Roman" panose="02020603050405020304" pitchFamily="18" charset="0"/>
                <a:cs typeface="Times New Roman" panose="02020603050405020304" pitchFamily="18" charset="0"/>
              </a:rPr>
              <a:t>Google Images. 2020.</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Jackson, P., 2009. Life In Classrooms. New York, NY: Teachers College Press.</a:t>
            </a:r>
            <a:endParaRPr lang="en-GB" sz="2000" dirty="0" smtClean="0">
              <a:latin typeface="Times New Roman" panose="02020603050405020304" pitchFamily="18" charset="0"/>
              <a:cs typeface="Times New Roman" panose="02020603050405020304" pitchFamily="18" charset="0"/>
            </a:endParaRPr>
          </a:p>
          <a:p>
            <a:pPr marL="0" indent="0">
              <a:buNone/>
            </a:pPr>
            <a:endParaRPr lang="en-GB" sz="2000" dirty="0" smtClean="0">
              <a:latin typeface="Times New Roman" panose="02020603050405020304" pitchFamily="18" charset="0"/>
              <a:cs typeface="Times New Roman" panose="02020603050405020304" pitchFamily="18" charset="0"/>
            </a:endParaRPr>
          </a:p>
          <a:p>
            <a:pPr marL="0" indent="0">
              <a:buNone/>
            </a:pPr>
            <a:r>
              <a:rPr lang="en-GB" sz="2000" dirty="0" err="1">
                <a:latin typeface="Times New Roman" panose="02020603050405020304" pitchFamily="18" charset="0"/>
                <a:cs typeface="Times New Roman" panose="02020603050405020304" pitchFamily="18" charset="0"/>
              </a:rPr>
              <a:t>Kentli</a:t>
            </a:r>
            <a:r>
              <a:rPr lang="en-GB" sz="2000" dirty="0">
                <a:latin typeface="Times New Roman" panose="02020603050405020304" pitchFamily="18" charset="0"/>
                <a:cs typeface="Times New Roman" panose="02020603050405020304" pitchFamily="18" charset="0"/>
              </a:rPr>
              <a:t>, F. </a:t>
            </a:r>
            <a:r>
              <a:rPr lang="en-GB" sz="2000" dirty="0" smtClean="0">
                <a:latin typeface="Times New Roman" panose="02020603050405020304" pitchFamily="18" charset="0"/>
                <a:cs typeface="Times New Roman" panose="02020603050405020304" pitchFamily="18" charset="0"/>
              </a:rPr>
              <a:t>2009. </a:t>
            </a:r>
            <a:r>
              <a:rPr lang="en-GB" sz="2000" dirty="0">
                <a:latin typeface="Times New Roman" panose="02020603050405020304" pitchFamily="18" charset="0"/>
                <a:cs typeface="Times New Roman" panose="02020603050405020304" pitchFamily="18" charset="0"/>
              </a:rPr>
              <a:t>Comparison of HC Theories. European Journal of Educational Studies, 1(2): 83 – 88</a:t>
            </a:r>
            <a:r>
              <a:rPr lang="en-GB" sz="2000" dirty="0" smtClean="0">
                <a:latin typeface="Times New Roman" panose="02020603050405020304" pitchFamily="18" charset="0"/>
                <a:cs typeface="Times New Roman" panose="02020603050405020304" pitchFamily="18" charset="0"/>
              </a:rPr>
              <a:t>.</a:t>
            </a:r>
          </a:p>
          <a:p>
            <a:pPr marL="0" indent="0">
              <a:buNone/>
            </a:pPr>
            <a:endParaRPr lang="en-GB" sz="2000" dirty="0" smtClean="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Morris, E., </a:t>
            </a:r>
            <a:r>
              <a:rPr lang="en-GB" sz="2000" dirty="0" smtClean="0">
                <a:latin typeface="Times New Roman" panose="02020603050405020304" pitchFamily="18" charset="0"/>
                <a:cs typeface="Times New Roman" panose="02020603050405020304" pitchFamily="18" charset="0"/>
              </a:rPr>
              <a:t>2005. </a:t>
            </a:r>
            <a:r>
              <a:rPr lang="en-GB" sz="2000" dirty="0">
                <a:latin typeface="Times New Roman" panose="02020603050405020304" pitchFamily="18" charset="0"/>
                <a:cs typeface="Times New Roman" panose="02020603050405020304" pitchFamily="18" charset="0"/>
              </a:rPr>
              <a:t>[online] Journals.sagepub.com. Available at: &lt;https://journals.sagepub.com/doi/pdf/10.1525/sop.2005.48.1.25&gt; </a:t>
            </a:r>
            <a:endParaRPr lang="en-GB" sz="2000" dirty="0" smtClean="0">
              <a:latin typeface="Times New Roman" panose="02020603050405020304" pitchFamily="18" charset="0"/>
              <a:cs typeface="Times New Roman" panose="02020603050405020304" pitchFamily="18" charset="0"/>
            </a:endParaRPr>
          </a:p>
          <a:p>
            <a:pPr marL="0" indent="0">
              <a:buNone/>
            </a:pPr>
            <a:endParaRPr lang="en-GB" sz="2000" dirty="0" smtClean="0">
              <a:latin typeface="Times New Roman" panose="02020603050405020304" pitchFamily="18" charset="0"/>
              <a:cs typeface="Times New Roman" panose="02020603050405020304" pitchFamily="18" charset="0"/>
            </a:endParaRPr>
          </a:p>
          <a:p>
            <a:pPr marL="0" indent="0">
              <a:buNone/>
            </a:pPr>
            <a:r>
              <a:rPr lang="en-GB" sz="2000" dirty="0"/>
              <a:t>Parsons T, ‘The social structure of the family’ in </a:t>
            </a:r>
            <a:r>
              <a:rPr lang="en-GB" sz="2000" dirty="0" err="1"/>
              <a:t>Anshen</a:t>
            </a:r>
            <a:r>
              <a:rPr lang="en-GB" sz="2000" dirty="0"/>
              <a:t> R N (ed.), The Family: its Functions and Destiny, New York, Harper and Row, 1959</a:t>
            </a:r>
          </a:p>
          <a:p>
            <a:pPr marL="0" indent="0">
              <a:buNone/>
            </a:pPr>
            <a:endParaRPr lang="en-GB" sz="2000" dirty="0" smtClean="0">
              <a:latin typeface="Times New Roman" panose="02020603050405020304" pitchFamily="18" charset="0"/>
              <a:cs typeface="Times New Roman" panose="02020603050405020304" pitchFamily="18" charset="0"/>
            </a:endParaRPr>
          </a:p>
          <a:p>
            <a:pPr marL="0" indent="0">
              <a:buNone/>
            </a:pPr>
            <a:r>
              <a:rPr lang="en-GB" sz="2000" dirty="0" err="1" smtClean="0">
                <a:latin typeface="Times New Roman" panose="02020603050405020304" pitchFamily="18" charset="0"/>
                <a:cs typeface="Times New Roman" panose="02020603050405020304" pitchFamily="18" charset="0"/>
              </a:rPr>
              <a:t>Trueman</a:t>
            </a:r>
            <a:r>
              <a:rPr lang="en-GB" sz="2000" dirty="0">
                <a:latin typeface="Times New Roman" panose="02020603050405020304" pitchFamily="18" charset="0"/>
                <a:cs typeface="Times New Roman" panose="02020603050405020304" pitchFamily="18" charset="0"/>
              </a:rPr>
              <a:t>, C., </a:t>
            </a:r>
            <a:r>
              <a:rPr lang="en-GB" sz="2000" dirty="0" smtClean="0">
                <a:latin typeface="Times New Roman" panose="02020603050405020304" pitchFamily="18" charset="0"/>
                <a:cs typeface="Times New Roman" panose="02020603050405020304" pitchFamily="18" charset="0"/>
              </a:rPr>
              <a:t>2015. </a:t>
            </a:r>
            <a:r>
              <a:rPr lang="en-GB" sz="2000" dirty="0">
                <a:latin typeface="Times New Roman" panose="02020603050405020304" pitchFamily="18" charset="0"/>
                <a:cs typeface="Times New Roman" panose="02020603050405020304" pitchFamily="18" charset="0"/>
              </a:rPr>
              <a:t>Education And Class Key Terms. [online] History Learning Site. Available at: &lt;https://www.historylearningsite.co.uk/&gt; [Accessed 6 January 2021</a:t>
            </a:r>
            <a:r>
              <a:rPr lang="en-GB" sz="2000" dirty="0" smtClean="0">
                <a:latin typeface="Times New Roman" panose="02020603050405020304" pitchFamily="18" charset="0"/>
                <a:cs typeface="Times New Roman" panose="02020603050405020304" pitchFamily="18" charset="0"/>
              </a:rPr>
              <a:t>].</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smtClean="0"/>
              <a:t>Walton</a:t>
            </a:r>
            <a:r>
              <a:rPr lang="en-GB" sz="2000" dirty="0"/>
              <a:t>, G. </a:t>
            </a:r>
            <a:r>
              <a:rPr lang="en-GB" sz="2000" dirty="0" smtClean="0"/>
              <a:t>2005.</a:t>
            </a:r>
            <a:r>
              <a:rPr lang="en-GB" sz="2000" dirty="0"/>
              <a:t> The hidden curriculum in schools: Implications for lesbian, gay, bisexual, transgender, and queer youth. </a:t>
            </a:r>
            <a:r>
              <a:rPr lang="en-GB" sz="2000" i="1" dirty="0"/>
              <a:t>Alternate Routes</a:t>
            </a:r>
            <a:r>
              <a:rPr lang="en-GB" sz="2000" dirty="0"/>
              <a:t>, 21, 18–39</a:t>
            </a:r>
            <a:r>
              <a:rPr lang="en-GB" sz="2000" dirty="0"/>
              <a:t>. </a:t>
            </a:r>
            <a:endParaRPr lang="en-GB" sz="2000" dirty="0" smtClean="0"/>
          </a:p>
        </p:txBody>
      </p:sp>
    </p:spTree>
    <p:extLst>
      <p:ext uri="{BB962C8B-B14F-4D97-AF65-F5344CB8AC3E}">
        <p14:creationId xmlns:p14="http://schemas.microsoft.com/office/powerpoint/2010/main" val="1897805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641</Words>
  <Application>Microsoft Office PowerPoint</Application>
  <PresentationFormat>Widescreen</PresentationFormat>
  <Paragraphs>62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Times New Roman</vt:lpstr>
      <vt:lpstr>Wingdings</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 Bethan</dc:creator>
  <cp:lastModifiedBy>Jones, Bethan</cp:lastModifiedBy>
  <cp:revision>16</cp:revision>
  <dcterms:created xsi:type="dcterms:W3CDTF">2020-12-14T09:05:06Z</dcterms:created>
  <dcterms:modified xsi:type="dcterms:W3CDTF">2021-01-06T11:47:17Z</dcterms:modified>
</cp:coreProperties>
</file>