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95" r:id="rId3"/>
    <p:sldId id="274" r:id="rId4"/>
    <p:sldId id="297" r:id="rId5"/>
    <p:sldId id="301" r:id="rId6"/>
    <p:sldId id="305" r:id="rId7"/>
    <p:sldId id="302" r:id="rId8"/>
    <p:sldId id="300" r:id="rId9"/>
    <p:sldId id="279" r:id="rId10"/>
    <p:sldId id="304" r:id="rId11"/>
    <p:sldId id="298" r:id="rId12"/>
    <p:sldId id="273" r:id="rId13"/>
    <p:sldId id="275" r:id="rId14"/>
    <p:sldId id="294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3" autoAdjust="0"/>
    <p:restoredTop sz="94660"/>
  </p:normalViewPr>
  <p:slideViewPr>
    <p:cSldViewPr snapToGrid="0">
      <p:cViewPr varScale="1">
        <p:scale>
          <a:sx n="76" d="100"/>
          <a:sy n="76" d="100"/>
        </p:scale>
        <p:origin x="10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8830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135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43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049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521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152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764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887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215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19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450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49455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825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3928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342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1184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250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807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png"/><Relationship Id="rId7" Type="http://schemas.openxmlformats.org/officeDocument/2006/relationships/image" Target="../media/image40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E5A982B3-D3FF-451C-BBC2-7F3FC25D55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489915"/>
              </p:ext>
            </p:extLst>
          </p:nvPr>
        </p:nvGraphicFramePr>
        <p:xfrm>
          <a:off x="6851177" y="242939"/>
          <a:ext cx="5131274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Targedau Iaith Personol: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Treigladau – Trwynol (</a:t>
                      </a:r>
                      <a:r>
                        <a:rPr lang="cy-GB" b="0" dirty="0" err="1">
                          <a:latin typeface="ADLaM Display"/>
                        </a:rPr>
                        <a:t>mostly</a:t>
                      </a:r>
                      <a:r>
                        <a:rPr lang="cy-GB" b="0" dirty="0">
                          <a:latin typeface="ADLaM Display"/>
                        </a:rPr>
                        <a:t>)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>
                          <a:latin typeface="ADLaM Display"/>
                        </a:rPr>
                        <a:t>Gorffennol: gwneud, cael, dod, mynd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6F7D3015-3957-42A8-9729-6E5C4C195F2A}"/>
              </a:ext>
            </a:extLst>
          </p:cNvPr>
          <p:cNvSpPr txBox="1"/>
          <p:nvPr/>
        </p:nvSpPr>
        <p:spPr>
          <a:xfrm>
            <a:off x="400477" y="283882"/>
            <a:ext cx="7051059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>
                <a:latin typeface="ADLaM Display"/>
              </a:rPr>
              <a:t>Enw:		 Richard Lewis</a:t>
            </a:r>
          </a:p>
          <a:p>
            <a:r>
              <a:rPr lang="cy-GB" dirty="0">
                <a:latin typeface="ADLaM Display"/>
              </a:rPr>
              <a:t>Teitl y wers: 	 Iechyd a Lles – Byddwch yn hapus</a:t>
            </a:r>
          </a:p>
          <a:p>
            <a:r>
              <a:rPr lang="cy-GB" dirty="0">
                <a:latin typeface="ADLaM Display"/>
              </a:rPr>
              <a:t>Nod y wers:	 Defnyddio patrymau yn brawddegau llawn</a:t>
            </a:r>
          </a:p>
          <a:p>
            <a:r>
              <a:rPr lang="cy-GB" dirty="0">
                <a:latin typeface="ADLaM Display"/>
              </a:rPr>
              <a:t>Blwyddyn:	 4 / 5</a:t>
            </a: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796B3B2A-C394-479D-BCE9-8577DCE78F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0244250"/>
              </p:ext>
            </p:extLst>
          </p:nvPr>
        </p:nvGraphicFramePr>
        <p:xfrm>
          <a:off x="6175917" y="1562207"/>
          <a:ext cx="5847521" cy="48654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4752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905490">
                <a:tc>
                  <a:txBody>
                    <a:bodyPr/>
                    <a:lstStyle/>
                    <a:p>
                      <a:r>
                        <a:rPr lang="cy-GB" b="1" dirty="0">
                          <a:latin typeface="ADLaM Display"/>
                        </a:rPr>
                        <a:t>Gweithgareddau: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Dril 1 ‘Taswn i’n teimlo’n...’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Chwarae ping pong am ‘Taswn i’n teimlo’n...’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Cyflwyno gerifa newydd.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Dril 2 ‘Dylwn i...’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Cyfateb y brawddegau.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Chwarae Trap-ddor.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Creu brawddegau.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Gofyn – Beth wyt ti wedi fwynhau yn y wers heddiw?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Gofyn – Beth ddylet ti wneud ar y penwythnos?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endParaRPr lang="cy-GB" sz="1400" dirty="0">
                        <a:latin typeface="ADLaM Display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59954">
                <a:tc>
                  <a:txBody>
                    <a:bodyPr/>
                    <a:lstStyle/>
                    <a:p>
                      <a:r>
                        <a:rPr lang="cy-GB" b="1" dirty="0">
                          <a:latin typeface="ADLaM Display"/>
                        </a:rPr>
                        <a:t>Geirfa: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coginio pryd braf.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400" dirty="0">
                          <a:solidFill>
                            <a:schemeClr val="tx1"/>
                          </a:solidFill>
                          <a:effectLst/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wrando ar gerddoriaeth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lang="cy-GB" sz="1400" dirty="0">
                          <a:solidFill>
                            <a:schemeClr val="tx1"/>
                          </a:solidFill>
                          <a:effectLst/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echrau clwb rhedeg.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cyfru i ddeg.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mynd allan am awyr iach.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v"/>
                        <a:tabLst/>
                        <a:defRPr/>
                      </a:pP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cwrdd </a:t>
                      </a: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ADLaM Display"/>
                          <a:cs typeface="ADLaM Display"/>
                        </a:rPr>
                        <a:t>â</a:t>
                      </a:r>
                      <a:r>
                        <a:rPr lang="cy-GB" sz="1400" dirty="0">
                          <a:solidFill>
                            <a:schemeClr val="tx1"/>
                          </a:solidFill>
                          <a:latin typeface="ADLaM Display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ffrind.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3DDC2624-325E-4E1C-A5AC-F00277042D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3829008"/>
              </p:ext>
            </p:extLst>
          </p:nvPr>
        </p:nvGraphicFramePr>
        <p:xfrm>
          <a:off x="400477" y="1562204"/>
          <a:ext cx="5615608" cy="50119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560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987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Ffocws Iaith / Patrymau: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‘Taswn i’n teimlo’n...’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‘Dylwn i...’</a:t>
                      </a:r>
                    </a:p>
                    <a:p>
                      <a:pPr lvl="0">
                        <a:buNone/>
                      </a:pPr>
                      <a:endParaRPr lang="cy-GB" b="0" dirty="0">
                        <a:latin typeface="ADLaM Display"/>
                      </a:endParaRPr>
                    </a:p>
                    <a:p>
                      <a:endParaRPr lang="cy-GB" b="1" dirty="0">
                        <a:latin typeface="ADLaM Display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131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Gwybodaeth flaenorol: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‘Taswn i’n...’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‘Teimladau’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6993" y="4407232"/>
            <a:ext cx="2199641" cy="1739958"/>
          </a:xfrm>
        </p:spPr>
        <p:txBody>
          <a:bodyPr>
            <a:normAutofit fontScale="25000" lnSpcReduction="20000"/>
          </a:bodyPr>
          <a:lstStyle/>
          <a:p>
            <a:br>
              <a:rPr lang="en-GB" sz="54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</a:br>
            <a:r>
              <a:rPr lang="cy-GB" sz="96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Taswn i’n...</a:t>
            </a:r>
          </a:p>
          <a:p>
            <a:endParaRPr lang="cy-GB" sz="9600" dirty="0">
              <a:solidFill>
                <a:schemeClr val="tx2">
                  <a:lumMod val="75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r>
              <a:rPr lang="cy-GB" sz="96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Dylwn i...</a:t>
            </a:r>
          </a:p>
          <a:p>
            <a:endParaRPr lang="cy-GB" sz="9600" dirty="0">
              <a:solidFill>
                <a:srgbClr val="00B050"/>
              </a:solidFill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720750D-D5B2-0ACD-8A57-8ECDE7E5DD53}"/>
              </a:ext>
            </a:extLst>
          </p:cNvPr>
          <p:cNvSpPr txBox="1">
            <a:spLocks/>
          </p:cNvSpPr>
          <p:nvPr/>
        </p:nvSpPr>
        <p:spPr>
          <a:xfrm>
            <a:off x="802634" y="113853"/>
            <a:ext cx="10932158" cy="7230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Dydd Iau y nawfed ar hugain o Ionawr</a:t>
            </a:r>
            <a:endParaRPr lang="en-GB" sz="3200" dirty="0">
              <a:solidFill>
                <a:srgbClr val="0070C0"/>
              </a:solidFill>
              <a:latin typeface="ADLaM Display"/>
              <a:ea typeface="ADLaM Display"/>
              <a:cs typeface="ADLaM Display"/>
            </a:endParaRPr>
          </a:p>
          <a:p>
            <a:pPr algn="ctr"/>
            <a:endParaRPr lang="cy-GB" sz="4400" dirty="0">
              <a:solidFill>
                <a:srgbClr val="0070C0"/>
              </a:solidFill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20AB1F-F23B-1A3F-12BF-71C2EA072421}"/>
              </a:ext>
            </a:extLst>
          </p:cNvPr>
          <p:cNvSpPr txBox="1"/>
          <p:nvPr/>
        </p:nvSpPr>
        <p:spPr>
          <a:xfrm>
            <a:off x="768465" y="3460881"/>
            <a:ext cx="5080000" cy="6309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5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Nod y wers:</a:t>
            </a:r>
            <a:endParaRPr lang="en-US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9EB8734D-15D4-F756-0C43-87E39CE2FB6D}"/>
              </a:ext>
            </a:extLst>
          </p:cNvPr>
          <p:cNvSpPr txBox="1">
            <a:spLocks/>
          </p:cNvSpPr>
          <p:nvPr/>
        </p:nvSpPr>
        <p:spPr>
          <a:xfrm>
            <a:off x="3837817" y="827860"/>
            <a:ext cx="4685105" cy="7799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>
                <a:solidFill>
                  <a:srgbClr val="0070C0"/>
                </a:solidFill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cy-GB" sz="4000" b="1" dirty="0">
                <a:solidFill>
                  <a:srgbClr val="0070C0"/>
                </a:solidFill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echyd a Lles</a:t>
            </a:r>
            <a:endParaRPr lang="en-US" sz="4000" b="1" dirty="0">
              <a:solidFill>
                <a:srgbClr val="0070C0"/>
              </a:solidFill>
              <a:latin typeface="ADLaM Display"/>
            </a:endParaRPr>
          </a:p>
        </p:txBody>
      </p:sp>
      <p:pic>
        <p:nvPicPr>
          <p:cNvPr id="9" name="Picture 8" descr="woman peeps out from behind of clear empty white board and points finger on  it or woman holding blank paper placard 25027357 PNG">
            <a:extLst>
              <a:ext uri="{FF2B5EF4-FFF2-40B4-BE49-F238E27FC236}">
                <a16:creationId xmlns:a16="http://schemas.microsoft.com/office/drawing/2014/main" id="{F48D35A4-7F0A-58AB-0B59-C247D5C32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841" y="1107653"/>
            <a:ext cx="2682509" cy="1868775"/>
          </a:xfrm>
          <a:prstGeom prst="rect">
            <a:avLst/>
          </a:prstGeom>
        </p:spPr>
      </p:pic>
      <p:pic>
        <p:nvPicPr>
          <p:cNvPr id="14" name="Picture 13" descr="Green Check Mark PNGs for Free Download">
            <a:extLst>
              <a:ext uri="{FF2B5EF4-FFF2-40B4-BE49-F238E27FC236}">
                <a16:creationId xmlns:a16="http://schemas.microsoft.com/office/drawing/2014/main" id="{EF91C489-0F33-40BB-D0C0-ABF44AF57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601" y="770921"/>
            <a:ext cx="1356784" cy="91863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0431778-F7B4-40BE-B387-C983AA121F40}"/>
              </a:ext>
            </a:extLst>
          </p:cNvPr>
          <p:cNvSpPr txBox="1"/>
          <p:nvPr/>
        </p:nvSpPr>
        <p:spPr>
          <a:xfrm>
            <a:off x="909686" y="1655425"/>
            <a:ext cx="18915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Taswn i’n</a:t>
            </a:r>
            <a:endParaRPr lang="en-US" sz="1100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14FBB09-C6EE-49F9-918A-CB4AF537442B}"/>
              </a:ext>
            </a:extLst>
          </p:cNvPr>
          <p:cNvSpPr txBox="1"/>
          <p:nvPr/>
        </p:nvSpPr>
        <p:spPr>
          <a:xfrm>
            <a:off x="4825855" y="4184570"/>
            <a:ext cx="4868002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4800" b="1" dirty="0">
                <a:solidFill>
                  <a:schemeClr val="tx2">
                    <a:lumMod val="76000"/>
                  </a:schemeClr>
                </a:solidFill>
                <a:latin typeface="Bradley Hand ITC" panose="03070402050302030203" pitchFamily="66" charset="0"/>
                <a:ea typeface="ADLaM Display"/>
                <a:cs typeface="ADLaM Display"/>
              </a:rPr>
              <a:t>Mae bod yn hapus yn bwysig iawn!</a:t>
            </a:r>
            <a:endParaRPr lang="en-US" sz="3200" b="1" dirty="0">
              <a:solidFill>
                <a:schemeClr val="tx2">
                  <a:lumMod val="76000"/>
                </a:schemeClr>
              </a:solidFill>
              <a:latin typeface="Bradley Hand ITC" panose="03070402050302030203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713469-8500-4F42-9E8E-C428CC7241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116" y="1736121"/>
            <a:ext cx="2283543" cy="22835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A7238F0-4ABA-4690-A786-E82A6E12A6ED}"/>
              </a:ext>
            </a:extLst>
          </p:cNvPr>
          <p:cNvSpPr txBox="1"/>
          <p:nvPr/>
        </p:nvSpPr>
        <p:spPr>
          <a:xfrm>
            <a:off x="909686" y="2351632"/>
            <a:ext cx="18915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Teimladau</a:t>
            </a:r>
            <a:endParaRPr lang="en-US" sz="1100" dirty="0">
              <a:solidFill>
                <a:schemeClr val="tx2">
                  <a:lumMod val="76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594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07224" y="155067"/>
            <a:ext cx="2974375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Dril 1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563589" y="1453134"/>
            <a:ext cx="40671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Taswn i’n teimlo’n…</a:t>
            </a:r>
          </a:p>
          <a:p>
            <a:endParaRPr lang="en-GB" sz="2400" dirty="0">
              <a:solidFill>
                <a:srgbClr val="000066"/>
              </a:solidFill>
              <a:latin typeface="ADLaM Display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8222EC-4EC0-4441-A493-D086132C399A}"/>
              </a:ext>
            </a:extLst>
          </p:cNvPr>
          <p:cNvSpPr txBox="1"/>
          <p:nvPr/>
        </p:nvSpPr>
        <p:spPr>
          <a:xfrm>
            <a:off x="5749061" y="1441504"/>
            <a:ext cx="349021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ofnus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unig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sal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linedig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rgbClr val="FF0000"/>
                </a:solidFill>
                <a:latin typeface="ADLaM Display"/>
              </a:rPr>
              <a:t>d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rist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rac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</p:txBody>
      </p:sp>
      <p:pic>
        <p:nvPicPr>
          <p:cNvPr id="1026" name="Picture 2" descr="Sick Emoji PNGs for Free Download">
            <a:extLst>
              <a:ext uri="{FF2B5EF4-FFF2-40B4-BE49-F238E27FC236}">
                <a16:creationId xmlns:a16="http://schemas.microsoft.com/office/drawing/2014/main" id="{6EC81860-B8D0-42E0-9291-D54008A984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599" y="2995580"/>
            <a:ext cx="1010688" cy="84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ad Face Emoji">
            <a:extLst>
              <a:ext uri="{FF2B5EF4-FFF2-40B4-BE49-F238E27FC236}">
                <a16:creationId xmlns:a16="http://schemas.microsoft.com/office/drawing/2014/main" id="{A088A91C-364E-4A74-9527-6682E94E13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039" y="4787993"/>
            <a:ext cx="594947" cy="59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cared Emoji PNGs for Free Download">
            <a:extLst>
              <a:ext uri="{FF2B5EF4-FFF2-40B4-BE49-F238E27FC236}">
                <a16:creationId xmlns:a16="http://schemas.microsoft.com/office/drawing/2014/main" id="{E0D5C1A5-0FCA-4B25-A2A5-06646AD66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8940" y="1441503"/>
            <a:ext cx="644487" cy="64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ngry face emoji PNG file 11997334 PNG">
            <a:extLst>
              <a:ext uri="{FF2B5EF4-FFF2-40B4-BE49-F238E27FC236}">
                <a16:creationId xmlns:a16="http://schemas.microsoft.com/office/drawing/2014/main" id="{4E15C274-7AA4-4D35-87BF-54C6590C11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421" y="5606012"/>
            <a:ext cx="680069" cy="680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😴 Sleeping Face on Apple iOS 10.0">
            <a:extLst>
              <a:ext uri="{FF2B5EF4-FFF2-40B4-BE49-F238E27FC236}">
                <a16:creationId xmlns:a16="http://schemas.microsoft.com/office/drawing/2014/main" id="{5D2CAF6F-E744-44B1-AF10-C38E5D97DE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8320" y="3919478"/>
            <a:ext cx="644488" cy="64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ired Face Emoji">
            <a:extLst>
              <a:ext uri="{FF2B5EF4-FFF2-40B4-BE49-F238E27FC236}">
                <a16:creationId xmlns:a16="http://schemas.microsoft.com/office/drawing/2014/main" id="{8D3A78F9-3710-4EBD-A047-B66741B1ED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421" y="2292906"/>
            <a:ext cx="618006" cy="618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Ping Pong PNG Transparent Images">
            <a:extLst>
              <a:ext uri="{FF2B5EF4-FFF2-40B4-BE49-F238E27FC236}">
                <a16:creationId xmlns:a16="http://schemas.microsoft.com/office/drawing/2014/main" id="{286DCA38-4287-455F-B101-59B933E93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17680">
            <a:off x="9002419" y="519684"/>
            <a:ext cx="295275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People - Shrug Clipart - (328x595) Png Clipart Download">
            <a:extLst>
              <a:ext uri="{FF2B5EF4-FFF2-40B4-BE49-F238E27FC236}">
                <a16:creationId xmlns:a16="http://schemas.microsoft.com/office/drawing/2014/main" id="{52B0E20D-C465-4FD0-A228-27811B31A2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210" y="2468797"/>
            <a:ext cx="1994634" cy="3618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333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18603" y="173188"/>
            <a:ext cx="3439487" cy="1143002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G</a:t>
            </a:r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eirfa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9D915C7-61F0-4157-B339-952497CD7799}"/>
              </a:ext>
            </a:extLst>
          </p:cNvPr>
          <p:cNvGrpSpPr/>
          <p:nvPr/>
        </p:nvGrpSpPr>
        <p:grpSpPr>
          <a:xfrm>
            <a:off x="7720789" y="857648"/>
            <a:ext cx="3414794" cy="2055471"/>
            <a:chOff x="7720789" y="857648"/>
            <a:chExt cx="3414794" cy="2055471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1DA7892-50AC-4E50-A648-5E01BE24BD3C}"/>
                </a:ext>
              </a:extLst>
            </p:cNvPr>
            <p:cNvSpPr txBox="1"/>
            <p:nvPr/>
          </p:nvSpPr>
          <p:spPr>
            <a:xfrm>
              <a:off x="7720789" y="2443119"/>
              <a:ext cx="3414794" cy="4700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24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mynd allan am awyr iach.</a:t>
              </a:r>
            </a:p>
          </p:txBody>
        </p:sp>
        <p:pic>
          <p:nvPicPr>
            <p:cNvPr id="3076" name="Picture 4" descr="How Fresh Air Helps Your Mind and Body: The Science and Simple Truth -  Legion Fitness">
              <a:extLst>
                <a:ext uri="{FF2B5EF4-FFF2-40B4-BE49-F238E27FC236}">
                  <a16:creationId xmlns:a16="http://schemas.microsoft.com/office/drawing/2014/main" id="{B6DF9433-2961-4D6A-96AA-2968618BF0C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194"/>
            <a:stretch/>
          </p:blipFill>
          <p:spPr bwMode="auto">
            <a:xfrm>
              <a:off x="8264685" y="857648"/>
              <a:ext cx="2149022" cy="16361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265BECF0-582E-47C6-86DC-ECECF0D1C14F}"/>
              </a:ext>
            </a:extLst>
          </p:cNvPr>
          <p:cNvGrpSpPr/>
          <p:nvPr/>
        </p:nvGrpSpPr>
        <p:grpSpPr>
          <a:xfrm>
            <a:off x="4285092" y="1675746"/>
            <a:ext cx="2896299" cy="1969748"/>
            <a:chOff x="4285092" y="1675746"/>
            <a:chExt cx="2896299" cy="1969748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03B32BC-542B-4F95-ADBA-4CA2E8F50166}"/>
                </a:ext>
              </a:extLst>
            </p:cNvPr>
            <p:cNvSpPr txBox="1"/>
            <p:nvPr/>
          </p:nvSpPr>
          <p:spPr>
            <a:xfrm>
              <a:off x="4285092" y="3175494"/>
              <a:ext cx="2896299" cy="4700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24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d</a:t>
              </a:r>
              <a:r>
                <a:rPr lang="cy-GB" sz="2400" dirty="0">
                  <a:solidFill>
                    <a:schemeClr val="tx2">
                      <a:lumMod val="75000"/>
                    </a:schemeClr>
                  </a:solidFill>
                  <a:effectLst/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echrau clwb rhedeg.</a:t>
              </a:r>
            </a:p>
          </p:txBody>
        </p:sp>
        <p:pic>
          <p:nvPicPr>
            <p:cNvPr id="3078" name="Picture 6" descr="Green Room | Run club">
              <a:extLst>
                <a:ext uri="{FF2B5EF4-FFF2-40B4-BE49-F238E27FC236}">
                  <a16:creationId xmlns:a16="http://schemas.microsoft.com/office/drawing/2014/main" id="{D2B02DF3-8F2F-48AD-B27B-A772795CD6F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2126" y="1675746"/>
              <a:ext cx="2262232" cy="15081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B48BD959-407C-414C-BBED-D5E23EC917BC}"/>
              </a:ext>
            </a:extLst>
          </p:cNvPr>
          <p:cNvGrpSpPr/>
          <p:nvPr/>
        </p:nvGrpSpPr>
        <p:grpSpPr>
          <a:xfrm>
            <a:off x="7864914" y="3489851"/>
            <a:ext cx="2575419" cy="1949337"/>
            <a:chOff x="914398" y="1097004"/>
            <a:chExt cx="2575419" cy="194933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57AE920-E558-431A-A483-CEABEC82A460}"/>
                </a:ext>
              </a:extLst>
            </p:cNvPr>
            <p:cNvSpPr txBox="1"/>
            <p:nvPr/>
          </p:nvSpPr>
          <p:spPr>
            <a:xfrm>
              <a:off x="914398" y="2576341"/>
              <a:ext cx="2575419" cy="4700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24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coginio pryd braf.</a:t>
              </a:r>
            </a:p>
          </p:txBody>
        </p:sp>
        <p:pic>
          <p:nvPicPr>
            <p:cNvPr id="3082" name="Picture 10" descr="The Good Meal Co | NDIS Registered Meal Provider | $2.90 Meals*">
              <a:extLst>
                <a:ext uri="{FF2B5EF4-FFF2-40B4-BE49-F238E27FC236}">
                  <a16:creationId xmlns:a16="http://schemas.microsoft.com/office/drawing/2014/main" id="{B1605A9A-0DDB-4349-B38B-D16B73AC79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7642" y="1097004"/>
              <a:ext cx="2356342" cy="1541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1923EAB-CE96-4C48-B16D-41DA5AF82072}"/>
              </a:ext>
            </a:extLst>
          </p:cNvPr>
          <p:cNvGrpSpPr/>
          <p:nvPr/>
        </p:nvGrpSpPr>
        <p:grpSpPr>
          <a:xfrm>
            <a:off x="4602126" y="4241538"/>
            <a:ext cx="2435163" cy="1992743"/>
            <a:chOff x="4602126" y="4241538"/>
            <a:chExt cx="2435163" cy="1992743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0A85DDE-803A-45CE-93A7-4F51A4C3C97C}"/>
                </a:ext>
              </a:extLst>
            </p:cNvPr>
            <p:cNvSpPr txBox="1"/>
            <p:nvPr/>
          </p:nvSpPr>
          <p:spPr>
            <a:xfrm>
              <a:off x="4934049" y="5764281"/>
              <a:ext cx="1771315" cy="4700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24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cyfri i ddeg.</a:t>
              </a:r>
            </a:p>
          </p:txBody>
        </p:sp>
        <p:pic>
          <p:nvPicPr>
            <p:cNvPr id="3084" name="Picture 12" descr="My Two Hands and Ten Fingers - Careers in Government">
              <a:extLst>
                <a:ext uri="{FF2B5EF4-FFF2-40B4-BE49-F238E27FC236}">
                  <a16:creationId xmlns:a16="http://schemas.microsoft.com/office/drawing/2014/main" id="{DEC1CB46-DAA3-4763-9857-5ABE5DD3A6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2126" y="4241538"/>
              <a:ext cx="2435163" cy="1619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DC4D6FC-BF2E-4066-9329-2455677EB91F}"/>
              </a:ext>
            </a:extLst>
          </p:cNvPr>
          <p:cNvGrpSpPr/>
          <p:nvPr/>
        </p:nvGrpSpPr>
        <p:grpSpPr>
          <a:xfrm>
            <a:off x="479116" y="3489851"/>
            <a:ext cx="3439487" cy="2031378"/>
            <a:chOff x="479116" y="3489851"/>
            <a:chExt cx="3439487" cy="2031378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626569B-4349-4C26-B7C3-CBF8EA3DC12E}"/>
                </a:ext>
              </a:extLst>
            </p:cNvPr>
            <p:cNvSpPr txBox="1"/>
            <p:nvPr/>
          </p:nvSpPr>
          <p:spPr>
            <a:xfrm>
              <a:off x="479116" y="5051229"/>
              <a:ext cx="3439487" cy="4700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24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bod yn ddewr</a:t>
              </a:r>
              <a:r>
                <a:rPr lang="cy-GB" sz="1800" dirty="0">
                  <a:solidFill>
                    <a:schemeClr val="tx2">
                      <a:lumMod val="75000"/>
                    </a:schemeClr>
                  </a:solidFill>
                  <a:effectLst/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.</a:t>
              </a:r>
            </a:p>
          </p:txBody>
        </p:sp>
        <p:pic>
          <p:nvPicPr>
            <p:cNvPr id="1026" name="Picture 2" descr="1,400+ Sporty Kid Flexing Stock Photos, Pictures &amp; Royalty-Free Images -  iStock">
              <a:extLst>
                <a:ext uri="{FF2B5EF4-FFF2-40B4-BE49-F238E27FC236}">
                  <a16:creationId xmlns:a16="http://schemas.microsoft.com/office/drawing/2014/main" id="{E5A587FF-9F37-4A3D-903B-8308303B54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8821" y="3489851"/>
              <a:ext cx="2435163" cy="16234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72C97C6-3CCD-4BB1-AEC0-6AE3A35FE655}"/>
              </a:ext>
            </a:extLst>
          </p:cNvPr>
          <p:cNvGrpSpPr/>
          <p:nvPr/>
        </p:nvGrpSpPr>
        <p:grpSpPr>
          <a:xfrm>
            <a:off x="938453" y="930059"/>
            <a:ext cx="2725221" cy="1993494"/>
            <a:chOff x="7688486" y="3489851"/>
            <a:chExt cx="2725221" cy="199349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8730CE3-E845-4AF3-8ECB-1C91B749B1BA}"/>
                </a:ext>
              </a:extLst>
            </p:cNvPr>
            <p:cNvSpPr txBox="1"/>
            <p:nvPr/>
          </p:nvSpPr>
          <p:spPr>
            <a:xfrm>
              <a:off x="7720812" y="5013345"/>
              <a:ext cx="2692895" cy="47000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07000"/>
                </a:lnSpc>
                <a:spcAft>
                  <a:spcPts val="800"/>
                </a:spcAft>
              </a:pPr>
              <a:r>
                <a:rPr lang="cy-GB" sz="24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yfed siocled poeth.</a:t>
              </a:r>
            </a:p>
          </p:txBody>
        </p:sp>
        <p:pic>
          <p:nvPicPr>
            <p:cNvPr id="1030" name="Picture 6" descr="Vegan hot chocolate">
              <a:extLst>
                <a:ext uri="{FF2B5EF4-FFF2-40B4-BE49-F238E27FC236}">
                  <a16:creationId xmlns:a16="http://schemas.microsoft.com/office/drawing/2014/main" id="{DA0D1DD9-998B-4F36-ABBF-24632BE6E7D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88486" y="3489851"/>
              <a:ext cx="2455877" cy="16121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3" name="AutoShape 16" descr="Cartoon Legs PNG Transparent Images Free Download | Vector Files | Pngtree">
            <a:extLst>
              <a:ext uri="{FF2B5EF4-FFF2-40B4-BE49-F238E27FC236}">
                <a16:creationId xmlns:a16="http://schemas.microsoft.com/office/drawing/2014/main" id="{742FF772-D97C-4248-BB07-8A1A598775D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1044" name="Picture 20" descr="Boots - Free fashion icons">
            <a:extLst>
              <a:ext uri="{FF2B5EF4-FFF2-40B4-BE49-F238E27FC236}">
                <a16:creationId xmlns:a16="http://schemas.microsoft.com/office/drawing/2014/main" id="{116B702D-C494-481F-AD68-46EB5A8739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020" y="399373"/>
            <a:ext cx="530686" cy="53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362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20515" y="76167"/>
            <a:ext cx="5947794" cy="1017691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Cwestiwn ac ateb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1514147" y="1439759"/>
            <a:ext cx="73865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Beth ddylet ti wneud?</a:t>
            </a:r>
          </a:p>
          <a:p>
            <a:endParaRPr lang="cy-GB" sz="6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6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6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i...</a:t>
            </a:r>
          </a:p>
          <a:p>
            <a:endParaRPr lang="en-GB" sz="2400" dirty="0">
              <a:solidFill>
                <a:srgbClr val="000066"/>
              </a:solidFill>
              <a:latin typeface="ADLa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42933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7757" y="148379"/>
            <a:ext cx="2773309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Dril 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952085" y="1411445"/>
            <a:ext cx="2353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8222EC-4EC0-4441-A493-D086132C399A}"/>
              </a:ext>
            </a:extLst>
          </p:cNvPr>
          <p:cNvSpPr txBox="1"/>
          <p:nvPr/>
        </p:nvSpPr>
        <p:spPr>
          <a:xfrm>
            <a:off x="5322291" y="1441854"/>
            <a:ext cx="431755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yfed siocled poeth.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rgbClr val="FF0000"/>
                </a:solidFill>
                <a:latin typeface="ADLaM Display"/>
              </a:rPr>
              <a:t>dd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echrau clwb rhedeg.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ynd allan am awyr iach.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yn ddewr.</a:t>
            </a:r>
          </a:p>
          <a:p>
            <a:endParaRPr lang="cy-GB" sz="28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8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yfri i ddeg.</a:t>
            </a:r>
          </a:p>
          <a:p>
            <a:endParaRPr lang="cy-GB" sz="2800" dirty="0">
              <a:solidFill>
                <a:srgbClr val="FF0000"/>
              </a:solidFill>
              <a:latin typeface="ADLaM Display"/>
            </a:endParaRPr>
          </a:p>
          <a:p>
            <a:r>
              <a:rPr lang="cy-GB" sz="28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28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oginio pryd braf.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41351F-81AD-40EF-B773-98A6C8CDF786}"/>
              </a:ext>
            </a:extLst>
          </p:cNvPr>
          <p:cNvSpPr txBox="1"/>
          <p:nvPr/>
        </p:nvSpPr>
        <p:spPr>
          <a:xfrm>
            <a:off x="419449" y="432128"/>
            <a:ext cx="4387443" cy="646331"/>
          </a:xfrm>
          <a:prstGeom prst="rect">
            <a:avLst/>
          </a:prstGeom>
          <a:noFill/>
          <a:ln w="1905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Beth ddylet ti wneud?</a:t>
            </a:r>
          </a:p>
        </p:txBody>
      </p:sp>
      <p:pic>
        <p:nvPicPr>
          <p:cNvPr id="9218" name="Picture 2" descr="Me Icons - Free SVG &amp; PNG Me Images - Noun Project">
            <a:extLst>
              <a:ext uri="{FF2B5EF4-FFF2-40B4-BE49-F238E27FC236}">
                <a16:creationId xmlns:a16="http://schemas.microsoft.com/office/drawing/2014/main" id="{B27FD186-B7C8-4921-BE68-1AB03DB3F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668" y="2719780"/>
            <a:ext cx="3186069" cy="3186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793A922-27FC-44A2-9C7A-7AC7F33020AB}"/>
              </a:ext>
            </a:extLst>
          </p:cNvPr>
          <p:cNvCxnSpPr/>
          <p:nvPr/>
        </p:nvCxnSpPr>
        <p:spPr>
          <a:xfrm>
            <a:off x="4148053" y="2379486"/>
            <a:ext cx="1119407" cy="192947"/>
          </a:xfrm>
          <a:prstGeom prst="straightConnector1">
            <a:avLst/>
          </a:prstGeom>
          <a:ln w="38100">
            <a:solidFill>
              <a:srgbClr val="000066">
                <a:alpha val="60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D19A098-7061-45D9-8444-5175154260E2}"/>
              </a:ext>
            </a:extLst>
          </p:cNvPr>
          <p:cNvCxnSpPr/>
          <p:nvPr/>
        </p:nvCxnSpPr>
        <p:spPr>
          <a:xfrm>
            <a:off x="4161435" y="3236053"/>
            <a:ext cx="1119407" cy="192947"/>
          </a:xfrm>
          <a:prstGeom prst="straightConnector1">
            <a:avLst/>
          </a:prstGeom>
          <a:ln w="38100">
            <a:solidFill>
              <a:srgbClr val="000066">
                <a:alpha val="60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242A2CF-582C-4F39-8CCF-98AA6BAA3D89}"/>
              </a:ext>
            </a:extLst>
          </p:cNvPr>
          <p:cNvCxnSpPr/>
          <p:nvPr/>
        </p:nvCxnSpPr>
        <p:spPr>
          <a:xfrm>
            <a:off x="4182159" y="4050673"/>
            <a:ext cx="1119407" cy="192947"/>
          </a:xfrm>
          <a:prstGeom prst="straightConnector1">
            <a:avLst/>
          </a:prstGeom>
          <a:ln w="38100">
            <a:solidFill>
              <a:srgbClr val="000066">
                <a:alpha val="60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994475A-5043-47CA-86F4-85D7484FE213}"/>
              </a:ext>
            </a:extLst>
          </p:cNvPr>
          <p:cNvCxnSpPr/>
          <p:nvPr/>
        </p:nvCxnSpPr>
        <p:spPr>
          <a:xfrm>
            <a:off x="4161435" y="4952808"/>
            <a:ext cx="1119407" cy="192947"/>
          </a:xfrm>
          <a:prstGeom prst="straightConnector1">
            <a:avLst/>
          </a:prstGeom>
          <a:ln w="38100">
            <a:solidFill>
              <a:srgbClr val="000066">
                <a:alpha val="60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F82CAF7-7012-489D-BEA0-497F0A11C113}"/>
              </a:ext>
            </a:extLst>
          </p:cNvPr>
          <p:cNvCxnSpPr/>
          <p:nvPr/>
        </p:nvCxnSpPr>
        <p:spPr>
          <a:xfrm>
            <a:off x="4161435" y="5809375"/>
            <a:ext cx="1119407" cy="192947"/>
          </a:xfrm>
          <a:prstGeom prst="straightConnector1">
            <a:avLst/>
          </a:prstGeom>
          <a:ln w="38100">
            <a:solidFill>
              <a:srgbClr val="000066">
                <a:alpha val="60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20" name="Picture 4" descr="Boot - Free fashion icons">
            <a:extLst>
              <a:ext uri="{FF2B5EF4-FFF2-40B4-BE49-F238E27FC236}">
                <a16:creationId xmlns:a16="http://schemas.microsoft.com/office/drawing/2014/main" id="{E7442217-50B8-4052-9C25-5A0B1617A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364" y="415098"/>
            <a:ext cx="442702" cy="442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9881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7365" y="148379"/>
            <a:ext cx="6862195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Cyfateb y brawddegau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5539E4-9A76-4092-AE55-51FE9E5A9FD4}"/>
              </a:ext>
            </a:extLst>
          </p:cNvPr>
          <p:cNvSpPr txBox="1"/>
          <p:nvPr/>
        </p:nvSpPr>
        <p:spPr>
          <a:xfrm>
            <a:off x="313004" y="1288234"/>
            <a:ext cx="4748169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</a:t>
            </a:r>
            <a:r>
              <a:rPr lang="cy-GB" sz="20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f</a:t>
            </a:r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linedig,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</a:t>
            </a:r>
            <a:r>
              <a:rPr lang="cy-GB" sz="20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g</a:t>
            </a:r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rac,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</a:t>
            </a:r>
            <a:r>
              <a:rPr lang="cy-GB" sz="20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</a:t>
            </a:r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rist,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sal,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unig,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 ofnus,</a:t>
            </a:r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en-GB" dirty="0">
              <a:solidFill>
                <a:srgbClr val="000066"/>
              </a:solidFill>
              <a:latin typeface="ADLaM Display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8222EC-4EC0-4441-A493-D086132C399A}"/>
              </a:ext>
            </a:extLst>
          </p:cNvPr>
          <p:cNvSpPr txBox="1"/>
          <p:nvPr/>
        </p:nvSpPr>
        <p:spPr>
          <a:xfrm>
            <a:off x="6178301" y="1245581"/>
            <a:ext cx="506117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 </a:t>
            </a:r>
            <a:r>
              <a:rPr lang="cy-GB" sz="20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oginio pryd braf.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 </a:t>
            </a:r>
            <a:r>
              <a:rPr lang="cy-GB" sz="2000" dirty="0">
                <a:solidFill>
                  <a:srgbClr val="FF0000"/>
                </a:solidFill>
                <a:latin typeface="ADLaM Display"/>
              </a:rPr>
              <a:t>dd</a:t>
            </a:r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echrau clwb rhedeg.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 </a:t>
            </a:r>
            <a:r>
              <a:rPr lang="cy-GB" sz="20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ynd allan am awyr iach.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 </a:t>
            </a:r>
            <a:r>
              <a:rPr lang="cy-GB" sz="20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yn ddewr.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 </a:t>
            </a:r>
            <a:r>
              <a:rPr lang="cy-GB" sz="20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yfri i ddeg.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r>
              <a:rPr lang="cy-GB" sz="2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 yfed siocled poeth.</a:t>
            </a:r>
          </a:p>
          <a:p>
            <a:endParaRPr lang="cy-GB" sz="2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</p:txBody>
      </p:sp>
      <p:pic>
        <p:nvPicPr>
          <p:cNvPr id="17" name="Picture 4" descr="Matching - Free education icons">
            <a:extLst>
              <a:ext uri="{FF2B5EF4-FFF2-40B4-BE49-F238E27FC236}">
                <a16:creationId xmlns:a16="http://schemas.microsoft.com/office/drawing/2014/main" id="{3EBFFC92-404E-4495-9FF9-B79E619E2C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8092" y="845826"/>
            <a:ext cx="1405829" cy="1405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2638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61AFA0F9-3B60-4390-A135-149FA7AC49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6521" y="260419"/>
            <a:ext cx="7994708" cy="858866"/>
          </a:xfrm>
        </p:spPr>
        <p:txBody>
          <a:bodyPr>
            <a:normAutofit lnSpcReduction="10000"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Trap-ddôr</a:t>
            </a:r>
            <a:endParaRPr lang="cy-GB" sz="5400" b="1" dirty="0">
              <a:solidFill>
                <a:srgbClr val="0070C0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C26B3E0-F844-4169-A4B4-39C2210B6AB6}"/>
              </a:ext>
            </a:extLst>
          </p:cNvPr>
          <p:cNvSpPr txBox="1">
            <a:spLocks/>
          </p:cNvSpPr>
          <p:nvPr/>
        </p:nvSpPr>
        <p:spPr>
          <a:xfrm>
            <a:off x="318029" y="1435099"/>
            <a:ext cx="3312159" cy="18415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drist...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fynd am dro.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ddarllen llyfr.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goginio pryd braf.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40EBF6E7-4F59-423D-9446-11AC3358EA41}"/>
              </a:ext>
            </a:extLst>
          </p:cNvPr>
          <p:cNvSpPr txBox="1">
            <a:spLocks/>
          </p:cNvSpPr>
          <p:nvPr/>
        </p:nvSpPr>
        <p:spPr>
          <a:xfrm>
            <a:off x="4170362" y="1435098"/>
            <a:ext cx="3312159" cy="18415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unig...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ddechrau clwb rhedeg.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fynd i’r tafarn.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gwrdd â ffrind.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D62AF733-6510-4599-9465-A1751334BAAB}"/>
              </a:ext>
            </a:extLst>
          </p:cNvPr>
          <p:cNvSpPr txBox="1">
            <a:spLocks/>
          </p:cNvSpPr>
          <p:nvPr/>
        </p:nvSpPr>
        <p:spPr>
          <a:xfrm>
            <a:off x="8213195" y="1435099"/>
            <a:ext cx="3312159" cy="18415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ofnus...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wrando ar gerddoriaeth.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fod yn ddewr.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guddio o dan y gwely.</a:t>
            </a:r>
          </a:p>
        </p:txBody>
      </p:sp>
      <p:sp>
        <p:nvSpPr>
          <p:cNvPr id="22" name="Subtitle 2">
            <a:extLst>
              <a:ext uri="{FF2B5EF4-FFF2-40B4-BE49-F238E27FC236}">
                <a16:creationId xmlns:a16="http://schemas.microsoft.com/office/drawing/2014/main" id="{B813798E-8173-4246-A9CF-23CF306222F9}"/>
              </a:ext>
            </a:extLst>
          </p:cNvPr>
          <p:cNvSpPr txBox="1">
            <a:spLocks/>
          </p:cNvSpPr>
          <p:nvPr/>
        </p:nvSpPr>
        <p:spPr>
          <a:xfrm>
            <a:off x="318028" y="4271251"/>
            <a:ext cx="3312159" cy="18415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flinedig...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fynd i’r gwely.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yfed dwr.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fynd allan am awyr iach.</a:t>
            </a:r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AA4192FE-96C0-459E-8546-4918AB44D4AC}"/>
              </a:ext>
            </a:extLst>
          </p:cNvPr>
          <p:cNvSpPr txBox="1">
            <a:spLocks/>
          </p:cNvSpPr>
          <p:nvPr/>
        </p:nvSpPr>
        <p:spPr>
          <a:xfrm>
            <a:off x="4159778" y="4271252"/>
            <a:ext cx="3735492" cy="18415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Taswn i’n teimlo’n grac... 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gael egwyl.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gyfri i ddeg.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dylwn i ffonio ffrind.</a:t>
            </a:r>
          </a:p>
        </p:txBody>
      </p:sp>
      <p:pic>
        <p:nvPicPr>
          <p:cNvPr id="28" name="Picture 27" descr="Partners — LaunchVT">
            <a:extLst>
              <a:ext uri="{FF2B5EF4-FFF2-40B4-BE49-F238E27FC236}">
                <a16:creationId xmlns:a16="http://schemas.microsoft.com/office/drawing/2014/main" id="{07D4DA13-A7BA-44EF-9150-CEE6BC8A2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80000">
            <a:off x="10580203" y="287133"/>
            <a:ext cx="1352551" cy="992720"/>
          </a:xfrm>
          <a:prstGeom prst="rect">
            <a:avLst/>
          </a:prstGeom>
        </p:spPr>
      </p:pic>
      <p:pic>
        <p:nvPicPr>
          <p:cNvPr id="2052" name="Picture 4" descr="Trapdoor on Hinges - Vector Image">
            <a:extLst>
              <a:ext uri="{FF2B5EF4-FFF2-40B4-BE49-F238E27FC236}">
                <a16:creationId xmlns:a16="http://schemas.microsoft.com/office/drawing/2014/main" id="{98FB68C7-08FD-435E-AB77-61A1AF3E1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514" y="2321634"/>
            <a:ext cx="883203" cy="53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Trapdoor on Hinges - Vector Image">
            <a:extLst>
              <a:ext uri="{FF2B5EF4-FFF2-40B4-BE49-F238E27FC236}">
                <a16:creationId xmlns:a16="http://schemas.microsoft.com/office/drawing/2014/main" id="{1CF7A4FE-0A1A-49C0-8E33-030154A1DD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758" y="2321632"/>
            <a:ext cx="883203" cy="53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Trapdoor on Hinges - Vector Image">
            <a:extLst>
              <a:ext uri="{FF2B5EF4-FFF2-40B4-BE49-F238E27FC236}">
                <a16:creationId xmlns:a16="http://schemas.microsoft.com/office/drawing/2014/main" id="{91C8E636-DF55-4DDC-9E07-E571ABFCC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2325" y="2321633"/>
            <a:ext cx="883203" cy="53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Trapdoor on Hinges - Vector Image">
            <a:extLst>
              <a:ext uri="{FF2B5EF4-FFF2-40B4-BE49-F238E27FC236}">
                <a16:creationId xmlns:a16="http://schemas.microsoft.com/office/drawing/2014/main" id="{273FD67B-DCBC-4C0C-BF11-A6EBB0BC3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297" y="4926889"/>
            <a:ext cx="883203" cy="53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Trapdoor on Hinges - Vector Image">
            <a:extLst>
              <a:ext uri="{FF2B5EF4-FFF2-40B4-BE49-F238E27FC236}">
                <a16:creationId xmlns:a16="http://schemas.microsoft.com/office/drawing/2014/main" id="{F65C0F4F-8DF0-4B7D-BA21-132AFC502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759" y="4926889"/>
            <a:ext cx="883203" cy="53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I generated Castle gate clipart design illustration 36519494 PNG">
            <a:extLst>
              <a:ext uri="{FF2B5EF4-FFF2-40B4-BE49-F238E27FC236}">
                <a16:creationId xmlns:a16="http://schemas.microsoft.com/office/drawing/2014/main" id="{349CD009-FAF5-485C-8F01-18C051FA1B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0440" y="4055675"/>
            <a:ext cx="1423819" cy="1720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VG &gt; running figure runner run - Free SVG Image &amp; Icon. | SVG Silh">
            <a:extLst>
              <a:ext uri="{FF2B5EF4-FFF2-40B4-BE49-F238E27FC236}">
                <a16:creationId xmlns:a16="http://schemas.microsoft.com/office/drawing/2014/main" id="{AF7E2C08-51E9-422F-A11F-D94C024F2E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4856" y="4364574"/>
            <a:ext cx="1567755" cy="150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E651FC1D-E976-4E53-8AFE-1853D1D3BBDA}"/>
              </a:ext>
            </a:extLst>
          </p:cNvPr>
          <p:cNvSpPr txBox="1"/>
          <p:nvPr/>
        </p:nvSpPr>
        <p:spPr>
          <a:xfrm>
            <a:off x="9842114" y="5928087"/>
            <a:ext cx="2080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Da </a:t>
            </a:r>
            <a:r>
              <a:rPr lang="en-GB" sz="2800" b="1" dirty="0" err="1">
                <a:solidFill>
                  <a:schemeClr val="bg1"/>
                </a:solidFill>
              </a:rPr>
              <a:t>iawn</a:t>
            </a:r>
            <a:r>
              <a:rPr lang="en-GB" sz="2800" b="1" dirty="0">
                <a:solidFill>
                  <a:schemeClr val="bg1"/>
                </a:solidFill>
              </a:rPr>
              <a:t>!</a:t>
            </a:r>
            <a:endParaRPr lang="cy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994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763" y="339261"/>
            <a:ext cx="10897298" cy="913973"/>
          </a:xfrm>
        </p:spPr>
        <p:txBody>
          <a:bodyPr>
            <a:normAutofit lnSpcReduction="10000"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Creu brawddegau</a:t>
            </a:r>
            <a:endParaRPr lang="en-GB" sz="5400" b="1" dirty="0">
              <a:solidFill>
                <a:srgbClr val="0070C0"/>
              </a:solidFill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5F429C-5F24-4B2F-90D4-563825B8EF93}"/>
              </a:ext>
            </a:extLst>
          </p:cNvPr>
          <p:cNvSpPr txBox="1"/>
          <p:nvPr/>
        </p:nvSpPr>
        <p:spPr>
          <a:xfrm>
            <a:off x="159391" y="5214613"/>
            <a:ext cx="5042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Taswn i’n teimlo’n _____ ,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D609DB-F2EB-48A4-9D53-81DCE62126C7}"/>
              </a:ext>
            </a:extLst>
          </p:cNvPr>
          <p:cNvSpPr txBox="1"/>
          <p:nvPr/>
        </p:nvSpPr>
        <p:spPr>
          <a:xfrm>
            <a:off x="2227087" y="1592494"/>
            <a:ext cx="7734650" cy="1938992"/>
          </a:xfrm>
          <a:prstGeom prst="rect">
            <a:avLst/>
          </a:prstGeom>
          <a:noFill/>
          <a:ln w="28575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4000" dirty="0">
                <a:solidFill>
                  <a:srgbClr val="FF0000"/>
                </a:solidFill>
                <a:latin typeface="ADLaM Display"/>
              </a:rPr>
              <a:t>d</a:t>
            </a:r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rist                ofnus                </a:t>
            </a:r>
            <a:r>
              <a:rPr lang="cy-GB" sz="40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rac   </a:t>
            </a:r>
          </a:p>
          <a:p>
            <a:pPr algn="ctr"/>
            <a:endParaRPr lang="cy-GB" sz="4000" dirty="0">
              <a:solidFill>
                <a:schemeClr val="tx2">
                  <a:lumMod val="75000"/>
                </a:schemeClr>
              </a:solidFill>
              <a:latin typeface="ADLaM Display"/>
            </a:endParaRPr>
          </a:p>
          <a:p>
            <a:pPr algn="ctr"/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unig                </a:t>
            </a:r>
            <a:r>
              <a:rPr lang="cy-GB" sz="40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40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linedig                sal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23713C0-2BE2-4A85-BD2E-5D120DB5DFAE}"/>
              </a:ext>
            </a:extLst>
          </p:cNvPr>
          <p:cNvSpPr txBox="1"/>
          <p:nvPr/>
        </p:nvSpPr>
        <p:spPr>
          <a:xfrm>
            <a:off x="5205217" y="5214612"/>
            <a:ext cx="4114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 ________ .</a:t>
            </a:r>
          </a:p>
        </p:txBody>
      </p:sp>
      <p:pic>
        <p:nvPicPr>
          <p:cNvPr id="8" name="Picture 2" descr="Create - Free people icons">
            <a:extLst>
              <a:ext uri="{FF2B5EF4-FFF2-40B4-BE49-F238E27FC236}">
                <a16:creationId xmlns:a16="http://schemas.microsoft.com/office/drawing/2014/main" id="{A09C2A85-BEA3-4C06-910A-84063C229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817" y="502171"/>
            <a:ext cx="1078397" cy="107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Post It Note PNGs for Free Download">
            <a:extLst>
              <a:ext uri="{FF2B5EF4-FFF2-40B4-BE49-F238E27FC236}">
                <a16:creationId xmlns:a16="http://schemas.microsoft.com/office/drawing/2014/main" id="{02B5AC77-88AB-4706-A8FD-1C5010729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7259" y="5214612"/>
            <a:ext cx="1501892" cy="150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5737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E3E1A7-AD36-4156-9088-EC21E458BDCC}"/>
              </a:ext>
            </a:extLst>
          </p:cNvPr>
          <p:cNvSpPr txBox="1"/>
          <p:nvPr/>
        </p:nvSpPr>
        <p:spPr>
          <a:xfrm>
            <a:off x="151002" y="253714"/>
            <a:ext cx="1150130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b="1" dirty="0">
                <a:solidFill>
                  <a:srgbClr val="0070C0"/>
                </a:solidFill>
                <a:effectLst/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Beth wyt ti </a:t>
            </a:r>
            <a:r>
              <a:rPr lang="cy-GB" sz="4400" b="1" dirty="0">
                <a:solidFill>
                  <a:srgbClr val="0070C0"/>
                </a:solidFill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wedi fwynhau</a:t>
            </a:r>
            <a:r>
              <a:rPr lang="cy-GB" sz="4400" b="1" dirty="0">
                <a:solidFill>
                  <a:srgbClr val="0070C0"/>
                </a:solidFill>
                <a:effectLst/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cy-GB" sz="4400" b="1" dirty="0">
                <a:solidFill>
                  <a:srgbClr val="0070C0"/>
                </a:solidFill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yn y wers?</a:t>
            </a:r>
            <a:endParaRPr lang="cy-GB" sz="4400" b="1" dirty="0">
              <a:solidFill>
                <a:srgbClr val="0070C0"/>
              </a:solidFill>
              <a:latin typeface="ADLaM Display"/>
            </a:endParaRPr>
          </a:p>
        </p:txBody>
      </p:sp>
      <p:pic>
        <p:nvPicPr>
          <p:cNvPr id="11" name="Picture 4" descr="Trapdoor on Hinges - Vector Image">
            <a:extLst>
              <a:ext uri="{FF2B5EF4-FFF2-40B4-BE49-F238E27FC236}">
                <a16:creationId xmlns:a16="http://schemas.microsoft.com/office/drawing/2014/main" id="{D3A76611-CF77-46FC-8FD4-7C3112D135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552" y="3119748"/>
            <a:ext cx="2509354" cy="150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FC33CAD-CBD4-4CE9-B099-AA4BFF44CADB}"/>
              </a:ext>
            </a:extLst>
          </p:cNvPr>
          <p:cNvSpPr txBox="1"/>
          <p:nvPr/>
        </p:nvSpPr>
        <p:spPr>
          <a:xfrm>
            <a:off x="494948" y="2089394"/>
            <a:ext cx="4563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Mwynheuais i...</a:t>
            </a:r>
          </a:p>
        </p:txBody>
      </p:sp>
      <p:pic>
        <p:nvPicPr>
          <p:cNvPr id="16" name="Picture 4" descr="Matching - Free education icons">
            <a:extLst>
              <a:ext uri="{FF2B5EF4-FFF2-40B4-BE49-F238E27FC236}">
                <a16:creationId xmlns:a16="http://schemas.microsoft.com/office/drawing/2014/main" id="{1A067EA8-0FB9-4CF3-9929-13485DB87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095" y="4626222"/>
            <a:ext cx="1675820" cy="1675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Ping Pong PNG Transparent Images">
            <a:extLst>
              <a:ext uri="{FF2B5EF4-FFF2-40B4-BE49-F238E27FC236}">
                <a16:creationId xmlns:a16="http://schemas.microsoft.com/office/drawing/2014/main" id="{5FBA156D-9414-4DB0-B15A-054951F97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587" y="2749864"/>
            <a:ext cx="2418738" cy="152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reate - Free people icons">
            <a:extLst>
              <a:ext uri="{FF2B5EF4-FFF2-40B4-BE49-F238E27FC236}">
                <a16:creationId xmlns:a16="http://schemas.microsoft.com/office/drawing/2014/main" id="{DF2D2959-BD79-42B4-9B01-D50B45B6D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741" y="4441033"/>
            <a:ext cx="1843012" cy="1843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9028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E3E1A7-AD36-4156-9088-EC21E458BDCC}"/>
              </a:ext>
            </a:extLst>
          </p:cNvPr>
          <p:cNvSpPr txBox="1"/>
          <p:nvPr/>
        </p:nvSpPr>
        <p:spPr>
          <a:xfrm>
            <a:off x="151002" y="253714"/>
            <a:ext cx="1150130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b="1" dirty="0">
                <a:solidFill>
                  <a:srgbClr val="0070C0"/>
                </a:solidFill>
                <a:effectLst/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Beth ddylet ti wneud </a:t>
            </a:r>
          </a:p>
          <a:p>
            <a:pPr algn="ctr"/>
            <a:r>
              <a:rPr lang="cy-GB" sz="4400" b="1" dirty="0">
                <a:solidFill>
                  <a:srgbClr val="0070C0"/>
                </a:solidFill>
                <a:effectLst/>
                <a:latin typeface="ADLaM Display"/>
                <a:ea typeface="Calibri" panose="020F0502020204030204" pitchFamily="34" charset="0"/>
                <a:cs typeface="Arial" panose="020B0604020202020204" pitchFamily="34" charset="0"/>
              </a:rPr>
              <a:t>ar y penwythnos?</a:t>
            </a:r>
            <a:endParaRPr lang="cy-GB" sz="4400" b="1" dirty="0">
              <a:solidFill>
                <a:srgbClr val="0070C0"/>
              </a:solidFill>
              <a:latin typeface="ADLaM Display"/>
            </a:endParaRPr>
          </a:p>
        </p:txBody>
      </p:sp>
      <p:pic>
        <p:nvPicPr>
          <p:cNvPr id="10" name="Picture 4" descr="How Fresh Air Helps Your Mind and Body: The Science and Simple Truth -  Legion Fitness">
            <a:extLst>
              <a:ext uri="{FF2B5EF4-FFF2-40B4-BE49-F238E27FC236}">
                <a16:creationId xmlns:a16="http://schemas.microsoft.com/office/drawing/2014/main" id="{50522D12-6716-4928-B32D-C886DB2E48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94"/>
          <a:stretch/>
        </p:blipFill>
        <p:spPr bwMode="auto">
          <a:xfrm>
            <a:off x="8966880" y="1594845"/>
            <a:ext cx="2149022" cy="163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Green Room | Run club">
            <a:extLst>
              <a:ext uri="{FF2B5EF4-FFF2-40B4-BE49-F238E27FC236}">
                <a16:creationId xmlns:a16="http://schemas.microsoft.com/office/drawing/2014/main" id="{651A1759-8A0D-4447-811F-F5E4004E9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551" y="2016899"/>
            <a:ext cx="2262232" cy="150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The Good Meal Co | NDIS Registered Meal Provider | $2.90 Meals*">
            <a:extLst>
              <a:ext uri="{FF2B5EF4-FFF2-40B4-BE49-F238E27FC236}">
                <a16:creationId xmlns:a16="http://schemas.microsoft.com/office/drawing/2014/main" id="{2AC4F70F-3999-41ED-8645-BA3EA33542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731" y="2731637"/>
            <a:ext cx="2356342" cy="161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My Two Hands and Ten Fingers - Careers in Government">
            <a:extLst>
              <a:ext uri="{FF2B5EF4-FFF2-40B4-BE49-F238E27FC236}">
                <a16:creationId xmlns:a16="http://schemas.microsoft.com/office/drawing/2014/main" id="{68654BE6-115E-4DB2-A766-E4B5F3789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073" y="4964088"/>
            <a:ext cx="2435163" cy="161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1,400+ Sporty Kid Flexing Stock Photos, Pictures &amp; Royalty-Free Images -  iStock">
            <a:extLst>
              <a:ext uri="{FF2B5EF4-FFF2-40B4-BE49-F238E27FC236}">
                <a16:creationId xmlns:a16="http://schemas.microsoft.com/office/drawing/2014/main" id="{3116C06F-5495-453C-B399-311D4DF68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20" y="4798256"/>
            <a:ext cx="2435163" cy="1623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Vegan hot chocolate">
            <a:extLst>
              <a:ext uri="{FF2B5EF4-FFF2-40B4-BE49-F238E27FC236}">
                <a16:creationId xmlns:a16="http://schemas.microsoft.com/office/drawing/2014/main" id="{70705C3B-0263-4120-AEC6-D635B9A5B3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8941" y="3766111"/>
            <a:ext cx="2455877" cy="161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9F4C627-82E6-4362-8825-757CDFD625AD}"/>
              </a:ext>
            </a:extLst>
          </p:cNvPr>
          <p:cNvSpPr txBox="1"/>
          <p:nvPr/>
        </p:nvSpPr>
        <p:spPr>
          <a:xfrm>
            <a:off x="715906" y="1630811"/>
            <a:ext cx="2353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i...</a:t>
            </a:r>
          </a:p>
        </p:txBody>
      </p:sp>
      <p:pic>
        <p:nvPicPr>
          <p:cNvPr id="3074" name="Picture 2" descr="Flash card,paper,lines,blank,write - free image from needpix.com">
            <a:extLst>
              <a:ext uri="{FF2B5EF4-FFF2-40B4-BE49-F238E27FC236}">
                <a16:creationId xmlns:a16="http://schemas.microsoft.com/office/drawing/2014/main" id="{FA9A2FFF-7AE1-4305-9335-698338B7D0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2062" y="5297756"/>
            <a:ext cx="1647680" cy="130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856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5A7EB41-1194-BF7D-27FB-399E17F1B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29A050E3-06C3-FE6B-2FFD-102803A6A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Cwestiynau?</a:t>
            </a:r>
            <a:endParaRPr lang="cy-GB" sz="5400" b="1" dirty="0">
              <a:solidFill>
                <a:srgbClr val="0070C0"/>
              </a:solidFill>
            </a:endParaRPr>
          </a:p>
        </p:txBody>
      </p:sp>
      <p:pic>
        <p:nvPicPr>
          <p:cNvPr id="18" name="Picture 17" descr="Question mark PNG transparent image download, size: 1500x1500px">
            <a:extLst>
              <a:ext uri="{FF2B5EF4-FFF2-40B4-BE49-F238E27FC236}">
                <a16:creationId xmlns:a16="http://schemas.microsoft.com/office/drawing/2014/main" id="{3E9DD995-20AE-5708-80EE-9BA8970B5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4103" y="1686937"/>
            <a:ext cx="3900881" cy="3870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671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5117" y="20616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I</a:t>
            </a:r>
            <a:r>
              <a:rPr lang="cy-GB" sz="5400" b="1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 orffen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F26175-E47D-4D73-8CE6-CF9C79DCDD27}"/>
              </a:ext>
            </a:extLst>
          </p:cNvPr>
          <p:cNvSpPr txBox="1"/>
          <p:nvPr/>
        </p:nvSpPr>
        <p:spPr>
          <a:xfrm>
            <a:off x="1052628" y="4902672"/>
            <a:ext cx="979834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fr-FR" sz="4800" b="1" i="0" dirty="0">
                <a:solidFill>
                  <a:schemeClr val="tx2">
                    <a:lumMod val="75000"/>
                  </a:schemeClr>
                </a:solidFill>
                <a:effectLst/>
                <a:latin typeface="Bradley Hand ITC" panose="03070402050302030203" pitchFamily="66" charset="0"/>
              </a:rPr>
              <a:t>“Gwnewch y pethau bychain”. </a:t>
            </a:r>
          </a:p>
          <a:p>
            <a:pPr algn="ctr" fontAlgn="t"/>
            <a:r>
              <a:rPr lang="fr-FR" sz="4800" b="1" i="0" dirty="0">
                <a:solidFill>
                  <a:schemeClr val="tx2">
                    <a:lumMod val="75000"/>
                  </a:schemeClr>
                </a:solidFill>
                <a:effectLst/>
                <a:latin typeface="Bradley Hand ITC" panose="03070402050302030203" pitchFamily="66" charset="0"/>
              </a:rPr>
              <a:t>– Sant Dewi</a:t>
            </a:r>
          </a:p>
        </p:txBody>
      </p:sp>
      <p:pic>
        <p:nvPicPr>
          <p:cNvPr id="5126" name="Picture 6" descr="Smiling Sun PNGs for Free Download">
            <a:extLst>
              <a:ext uri="{FF2B5EF4-FFF2-40B4-BE49-F238E27FC236}">
                <a16:creationId xmlns:a16="http://schemas.microsoft.com/office/drawing/2014/main" id="{B5ED0C88-F850-43EF-9507-73DDA68A2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838" y="1337314"/>
            <a:ext cx="611505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4320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5A7EB41-1194-BF7D-27FB-399E17F1B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29A050E3-06C3-FE6B-2FFD-102803A6A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7569" y="336727"/>
            <a:ext cx="8180492" cy="851456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rgbClr val="0070C0"/>
                </a:solidFill>
                <a:latin typeface="ADLaM Display"/>
              </a:rPr>
              <a:t>Mat Iaith</a:t>
            </a:r>
            <a:endParaRPr lang="cy-GB" sz="4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sticker of a cute cartoon sheet of paper 45101906 PNG">
            <a:extLst>
              <a:ext uri="{FF2B5EF4-FFF2-40B4-BE49-F238E27FC236}">
                <a16:creationId xmlns:a16="http://schemas.microsoft.com/office/drawing/2014/main" id="{462B99E1-ADFE-4AFC-A82C-B910D83FA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80" y="237641"/>
            <a:ext cx="662046" cy="85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1133F83-742E-4FD4-8A31-6F3765B6095E}"/>
              </a:ext>
            </a:extLst>
          </p:cNvPr>
          <p:cNvSpPr txBox="1"/>
          <p:nvPr/>
        </p:nvSpPr>
        <p:spPr>
          <a:xfrm>
            <a:off x="1069988" y="1516817"/>
            <a:ext cx="18117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Taswn i’n teimlo’n…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BE92E0-D466-4A76-BB4C-C509D20767EB}"/>
              </a:ext>
            </a:extLst>
          </p:cNvPr>
          <p:cNvSpPr txBox="1"/>
          <p:nvPr/>
        </p:nvSpPr>
        <p:spPr>
          <a:xfrm>
            <a:off x="2813282" y="1516816"/>
            <a:ext cx="15377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solidFill>
                  <a:srgbClr val="FF0000"/>
                </a:solidFill>
                <a:latin typeface="ADLaM Display"/>
              </a:rPr>
              <a:t>d</a:t>
            </a:r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rist</a:t>
            </a:r>
          </a:p>
          <a:p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ofnus </a:t>
            </a:r>
          </a:p>
          <a:p>
            <a:r>
              <a:rPr lang="cy-GB" sz="16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rac</a:t>
            </a:r>
          </a:p>
          <a:p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unig</a:t>
            </a:r>
          </a:p>
          <a:p>
            <a:r>
              <a:rPr lang="cy-GB" sz="1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linedig</a:t>
            </a:r>
          </a:p>
          <a:p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sal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33E141-22AE-4623-9D20-1EBA0144E410}"/>
              </a:ext>
            </a:extLst>
          </p:cNvPr>
          <p:cNvSpPr txBox="1"/>
          <p:nvPr/>
        </p:nvSpPr>
        <p:spPr>
          <a:xfrm>
            <a:off x="3761322" y="1497397"/>
            <a:ext cx="1676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Dylwn i...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4A659A-05B6-412E-8D1D-1E4A6367CBD3}"/>
              </a:ext>
            </a:extLst>
          </p:cNvPr>
          <p:cNvSpPr txBox="1"/>
          <p:nvPr/>
        </p:nvSpPr>
        <p:spPr>
          <a:xfrm>
            <a:off x="4997922" y="1484015"/>
            <a:ext cx="30445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yfed siocled poeth.</a:t>
            </a:r>
          </a:p>
          <a:p>
            <a:r>
              <a:rPr lang="cy-GB" sz="16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oginio pryd braf.</a:t>
            </a:r>
          </a:p>
          <a:p>
            <a:r>
              <a:rPr lang="cy-GB" sz="1600" dirty="0">
                <a:solidFill>
                  <a:srgbClr val="FF0000"/>
                </a:solidFill>
                <a:latin typeface="ADLaM Display"/>
              </a:rPr>
              <a:t>dd</a:t>
            </a:r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echrau clwb rhedeg.</a:t>
            </a:r>
          </a:p>
          <a:p>
            <a:r>
              <a:rPr lang="cy-GB" sz="1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ynd allan am awyr iach.</a:t>
            </a:r>
          </a:p>
          <a:p>
            <a:r>
              <a:rPr lang="cy-GB" sz="1600" dirty="0">
                <a:solidFill>
                  <a:srgbClr val="FF0000"/>
                </a:solidFill>
                <a:latin typeface="ADLaM Display"/>
              </a:rPr>
              <a:t>g</a:t>
            </a:r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yfru i ddeg.</a:t>
            </a:r>
          </a:p>
          <a:p>
            <a:r>
              <a:rPr lang="cy-GB" sz="1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1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od yn ddewr..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24C36C6-AD8F-4507-B82E-96BB9C7026AB}"/>
              </a:ext>
            </a:extLst>
          </p:cNvPr>
          <p:cNvGrpSpPr/>
          <p:nvPr/>
        </p:nvGrpSpPr>
        <p:grpSpPr>
          <a:xfrm>
            <a:off x="723078" y="3764134"/>
            <a:ext cx="7644890" cy="2925815"/>
            <a:chOff x="326579" y="3868888"/>
            <a:chExt cx="7644890" cy="2925815"/>
          </a:xfrm>
        </p:grpSpPr>
        <p:sp>
          <p:nvSpPr>
            <p:cNvPr id="11" name="AutoShape 8" descr="Cartoon Style Banana Fruit Vector, Banana Clipart, Fruit Clipart, Cartoon  Clipart PNG and Vector with Transparent Background for Free Download">
              <a:extLst>
                <a:ext uri="{FF2B5EF4-FFF2-40B4-BE49-F238E27FC236}">
                  <a16:creationId xmlns:a16="http://schemas.microsoft.com/office/drawing/2014/main" id="{06BF2B0F-DA61-4327-9525-ABC169E7F11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440943" y="4789639"/>
              <a:ext cx="304800" cy="30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Subtitle 2">
              <a:extLst>
                <a:ext uri="{FF2B5EF4-FFF2-40B4-BE49-F238E27FC236}">
                  <a16:creationId xmlns:a16="http://schemas.microsoft.com/office/drawing/2014/main" id="{AEB30E8E-5518-4F38-AD39-2D9BF0B833A9}"/>
                </a:ext>
              </a:extLst>
            </p:cNvPr>
            <p:cNvSpPr txBox="1">
              <a:spLocks/>
            </p:cNvSpPr>
            <p:nvPr/>
          </p:nvSpPr>
          <p:spPr>
            <a:xfrm>
              <a:off x="326579" y="5344663"/>
              <a:ext cx="3074620" cy="1450040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Taswn i’n teimlo’n unig...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ddechrau clwb rhedeg.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fynd i’r tafarn.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gwrdd â ffrind.</a:t>
              </a:r>
            </a:p>
          </p:txBody>
        </p:sp>
        <p:sp>
          <p:nvSpPr>
            <p:cNvPr id="17" name="Subtitle 2">
              <a:extLst>
                <a:ext uri="{FF2B5EF4-FFF2-40B4-BE49-F238E27FC236}">
                  <a16:creationId xmlns:a16="http://schemas.microsoft.com/office/drawing/2014/main" id="{609948B6-7B13-4E74-A789-633D0F2C4F70}"/>
                </a:ext>
              </a:extLst>
            </p:cNvPr>
            <p:cNvSpPr txBox="1">
              <a:spLocks/>
            </p:cNvSpPr>
            <p:nvPr/>
          </p:nvSpPr>
          <p:spPr>
            <a:xfrm>
              <a:off x="3062945" y="3883522"/>
              <a:ext cx="2584883" cy="13416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Taswn i’n teimlo’n ofnus...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wrando ar gerddoriaeth.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fod yn ddewr.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guddio o dan y gwely.</a:t>
              </a:r>
            </a:p>
          </p:txBody>
        </p:sp>
        <p:sp>
          <p:nvSpPr>
            <p:cNvPr id="18" name="Subtitle 2">
              <a:extLst>
                <a:ext uri="{FF2B5EF4-FFF2-40B4-BE49-F238E27FC236}">
                  <a16:creationId xmlns:a16="http://schemas.microsoft.com/office/drawing/2014/main" id="{292C8F7A-897F-4952-BC91-B74E6D23CCFC}"/>
                </a:ext>
              </a:extLst>
            </p:cNvPr>
            <p:cNvSpPr txBox="1">
              <a:spLocks/>
            </p:cNvSpPr>
            <p:nvPr/>
          </p:nvSpPr>
          <p:spPr>
            <a:xfrm>
              <a:off x="329754" y="3882392"/>
              <a:ext cx="3312159" cy="1841502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Taswn i’n teimlo’n flinedig...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fynd i’r gwely.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yfed dwr.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fynd allan am awyr iach.</a:t>
              </a:r>
            </a:p>
          </p:txBody>
        </p:sp>
        <p:sp>
          <p:nvSpPr>
            <p:cNvPr id="19" name="Subtitle 2">
              <a:extLst>
                <a:ext uri="{FF2B5EF4-FFF2-40B4-BE49-F238E27FC236}">
                  <a16:creationId xmlns:a16="http://schemas.microsoft.com/office/drawing/2014/main" id="{72726A30-5EC9-4F63-922C-846368B6FE5E}"/>
                </a:ext>
              </a:extLst>
            </p:cNvPr>
            <p:cNvSpPr txBox="1">
              <a:spLocks/>
            </p:cNvSpPr>
            <p:nvPr/>
          </p:nvSpPr>
          <p:spPr>
            <a:xfrm>
              <a:off x="3062945" y="5331159"/>
              <a:ext cx="2148743" cy="1450040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Taswn i’n teimlo’n grac... 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gael egwyl.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gyfru i ddeg.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ffonio ffrind.</a:t>
              </a:r>
            </a:p>
          </p:txBody>
        </p:sp>
        <p:sp>
          <p:nvSpPr>
            <p:cNvPr id="20" name="Subtitle 2">
              <a:extLst>
                <a:ext uri="{FF2B5EF4-FFF2-40B4-BE49-F238E27FC236}">
                  <a16:creationId xmlns:a16="http://schemas.microsoft.com/office/drawing/2014/main" id="{70C08FC0-EEF9-4919-B41D-6079049204F5}"/>
                </a:ext>
              </a:extLst>
            </p:cNvPr>
            <p:cNvSpPr txBox="1">
              <a:spLocks/>
            </p:cNvSpPr>
            <p:nvPr/>
          </p:nvSpPr>
          <p:spPr>
            <a:xfrm>
              <a:off x="5658322" y="3868888"/>
              <a:ext cx="2313147" cy="1356291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Taswn i’n teimlo’n drist...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fynd am dro.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ddarllen llyfr.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goginio pryd braf.</a:t>
              </a:r>
            </a:p>
          </p:txBody>
        </p:sp>
        <p:sp>
          <p:nvSpPr>
            <p:cNvPr id="21" name="Subtitle 2">
              <a:extLst>
                <a:ext uri="{FF2B5EF4-FFF2-40B4-BE49-F238E27FC236}">
                  <a16:creationId xmlns:a16="http://schemas.microsoft.com/office/drawing/2014/main" id="{45FAC7FE-5886-4484-9AB1-4BE0EA84862B}"/>
                </a:ext>
              </a:extLst>
            </p:cNvPr>
            <p:cNvSpPr txBox="1">
              <a:spLocks/>
            </p:cNvSpPr>
            <p:nvPr/>
          </p:nvSpPr>
          <p:spPr>
            <a:xfrm>
              <a:off x="5658322" y="5331159"/>
              <a:ext cx="2246035" cy="1356291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4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Taswn i’n teimlo’n sal...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gael cysgu bach.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wylio ffilm neis.</a:t>
              </a:r>
            </a:p>
            <a:p>
              <a:r>
                <a:rPr lang="cy-GB" sz="14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dylwn i yfed siocled poeth.</a:t>
              </a:r>
            </a:p>
          </p:txBody>
        </p:sp>
      </p:grpSp>
      <p:pic>
        <p:nvPicPr>
          <p:cNvPr id="22" name="Picture 2" descr="sticker of a cute cartoon sheet of paper 45101906 PNG">
            <a:extLst>
              <a:ext uri="{FF2B5EF4-FFF2-40B4-BE49-F238E27FC236}">
                <a16:creationId xmlns:a16="http://schemas.microsoft.com/office/drawing/2014/main" id="{A68B0288-02CA-45C8-80C2-FC6A46D3E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7344" y="237641"/>
            <a:ext cx="662046" cy="85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11D13E40-59CB-461E-84C3-AA04DE27264D}"/>
              </a:ext>
            </a:extLst>
          </p:cNvPr>
          <p:cNvGrpSpPr/>
          <p:nvPr/>
        </p:nvGrpSpPr>
        <p:grpSpPr>
          <a:xfrm>
            <a:off x="7550336" y="844425"/>
            <a:ext cx="1951905" cy="1104043"/>
            <a:chOff x="7392015" y="605018"/>
            <a:chExt cx="1951905" cy="1104043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F577197-67F3-4D96-94F5-67C45AB60367}"/>
                </a:ext>
              </a:extLst>
            </p:cNvPr>
            <p:cNvSpPr txBox="1"/>
            <p:nvPr/>
          </p:nvSpPr>
          <p:spPr>
            <a:xfrm>
              <a:off x="7392015" y="1427830"/>
              <a:ext cx="1951905" cy="2812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12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mynd allan am awyr iach.</a:t>
              </a:r>
            </a:p>
          </p:txBody>
        </p:sp>
        <p:pic>
          <p:nvPicPr>
            <p:cNvPr id="25" name="Picture 4" descr="How Fresh Air Helps Your Mind and Body: The Science and Simple Truth -  Legion Fitness">
              <a:extLst>
                <a:ext uri="{FF2B5EF4-FFF2-40B4-BE49-F238E27FC236}">
                  <a16:creationId xmlns:a16="http://schemas.microsoft.com/office/drawing/2014/main" id="{1FD10460-AD80-4299-AB1E-19D712F22E9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194"/>
            <a:stretch/>
          </p:blipFill>
          <p:spPr bwMode="auto">
            <a:xfrm>
              <a:off x="7943893" y="605018"/>
              <a:ext cx="848150" cy="8574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269CDBB-0A26-4560-A923-A321D407D421}"/>
              </a:ext>
            </a:extLst>
          </p:cNvPr>
          <p:cNvGrpSpPr/>
          <p:nvPr/>
        </p:nvGrpSpPr>
        <p:grpSpPr>
          <a:xfrm>
            <a:off x="8689269" y="2139779"/>
            <a:ext cx="1552309" cy="851456"/>
            <a:chOff x="4285092" y="1675746"/>
            <a:chExt cx="2896299" cy="1780979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3F4048BE-6FCB-4B62-AC29-D1D1C3BFEF1C}"/>
                </a:ext>
              </a:extLst>
            </p:cNvPr>
            <p:cNvSpPr txBox="1"/>
            <p:nvPr/>
          </p:nvSpPr>
          <p:spPr>
            <a:xfrm>
              <a:off x="4285092" y="3175494"/>
              <a:ext cx="2896299" cy="2812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12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d</a:t>
              </a:r>
              <a:r>
                <a:rPr lang="cy-GB" sz="1200" dirty="0">
                  <a:solidFill>
                    <a:schemeClr val="tx2">
                      <a:lumMod val="75000"/>
                    </a:schemeClr>
                  </a:solidFill>
                  <a:effectLst/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echrau clwb rhedeg.</a:t>
              </a:r>
            </a:p>
          </p:txBody>
        </p:sp>
        <p:pic>
          <p:nvPicPr>
            <p:cNvPr id="28" name="Picture 6" descr="Green Room | Run club">
              <a:extLst>
                <a:ext uri="{FF2B5EF4-FFF2-40B4-BE49-F238E27FC236}">
                  <a16:creationId xmlns:a16="http://schemas.microsoft.com/office/drawing/2014/main" id="{B2265CA2-4377-4ABA-BA33-A946EA9041F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2126" y="1675746"/>
              <a:ext cx="2262232" cy="15081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2508587-FE94-4AFB-B36B-76C5E69841F6}"/>
              </a:ext>
            </a:extLst>
          </p:cNvPr>
          <p:cNvGrpSpPr/>
          <p:nvPr/>
        </p:nvGrpSpPr>
        <p:grpSpPr>
          <a:xfrm>
            <a:off x="9635006" y="814756"/>
            <a:ext cx="1288190" cy="1000353"/>
            <a:chOff x="914398" y="1097004"/>
            <a:chExt cx="2575419" cy="1760568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A31CB042-B9D3-49F6-B2EA-0879E06B4360}"/>
                </a:ext>
              </a:extLst>
            </p:cNvPr>
            <p:cNvSpPr txBox="1"/>
            <p:nvPr/>
          </p:nvSpPr>
          <p:spPr>
            <a:xfrm>
              <a:off x="914398" y="2576341"/>
              <a:ext cx="2575419" cy="2812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12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coginio pryd braf.</a:t>
              </a:r>
            </a:p>
          </p:txBody>
        </p:sp>
        <p:pic>
          <p:nvPicPr>
            <p:cNvPr id="31" name="Picture 10" descr="The Good Meal Co | NDIS Registered Meal Provider | $2.90 Meals*">
              <a:extLst>
                <a:ext uri="{FF2B5EF4-FFF2-40B4-BE49-F238E27FC236}">
                  <a16:creationId xmlns:a16="http://schemas.microsoft.com/office/drawing/2014/main" id="{43FE08CD-9928-4A8F-ACE3-067B8E3F3E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7642" y="1097004"/>
              <a:ext cx="2356342" cy="1541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5C8F014-4707-4251-A8C2-2296DB0A6F5C}"/>
              </a:ext>
            </a:extLst>
          </p:cNvPr>
          <p:cNvGrpSpPr/>
          <p:nvPr/>
        </p:nvGrpSpPr>
        <p:grpSpPr>
          <a:xfrm>
            <a:off x="9745098" y="3227954"/>
            <a:ext cx="1278557" cy="1000662"/>
            <a:chOff x="4602126" y="4241538"/>
            <a:chExt cx="2435163" cy="1803974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FE5C1623-5781-43BA-945E-B236EC545C2B}"/>
                </a:ext>
              </a:extLst>
            </p:cNvPr>
            <p:cNvSpPr txBox="1"/>
            <p:nvPr/>
          </p:nvSpPr>
          <p:spPr>
            <a:xfrm>
              <a:off x="4934049" y="5764281"/>
              <a:ext cx="1771315" cy="2812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12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cyfri i ddeg.</a:t>
              </a:r>
            </a:p>
          </p:txBody>
        </p:sp>
        <p:pic>
          <p:nvPicPr>
            <p:cNvPr id="34" name="Picture 12" descr="My Two Hands and Ten Fingers - Careers in Government">
              <a:extLst>
                <a:ext uri="{FF2B5EF4-FFF2-40B4-BE49-F238E27FC236}">
                  <a16:creationId xmlns:a16="http://schemas.microsoft.com/office/drawing/2014/main" id="{EDB8E96E-A28B-4780-AE33-44608FCD6DF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2126" y="4241538"/>
              <a:ext cx="2435163" cy="1619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4867DA3-FF45-4F44-B9A3-07A73A035447}"/>
              </a:ext>
            </a:extLst>
          </p:cNvPr>
          <p:cNvGrpSpPr/>
          <p:nvPr/>
        </p:nvGrpSpPr>
        <p:grpSpPr>
          <a:xfrm>
            <a:off x="8726086" y="4389600"/>
            <a:ext cx="1552310" cy="978939"/>
            <a:chOff x="479116" y="3489851"/>
            <a:chExt cx="3439487" cy="2190737"/>
          </a:xfrm>
        </p:grpSpPr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06A93F13-DCCE-4EE2-ABE8-D877DDCD0AD9}"/>
                </a:ext>
              </a:extLst>
            </p:cNvPr>
            <p:cNvSpPr txBox="1"/>
            <p:nvPr/>
          </p:nvSpPr>
          <p:spPr>
            <a:xfrm>
              <a:off x="479116" y="5051230"/>
              <a:ext cx="3439487" cy="62935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cy-GB" sz="12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bod yn ddewr</a:t>
              </a:r>
              <a:r>
                <a:rPr lang="cy-GB" sz="1200" dirty="0">
                  <a:solidFill>
                    <a:schemeClr val="tx2">
                      <a:lumMod val="75000"/>
                    </a:schemeClr>
                  </a:solidFill>
                  <a:effectLst/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.</a:t>
              </a:r>
            </a:p>
          </p:txBody>
        </p:sp>
        <p:pic>
          <p:nvPicPr>
            <p:cNvPr id="37" name="Picture 2" descr="1,400+ Sporty Kid Flexing Stock Photos, Pictures &amp; Royalty-Free Images -  iStock">
              <a:extLst>
                <a:ext uri="{FF2B5EF4-FFF2-40B4-BE49-F238E27FC236}">
                  <a16:creationId xmlns:a16="http://schemas.microsoft.com/office/drawing/2014/main" id="{791E3CA9-8A49-4615-9656-D342B0236E9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8821" y="3489851"/>
              <a:ext cx="2435163" cy="16234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7B5932D9-C418-411F-9E17-BCAC83990468}"/>
              </a:ext>
            </a:extLst>
          </p:cNvPr>
          <p:cNvGrpSpPr/>
          <p:nvPr/>
        </p:nvGrpSpPr>
        <p:grpSpPr>
          <a:xfrm>
            <a:off x="10601611" y="2068069"/>
            <a:ext cx="1397099" cy="1095966"/>
            <a:chOff x="7582330" y="3489851"/>
            <a:chExt cx="2831377" cy="2049375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43B34B2C-872A-46D8-8FE0-58AB23A64C08}"/>
                </a:ext>
              </a:extLst>
            </p:cNvPr>
            <p:cNvSpPr txBox="1"/>
            <p:nvPr/>
          </p:nvSpPr>
          <p:spPr>
            <a:xfrm>
              <a:off x="7582330" y="5013345"/>
              <a:ext cx="2831377" cy="52588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07000"/>
                </a:lnSpc>
                <a:spcAft>
                  <a:spcPts val="800"/>
                </a:spcAft>
              </a:pPr>
              <a:r>
                <a:rPr lang="cy-GB" sz="1200" dirty="0">
                  <a:solidFill>
                    <a:schemeClr val="tx2">
                      <a:lumMod val="75000"/>
                    </a:schemeClr>
                  </a:solidFill>
                  <a:latin typeface="ADLaM Display"/>
                  <a:ea typeface="Calibri" panose="020F0502020204030204" pitchFamily="34" charset="0"/>
                  <a:cs typeface="Arial" panose="020B0604020202020204" pitchFamily="34" charset="0"/>
                </a:rPr>
                <a:t>yfed siocled poeth.</a:t>
              </a:r>
            </a:p>
          </p:txBody>
        </p:sp>
        <p:pic>
          <p:nvPicPr>
            <p:cNvPr id="41" name="Picture 6" descr="Vegan hot chocolate">
              <a:extLst>
                <a:ext uri="{FF2B5EF4-FFF2-40B4-BE49-F238E27FC236}">
                  <a16:creationId xmlns:a16="http://schemas.microsoft.com/office/drawing/2014/main" id="{9A5E9827-F3DF-42BA-9256-2B5D3D7FC7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88486" y="3489851"/>
              <a:ext cx="2455877" cy="16121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881876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8813</TotalTime>
  <Words>737</Words>
  <Application>Microsoft Office PowerPoint</Application>
  <PresentationFormat>Widescreen</PresentationFormat>
  <Paragraphs>194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ADLaM Display</vt:lpstr>
      <vt:lpstr>Arial</vt:lpstr>
      <vt:lpstr>Bradley Hand ITC</vt:lpstr>
      <vt:lpstr>Century Gothic</vt:lpstr>
      <vt:lpstr>Wingdings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Lewis</dc:creator>
  <cp:lastModifiedBy>R Lewis (Clase Primary School)</cp:lastModifiedBy>
  <cp:revision>834</cp:revision>
  <dcterms:created xsi:type="dcterms:W3CDTF">2025-10-13T14:01:17Z</dcterms:created>
  <dcterms:modified xsi:type="dcterms:W3CDTF">2026-01-28T18:17:07Z</dcterms:modified>
</cp:coreProperties>
</file>