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Arimo Italics" panose="020B0604020202090204" pitchFamily="34" charset="0"/>
      <p:regular r:id="rId19"/>
      <p:italic r:id="rId20"/>
    </p:embeddedFont>
    <p:embeddedFont>
      <p:font typeface="Open Sauce" pitchFamily="2" charset="77"/>
      <p:regular r:id="rId21"/>
    </p:embeddedFont>
    <p:embeddedFont>
      <p:font typeface="Open Sauce Bold" pitchFamily="2" charset="77"/>
      <p:regular r:id="rId22"/>
      <p:bold r:id="rId23"/>
    </p:embeddedFont>
    <p:embeddedFont>
      <p:font typeface="Open Sauce Light" pitchFamily="2" charset="77"/>
      <p:regular r:id="rId24"/>
    </p:embeddedFont>
    <p:embeddedFont>
      <p:font typeface="Open Sauce Light Italics" pitchFamily="2" charset="77"/>
      <p:regular r:id="rId25"/>
      <p:italic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CFEF40-78AF-5545-BD31-465A6EC6CA89}" v="2" dt="2026-04-08T14:00:22.4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autoAdjust="0"/>
    <p:restoredTop sz="94595" autoAdjust="0"/>
  </p:normalViewPr>
  <p:slideViewPr>
    <p:cSldViewPr>
      <p:cViewPr varScale="1">
        <p:scale>
          <a:sx n="68" d="100"/>
          <a:sy n="68" d="100"/>
        </p:scale>
        <p:origin x="832" y="2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E639CD-A045-2847-A490-97DE57AC3B0E}" type="datetimeFigureOut">
              <a:rPr lang="en-US" smtClean="0"/>
              <a:t>4/8/26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270E4E-08D8-4348-B3A3-7AFFD8C54C58}" type="slidenum">
              <a:rPr lang="en-US" smtClean="0"/>
              <a:t>‹#›</a:t>
            </a:fld>
            <a:endParaRPr lang="en-US"/>
          </a:p>
        </p:txBody>
      </p:sp>
    </p:spTree>
    <p:extLst>
      <p:ext uri="{BB962C8B-B14F-4D97-AF65-F5344CB8AC3E}">
        <p14:creationId xmlns:p14="http://schemas.microsoft.com/office/powerpoint/2010/main" val="475077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270E4E-08D8-4348-B3A3-7AFFD8C54C58}" type="slidenum">
              <a:rPr lang="en-US" smtClean="0"/>
              <a:t>1</a:t>
            </a:fld>
            <a:endParaRPr lang="en-US"/>
          </a:p>
        </p:txBody>
      </p:sp>
    </p:spTree>
    <p:extLst>
      <p:ext uri="{BB962C8B-B14F-4D97-AF65-F5344CB8AC3E}">
        <p14:creationId xmlns:p14="http://schemas.microsoft.com/office/powerpoint/2010/main" val="3370028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4/8/26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2.svg"/><Relationship Id="rId7"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6.sv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2.svg"/><Relationship Id="rId7" Type="http://schemas.openxmlformats.org/officeDocument/2006/relationships/image" Target="../media/image15.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6.svg"/><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6.svg"/><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svg"/><Relationship Id="rId7"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4.svg"/></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4.svg"/></Relationships>
</file>

<file path=ppt/slides/_rels/slide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4.svg"/></Relationships>
</file>

<file path=ppt/slides/_rels/slide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6.svg"/><Relationship Id="rId4" Type="http://schemas.openxmlformats.org/officeDocument/2006/relationships/image" Target="../media/image4.svg"/></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4.svg"/></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31.png"/><Relationship Id="rId4" Type="http://schemas.openxmlformats.org/officeDocument/2006/relationships/image" Target="../media/image4.svg"/></Relationships>
</file>

<file path=ppt/slides/_rels/slide16.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35.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svg"/><Relationship Id="rId4" Type="http://schemas.openxmlformats.org/officeDocument/2006/relationships/image" Target="../media/image3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64502"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9" name="Freeform 9"/>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3">
              <a:alphaModFix amt="25000"/>
            </a:blip>
            <a:stretch>
              <a:fillRect/>
            </a:stretch>
          </a:blipFill>
        </p:spPr>
        <p:txBody>
          <a:bodyPr/>
          <a:lstStyle/>
          <a:p>
            <a:endParaRPr lang="en-US"/>
          </a:p>
        </p:txBody>
      </p:sp>
      <p:sp>
        <p:nvSpPr>
          <p:cNvPr id="10" name="Freeform 10"/>
          <p:cNvSpPr/>
          <p:nvPr/>
        </p:nvSpPr>
        <p:spPr>
          <a:xfrm>
            <a:off x="12482102" y="-366864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3">
              <a:alphaModFix amt="25000"/>
            </a:blip>
            <a:stretch>
              <a:fillRect/>
            </a:stretch>
          </a:blipFill>
        </p:spPr>
        <p:txBody>
          <a:bodyPr/>
          <a:lstStyle/>
          <a:p>
            <a:endParaRPr lang="en-US"/>
          </a:p>
        </p:txBody>
      </p:sp>
      <p:sp>
        <p:nvSpPr>
          <p:cNvPr id="11" name="AutoShape 11"/>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Freeform 12"/>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3" name="Group 13"/>
          <p:cNvGrpSpPr/>
          <p:nvPr/>
        </p:nvGrpSpPr>
        <p:grpSpPr>
          <a:xfrm>
            <a:off x="12057139" y="2817079"/>
            <a:ext cx="5202161" cy="573024"/>
            <a:chOff x="0" y="0"/>
            <a:chExt cx="1370116" cy="150920"/>
          </a:xfrm>
        </p:grpSpPr>
        <p:sp>
          <p:nvSpPr>
            <p:cNvPr id="14" name="Freeform 14"/>
            <p:cNvSpPr/>
            <p:nvPr/>
          </p:nvSpPr>
          <p:spPr>
            <a:xfrm>
              <a:off x="0" y="0"/>
              <a:ext cx="1370116" cy="150920"/>
            </a:xfrm>
            <a:custGeom>
              <a:avLst/>
              <a:gdLst/>
              <a:ahLst/>
              <a:cxnLst/>
              <a:rect l="l" t="t" r="r" b="b"/>
              <a:pathLst>
                <a:path w="1370116" h="150920">
                  <a:moveTo>
                    <a:pt x="75460" y="0"/>
                  </a:moveTo>
                  <a:lnTo>
                    <a:pt x="1294657" y="0"/>
                  </a:lnTo>
                  <a:cubicBezTo>
                    <a:pt x="1314670" y="0"/>
                    <a:pt x="1333863" y="7950"/>
                    <a:pt x="1348015" y="22102"/>
                  </a:cubicBezTo>
                  <a:cubicBezTo>
                    <a:pt x="1362166" y="36253"/>
                    <a:pt x="1370116" y="55447"/>
                    <a:pt x="1370116" y="75460"/>
                  </a:cubicBezTo>
                  <a:lnTo>
                    <a:pt x="1370116" y="75460"/>
                  </a:lnTo>
                  <a:cubicBezTo>
                    <a:pt x="1370116" y="117135"/>
                    <a:pt x="1336332" y="150920"/>
                    <a:pt x="1294657" y="150920"/>
                  </a:cubicBezTo>
                  <a:lnTo>
                    <a:pt x="75460" y="150920"/>
                  </a:lnTo>
                  <a:cubicBezTo>
                    <a:pt x="55447" y="150920"/>
                    <a:pt x="36253" y="142970"/>
                    <a:pt x="22102" y="128818"/>
                  </a:cubicBezTo>
                  <a:cubicBezTo>
                    <a:pt x="7950" y="114667"/>
                    <a:pt x="0" y="95473"/>
                    <a:pt x="0" y="75460"/>
                  </a:cubicBezTo>
                  <a:lnTo>
                    <a:pt x="0" y="75460"/>
                  </a:lnTo>
                  <a:cubicBezTo>
                    <a:pt x="0" y="55447"/>
                    <a:pt x="7950" y="36253"/>
                    <a:pt x="22102" y="22102"/>
                  </a:cubicBezTo>
                  <a:cubicBezTo>
                    <a:pt x="36253" y="7950"/>
                    <a:pt x="55447" y="0"/>
                    <a:pt x="75460" y="0"/>
                  </a:cubicBezTo>
                  <a:close/>
                </a:path>
              </a:pathLst>
            </a:custGeom>
            <a:solidFill>
              <a:srgbClr val="B0F100"/>
            </a:solidFill>
            <a:ln cap="rnd">
              <a:noFill/>
              <a:prstDash val="solid"/>
              <a:round/>
            </a:ln>
          </p:spPr>
          <p:txBody>
            <a:bodyPr/>
            <a:lstStyle/>
            <a:p>
              <a:endParaRPr lang="en-US"/>
            </a:p>
          </p:txBody>
        </p:sp>
        <p:sp>
          <p:nvSpPr>
            <p:cNvPr id="15" name="TextBox 15"/>
            <p:cNvSpPr txBox="1"/>
            <p:nvPr/>
          </p:nvSpPr>
          <p:spPr>
            <a:xfrm>
              <a:off x="0" y="-38100"/>
              <a:ext cx="1370116" cy="189020"/>
            </a:xfrm>
            <a:prstGeom prst="rect">
              <a:avLst/>
            </a:prstGeom>
          </p:spPr>
          <p:txBody>
            <a:bodyPr lIns="50800" tIns="50800" rIns="50800" bIns="50800" rtlCol="0" anchor="ctr"/>
            <a:lstStyle/>
            <a:p>
              <a:pPr marL="0" lvl="0" indent="0" algn="ctr">
                <a:lnSpc>
                  <a:spcPts val="2659"/>
                </a:lnSpc>
              </a:pPr>
              <a:endParaRPr/>
            </a:p>
          </p:txBody>
        </p:sp>
      </p:grpSp>
      <p:sp>
        <p:nvSpPr>
          <p:cNvPr id="16" name="Freeform 16"/>
          <p:cNvSpPr/>
          <p:nvPr/>
        </p:nvSpPr>
        <p:spPr>
          <a:xfrm rot="5400000">
            <a:off x="16669640" y="2909178"/>
            <a:ext cx="388825" cy="388825"/>
          </a:xfrm>
          <a:custGeom>
            <a:avLst/>
            <a:gdLst/>
            <a:ahLst/>
            <a:cxnLst/>
            <a:rect l="l" t="t" r="r" b="b"/>
            <a:pathLst>
              <a:path w="388825" h="388825">
                <a:moveTo>
                  <a:pt x="0" y="0"/>
                </a:moveTo>
                <a:lnTo>
                  <a:pt x="388825" y="0"/>
                </a:lnTo>
                <a:lnTo>
                  <a:pt x="388825" y="388825"/>
                </a:lnTo>
                <a:lnTo>
                  <a:pt x="0" y="38882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7" name="TextBox 17"/>
          <p:cNvSpPr txBox="1"/>
          <p:nvPr/>
        </p:nvSpPr>
        <p:spPr>
          <a:xfrm>
            <a:off x="851840" y="6233914"/>
            <a:ext cx="12475087" cy="2531334"/>
          </a:xfrm>
          <a:prstGeom prst="rect">
            <a:avLst/>
          </a:prstGeom>
        </p:spPr>
        <p:txBody>
          <a:bodyPr lIns="0" tIns="0" rIns="0" bIns="0" rtlCol="0" anchor="t">
            <a:spAutoFit/>
          </a:bodyPr>
          <a:lstStyle/>
          <a:p>
            <a:pPr marL="0" lvl="0" indent="0" algn="l">
              <a:lnSpc>
                <a:spcPts val="19377"/>
              </a:lnSpc>
            </a:pPr>
            <a:r>
              <a:rPr lang="en-US" sz="22797" spc="-1253" dirty="0">
                <a:solidFill>
                  <a:srgbClr val="FFFFFF"/>
                </a:solidFill>
                <a:latin typeface="Arial" panose="020B0604020202020204" pitchFamily="34" charset="0"/>
                <a:ea typeface="Open Sauce Light"/>
                <a:cs typeface="Arial" panose="020B0604020202020204" pitchFamily="34" charset="0"/>
                <a:sym typeface="Open Sauce Light"/>
              </a:rPr>
              <a:t>Business</a:t>
            </a:r>
          </a:p>
        </p:txBody>
      </p:sp>
      <p:sp>
        <p:nvSpPr>
          <p:cNvPr id="18" name="TextBox 18"/>
          <p:cNvSpPr txBox="1"/>
          <p:nvPr/>
        </p:nvSpPr>
        <p:spPr>
          <a:xfrm>
            <a:off x="12057139" y="6233914"/>
            <a:ext cx="5668216" cy="2531334"/>
          </a:xfrm>
          <a:prstGeom prst="rect">
            <a:avLst/>
          </a:prstGeom>
        </p:spPr>
        <p:txBody>
          <a:bodyPr lIns="0" tIns="0" rIns="0" bIns="0" rtlCol="0" anchor="t">
            <a:spAutoFit/>
          </a:bodyPr>
          <a:lstStyle/>
          <a:p>
            <a:pPr marL="0" lvl="0" indent="0" algn="l">
              <a:lnSpc>
                <a:spcPts val="19377"/>
              </a:lnSpc>
            </a:pPr>
            <a:r>
              <a:rPr lang="en-US" sz="22797" spc="-1253" dirty="0">
                <a:solidFill>
                  <a:srgbClr val="C2C2C2"/>
                </a:solidFill>
                <a:latin typeface="Arial" panose="020B0604020202020204" pitchFamily="34" charset="0"/>
                <a:ea typeface="Open Sauce Light"/>
                <a:cs typeface="Arial" panose="020B0604020202020204" pitchFamily="34" charset="0"/>
                <a:sym typeface="Open Sauce Light"/>
              </a:rPr>
              <a:t>Plan</a:t>
            </a:r>
          </a:p>
        </p:txBody>
      </p:sp>
      <p:sp>
        <p:nvSpPr>
          <p:cNvPr id="20" name="TextBox 20"/>
          <p:cNvSpPr txBox="1"/>
          <p:nvPr/>
        </p:nvSpPr>
        <p:spPr>
          <a:xfrm>
            <a:off x="1685547" y="1085850"/>
            <a:ext cx="3715386" cy="271164"/>
          </a:xfrm>
          <a:prstGeom prst="rect">
            <a:avLst/>
          </a:prstGeom>
        </p:spPr>
        <p:txBody>
          <a:bodyPr wrap="square" lIns="0" tIns="0" rIns="0" bIns="0" rtlCol="0" anchor="t">
            <a:spAutoFit/>
          </a:bodyPr>
          <a:lstStyle/>
          <a:p>
            <a:pPr marL="0" lvl="0" indent="0" algn="just">
              <a:lnSpc>
                <a:spcPts val="1877"/>
              </a:lnSpc>
              <a:spcBef>
                <a:spcPct val="0"/>
              </a:spcBef>
            </a:pPr>
            <a:r>
              <a:rPr lang="en-US" sz="3000" b="1" dirty="0">
                <a:solidFill>
                  <a:srgbClr val="FFFFFF"/>
                </a:solidFill>
                <a:latin typeface="Arial" panose="020B0604020202020204" pitchFamily="34" charset="0"/>
                <a:ea typeface="Open Sauce Bold"/>
                <a:cs typeface="Arial" panose="020B0604020202020204" pitchFamily="34" charset="0"/>
                <a:sym typeface="Open Sauce Bold"/>
              </a:rPr>
              <a:t>Corsino Joinery Ltd</a:t>
            </a:r>
          </a:p>
        </p:txBody>
      </p:sp>
      <p:sp>
        <p:nvSpPr>
          <p:cNvPr id="21" name="TextBox 21"/>
          <p:cNvSpPr txBox="1"/>
          <p:nvPr/>
        </p:nvSpPr>
        <p:spPr>
          <a:xfrm>
            <a:off x="12963169" y="9054465"/>
            <a:ext cx="4296131" cy="216624"/>
          </a:xfrm>
          <a:prstGeom prst="rect">
            <a:avLst/>
          </a:prstGeom>
        </p:spPr>
        <p:txBody>
          <a:bodyPr lIns="0" tIns="0" rIns="0" bIns="0" rtlCol="0" anchor="t">
            <a:spAutoFit/>
          </a:bodyPr>
          <a:lstStyle/>
          <a:p>
            <a:pPr marL="0" lvl="0" indent="0" algn="r">
              <a:lnSpc>
                <a:spcPts val="1517"/>
              </a:lnSpc>
              <a:spcBef>
                <a:spcPct val="0"/>
              </a:spcBef>
            </a:pPr>
            <a:r>
              <a:rPr lang="en-US" sz="1685">
                <a:solidFill>
                  <a:srgbClr val="FFFFFF"/>
                </a:solidFill>
                <a:latin typeface="Open Sauce"/>
                <a:ea typeface="Open Sauce"/>
                <a:cs typeface="Open Sauce"/>
                <a:sym typeface="Open Sauce"/>
              </a:rPr>
              <a:t>www.corsinojoinery.co.uk</a:t>
            </a:r>
          </a:p>
        </p:txBody>
      </p:sp>
      <p:sp>
        <p:nvSpPr>
          <p:cNvPr id="22" name="TextBox 22"/>
          <p:cNvSpPr txBox="1"/>
          <p:nvPr/>
        </p:nvSpPr>
        <p:spPr>
          <a:xfrm>
            <a:off x="9338069" y="1125265"/>
            <a:ext cx="7921231" cy="309637"/>
          </a:xfrm>
          <a:prstGeom prst="rect">
            <a:avLst/>
          </a:prstGeom>
        </p:spPr>
        <p:txBody>
          <a:bodyPr wrap="square" lIns="0" tIns="0" rIns="0" bIns="0" rtlCol="0" anchor="t">
            <a:spAutoFit/>
          </a:bodyPr>
          <a:lstStyle/>
          <a:p>
            <a:pPr marL="0" lvl="0" indent="0" algn="r">
              <a:lnSpc>
                <a:spcPts val="2260"/>
              </a:lnSpc>
              <a:spcBef>
                <a:spcPct val="0"/>
              </a:spcBef>
            </a:pPr>
            <a:r>
              <a:rPr lang="en-US" sz="3000" dirty="0" err="1">
                <a:solidFill>
                  <a:srgbClr val="FFFFFF"/>
                </a:solidFill>
                <a:latin typeface="Arial" panose="020B0604020202020204" pitchFamily="34" charset="0"/>
                <a:ea typeface="Open Sauce"/>
                <a:cs typeface="Arial" panose="020B0604020202020204" pitchFamily="34" charset="0"/>
                <a:sym typeface="Open Sauce"/>
              </a:rPr>
              <a:t>CertHE</a:t>
            </a:r>
            <a:r>
              <a:rPr lang="en-US" sz="3000" dirty="0">
                <a:solidFill>
                  <a:srgbClr val="FFFFFF"/>
                </a:solidFill>
                <a:latin typeface="Arial" panose="020B0604020202020204" pitchFamily="34" charset="0"/>
                <a:ea typeface="Open Sauce"/>
                <a:cs typeface="Arial" panose="020B0604020202020204" pitchFamily="34" charset="0"/>
                <a:sym typeface="Open Sauce"/>
              </a:rPr>
              <a:t> Business Skills for the Workplace</a:t>
            </a:r>
          </a:p>
        </p:txBody>
      </p:sp>
      <p:sp>
        <p:nvSpPr>
          <p:cNvPr id="23" name="TextBox 23"/>
          <p:cNvSpPr txBox="1"/>
          <p:nvPr/>
        </p:nvSpPr>
        <p:spPr>
          <a:xfrm>
            <a:off x="12432081" y="3007388"/>
            <a:ext cx="4296131" cy="216624"/>
          </a:xfrm>
          <a:prstGeom prst="rect">
            <a:avLst/>
          </a:prstGeom>
        </p:spPr>
        <p:txBody>
          <a:bodyPr lIns="0" tIns="0" rIns="0" bIns="0" rtlCol="0" anchor="t">
            <a:spAutoFit/>
          </a:bodyPr>
          <a:lstStyle/>
          <a:p>
            <a:pPr marL="0" lvl="0" indent="0" algn="ctr">
              <a:lnSpc>
                <a:spcPts val="1517"/>
              </a:lnSpc>
            </a:pPr>
            <a:r>
              <a:rPr lang="en-US" sz="1685">
                <a:solidFill>
                  <a:srgbClr val="323232"/>
                </a:solidFill>
                <a:latin typeface="Open Sauce"/>
                <a:ea typeface="Open Sauce"/>
                <a:cs typeface="Open Sauce"/>
                <a:sym typeface="Open Sauce"/>
              </a:rPr>
              <a:t>Learn More</a:t>
            </a:r>
          </a:p>
        </p:txBody>
      </p:sp>
      <p:sp>
        <p:nvSpPr>
          <p:cNvPr id="25" name="TextBox 25"/>
          <p:cNvSpPr txBox="1"/>
          <p:nvPr/>
        </p:nvSpPr>
        <p:spPr>
          <a:xfrm>
            <a:off x="1145339" y="2778979"/>
            <a:ext cx="6246039" cy="1641475"/>
          </a:xfrm>
          <a:prstGeom prst="rect">
            <a:avLst/>
          </a:prstGeom>
        </p:spPr>
        <p:txBody>
          <a:bodyPr wrap="square" lIns="0" tIns="0" rIns="0" bIns="0" rtlCol="0" anchor="t">
            <a:spAutoFit/>
          </a:bodyPr>
          <a:lstStyle/>
          <a:p>
            <a:pPr marL="0" lvl="0" indent="0" algn="l">
              <a:lnSpc>
                <a:spcPts val="3244"/>
              </a:lnSpc>
            </a:pPr>
            <a:r>
              <a:rPr lang="en-US" sz="3000" b="1" i="1" spc="-131" dirty="0">
                <a:solidFill>
                  <a:srgbClr val="FFFFFF"/>
                </a:solidFill>
                <a:latin typeface="Arial" panose="020B0604020202020204" pitchFamily="34" charset="0"/>
                <a:ea typeface="Open Sauce Bold Italics"/>
                <a:cs typeface="Arial" panose="020B0604020202020204" pitchFamily="34" charset="0"/>
                <a:sym typeface="Open Sauce Bold Italics"/>
              </a:rPr>
              <a:t>Enterprise and Entrepreneurship (LCLM4006)</a:t>
            </a:r>
          </a:p>
          <a:p>
            <a:pPr marL="0" lvl="0" indent="0" algn="l">
              <a:lnSpc>
                <a:spcPts val="3244"/>
              </a:lnSpc>
            </a:pPr>
            <a:r>
              <a:rPr lang="en-US" sz="3000" b="1" i="1" spc="-131" dirty="0">
                <a:solidFill>
                  <a:srgbClr val="FFFFFF"/>
                </a:solidFill>
                <a:latin typeface="Arial" panose="020B0604020202020204" pitchFamily="34" charset="0"/>
                <a:ea typeface="Open Sauce Bold Italics"/>
                <a:cs typeface="Arial" panose="020B0604020202020204" pitchFamily="34" charset="0"/>
                <a:sym typeface="Open Sauce Bold Italics"/>
              </a:rPr>
              <a:t>Joinery Business Plan Presentation</a:t>
            </a:r>
          </a:p>
          <a:p>
            <a:pPr marL="0" lvl="0" indent="0" algn="l">
              <a:lnSpc>
                <a:spcPts val="3244"/>
              </a:lnSpc>
            </a:pPr>
            <a:r>
              <a:rPr lang="en-US" sz="3000" b="1" i="1" spc="-131" dirty="0">
                <a:solidFill>
                  <a:srgbClr val="FFFFFF"/>
                </a:solidFill>
                <a:latin typeface="Arial" panose="020B0604020202020204" pitchFamily="34" charset="0"/>
                <a:ea typeface="Open Sauce Bold Italics"/>
                <a:cs typeface="Arial" panose="020B0604020202020204" pitchFamily="34" charset="0"/>
                <a:sym typeface="Open Sauce Bold Italics"/>
              </a:rPr>
              <a:t>Lecture Name : Shengfeng Mei</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74027"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8" name="Freeform 8"/>
          <p:cNvSpPr/>
          <p:nvPr/>
        </p:nvSpPr>
        <p:spPr>
          <a:xfrm>
            <a:off x="-2343699" y="-357825"/>
            <a:ext cx="7990193" cy="8229600"/>
          </a:xfrm>
          <a:custGeom>
            <a:avLst/>
            <a:gdLst/>
            <a:ahLst/>
            <a:cxnLst/>
            <a:rect l="l" t="t" r="r" b="b"/>
            <a:pathLst>
              <a:path w="7990193" h="8229600">
                <a:moveTo>
                  <a:pt x="0" y="0"/>
                </a:moveTo>
                <a:lnTo>
                  <a:pt x="7990194" y="0"/>
                </a:lnTo>
                <a:lnTo>
                  <a:pt x="7990194"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9" name="Freeform 9"/>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0" name="Freeform 10"/>
          <p:cNvSpPr/>
          <p:nvPr/>
        </p:nvSpPr>
        <p:spPr>
          <a:xfrm>
            <a:off x="12482102" y="-366864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1" name="AutoShape 11"/>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Freeform 12"/>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3" name="Group 13"/>
          <p:cNvGrpSpPr/>
          <p:nvPr/>
        </p:nvGrpSpPr>
        <p:grpSpPr>
          <a:xfrm>
            <a:off x="1028700" y="9477375"/>
            <a:ext cx="435106" cy="455421"/>
            <a:chOff x="0" y="0"/>
            <a:chExt cx="220706" cy="231010"/>
          </a:xfrm>
        </p:grpSpPr>
        <p:sp>
          <p:nvSpPr>
            <p:cNvPr id="14" name="Freeform 14"/>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5" name="TextBox 15"/>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grpSp>
        <p:nvGrpSpPr>
          <p:cNvPr id="16" name="Group 16"/>
          <p:cNvGrpSpPr/>
          <p:nvPr/>
        </p:nvGrpSpPr>
        <p:grpSpPr>
          <a:xfrm>
            <a:off x="16824194" y="9477375"/>
            <a:ext cx="435106" cy="455421"/>
            <a:chOff x="0" y="0"/>
            <a:chExt cx="220706" cy="231010"/>
          </a:xfrm>
        </p:grpSpPr>
        <p:sp>
          <p:nvSpPr>
            <p:cNvPr id="17" name="Freeform 17"/>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8" name="TextBox 18"/>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sp>
        <p:nvSpPr>
          <p:cNvPr id="19" name="Freeform 19"/>
          <p:cNvSpPr/>
          <p:nvPr/>
        </p:nvSpPr>
        <p:spPr>
          <a:xfrm>
            <a:off x="1164250" y="9604723"/>
            <a:ext cx="140323" cy="220508"/>
          </a:xfrm>
          <a:custGeom>
            <a:avLst/>
            <a:gdLst/>
            <a:ahLst/>
            <a:cxnLst/>
            <a:rect l="l" t="t" r="r" b="b"/>
            <a:pathLst>
              <a:path w="140323" h="220508">
                <a:moveTo>
                  <a:pt x="0" y="0"/>
                </a:moveTo>
                <a:lnTo>
                  <a:pt x="140323" y="0"/>
                </a:lnTo>
                <a:lnTo>
                  <a:pt x="140323" y="220508"/>
                </a:lnTo>
                <a:lnTo>
                  <a:pt x="0" y="22050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p:cNvSpPr/>
          <p:nvPr/>
        </p:nvSpPr>
        <p:spPr>
          <a:xfrm flipH="1">
            <a:off x="16990635" y="9604723"/>
            <a:ext cx="140323" cy="220508"/>
          </a:xfrm>
          <a:custGeom>
            <a:avLst/>
            <a:gdLst/>
            <a:ahLst/>
            <a:cxnLst/>
            <a:rect l="l" t="t" r="r" b="b"/>
            <a:pathLst>
              <a:path w="140323" h="220508">
                <a:moveTo>
                  <a:pt x="140323" y="0"/>
                </a:moveTo>
                <a:lnTo>
                  <a:pt x="0" y="0"/>
                </a:lnTo>
                <a:lnTo>
                  <a:pt x="0" y="220508"/>
                </a:lnTo>
                <a:lnTo>
                  <a:pt x="140323" y="220508"/>
                </a:lnTo>
                <a:lnTo>
                  <a:pt x="140323"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21" name="Group 21"/>
          <p:cNvGrpSpPr/>
          <p:nvPr/>
        </p:nvGrpSpPr>
        <p:grpSpPr>
          <a:xfrm>
            <a:off x="7328736" y="2040534"/>
            <a:ext cx="3225818" cy="7217766"/>
            <a:chOff x="0" y="0"/>
            <a:chExt cx="347711" cy="778002"/>
          </a:xfrm>
        </p:grpSpPr>
        <p:sp>
          <p:nvSpPr>
            <p:cNvPr id="22" name="Freeform 22"/>
            <p:cNvSpPr/>
            <p:nvPr/>
          </p:nvSpPr>
          <p:spPr>
            <a:xfrm>
              <a:off x="0" y="0"/>
              <a:ext cx="347711" cy="778002"/>
            </a:xfrm>
            <a:custGeom>
              <a:avLst/>
              <a:gdLst/>
              <a:ahLst/>
              <a:cxnLst/>
              <a:rect l="l" t="t" r="r" b="b"/>
              <a:pathLst>
                <a:path w="347711" h="778002">
                  <a:moveTo>
                    <a:pt x="86400" y="0"/>
                  </a:moveTo>
                  <a:lnTo>
                    <a:pt x="261311" y="0"/>
                  </a:lnTo>
                  <a:cubicBezTo>
                    <a:pt x="309028" y="0"/>
                    <a:pt x="347711" y="38682"/>
                    <a:pt x="347711" y="86400"/>
                  </a:cubicBezTo>
                  <a:lnTo>
                    <a:pt x="347711" y="691603"/>
                  </a:lnTo>
                  <a:cubicBezTo>
                    <a:pt x="347711" y="739320"/>
                    <a:pt x="309028" y="778002"/>
                    <a:pt x="261311" y="778002"/>
                  </a:cubicBezTo>
                  <a:lnTo>
                    <a:pt x="86400" y="778002"/>
                  </a:lnTo>
                  <a:cubicBezTo>
                    <a:pt x="38682" y="778002"/>
                    <a:pt x="0" y="739320"/>
                    <a:pt x="0" y="691603"/>
                  </a:cubicBezTo>
                  <a:lnTo>
                    <a:pt x="0" y="86400"/>
                  </a:lnTo>
                  <a:cubicBezTo>
                    <a:pt x="0" y="38682"/>
                    <a:pt x="38682" y="0"/>
                    <a:pt x="86400" y="0"/>
                  </a:cubicBezTo>
                  <a:close/>
                </a:path>
              </a:pathLst>
            </a:custGeom>
            <a:blipFill>
              <a:blip r:embed="rId5"/>
              <a:stretch>
                <a:fillRect l="-13768" r="-13768"/>
              </a:stretch>
            </a:blipFill>
            <a:ln cap="rnd">
              <a:noFill/>
              <a:prstDash val="solid"/>
              <a:round/>
            </a:ln>
          </p:spPr>
          <p:txBody>
            <a:bodyPr/>
            <a:lstStyle/>
            <a:p>
              <a:endParaRPr lang="en-US"/>
            </a:p>
          </p:txBody>
        </p:sp>
      </p:grpSp>
      <p:grpSp>
        <p:nvGrpSpPr>
          <p:cNvPr id="23" name="Group 23"/>
          <p:cNvGrpSpPr/>
          <p:nvPr/>
        </p:nvGrpSpPr>
        <p:grpSpPr>
          <a:xfrm>
            <a:off x="1028700" y="1895873"/>
            <a:ext cx="5881811" cy="2509037"/>
            <a:chOff x="0" y="-38100"/>
            <a:chExt cx="1549119" cy="660816"/>
          </a:xfrm>
        </p:grpSpPr>
        <p:sp>
          <p:nvSpPr>
            <p:cNvPr id="24" name="Freeform 24"/>
            <p:cNvSpPr/>
            <p:nvPr/>
          </p:nvSpPr>
          <p:spPr>
            <a:xfrm>
              <a:off x="0" y="0"/>
              <a:ext cx="1549119" cy="622716"/>
            </a:xfrm>
            <a:custGeom>
              <a:avLst/>
              <a:gdLst/>
              <a:ahLst/>
              <a:cxnLst/>
              <a:rect l="l" t="t" r="r" b="b"/>
              <a:pathLst>
                <a:path w="1549119" h="579342">
                  <a:moveTo>
                    <a:pt x="67129" y="0"/>
                  </a:moveTo>
                  <a:lnTo>
                    <a:pt x="1481990" y="0"/>
                  </a:lnTo>
                  <a:cubicBezTo>
                    <a:pt x="1499794" y="0"/>
                    <a:pt x="1516868" y="7072"/>
                    <a:pt x="1529458" y="19662"/>
                  </a:cubicBezTo>
                  <a:cubicBezTo>
                    <a:pt x="1542047" y="32251"/>
                    <a:pt x="1549119" y="49325"/>
                    <a:pt x="1549119" y="67129"/>
                  </a:cubicBezTo>
                  <a:lnTo>
                    <a:pt x="1549119" y="512214"/>
                  </a:lnTo>
                  <a:cubicBezTo>
                    <a:pt x="1549119" y="549288"/>
                    <a:pt x="1519065" y="579342"/>
                    <a:pt x="1481990" y="579342"/>
                  </a:cubicBezTo>
                  <a:lnTo>
                    <a:pt x="67129" y="579342"/>
                  </a:lnTo>
                  <a:cubicBezTo>
                    <a:pt x="49325" y="579342"/>
                    <a:pt x="32251" y="572270"/>
                    <a:pt x="19662" y="559681"/>
                  </a:cubicBezTo>
                  <a:cubicBezTo>
                    <a:pt x="7072" y="547092"/>
                    <a:pt x="0" y="530017"/>
                    <a:pt x="0" y="512214"/>
                  </a:cubicBezTo>
                  <a:lnTo>
                    <a:pt x="0" y="67129"/>
                  </a:lnTo>
                  <a:cubicBezTo>
                    <a:pt x="0" y="49325"/>
                    <a:pt x="7072" y="32251"/>
                    <a:pt x="19662" y="19662"/>
                  </a:cubicBezTo>
                  <a:cubicBezTo>
                    <a:pt x="32251" y="7072"/>
                    <a:pt x="49325" y="0"/>
                    <a:pt x="67129" y="0"/>
                  </a:cubicBezTo>
                  <a:close/>
                </a:path>
              </a:pathLst>
            </a:custGeom>
            <a:solidFill>
              <a:srgbClr val="FFFFFF"/>
            </a:solidFill>
            <a:ln cap="rnd">
              <a:noFill/>
              <a:prstDash val="solid"/>
              <a:round/>
            </a:ln>
          </p:spPr>
          <p:txBody>
            <a:bodyPr/>
            <a:lstStyle/>
            <a:p>
              <a:endParaRPr lang="en-US"/>
            </a:p>
          </p:txBody>
        </p:sp>
        <p:sp>
          <p:nvSpPr>
            <p:cNvPr id="25" name="TextBox 25"/>
            <p:cNvSpPr txBox="1"/>
            <p:nvPr/>
          </p:nvSpPr>
          <p:spPr>
            <a:xfrm>
              <a:off x="0" y="-38100"/>
              <a:ext cx="1549119" cy="617442"/>
            </a:xfrm>
            <a:prstGeom prst="rect">
              <a:avLst/>
            </a:prstGeom>
          </p:spPr>
          <p:txBody>
            <a:bodyPr lIns="50800" tIns="50800" rIns="50800" bIns="50800" rtlCol="0" anchor="ctr"/>
            <a:lstStyle/>
            <a:p>
              <a:pPr marL="0" lvl="0" indent="0" algn="ctr">
                <a:lnSpc>
                  <a:spcPts val="2659"/>
                </a:lnSpc>
              </a:pPr>
              <a:endParaRPr/>
            </a:p>
          </p:txBody>
        </p:sp>
      </p:grpSp>
      <p:grpSp>
        <p:nvGrpSpPr>
          <p:cNvPr id="26" name="Group 26"/>
          <p:cNvGrpSpPr/>
          <p:nvPr/>
        </p:nvGrpSpPr>
        <p:grpSpPr>
          <a:xfrm>
            <a:off x="1028700" y="7058610"/>
            <a:ext cx="5881811" cy="2199690"/>
            <a:chOff x="0" y="0"/>
            <a:chExt cx="1549119" cy="579342"/>
          </a:xfrm>
        </p:grpSpPr>
        <p:sp>
          <p:nvSpPr>
            <p:cNvPr id="27" name="Freeform 27"/>
            <p:cNvSpPr/>
            <p:nvPr/>
          </p:nvSpPr>
          <p:spPr>
            <a:xfrm>
              <a:off x="0" y="0"/>
              <a:ext cx="1549119" cy="579342"/>
            </a:xfrm>
            <a:custGeom>
              <a:avLst/>
              <a:gdLst/>
              <a:ahLst/>
              <a:cxnLst/>
              <a:rect l="l" t="t" r="r" b="b"/>
              <a:pathLst>
                <a:path w="1549119" h="579342">
                  <a:moveTo>
                    <a:pt x="67129" y="0"/>
                  </a:moveTo>
                  <a:lnTo>
                    <a:pt x="1481990" y="0"/>
                  </a:lnTo>
                  <a:cubicBezTo>
                    <a:pt x="1499794" y="0"/>
                    <a:pt x="1516868" y="7072"/>
                    <a:pt x="1529458" y="19662"/>
                  </a:cubicBezTo>
                  <a:cubicBezTo>
                    <a:pt x="1542047" y="32251"/>
                    <a:pt x="1549119" y="49325"/>
                    <a:pt x="1549119" y="67129"/>
                  </a:cubicBezTo>
                  <a:lnTo>
                    <a:pt x="1549119" y="512214"/>
                  </a:lnTo>
                  <a:cubicBezTo>
                    <a:pt x="1549119" y="549288"/>
                    <a:pt x="1519065" y="579342"/>
                    <a:pt x="1481990" y="579342"/>
                  </a:cubicBezTo>
                  <a:lnTo>
                    <a:pt x="67129" y="579342"/>
                  </a:lnTo>
                  <a:cubicBezTo>
                    <a:pt x="49325" y="579342"/>
                    <a:pt x="32251" y="572270"/>
                    <a:pt x="19662" y="559681"/>
                  </a:cubicBezTo>
                  <a:cubicBezTo>
                    <a:pt x="7072" y="547092"/>
                    <a:pt x="0" y="530017"/>
                    <a:pt x="0" y="512214"/>
                  </a:cubicBezTo>
                  <a:lnTo>
                    <a:pt x="0" y="67129"/>
                  </a:lnTo>
                  <a:cubicBezTo>
                    <a:pt x="0" y="49325"/>
                    <a:pt x="7072" y="32251"/>
                    <a:pt x="19662" y="19662"/>
                  </a:cubicBezTo>
                  <a:cubicBezTo>
                    <a:pt x="32251" y="7072"/>
                    <a:pt x="49325" y="0"/>
                    <a:pt x="67129" y="0"/>
                  </a:cubicBezTo>
                  <a:close/>
                </a:path>
              </a:pathLst>
            </a:custGeom>
            <a:solidFill>
              <a:srgbClr val="B0F100"/>
            </a:solidFill>
            <a:ln cap="rnd">
              <a:noFill/>
              <a:prstDash val="solid"/>
              <a:round/>
            </a:ln>
          </p:spPr>
          <p:txBody>
            <a:bodyPr/>
            <a:lstStyle/>
            <a:p>
              <a:endParaRPr lang="en-US"/>
            </a:p>
          </p:txBody>
        </p:sp>
        <p:sp>
          <p:nvSpPr>
            <p:cNvPr id="28" name="TextBox 28"/>
            <p:cNvSpPr txBox="1"/>
            <p:nvPr/>
          </p:nvSpPr>
          <p:spPr>
            <a:xfrm>
              <a:off x="0" y="-38100"/>
              <a:ext cx="1549119" cy="617442"/>
            </a:xfrm>
            <a:prstGeom prst="rect">
              <a:avLst/>
            </a:prstGeom>
          </p:spPr>
          <p:txBody>
            <a:bodyPr lIns="50800" tIns="50800" rIns="50800" bIns="50800" rtlCol="0" anchor="ctr"/>
            <a:lstStyle/>
            <a:p>
              <a:pPr marL="0" lvl="0" indent="0" algn="ctr">
                <a:lnSpc>
                  <a:spcPts val="2659"/>
                </a:lnSpc>
              </a:pPr>
              <a:endParaRPr/>
            </a:p>
          </p:txBody>
        </p:sp>
      </p:grpSp>
      <p:grpSp>
        <p:nvGrpSpPr>
          <p:cNvPr id="29" name="Group 29"/>
          <p:cNvGrpSpPr/>
          <p:nvPr/>
        </p:nvGrpSpPr>
        <p:grpSpPr>
          <a:xfrm>
            <a:off x="1028700" y="4549572"/>
            <a:ext cx="5881811" cy="2199690"/>
            <a:chOff x="0" y="0"/>
            <a:chExt cx="1549119" cy="579342"/>
          </a:xfrm>
        </p:grpSpPr>
        <p:sp>
          <p:nvSpPr>
            <p:cNvPr id="30" name="Freeform 30"/>
            <p:cNvSpPr/>
            <p:nvPr/>
          </p:nvSpPr>
          <p:spPr>
            <a:xfrm>
              <a:off x="0" y="0"/>
              <a:ext cx="1549119" cy="579342"/>
            </a:xfrm>
            <a:custGeom>
              <a:avLst/>
              <a:gdLst/>
              <a:ahLst/>
              <a:cxnLst/>
              <a:rect l="l" t="t" r="r" b="b"/>
              <a:pathLst>
                <a:path w="1549119" h="579342">
                  <a:moveTo>
                    <a:pt x="67129" y="0"/>
                  </a:moveTo>
                  <a:lnTo>
                    <a:pt x="1481990" y="0"/>
                  </a:lnTo>
                  <a:cubicBezTo>
                    <a:pt x="1499794" y="0"/>
                    <a:pt x="1516868" y="7072"/>
                    <a:pt x="1529458" y="19662"/>
                  </a:cubicBezTo>
                  <a:cubicBezTo>
                    <a:pt x="1542047" y="32251"/>
                    <a:pt x="1549119" y="49325"/>
                    <a:pt x="1549119" y="67129"/>
                  </a:cubicBezTo>
                  <a:lnTo>
                    <a:pt x="1549119" y="512214"/>
                  </a:lnTo>
                  <a:cubicBezTo>
                    <a:pt x="1549119" y="549288"/>
                    <a:pt x="1519065" y="579342"/>
                    <a:pt x="1481990" y="579342"/>
                  </a:cubicBezTo>
                  <a:lnTo>
                    <a:pt x="67129" y="579342"/>
                  </a:lnTo>
                  <a:cubicBezTo>
                    <a:pt x="49325" y="579342"/>
                    <a:pt x="32251" y="572270"/>
                    <a:pt x="19662" y="559681"/>
                  </a:cubicBezTo>
                  <a:cubicBezTo>
                    <a:pt x="7072" y="547092"/>
                    <a:pt x="0" y="530017"/>
                    <a:pt x="0" y="512214"/>
                  </a:cubicBezTo>
                  <a:lnTo>
                    <a:pt x="0" y="67129"/>
                  </a:lnTo>
                  <a:cubicBezTo>
                    <a:pt x="0" y="49325"/>
                    <a:pt x="7072" y="32251"/>
                    <a:pt x="19662" y="19662"/>
                  </a:cubicBezTo>
                  <a:cubicBezTo>
                    <a:pt x="32251" y="7072"/>
                    <a:pt x="49325" y="0"/>
                    <a:pt x="67129" y="0"/>
                  </a:cubicBezTo>
                  <a:close/>
                </a:path>
              </a:pathLst>
            </a:custGeom>
            <a:ln w="19050" cap="rnd">
              <a:solidFill>
                <a:srgbClr val="FFFFFF"/>
              </a:solidFill>
              <a:prstDash val="solid"/>
              <a:round/>
            </a:ln>
          </p:spPr>
          <p:txBody>
            <a:bodyPr/>
            <a:lstStyle/>
            <a:p>
              <a:endParaRPr lang="en-US"/>
            </a:p>
          </p:txBody>
        </p:sp>
        <p:sp>
          <p:nvSpPr>
            <p:cNvPr id="31" name="TextBox 31"/>
            <p:cNvSpPr txBox="1"/>
            <p:nvPr/>
          </p:nvSpPr>
          <p:spPr>
            <a:xfrm>
              <a:off x="0" y="-38100"/>
              <a:ext cx="1549119" cy="617442"/>
            </a:xfrm>
            <a:prstGeom prst="rect">
              <a:avLst/>
            </a:prstGeom>
          </p:spPr>
          <p:txBody>
            <a:bodyPr lIns="50800" tIns="50800" rIns="50800" bIns="50800" rtlCol="0" anchor="ctr"/>
            <a:lstStyle/>
            <a:p>
              <a:pPr marL="0" lvl="0" indent="0" algn="ctr">
                <a:lnSpc>
                  <a:spcPts val="2659"/>
                </a:lnSpc>
              </a:pPr>
              <a:endParaRPr/>
            </a:p>
          </p:txBody>
        </p:sp>
      </p:grpSp>
      <p:sp>
        <p:nvSpPr>
          <p:cNvPr id="32" name="TextBox 32"/>
          <p:cNvSpPr txBox="1"/>
          <p:nvPr/>
        </p:nvSpPr>
        <p:spPr>
          <a:xfrm>
            <a:off x="11104459" y="2698033"/>
            <a:ext cx="5310822" cy="1071960"/>
          </a:xfrm>
          <a:prstGeom prst="rect">
            <a:avLst/>
          </a:prstGeom>
        </p:spPr>
        <p:txBody>
          <a:bodyPr lIns="0" tIns="0" rIns="0" bIns="0" rtlCol="0" anchor="t">
            <a:spAutoFit/>
          </a:bodyPr>
          <a:lstStyle/>
          <a:p>
            <a:pPr marL="0" lvl="0" indent="0" algn="l">
              <a:lnSpc>
                <a:spcPts val="8249"/>
              </a:lnSpc>
            </a:pPr>
            <a:r>
              <a:rPr lang="en-US" sz="9600" b="1" spc="-533" dirty="0">
                <a:solidFill>
                  <a:srgbClr val="FFFFFF"/>
                </a:solidFill>
                <a:latin typeface="Arial" panose="020B0604020202020204" pitchFamily="34" charset="0"/>
                <a:ea typeface="Open Sauce Light"/>
                <a:cs typeface="Arial" panose="020B0604020202020204" pitchFamily="34" charset="0"/>
                <a:sym typeface="Open Sauce Light"/>
              </a:rPr>
              <a:t>Executive</a:t>
            </a:r>
          </a:p>
        </p:txBody>
      </p:sp>
      <p:sp>
        <p:nvSpPr>
          <p:cNvPr id="33" name="TextBox 33"/>
          <p:cNvSpPr txBox="1"/>
          <p:nvPr/>
        </p:nvSpPr>
        <p:spPr>
          <a:xfrm>
            <a:off x="11104459" y="3770145"/>
            <a:ext cx="6527652" cy="1071704"/>
          </a:xfrm>
          <a:prstGeom prst="rect">
            <a:avLst/>
          </a:prstGeom>
        </p:spPr>
        <p:txBody>
          <a:bodyPr lIns="0" tIns="0" rIns="0" bIns="0" rtlCol="0" anchor="t">
            <a:spAutoFit/>
          </a:bodyPr>
          <a:lstStyle/>
          <a:p>
            <a:pPr marL="0" lvl="0" indent="0" algn="l">
              <a:lnSpc>
                <a:spcPts val="8249"/>
              </a:lnSpc>
            </a:pPr>
            <a:r>
              <a:rPr lang="en-US" sz="9600" b="1" spc="-533" dirty="0">
                <a:solidFill>
                  <a:srgbClr val="C2C2C2"/>
                </a:solidFill>
                <a:latin typeface="Arial" panose="020B0604020202020204" pitchFamily="34" charset="0"/>
                <a:ea typeface="Open Sauce Light"/>
                <a:cs typeface="Arial" panose="020B0604020202020204" pitchFamily="34" charset="0"/>
                <a:sym typeface="Open Sauce Light"/>
              </a:rPr>
              <a:t>Summary</a:t>
            </a:r>
          </a:p>
        </p:txBody>
      </p:sp>
      <p:sp>
        <p:nvSpPr>
          <p:cNvPr id="34" name="TextBox 34"/>
          <p:cNvSpPr txBox="1"/>
          <p:nvPr/>
        </p:nvSpPr>
        <p:spPr>
          <a:xfrm>
            <a:off x="1685547" y="1076325"/>
            <a:ext cx="3344567" cy="241413"/>
          </a:xfrm>
          <a:prstGeom prst="rect">
            <a:avLst/>
          </a:prstGeom>
        </p:spPr>
        <p:txBody>
          <a:bodyPr lIns="0" tIns="0" rIns="0" bIns="0" rtlCol="0" anchor="t">
            <a:spAutoFit/>
          </a:bodyPr>
          <a:lstStyle/>
          <a:p>
            <a:pPr marL="0" lvl="0" indent="0" algn="just">
              <a:lnSpc>
                <a:spcPts val="1618"/>
              </a:lnSpc>
              <a:spcBef>
                <a:spcPct val="0"/>
              </a:spcBef>
            </a:pPr>
            <a:r>
              <a:rPr lang="en-US" sz="3000" dirty="0">
                <a:solidFill>
                  <a:srgbClr val="FFFFFF"/>
                </a:solidFill>
                <a:latin typeface="Arial" panose="020B0604020202020204" pitchFamily="34" charset="0"/>
                <a:ea typeface="Open Sauce"/>
                <a:cs typeface="Arial" panose="020B0604020202020204" pitchFamily="34" charset="0"/>
                <a:sym typeface="Open Sauce"/>
              </a:rPr>
              <a:t>Corsino Joinery Ltd</a:t>
            </a:r>
          </a:p>
        </p:txBody>
      </p:sp>
      <p:sp>
        <p:nvSpPr>
          <p:cNvPr id="35" name="TextBox 35"/>
          <p:cNvSpPr txBox="1"/>
          <p:nvPr/>
        </p:nvSpPr>
        <p:spPr>
          <a:xfrm>
            <a:off x="12963169" y="1076325"/>
            <a:ext cx="4296131" cy="241413"/>
          </a:xfrm>
          <a:prstGeom prst="rect">
            <a:avLst/>
          </a:prstGeom>
        </p:spPr>
        <p:txBody>
          <a:bodyPr lIns="0" tIns="0" rIns="0" bIns="0" rtlCol="0" anchor="t">
            <a:spAutoFit/>
          </a:bodyPr>
          <a:lstStyle/>
          <a:p>
            <a:pPr marL="0" lvl="0" indent="0" algn="r">
              <a:lnSpc>
                <a:spcPts val="1618"/>
              </a:lnSpc>
              <a:spcBef>
                <a:spcPct val="0"/>
              </a:spcBef>
            </a:pPr>
            <a:r>
              <a:rPr lang="en-US" sz="3000" dirty="0">
                <a:solidFill>
                  <a:srgbClr val="FFFFFF"/>
                </a:solidFill>
                <a:latin typeface="Arial" panose="020B0604020202020204" pitchFamily="34" charset="0"/>
                <a:ea typeface="Open Sauce"/>
                <a:cs typeface="Arial" panose="020B0604020202020204" pitchFamily="34" charset="0"/>
                <a:sym typeface="Open Sauce"/>
              </a:rPr>
              <a:t>Business Plan 2025</a:t>
            </a:r>
          </a:p>
        </p:txBody>
      </p:sp>
      <p:sp>
        <p:nvSpPr>
          <p:cNvPr id="36" name="TextBox 36"/>
          <p:cNvSpPr txBox="1"/>
          <p:nvPr/>
        </p:nvSpPr>
        <p:spPr>
          <a:xfrm>
            <a:off x="11104459" y="7139697"/>
            <a:ext cx="6194081" cy="2472793"/>
          </a:xfrm>
          <a:prstGeom prst="rect">
            <a:avLst/>
          </a:prstGeom>
        </p:spPr>
        <p:txBody>
          <a:bodyPr lIns="0" tIns="0" rIns="0" bIns="0" rtlCol="0" anchor="t">
            <a:spAutoFit/>
          </a:bodyPr>
          <a:lstStyle/>
          <a:p>
            <a:pPr marL="0" lvl="0" indent="0" algn="l">
              <a:lnSpc>
                <a:spcPts val="2446"/>
              </a:lnSpc>
            </a:pPr>
            <a:r>
              <a:rPr lang="en-US" sz="3000" spc="-98" dirty="0">
                <a:solidFill>
                  <a:srgbClr val="FFFFFF"/>
                </a:solidFill>
                <a:latin typeface="Arial" panose="020B0604020202020204" pitchFamily="34" charset="0"/>
                <a:ea typeface="Open Sauce Light"/>
                <a:cs typeface="Arial" panose="020B0604020202020204" pitchFamily="34" charset="0"/>
                <a:sym typeface="Open Sauce Light"/>
              </a:rPr>
              <a:t>Corsino Joinery Ltd designs, manufactures, and installs custom wooden products with a focus on exceptional craftsmanship, quality materials, and customer satisfaction. Our goal is to become a trusted local brand offering bespoke joinery solutions at competitive prices.</a:t>
            </a:r>
          </a:p>
        </p:txBody>
      </p:sp>
      <p:sp>
        <p:nvSpPr>
          <p:cNvPr id="37" name="TextBox 37"/>
          <p:cNvSpPr txBox="1"/>
          <p:nvPr/>
        </p:nvSpPr>
        <p:spPr>
          <a:xfrm>
            <a:off x="1287493" y="7123537"/>
            <a:ext cx="4712685" cy="543526"/>
          </a:xfrm>
          <a:prstGeom prst="rect">
            <a:avLst/>
          </a:prstGeom>
        </p:spPr>
        <p:txBody>
          <a:bodyPr lIns="0" tIns="0" rIns="0" bIns="0" rtlCol="0" anchor="t">
            <a:spAutoFit/>
          </a:bodyPr>
          <a:lstStyle/>
          <a:p>
            <a:pPr marL="0" lvl="0" indent="0" algn="l">
              <a:lnSpc>
                <a:spcPts val="4177"/>
              </a:lnSpc>
            </a:pPr>
            <a:r>
              <a:rPr lang="en-US" sz="3797" b="1" spc="-208" dirty="0">
                <a:solidFill>
                  <a:srgbClr val="323232"/>
                </a:solidFill>
                <a:latin typeface="Open Sauce Bold"/>
                <a:ea typeface="Open Sauce Bold"/>
                <a:cs typeface="Open Sauce Bold"/>
                <a:sym typeface="Open Sauce Bold"/>
              </a:rPr>
              <a:t>Our Goal</a:t>
            </a:r>
          </a:p>
        </p:txBody>
      </p:sp>
      <p:sp>
        <p:nvSpPr>
          <p:cNvPr id="38" name="TextBox 38"/>
          <p:cNvSpPr txBox="1"/>
          <p:nvPr/>
        </p:nvSpPr>
        <p:spPr>
          <a:xfrm>
            <a:off x="1139142" y="7778471"/>
            <a:ext cx="5210204" cy="1427635"/>
          </a:xfrm>
          <a:prstGeom prst="rect">
            <a:avLst/>
          </a:prstGeom>
        </p:spPr>
        <p:txBody>
          <a:bodyPr lIns="0" tIns="0" rIns="0" bIns="0" rtlCol="0" anchor="t">
            <a:spAutoFit/>
          </a:bodyPr>
          <a:lstStyle/>
          <a:p>
            <a:pPr marL="0" lvl="0" indent="0" algn="l">
              <a:lnSpc>
                <a:spcPts val="2174"/>
              </a:lnSpc>
            </a:pPr>
            <a:r>
              <a:rPr lang="en-US" sz="3000" i="1" spc="-87" dirty="0">
                <a:solidFill>
                  <a:srgbClr val="323232"/>
                </a:solidFill>
                <a:latin typeface="Arial" panose="020B0604020202020204" pitchFamily="34" charset="0"/>
                <a:ea typeface="Open Sauce Light Italics"/>
                <a:cs typeface="Arial" panose="020B0604020202020204" pitchFamily="34" charset="0"/>
                <a:sym typeface="Open Sauce Light Italics"/>
              </a:rPr>
              <a:t>Become the trusted local brand for bespoke joinery, delivering premium craftsmanship at competitive prices while building lasting customer relationships.</a:t>
            </a:r>
          </a:p>
        </p:txBody>
      </p:sp>
      <p:sp>
        <p:nvSpPr>
          <p:cNvPr id="39" name="TextBox 39"/>
          <p:cNvSpPr txBox="1"/>
          <p:nvPr/>
        </p:nvSpPr>
        <p:spPr>
          <a:xfrm>
            <a:off x="1308174" y="4611596"/>
            <a:ext cx="4712685" cy="543526"/>
          </a:xfrm>
          <a:prstGeom prst="rect">
            <a:avLst/>
          </a:prstGeom>
        </p:spPr>
        <p:txBody>
          <a:bodyPr lIns="0" tIns="0" rIns="0" bIns="0" rtlCol="0" anchor="t">
            <a:spAutoFit/>
          </a:bodyPr>
          <a:lstStyle/>
          <a:p>
            <a:pPr marL="0" lvl="0" indent="0" algn="l">
              <a:lnSpc>
                <a:spcPts val="4177"/>
              </a:lnSpc>
            </a:pPr>
            <a:r>
              <a:rPr lang="en-US" sz="3797" b="1" spc="-208" dirty="0">
                <a:solidFill>
                  <a:srgbClr val="FFFFFF"/>
                </a:solidFill>
                <a:latin typeface="Open Sauce Bold"/>
                <a:ea typeface="Open Sauce Bold"/>
                <a:cs typeface="Open Sauce Bold"/>
                <a:sym typeface="Open Sauce Bold"/>
              </a:rPr>
              <a:t>Product Range</a:t>
            </a:r>
          </a:p>
        </p:txBody>
      </p:sp>
      <p:sp>
        <p:nvSpPr>
          <p:cNvPr id="40" name="TextBox 40"/>
          <p:cNvSpPr txBox="1"/>
          <p:nvPr/>
        </p:nvSpPr>
        <p:spPr>
          <a:xfrm>
            <a:off x="1286437" y="5274403"/>
            <a:ext cx="5210204" cy="1427635"/>
          </a:xfrm>
          <a:prstGeom prst="rect">
            <a:avLst/>
          </a:prstGeom>
        </p:spPr>
        <p:txBody>
          <a:bodyPr lIns="0" tIns="0" rIns="0" bIns="0" rtlCol="0" anchor="t">
            <a:spAutoFit/>
          </a:bodyPr>
          <a:lstStyle/>
          <a:p>
            <a:pPr marL="0" lvl="0" indent="0" algn="l">
              <a:lnSpc>
                <a:spcPts val="2174"/>
              </a:lnSpc>
            </a:pPr>
            <a:r>
              <a:rPr lang="en-US" sz="3000" spc="-87" dirty="0">
                <a:solidFill>
                  <a:srgbClr val="FFFFFF"/>
                </a:solidFill>
                <a:latin typeface="Arial" panose="020B0604020202020204" pitchFamily="34" charset="0"/>
                <a:ea typeface="Open Sauce Light Italics"/>
                <a:cs typeface="Arial" panose="020B0604020202020204" pitchFamily="34" charset="0"/>
                <a:sym typeface="Open Sauce Light Italics"/>
              </a:rPr>
              <a:t>Custom doors, windows, kitchen units, cabinets, and bespoke furniture. Each piece crafted to client specifications using premium sustainable materials.</a:t>
            </a:r>
          </a:p>
        </p:txBody>
      </p:sp>
      <p:sp>
        <p:nvSpPr>
          <p:cNvPr id="41" name="TextBox 41"/>
          <p:cNvSpPr txBox="1"/>
          <p:nvPr/>
        </p:nvSpPr>
        <p:spPr>
          <a:xfrm>
            <a:off x="1463806" y="2112609"/>
            <a:ext cx="3508693" cy="543526"/>
          </a:xfrm>
          <a:prstGeom prst="rect">
            <a:avLst/>
          </a:prstGeom>
        </p:spPr>
        <p:txBody>
          <a:bodyPr lIns="0" tIns="0" rIns="0" bIns="0" rtlCol="0" anchor="t">
            <a:spAutoFit/>
          </a:bodyPr>
          <a:lstStyle/>
          <a:p>
            <a:pPr marL="0" lvl="0" indent="0" algn="l">
              <a:lnSpc>
                <a:spcPts val="4177"/>
              </a:lnSpc>
            </a:pPr>
            <a:r>
              <a:rPr lang="en-US" sz="3797" b="1" spc="-208" dirty="0">
                <a:solidFill>
                  <a:srgbClr val="323232"/>
                </a:solidFill>
                <a:latin typeface="Open Sauce Bold"/>
                <a:ea typeface="Open Sauce Bold"/>
                <a:cs typeface="Open Sauce Bold"/>
                <a:sym typeface="Open Sauce Bold"/>
              </a:rPr>
              <a:t>Our Focus</a:t>
            </a:r>
          </a:p>
        </p:txBody>
      </p:sp>
      <p:sp>
        <p:nvSpPr>
          <p:cNvPr id="42" name="TextBox 42"/>
          <p:cNvSpPr txBox="1"/>
          <p:nvPr/>
        </p:nvSpPr>
        <p:spPr>
          <a:xfrm>
            <a:off x="1305487" y="2670374"/>
            <a:ext cx="5210204" cy="1709763"/>
          </a:xfrm>
          <a:prstGeom prst="rect">
            <a:avLst/>
          </a:prstGeom>
        </p:spPr>
        <p:txBody>
          <a:bodyPr lIns="0" tIns="0" rIns="0" bIns="0" rtlCol="0" anchor="t">
            <a:spAutoFit/>
          </a:bodyPr>
          <a:lstStyle/>
          <a:p>
            <a:pPr marL="0" lvl="0" indent="0" algn="l">
              <a:lnSpc>
                <a:spcPts val="2174"/>
              </a:lnSpc>
            </a:pPr>
            <a:r>
              <a:rPr lang="en-US" sz="3000" i="1" spc="-87" dirty="0">
                <a:solidFill>
                  <a:srgbClr val="323232"/>
                </a:solidFill>
                <a:latin typeface="Arial" panose="020B0604020202020204" pitchFamily="34" charset="0"/>
                <a:ea typeface="Open Sauce Light Italics"/>
                <a:cs typeface="Arial" panose="020B0604020202020204" pitchFamily="34" charset="0"/>
                <a:sym typeface="Open Sauce Light Italics"/>
              </a:rPr>
              <a:t>Quality craftsmanship, premium materials, and complete customer satisfaction. We deliver bespoke wooden products that exceed expectations</a:t>
            </a:r>
            <a:r>
              <a:rPr lang="en-US" sz="1598" i="1" spc="-87" dirty="0">
                <a:solidFill>
                  <a:srgbClr val="323232"/>
                </a:solidFill>
                <a:latin typeface="Open Sauce Light Italics"/>
                <a:ea typeface="Open Sauce Light Italics"/>
                <a:cs typeface="Open Sauce Light Italics"/>
                <a:sym typeface="Open Sauce Light Italics"/>
              </a:rPr>
              <a:t>.</a:t>
            </a:r>
          </a:p>
        </p:txBody>
      </p:sp>
      <p:sp>
        <p:nvSpPr>
          <p:cNvPr id="43" name="Freeform 43"/>
          <p:cNvSpPr/>
          <p:nvPr/>
        </p:nvSpPr>
        <p:spPr>
          <a:xfrm>
            <a:off x="11104459" y="6116387"/>
            <a:ext cx="615370" cy="615370"/>
          </a:xfrm>
          <a:custGeom>
            <a:avLst/>
            <a:gdLst/>
            <a:ahLst/>
            <a:cxnLst/>
            <a:rect l="l" t="t" r="r" b="b"/>
            <a:pathLst>
              <a:path w="615370" h="615370">
                <a:moveTo>
                  <a:pt x="0" y="0"/>
                </a:moveTo>
                <a:lnTo>
                  <a:pt x="615370" y="0"/>
                </a:lnTo>
                <a:lnTo>
                  <a:pt x="615370" y="615370"/>
                </a:lnTo>
                <a:lnTo>
                  <a:pt x="0" y="61537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74027"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8" name="Freeform 8"/>
          <p:cNvSpPr/>
          <p:nvPr/>
        </p:nvSpPr>
        <p:spPr>
          <a:xfrm>
            <a:off x="-2343699" y="-357825"/>
            <a:ext cx="7990193" cy="8229600"/>
          </a:xfrm>
          <a:custGeom>
            <a:avLst/>
            <a:gdLst/>
            <a:ahLst/>
            <a:cxnLst/>
            <a:rect l="l" t="t" r="r" b="b"/>
            <a:pathLst>
              <a:path w="7990193" h="8229600">
                <a:moveTo>
                  <a:pt x="0" y="0"/>
                </a:moveTo>
                <a:lnTo>
                  <a:pt x="7990194" y="0"/>
                </a:lnTo>
                <a:lnTo>
                  <a:pt x="7990194" y="8229600"/>
                </a:lnTo>
                <a:lnTo>
                  <a:pt x="0" y="8229600"/>
                </a:lnTo>
                <a:lnTo>
                  <a:pt x="0" y="0"/>
                </a:lnTo>
                <a:close/>
              </a:path>
            </a:pathLst>
          </a:custGeom>
          <a:blipFill>
            <a:blip r:embed="rId2">
              <a:alphaModFix amt="25000"/>
            </a:blip>
            <a:stretch>
              <a:fillRect/>
            </a:stretch>
          </a:blipFill>
        </p:spPr>
        <p:txBody>
          <a:bodyPr/>
          <a:lstStyle/>
          <a:p>
            <a:endParaRPr lang="en-US"/>
          </a:p>
        </p:txBody>
      </p:sp>
      <p:grpSp>
        <p:nvGrpSpPr>
          <p:cNvPr id="9" name="Group 9"/>
          <p:cNvGrpSpPr/>
          <p:nvPr/>
        </p:nvGrpSpPr>
        <p:grpSpPr>
          <a:xfrm>
            <a:off x="6809135" y="6116387"/>
            <a:ext cx="5546116" cy="3141913"/>
            <a:chOff x="0" y="0"/>
            <a:chExt cx="1460706" cy="827500"/>
          </a:xfrm>
        </p:grpSpPr>
        <p:sp>
          <p:nvSpPr>
            <p:cNvPr id="10" name="Freeform 10"/>
            <p:cNvSpPr/>
            <p:nvPr/>
          </p:nvSpPr>
          <p:spPr>
            <a:xfrm>
              <a:off x="0" y="0"/>
              <a:ext cx="1460706" cy="827500"/>
            </a:xfrm>
            <a:custGeom>
              <a:avLst/>
              <a:gdLst/>
              <a:ahLst/>
              <a:cxnLst/>
              <a:rect l="l" t="t" r="r" b="b"/>
              <a:pathLst>
                <a:path w="1460706" h="827500">
                  <a:moveTo>
                    <a:pt x="71192" y="0"/>
                  </a:moveTo>
                  <a:lnTo>
                    <a:pt x="1389514" y="0"/>
                  </a:lnTo>
                  <a:cubicBezTo>
                    <a:pt x="1408395" y="0"/>
                    <a:pt x="1426503" y="7501"/>
                    <a:pt x="1439854" y="20852"/>
                  </a:cubicBezTo>
                  <a:cubicBezTo>
                    <a:pt x="1453205" y="34203"/>
                    <a:pt x="1460706" y="52311"/>
                    <a:pt x="1460706" y="71192"/>
                  </a:cubicBezTo>
                  <a:lnTo>
                    <a:pt x="1460706" y="756308"/>
                  </a:lnTo>
                  <a:cubicBezTo>
                    <a:pt x="1460706" y="775189"/>
                    <a:pt x="1453205" y="793297"/>
                    <a:pt x="1439854" y="806648"/>
                  </a:cubicBezTo>
                  <a:cubicBezTo>
                    <a:pt x="1426503" y="819999"/>
                    <a:pt x="1408395" y="827500"/>
                    <a:pt x="1389514" y="827500"/>
                  </a:cubicBezTo>
                  <a:lnTo>
                    <a:pt x="71192" y="827500"/>
                  </a:lnTo>
                  <a:cubicBezTo>
                    <a:pt x="52311" y="827500"/>
                    <a:pt x="34203" y="819999"/>
                    <a:pt x="20852" y="806648"/>
                  </a:cubicBezTo>
                  <a:cubicBezTo>
                    <a:pt x="7501" y="793297"/>
                    <a:pt x="0" y="775189"/>
                    <a:pt x="0" y="756308"/>
                  </a:cubicBezTo>
                  <a:lnTo>
                    <a:pt x="0" y="71192"/>
                  </a:lnTo>
                  <a:cubicBezTo>
                    <a:pt x="0" y="52311"/>
                    <a:pt x="7501" y="34203"/>
                    <a:pt x="20852" y="20852"/>
                  </a:cubicBezTo>
                  <a:cubicBezTo>
                    <a:pt x="34203" y="7501"/>
                    <a:pt x="52311" y="0"/>
                    <a:pt x="71192" y="0"/>
                  </a:cubicBezTo>
                  <a:close/>
                </a:path>
              </a:pathLst>
            </a:custGeom>
            <a:solidFill>
              <a:srgbClr val="B0F100"/>
            </a:solidFill>
            <a:ln cap="rnd">
              <a:noFill/>
              <a:prstDash val="solid"/>
              <a:round/>
            </a:ln>
          </p:spPr>
          <p:txBody>
            <a:bodyPr/>
            <a:lstStyle/>
            <a:p>
              <a:endParaRPr lang="en-US"/>
            </a:p>
          </p:txBody>
        </p:sp>
        <p:sp>
          <p:nvSpPr>
            <p:cNvPr id="11" name="TextBox 11"/>
            <p:cNvSpPr txBox="1"/>
            <p:nvPr/>
          </p:nvSpPr>
          <p:spPr>
            <a:xfrm>
              <a:off x="0" y="-38100"/>
              <a:ext cx="1460706" cy="865600"/>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2" name="Freeform 12"/>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3" name="Freeform 13"/>
          <p:cNvSpPr/>
          <p:nvPr/>
        </p:nvSpPr>
        <p:spPr>
          <a:xfrm>
            <a:off x="12482102" y="-366864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4" name="AutoShape 14"/>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5" name="Freeform 15"/>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6" name="Group 16"/>
          <p:cNvGrpSpPr/>
          <p:nvPr/>
        </p:nvGrpSpPr>
        <p:grpSpPr>
          <a:xfrm>
            <a:off x="1028700" y="9477375"/>
            <a:ext cx="435106" cy="455421"/>
            <a:chOff x="0" y="0"/>
            <a:chExt cx="220706" cy="231010"/>
          </a:xfrm>
        </p:grpSpPr>
        <p:sp>
          <p:nvSpPr>
            <p:cNvPr id="17" name="Freeform 17"/>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8" name="TextBox 18"/>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grpSp>
        <p:nvGrpSpPr>
          <p:cNvPr id="19" name="Group 19"/>
          <p:cNvGrpSpPr/>
          <p:nvPr/>
        </p:nvGrpSpPr>
        <p:grpSpPr>
          <a:xfrm>
            <a:off x="16824194" y="9477375"/>
            <a:ext cx="435106" cy="455421"/>
            <a:chOff x="0" y="0"/>
            <a:chExt cx="220706" cy="231010"/>
          </a:xfrm>
        </p:grpSpPr>
        <p:sp>
          <p:nvSpPr>
            <p:cNvPr id="20" name="Freeform 20"/>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21" name="TextBox 21"/>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sp>
        <p:nvSpPr>
          <p:cNvPr id="22" name="Freeform 22"/>
          <p:cNvSpPr/>
          <p:nvPr/>
        </p:nvSpPr>
        <p:spPr>
          <a:xfrm>
            <a:off x="1164250" y="9604723"/>
            <a:ext cx="140323" cy="220508"/>
          </a:xfrm>
          <a:custGeom>
            <a:avLst/>
            <a:gdLst/>
            <a:ahLst/>
            <a:cxnLst/>
            <a:rect l="l" t="t" r="r" b="b"/>
            <a:pathLst>
              <a:path w="140323" h="220508">
                <a:moveTo>
                  <a:pt x="0" y="0"/>
                </a:moveTo>
                <a:lnTo>
                  <a:pt x="140323" y="0"/>
                </a:lnTo>
                <a:lnTo>
                  <a:pt x="140323" y="220508"/>
                </a:lnTo>
                <a:lnTo>
                  <a:pt x="0" y="22050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3" name="Freeform 23"/>
          <p:cNvSpPr/>
          <p:nvPr/>
        </p:nvSpPr>
        <p:spPr>
          <a:xfrm flipH="1">
            <a:off x="16990635" y="9604723"/>
            <a:ext cx="140323" cy="220508"/>
          </a:xfrm>
          <a:custGeom>
            <a:avLst/>
            <a:gdLst/>
            <a:ahLst/>
            <a:cxnLst/>
            <a:rect l="l" t="t" r="r" b="b"/>
            <a:pathLst>
              <a:path w="140323" h="220508">
                <a:moveTo>
                  <a:pt x="140323" y="0"/>
                </a:moveTo>
                <a:lnTo>
                  <a:pt x="0" y="0"/>
                </a:lnTo>
                <a:lnTo>
                  <a:pt x="0" y="220508"/>
                </a:lnTo>
                <a:lnTo>
                  <a:pt x="140323" y="220508"/>
                </a:lnTo>
                <a:lnTo>
                  <a:pt x="140323"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24" name="Group 24"/>
          <p:cNvGrpSpPr/>
          <p:nvPr/>
        </p:nvGrpSpPr>
        <p:grpSpPr>
          <a:xfrm>
            <a:off x="1028700" y="6116387"/>
            <a:ext cx="5546116" cy="3141913"/>
            <a:chOff x="0" y="0"/>
            <a:chExt cx="1460706" cy="827500"/>
          </a:xfrm>
        </p:grpSpPr>
        <p:sp>
          <p:nvSpPr>
            <p:cNvPr id="25" name="Freeform 25"/>
            <p:cNvSpPr/>
            <p:nvPr/>
          </p:nvSpPr>
          <p:spPr>
            <a:xfrm>
              <a:off x="0" y="0"/>
              <a:ext cx="1460706" cy="827500"/>
            </a:xfrm>
            <a:custGeom>
              <a:avLst/>
              <a:gdLst/>
              <a:ahLst/>
              <a:cxnLst/>
              <a:rect l="l" t="t" r="r" b="b"/>
              <a:pathLst>
                <a:path w="1460706" h="827500">
                  <a:moveTo>
                    <a:pt x="71192" y="0"/>
                  </a:moveTo>
                  <a:lnTo>
                    <a:pt x="1389514" y="0"/>
                  </a:lnTo>
                  <a:cubicBezTo>
                    <a:pt x="1408395" y="0"/>
                    <a:pt x="1426503" y="7501"/>
                    <a:pt x="1439854" y="20852"/>
                  </a:cubicBezTo>
                  <a:cubicBezTo>
                    <a:pt x="1453205" y="34203"/>
                    <a:pt x="1460706" y="52311"/>
                    <a:pt x="1460706" y="71192"/>
                  </a:cubicBezTo>
                  <a:lnTo>
                    <a:pt x="1460706" y="756308"/>
                  </a:lnTo>
                  <a:cubicBezTo>
                    <a:pt x="1460706" y="775189"/>
                    <a:pt x="1453205" y="793297"/>
                    <a:pt x="1439854" y="806648"/>
                  </a:cubicBezTo>
                  <a:cubicBezTo>
                    <a:pt x="1426503" y="819999"/>
                    <a:pt x="1408395" y="827500"/>
                    <a:pt x="1389514" y="827500"/>
                  </a:cubicBezTo>
                  <a:lnTo>
                    <a:pt x="71192" y="827500"/>
                  </a:lnTo>
                  <a:cubicBezTo>
                    <a:pt x="52311" y="827500"/>
                    <a:pt x="34203" y="819999"/>
                    <a:pt x="20852" y="806648"/>
                  </a:cubicBezTo>
                  <a:cubicBezTo>
                    <a:pt x="7501" y="793297"/>
                    <a:pt x="0" y="775189"/>
                    <a:pt x="0" y="756308"/>
                  </a:cubicBezTo>
                  <a:lnTo>
                    <a:pt x="0" y="71192"/>
                  </a:lnTo>
                  <a:cubicBezTo>
                    <a:pt x="0" y="52311"/>
                    <a:pt x="7501" y="34203"/>
                    <a:pt x="20852" y="20852"/>
                  </a:cubicBezTo>
                  <a:cubicBezTo>
                    <a:pt x="34203" y="7501"/>
                    <a:pt x="52311" y="0"/>
                    <a:pt x="71192" y="0"/>
                  </a:cubicBezTo>
                  <a:close/>
                </a:path>
              </a:pathLst>
            </a:custGeom>
            <a:ln w="19050" cap="rnd">
              <a:solidFill>
                <a:srgbClr val="FFFFFF"/>
              </a:solidFill>
              <a:prstDash val="solid"/>
              <a:round/>
            </a:ln>
          </p:spPr>
          <p:txBody>
            <a:bodyPr/>
            <a:lstStyle/>
            <a:p>
              <a:endParaRPr lang="en-US"/>
            </a:p>
          </p:txBody>
        </p:sp>
        <p:sp>
          <p:nvSpPr>
            <p:cNvPr id="26" name="TextBox 26"/>
            <p:cNvSpPr txBox="1"/>
            <p:nvPr/>
          </p:nvSpPr>
          <p:spPr>
            <a:xfrm>
              <a:off x="0" y="-38100"/>
              <a:ext cx="1460706" cy="86560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27" name="Group 27"/>
          <p:cNvGrpSpPr/>
          <p:nvPr/>
        </p:nvGrpSpPr>
        <p:grpSpPr>
          <a:xfrm>
            <a:off x="13248919" y="2364658"/>
            <a:ext cx="4010381" cy="6893642"/>
            <a:chOff x="0" y="0"/>
            <a:chExt cx="432279" cy="743065"/>
          </a:xfrm>
        </p:grpSpPr>
        <p:sp>
          <p:nvSpPr>
            <p:cNvPr id="28" name="Freeform 28"/>
            <p:cNvSpPr/>
            <p:nvPr/>
          </p:nvSpPr>
          <p:spPr>
            <a:xfrm>
              <a:off x="0" y="0"/>
              <a:ext cx="432279" cy="743065"/>
            </a:xfrm>
            <a:custGeom>
              <a:avLst/>
              <a:gdLst/>
              <a:ahLst/>
              <a:cxnLst/>
              <a:rect l="l" t="t" r="r" b="b"/>
              <a:pathLst>
                <a:path w="432279" h="743065">
                  <a:moveTo>
                    <a:pt x="69497" y="0"/>
                  </a:moveTo>
                  <a:lnTo>
                    <a:pt x="362782" y="0"/>
                  </a:lnTo>
                  <a:cubicBezTo>
                    <a:pt x="401164" y="0"/>
                    <a:pt x="432279" y="31115"/>
                    <a:pt x="432279" y="69497"/>
                  </a:cubicBezTo>
                  <a:lnTo>
                    <a:pt x="432279" y="673568"/>
                  </a:lnTo>
                  <a:cubicBezTo>
                    <a:pt x="432279" y="692000"/>
                    <a:pt x="424957" y="709677"/>
                    <a:pt x="411923" y="722710"/>
                  </a:cubicBezTo>
                  <a:cubicBezTo>
                    <a:pt x="398890" y="735743"/>
                    <a:pt x="381213" y="743065"/>
                    <a:pt x="362782" y="743065"/>
                  </a:cubicBezTo>
                  <a:lnTo>
                    <a:pt x="69497" y="743065"/>
                  </a:lnTo>
                  <a:cubicBezTo>
                    <a:pt x="31115" y="743065"/>
                    <a:pt x="0" y="711950"/>
                    <a:pt x="0" y="673568"/>
                  </a:cubicBezTo>
                  <a:lnTo>
                    <a:pt x="0" y="69497"/>
                  </a:lnTo>
                  <a:cubicBezTo>
                    <a:pt x="0" y="31115"/>
                    <a:pt x="31115" y="0"/>
                    <a:pt x="69497" y="0"/>
                  </a:cubicBezTo>
                  <a:close/>
                </a:path>
              </a:pathLst>
            </a:custGeom>
            <a:blipFill>
              <a:blip r:embed="rId5"/>
              <a:stretch>
                <a:fillRect t="-1030" b="-1030"/>
              </a:stretch>
            </a:blipFill>
            <a:ln cap="rnd">
              <a:noFill/>
              <a:prstDash val="solid"/>
              <a:round/>
            </a:ln>
          </p:spPr>
          <p:txBody>
            <a:bodyPr/>
            <a:lstStyle/>
            <a:p>
              <a:endParaRPr lang="en-US"/>
            </a:p>
          </p:txBody>
        </p:sp>
      </p:grpSp>
      <p:sp>
        <p:nvSpPr>
          <p:cNvPr id="29" name="TextBox 29"/>
          <p:cNvSpPr txBox="1"/>
          <p:nvPr/>
        </p:nvSpPr>
        <p:spPr>
          <a:xfrm>
            <a:off x="1164250" y="2698033"/>
            <a:ext cx="7314693" cy="1071960"/>
          </a:xfrm>
          <a:prstGeom prst="rect">
            <a:avLst/>
          </a:prstGeom>
        </p:spPr>
        <p:txBody>
          <a:bodyPr lIns="0" tIns="0" rIns="0" bIns="0" rtlCol="0" anchor="t">
            <a:spAutoFit/>
          </a:bodyPr>
          <a:lstStyle/>
          <a:p>
            <a:pPr marL="0" lvl="0" indent="0" algn="l">
              <a:lnSpc>
                <a:spcPts val="8249"/>
              </a:lnSpc>
            </a:pPr>
            <a:r>
              <a:rPr lang="en-US" sz="9705" spc="-533" dirty="0">
                <a:solidFill>
                  <a:srgbClr val="FFFFFF"/>
                </a:solidFill>
                <a:latin typeface="Arial" panose="020B0604020202020204" pitchFamily="34" charset="0"/>
                <a:ea typeface="Open Sauce Light"/>
                <a:cs typeface="Arial" panose="020B0604020202020204" pitchFamily="34" charset="0"/>
                <a:sym typeface="Open Sauce Light"/>
              </a:rPr>
              <a:t>Operations</a:t>
            </a:r>
          </a:p>
        </p:txBody>
      </p:sp>
      <p:sp>
        <p:nvSpPr>
          <p:cNvPr id="30" name="TextBox 30"/>
          <p:cNvSpPr txBox="1"/>
          <p:nvPr/>
        </p:nvSpPr>
        <p:spPr>
          <a:xfrm>
            <a:off x="7113177" y="2755521"/>
            <a:ext cx="8013552" cy="1071960"/>
          </a:xfrm>
          <a:prstGeom prst="rect">
            <a:avLst/>
          </a:prstGeom>
        </p:spPr>
        <p:txBody>
          <a:bodyPr lIns="0" tIns="0" rIns="0" bIns="0" rtlCol="0" anchor="t">
            <a:spAutoFit/>
          </a:bodyPr>
          <a:lstStyle/>
          <a:p>
            <a:pPr marL="0" lvl="0" indent="0" algn="l">
              <a:lnSpc>
                <a:spcPts val="8249"/>
              </a:lnSpc>
            </a:pPr>
            <a:r>
              <a:rPr lang="en-US" sz="9705" spc="-533" dirty="0">
                <a:solidFill>
                  <a:srgbClr val="C2C2C2"/>
                </a:solidFill>
                <a:latin typeface="Arial" panose="020B0604020202020204" pitchFamily="34" charset="0"/>
                <a:ea typeface="Open Sauce Light"/>
                <a:cs typeface="Arial" panose="020B0604020202020204" pitchFamily="34" charset="0"/>
                <a:sym typeface="Open Sauce Light"/>
              </a:rPr>
              <a:t>Plan</a:t>
            </a:r>
          </a:p>
        </p:txBody>
      </p:sp>
      <p:sp>
        <p:nvSpPr>
          <p:cNvPr id="31" name="TextBox 31"/>
          <p:cNvSpPr txBox="1"/>
          <p:nvPr/>
        </p:nvSpPr>
        <p:spPr>
          <a:xfrm>
            <a:off x="1685547" y="1076325"/>
            <a:ext cx="3344567" cy="220931"/>
          </a:xfrm>
          <a:prstGeom prst="rect">
            <a:avLst/>
          </a:prstGeom>
        </p:spPr>
        <p:txBody>
          <a:bodyPr lIns="0" tIns="0" rIns="0" bIns="0" rtlCol="0" anchor="t">
            <a:spAutoFit/>
          </a:bodyPr>
          <a:lstStyle/>
          <a:p>
            <a:pPr marL="0" lvl="0" indent="0" algn="just">
              <a:lnSpc>
                <a:spcPts val="1618"/>
              </a:lnSpc>
              <a:spcBef>
                <a:spcPct val="0"/>
              </a:spcBef>
            </a:pPr>
            <a:r>
              <a:rPr lang="en-US" sz="1798">
                <a:solidFill>
                  <a:srgbClr val="FFFFFF"/>
                </a:solidFill>
                <a:latin typeface="Open Sauce"/>
                <a:ea typeface="Open Sauce"/>
                <a:cs typeface="Open Sauce"/>
                <a:sym typeface="Open Sauce"/>
              </a:rPr>
              <a:t>Corsino Joinery Ltd</a:t>
            </a:r>
          </a:p>
        </p:txBody>
      </p:sp>
      <p:sp>
        <p:nvSpPr>
          <p:cNvPr id="32" name="TextBox 32"/>
          <p:cNvSpPr txBox="1"/>
          <p:nvPr/>
        </p:nvSpPr>
        <p:spPr>
          <a:xfrm>
            <a:off x="12963169" y="1076325"/>
            <a:ext cx="4296131" cy="220931"/>
          </a:xfrm>
          <a:prstGeom prst="rect">
            <a:avLst/>
          </a:prstGeom>
        </p:spPr>
        <p:txBody>
          <a:bodyPr lIns="0" tIns="0" rIns="0" bIns="0" rtlCol="0" anchor="t">
            <a:spAutoFit/>
          </a:bodyPr>
          <a:lstStyle/>
          <a:p>
            <a:pPr marL="0" lvl="0" indent="0" algn="r">
              <a:lnSpc>
                <a:spcPts val="1618"/>
              </a:lnSpc>
              <a:spcBef>
                <a:spcPct val="0"/>
              </a:spcBef>
            </a:pPr>
            <a:r>
              <a:rPr lang="en-US" sz="1798">
                <a:solidFill>
                  <a:srgbClr val="FFFFFF"/>
                </a:solidFill>
                <a:latin typeface="Open Sauce"/>
                <a:ea typeface="Open Sauce"/>
                <a:cs typeface="Open Sauce"/>
                <a:sym typeface="Open Sauce"/>
              </a:rPr>
              <a:t>Page 3</a:t>
            </a:r>
          </a:p>
        </p:txBody>
      </p:sp>
      <p:sp>
        <p:nvSpPr>
          <p:cNvPr id="33" name="TextBox 33"/>
          <p:cNvSpPr txBox="1"/>
          <p:nvPr/>
        </p:nvSpPr>
        <p:spPr>
          <a:xfrm>
            <a:off x="1352198" y="7712252"/>
            <a:ext cx="4817670" cy="796186"/>
          </a:xfrm>
          <a:prstGeom prst="rect">
            <a:avLst/>
          </a:prstGeom>
        </p:spPr>
        <p:txBody>
          <a:bodyPr lIns="0" tIns="0" rIns="0" bIns="0" rtlCol="0" anchor="t">
            <a:spAutoFit/>
          </a:bodyPr>
          <a:lstStyle/>
          <a:p>
            <a:pPr marL="0" lvl="0" indent="0" algn="l">
              <a:lnSpc>
                <a:spcPts val="2174"/>
              </a:lnSpc>
            </a:pPr>
            <a:r>
              <a:rPr lang="en-US" sz="1598" i="1" spc="-87">
                <a:solidFill>
                  <a:srgbClr val="FFFFFF"/>
                </a:solidFill>
                <a:latin typeface="Open Sauce Light Italics"/>
                <a:ea typeface="Open Sauce Light Italics"/>
                <a:cs typeface="Open Sauce Light Italics"/>
                <a:sym typeface="Open Sauce Light Italics"/>
              </a:rPr>
              <a:t>We partner with certified sustainable timber suppliers and trusted hardware providers to ensure every project meets our quality standards.</a:t>
            </a:r>
          </a:p>
        </p:txBody>
      </p:sp>
      <p:sp>
        <p:nvSpPr>
          <p:cNvPr id="34" name="TextBox 34"/>
          <p:cNvSpPr txBox="1"/>
          <p:nvPr/>
        </p:nvSpPr>
        <p:spPr>
          <a:xfrm>
            <a:off x="7132633" y="7712252"/>
            <a:ext cx="4817670" cy="796186"/>
          </a:xfrm>
          <a:prstGeom prst="rect">
            <a:avLst/>
          </a:prstGeom>
        </p:spPr>
        <p:txBody>
          <a:bodyPr lIns="0" tIns="0" rIns="0" bIns="0" rtlCol="0" anchor="t">
            <a:spAutoFit/>
          </a:bodyPr>
          <a:lstStyle/>
          <a:p>
            <a:pPr marL="0" lvl="0" indent="0" algn="l">
              <a:lnSpc>
                <a:spcPts val="2174"/>
              </a:lnSpc>
            </a:pPr>
            <a:r>
              <a:rPr lang="en-US" sz="1598" i="1" spc="-87">
                <a:solidFill>
                  <a:srgbClr val="323232"/>
                </a:solidFill>
                <a:latin typeface="Open Sauce Light Italics"/>
                <a:ea typeface="Open Sauce Light Italics"/>
                <a:cs typeface="Open Sauce Light Italics"/>
                <a:sym typeface="Open Sauce Light Italics"/>
              </a:rPr>
              <a:t>Our workshop is equipped with professional saws, drills, CNC machinery, and precision tools. We use premium timber and quality fittings for all projects.</a:t>
            </a:r>
          </a:p>
        </p:txBody>
      </p:sp>
      <p:sp>
        <p:nvSpPr>
          <p:cNvPr id="35" name="TextBox 35"/>
          <p:cNvSpPr txBox="1"/>
          <p:nvPr/>
        </p:nvSpPr>
        <p:spPr>
          <a:xfrm>
            <a:off x="1231825" y="4113465"/>
            <a:ext cx="9690026" cy="1550361"/>
          </a:xfrm>
          <a:prstGeom prst="rect">
            <a:avLst/>
          </a:prstGeom>
        </p:spPr>
        <p:txBody>
          <a:bodyPr lIns="0" tIns="0" rIns="0" bIns="0" rtlCol="0" anchor="t">
            <a:spAutoFit/>
          </a:bodyPr>
          <a:lstStyle/>
          <a:p>
            <a:pPr marL="0" lvl="0" indent="0" algn="l">
              <a:lnSpc>
                <a:spcPts val="2446"/>
              </a:lnSpc>
            </a:pPr>
            <a:r>
              <a:rPr lang="en-US" sz="3000" spc="-98" dirty="0">
                <a:solidFill>
                  <a:srgbClr val="FFFFFF"/>
                </a:solidFill>
                <a:latin typeface="Arial" panose="020B0604020202020204" pitchFamily="34" charset="0"/>
                <a:ea typeface="Open Sauce Light"/>
                <a:cs typeface="Arial" panose="020B0604020202020204" pitchFamily="34" charset="0"/>
                <a:sym typeface="Open Sauce Light"/>
              </a:rPr>
              <a:t>Our operations </a:t>
            </a:r>
            <a:r>
              <a:rPr lang="en-US" sz="3000" spc="-98" dirty="0" err="1">
                <a:solidFill>
                  <a:srgbClr val="FFFFFF"/>
                </a:solidFill>
                <a:latin typeface="Arial" panose="020B0604020202020204" pitchFamily="34" charset="0"/>
                <a:ea typeface="Open Sauce Light"/>
                <a:cs typeface="Arial" panose="020B0604020202020204" pitchFamily="34" charset="0"/>
                <a:sym typeface="Open Sauce Light"/>
              </a:rPr>
              <a:t>centre</a:t>
            </a:r>
            <a:r>
              <a:rPr lang="en-US" sz="3000" spc="-98" dirty="0">
                <a:solidFill>
                  <a:srgbClr val="FFFFFF"/>
                </a:solidFill>
                <a:latin typeface="Arial" panose="020B0604020202020204" pitchFamily="34" charset="0"/>
                <a:ea typeface="Open Sauce Light"/>
                <a:cs typeface="Arial" panose="020B0604020202020204" pitchFamily="34" charset="0"/>
                <a:sym typeface="Open Sauce Light"/>
              </a:rPr>
              <a:t> on a fully equipped workshop staffed by skilled joiners and apprentices. We maintain rigorous quality control through precision manufacturing techniques and safe installation practices, ensuring every bespoke piece meets exacting standards.</a:t>
            </a:r>
          </a:p>
        </p:txBody>
      </p:sp>
      <p:sp>
        <p:nvSpPr>
          <p:cNvPr id="36" name="TextBox 36"/>
          <p:cNvSpPr txBox="1"/>
          <p:nvPr/>
        </p:nvSpPr>
        <p:spPr>
          <a:xfrm>
            <a:off x="1352198" y="6760332"/>
            <a:ext cx="5878161" cy="543526"/>
          </a:xfrm>
          <a:prstGeom prst="rect">
            <a:avLst/>
          </a:prstGeom>
        </p:spPr>
        <p:txBody>
          <a:bodyPr lIns="0" tIns="0" rIns="0" bIns="0" rtlCol="0" anchor="t">
            <a:spAutoFit/>
          </a:bodyPr>
          <a:lstStyle/>
          <a:p>
            <a:pPr marL="0" lvl="0" indent="0" algn="l">
              <a:lnSpc>
                <a:spcPts val="4177"/>
              </a:lnSpc>
            </a:pPr>
            <a:r>
              <a:rPr lang="en-US" sz="3797" b="1" spc="-208">
                <a:solidFill>
                  <a:srgbClr val="FFFFFF"/>
                </a:solidFill>
                <a:latin typeface="Open Sauce Bold"/>
                <a:ea typeface="Open Sauce Bold"/>
                <a:cs typeface="Open Sauce Bold"/>
                <a:sym typeface="Open Sauce Bold"/>
              </a:rPr>
              <a:t>Suppliers and Partners</a:t>
            </a:r>
          </a:p>
        </p:txBody>
      </p:sp>
      <p:sp>
        <p:nvSpPr>
          <p:cNvPr id="37" name="TextBox 37"/>
          <p:cNvSpPr txBox="1"/>
          <p:nvPr/>
        </p:nvSpPr>
        <p:spPr>
          <a:xfrm>
            <a:off x="7132633" y="6760332"/>
            <a:ext cx="5878161" cy="543526"/>
          </a:xfrm>
          <a:prstGeom prst="rect">
            <a:avLst/>
          </a:prstGeom>
        </p:spPr>
        <p:txBody>
          <a:bodyPr lIns="0" tIns="0" rIns="0" bIns="0" rtlCol="0" anchor="t">
            <a:spAutoFit/>
          </a:bodyPr>
          <a:lstStyle/>
          <a:p>
            <a:pPr marL="0" lvl="0" indent="0" algn="l">
              <a:lnSpc>
                <a:spcPts val="4177"/>
              </a:lnSpc>
            </a:pPr>
            <a:r>
              <a:rPr lang="en-US" sz="3797" b="1" spc="-208">
                <a:solidFill>
                  <a:srgbClr val="323232"/>
                </a:solidFill>
                <a:latin typeface="Open Sauce Bold"/>
                <a:ea typeface="Open Sauce Bold"/>
                <a:cs typeface="Open Sauce Bold"/>
                <a:sym typeface="Open Sauce Bold"/>
              </a:rPr>
              <a:t>Technology and Tools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74027"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9" name="Freeform 9"/>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0" name="Freeform 10"/>
          <p:cNvSpPr/>
          <p:nvPr/>
        </p:nvSpPr>
        <p:spPr>
          <a:xfrm>
            <a:off x="12467950" y="-3059213"/>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1" name="AutoShape 11"/>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Freeform 12"/>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3" name="Group 13"/>
          <p:cNvGrpSpPr/>
          <p:nvPr/>
        </p:nvGrpSpPr>
        <p:grpSpPr>
          <a:xfrm>
            <a:off x="1028700" y="9477375"/>
            <a:ext cx="435106" cy="455421"/>
            <a:chOff x="0" y="0"/>
            <a:chExt cx="220706" cy="231010"/>
          </a:xfrm>
        </p:grpSpPr>
        <p:sp>
          <p:nvSpPr>
            <p:cNvPr id="14" name="Freeform 14"/>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5" name="TextBox 15"/>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grpSp>
        <p:nvGrpSpPr>
          <p:cNvPr id="16" name="Group 16"/>
          <p:cNvGrpSpPr/>
          <p:nvPr/>
        </p:nvGrpSpPr>
        <p:grpSpPr>
          <a:xfrm>
            <a:off x="16824194" y="9477375"/>
            <a:ext cx="435106" cy="455421"/>
            <a:chOff x="0" y="0"/>
            <a:chExt cx="220706" cy="231010"/>
          </a:xfrm>
        </p:grpSpPr>
        <p:sp>
          <p:nvSpPr>
            <p:cNvPr id="17" name="Freeform 17"/>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8" name="TextBox 18"/>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sp>
        <p:nvSpPr>
          <p:cNvPr id="19" name="Freeform 19"/>
          <p:cNvSpPr/>
          <p:nvPr/>
        </p:nvSpPr>
        <p:spPr>
          <a:xfrm>
            <a:off x="1164250" y="9604723"/>
            <a:ext cx="140323" cy="220508"/>
          </a:xfrm>
          <a:custGeom>
            <a:avLst/>
            <a:gdLst/>
            <a:ahLst/>
            <a:cxnLst/>
            <a:rect l="l" t="t" r="r" b="b"/>
            <a:pathLst>
              <a:path w="140323" h="220508">
                <a:moveTo>
                  <a:pt x="0" y="0"/>
                </a:moveTo>
                <a:lnTo>
                  <a:pt x="140323" y="0"/>
                </a:lnTo>
                <a:lnTo>
                  <a:pt x="140323" y="220508"/>
                </a:lnTo>
                <a:lnTo>
                  <a:pt x="0" y="22050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p:cNvSpPr/>
          <p:nvPr/>
        </p:nvSpPr>
        <p:spPr>
          <a:xfrm flipH="1">
            <a:off x="16990635" y="9604723"/>
            <a:ext cx="140323" cy="220508"/>
          </a:xfrm>
          <a:custGeom>
            <a:avLst/>
            <a:gdLst/>
            <a:ahLst/>
            <a:cxnLst/>
            <a:rect l="l" t="t" r="r" b="b"/>
            <a:pathLst>
              <a:path w="140323" h="220508">
                <a:moveTo>
                  <a:pt x="140323" y="0"/>
                </a:moveTo>
                <a:lnTo>
                  <a:pt x="0" y="0"/>
                </a:lnTo>
                <a:lnTo>
                  <a:pt x="0" y="220508"/>
                </a:lnTo>
                <a:lnTo>
                  <a:pt x="140323" y="220508"/>
                </a:lnTo>
                <a:lnTo>
                  <a:pt x="140323"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1" name="TextBox 21"/>
          <p:cNvSpPr txBox="1"/>
          <p:nvPr/>
        </p:nvSpPr>
        <p:spPr>
          <a:xfrm>
            <a:off x="1760710" y="2688508"/>
            <a:ext cx="7773239" cy="1072922"/>
          </a:xfrm>
          <a:prstGeom prst="rect">
            <a:avLst/>
          </a:prstGeom>
        </p:spPr>
        <p:txBody>
          <a:bodyPr wrap="square" lIns="0" tIns="0" rIns="0" bIns="0" rtlCol="0" anchor="t">
            <a:spAutoFit/>
          </a:bodyPr>
          <a:lstStyle/>
          <a:p>
            <a:pPr marL="0" lvl="0" indent="0" algn="l">
              <a:lnSpc>
                <a:spcPts val="8196"/>
              </a:lnSpc>
            </a:pPr>
            <a:r>
              <a:rPr lang="en-US" sz="9642" spc="-530" dirty="0">
                <a:solidFill>
                  <a:srgbClr val="FFFFFF"/>
                </a:solidFill>
                <a:latin typeface="Arial" panose="020B0604020202020204" pitchFamily="34" charset="0"/>
                <a:ea typeface="Open Sauce Light"/>
                <a:cs typeface="Arial" panose="020B0604020202020204" pitchFamily="34" charset="0"/>
                <a:sym typeface="Open Sauce Light"/>
              </a:rPr>
              <a:t>Organisational</a:t>
            </a:r>
          </a:p>
        </p:txBody>
      </p:sp>
      <p:sp>
        <p:nvSpPr>
          <p:cNvPr id="22" name="TextBox 22"/>
          <p:cNvSpPr txBox="1"/>
          <p:nvPr/>
        </p:nvSpPr>
        <p:spPr>
          <a:xfrm>
            <a:off x="9639332" y="2801692"/>
            <a:ext cx="8013552" cy="1070101"/>
          </a:xfrm>
          <a:prstGeom prst="rect">
            <a:avLst/>
          </a:prstGeom>
        </p:spPr>
        <p:txBody>
          <a:bodyPr lIns="0" tIns="0" rIns="0" bIns="0" rtlCol="0" anchor="t">
            <a:spAutoFit/>
          </a:bodyPr>
          <a:lstStyle/>
          <a:p>
            <a:pPr marL="0" lvl="0" indent="0" algn="l">
              <a:lnSpc>
                <a:spcPts val="8196"/>
              </a:lnSpc>
            </a:pPr>
            <a:r>
              <a:rPr lang="en-US" sz="9642" spc="-530" dirty="0">
                <a:solidFill>
                  <a:srgbClr val="C2C2C2"/>
                </a:solidFill>
                <a:latin typeface="Arial" panose="020B0604020202020204" pitchFamily="34" charset="0"/>
                <a:ea typeface="Open Sauce Light"/>
                <a:cs typeface="Arial" panose="020B0604020202020204" pitchFamily="34" charset="0"/>
                <a:sym typeface="Open Sauce Light"/>
              </a:rPr>
              <a:t>Structure</a:t>
            </a:r>
          </a:p>
        </p:txBody>
      </p:sp>
      <p:sp>
        <p:nvSpPr>
          <p:cNvPr id="23" name="TextBox 23"/>
          <p:cNvSpPr txBox="1"/>
          <p:nvPr/>
        </p:nvSpPr>
        <p:spPr>
          <a:xfrm>
            <a:off x="1685547" y="1085850"/>
            <a:ext cx="3344567" cy="199010"/>
          </a:xfrm>
          <a:prstGeom prst="rect">
            <a:avLst/>
          </a:prstGeom>
        </p:spPr>
        <p:txBody>
          <a:bodyPr lIns="0" tIns="0" rIns="0" bIns="0" rtlCol="0" anchor="t">
            <a:spAutoFit/>
          </a:bodyPr>
          <a:lstStyle/>
          <a:p>
            <a:pPr marL="0" lvl="0" indent="0" algn="just">
              <a:lnSpc>
                <a:spcPts val="1551"/>
              </a:lnSpc>
              <a:spcBef>
                <a:spcPct val="0"/>
              </a:spcBef>
            </a:pPr>
            <a:r>
              <a:rPr lang="en-US" sz="1723">
                <a:solidFill>
                  <a:srgbClr val="FFFFFF"/>
                </a:solidFill>
                <a:latin typeface="Open Sauce"/>
                <a:ea typeface="Open Sauce"/>
                <a:cs typeface="Open Sauce"/>
                <a:sym typeface="Open Sauce"/>
              </a:rPr>
              <a:t>Corsino Joinery Ltd</a:t>
            </a:r>
          </a:p>
        </p:txBody>
      </p:sp>
      <p:sp>
        <p:nvSpPr>
          <p:cNvPr id="24" name="TextBox 24"/>
          <p:cNvSpPr txBox="1"/>
          <p:nvPr/>
        </p:nvSpPr>
        <p:spPr>
          <a:xfrm>
            <a:off x="12963169" y="1085850"/>
            <a:ext cx="4296131" cy="199010"/>
          </a:xfrm>
          <a:prstGeom prst="rect">
            <a:avLst/>
          </a:prstGeom>
        </p:spPr>
        <p:txBody>
          <a:bodyPr lIns="0" tIns="0" rIns="0" bIns="0" rtlCol="0" anchor="t">
            <a:spAutoFit/>
          </a:bodyPr>
          <a:lstStyle/>
          <a:p>
            <a:pPr marL="0" lvl="0" indent="0" algn="r">
              <a:lnSpc>
                <a:spcPts val="1551"/>
              </a:lnSpc>
              <a:spcBef>
                <a:spcPct val="0"/>
              </a:spcBef>
            </a:pPr>
            <a:r>
              <a:rPr lang="en-US" sz="1723">
                <a:solidFill>
                  <a:srgbClr val="FFFFFF"/>
                </a:solidFill>
                <a:latin typeface="Open Sauce"/>
                <a:ea typeface="Open Sauce"/>
                <a:cs typeface="Open Sauce"/>
                <a:sym typeface="Open Sauce"/>
              </a:rPr>
              <a:t>Page 4</a:t>
            </a:r>
          </a:p>
        </p:txBody>
      </p:sp>
      <p:grpSp>
        <p:nvGrpSpPr>
          <p:cNvPr id="25" name="Group 25"/>
          <p:cNvGrpSpPr/>
          <p:nvPr/>
        </p:nvGrpSpPr>
        <p:grpSpPr>
          <a:xfrm>
            <a:off x="10111878" y="4245454"/>
            <a:ext cx="3212995" cy="4627150"/>
            <a:chOff x="0" y="0"/>
            <a:chExt cx="497777" cy="716867"/>
          </a:xfrm>
        </p:grpSpPr>
        <p:sp>
          <p:nvSpPr>
            <p:cNvPr id="26" name="Freeform 26"/>
            <p:cNvSpPr/>
            <p:nvPr/>
          </p:nvSpPr>
          <p:spPr>
            <a:xfrm>
              <a:off x="0" y="0"/>
              <a:ext cx="497777" cy="716867"/>
            </a:xfrm>
            <a:custGeom>
              <a:avLst/>
              <a:gdLst/>
              <a:ahLst/>
              <a:cxnLst/>
              <a:rect l="l" t="t" r="r" b="b"/>
              <a:pathLst>
                <a:path w="497777" h="716867">
                  <a:moveTo>
                    <a:pt x="110840" y="0"/>
                  </a:moveTo>
                  <a:lnTo>
                    <a:pt x="386937" y="0"/>
                  </a:lnTo>
                  <a:cubicBezTo>
                    <a:pt x="416334" y="0"/>
                    <a:pt x="444526" y="11678"/>
                    <a:pt x="465313" y="32464"/>
                  </a:cubicBezTo>
                  <a:cubicBezTo>
                    <a:pt x="486099" y="53251"/>
                    <a:pt x="497777" y="81443"/>
                    <a:pt x="497777" y="110840"/>
                  </a:cubicBezTo>
                  <a:lnTo>
                    <a:pt x="497777" y="606027"/>
                  </a:lnTo>
                  <a:cubicBezTo>
                    <a:pt x="497777" y="635423"/>
                    <a:pt x="486099" y="663616"/>
                    <a:pt x="465313" y="684402"/>
                  </a:cubicBezTo>
                  <a:cubicBezTo>
                    <a:pt x="444526" y="705189"/>
                    <a:pt x="416334" y="716867"/>
                    <a:pt x="386937" y="716867"/>
                  </a:cubicBezTo>
                  <a:lnTo>
                    <a:pt x="110840" y="716867"/>
                  </a:lnTo>
                  <a:cubicBezTo>
                    <a:pt x="49625" y="716867"/>
                    <a:pt x="0" y="667242"/>
                    <a:pt x="0" y="606027"/>
                  </a:cubicBezTo>
                  <a:lnTo>
                    <a:pt x="0" y="110840"/>
                  </a:lnTo>
                  <a:cubicBezTo>
                    <a:pt x="0" y="49625"/>
                    <a:pt x="49625" y="0"/>
                    <a:pt x="110840" y="0"/>
                  </a:cubicBezTo>
                  <a:close/>
                </a:path>
              </a:pathLst>
            </a:custGeom>
            <a:blipFill>
              <a:blip r:embed="rId5"/>
              <a:stretch>
                <a:fillRect t="-1530" b="-1530"/>
              </a:stretch>
            </a:blipFill>
            <a:ln cap="rnd">
              <a:noFill/>
              <a:prstDash val="solid"/>
              <a:round/>
            </a:ln>
          </p:spPr>
          <p:txBody>
            <a:bodyPr/>
            <a:lstStyle/>
            <a:p>
              <a:endParaRPr lang="en-US"/>
            </a:p>
          </p:txBody>
        </p:sp>
      </p:grpSp>
      <p:grpSp>
        <p:nvGrpSpPr>
          <p:cNvPr id="27" name="Group 27"/>
          <p:cNvGrpSpPr/>
          <p:nvPr/>
        </p:nvGrpSpPr>
        <p:grpSpPr>
          <a:xfrm>
            <a:off x="6498834" y="4245454"/>
            <a:ext cx="3212995" cy="4627150"/>
            <a:chOff x="0" y="0"/>
            <a:chExt cx="497777" cy="716867"/>
          </a:xfrm>
        </p:grpSpPr>
        <p:sp>
          <p:nvSpPr>
            <p:cNvPr id="28" name="Freeform 28"/>
            <p:cNvSpPr/>
            <p:nvPr/>
          </p:nvSpPr>
          <p:spPr>
            <a:xfrm>
              <a:off x="0" y="0"/>
              <a:ext cx="497777" cy="716867"/>
            </a:xfrm>
            <a:custGeom>
              <a:avLst/>
              <a:gdLst/>
              <a:ahLst/>
              <a:cxnLst/>
              <a:rect l="l" t="t" r="r" b="b"/>
              <a:pathLst>
                <a:path w="497777" h="716867">
                  <a:moveTo>
                    <a:pt x="110840" y="0"/>
                  </a:moveTo>
                  <a:lnTo>
                    <a:pt x="386937" y="0"/>
                  </a:lnTo>
                  <a:cubicBezTo>
                    <a:pt x="416334" y="0"/>
                    <a:pt x="444526" y="11678"/>
                    <a:pt x="465313" y="32464"/>
                  </a:cubicBezTo>
                  <a:cubicBezTo>
                    <a:pt x="486099" y="53251"/>
                    <a:pt x="497777" y="81443"/>
                    <a:pt x="497777" y="110840"/>
                  </a:cubicBezTo>
                  <a:lnTo>
                    <a:pt x="497777" y="606027"/>
                  </a:lnTo>
                  <a:cubicBezTo>
                    <a:pt x="497777" y="635423"/>
                    <a:pt x="486099" y="663616"/>
                    <a:pt x="465313" y="684402"/>
                  </a:cubicBezTo>
                  <a:cubicBezTo>
                    <a:pt x="444526" y="705189"/>
                    <a:pt x="416334" y="716867"/>
                    <a:pt x="386937" y="716867"/>
                  </a:cubicBezTo>
                  <a:lnTo>
                    <a:pt x="110840" y="716867"/>
                  </a:lnTo>
                  <a:cubicBezTo>
                    <a:pt x="49625" y="716867"/>
                    <a:pt x="0" y="667242"/>
                    <a:pt x="0" y="606027"/>
                  </a:cubicBezTo>
                  <a:lnTo>
                    <a:pt x="0" y="110840"/>
                  </a:lnTo>
                  <a:cubicBezTo>
                    <a:pt x="0" y="49625"/>
                    <a:pt x="49625" y="0"/>
                    <a:pt x="110840" y="0"/>
                  </a:cubicBezTo>
                  <a:close/>
                </a:path>
              </a:pathLst>
            </a:custGeom>
            <a:blipFill>
              <a:blip r:embed="rId6"/>
              <a:stretch>
                <a:fillRect t="-1530" b="-1530"/>
              </a:stretch>
            </a:blipFill>
            <a:ln cap="rnd">
              <a:noFill/>
              <a:prstDash val="solid"/>
              <a:round/>
            </a:ln>
          </p:spPr>
          <p:txBody>
            <a:bodyPr/>
            <a:lstStyle/>
            <a:p>
              <a:endParaRPr lang="en-US"/>
            </a:p>
          </p:txBody>
        </p:sp>
      </p:grpSp>
      <p:grpSp>
        <p:nvGrpSpPr>
          <p:cNvPr id="29" name="Group 29"/>
          <p:cNvGrpSpPr/>
          <p:nvPr/>
        </p:nvGrpSpPr>
        <p:grpSpPr>
          <a:xfrm>
            <a:off x="13727835" y="4245454"/>
            <a:ext cx="3212995" cy="4627150"/>
            <a:chOff x="0" y="0"/>
            <a:chExt cx="497777" cy="716867"/>
          </a:xfrm>
        </p:grpSpPr>
        <p:sp>
          <p:nvSpPr>
            <p:cNvPr id="30" name="Freeform 30"/>
            <p:cNvSpPr/>
            <p:nvPr/>
          </p:nvSpPr>
          <p:spPr>
            <a:xfrm>
              <a:off x="0" y="0"/>
              <a:ext cx="497777" cy="716867"/>
            </a:xfrm>
            <a:custGeom>
              <a:avLst/>
              <a:gdLst/>
              <a:ahLst/>
              <a:cxnLst/>
              <a:rect l="l" t="t" r="r" b="b"/>
              <a:pathLst>
                <a:path w="497777" h="716867">
                  <a:moveTo>
                    <a:pt x="110840" y="0"/>
                  </a:moveTo>
                  <a:lnTo>
                    <a:pt x="386937" y="0"/>
                  </a:lnTo>
                  <a:cubicBezTo>
                    <a:pt x="416334" y="0"/>
                    <a:pt x="444526" y="11678"/>
                    <a:pt x="465313" y="32464"/>
                  </a:cubicBezTo>
                  <a:cubicBezTo>
                    <a:pt x="486099" y="53251"/>
                    <a:pt x="497777" y="81443"/>
                    <a:pt x="497777" y="110840"/>
                  </a:cubicBezTo>
                  <a:lnTo>
                    <a:pt x="497777" y="606027"/>
                  </a:lnTo>
                  <a:cubicBezTo>
                    <a:pt x="497777" y="635423"/>
                    <a:pt x="486099" y="663616"/>
                    <a:pt x="465313" y="684402"/>
                  </a:cubicBezTo>
                  <a:cubicBezTo>
                    <a:pt x="444526" y="705189"/>
                    <a:pt x="416334" y="716867"/>
                    <a:pt x="386937" y="716867"/>
                  </a:cubicBezTo>
                  <a:lnTo>
                    <a:pt x="110840" y="716867"/>
                  </a:lnTo>
                  <a:cubicBezTo>
                    <a:pt x="49625" y="716867"/>
                    <a:pt x="0" y="667242"/>
                    <a:pt x="0" y="606027"/>
                  </a:cubicBezTo>
                  <a:lnTo>
                    <a:pt x="0" y="110840"/>
                  </a:lnTo>
                  <a:cubicBezTo>
                    <a:pt x="0" y="49625"/>
                    <a:pt x="49625" y="0"/>
                    <a:pt x="110840" y="0"/>
                  </a:cubicBezTo>
                  <a:close/>
                </a:path>
              </a:pathLst>
            </a:custGeom>
            <a:blipFill>
              <a:blip r:embed="rId7"/>
              <a:stretch>
                <a:fillRect t="-1530" b="-1530"/>
              </a:stretch>
            </a:blipFill>
            <a:ln cap="rnd">
              <a:noFill/>
              <a:prstDash val="solid"/>
              <a:round/>
            </a:ln>
          </p:spPr>
          <p:txBody>
            <a:bodyPr/>
            <a:lstStyle/>
            <a:p>
              <a:endParaRPr lang="en-US"/>
            </a:p>
          </p:txBody>
        </p:sp>
      </p:grpSp>
      <p:grpSp>
        <p:nvGrpSpPr>
          <p:cNvPr id="31" name="Group 31"/>
          <p:cNvGrpSpPr/>
          <p:nvPr/>
        </p:nvGrpSpPr>
        <p:grpSpPr>
          <a:xfrm>
            <a:off x="6734178" y="8316307"/>
            <a:ext cx="2742306" cy="1288416"/>
            <a:chOff x="0" y="0"/>
            <a:chExt cx="722254" cy="248097"/>
          </a:xfrm>
        </p:grpSpPr>
        <p:sp>
          <p:nvSpPr>
            <p:cNvPr id="32" name="Freeform 32"/>
            <p:cNvSpPr/>
            <p:nvPr/>
          </p:nvSpPr>
          <p:spPr>
            <a:xfrm>
              <a:off x="0" y="0"/>
              <a:ext cx="722254" cy="248097"/>
            </a:xfrm>
            <a:custGeom>
              <a:avLst/>
              <a:gdLst/>
              <a:ahLst/>
              <a:cxnLst/>
              <a:rect l="l" t="t" r="r" b="b"/>
              <a:pathLst>
                <a:path w="722254" h="248097">
                  <a:moveTo>
                    <a:pt x="98810" y="0"/>
                  </a:moveTo>
                  <a:lnTo>
                    <a:pt x="623444" y="0"/>
                  </a:lnTo>
                  <a:cubicBezTo>
                    <a:pt x="678015" y="0"/>
                    <a:pt x="722254" y="44239"/>
                    <a:pt x="722254" y="98810"/>
                  </a:cubicBezTo>
                  <a:lnTo>
                    <a:pt x="722254" y="149287"/>
                  </a:lnTo>
                  <a:cubicBezTo>
                    <a:pt x="722254" y="175493"/>
                    <a:pt x="711843" y="200626"/>
                    <a:pt x="693313" y="219156"/>
                  </a:cubicBezTo>
                  <a:cubicBezTo>
                    <a:pt x="674782" y="237687"/>
                    <a:pt x="649650" y="248097"/>
                    <a:pt x="623444" y="248097"/>
                  </a:cubicBezTo>
                  <a:lnTo>
                    <a:pt x="98810" y="248097"/>
                  </a:lnTo>
                  <a:cubicBezTo>
                    <a:pt x="72604" y="248097"/>
                    <a:pt x="47471" y="237687"/>
                    <a:pt x="28941" y="219156"/>
                  </a:cubicBezTo>
                  <a:cubicBezTo>
                    <a:pt x="10410" y="200626"/>
                    <a:pt x="0" y="175493"/>
                    <a:pt x="0" y="149287"/>
                  </a:cubicBezTo>
                  <a:lnTo>
                    <a:pt x="0" y="98810"/>
                  </a:lnTo>
                  <a:cubicBezTo>
                    <a:pt x="0" y="72604"/>
                    <a:pt x="10410" y="47471"/>
                    <a:pt x="28941" y="28941"/>
                  </a:cubicBezTo>
                  <a:cubicBezTo>
                    <a:pt x="47471" y="10410"/>
                    <a:pt x="72604" y="0"/>
                    <a:pt x="98810" y="0"/>
                  </a:cubicBezTo>
                  <a:close/>
                </a:path>
              </a:pathLst>
            </a:custGeom>
            <a:solidFill>
              <a:srgbClr val="B0F100"/>
            </a:solidFill>
            <a:ln cap="rnd">
              <a:noFill/>
              <a:prstDash val="solid"/>
              <a:round/>
            </a:ln>
          </p:spPr>
          <p:txBody>
            <a:bodyPr/>
            <a:lstStyle/>
            <a:p>
              <a:endParaRPr lang="en-US"/>
            </a:p>
          </p:txBody>
        </p:sp>
        <p:sp>
          <p:nvSpPr>
            <p:cNvPr id="33" name="TextBox 33"/>
            <p:cNvSpPr txBox="1"/>
            <p:nvPr/>
          </p:nvSpPr>
          <p:spPr>
            <a:xfrm>
              <a:off x="0" y="-47625"/>
              <a:ext cx="722254" cy="295722"/>
            </a:xfrm>
            <a:prstGeom prst="rect">
              <a:avLst/>
            </a:prstGeom>
          </p:spPr>
          <p:txBody>
            <a:bodyPr lIns="50800" tIns="50800" rIns="50800" bIns="50800" rtlCol="0" anchor="ctr"/>
            <a:lstStyle/>
            <a:p>
              <a:pPr marL="0" lvl="0" indent="0" algn="ctr">
                <a:lnSpc>
                  <a:spcPts val="2659"/>
                </a:lnSpc>
              </a:pPr>
              <a:endParaRPr/>
            </a:p>
          </p:txBody>
        </p:sp>
      </p:grpSp>
      <p:grpSp>
        <p:nvGrpSpPr>
          <p:cNvPr id="34" name="Group 34"/>
          <p:cNvGrpSpPr/>
          <p:nvPr/>
        </p:nvGrpSpPr>
        <p:grpSpPr>
          <a:xfrm>
            <a:off x="10347222" y="8316307"/>
            <a:ext cx="2742306" cy="1382343"/>
            <a:chOff x="0" y="0"/>
            <a:chExt cx="722254" cy="248097"/>
          </a:xfrm>
        </p:grpSpPr>
        <p:sp>
          <p:nvSpPr>
            <p:cNvPr id="35" name="Freeform 35"/>
            <p:cNvSpPr/>
            <p:nvPr/>
          </p:nvSpPr>
          <p:spPr>
            <a:xfrm>
              <a:off x="0" y="0"/>
              <a:ext cx="722254" cy="248097"/>
            </a:xfrm>
            <a:custGeom>
              <a:avLst/>
              <a:gdLst/>
              <a:ahLst/>
              <a:cxnLst/>
              <a:rect l="l" t="t" r="r" b="b"/>
              <a:pathLst>
                <a:path w="722254" h="248097">
                  <a:moveTo>
                    <a:pt x="98810" y="0"/>
                  </a:moveTo>
                  <a:lnTo>
                    <a:pt x="623444" y="0"/>
                  </a:lnTo>
                  <a:cubicBezTo>
                    <a:pt x="678015" y="0"/>
                    <a:pt x="722254" y="44239"/>
                    <a:pt x="722254" y="98810"/>
                  </a:cubicBezTo>
                  <a:lnTo>
                    <a:pt x="722254" y="149287"/>
                  </a:lnTo>
                  <a:cubicBezTo>
                    <a:pt x="722254" y="175493"/>
                    <a:pt x="711843" y="200626"/>
                    <a:pt x="693313" y="219156"/>
                  </a:cubicBezTo>
                  <a:cubicBezTo>
                    <a:pt x="674782" y="237687"/>
                    <a:pt x="649650" y="248097"/>
                    <a:pt x="623444" y="248097"/>
                  </a:cubicBezTo>
                  <a:lnTo>
                    <a:pt x="98810" y="248097"/>
                  </a:lnTo>
                  <a:cubicBezTo>
                    <a:pt x="72604" y="248097"/>
                    <a:pt x="47471" y="237687"/>
                    <a:pt x="28941" y="219156"/>
                  </a:cubicBezTo>
                  <a:cubicBezTo>
                    <a:pt x="10410" y="200626"/>
                    <a:pt x="0" y="175493"/>
                    <a:pt x="0" y="149287"/>
                  </a:cubicBezTo>
                  <a:lnTo>
                    <a:pt x="0" y="98810"/>
                  </a:lnTo>
                  <a:cubicBezTo>
                    <a:pt x="0" y="72604"/>
                    <a:pt x="10410" y="47471"/>
                    <a:pt x="28941" y="28941"/>
                  </a:cubicBezTo>
                  <a:cubicBezTo>
                    <a:pt x="47471" y="10410"/>
                    <a:pt x="72604" y="0"/>
                    <a:pt x="98810" y="0"/>
                  </a:cubicBezTo>
                  <a:close/>
                </a:path>
              </a:pathLst>
            </a:custGeom>
            <a:solidFill>
              <a:srgbClr val="FFFFFF"/>
            </a:solidFill>
            <a:ln cap="rnd">
              <a:noFill/>
              <a:prstDash val="solid"/>
              <a:round/>
            </a:ln>
          </p:spPr>
          <p:txBody>
            <a:bodyPr/>
            <a:lstStyle/>
            <a:p>
              <a:endParaRPr lang="en-US"/>
            </a:p>
          </p:txBody>
        </p:sp>
        <p:sp>
          <p:nvSpPr>
            <p:cNvPr id="36" name="TextBox 36"/>
            <p:cNvSpPr txBox="1"/>
            <p:nvPr/>
          </p:nvSpPr>
          <p:spPr>
            <a:xfrm>
              <a:off x="0" y="-47625"/>
              <a:ext cx="722254" cy="295722"/>
            </a:xfrm>
            <a:prstGeom prst="rect">
              <a:avLst/>
            </a:prstGeom>
          </p:spPr>
          <p:txBody>
            <a:bodyPr lIns="50800" tIns="50800" rIns="50800" bIns="50800" rtlCol="0" anchor="ctr"/>
            <a:lstStyle/>
            <a:p>
              <a:pPr marL="0" lvl="0" indent="0" algn="ctr">
                <a:lnSpc>
                  <a:spcPts val="2659"/>
                </a:lnSpc>
              </a:pPr>
              <a:endParaRPr/>
            </a:p>
          </p:txBody>
        </p:sp>
      </p:grpSp>
      <p:grpSp>
        <p:nvGrpSpPr>
          <p:cNvPr id="37" name="Group 37"/>
          <p:cNvGrpSpPr/>
          <p:nvPr/>
        </p:nvGrpSpPr>
        <p:grpSpPr>
          <a:xfrm>
            <a:off x="13411508" y="8268805"/>
            <a:ext cx="4202754" cy="1429845"/>
            <a:chOff x="0" y="0"/>
            <a:chExt cx="798122" cy="260608"/>
          </a:xfrm>
        </p:grpSpPr>
        <p:sp>
          <p:nvSpPr>
            <p:cNvPr id="38" name="Freeform 38"/>
            <p:cNvSpPr/>
            <p:nvPr/>
          </p:nvSpPr>
          <p:spPr>
            <a:xfrm>
              <a:off x="0" y="0"/>
              <a:ext cx="798122" cy="260608"/>
            </a:xfrm>
            <a:custGeom>
              <a:avLst/>
              <a:gdLst/>
              <a:ahLst/>
              <a:cxnLst/>
              <a:rect l="l" t="t" r="r" b="b"/>
              <a:pathLst>
                <a:path w="798122" h="260608">
                  <a:moveTo>
                    <a:pt x="89417" y="0"/>
                  </a:moveTo>
                  <a:lnTo>
                    <a:pt x="708705" y="0"/>
                  </a:lnTo>
                  <a:cubicBezTo>
                    <a:pt x="758088" y="0"/>
                    <a:pt x="798122" y="40033"/>
                    <a:pt x="798122" y="89417"/>
                  </a:cubicBezTo>
                  <a:lnTo>
                    <a:pt x="798122" y="171190"/>
                  </a:lnTo>
                  <a:cubicBezTo>
                    <a:pt x="798122" y="220574"/>
                    <a:pt x="758088" y="260608"/>
                    <a:pt x="708705" y="260608"/>
                  </a:cubicBezTo>
                  <a:lnTo>
                    <a:pt x="89417" y="260608"/>
                  </a:lnTo>
                  <a:cubicBezTo>
                    <a:pt x="40033" y="260608"/>
                    <a:pt x="0" y="220574"/>
                    <a:pt x="0" y="171190"/>
                  </a:cubicBezTo>
                  <a:lnTo>
                    <a:pt x="0" y="89417"/>
                  </a:lnTo>
                  <a:cubicBezTo>
                    <a:pt x="0" y="40033"/>
                    <a:pt x="40033" y="0"/>
                    <a:pt x="89417" y="0"/>
                  </a:cubicBezTo>
                  <a:close/>
                </a:path>
              </a:pathLst>
            </a:custGeom>
            <a:solidFill>
              <a:srgbClr val="FFFFFF"/>
            </a:solidFill>
            <a:ln cap="rnd">
              <a:noFill/>
              <a:prstDash val="solid"/>
              <a:round/>
            </a:ln>
          </p:spPr>
          <p:txBody>
            <a:bodyPr/>
            <a:lstStyle/>
            <a:p>
              <a:endParaRPr lang="en-US"/>
            </a:p>
          </p:txBody>
        </p:sp>
        <p:sp>
          <p:nvSpPr>
            <p:cNvPr id="39" name="TextBox 39"/>
            <p:cNvSpPr txBox="1"/>
            <p:nvPr/>
          </p:nvSpPr>
          <p:spPr>
            <a:xfrm>
              <a:off x="0" y="-47625"/>
              <a:ext cx="798122" cy="308233"/>
            </a:xfrm>
            <a:prstGeom prst="rect">
              <a:avLst/>
            </a:prstGeom>
          </p:spPr>
          <p:txBody>
            <a:bodyPr lIns="50800" tIns="50800" rIns="50800" bIns="50800" rtlCol="0" anchor="ctr"/>
            <a:lstStyle/>
            <a:p>
              <a:pPr marL="0" lvl="0" indent="0" algn="ctr">
                <a:lnSpc>
                  <a:spcPts val="2659"/>
                </a:lnSpc>
              </a:pPr>
              <a:endParaRPr/>
            </a:p>
          </p:txBody>
        </p:sp>
      </p:grpSp>
      <p:sp>
        <p:nvSpPr>
          <p:cNvPr id="40" name="TextBox 40"/>
          <p:cNvSpPr txBox="1"/>
          <p:nvPr/>
        </p:nvSpPr>
        <p:spPr>
          <a:xfrm>
            <a:off x="6169776" y="8569841"/>
            <a:ext cx="3855466" cy="250121"/>
          </a:xfrm>
          <a:prstGeom prst="rect">
            <a:avLst/>
          </a:prstGeom>
        </p:spPr>
        <p:txBody>
          <a:bodyPr lIns="0" tIns="0" rIns="0" bIns="0" rtlCol="0" anchor="t">
            <a:spAutoFit/>
          </a:bodyPr>
          <a:lstStyle/>
          <a:p>
            <a:pPr marL="0" lvl="0" indent="0" algn="ctr">
              <a:lnSpc>
                <a:spcPts val="1868"/>
              </a:lnSpc>
            </a:pPr>
            <a:r>
              <a:rPr lang="en-US" sz="2198" spc="-120" dirty="0">
                <a:solidFill>
                  <a:srgbClr val="000000"/>
                </a:solidFill>
                <a:latin typeface="Open Sauce"/>
                <a:ea typeface="Open Sauce"/>
                <a:cs typeface="Open Sauce"/>
                <a:sym typeface="Open Sauce"/>
              </a:rPr>
              <a:t>OWNER/MANAGER</a:t>
            </a:r>
          </a:p>
        </p:txBody>
      </p:sp>
      <p:sp>
        <p:nvSpPr>
          <p:cNvPr id="41" name="TextBox 41"/>
          <p:cNvSpPr txBox="1"/>
          <p:nvPr/>
        </p:nvSpPr>
        <p:spPr>
          <a:xfrm>
            <a:off x="9790642" y="8569841"/>
            <a:ext cx="3855466" cy="250121"/>
          </a:xfrm>
          <a:prstGeom prst="rect">
            <a:avLst/>
          </a:prstGeom>
        </p:spPr>
        <p:txBody>
          <a:bodyPr lIns="0" tIns="0" rIns="0" bIns="0" rtlCol="0" anchor="t">
            <a:spAutoFit/>
          </a:bodyPr>
          <a:lstStyle/>
          <a:p>
            <a:pPr marL="0" lvl="0" indent="0" algn="ctr">
              <a:lnSpc>
                <a:spcPts val="1868"/>
              </a:lnSpc>
            </a:pPr>
            <a:r>
              <a:rPr lang="en-US" sz="2198" spc="-120">
                <a:solidFill>
                  <a:srgbClr val="323232"/>
                </a:solidFill>
                <a:latin typeface="Open Sauce"/>
                <a:ea typeface="Open Sauce"/>
                <a:cs typeface="Open Sauce"/>
                <a:sym typeface="Open Sauce"/>
              </a:rPr>
              <a:t>LEAD JOINER</a:t>
            </a:r>
          </a:p>
        </p:txBody>
      </p:sp>
      <p:sp>
        <p:nvSpPr>
          <p:cNvPr id="42" name="TextBox 42"/>
          <p:cNvSpPr txBox="1"/>
          <p:nvPr/>
        </p:nvSpPr>
        <p:spPr>
          <a:xfrm>
            <a:off x="10655237" y="8834504"/>
            <a:ext cx="2101076" cy="262404"/>
          </a:xfrm>
          <a:prstGeom prst="rect">
            <a:avLst/>
          </a:prstGeom>
        </p:spPr>
        <p:txBody>
          <a:bodyPr lIns="0" tIns="0" rIns="0" bIns="0" rtlCol="0" anchor="t">
            <a:spAutoFit/>
          </a:bodyPr>
          <a:lstStyle/>
          <a:p>
            <a:pPr marL="0" lvl="0" indent="0" algn="ctr">
              <a:lnSpc>
                <a:spcPts val="2022"/>
              </a:lnSpc>
            </a:pPr>
            <a:r>
              <a:rPr lang="en-US" sz="1531" i="1" spc="-52" dirty="0">
                <a:solidFill>
                  <a:srgbClr val="323232"/>
                </a:solidFill>
                <a:latin typeface="Arimo Italics"/>
                <a:ea typeface="Arimo Italics"/>
                <a:cs typeface="Arimo Italics"/>
                <a:sym typeface="Arimo Italics"/>
              </a:rPr>
              <a:t>MANUFACTURE &amp; INSTALL</a:t>
            </a:r>
          </a:p>
        </p:txBody>
      </p:sp>
      <p:sp>
        <p:nvSpPr>
          <p:cNvPr id="43" name="TextBox 43"/>
          <p:cNvSpPr txBox="1"/>
          <p:nvPr/>
        </p:nvSpPr>
        <p:spPr>
          <a:xfrm>
            <a:off x="7039252" y="8834504"/>
            <a:ext cx="2101076" cy="262404"/>
          </a:xfrm>
          <a:prstGeom prst="rect">
            <a:avLst/>
          </a:prstGeom>
        </p:spPr>
        <p:txBody>
          <a:bodyPr lIns="0" tIns="0" rIns="0" bIns="0" rtlCol="0" anchor="t">
            <a:spAutoFit/>
          </a:bodyPr>
          <a:lstStyle/>
          <a:p>
            <a:pPr marL="0" lvl="0" indent="0" algn="ctr">
              <a:lnSpc>
                <a:spcPts val="2022"/>
              </a:lnSpc>
            </a:pPr>
            <a:r>
              <a:rPr lang="en-US" sz="1531" i="1" spc="-52" dirty="0">
                <a:solidFill>
                  <a:srgbClr val="000000"/>
                </a:solidFill>
                <a:latin typeface="Arimo Italics"/>
                <a:ea typeface="Arimo Italics"/>
                <a:cs typeface="Arimo Italics"/>
                <a:sym typeface="Arimo Italics"/>
              </a:rPr>
              <a:t>OPERATIONS &amp; FINANCE</a:t>
            </a:r>
          </a:p>
        </p:txBody>
      </p:sp>
      <p:sp>
        <p:nvSpPr>
          <p:cNvPr id="44" name="TextBox 44"/>
          <p:cNvSpPr txBox="1"/>
          <p:nvPr/>
        </p:nvSpPr>
        <p:spPr>
          <a:xfrm>
            <a:off x="13411508" y="8569841"/>
            <a:ext cx="3855466" cy="250121"/>
          </a:xfrm>
          <a:prstGeom prst="rect">
            <a:avLst/>
          </a:prstGeom>
        </p:spPr>
        <p:txBody>
          <a:bodyPr lIns="0" tIns="0" rIns="0" bIns="0" rtlCol="0" anchor="t">
            <a:spAutoFit/>
          </a:bodyPr>
          <a:lstStyle/>
          <a:p>
            <a:pPr marL="0" lvl="0" indent="0" algn="ctr">
              <a:lnSpc>
                <a:spcPts val="1868"/>
              </a:lnSpc>
            </a:pPr>
            <a:r>
              <a:rPr lang="en-US" sz="2198" spc="-120">
                <a:solidFill>
                  <a:srgbClr val="323232"/>
                </a:solidFill>
                <a:latin typeface="Open Sauce"/>
                <a:ea typeface="Open Sauce"/>
                <a:cs typeface="Open Sauce"/>
                <a:sym typeface="Open Sauce"/>
              </a:rPr>
              <a:t>WORKSHOP ASSISTANT</a:t>
            </a:r>
          </a:p>
        </p:txBody>
      </p:sp>
      <p:sp>
        <p:nvSpPr>
          <p:cNvPr id="45" name="TextBox 45"/>
          <p:cNvSpPr txBox="1"/>
          <p:nvPr/>
        </p:nvSpPr>
        <p:spPr>
          <a:xfrm>
            <a:off x="14276103" y="8834504"/>
            <a:ext cx="2101076" cy="262404"/>
          </a:xfrm>
          <a:prstGeom prst="rect">
            <a:avLst/>
          </a:prstGeom>
        </p:spPr>
        <p:txBody>
          <a:bodyPr lIns="0" tIns="0" rIns="0" bIns="0" rtlCol="0" anchor="t">
            <a:spAutoFit/>
          </a:bodyPr>
          <a:lstStyle/>
          <a:p>
            <a:pPr marL="0" lvl="0" indent="0" algn="ctr">
              <a:lnSpc>
                <a:spcPts val="2022"/>
              </a:lnSpc>
            </a:pPr>
            <a:r>
              <a:rPr lang="en-US" sz="1531" i="1" spc="-52" dirty="0">
                <a:solidFill>
                  <a:srgbClr val="323232"/>
                </a:solidFill>
                <a:latin typeface="Arimo Italics"/>
                <a:ea typeface="Arimo Italics"/>
                <a:cs typeface="Arimo Italics"/>
                <a:sym typeface="Arimo Italics"/>
              </a:rPr>
              <a:t>Materials &amp; Admin</a:t>
            </a:r>
          </a:p>
        </p:txBody>
      </p:sp>
      <p:sp>
        <p:nvSpPr>
          <p:cNvPr id="46" name="TextBox 46"/>
          <p:cNvSpPr txBox="1"/>
          <p:nvPr/>
        </p:nvSpPr>
        <p:spPr>
          <a:xfrm>
            <a:off x="1016786" y="5875822"/>
            <a:ext cx="4750028" cy="3258264"/>
          </a:xfrm>
          <a:prstGeom prst="rect">
            <a:avLst/>
          </a:prstGeom>
        </p:spPr>
        <p:txBody>
          <a:bodyPr wrap="square" lIns="0" tIns="0" rIns="0" bIns="0" rtlCol="0" anchor="t">
            <a:spAutoFit/>
          </a:bodyPr>
          <a:lstStyle/>
          <a:p>
            <a:pPr marL="0" lvl="0" indent="0" algn="l">
              <a:lnSpc>
                <a:spcPts val="2343"/>
              </a:lnSpc>
            </a:pPr>
            <a:r>
              <a:rPr lang="en-US" sz="3000" spc="-94" dirty="0">
                <a:solidFill>
                  <a:srgbClr val="FFFFFF"/>
                </a:solidFill>
                <a:latin typeface="Arial" panose="020B0604020202020204" pitchFamily="34" charset="0"/>
                <a:ea typeface="Open Sauce Light"/>
                <a:cs typeface="Arial" panose="020B0604020202020204" pitchFamily="34" charset="0"/>
                <a:sym typeface="Open Sauce Light"/>
              </a:rPr>
              <a:t>Our lean team structure ensures efficient operations. The Owner/Manager oversees business strategy, finances, and client relations. Skilled joiners handle manufacturing and installation, while support staff manage materials prep, communications, and bookings.</a:t>
            </a:r>
          </a:p>
        </p:txBody>
      </p:sp>
      <p:sp>
        <p:nvSpPr>
          <p:cNvPr id="47" name="Freeform 47"/>
          <p:cNvSpPr/>
          <p:nvPr/>
        </p:nvSpPr>
        <p:spPr>
          <a:xfrm>
            <a:off x="1164250" y="4939055"/>
            <a:ext cx="615370" cy="615370"/>
          </a:xfrm>
          <a:custGeom>
            <a:avLst/>
            <a:gdLst/>
            <a:ahLst/>
            <a:cxnLst/>
            <a:rect l="l" t="t" r="r" b="b"/>
            <a:pathLst>
              <a:path w="615370" h="615370">
                <a:moveTo>
                  <a:pt x="0" y="0"/>
                </a:moveTo>
                <a:lnTo>
                  <a:pt x="615370" y="0"/>
                </a:lnTo>
                <a:lnTo>
                  <a:pt x="615370" y="615369"/>
                </a:lnTo>
                <a:lnTo>
                  <a:pt x="0" y="615369"/>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74027"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9" name="Freeform 9"/>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0" name="Freeform 10"/>
          <p:cNvSpPr/>
          <p:nvPr/>
        </p:nvSpPr>
        <p:spPr>
          <a:xfrm>
            <a:off x="12482102" y="-366864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1" name="AutoShape 11"/>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Freeform 12"/>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3" name="Group 13"/>
          <p:cNvGrpSpPr/>
          <p:nvPr/>
        </p:nvGrpSpPr>
        <p:grpSpPr>
          <a:xfrm>
            <a:off x="1028700" y="9477375"/>
            <a:ext cx="435106" cy="455421"/>
            <a:chOff x="0" y="0"/>
            <a:chExt cx="220706" cy="231010"/>
          </a:xfrm>
        </p:grpSpPr>
        <p:sp>
          <p:nvSpPr>
            <p:cNvPr id="14" name="Freeform 14"/>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5" name="TextBox 15"/>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grpSp>
        <p:nvGrpSpPr>
          <p:cNvPr id="16" name="Group 16"/>
          <p:cNvGrpSpPr/>
          <p:nvPr/>
        </p:nvGrpSpPr>
        <p:grpSpPr>
          <a:xfrm>
            <a:off x="16824194" y="9477375"/>
            <a:ext cx="435106" cy="455421"/>
            <a:chOff x="0" y="0"/>
            <a:chExt cx="220706" cy="231010"/>
          </a:xfrm>
        </p:grpSpPr>
        <p:sp>
          <p:nvSpPr>
            <p:cNvPr id="17" name="Freeform 17"/>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8" name="TextBox 18"/>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sp>
        <p:nvSpPr>
          <p:cNvPr id="19" name="Freeform 19"/>
          <p:cNvSpPr/>
          <p:nvPr/>
        </p:nvSpPr>
        <p:spPr>
          <a:xfrm>
            <a:off x="1164250" y="9604723"/>
            <a:ext cx="140323" cy="220508"/>
          </a:xfrm>
          <a:custGeom>
            <a:avLst/>
            <a:gdLst/>
            <a:ahLst/>
            <a:cxnLst/>
            <a:rect l="l" t="t" r="r" b="b"/>
            <a:pathLst>
              <a:path w="140323" h="220508">
                <a:moveTo>
                  <a:pt x="0" y="0"/>
                </a:moveTo>
                <a:lnTo>
                  <a:pt x="140323" y="0"/>
                </a:lnTo>
                <a:lnTo>
                  <a:pt x="140323" y="220508"/>
                </a:lnTo>
                <a:lnTo>
                  <a:pt x="0" y="22050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p:cNvSpPr/>
          <p:nvPr/>
        </p:nvSpPr>
        <p:spPr>
          <a:xfrm flipH="1">
            <a:off x="16990635" y="9604723"/>
            <a:ext cx="140323" cy="220508"/>
          </a:xfrm>
          <a:custGeom>
            <a:avLst/>
            <a:gdLst/>
            <a:ahLst/>
            <a:cxnLst/>
            <a:rect l="l" t="t" r="r" b="b"/>
            <a:pathLst>
              <a:path w="140323" h="220508">
                <a:moveTo>
                  <a:pt x="140323" y="0"/>
                </a:moveTo>
                <a:lnTo>
                  <a:pt x="0" y="0"/>
                </a:lnTo>
                <a:lnTo>
                  <a:pt x="0" y="220508"/>
                </a:lnTo>
                <a:lnTo>
                  <a:pt x="140323" y="220508"/>
                </a:lnTo>
                <a:lnTo>
                  <a:pt x="140323"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21" name="Group 21"/>
          <p:cNvGrpSpPr/>
          <p:nvPr/>
        </p:nvGrpSpPr>
        <p:grpSpPr>
          <a:xfrm>
            <a:off x="8314263" y="2299839"/>
            <a:ext cx="8945037" cy="3751729"/>
            <a:chOff x="0" y="0"/>
            <a:chExt cx="2355895" cy="988110"/>
          </a:xfrm>
        </p:grpSpPr>
        <p:sp>
          <p:nvSpPr>
            <p:cNvPr id="22" name="Freeform 22"/>
            <p:cNvSpPr/>
            <p:nvPr/>
          </p:nvSpPr>
          <p:spPr>
            <a:xfrm>
              <a:off x="0" y="0"/>
              <a:ext cx="2355895" cy="988110"/>
            </a:xfrm>
            <a:custGeom>
              <a:avLst/>
              <a:gdLst/>
              <a:ahLst/>
              <a:cxnLst/>
              <a:rect l="l" t="t" r="r" b="b"/>
              <a:pathLst>
                <a:path w="2355895" h="988110">
                  <a:moveTo>
                    <a:pt x="44140" y="0"/>
                  </a:moveTo>
                  <a:lnTo>
                    <a:pt x="2311754" y="0"/>
                  </a:lnTo>
                  <a:cubicBezTo>
                    <a:pt x="2323461" y="0"/>
                    <a:pt x="2334688" y="4650"/>
                    <a:pt x="2342966" y="12928"/>
                  </a:cubicBezTo>
                  <a:cubicBezTo>
                    <a:pt x="2351244" y="21206"/>
                    <a:pt x="2355895" y="32434"/>
                    <a:pt x="2355895" y="44140"/>
                  </a:cubicBezTo>
                  <a:lnTo>
                    <a:pt x="2355895" y="943969"/>
                  </a:lnTo>
                  <a:cubicBezTo>
                    <a:pt x="2355895" y="955676"/>
                    <a:pt x="2351244" y="966903"/>
                    <a:pt x="2342966" y="975181"/>
                  </a:cubicBezTo>
                  <a:cubicBezTo>
                    <a:pt x="2334688" y="983459"/>
                    <a:pt x="2323461" y="988110"/>
                    <a:pt x="2311754" y="988110"/>
                  </a:cubicBezTo>
                  <a:lnTo>
                    <a:pt x="44140" y="988110"/>
                  </a:lnTo>
                  <a:cubicBezTo>
                    <a:pt x="32434" y="988110"/>
                    <a:pt x="21206" y="983459"/>
                    <a:pt x="12928" y="975181"/>
                  </a:cubicBezTo>
                  <a:cubicBezTo>
                    <a:pt x="4650" y="966903"/>
                    <a:pt x="0" y="955676"/>
                    <a:pt x="0" y="943969"/>
                  </a:cubicBezTo>
                  <a:lnTo>
                    <a:pt x="0" y="44140"/>
                  </a:lnTo>
                  <a:cubicBezTo>
                    <a:pt x="0" y="32434"/>
                    <a:pt x="4650" y="21206"/>
                    <a:pt x="12928" y="12928"/>
                  </a:cubicBezTo>
                  <a:cubicBezTo>
                    <a:pt x="21206" y="4650"/>
                    <a:pt x="32434" y="0"/>
                    <a:pt x="44140" y="0"/>
                  </a:cubicBezTo>
                  <a:close/>
                </a:path>
              </a:pathLst>
            </a:custGeom>
            <a:ln w="19050" cap="rnd">
              <a:solidFill>
                <a:srgbClr val="FFFFFF"/>
              </a:solidFill>
              <a:prstDash val="solid"/>
              <a:round/>
            </a:ln>
          </p:spPr>
          <p:txBody>
            <a:bodyPr/>
            <a:lstStyle/>
            <a:p>
              <a:endParaRPr lang="en-US"/>
            </a:p>
          </p:txBody>
        </p:sp>
        <p:sp>
          <p:nvSpPr>
            <p:cNvPr id="23" name="TextBox 23"/>
            <p:cNvSpPr txBox="1"/>
            <p:nvPr/>
          </p:nvSpPr>
          <p:spPr>
            <a:xfrm>
              <a:off x="0" y="-38100"/>
              <a:ext cx="2355895" cy="1026210"/>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4" name="Freeform 24"/>
          <p:cNvSpPr/>
          <p:nvPr/>
        </p:nvSpPr>
        <p:spPr>
          <a:xfrm>
            <a:off x="1145340" y="5472986"/>
            <a:ext cx="615370" cy="615370"/>
          </a:xfrm>
          <a:custGeom>
            <a:avLst/>
            <a:gdLst/>
            <a:ahLst/>
            <a:cxnLst/>
            <a:rect l="l" t="t" r="r" b="b"/>
            <a:pathLst>
              <a:path w="615370" h="615370">
                <a:moveTo>
                  <a:pt x="0" y="0"/>
                </a:moveTo>
                <a:lnTo>
                  <a:pt x="615370" y="0"/>
                </a:lnTo>
                <a:lnTo>
                  <a:pt x="615370" y="615370"/>
                </a:lnTo>
                <a:lnTo>
                  <a:pt x="0" y="61537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25" name="Group 25"/>
          <p:cNvGrpSpPr/>
          <p:nvPr/>
        </p:nvGrpSpPr>
        <p:grpSpPr>
          <a:xfrm>
            <a:off x="8314263" y="6424072"/>
            <a:ext cx="5315239" cy="2834228"/>
            <a:chOff x="0" y="0"/>
            <a:chExt cx="572929" cy="305501"/>
          </a:xfrm>
        </p:grpSpPr>
        <p:sp>
          <p:nvSpPr>
            <p:cNvPr id="26" name="Freeform 26"/>
            <p:cNvSpPr/>
            <p:nvPr/>
          </p:nvSpPr>
          <p:spPr>
            <a:xfrm>
              <a:off x="0" y="0"/>
              <a:ext cx="572929" cy="305501"/>
            </a:xfrm>
            <a:custGeom>
              <a:avLst/>
              <a:gdLst/>
              <a:ahLst/>
              <a:cxnLst/>
              <a:rect l="l" t="t" r="r" b="b"/>
              <a:pathLst>
                <a:path w="572929" h="305501">
                  <a:moveTo>
                    <a:pt x="52436" y="0"/>
                  </a:moveTo>
                  <a:lnTo>
                    <a:pt x="520493" y="0"/>
                  </a:lnTo>
                  <a:cubicBezTo>
                    <a:pt x="549453" y="0"/>
                    <a:pt x="572929" y="23476"/>
                    <a:pt x="572929" y="52436"/>
                  </a:cubicBezTo>
                  <a:lnTo>
                    <a:pt x="572929" y="253065"/>
                  </a:lnTo>
                  <a:cubicBezTo>
                    <a:pt x="572929" y="266972"/>
                    <a:pt x="567405" y="280309"/>
                    <a:pt x="557571" y="290143"/>
                  </a:cubicBezTo>
                  <a:cubicBezTo>
                    <a:pt x="547737" y="299977"/>
                    <a:pt x="534400" y="305501"/>
                    <a:pt x="520493" y="305501"/>
                  </a:cubicBezTo>
                  <a:lnTo>
                    <a:pt x="52436" y="305501"/>
                  </a:lnTo>
                  <a:cubicBezTo>
                    <a:pt x="38529" y="305501"/>
                    <a:pt x="25192" y="299977"/>
                    <a:pt x="15358" y="290143"/>
                  </a:cubicBezTo>
                  <a:cubicBezTo>
                    <a:pt x="5524" y="280309"/>
                    <a:pt x="0" y="266972"/>
                    <a:pt x="0" y="253065"/>
                  </a:cubicBezTo>
                  <a:lnTo>
                    <a:pt x="0" y="52436"/>
                  </a:lnTo>
                  <a:cubicBezTo>
                    <a:pt x="0" y="38529"/>
                    <a:pt x="5524" y="25192"/>
                    <a:pt x="15358" y="15358"/>
                  </a:cubicBezTo>
                  <a:cubicBezTo>
                    <a:pt x="25192" y="5524"/>
                    <a:pt x="38529" y="0"/>
                    <a:pt x="52436" y="0"/>
                  </a:cubicBezTo>
                  <a:close/>
                </a:path>
              </a:pathLst>
            </a:custGeom>
            <a:blipFill>
              <a:blip r:embed="rId6"/>
              <a:stretch>
                <a:fillRect t="-3448" b="-3448"/>
              </a:stretch>
            </a:blipFill>
            <a:ln cap="rnd">
              <a:noFill/>
              <a:prstDash val="solid"/>
              <a:round/>
            </a:ln>
          </p:spPr>
          <p:txBody>
            <a:bodyPr/>
            <a:lstStyle/>
            <a:p>
              <a:endParaRPr lang="en-US"/>
            </a:p>
          </p:txBody>
        </p:sp>
      </p:grpSp>
      <p:grpSp>
        <p:nvGrpSpPr>
          <p:cNvPr id="27" name="Group 27"/>
          <p:cNvGrpSpPr/>
          <p:nvPr/>
        </p:nvGrpSpPr>
        <p:grpSpPr>
          <a:xfrm>
            <a:off x="14034613" y="6424072"/>
            <a:ext cx="3224687" cy="2834228"/>
            <a:chOff x="0" y="0"/>
            <a:chExt cx="347589" cy="305501"/>
          </a:xfrm>
        </p:grpSpPr>
        <p:sp>
          <p:nvSpPr>
            <p:cNvPr id="28" name="Freeform 28"/>
            <p:cNvSpPr/>
            <p:nvPr/>
          </p:nvSpPr>
          <p:spPr>
            <a:xfrm>
              <a:off x="0" y="0"/>
              <a:ext cx="347589" cy="305501"/>
            </a:xfrm>
            <a:custGeom>
              <a:avLst/>
              <a:gdLst/>
              <a:ahLst/>
              <a:cxnLst/>
              <a:rect l="l" t="t" r="r" b="b"/>
              <a:pathLst>
                <a:path w="347589" h="305501">
                  <a:moveTo>
                    <a:pt x="86430" y="0"/>
                  </a:moveTo>
                  <a:lnTo>
                    <a:pt x="261159" y="0"/>
                  </a:lnTo>
                  <a:cubicBezTo>
                    <a:pt x="284082" y="0"/>
                    <a:pt x="306065" y="9106"/>
                    <a:pt x="322274" y="25315"/>
                  </a:cubicBezTo>
                  <a:cubicBezTo>
                    <a:pt x="338483" y="41523"/>
                    <a:pt x="347589" y="63507"/>
                    <a:pt x="347589" y="86430"/>
                  </a:cubicBezTo>
                  <a:lnTo>
                    <a:pt x="347589" y="219071"/>
                  </a:lnTo>
                  <a:cubicBezTo>
                    <a:pt x="347589" y="241994"/>
                    <a:pt x="338483" y="263978"/>
                    <a:pt x="322274" y="280186"/>
                  </a:cubicBezTo>
                  <a:cubicBezTo>
                    <a:pt x="306065" y="296395"/>
                    <a:pt x="284082" y="305501"/>
                    <a:pt x="261159" y="305501"/>
                  </a:cubicBezTo>
                  <a:lnTo>
                    <a:pt x="86430" y="305501"/>
                  </a:lnTo>
                  <a:cubicBezTo>
                    <a:pt x="63507" y="305501"/>
                    <a:pt x="41523" y="296395"/>
                    <a:pt x="25315" y="280186"/>
                  </a:cubicBezTo>
                  <a:cubicBezTo>
                    <a:pt x="9106" y="263978"/>
                    <a:pt x="0" y="241994"/>
                    <a:pt x="0" y="219071"/>
                  </a:cubicBezTo>
                  <a:lnTo>
                    <a:pt x="0" y="86430"/>
                  </a:lnTo>
                  <a:cubicBezTo>
                    <a:pt x="0" y="63507"/>
                    <a:pt x="9106" y="41523"/>
                    <a:pt x="25315" y="25315"/>
                  </a:cubicBezTo>
                  <a:cubicBezTo>
                    <a:pt x="41523" y="9106"/>
                    <a:pt x="63507" y="0"/>
                    <a:pt x="86430" y="0"/>
                  </a:cubicBezTo>
                  <a:close/>
                </a:path>
              </a:pathLst>
            </a:custGeom>
            <a:blipFill>
              <a:blip r:embed="rId7"/>
              <a:stretch>
                <a:fillRect l="-4337" r="-4337"/>
              </a:stretch>
            </a:blipFill>
            <a:ln cap="rnd">
              <a:noFill/>
              <a:prstDash val="solid"/>
              <a:round/>
            </a:ln>
          </p:spPr>
          <p:txBody>
            <a:bodyPr/>
            <a:lstStyle/>
            <a:p>
              <a:endParaRPr lang="en-US"/>
            </a:p>
          </p:txBody>
        </p:sp>
      </p:grpSp>
      <p:sp>
        <p:nvSpPr>
          <p:cNvPr id="29" name="TextBox 29"/>
          <p:cNvSpPr txBox="1"/>
          <p:nvPr/>
        </p:nvSpPr>
        <p:spPr>
          <a:xfrm>
            <a:off x="1164250" y="2698033"/>
            <a:ext cx="5310822" cy="1071960"/>
          </a:xfrm>
          <a:prstGeom prst="rect">
            <a:avLst/>
          </a:prstGeom>
        </p:spPr>
        <p:txBody>
          <a:bodyPr lIns="0" tIns="0" rIns="0" bIns="0" rtlCol="0" anchor="t">
            <a:spAutoFit/>
          </a:bodyPr>
          <a:lstStyle/>
          <a:p>
            <a:pPr marL="0" lvl="0" indent="0" algn="l">
              <a:lnSpc>
                <a:spcPts val="8249"/>
              </a:lnSpc>
            </a:pPr>
            <a:r>
              <a:rPr lang="en-US" sz="9705" spc="-533" dirty="0">
                <a:solidFill>
                  <a:srgbClr val="FFFFFF"/>
                </a:solidFill>
                <a:latin typeface="Arial" panose="020B0604020202020204" pitchFamily="34" charset="0"/>
                <a:ea typeface="Open Sauce Light"/>
                <a:cs typeface="Arial" panose="020B0604020202020204" pitchFamily="34" charset="0"/>
                <a:sym typeface="Open Sauce Light"/>
              </a:rPr>
              <a:t>PESTLE</a:t>
            </a:r>
          </a:p>
        </p:txBody>
      </p:sp>
      <p:sp>
        <p:nvSpPr>
          <p:cNvPr id="30" name="TextBox 30"/>
          <p:cNvSpPr txBox="1"/>
          <p:nvPr/>
        </p:nvSpPr>
        <p:spPr>
          <a:xfrm>
            <a:off x="1164250" y="3770145"/>
            <a:ext cx="8013552" cy="1071960"/>
          </a:xfrm>
          <a:prstGeom prst="rect">
            <a:avLst/>
          </a:prstGeom>
        </p:spPr>
        <p:txBody>
          <a:bodyPr lIns="0" tIns="0" rIns="0" bIns="0" rtlCol="0" anchor="t">
            <a:spAutoFit/>
          </a:bodyPr>
          <a:lstStyle/>
          <a:p>
            <a:pPr marL="0" lvl="0" indent="0" algn="l">
              <a:lnSpc>
                <a:spcPts val="8249"/>
              </a:lnSpc>
            </a:pPr>
            <a:r>
              <a:rPr lang="en-US" sz="9705" spc="-533" dirty="0">
                <a:solidFill>
                  <a:srgbClr val="C2C2C2"/>
                </a:solidFill>
                <a:latin typeface="Arial" panose="020B0604020202020204" pitchFamily="34" charset="0"/>
                <a:ea typeface="Open Sauce Light"/>
                <a:cs typeface="Arial" panose="020B0604020202020204" pitchFamily="34" charset="0"/>
                <a:sym typeface="Open Sauce Light"/>
              </a:rPr>
              <a:t>Analysis</a:t>
            </a:r>
          </a:p>
        </p:txBody>
      </p:sp>
      <p:sp>
        <p:nvSpPr>
          <p:cNvPr id="31" name="TextBox 31"/>
          <p:cNvSpPr txBox="1"/>
          <p:nvPr/>
        </p:nvSpPr>
        <p:spPr>
          <a:xfrm>
            <a:off x="1685547" y="1076325"/>
            <a:ext cx="3344567" cy="220931"/>
          </a:xfrm>
          <a:prstGeom prst="rect">
            <a:avLst/>
          </a:prstGeom>
        </p:spPr>
        <p:txBody>
          <a:bodyPr lIns="0" tIns="0" rIns="0" bIns="0" rtlCol="0" anchor="t">
            <a:spAutoFit/>
          </a:bodyPr>
          <a:lstStyle/>
          <a:p>
            <a:pPr marL="0" lvl="0" indent="0" algn="just">
              <a:lnSpc>
                <a:spcPts val="1618"/>
              </a:lnSpc>
              <a:spcBef>
                <a:spcPct val="0"/>
              </a:spcBef>
            </a:pPr>
            <a:r>
              <a:rPr lang="en-US" sz="1798">
                <a:solidFill>
                  <a:srgbClr val="FFFFFF"/>
                </a:solidFill>
                <a:latin typeface="Open Sauce"/>
                <a:ea typeface="Open Sauce"/>
                <a:cs typeface="Open Sauce"/>
                <a:sym typeface="Open Sauce"/>
              </a:rPr>
              <a:t>Corsino Joinery Ltd</a:t>
            </a:r>
          </a:p>
        </p:txBody>
      </p:sp>
      <p:sp>
        <p:nvSpPr>
          <p:cNvPr id="32" name="TextBox 32"/>
          <p:cNvSpPr txBox="1"/>
          <p:nvPr/>
        </p:nvSpPr>
        <p:spPr>
          <a:xfrm>
            <a:off x="12963169" y="1076325"/>
            <a:ext cx="4296131" cy="220931"/>
          </a:xfrm>
          <a:prstGeom prst="rect">
            <a:avLst/>
          </a:prstGeom>
        </p:spPr>
        <p:txBody>
          <a:bodyPr lIns="0" tIns="0" rIns="0" bIns="0" rtlCol="0" anchor="t">
            <a:spAutoFit/>
          </a:bodyPr>
          <a:lstStyle/>
          <a:p>
            <a:pPr marL="0" lvl="0" indent="0" algn="r">
              <a:lnSpc>
                <a:spcPts val="1618"/>
              </a:lnSpc>
              <a:spcBef>
                <a:spcPct val="0"/>
              </a:spcBef>
            </a:pPr>
            <a:r>
              <a:rPr lang="en-US" sz="1798">
                <a:solidFill>
                  <a:srgbClr val="FFFFFF"/>
                </a:solidFill>
                <a:latin typeface="Open Sauce"/>
                <a:ea typeface="Open Sauce"/>
                <a:cs typeface="Open Sauce"/>
                <a:sym typeface="Open Sauce"/>
              </a:rPr>
              <a:t>External Factors</a:t>
            </a:r>
          </a:p>
        </p:txBody>
      </p:sp>
      <p:sp>
        <p:nvSpPr>
          <p:cNvPr id="33" name="TextBox 33"/>
          <p:cNvSpPr txBox="1"/>
          <p:nvPr/>
        </p:nvSpPr>
        <p:spPr>
          <a:xfrm>
            <a:off x="1080928" y="6700357"/>
            <a:ext cx="6194081" cy="2165016"/>
          </a:xfrm>
          <a:prstGeom prst="rect">
            <a:avLst/>
          </a:prstGeom>
        </p:spPr>
        <p:txBody>
          <a:bodyPr lIns="0" tIns="0" rIns="0" bIns="0" rtlCol="0" anchor="t">
            <a:spAutoFit/>
          </a:bodyPr>
          <a:lstStyle/>
          <a:p>
            <a:pPr marL="0" lvl="0" indent="0" algn="l">
              <a:lnSpc>
                <a:spcPts val="2446"/>
              </a:lnSpc>
            </a:pPr>
            <a:r>
              <a:rPr lang="en-US" sz="3000" spc="-98" dirty="0">
                <a:solidFill>
                  <a:srgbClr val="FFFFFF"/>
                </a:solidFill>
                <a:latin typeface="Arial" panose="020B0604020202020204" pitchFamily="34" charset="0"/>
                <a:ea typeface="Open Sauce Light"/>
                <a:cs typeface="Arial" panose="020B0604020202020204" pitchFamily="34" charset="0"/>
                <a:sym typeface="Open Sauce Light"/>
              </a:rPr>
              <a:t>Three key external factors shape our business environment: economic conditions affecting housing demand, social trends driving custom joinery preferences, and legal frameworks ensuring compliance and quality standards.</a:t>
            </a:r>
          </a:p>
        </p:txBody>
      </p:sp>
      <p:sp>
        <p:nvSpPr>
          <p:cNvPr id="34" name="TextBox 34"/>
          <p:cNvSpPr txBox="1"/>
          <p:nvPr/>
        </p:nvSpPr>
        <p:spPr>
          <a:xfrm>
            <a:off x="8687149" y="2846098"/>
            <a:ext cx="1707315" cy="543526"/>
          </a:xfrm>
          <a:prstGeom prst="rect">
            <a:avLst/>
          </a:prstGeom>
        </p:spPr>
        <p:txBody>
          <a:bodyPr lIns="0" tIns="0" rIns="0" bIns="0" rtlCol="0" anchor="t">
            <a:spAutoFit/>
          </a:bodyPr>
          <a:lstStyle/>
          <a:p>
            <a:pPr marL="0" lvl="0" indent="0" algn="l">
              <a:lnSpc>
                <a:spcPts val="4177"/>
              </a:lnSpc>
            </a:pPr>
            <a:r>
              <a:rPr lang="en-US" sz="3797" b="1" spc="-208">
                <a:solidFill>
                  <a:srgbClr val="FFFFFF"/>
                </a:solidFill>
                <a:latin typeface="Open Sauce Bold"/>
                <a:ea typeface="Open Sauce Bold"/>
                <a:cs typeface="Open Sauce Bold"/>
                <a:sym typeface="Open Sauce Bold"/>
              </a:rPr>
              <a:t>01</a:t>
            </a:r>
          </a:p>
        </p:txBody>
      </p:sp>
      <p:sp>
        <p:nvSpPr>
          <p:cNvPr id="35" name="TextBox 35"/>
          <p:cNvSpPr txBox="1"/>
          <p:nvPr/>
        </p:nvSpPr>
        <p:spPr>
          <a:xfrm>
            <a:off x="8687149" y="3956721"/>
            <a:ext cx="1707315" cy="543526"/>
          </a:xfrm>
          <a:prstGeom prst="rect">
            <a:avLst/>
          </a:prstGeom>
        </p:spPr>
        <p:txBody>
          <a:bodyPr lIns="0" tIns="0" rIns="0" bIns="0" rtlCol="0" anchor="t">
            <a:spAutoFit/>
          </a:bodyPr>
          <a:lstStyle/>
          <a:p>
            <a:pPr marL="0" lvl="0" indent="0" algn="l">
              <a:lnSpc>
                <a:spcPts val="4177"/>
              </a:lnSpc>
            </a:pPr>
            <a:r>
              <a:rPr lang="en-US" sz="3797" b="1" spc="-208">
                <a:solidFill>
                  <a:srgbClr val="FFFFFF"/>
                </a:solidFill>
                <a:latin typeface="Open Sauce Bold"/>
                <a:ea typeface="Open Sauce Bold"/>
                <a:cs typeface="Open Sauce Bold"/>
                <a:sym typeface="Open Sauce Bold"/>
              </a:rPr>
              <a:t>02</a:t>
            </a:r>
          </a:p>
        </p:txBody>
      </p:sp>
      <p:sp>
        <p:nvSpPr>
          <p:cNvPr id="36" name="TextBox 36"/>
          <p:cNvSpPr txBox="1"/>
          <p:nvPr/>
        </p:nvSpPr>
        <p:spPr>
          <a:xfrm>
            <a:off x="9769006" y="2703326"/>
            <a:ext cx="7117408" cy="529486"/>
          </a:xfrm>
          <a:prstGeom prst="rect">
            <a:avLst/>
          </a:prstGeom>
        </p:spPr>
        <p:txBody>
          <a:bodyPr lIns="0" tIns="0" rIns="0" bIns="0" rtlCol="0" anchor="t">
            <a:spAutoFit/>
          </a:bodyPr>
          <a:lstStyle/>
          <a:p>
            <a:pPr marL="0" lvl="0" indent="0" algn="l">
              <a:lnSpc>
                <a:spcPts val="2174"/>
              </a:lnSpc>
            </a:pPr>
            <a:r>
              <a:rPr lang="en-US" sz="1598" i="1" spc="-87" dirty="0">
                <a:solidFill>
                  <a:srgbClr val="FFFFFF"/>
                </a:solidFill>
                <a:latin typeface="Open Sauce Light Italics"/>
                <a:ea typeface="Open Sauce Light Italics"/>
                <a:cs typeface="Open Sauce Light Italics"/>
                <a:sym typeface="Open Sauce Light Italics"/>
              </a:rPr>
              <a:t>Economic: Housing market trends, inflation rates, and interest rates directly impact construction activity and homeowner spending on joinery services.</a:t>
            </a:r>
          </a:p>
        </p:txBody>
      </p:sp>
      <p:sp>
        <p:nvSpPr>
          <p:cNvPr id="37" name="TextBox 37"/>
          <p:cNvSpPr txBox="1"/>
          <p:nvPr/>
        </p:nvSpPr>
        <p:spPr>
          <a:xfrm>
            <a:off x="9769006" y="3813948"/>
            <a:ext cx="7117408" cy="529486"/>
          </a:xfrm>
          <a:prstGeom prst="rect">
            <a:avLst/>
          </a:prstGeom>
        </p:spPr>
        <p:txBody>
          <a:bodyPr lIns="0" tIns="0" rIns="0" bIns="0" rtlCol="0" anchor="t">
            <a:spAutoFit/>
          </a:bodyPr>
          <a:lstStyle/>
          <a:p>
            <a:pPr marL="0" lvl="0" indent="0" algn="l">
              <a:lnSpc>
                <a:spcPts val="2174"/>
              </a:lnSpc>
            </a:pPr>
            <a:r>
              <a:rPr lang="en-US" sz="1598" i="1" spc="-87">
                <a:solidFill>
                  <a:srgbClr val="FFFFFF"/>
                </a:solidFill>
                <a:latin typeface="Open Sauce Light Italics"/>
                <a:ea typeface="Open Sauce Light Italics"/>
                <a:cs typeface="Open Sauce Light Italics"/>
                <a:sym typeface="Open Sauce Light Italics"/>
              </a:rPr>
              <a:t>Social: Rise in homeworking drives demand for home offices. Growing sustainability awareness and appreciation for traditional craftsmanship favour bespoke joinery.</a:t>
            </a:r>
          </a:p>
        </p:txBody>
      </p:sp>
      <p:sp>
        <p:nvSpPr>
          <p:cNvPr id="38" name="TextBox 38"/>
          <p:cNvSpPr txBox="1"/>
          <p:nvPr/>
        </p:nvSpPr>
        <p:spPr>
          <a:xfrm>
            <a:off x="8687149" y="5067343"/>
            <a:ext cx="1707315" cy="543526"/>
          </a:xfrm>
          <a:prstGeom prst="rect">
            <a:avLst/>
          </a:prstGeom>
        </p:spPr>
        <p:txBody>
          <a:bodyPr lIns="0" tIns="0" rIns="0" bIns="0" rtlCol="0" anchor="t">
            <a:spAutoFit/>
          </a:bodyPr>
          <a:lstStyle/>
          <a:p>
            <a:pPr marL="0" lvl="0" indent="0" algn="l">
              <a:lnSpc>
                <a:spcPts val="4177"/>
              </a:lnSpc>
            </a:pPr>
            <a:r>
              <a:rPr lang="en-US" sz="3797" b="1" spc="-208">
                <a:solidFill>
                  <a:srgbClr val="FFFFFF"/>
                </a:solidFill>
                <a:latin typeface="Open Sauce Bold"/>
                <a:ea typeface="Open Sauce Bold"/>
                <a:cs typeface="Open Sauce Bold"/>
                <a:sym typeface="Open Sauce Bold"/>
              </a:rPr>
              <a:t>03</a:t>
            </a:r>
          </a:p>
        </p:txBody>
      </p:sp>
      <p:sp>
        <p:nvSpPr>
          <p:cNvPr id="39" name="TextBox 39"/>
          <p:cNvSpPr txBox="1"/>
          <p:nvPr/>
        </p:nvSpPr>
        <p:spPr>
          <a:xfrm>
            <a:off x="9769006" y="4924571"/>
            <a:ext cx="7117408" cy="529486"/>
          </a:xfrm>
          <a:prstGeom prst="rect">
            <a:avLst/>
          </a:prstGeom>
        </p:spPr>
        <p:txBody>
          <a:bodyPr lIns="0" tIns="0" rIns="0" bIns="0" rtlCol="0" anchor="t">
            <a:spAutoFit/>
          </a:bodyPr>
          <a:lstStyle/>
          <a:p>
            <a:pPr marL="0" lvl="0" indent="0" algn="l">
              <a:lnSpc>
                <a:spcPts val="2174"/>
              </a:lnSpc>
            </a:pPr>
            <a:r>
              <a:rPr lang="en-US" sz="1598" i="1" spc="-87">
                <a:solidFill>
                  <a:srgbClr val="FFFFFF"/>
                </a:solidFill>
                <a:latin typeface="Open Sauce Light Italics"/>
                <a:ea typeface="Open Sauce Light Italics"/>
                <a:cs typeface="Open Sauce Light Italics"/>
                <a:sym typeface="Open Sauce Light Italics"/>
              </a:rPr>
              <a:t>Legal: Compliance with UK health &amp; safety regulations, employment law, and building standards is essential for operations and customer trust.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74027"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8" name="Freeform 8"/>
          <p:cNvSpPr/>
          <p:nvPr/>
        </p:nvSpPr>
        <p:spPr>
          <a:xfrm>
            <a:off x="-2343699" y="-357825"/>
            <a:ext cx="7990193" cy="8229600"/>
          </a:xfrm>
          <a:custGeom>
            <a:avLst/>
            <a:gdLst/>
            <a:ahLst/>
            <a:cxnLst/>
            <a:rect l="l" t="t" r="r" b="b"/>
            <a:pathLst>
              <a:path w="7990193" h="8229600">
                <a:moveTo>
                  <a:pt x="0" y="0"/>
                </a:moveTo>
                <a:lnTo>
                  <a:pt x="7990194" y="0"/>
                </a:lnTo>
                <a:lnTo>
                  <a:pt x="7990194"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9" name="Freeform 9"/>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0" name="Freeform 10"/>
          <p:cNvSpPr/>
          <p:nvPr/>
        </p:nvSpPr>
        <p:spPr>
          <a:xfrm>
            <a:off x="12603408" y="-365303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1" name="AutoShape 11"/>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Freeform 12"/>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3" name="Group 13"/>
          <p:cNvGrpSpPr/>
          <p:nvPr/>
        </p:nvGrpSpPr>
        <p:grpSpPr>
          <a:xfrm>
            <a:off x="1028700" y="9477375"/>
            <a:ext cx="435106" cy="455421"/>
            <a:chOff x="0" y="0"/>
            <a:chExt cx="220706" cy="231010"/>
          </a:xfrm>
        </p:grpSpPr>
        <p:sp>
          <p:nvSpPr>
            <p:cNvPr id="14" name="Freeform 14"/>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5" name="TextBox 15"/>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grpSp>
        <p:nvGrpSpPr>
          <p:cNvPr id="16" name="Group 16"/>
          <p:cNvGrpSpPr/>
          <p:nvPr/>
        </p:nvGrpSpPr>
        <p:grpSpPr>
          <a:xfrm>
            <a:off x="16824194" y="9477375"/>
            <a:ext cx="435106" cy="455421"/>
            <a:chOff x="0" y="0"/>
            <a:chExt cx="220706" cy="231010"/>
          </a:xfrm>
        </p:grpSpPr>
        <p:sp>
          <p:nvSpPr>
            <p:cNvPr id="17" name="Freeform 17"/>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8" name="TextBox 18"/>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sp>
        <p:nvSpPr>
          <p:cNvPr id="19" name="Freeform 19"/>
          <p:cNvSpPr/>
          <p:nvPr/>
        </p:nvSpPr>
        <p:spPr>
          <a:xfrm>
            <a:off x="1164250" y="9604723"/>
            <a:ext cx="140323" cy="220508"/>
          </a:xfrm>
          <a:custGeom>
            <a:avLst/>
            <a:gdLst/>
            <a:ahLst/>
            <a:cxnLst/>
            <a:rect l="l" t="t" r="r" b="b"/>
            <a:pathLst>
              <a:path w="140323" h="220508">
                <a:moveTo>
                  <a:pt x="0" y="0"/>
                </a:moveTo>
                <a:lnTo>
                  <a:pt x="140323" y="0"/>
                </a:lnTo>
                <a:lnTo>
                  <a:pt x="140323" y="220508"/>
                </a:lnTo>
                <a:lnTo>
                  <a:pt x="0" y="22050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p:cNvSpPr/>
          <p:nvPr/>
        </p:nvSpPr>
        <p:spPr>
          <a:xfrm flipH="1">
            <a:off x="16990635" y="9604723"/>
            <a:ext cx="140323" cy="220508"/>
          </a:xfrm>
          <a:custGeom>
            <a:avLst/>
            <a:gdLst/>
            <a:ahLst/>
            <a:cxnLst/>
            <a:rect l="l" t="t" r="r" b="b"/>
            <a:pathLst>
              <a:path w="140323" h="220508">
                <a:moveTo>
                  <a:pt x="140323" y="0"/>
                </a:moveTo>
                <a:lnTo>
                  <a:pt x="0" y="0"/>
                </a:lnTo>
                <a:lnTo>
                  <a:pt x="0" y="220508"/>
                </a:lnTo>
                <a:lnTo>
                  <a:pt x="140323" y="220508"/>
                </a:lnTo>
                <a:lnTo>
                  <a:pt x="140323"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21" name="Group 21"/>
          <p:cNvGrpSpPr/>
          <p:nvPr/>
        </p:nvGrpSpPr>
        <p:grpSpPr>
          <a:xfrm>
            <a:off x="1028700" y="2139278"/>
            <a:ext cx="3538508" cy="7119022"/>
            <a:chOff x="0" y="0"/>
            <a:chExt cx="381416" cy="767359"/>
          </a:xfrm>
        </p:grpSpPr>
        <p:sp>
          <p:nvSpPr>
            <p:cNvPr id="22" name="Freeform 22"/>
            <p:cNvSpPr/>
            <p:nvPr/>
          </p:nvSpPr>
          <p:spPr>
            <a:xfrm>
              <a:off x="0" y="0"/>
              <a:ext cx="381416" cy="767359"/>
            </a:xfrm>
            <a:custGeom>
              <a:avLst/>
              <a:gdLst/>
              <a:ahLst/>
              <a:cxnLst/>
              <a:rect l="l" t="t" r="r" b="b"/>
              <a:pathLst>
                <a:path w="381416" h="767359">
                  <a:moveTo>
                    <a:pt x="78765" y="0"/>
                  </a:moveTo>
                  <a:lnTo>
                    <a:pt x="302651" y="0"/>
                  </a:lnTo>
                  <a:cubicBezTo>
                    <a:pt x="346151" y="0"/>
                    <a:pt x="381416" y="35264"/>
                    <a:pt x="381416" y="78765"/>
                  </a:cubicBezTo>
                  <a:lnTo>
                    <a:pt x="381416" y="688594"/>
                  </a:lnTo>
                  <a:cubicBezTo>
                    <a:pt x="381416" y="709484"/>
                    <a:pt x="373117" y="729518"/>
                    <a:pt x="358346" y="744289"/>
                  </a:cubicBezTo>
                  <a:cubicBezTo>
                    <a:pt x="343575" y="759060"/>
                    <a:pt x="323541" y="767359"/>
                    <a:pt x="302651" y="767359"/>
                  </a:cubicBezTo>
                  <a:lnTo>
                    <a:pt x="78765" y="767359"/>
                  </a:lnTo>
                  <a:cubicBezTo>
                    <a:pt x="35264" y="767359"/>
                    <a:pt x="0" y="732095"/>
                    <a:pt x="0" y="688594"/>
                  </a:cubicBezTo>
                  <a:lnTo>
                    <a:pt x="0" y="78765"/>
                  </a:lnTo>
                  <a:cubicBezTo>
                    <a:pt x="0" y="57875"/>
                    <a:pt x="8298" y="37841"/>
                    <a:pt x="23070" y="23070"/>
                  </a:cubicBezTo>
                  <a:cubicBezTo>
                    <a:pt x="37841" y="8298"/>
                    <a:pt x="57875" y="0"/>
                    <a:pt x="78765" y="0"/>
                  </a:cubicBezTo>
                  <a:close/>
                </a:path>
              </a:pathLst>
            </a:custGeom>
            <a:blipFill>
              <a:blip r:embed="rId5"/>
              <a:stretch>
                <a:fillRect l="-7338" r="-7338"/>
              </a:stretch>
            </a:blipFill>
            <a:ln cap="rnd">
              <a:noFill/>
              <a:prstDash val="solid"/>
              <a:round/>
            </a:ln>
          </p:spPr>
          <p:txBody>
            <a:bodyPr/>
            <a:lstStyle/>
            <a:p>
              <a:endParaRPr lang="en-US"/>
            </a:p>
          </p:txBody>
        </p:sp>
      </p:grpSp>
      <p:grpSp>
        <p:nvGrpSpPr>
          <p:cNvPr id="23" name="Group 23"/>
          <p:cNvGrpSpPr/>
          <p:nvPr/>
        </p:nvGrpSpPr>
        <p:grpSpPr>
          <a:xfrm>
            <a:off x="4555851" y="5482631"/>
            <a:ext cx="4398922" cy="3457835"/>
            <a:chOff x="0" y="0"/>
            <a:chExt cx="1158564" cy="910706"/>
          </a:xfrm>
        </p:grpSpPr>
        <p:sp>
          <p:nvSpPr>
            <p:cNvPr id="24" name="Freeform 24"/>
            <p:cNvSpPr/>
            <p:nvPr/>
          </p:nvSpPr>
          <p:spPr>
            <a:xfrm>
              <a:off x="0" y="0"/>
              <a:ext cx="1158564" cy="910706"/>
            </a:xfrm>
            <a:custGeom>
              <a:avLst/>
              <a:gdLst/>
              <a:ahLst/>
              <a:cxnLst/>
              <a:rect l="l" t="t" r="r" b="b"/>
              <a:pathLst>
                <a:path w="1158564" h="910706">
                  <a:moveTo>
                    <a:pt x="89758" y="0"/>
                  </a:moveTo>
                  <a:lnTo>
                    <a:pt x="1068806" y="0"/>
                  </a:lnTo>
                  <a:cubicBezTo>
                    <a:pt x="1118378" y="0"/>
                    <a:pt x="1158564" y="40186"/>
                    <a:pt x="1158564" y="89758"/>
                  </a:cubicBezTo>
                  <a:lnTo>
                    <a:pt x="1158564" y="820948"/>
                  </a:lnTo>
                  <a:cubicBezTo>
                    <a:pt x="1158564" y="870520"/>
                    <a:pt x="1118378" y="910706"/>
                    <a:pt x="1068806" y="910706"/>
                  </a:cubicBezTo>
                  <a:lnTo>
                    <a:pt x="89758" y="910706"/>
                  </a:lnTo>
                  <a:cubicBezTo>
                    <a:pt x="40186" y="910706"/>
                    <a:pt x="0" y="870520"/>
                    <a:pt x="0" y="820948"/>
                  </a:cubicBezTo>
                  <a:lnTo>
                    <a:pt x="0" y="89758"/>
                  </a:lnTo>
                  <a:cubicBezTo>
                    <a:pt x="0" y="40186"/>
                    <a:pt x="40186" y="0"/>
                    <a:pt x="89758" y="0"/>
                  </a:cubicBezTo>
                  <a:close/>
                </a:path>
              </a:pathLst>
            </a:custGeom>
            <a:solidFill>
              <a:srgbClr val="B0F100"/>
            </a:solidFill>
            <a:ln cap="rnd">
              <a:noFill/>
              <a:prstDash val="solid"/>
              <a:round/>
            </a:ln>
          </p:spPr>
          <p:txBody>
            <a:bodyPr/>
            <a:lstStyle/>
            <a:p>
              <a:endParaRPr lang="en-US"/>
            </a:p>
          </p:txBody>
        </p:sp>
        <p:sp>
          <p:nvSpPr>
            <p:cNvPr id="25" name="TextBox 25"/>
            <p:cNvSpPr txBox="1"/>
            <p:nvPr/>
          </p:nvSpPr>
          <p:spPr>
            <a:xfrm>
              <a:off x="0" y="-38100"/>
              <a:ext cx="1158564" cy="948806"/>
            </a:xfrm>
            <a:prstGeom prst="rect">
              <a:avLst/>
            </a:prstGeom>
          </p:spPr>
          <p:txBody>
            <a:bodyPr lIns="50800" tIns="50800" rIns="50800" bIns="50800" rtlCol="0" anchor="ctr"/>
            <a:lstStyle/>
            <a:p>
              <a:pPr marL="0" lvl="0" indent="0" algn="ctr">
                <a:lnSpc>
                  <a:spcPts val="2659"/>
                </a:lnSpc>
              </a:pPr>
              <a:endParaRPr/>
            </a:p>
          </p:txBody>
        </p:sp>
      </p:grpSp>
      <p:grpSp>
        <p:nvGrpSpPr>
          <p:cNvPr id="26" name="Group 26"/>
          <p:cNvGrpSpPr/>
          <p:nvPr/>
        </p:nvGrpSpPr>
        <p:grpSpPr>
          <a:xfrm>
            <a:off x="9040498" y="5482631"/>
            <a:ext cx="4398922" cy="3457835"/>
            <a:chOff x="0" y="0"/>
            <a:chExt cx="1158564" cy="910706"/>
          </a:xfrm>
        </p:grpSpPr>
        <p:sp>
          <p:nvSpPr>
            <p:cNvPr id="27" name="Freeform 27"/>
            <p:cNvSpPr/>
            <p:nvPr/>
          </p:nvSpPr>
          <p:spPr>
            <a:xfrm>
              <a:off x="0" y="0"/>
              <a:ext cx="1158564" cy="910706"/>
            </a:xfrm>
            <a:custGeom>
              <a:avLst/>
              <a:gdLst/>
              <a:ahLst/>
              <a:cxnLst/>
              <a:rect l="l" t="t" r="r" b="b"/>
              <a:pathLst>
                <a:path w="1158564" h="910706">
                  <a:moveTo>
                    <a:pt x="89758" y="0"/>
                  </a:moveTo>
                  <a:lnTo>
                    <a:pt x="1068806" y="0"/>
                  </a:lnTo>
                  <a:cubicBezTo>
                    <a:pt x="1118378" y="0"/>
                    <a:pt x="1158564" y="40186"/>
                    <a:pt x="1158564" y="89758"/>
                  </a:cubicBezTo>
                  <a:lnTo>
                    <a:pt x="1158564" y="820948"/>
                  </a:lnTo>
                  <a:cubicBezTo>
                    <a:pt x="1158564" y="870520"/>
                    <a:pt x="1118378" y="910706"/>
                    <a:pt x="1068806" y="910706"/>
                  </a:cubicBezTo>
                  <a:lnTo>
                    <a:pt x="89758" y="910706"/>
                  </a:lnTo>
                  <a:cubicBezTo>
                    <a:pt x="40186" y="910706"/>
                    <a:pt x="0" y="870520"/>
                    <a:pt x="0" y="820948"/>
                  </a:cubicBezTo>
                  <a:lnTo>
                    <a:pt x="0" y="89758"/>
                  </a:lnTo>
                  <a:cubicBezTo>
                    <a:pt x="0" y="40186"/>
                    <a:pt x="40186" y="0"/>
                    <a:pt x="89758" y="0"/>
                  </a:cubicBezTo>
                  <a:close/>
                </a:path>
              </a:pathLst>
            </a:custGeom>
            <a:ln w="19050" cap="rnd">
              <a:solidFill>
                <a:srgbClr val="FFFFFF"/>
              </a:solidFill>
              <a:prstDash val="solid"/>
              <a:round/>
            </a:ln>
          </p:spPr>
          <p:txBody>
            <a:bodyPr/>
            <a:lstStyle/>
            <a:p>
              <a:endParaRPr lang="en-US"/>
            </a:p>
          </p:txBody>
        </p:sp>
        <p:sp>
          <p:nvSpPr>
            <p:cNvPr id="28" name="TextBox 28"/>
            <p:cNvSpPr txBox="1"/>
            <p:nvPr/>
          </p:nvSpPr>
          <p:spPr>
            <a:xfrm>
              <a:off x="0" y="-38100"/>
              <a:ext cx="1158564" cy="948806"/>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29" name="Group 29"/>
          <p:cNvGrpSpPr/>
          <p:nvPr/>
        </p:nvGrpSpPr>
        <p:grpSpPr>
          <a:xfrm>
            <a:off x="13630787" y="5482631"/>
            <a:ext cx="4398922" cy="3457835"/>
            <a:chOff x="0" y="0"/>
            <a:chExt cx="1158564" cy="910706"/>
          </a:xfrm>
        </p:grpSpPr>
        <p:sp>
          <p:nvSpPr>
            <p:cNvPr id="30" name="Freeform 30"/>
            <p:cNvSpPr/>
            <p:nvPr/>
          </p:nvSpPr>
          <p:spPr>
            <a:xfrm>
              <a:off x="0" y="0"/>
              <a:ext cx="1158564" cy="910706"/>
            </a:xfrm>
            <a:custGeom>
              <a:avLst/>
              <a:gdLst/>
              <a:ahLst/>
              <a:cxnLst/>
              <a:rect l="l" t="t" r="r" b="b"/>
              <a:pathLst>
                <a:path w="1158564" h="910706">
                  <a:moveTo>
                    <a:pt x="89758" y="0"/>
                  </a:moveTo>
                  <a:lnTo>
                    <a:pt x="1068806" y="0"/>
                  </a:lnTo>
                  <a:cubicBezTo>
                    <a:pt x="1118378" y="0"/>
                    <a:pt x="1158564" y="40186"/>
                    <a:pt x="1158564" y="89758"/>
                  </a:cubicBezTo>
                  <a:lnTo>
                    <a:pt x="1158564" y="820948"/>
                  </a:lnTo>
                  <a:cubicBezTo>
                    <a:pt x="1158564" y="870520"/>
                    <a:pt x="1118378" y="910706"/>
                    <a:pt x="1068806" y="910706"/>
                  </a:cubicBezTo>
                  <a:lnTo>
                    <a:pt x="89758" y="910706"/>
                  </a:lnTo>
                  <a:cubicBezTo>
                    <a:pt x="40186" y="910706"/>
                    <a:pt x="0" y="870520"/>
                    <a:pt x="0" y="820948"/>
                  </a:cubicBezTo>
                  <a:lnTo>
                    <a:pt x="0" y="89758"/>
                  </a:lnTo>
                  <a:cubicBezTo>
                    <a:pt x="0" y="40186"/>
                    <a:pt x="40186" y="0"/>
                    <a:pt x="89758" y="0"/>
                  </a:cubicBezTo>
                  <a:close/>
                </a:path>
              </a:pathLst>
            </a:custGeom>
            <a:solidFill>
              <a:srgbClr val="FFFFFF"/>
            </a:solidFill>
            <a:ln cap="rnd">
              <a:noFill/>
              <a:prstDash val="solid"/>
              <a:round/>
            </a:ln>
          </p:spPr>
          <p:txBody>
            <a:bodyPr/>
            <a:lstStyle/>
            <a:p>
              <a:endParaRPr lang="en-US"/>
            </a:p>
          </p:txBody>
        </p:sp>
        <p:sp>
          <p:nvSpPr>
            <p:cNvPr id="31" name="TextBox 31"/>
            <p:cNvSpPr txBox="1"/>
            <p:nvPr/>
          </p:nvSpPr>
          <p:spPr>
            <a:xfrm>
              <a:off x="0" y="-38100"/>
              <a:ext cx="1158564" cy="948806"/>
            </a:xfrm>
            <a:prstGeom prst="rect">
              <a:avLst/>
            </a:prstGeom>
          </p:spPr>
          <p:txBody>
            <a:bodyPr lIns="50800" tIns="50800" rIns="50800" bIns="50800" rtlCol="0" anchor="ctr"/>
            <a:lstStyle/>
            <a:p>
              <a:pPr marL="0" lvl="0" indent="0" algn="ctr">
                <a:lnSpc>
                  <a:spcPts val="2659"/>
                </a:lnSpc>
              </a:pPr>
              <a:endParaRPr/>
            </a:p>
          </p:txBody>
        </p:sp>
      </p:grpSp>
      <p:sp>
        <p:nvSpPr>
          <p:cNvPr id="32" name="Freeform 32"/>
          <p:cNvSpPr/>
          <p:nvPr/>
        </p:nvSpPr>
        <p:spPr>
          <a:xfrm>
            <a:off x="9089061" y="5928342"/>
            <a:ext cx="902830" cy="840249"/>
          </a:xfrm>
          <a:custGeom>
            <a:avLst/>
            <a:gdLst/>
            <a:ahLst/>
            <a:cxnLst/>
            <a:rect l="l" t="t" r="r" b="b"/>
            <a:pathLst>
              <a:path w="902830" h="840249">
                <a:moveTo>
                  <a:pt x="0" y="0"/>
                </a:moveTo>
                <a:lnTo>
                  <a:pt x="902830" y="0"/>
                </a:lnTo>
                <a:lnTo>
                  <a:pt x="902830" y="840248"/>
                </a:lnTo>
                <a:lnTo>
                  <a:pt x="0" y="84024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3" name="Freeform 33"/>
          <p:cNvSpPr/>
          <p:nvPr/>
        </p:nvSpPr>
        <p:spPr>
          <a:xfrm>
            <a:off x="4988271" y="6049997"/>
            <a:ext cx="1169664" cy="815526"/>
          </a:xfrm>
          <a:custGeom>
            <a:avLst/>
            <a:gdLst/>
            <a:ahLst/>
            <a:cxnLst/>
            <a:rect l="l" t="t" r="r" b="b"/>
            <a:pathLst>
              <a:path w="1169664" h="815526">
                <a:moveTo>
                  <a:pt x="0" y="0"/>
                </a:moveTo>
                <a:lnTo>
                  <a:pt x="1169664" y="0"/>
                </a:lnTo>
                <a:lnTo>
                  <a:pt x="1169664" y="815525"/>
                </a:lnTo>
                <a:lnTo>
                  <a:pt x="0" y="815525"/>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34" name="Freeform 34"/>
          <p:cNvSpPr/>
          <p:nvPr/>
        </p:nvSpPr>
        <p:spPr>
          <a:xfrm>
            <a:off x="14060683" y="6012192"/>
            <a:ext cx="815526" cy="815526"/>
          </a:xfrm>
          <a:custGeom>
            <a:avLst/>
            <a:gdLst/>
            <a:ahLst/>
            <a:cxnLst/>
            <a:rect l="l" t="t" r="r" b="b"/>
            <a:pathLst>
              <a:path w="815526" h="815526">
                <a:moveTo>
                  <a:pt x="0" y="0"/>
                </a:moveTo>
                <a:lnTo>
                  <a:pt x="815526" y="0"/>
                </a:lnTo>
                <a:lnTo>
                  <a:pt x="815526" y="815525"/>
                </a:lnTo>
                <a:lnTo>
                  <a:pt x="0" y="815525"/>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35" name="TextBox 35"/>
          <p:cNvSpPr txBox="1"/>
          <p:nvPr/>
        </p:nvSpPr>
        <p:spPr>
          <a:xfrm>
            <a:off x="5182851" y="2202320"/>
            <a:ext cx="5310822" cy="1071960"/>
          </a:xfrm>
          <a:prstGeom prst="rect">
            <a:avLst/>
          </a:prstGeom>
        </p:spPr>
        <p:txBody>
          <a:bodyPr lIns="0" tIns="0" rIns="0" bIns="0" rtlCol="0" anchor="t">
            <a:spAutoFit/>
          </a:bodyPr>
          <a:lstStyle/>
          <a:p>
            <a:pPr marL="0" lvl="0" indent="0" algn="l">
              <a:lnSpc>
                <a:spcPts val="8249"/>
              </a:lnSpc>
            </a:pPr>
            <a:r>
              <a:rPr lang="en-US" sz="9705" spc="-533" dirty="0">
                <a:solidFill>
                  <a:srgbClr val="FFFFFF"/>
                </a:solidFill>
                <a:latin typeface="Arial" panose="020B0604020202020204" pitchFamily="34" charset="0"/>
                <a:ea typeface="Open Sauce Light"/>
                <a:cs typeface="Arial" panose="020B0604020202020204" pitchFamily="34" charset="0"/>
                <a:sym typeface="Open Sauce Light"/>
              </a:rPr>
              <a:t>Market</a:t>
            </a:r>
          </a:p>
        </p:txBody>
      </p:sp>
      <p:sp>
        <p:nvSpPr>
          <p:cNvPr id="36" name="TextBox 36"/>
          <p:cNvSpPr txBox="1"/>
          <p:nvPr/>
        </p:nvSpPr>
        <p:spPr>
          <a:xfrm>
            <a:off x="5082285" y="3563340"/>
            <a:ext cx="8013552" cy="1071960"/>
          </a:xfrm>
          <a:prstGeom prst="rect">
            <a:avLst/>
          </a:prstGeom>
        </p:spPr>
        <p:txBody>
          <a:bodyPr lIns="0" tIns="0" rIns="0" bIns="0" rtlCol="0" anchor="t">
            <a:spAutoFit/>
          </a:bodyPr>
          <a:lstStyle/>
          <a:p>
            <a:pPr marL="0" lvl="0" indent="0" algn="l">
              <a:lnSpc>
                <a:spcPts val="8249"/>
              </a:lnSpc>
            </a:pPr>
            <a:r>
              <a:rPr lang="en-US" sz="9705" spc="-533" dirty="0">
                <a:solidFill>
                  <a:srgbClr val="C2C2C2"/>
                </a:solidFill>
                <a:latin typeface="Arial" panose="020B0604020202020204" pitchFamily="34" charset="0"/>
                <a:ea typeface="Open Sauce Light"/>
                <a:cs typeface="Arial" panose="020B0604020202020204" pitchFamily="34" charset="0"/>
                <a:sym typeface="Open Sauce Light"/>
              </a:rPr>
              <a:t>Opportunity</a:t>
            </a:r>
          </a:p>
        </p:txBody>
      </p:sp>
      <p:sp>
        <p:nvSpPr>
          <p:cNvPr id="37" name="TextBox 37"/>
          <p:cNvSpPr txBox="1"/>
          <p:nvPr/>
        </p:nvSpPr>
        <p:spPr>
          <a:xfrm>
            <a:off x="1685547" y="1076325"/>
            <a:ext cx="3344567" cy="220931"/>
          </a:xfrm>
          <a:prstGeom prst="rect">
            <a:avLst/>
          </a:prstGeom>
        </p:spPr>
        <p:txBody>
          <a:bodyPr lIns="0" tIns="0" rIns="0" bIns="0" rtlCol="0" anchor="t">
            <a:spAutoFit/>
          </a:bodyPr>
          <a:lstStyle/>
          <a:p>
            <a:pPr marL="0" lvl="0" indent="0" algn="just">
              <a:lnSpc>
                <a:spcPts val="1618"/>
              </a:lnSpc>
              <a:spcBef>
                <a:spcPct val="0"/>
              </a:spcBef>
            </a:pPr>
            <a:r>
              <a:rPr lang="en-US" sz="1798">
                <a:solidFill>
                  <a:srgbClr val="FFFFFF"/>
                </a:solidFill>
                <a:latin typeface="Open Sauce"/>
                <a:ea typeface="Open Sauce"/>
                <a:cs typeface="Open Sauce"/>
                <a:sym typeface="Open Sauce"/>
              </a:rPr>
              <a:t>Corsino Joinery Ltd</a:t>
            </a:r>
          </a:p>
        </p:txBody>
      </p:sp>
      <p:sp>
        <p:nvSpPr>
          <p:cNvPr id="38" name="TextBox 38"/>
          <p:cNvSpPr txBox="1"/>
          <p:nvPr/>
        </p:nvSpPr>
        <p:spPr>
          <a:xfrm>
            <a:off x="12963169" y="1076325"/>
            <a:ext cx="4296131" cy="220931"/>
          </a:xfrm>
          <a:prstGeom prst="rect">
            <a:avLst/>
          </a:prstGeom>
        </p:spPr>
        <p:txBody>
          <a:bodyPr lIns="0" tIns="0" rIns="0" bIns="0" rtlCol="0" anchor="t">
            <a:spAutoFit/>
          </a:bodyPr>
          <a:lstStyle/>
          <a:p>
            <a:pPr marL="0" lvl="0" indent="0" algn="r">
              <a:lnSpc>
                <a:spcPts val="1618"/>
              </a:lnSpc>
              <a:spcBef>
                <a:spcPct val="0"/>
              </a:spcBef>
            </a:pPr>
            <a:r>
              <a:rPr lang="en-US" sz="1798">
                <a:solidFill>
                  <a:srgbClr val="FFFFFF"/>
                </a:solidFill>
                <a:latin typeface="Open Sauce"/>
                <a:ea typeface="Open Sauce"/>
                <a:cs typeface="Open Sauce"/>
                <a:sym typeface="Open Sauce"/>
              </a:rPr>
              <a:t>Market Analysis</a:t>
            </a:r>
          </a:p>
        </p:txBody>
      </p:sp>
      <p:sp>
        <p:nvSpPr>
          <p:cNvPr id="39" name="TextBox 39"/>
          <p:cNvSpPr txBox="1"/>
          <p:nvPr/>
        </p:nvSpPr>
        <p:spPr>
          <a:xfrm>
            <a:off x="6597772" y="5938329"/>
            <a:ext cx="2537976" cy="1067401"/>
          </a:xfrm>
          <a:prstGeom prst="rect">
            <a:avLst/>
          </a:prstGeom>
        </p:spPr>
        <p:txBody>
          <a:bodyPr lIns="0" tIns="0" rIns="0" bIns="0" rtlCol="0" anchor="t">
            <a:spAutoFit/>
          </a:bodyPr>
          <a:lstStyle/>
          <a:p>
            <a:pPr marL="0" lvl="0" indent="0" algn="l">
              <a:lnSpc>
                <a:spcPts val="4177"/>
              </a:lnSpc>
            </a:pPr>
            <a:r>
              <a:rPr lang="en-US" sz="3797" b="1" spc="-208">
                <a:solidFill>
                  <a:srgbClr val="323232"/>
                </a:solidFill>
                <a:latin typeface="Open Sauce Bold"/>
                <a:ea typeface="Open Sauce Bold"/>
                <a:cs typeface="Open Sauce Bold"/>
                <a:sym typeface="Open Sauce Bold"/>
              </a:rPr>
              <a:t>Market Demand</a:t>
            </a:r>
          </a:p>
        </p:txBody>
      </p:sp>
      <p:sp>
        <p:nvSpPr>
          <p:cNvPr id="40" name="TextBox 40"/>
          <p:cNvSpPr txBox="1"/>
          <p:nvPr/>
        </p:nvSpPr>
        <p:spPr>
          <a:xfrm>
            <a:off x="10043042" y="5829036"/>
            <a:ext cx="2983822" cy="1067401"/>
          </a:xfrm>
          <a:prstGeom prst="rect">
            <a:avLst/>
          </a:prstGeom>
        </p:spPr>
        <p:txBody>
          <a:bodyPr lIns="0" tIns="0" rIns="0" bIns="0" rtlCol="0" anchor="t">
            <a:spAutoFit/>
          </a:bodyPr>
          <a:lstStyle/>
          <a:p>
            <a:pPr marL="0" lvl="0" indent="0" algn="l">
              <a:lnSpc>
                <a:spcPts val="4177"/>
              </a:lnSpc>
            </a:pPr>
            <a:r>
              <a:rPr lang="en-US" sz="3797" b="1" spc="-208">
                <a:solidFill>
                  <a:srgbClr val="FFFFFF"/>
                </a:solidFill>
                <a:latin typeface="Open Sauce Bold"/>
                <a:ea typeface="Open Sauce Bold"/>
                <a:cs typeface="Open Sauce Bold"/>
                <a:sym typeface="Open Sauce Bold"/>
              </a:rPr>
              <a:t>Customer Preferences</a:t>
            </a:r>
          </a:p>
        </p:txBody>
      </p:sp>
      <p:sp>
        <p:nvSpPr>
          <p:cNvPr id="41" name="TextBox 41"/>
          <p:cNvSpPr txBox="1"/>
          <p:nvPr/>
        </p:nvSpPr>
        <p:spPr>
          <a:xfrm>
            <a:off x="4988271" y="7228045"/>
            <a:ext cx="3721512" cy="1062886"/>
          </a:xfrm>
          <a:prstGeom prst="rect">
            <a:avLst/>
          </a:prstGeom>
        </p:spPr>
        <p:txBody>
          <a:bodyPr lIns="0" tIns="0" rIns="0" bIns="0" rtlCol="0" anchor="t">
            <a:spAutoFit/>
          </a:bodyPr>
          <a:lstStyle/>
          <a:p>
            <a:pPr marL="0" lvl="0" indent="0" algn="l">
              <a:lnSpc>
                <a:spcPts val="2174"/>
              </a:lnSpc>
            </a:pPr>
            <a:r>
              <a:rPr lang="en-US" sz="1598" i="1" spc="-87">
                <a:solidFill>
                  <a:srgbClr val="323232"/>
                </a:solidFill>
                <a:latin typeface="Open Sauce Light Italics"/>
                <a:ea typeface="Open Sauce Light Italics"/>
                <a:cs typeface="Open Sauce Light Italics"/>
                <a:sym typeface="Open Sauce Light Italics"/>
              </a:rPr>
              <a:t>Housing development boom and home improvement trends are driving strong demand for quality joinery services across residential and commercial sectors.</a:t>
            </a:r>
          </a:p>
        </p:txBody>
      </p:sp>
      <p:sp>
        <p:nvSpPr>
          <p:cNvPr id="42" name="TextBox 42"/>
          <p:cNvSpPr txBox="1"/>
          <p:nvPr/>
        </p:nvSpPr>
        <p:spPr>
          <a:xfrm>
            <a:off x="9443177" y="7228045"/>
            <a:ext cx="3721512" cy="1062886"/>
          </a:xfrm>
          <a:prstGeom prst="rect">
            <a:avLst/>
          </a:prstGeom>
        </p:spPr>
        <p:txBody>
          <a:bodyPr lIns="0" tIns="0" rIns="0" bIns="0" rtlCol="0" anchor="t">
            <a:spAutoFit/>
          </a:bodyPr>
          <a:lstStyle/>
          <a:p>
            <a:pPr marL="0" lvl="0" indent="0" algn="l">
              <a:lnSpc>
                <a:spcPts val="2174"/>
              </a:lnSpc>
            </a:pPr>
            <a:r>
              <a:rPr lang="en-US" sz="1598" i="1" spc="-87">
                <a:solidFill>
                  <a:srgbClr val="FFFFFF"/>
                </a:solidFill>
                <a:latin typeface="Open Sauce Light Italics"/>
                <a:ea typeface="Open Sauce Light Italics"/>
                <a:cs typeface="Open Sauce Light Italics"/>
                <a:sym typeface="Open Sauce Light Italics"/>
              </a:rPr>
              <a:t>Customers increasingly prefer bespoke, high-quality craftsmanship over mass-produced alternatives, valuing durability, customisation, and attention to detail.</a:t>
            </a:r>
          </a:p>
        </p:txBody>
      </p:sp>
      <p:sp>
        <p:nvSpPr>
          <p:cNvPr id="43" name="TextBox 43"/>
          <p:cNvSpPr txBox="1"/>
          <p:nvPr/>
        </p:nvSpPr>
        <p:spPr>
          <a:xfrm>
            <a:off x="15116248" y="5900525"/>
            <a:ext cx="3258220" cy="1067401"/>
          </a:xfrm>
          <a:prstGeom prst="rect">
            <a:avLst/>
          </a:prstGeom>
        </p:spPr>
        <p:txBody>
          <a:bodyPr lIns="0" tIns="0" rIns="0" bIns="0" rtlCol="0" anchor="t">
            <a:spAutoFit/>
          </a:bodyPr>
          <a:lstStyle/>
          <a:p>
            <a:pPr marL="0" lvl="0" indent="0" algn="l">
              <a:lnSpc>
                <a:spcPts val="4177"/>
              </a:lnSpc>
            </a:pPr>
            <a:r>
              <a:rPr lang="en-US" sz="3797" b="1" spc="-208">
                <a:solidFill>
                  <a:srgbClr val="323232"/>
                </a:solidFill>
                <a:latin typeface="Open Sauce Bold"/>
                <a:ea typeface="Open Sauce Bold"/>
                <a:cs typeface="Open Sauce Bold"/>
                <a:sym typeface="Open Sauce Bold"/>
              </a:rPr>
              <a:t>Growth Opportunity</a:t>
            </a:r>
          </a:p>
        </p:txBody>
      </p:sp>
      <p:sp>
        <p:nvSpPr>
          <p:cNvPr id="44" name="TextBox 44"/>
          <p:cNvSpPr txBox="1"/>
          <p:nvPr/>
        </p:nvSpPr>
        <p:spPr>
          <a:xfrm>
            <a:off x="14077819" y="7228045"/>
            <a:ext cx="3721512" cy="1329586"/>
          </a:xfrm>
          <a:prstGeom prst="rect">
            <a:avLst/>
          </a:prstGeom>
        </p:spPr>
        <p:txBody>
          <a:bodyPr lIns="0" tIns="0" rIns="0" bIns="0" rtlCol="0" anchor="t">
            <a:spAutoFit/>
          </a:bodyPr>
          <a:lstStyle/>
          <a:p>
            <a:pPr marL="0" lvl="0" indent="0" algn="l">
              <a:lnSpc>
                <a:spcPts val="2174"/>
              </a:lnSpc>
            </a:pPr>
            <a:r>
              <a:rPr lang="en-US" sz="1598" i="1" spc="-87">
                <a:solidFill>
                  <a:srgbClr val="323232"/>
                </a:solidFill>
                <a:latin typeface="Open Sauce Light Italics"/>
                <a:ea typeface="Open Sauce Light Italics"/>
                <a:cs typeface="Open Sauce Light Italics"/>
                <a:sym typeface="Open Sauce Light Italics"/>
              </a:rPr>
              <a:t>Rising demand for custom, sustainable joinery solutions creates significant opportunity. Eco-conscious consumers seek FSC-certified timber and locally crafted products.</a:t>
            </a:r>
          </a:p>
        </p:txBody>
      </p:sp>
      <p:sp>
        <p:nvSpPr>
          <p:cNvPr id="45" name="TextBox 45"/>
          <p:cNvSpPr txBox="1"/>
          <p:nvPr/>
        </p:nvSpPr>
        <p:spPr>
          <a:xfrm>
            <a:off x="13035068" y="2023800"/>
            <a:ext cx="4398922" cy="2780569"/>
          </a:xfrm>
          <a:prstGeom prst="rect">
            <a:avLst/>
          </a:prstGeom>
        </p:spPr>
        <p:txBody>
          <a:bodyPr lIns="0" tIns="0" rIns="0" bIns="0" rtlCol="0" anchor="t">
            <a:spAutoFit/>
          </a:bodyPr>
          <a:lstStyle/>
          <a:p>
            <a:pPr marL="0" lvl="0" indent="0" algn="l">
              <a:lnSpc>
                <a:spcPts val="2446"/>
              </a:lnSpc>
            </a:pPr>
            <a:r>
              <a:rPr lang="en-US" sz="3000" spc="-98" dirty="0">
                <a:solidFill>
                  <a:srgbClr val="FFFFFF"/>
                </a:solidFill>
                <a:latin typeface="Arial" panose="020B0604020202020204" pitchFamily="34" charset="0"/>
                <a:ea typeface="Open Sauce Light"/>
                <a:cs typeface="Arial" panose="020B0604020202020204" pitchFamily="34" charset="0"/>
                <a:sym typeface="Open Sauce Light"/>
              </a:rPr>
              <a:t>The UK joinery market presents strong opportunities driven by housing growth, renovation trends, and increasing preference for sustainable, handcrafted woodwork over mass-produced alternatives.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74027"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8" name="Freeform 8"/>
          <p:cNvSpPr/>
          <p:nvPr/>
        </p:nvSpPr>
        <p:spPr>
          <a:xfrm>
            <a:off x="-3271011" y="-360721"/>
            <a:ext cx="7990193" cy="8229600"/>
          </a:xfrm>
          <a:custGeom>
            <a:avLst/>
            <a:gdLst/>
            <a:ahLst/>
            <a:cxnLst/>
            <a:rect l="l" t="t" r="r" b="b"/>
            <a:pathLst>
              <a:path w="7990193" h="8229600">
                <a:moveTo>
                  <a:pt x="0" y="0"/>
                </a:moveTo>
                <a:lnTo>
                  <a:pt x="7990194" y="0"/>
                </a:lnTo>
                <a:lnTo>
                  <a:pt x="7990194"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9" name="Freeform 9"/>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0" name="Freeform 10"/>
          <p:cNvSpPr/>
          <p:nvPr/>
        </p:nvSpPr>
        <p:spPr>
          <a:xfrm>
            <a:off x="12482102" y="-366864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1" name="AutoShape 11"/>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Freeform 12"/>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3" name="Group 13"/>
          <p:cNvGrpSpPr/>
          <p:nvPr/>
        </p:nvGrpSpPr>
        <p:grpSpPr>
          <a:xfrm>
            <a:off x="1028700" y="9477375"/>
            <a:ext cx="435106" cy="455421"/>
            <a:chOff x="0" y="0"/>
            <a:chExt cx="220706" cy="231010"/>
          </a:xfrm>
        </p:grpSpPr>
        <p:sp>
          <p:nvSpPr>
            <p:cNvPr id="14" name="Freeform 14"/>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5" name="TextBox 15"/>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grpSp>
        <p:nvGrpSpPr>
          <p:cNvPr id="16" name="Group 16"/>
          <p:cNvGrpSpPr/>
          <p:nvPr/>
        </p:nvGrpSpPr>
        <p:grpSpPr>
          <a:xfrm>
            <a:off x="16824194" y="9477375"/>
            <a:ext cx="435106" cy="455421"/>
            <a:chOff x="0" y="0"/>
            <a:chExt cx="220706" cy="231010"/>
          </a:xfrm>
        </p:grpSpPr>
        <p:sp>
          <p:nvSpPr>
            <p:cNvPr id="17" name="Freeform 17"/>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8" name="TextBox 18"/>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sp>
        <p:nvSpPr>
          <p:cNvPr id="19" name="Freeform 19"/>
          <p:cNvSpPr/>
          <p:nvPr/>
        </p:nvSpPr>
        <p:spPr>
          <a:xfrm>
            <a:off x="1164250" y="9604723"/>
            <a:ext cx="140323" cy="220508"/>
          </a:xfrm>
          <a:custGeom>
            <a:avLst/>
            <a:gdLst/>
            <a:ahLst/>
            <a:cxnLst/>
            <a:rect l="l" t="t" r="r" b="b"/>
            <a:pathLst>
              <a:path w="140323" h="220508">
                <a:moveTo>
                  <a:pt x="0" y="0"/>
                </a:moveTo>
                <a:lnTo>
                  <a:pt x="140323" y="0"/>
                </a:lnTo>
                <a:lnTo>
                  <a:pt x="140323" y="220508"/>
                </a:lnTo>
                <a:lnTo>
                  <a:pt x="0" y="22050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p:cNvSpPr/>
          <p:nvPr/>
        </p:nvSpPr>
        <p:spPr>
          <a:xfrm flipH="1">
            <a:off x="16990635" y="9604723"/>
            <a:ext cx="140323" cy="220508"/>
          </a:xfrm>
          <a:custGeom>
            <a:avLst/>
            <a:gdLst/>
            <a:ahLst/>
            <a:cxnLst/>
            <a:rect l="l" t="t" r="r" b="b"/>
            <a:pathLst>
              <a:path w="140323" h="220508">
                <a:moveTo>
                  <a:pt x="140323" y="0"/>
                </a:moveTo>
                <a:lnTo>
                  <a:pt x="0" y="0"/>
                </a:lnTo>
                <a:lnTo>
                  <a:pt x="0" y="220508"/>
                </a:lnTo>
                <a:lnTo>
                  <a:pt x="140323" y="220508"/>
                </a:lnTo>
                <a:lnTo>
                  <a:pt x="140323"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21" name="Group 21"/>
          <p:cNvGrpSpPr/>
          <p:nvPr/>
        </p:nvGrpSpPr>
        <p:grpSpPr>
          <a:xfrm>
            <a:off x="1028700" y="5340286"/>
            <a:ext cx="4334650" cy="3918014"/>
            <a:chOff x="0" y="0"/>
            <a:chExt cx="1141636" cy="1031905"/>
          </a:xfrm>
        </p:grpSpPr>
        <p:sp>
          <p:nvSpPr>
            <p:cNvPr id="22" name="Freeform 22"/>
            <p:cNvSpPr/>
            <p:nvPr/>
          </p:nvSpPr>
          <p:spPr>
            <a:xfrm>
              <a:off x="0" y="0"/>
              <a:ext cx="1141636" cy="1031905"/>
            </a:xfrm>
            <a:custGeom>
              <a:avLst/>
              <a:gdLst/>
              <a:ahLst/>
              <a:cxnLst/>
              <a:rect l="l" t="t" r="r" b="b"/>
              <a:pathLst>
                <a:path w="1141636" h="1031905">
                  <a:moveTo>
                    <a:pt x="91089" y="0"/>
                  </a:moveTo>
                  <a:lnTo>
                    <a:pt x="1050548" y="0"/>
                  </a:lnTo>
                  <a:cubicBezTo>
                    <a:pt x="1100855" y="0"/>
                    <a:pt x="1141636" y="40782"/>
                    <a:pt x="1141636" y="91089"/>
                  </a:cubicBezTo>
                  <a:lnTo>
                    <a:pt x="1141636" y="940816"/>
                  </a:lnTo>
                  <a:cubicBezTo>
                    <a:pt x="1141636" y="964975"/>
                    <a:pt x="1132040" y="988143"/>
                    <a:pt x="1114957" y="1005226"/>
                  </a:cubicBezTo>
                  <a:cubicBezTo>
                    <a:pt x="1097875" y="1022308"/>
                    <a:pt x="1074706" y="1031905"/>
                    <a:pt x="1050548" y="1031905"/>
                  </a:cubicBezTo>
                  <a:lnTo>
                    <a:pt x="91089" y="1031905"/>
                  </a:lnTo>
                  <a:cubicBezTo>
                    <a:pt x="66931" y="1031905"/>
                    <a:pt x="43762" y="1022308"/>
                    <a:pt x="26679" y="1005226"/>
                  </a:cubicBezTo>
                  <a:cubicBezTo>
                    <a:pt x="9597" y="988143"/>
                    <a:pt x="0" y="964975"/>
                    <a:pt x="0" y="940816"/>
                  </a:cubicBezTo>
                  <a:lnTo>
                    <a:pt x="0" y="91089"/>
                  </a:lnTo>
                  <a:cubicBezTo>
                    <a:pt x="0" y="66931"/>
                    <a:pt x="9597" y="43762"/>
                    <a:pt x="26679" y="26679"/>
                  </a:cubicBezTo>
                  <a:cubicBezTo>
                    <a:pt x="43762" y="9597"/>
                    <a:pt x="66931" y="0"/>
                    <a:pt x="91089" y="0"/>
                  </a:cubicBezTo>
                  <a:close/>
                </a:path>
              </a:pathLst>
            </a:custGeom>
            <a:ln w="19050" cap="rnd">
              <a:solidFill>
                <a:srgbClr val="FFFFFF"/>
              </a:solidFill>
              <a:prstDash val="solid"/>
              <a:round/>
            </a:ln>
          </p:spPr>
          <p:txBody>
            <a:bodyPr/>
            <a:lstStyle/>
            <a:p>
              <a:endParaRPr lang="en-US"/>
            </a:p>
          </p:txBody>
        </p:sp>
        <p:sp>
          <p:nvSpPr>
            <p:cNvPr id="23" name="TextBox 23"/>
            <p:cNvSpPr txBox="1"/>
            <p:nvPr/>
          </p:nvSpPr>
          <p:spPr>
            <a:xfrm>
              <a:off x="0" y="-38100"/>
              <a:ext cx="1141636" cy="1070005"/>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24" name="Group 24"/>
          <p:cNvGrpSpPr/>
          <p:nvPr/>
        </p:nvGrpSpPr>
        <p:grpSpPr>
          <a:xfrm>
            <a:off x="5534108" y="5340286"/>
            <a:ext cx="4334650" cy="3918014"/>
            <a:chOff x="0" y="0"/>
            <a:chExt cx="1141636" cy="1031905"/>
          </a:xfrm>
        </p:grpSpPr>
        <p:sp>
          <p:nvSpPr>
            <p:cNvPr id="25" name="Freeform 25"/>
            <p:cNvSpPr/>
            <p:nvPr/>
          </p:nvSpPr>
          <p:spPr>
            <a:xfrm>
              <a:off x="0" y="0"/>
              <a:ext cx="1141636" cy="1031905"/>
            </a:xfrm>
            <a:custGeom>
              <a:avLst/>
              <a:gdLst/>
              <a:ahLst/>
              <a:cxnLst/>
              <a:rect l="l" t="t" r="r" b="b"/>
              <a:pathLst>
                <a:path w="1141636" h="1031905">
                  <a:moveTo>
                    <a:pt x="91089" y="0"/>
                  </a:moveTo>
                  <a:lnTo>
                    <a:pt x="1050548" y="0"/>
                  </a:lnTo>
                  <a:cubicBezTo>
                    <a:pt x="1100855" y="0"/>
                    <a:pt x="1141636" y="40782"/>
                    <a:pt x="1141636" y="91089"/>
                  </a:cubicBezTo>
                  <a:lnTo>
                    <a:pt x="1141636" y="940816"/>
                  </a:lnTo>
                  <a:cubicBezTo>
                    <a:pt x="1141636" y="964975"/>
                    <a:pt x="1132040" y="988143"/>
                    <a:pt x="1114957" y="1005226"/>
                  </a:cubicBezTo>
                  <a:cubicBezTo>
                    <a:pt x="1097875" y="1022308"/>
                    <a:pt x="1074706" y="1031905"/>
                    <a:pt x="1050548" y="1031905"/>
                  </a:cubicBezTo>
                  <a:lnTo>
                    <a:pt x="91089" y="1031905"/>
                  </a:lnTo>
                  <a:cubicBezTo>
                    <a:pt x="66931" y="1031905"/>
                    <a:pt x="43762" y="1022308"/>
                    <a:pt x="26679" y="1005226"/>
                  </a:cubicBezTo>
                  <a:cubicBezTo>
                    <a:pt x="9597" y="988143"/>
                    <a:pt x="0" y="964975"/>
                    <a:pt x="0" y="940816"/>
                  </a:cubicBezTo>
                  <a:lnTo>
                    <a:pt x="0" y="91089"/>
                  </a:lnTo>
                  <a:cubicBezTo>
                    <a:pt x="0" y="66931"/>
                    <a:pt x="9597" y="43762"/>
                    <a:pt x="26679" y="26679"/>
                  </a:cubicBezTo>
                  <a:cubicBezTo>
                    <a:pt x="43762" y="9597"/>
                    <a:pt x="66931" y="0"/>
                    <a:pt x="91089" y="0"/>
                  </a:cubicBezTo>
                  <a:close/>
                </a:path>
              </a:pathLst>
            </a:custGeom>
            <a:solidFill>
              <a:srgbClr val="FFFFFF"/>
            </a:solidFill>
            <a:ln cap="rnd">
              <a:noFill/>
              <a:prstDash val="solid"/>
              <a:round/>
            </a:ln>
          </p:spPr>
          <p:txBody>
            <a:bodyPr/>
            <a:lstStyle/>
            <a:p>
              <a:endParaRPr lang="en-US"/>
            </a:p>
          </p:txBody>
        </p:sp>
        <p:sp>
          <p:nvSpPr>
            <p:cNvPr id="26" name="TextBox 26"/>
            <p:cNvSpPr txBox="1"/>
            <p:nvPr/>
          </p:nvSpPr>
          <p:spPr>
            <a:xfrm>
              <a:off x="0" y="-38100"/>
              <a:ext cx="1141636" cy="1070005"/>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7" name="Freeform 27"/>
          <p:cNvSpPr/>
          <p:nvPr/>
        </p:nvSpPr>
        <p:spPr>
          <a:xfrm flipH="1">
            <a:off x="10678383" y="5627387"/>
            <a:ext cx="615370" cy="615370"/>
          </a:xfrm>
          <a:custGeom>
            <a:avLst/>
            <a:gdLst/>
            <a:ahLst/>
            <a:cxnLst/>
            <a:rect l="l" t="t" r="r" b="b"/>
            <a:pathLst>
              <a:path w="615370" h="615370">
                <a:moveTo>
                  <a:pt x="615370" y="0"/>
                </a:moveTo>
                <a:lnTo>
                  <a:pt x="0" y="0"/>
                </a:lnTo>
                <a:lnTo>
                  <a:pt x="0" y="615370"/>
                </a:lnTo>
                <a:lnTo>
                  <a:pt x="615370" y="615370"/>
                </a:lnTo>
                <a:lnTo>
                  <a:pt x="61537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28" name="Group 28"/>
          <p:cNvGrpSpPr/>
          <p:nvPr/>
        </p:nvGrpSpPr>
        <p:grpSpPr>
          <a:xfrm>
            <a:off x="10036834" y="2364658"/>
            <a:ext cx="7222466" cy="2778842"/>
            <a:chOff x="0" y="0"/>
            <a:chExt cx="778509" cy="299531"/>
          </a:xfrm>
        </p:grpSpPr>
        <p:sp>
          <p:nvSpPr>
            <p:cNvPr id="29" name="Freeform 29"/>
            <p:cNvSpPr/>
            <p:nvPr/>
          </p:nvSpPr>
          <p:spPr>
            <a:xfrm>
              <a:off x="0" y="0"/>
              <a:ext cx="778509" cy="299531"/>
            </a:xfrm>
            <a:custGeom>
              <a:avLst/>
              <a:gdLst/>
              <a:ahLst/>
              <a:cxnLst/>
              <a:rect l="l" t="t" r="r" b="b"/>
              <a:pathLst>
                <a:path w="778509" h="299531">
                  <a:moveTo>
                    <a:pt x="38589" y="0"/>
                  </a:moveTo>
                  <a:lnTo>
                    <a:pt x="739920" y="0"/>
                  </a:lnTo>
                  <a:cubicBezTo>
                    <a:pt x="761232" y="0"/>
                    <a:pt x="778509" y="17277"/>
                    <a:pt x="778509" y="38589"/>
                  </a:cubicBezTo>
                  <a:lnTo>
                    <a:pt x="778509" y="260942"/>
                  </a:lnTo>
                  <a:cubicBezTo>
                    <a:pt x="778509" y="282254"/>
                    <a:pt x="761232" y="299531"/>
                    <a:pt x="739920" y="299531"/>
                  </a:cubicBezTo>
                  <a:lnTo>
                    <a:pt x="38589" y="299531"/>
                  </a:lnTo>
                  <a:cubicBezTo>
                    <a:pt x="17277" y="299531"/>
                    <a:pt x="0" y="282254"/>
                    <a:pt x="0" y="260942"/>
                  </a:cubicBezTo>
                  <a:lnTo>
                    <a:pt x="0" y="38589"/>
                  </a:lnTo>
                  <a:cubicBezTo>
                    <a:pt x="0" y="17277"/>
                    <a:pt x="17277" y="0"/>
                    <a:pt x="38589" y="0"/>
                  </a:cubicBezTo>
                  <a:close/>
                </a:path>
              </a:pathLst>
            </a:custGeom>
            <a:blipFill>
              <a:blip r:embed="rId6"/>
              <a:stretch>
                <a:fillRect t="-24074" b="-24074"/>
              </a:stretch>
            </a:blipFill>
            <a:ln cap="rnd">
              <a:noFill/>
              <a:prstDash val="solid"/>
              <a:round/>
            </a:ln>
          </p:spPr>
          <p:txBody>
            <a:bodyPr/>
            <a:lstStyle/>
            <a:p>
              <a:endParaRPr lang="en-US"/>
            </a:p>
          </p:txBody>
        </p:sp>
      </p:grpSp>
      <p:sp>
        <p:nvSpPr>
          <p:cNvPr id="30" name="TextBox 30"/>
          <p:cNvSpPr txBox="1"/>
          <p:nvPr/>
        </p:nvSpPr>
        <p:spPr>
          <a:xfrm>
            <a:off x="3765348" y="2716161"/>
            <a:ext cx="7314693" cy="666914"/>
          </a:xfrm>
          <a:prstGeom prst="rect">
            <a:avLst/>
          </a:prstGeom>
        </p:spPr>
        <p:txBody>
          <a:bodyPr lIns="0" tIns="0" rIns="0" bIns="0" rtlCol="0" anchor="t">
            <a:spAutoFit/>
          </a:bodyPr>
          <a:lstStyle/>
          <a:p>
            <a:pPr marL="0" lvl="0" indent="0" algn="l">
              <a:lnSpc>
                <a:spcPts val="5138"/>
              </a:lnSpc>
            </a:pPr>
            <a:r>
              <a:rPr lang="en-US" sz="6044" spc="-332" dirty="0">
                <a:solidFill>
                  <a:srgbClr val="FFFFFF"/>
                </a:solidFill>
                <a:latin typeface="Arial" panose="020B0604020202020204" pitchFamily="34" charset="0"/>
                <a:ea typeface="Open Sauce Light"/>
                <a:cs typeface="Arial" panose="020B0604020202020204" pitchFamily="34" charset="0"/>
                <a:sym typeface="Open Sauce Light"/>
              </a:rPr>
              <a:t>Marketing</a:t>
            </a:r>
          </a:p>
        </p:txBody>
      </p:sp>
      <p:sp>
        <p:nvSpPr>
          <p:cNvPr id="31" name="TextBox 31"/>
          <p:cNvSpPr txBox="1"/>
          <p:nvPr/>
        </p:nvSpPr>
        <p:spPr>
          <a:xfrm>
            <a:off x="1164250" y="3636795"/>
            <a:ext cx="8013552" cy="668388"/>
          </a:xfrm>
          <a:prstGeom prst="rect">
            <a:avLst/>
          </a:prstGeom>
        </p:spPr>
        <p:txBody>
          <a:bodyPr lIns="0" tIns="0" rIns="0" bIns="0" rtlCol="0" anchor="t">
            <a:spAutoFit/>
          </a:bodyPr>
          <a:lstStyle/>
          <a:p>
            <a:pPr marL="0" lvl="0" indent="0" algn="l">
              <a:lnSpc>
                <a:spcPts val="5138"/>
              </a:lnSpc>
            </a:pPr>
            <a:r>
              <a:rPr lang="en-US" sz="6044" spc="-332" dirty="0">
                <a:solidFill>
                  <a:srgbClr val="C2C2C2"/>
                </a:solidFill>
                <a:latin typeface="Arial" panose="020B0604020202020204" pitchFamily="34" charset="0"/>
                <a:ea typeface="Open Sauce Light"/>
                <a:cs typeface="Arial" panose="020B0604020202020204" pitchFamily="34" charset="0"/>
                <a:sym typeface="Open Sauce Light"/>
              </a:rPr>
              <a:t>Communication</a:t>
            </a:r>
            <a:r>
              <a:rPr lang="en-US" sz="6044" spc="-332" dirty="0">
                <a:solidFill>
                  <a:srgbClr val="C2C2C2"/>
                </a:solidFill>
                <a:latin typeface="Open Sauce Light"/>
                <a:ea typeface="Open Sauce Light"/>
                <a:cs typeface="Open Sauce Light"/>
                <a:sym typeface="Open Sauce Light"/>
              </a:rPr>
              <a:t> </a:t>
            </a:r>
            <a:r>
              <a:rPr lang="en-US" sz="6044" spc="-332" dirty="0">
                <a:solidFill>
                  <a:srgbClr val="C2C2C2"/>
                </a:solidFill>
                <a:latin typeface="Arial" panose="020B0604020202020204" pitchFamily="34" charset="0"/>
                <a:ea typeface="Open Sauce Light"/>
                <a:cs typeface="Arial" panose="020B0604020202020204" pitchFamily="34" charset="0"/>
                <a:sym typeface="Open Sauce Light"/>
              </a:rPr>
              <a:t>Strategy</a:t>
            </a:r>
          </a:p>
        </p:txBody>
      </p:sp>
      <p:sp>
        <p:nvSpPr>
          <p:cNvPr id="32" name="TextBox 32"/>
          <p:cNvSpPr txBox="1"/>
          <p:nvPr/>
        </p:nvSpPr>
        <p:spPr>
          <a:xfrm>
            <a:off x="1685547" y="1076325"/>
            <a:ext cx="3344567" cy="220931"/>
          </a:xfrm>
          <a:prstGeom prst="rect">
            <a:avLst/>
          </a:prstGeom>
        </p:spPr>
        <p:txBody>
          <a:bodyPr lIns="0" tIns="0" rIns="0" bIns="0" rtlCol="0" anchor="t">
            <a:spAutoFit/>
          </a:bodyPr>
          <a:lstStyle/>
          <a:p>
            <a:pPr marL="0" lvl="0" indent="0" algn="just">
              <a:lnSpc>
                <a:spcPts val="1618"/>
              </a:lnSpc>
              <a:spcBef>
                <a:spcPct val="0"/>
              </a:spcBef>
            </a:pPr>
            <a:r>
              <a:rPr lang="en-US" sz="1798">
                <a:solidFill>
                  <a:srgbClr val="FFFFFF"/>
                </a:solidFill>
                <a:latin typeface="Open Sauce"/>
                <a:ea typeface="Open Sauce"/>
                <a:cs typeface="Open Sauce"/>
                <a:sym typeface="Open Sauce"/>
              </a:rPr>
              <a:t>Corsino Joinery Ltd</a:t>
            </a:r>
          </a:p>
        </p:txBody>
      </p:sp>
      <p:sp>
        <p:nvSpPr>
          <p:cNvPr id="33" name="TextBox 33"/>
          <p:cNvSpPr txBox="1"/>
          <p:nvPr/>
        </p:nvSpPr>
        <p:spPr>
          <a:xfrm>
            <a:off x="12963169" y="1076325"/>
            <a:ext cx="4296131" cy="220931"/>
          </a:xfrm>
          <a:prstGeom prst="rect">
            <a:avLst/>
          </a:prstGeom>
        </p:spPr>
        <p:txBody>
          <a:bodyPr lIns="0" tIns="0" rIns="0" bIns="0" rtlCol="0" anchor="t">
            <a:spAutoFit/>
          </a:bodyPr>
          <a:lstStyle/>
          <a:p>
            <a:pPr marL="0" lvl="0" indent="0" algn="r">
              <a:lnSpc>
                <a:spcPts val="1618"/>
              </a:lnSpc>
              <a:spcBef>
                <a:spcPct val="0"/>
              </a:spcBef>
            </a:pPr>
            <a:r>
              <a:rPr lang="en-US" sz="1798">
                <a:solidFill>
                  <a:srgbClr val="FFFFFF"/>
                </a:solidFill>
                <a:latin typeface="Open Sauce"/>
                <a:ea typeface="Open Sauce"/>
                <a:cs typeface="Open Sauce"/>
                <a:sym typeface="Open Sauce"/>
              </a:rPr>
              <a:t>Business Plan 2025</a:t>
            </a:r>
          </a:p>
        </p:txBody>
      </p:sp>
      <p:sp>
        <p:nvSpPr>
          <p:cNvPr id="34" name="TextBox 34"/>
          <p:cNvSpPr txBox="1"/>
          <p:nvPr/>
        </p:nvSpPr>
        <p:spPr>
          <a:xfrm>
            <a:off x="5841663" y="5728152"/>
            <a:ext cx="2544402" cy="946379"/>
          </a:xfrm>
          <a:prstGeom prst="rect">
            <a:avLst/>
          </a:prstGeom>
        </p:spPr>
        <p:txBody>
          <a:bodyPr lIns="0" tIns="0" rIns="0" bIns="0" rtlCol="0" anchor="t">
            <a:spAutoFit/>
          </a:bodyPr>
          <a:lstStyle/>
          <a:p>
            <a:pPr marL="0" lvl="0" indent="0" algn="l">
              <a:lnSpc>
                <a:spcPts val="7447"/>
              </a:lnSpc>
            </a:pPr>
            <a:r>
              <a:rPr lang="en-US" sz="6770" b="1" spc="-372">
                <a:solidFill>
                  <a:srgbClr val="323232"/>
                </a:solidFill>
                <a:latin typeface="Open Sauce Bold"/>
                <a:ea typeface="Open Sauce Bold"/>
                <a:cs typeface="Open Sauce Bold"/>
                <a:sym typeface="Open Sauce Bold"/>
              </a:rPr>
              <a:t>02</a:t>
            </a:r>
          </a:p>
        </p:txBody>
      </p:sp>
      <p:sp>
        <p:nvSpPr>
          <p:cNvPr id="35" name="TextBox 35"/>
          <p:cNvSpPr txBox="1"/>
          <p:nvPr/>
        </p:nvSpPr>
        <p:spPr>
          <a:xfrm>
            <a:off x="1336255" y="5728152"/>
            <a:ext cx="2544402" cy="946379"/>
          </a:xfrm>
          <a:prstGeom prst="rect">
            <a:avLst/>
          </a:prstGeom>
        </p:spPr>
        <p:txBody>
          <a:bodyPr lIns="0" tIns="0" rIns="0" bIns="0" rtlCol="0" anchor="t">
            <a:spAutoFit/>
          </a:bodyPr>
          <a:lstStyle/>
          <a:p>
            <a:pPr marL="0" lvl="0" indent="0" algn="l">
              <a:lnSpc>
                <a:spcPts val="7447"/>
              </a:lnSpc>
            </a:pPr>
            <a:r>
              <a:rPr lang="en-US" sz="6770" b="1" spc="-372">
                <a:solidFill>
                  <a:srgbClr val="FFFFFF"/>
                </a:solidFill>
                <a:latin typeface="Open Sauce Bold"/>
                <a:ea typeface="Open Sauce Bold"/>
                <a:cs typeface="Open Sauce Bold"/>
                <a:sym typeface="Open Sauce Bold"/>
              </a:rPr>
              <a:t>01</a:t>
            </a:r>
          </a:p>
        </p:txBody>
      </p:sp>
      <p:sp>
        <p:nvSpPr>
          <p:cNvPr id="36" name="TextBox 36"/>
          <p:cNvSpPr txBox="1"/>
          <p:nvPr/>
        </p:nvSpPr>
        <p:spPr>
          <a:xfrm>
            <a:off x="1336255" y="7401684"/>
            <a:ext cx="3719540" cy="1329586"/>
          </a:xfrm>
          <a:prstGeom prst="rect">
            <a:avLst/>
          </a:prstGeom>
        </p:spPr>
        <p:txBody>
          <a:bodyPr lIns="0" tIns="0" rIns="0" bIns="0" rtlCol="0" anchor="t">
            <a:spAutoFit/>
          </a:bodyPr>
          <a:lstStyle/>
          <a:p>
            <a:pPr marL="0" lvl="0" indent="0" algn="l">
              <a:lnSpc>
                <a:spcPts val="2174"/>
              </a:lnSpc>
            </a:pPr>
            <a:r>
              <a:rPr lang="en-US" sz="1598" i="1" spc="-87">
                <a:solidFill>
                  <a:srgbClr val="FFFFFF"/>
                </a:solidFill>
                <a:latin typeface="Open Sauce Light Italics"/>
                <a:ea typeface="Open Sauce Light Italics"/>
                <a:cs typeface="Open Sauce Light Italics"/>
                <a:sym typeface="Open Sauce Light Italics"/>
              </a:rPr>
              <a:t>Target Audiences: Homeowners seeking bespoke furniture, property developers requiring custom fittings, construction firms needing reliable joinery partners, and local businesses wanting quality installations.</a:t>
            </a:r>
          </a:p>
        </p:txBody>
      </p:sp>
      <p:sp>
        <p:nvSpPr>
          <p:cNvPr id="37" name="TextBox 37"/>
          <p:cNvSpPr txBox="1"/>
          <p:nvPr/>
        </p:nvSpPr>
        <p:spPr>
          <a:xfrm>
            <a:off x="5646495" y="7328950"/>
            <a:ext cx="4390339" cy="1442833"/>
          </a:xfrm>
          <a:prstGeom prst="rect">
            <a:avLst/>
          </a:prstGeom>
        </p:spPr>
        <p:txBody>
          <a:bodyPr lIns="0" tIns="0" rIns="0" bIns="0" rtlCol="0" anchor="t">
            <a:spAutoFit/>
          </a:bodyPr>
          <a:lstStyle/>
          <a:p>
            <a:pPr marL="0" lvl="0" indent="0" algn="l">
              <a:lnSpc>
                <a:spcPts val="2379"/>
              </a:lnSpc>
            </a:pPr>
            <a:r>
              <a:rPr lang="en-US" sz="1749" i="1" spc="-96">
                <a:solidFill>
                  <a:srgbClr val="323232"/>
                </a:solidFill>
                <a:latin typeface="Open Sauce Light Italics"/>
                <a:ea typeface="Open Sauce Light Italics"/>
                <a:cs typeface="Open Sauce Light Italics"/>
                <a:sym typeface="Open Sauce Light Italics"/>
              </a:rPr>
              <a:t>Brand Positioning:;  Corsino Joinery positions itself as a reliable, high-quality provider of custom joinery services, emphasising craftsmanship, attention to detail, and competitive pricing for lasting value.</a:t>
            </a:r>
          </a:p>
        </p:txBody>
      </p:sp>
      <p:sp>
        <p:nvSpPr>
          <p:cNvPr id="38" name="TextBox 38"/>
          <p:cNvSpPr txBox="1"/>
          <p:nvPr/>
        </p:nvSpPr>
        <p:spPr>
          <a:xfrm>
            <a:off x="10623174" y="6478277"/>
            <a:ext cx="6194081" cy="3088346"/>
          </a:xfrm>
          <a:prstGeom prst="rect">
            <a:avLst/>
          </a:prstGeom>
        </p:spPr>
        <p:txBody>
          <a:bodyPr lIns="0" tIns="0" rIns="0" bIns="0" rtlCol="0" anchor="t">
            <a:spAutoFit/>
          </a:bodyPr>
          <a:lstStyle/>
          <a:p>
            <a:pPr marL="0" lvl="0" indent="0" algn="l">
              <a:lnSpc>
                <a:spcPts val="2446"/>
              </a:lnSpc>
            </a:pPr>
            <a:r>
              <a:rPr lang="en-US" sz="3000" spc="-98" dirty="0">
                <a:solidFill>
                  <a:srgbClr val="FFFFFF"/>
                </a:solidFill>
                <a:latin typeface="Arial" panose="020B0604020202020204" pitchFamily="34" charset="0"/>
                <a:ea typeface="Open Sauce Light"/>
                <a:cs typeface="Arial" panose="020B0604020202020204" pitchFamily="34" charset="0"/>
                <a:sym typeface="Open Sauce Light"/>
              </a:rPr>
              <a:t>Our marketing strategy focuses on building trust through consistent quality delivery and professional communication. We leverage both digital presence and traditional networking to reach diverse customer segments, from individual homeowners to commercial developers, establishing Corsino as the go-to local joinery specialist.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74027"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9" name="Freeform 9"/>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0" name="Freeform 10"/>
          <p:cNvSpPr/>
          <p:nvPr/>
        </p:nvSpPr>
        <p:spPr>
          <a:xfrm>
            <a:off x="12482102" y="-366864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1" name="AutoShape 11"/>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Freeform 12"/>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3" name="Group 13"/>
          <p:cNvGrpSpPr/>
          <p:nvPr/>
        </p:nvGrpSpPr>
        <p:grpSpPr>
          <a:xfrm>
            <a:off x="1028700" y="9477375"/>
            <a:ext cx="435106" cy="455421"/>
            <a:chOff x="0" y="0"/>
            <a:chExt cx="220706" cy="231010"/>
          </a:xfrm>
        </p:grpSpPr>
        <p:sp>
          <p:nvSpPr>
            <p:cNvPr id="14" name="Freeform 14"/>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5" name="TextBox 15"/>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grpSp>
        <p:nvGrpSpPr>
          <p:cNvPr id="16" name="Group 16"/>
          <p:cNvGrpSpPr/>
          <p:nvPr/>
        </p:nvGrpSpPr>
        <p:grpSpPr>
          <a:xfrm>
            <a:off x="16824194" y="9477375"/>
            <a:ext cx="435106" cy="455421"/>
            <a:chOff x="0" y="0"/>
            <a:chExt cx="220706" cy="231010"/>
          </a:xfrm>
        </p:grpSpPr>
        <p:sp>
          <p:nvSpPr>
            <p:cNvPr id="17" name="Freeform 17"/>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8" name="TextBox 18"/>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sp>
        <p:nvSpPr>
          <p:cNvPr id="19" name="Freeform 19"/>
          <p:cNvSpPr/>
          <p:nvPr/>
        </p:nvSpPr>
        <p:spPr>
          <a:xfrm>
            <a:off x="1164250" y="9604723"/>
            <a:ext cx="140323" cy="220508"/>
          </a:xfrm>
          <a:custGeom>
            <a:avLst/>
            <a:gdLst/>
            <a:ahLst/>
            <a:cxnLst/>
            <a:rect l="l" t="t" r="r" b="b"/>
            <a:pathLst>
              <a:path w="140323" h="220508">
                <a:moveTo>
                  <a:pt x="0" y="0"/>
                </a:moveTo>
                <a:lnTo>
                  <a:pt x="140323" y="0"/>
                </a:lnTo>
                <a:lnTo>
                  <a:pt x="140323" y="220508"/>
                </a:lnTo>
                <a:lnTo>
                  <a:pt x="0" y="22050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p:cNvSpPr/>
          <p:nvPr/>
        </p:nvSpPr>
        <p:spPr>
          <a:xfrm flipH="1">
            <a:off x="16990635" y="9604723"/>
            <a:ext cx="140323" cy="220508"/>
          </a:xfrm>
          <a:custGeom>
            <a:avLst/>
            <a:gdLst/>
            <a:ahLst/>
            <a:cxnLst/>
            <a:rect l="l" t="t" r="r" b="b"/>
            <a:pathLst>
              <a:path w="140323" h="220508">
                <a:moveTo>
                  <a:pt x="140323" y="0"/>
                </a:moveTo>
                <a:lnTo>
                  <a:pt x="0" y="0"/>
                </a:lnTo>
                <a:lnTo>
                  <a:pt x="0" y="220508"/>
                </a:lnTo>
                <a:lnTo>
                  <a:pt x="140323" y="220508"/>
                </a:lnTo>
                <a:lnTo>
                  <a:pt x="140323"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21" name="Group 21"/>
          <p:cNvGrpSpPr/>
          <p:nvPr/>
        </p:nvGrpSpPr>
        <p:grpSpPr>
          <a:xfrm>
            <a:off x="8314263" y="1874537"/>
            <a:ext cx="4334650" cy="7383763"/>
            <a:chOff x="0" y="0"/>
            <a:chExt cx="1141636" cy="1944695"/>
          </a:xfrm>
        </p:grpSpPr>
        <p:sp>
          <p:nvSpPr>
            <p:cNvPr id="22" name="Freeform 22"/>
            <p:cNvSpPr/>
            <p:nvPr/>
          </p:nvSpPr>
          <p:spPr>
            <a:xfrm>
              <a:off x="0" y="0"/>
              <a:ext cx="1141636" cy="1944695"/>
            </a:xfrm>
            <a:custGeom>
              <a:avLst/>
              <a:gdLst/>
              <a:ahLst/>
              <a:cxnLst/>
              <a:rect l="l" t="t" r="r" b="b"/>
              <a:pathLst>
                <a:path w="1141636" h="1944695">
                  <a:moveTo>
                    <a:pt x="91089" y="0"/>
                  </a:moveTo>
                  <a:lnTo>
                    <a:pt x="1050548" y="0"/>
                  </a:lnTo>
                  <a:cubicBezTo>
                    <a:pt x="1100855" y="0"/>
                    <a:pt x="1141636" y="40782"/>
                    <a:pt x="1141636" y="91089"/>
                  </a:cubicBezTo>
                  <a:lnTo>
                    <a:pt x="1141636" y="1853606"/>
                  </a:lnTo>
                  <a:cubicBezTo>
                    <a:pt x="1141636" y="1903913"/>
                    <a:pt x="1100855" y="1944695"/>
                    <a:pt x="1050548" y="1944695"/>
                  </a:cubicBezTo>
                  <a:lnTo>
                    <a:pt x="91089" y="1944695"/>
                  </a:lnTo>
                  <a:cubicBezTo>
                    <a:pt x="66931" y="1944695"/>
                    <a:pt x="43762" y="1935098"/>
                    <a:pt x="26679" y="1918016"/>
                  </a:cubicBezTo>
                  <a:cubicBezTo>
                    <a:pt x="9597" y="1900933"/>
                    <a:pt x="0" y="1877764"/>
                    <a:pt x="0" y="1853606"/>
                  </a:cubicBezTo>
                  <a:lnTo>
                    <a:pt x="0" y="91089"/>
                  </a:lnTo>
                  <a:cubicBezTo>
                    <a:pt x="0" y="66931"/>
                    <a:pt x="9597" y="43762"/>
                    <a:pt x="26679" y="26679"/>
                  </a:cubicBezTo>
                  <a:cubicBezTo>
                    <a:pt x="43762" y="9597"/>
                    <a:pt x="66931" y="0"/>
                    <a:pt x="91089" y="0"/>
                  </a:cubicBezTo>
                  <a:close/>
                </a:path>
              </a:pathLst>
            </a:custGeom>
            <a:ln w="19050" cap="rnd">
              <a:solidFill>
                <a:srgbClr val="FFFFFF"/>
              </a:solidFill>
              <a:prstDash val="solid"/>
              <a:round/>
            </a:ln>
          </p:spPr>
          <p:txBody>
            <a:bodyPr/>
            <a:lstStyle/>
            <a:p>
              <a:endParaRPr lang="en-US"/>
            </a:p>
          </p:txBody>
        </p:sp>
        <p:sp>
          <p:nvSpPr>
            <p:cNvPr id="23" name="TextBox 23"/>
            <p:cNvSpPr txBox="1"/>
            <p:nvPr/>
          </p:nvSpPr>
          <p:spPr>
            <a:xfrm>
              <a:off x="0" y="-38100"/>
              <a:ext cx="1141636" cy="1982795"/>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24" name="Group 24"/>
          <p:cNvGrpSpPr/>
          <p:nvPr/>
        </p:nvGrpSpPr>
        <p:grpSpPr>
          <a:xfrm>
            <a:off x="8621818" y="2210237"/>
            <a:ext cx="3719540" cy="3724835"/>
            <a:chOff x="0" y="0"/>
            <a:chExt cx="400929" cy="401500"/>
          </a:xfrm>
        </p:grpSpPr>
        <p:sp>
          <p:nvSpPr>
            <p:cNvPr id="25" name="Freeform 25"/>
            <p:cNvSpPr/>
            <p:nvPr/>
          </p:nvSpPr>
          <p:spPr>
            <a:xfrm>
              <a:off x="0" y="0"/>
              <a:ext cx="400929" cy="401500"/>
            </a:xfrm>
            <a:custGeom>
              <a:avLst/>
              <a:gdLst/>
              <a:ahLst/>
              <a:cxnLst/>
              <a:rect l="l" t="t" r="r" b="b"/>
              <a:pathLst>
                <a:path w="400929" h="401500">
                  <a:moveTo>
                    <a:pt x="74931" y="0"/>
                  </a:moveTo>
                  <a:lnTo>
                    <a:pt x="325998" y="0"/>
                  </a:lnTo>
                  <a:cubicBezTo>
                    <a:pt x="345871" y="0"/>
                    <a:pt x="364930" y="7895"/>
                    <a:pt x="378982" y="21947"/>
                  </a:cubicBezTo>
                  <a:cubicBezTo>
                    <a:pt x="393034" y="35999"/>
                    <a:pt x="400929" y="55058"/>
                    <a:pt x="400929" y="74931"/>
                  </a:cubicBezTo>
                  <a:lnTo>
                    <a:pt x="400929" y="326569"/>
                  </a:lnTo>
                  <a:cubicBezTo>
                    <a:pt x="400929" y="346442"/>
                    <a:pt x="393034" y="365501"/>
                    <a:pt x="378982" y="379553"/>
                  </a:cubicBezTo>
                  <a:cubicBezTo>
                    <a:pt x="364930" y="393605"/>
                    <a:pt x="345871" y="401500"/>
                    <a:pt x="325998" y="401500"/>
                  </a:cubicBezTo>
                  <a:lnTo>
                    <a:pt x="74931" y="401500"/>
                  </a:lnTo>
                  <a:cubicBezTo>
                    <a:pt x="33548" y="401500"/>
                    <a:pt x="0" y="367952"/>
                    <a:pt x="0" y="326569"/>
                  </a:cubicBezTo>
                  <a:lnTo>
                    <a:pt x="0" y="74931"/>
                  </a:lnTo>
                  <a:cubicBezTo>
                    <a:pt x="0" y="55058"/>
                    <a:pt x="7895" y="35999"/>
                    <a:pt x="21947" y="21947"/>
                  </a:cubicBezTo>
                  <a:cubicBezTo>
                    <a:pt x="35999" y="7895"/>
                    <a:pt x="55058" y="0"/>
                    <a:pt x="74931" y="0"/>
                  </a:cubicBezTo>
                  <a:close/>
                </a:path>
              </a:pathLst>
            </a:custGeom>
            <a:blipFill>
              <a:blip r:embed="rId5"/>
              <a:stretch>
                <a:fillRect l="-71" r="-71"/>
              </a:stretch>
            </a:blipFill>
            <a:ln cap="rnd">
              <a:noFill/>
              <a:prstDash val="solid"/>
              <a:round/>
            </a:ln>
          </p:spPr>
          <p:txBody>
            <a:bodyPr/>
            <a:lstStyle/>
            <a:p>
              <a:endParaRPr lang="en-US"/>
            </a:p>
          </p:txBody>
        </p:sp>
      </p:grpSp>
      <p:grpSp>
        <p:nvGrpSpPr>
          <p:cNvPr id="26" name="Group 26"/>
          <p:cNvGrpSpPr/>
          <p:nvPr/>
        </p:nvGrpSpPr>
        <p:grpSpPr>
          <a:xfrm>
            <a:off x="12924650" y="1874537"/>
            <a:ext cx="4334650" cy="7383763"/>
            <a:chOff x="0" y="0"/>
            <a:chExt cx="1141636" cy="1944695"/>
          </a:xfrm>
        </p:grpSpPr>
        <p:sp>
          <p:nvSpPr>
            <p:cNvPr id="27" name="Freeform 27"/>
            <p:cNvSpPr/>
            <p:nvPr/>
          </p:nvSpPr>
          <p:spPr>
            <a:xfrm>
              <a:off x="0" y="0"/>
              <a:ext cx="1141636" cy="1944695"/>
            </a:xfrm>
            <a:custGeom>
              <a:avLst/>
              <a:gdLst/>
              <a:ahLst/>
              <a:cxnLst/>
              <a:rect l="l" t="t" r="r" b="b"/>
              <a:pathLst>
                <a:path w="1141636" h="1944695">
                  <a:moveTo>
                    <a:pt x="91089" y="0"/>
                  </a:moveTo>
                  <a:lnTo>
                    <a:pt x="1050548" y="0"/>
                  </a:lnTo>
                  <a:cubicBezTo>
                    <a:pt x="1100855" y="0"/>
                    <a:pt x="1141636" y="40782"/>
                    <a:pt x="1141636" y="91089"/>
                  </a:cubicBezTo>
                  <a:lnTo>
                    <a:pt x="1141636" y="1853606"/>
                  </a:lnTo>
                  <a:cubicBezTo>
                    <a:pt x="1141636" y="1903913"/>
                    <a:pt x="1100855" y="1944695"/>
                    <a:pt x="1050548" y="1944695"/>
                  </a:cubicBezTo>
                  <a:lnTo>
                    <a:pt x="91089" y="1944695"/>
                  </a:lnTo>
                  <a:cubicBezTo>
                    <a:pt x="66931" y="1944695"/>
                    <a:pt x="43762" y="1935098"/>
                    <a:pt x="26679" y="1918016"/>
                  </a:cubicBezTo>
                  <a:cubicBezTo>
                    <a:pt x="9597" y="1900933"/>
                    <a:pt x="0" y="1877764"/>
                    <a:pt x="0" y="1853606"/>
                  </a:cubicBezTo>
                  <a:lnTo>
                    <a:pt x="0" y="91089"/>
                  </a:lnTo>
                  <a:cubicBezTo>
                    <a:pt x="0" y="66931"/>
                    <a:pt x="9597" y="43762"/>
                    <a:pt x="26679" y="26679"/>
                  </a:cubicBezTo>
                  <a:cubicBezTo>
                    <a:pt x="43762" y="9597"/>
                    <a:pt x="66931" y="0"/>
                    <a:pt x="91089" y="0"/>
                  </a:cubicBezTo>
                  <a:close/>
                </a:path>
              </a:pathLst>
            </a:custGeom>
            <a:solidFill>
              <a:srgbClr val="B0F100"/>
            </a:solidFill>
            <a:ln cap="rnd">
              <a:noFill/>
              <a:prstDash val="solid"/>
              <a:round/>
            </a:ln>
          </p:spPr>
          <p:txBody>
            <a:bodyPr/>
            <a:lstStyle/>
            <a:p>
              <a:endParaRPr lang="en-US"/>
            </a:p>
          </p:txBody>
        </p:sp>
        <p:sp>
          <p:nvSpPr>
            <p:cNvPr id="28" name="TextBox 28"/>
            <p:cNvSpPr txBox="1"/>
            <p:nvPr/>
          </p:nvSpPr>
          <p:spPr>
            <a:xfrm>
              <a:off x="0" y="-38100"/>
              <a:ext cx="1141636" cy="1982795"/>
            </a:xfrm>
            <a:prstGeom prst="rect">
              <a:avLst/>
            </a:prstGeom>
          </p:spPr>
          <p:txBody>
            <a:bodyPr lIns="50800" tIns="50800" rIns="50800" bIns="50800" rtlCol="0" anchor="ctr"/>
            <a:lstStyle/>
            <a:p>
              <a:pPr marL="0" lvl="0" indent="0" algn="ctr">
                <a:lnSpc>
                  <a:spcPts val="2659"/>
                </a:lnSpc>
              </a:pPr>
              <a:endParaRPr/>
            </a:p>
          </p:txBody>
        </p:sp>
      </p:grpSp>
      <p:grpSp>
        <p:nvGrpSpPr>
          <p:cNvPr id="29" name="Group 29"/>
          <p:cNvGrpSpPr/>
          <p:nvPr/>
        </p:nvGrpSpPr>
        <p:grpSpPr>
          <a:xfrm>
            <a:off x="13232205" y="2210237"/>
            <a:ext cx="3719540" cy="3724835"/>
            <a:chOff x="0" y="0"/>
            <a:chExt cx="400929" cy="401500"/>
          </a:xfrm>
        </p:grpSpPr>
        <p:sp>
          <p:nvSpPr>
            <p:cNvPr id="30" name="Freeform 30"/>
            <p:cNvSpPr/>
            <p:nvPr/>
          </p:nvSpPr>
          <p:spPr>
            <a:xfrm>
              <a:off x="0" y="0"/>
              <a:ext cx="400929" cy="401500"/>
            </a:xfrm>
            <a:custGeom>
              <a:avLst/>
              <a:gdLst/>
              <a:ahLst/>
              <a:cxnLst/>
              <a:rect l="l" t="t" r="r" b="b"/>
              <a:pathLst>
                <a:path w="400929" h="401500">
                  <a:moveTo>
                    <a:pt x="74931" y="0"/>
                  </a:moveTo>
                  <a:lnTo>
                    <a:pt x="325998" y="0"/>
                  </a:lnTo>
                  <a:cubicBezTo>
                    <a:pt x="345871" y="0"/>
                    <a:pt x="364930" y="7895"/>
                    <a:pt x="378982" y="21947"/>
                  </a:cubicBezTo>
                  <a:cubicBezTo>
                    <a:pt x="393034" y="35999"/>
                    <a:pt x="400929" y="55058"/>
                    <a:pt x="400929" y="74931"/>
                  </a:cubicBezTo>
                  <a:lnTo>
                    <a:pt x="400929" y="326569"/>
                  </a:lnTo>
                  <a:cubicBezTo>
                    <a:pt x="400929" y="346442"/>
                    <a:pt x="393034" y="365501"/>
                    <a:pt x="378982" y="379553"/>
                  </a:cubicBezTo>
                  <a:cubicBezTo>
                    <a:pt x="364930" y="393605"/>
                    <a:pt x="345871" y="401500"/>
                    <a:pt x="325998" y="401500"/>
                  </a:cubicBezTo>
                  <a:lnTo>
                    <a:pt x="74931" y="401500"/>
                  </a:lnTo>
                  <a:cubicBezTo>
                    <a:pt x="33548" y="401500"/>
                    <a:pt x="0" y="367952"/>
                    <a:pt x="0" y="326569"/>
                  </a:cubicBezTo>
                  <a:lnTo>
                    <a:pt x="0" y="74931"/>
                  </a:lnTo>
                  <a:cubicBezTo>
                    <a:pt x="0" y="55058"/>
                    <a:pt x="7895" y="35999"/>
                    <a:pt x="21947" y="21947"/>
                  </a:cubicBezTo>
                  <a:cubicBezTo>
                    <a:pt x="35999" y="7895"/>
                    <a:pt x="55058" y="0"/>
                    <a:pt x="74931" y="0"/>
                  </a:cubicBezTo>
                  <a:close/>
                </a:path>
              </a:pathLst>
            </a:custGeom>
            <a:blipFill>
              <a:blip r:embed="rId6"/>
              <a:stretch>
                <a:fillRect l="-71" r="-71"/>
              </a:stretch>
            </a:blipFill>
            <a:ln cap="rnd">
              <a:noFill/>
              <a:prstDash val="solid"/>
              <a:round/>
            </a:ln>
          </p:spPr>
          <p:txBody>
            <a:bodyPr/>
            <a:lstStyle/>
            <a:p>
              <a:endParaRPr lang="en-US"/>
            </a:p>
          </p:txBody>
        </p:sp>
      </p:grpSp>
      <p:sp>
        <p:nvSpPr>
          <p:cNvPr id="31" name="Freeform 31"/>
          <p:cNvSpPr/>
          <p:nvPr/>
        </p:nvSpPr>
        <p:spPr>
          <a:xfrm>
            <a:off x="1193873" y="5451398"/>
            <a:ext cx="615370" cy="615370"/>
          </a:xfrm>
          <a:custGeom>
            <a:avLst/>
            <a:gdLst/>
            <a:ahLst/>
            <a:cxnLst/>
            <a:rect l="l" t="t" r="r" b="b"/>
            <a:pathLst>
              <a:path w="615370" h="615370">
                <a:moveTo>
                  <a:pt x="0" y="0"/>
                </a:moveTo>
                <a:lnTo>
                  <a:pt x="615370" y="0"/>
                </a:lnTo>
                <a:lnTo>
                  <a:pt x="615370" y="615370"/>
                </a:lnTo>
                <a:lnTo>
                  <a:pt x="0" y="61537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32" name="TextBox 32"/>
          <p:cNvSpPr txBox="1"/>
          <p:nvPr/>
        </p:nvSpPr>
        <p:spPr>
          <a:xfrm>
            <a:off x="1164250" y="2698033"/>
            <a:ext cx="5310822" cy="1071960"/>
          </a:xfrm>
          <a:prstGeom prst="rect">
            <a:avLst/>
          </a:prstGeom>
        </p:spPr>
        <p:txBody>
          <a:bodyPr lIns="0" tIns="0" rIns="0" bIns="0" rtlCol="0" anchor="t">
            <a:spAutoFit/>
          </a:bodyPr>
          <a:lstStyle/>
          <a:p>
            <a:pPr marL="0" lvl="0" indent="0" algn="l">
              <a:lnSpc>
                <a:spcPts val="8249"/>
              </a:lnSpc>
            </a:pPr>
            <a:r>
              <a:rPr lang="en-US" sz="9705" spc="-533" dirty="0">
                <a:solidFill>
                  <a:srgbClr val="FFFFFF"/>
                </a:solidFill>
                <a:latin typeface="Arial" panose="020B0604020202020204" pitchFamily="34" charset="0"/>
                <a:ea typeface="Open Sauce Light"/>
                <a:cs typeface="Arial" panose="020B0604020202020204" pitchFamily="34" charset="0"/>
                <a:sym typeface="Open Sauce Light"/>
              </a:rPr>
              <a:t>Marketing</a:t>
            </a:r>
          </a:p>
        </p:txBody>
      </p:sp>
      <p:sp>
        <p:nvSpPr>
          <p:cNvPr id="33" name="TextBox 33"/>
          <p:cNvSpPr txBox="1"/>
          <p:nvPr/>
        </p:nvSpPr>
        <p:spPr>
          <a:xfrm>
            <a:off x="1164250" y="3770145"/>
            <a:ext cx="8013552" cy="1071960"/>
          </a:xfrm>
          <a:prstGeom prst="rect">
            <a:avLst/>
          </a:prstGeom>
        </p:spPr>
        <p:txBody>
          <a:bodyPr lIns="0" tIns="0" rIns="0" bIns="0" rtlCol="0" anchor="t">
            <a:spAutoFit/>
          </a:bodyPr>
          <a:lstStyle/>
          <a:p>
            <a:pPr marL="0" lvl="0" indent="0" algn="l">
              <a:lnSpc>
                <a:spcPts val="8249"/>
              </a:lnSpc>
            </a:pPr>
            <a:r>
              <a:rPr lang="en-US" sz="9705" spc="-533" dirty="0">
                <a:solidFill>
                  <a:srgbClr val="C2C2C2"/>
                </a:solidFill>
                <a:latin typeface="Arial" panose="020B0604020202020204" pitchFamily="34" charset="0"/>
                <a:ea typeface="Open Sauce Light"/>
                <a:cs typeface="Arial" panose="020B0604020202020204" pitchFamily="34" charset="0"/>
                <a:sym typeface="Open Sauce Light"/>
              </a:rPr>
              <a:t>Channels</a:t>
            </a:r>
          </a:p>
        </p:txBody>
      </p:sp>
      <p:sp>
        <p:nvSpPr>
          <p:cNvPr id="34" name="TextBox 34"/>
          <p:cNvSpPr txBox="1"/>
          <p:nvPr/>
        </p:nvSpPr>
        <p:spPr>
          <a:xfrm>
            <a:off x="1685547" y="1076325"/>
            <a:ext cx="3344567" cy="220931"/>
          </a:xfrm>
          <a:prstGeom prst="rect">
            <a:avLst/>
          </a:prstGeom>
        </p:spPr>
        <p:txBody>
          <a:bodyPr lIns="0" tIns="0" rIns="0" bIns="0" rtlCol="0" anchor="t">
            <a:spAutoFit/>
          </a:bodyPr>
          <a:lstStyle/>
          <a:p>
            <a:pPr marL="0" lvl="0" indent="0" algn="just">
              <a:lnSpc>
                <a:spcPts val="1618"/>
              </a:lnSpc>
              <a:spcBef>
                <a:spcPct val="0"/>
              </a:spcBef>
            </a:pPr>
            <a:r>
              <a:rPr lang="en-US" sz="1798">
                <a:solidFill>
                  <a:srgbClr val="FFFFFF"/>
                </a:solidFill>
                <a:latin typeface="Open Sauce"/>
                <a:ea typeface="Open Sauce"/>
                <a:cs typeface="Open Sauce"/>
                <a:sym typeface="Open Sauce"/>
              </a:rPr>
              <a:t>Corsino Joinery Ltd</a:t>
            </a:r>
          </a:p>
        </p:txBody>
      </p:sp>
      <p:sp>
        <p:nvSpPr>
          <p:cNvPr id="35" name="TextBox 35"/>
          <p:cNvSpPr txBox="1"/>
          <p:nvPr/>
        </p:nvSpPr>
        <p:spPr>
          <a:xfrm>
            <a:off x="12963169" y="1076325"/>
            <a:ext cx="4296131" cy="220931"/>
          </a:xfrm>
          <a:prstGeom prst="rect">
            <a:avLst/>
          </a:prstGeom>
        </p:spPr>
        <p:txBody>
          <a:bodyPr lIns="0" tIns="0" rIns="0" bIns="0" rtlCol="0" anchor="t">
            <a:spAutoFit/>
          </a:bodyPr>
          <a:lstStyle/>
          <a:p>
            <a:pPr marL="0" lvl="0" indent="0" algn="r">
              <a:lnSpc>
                <a:spcPts val="1618"/>
              </a:lnSpc>
              <a:spcBef>
                <a:spcPct val="0"/>
              </a:spcBef>
            </a:pPr>
            <a:r>
              <a:rPr lang="en-US" sz="1798">
                <a:solidFill>
                  <a:srgbClr val="FFFFFF"/>
                </a:solidFill>
                <a:latin typeface="Open Sauce"/>
                <a:ea typeface="Open Sauce"/>
                <a:cs typeface="Open Sauce"/>
                <a:sym typeface="Open Sauce"/>
              </a:rPr>
              <a:t>Branding &amp; Promotion</a:t>
            </a:r>
          </a:p>
        </p:txBody>
      </p:sp>
      <p:sp>
        <p:nvSpPr>
          <p:cNvPr id="36" name="TextBox 36"/>
          <p:cNvSpPr txBox="1"/>
          <p:nvPr/>
        </p:nvSpPr>
        <p:spPr>
          <a:xfrm>
            <a:off x="1092881" y="6511595"/>
            <a:ext cx="6194081" cy="2472793"/>
          </a:xfrm>
          <a:prstGeom prst="rect">
            <a:avLst/>
          </a:prstGeom>
        </p:spPr>
        <p:txBody>
          <a:bodyPr lIns="0" tIns="0" rIns="0" bIns="0" rtlCol="0" anchor="t">
            <a:spAutoFit/>
          </a:bodyPr>
          <a:lstStyle/>
          <a:p>
            <a:pPr marL="0" lvl="0" indent="0" algn="l">
              <a:lnSpc>
                <a:spcPts val="2446"/>
              </a:lnSpc>
            </a:pPr>
            <a:r>
              <a:rPr lang="en-US" sz="3000" spc="-98" dirty="0">
                <a:solidFill>
                  <a:srgbClr val="FFFFFF"/>
                </a:solidFill>
                <a:latin typeface="Arial" panose="020B0604020202020204" pitchFamily="34" charset="0"/>
                <a:ea typeface="Open Sauce Light"/>
                <a:cs typeface="Arial" panose="020B0604020202020204" pitchFamily="34" charset="0"/>
                <a:sym typeface="Open Sauce Light"/>
              </a:rPr>
              <a:t>Our multi-channel marketing approach combines digital presence with traditional local outreach. Professional branding ensures consistent visual identity across all touchpoints, building recognition and trust within our target market of homeowners, builders, and developers.</a:t>
            </a:r>
          </a:p>
        </p:txBody>
      </p:sp>
      <p:sp>
        <p:nvSpPr>
          <p:cNvPr id="37" name="TextBox 37"/>
          <p:cNvSpPr txBox="1"/>
          <p:nvPr/>
        </p:nvSpPr>
        <p:spPr>
          <a:xfrm>
            <a:off x="13232205" y="6624712"/>
            <a:ext cx="3898753" cy="543526"/>
          </a:xfrm>
          <a:prstGeom prst="rect">
            <a:avLst/>
          </a:prstGeom>
        </p:spPr>
        <p:txBody>
          <a:bodyPr lIns="0" tIns="0" rIns="0" bIns="0" rtlCol="0" anchor="t">
            <a:spAutoFit/>
          </a:bodyPr>
          <a:lstStyle/>
          <a:p>
            <a:pPr marL="0" lvl="0" indent="0" algn="l">
              <a:lnSpc>
                <a:spcPts val="4177"/>
              </a:lnSpc>
            </a:pPr>
            <a:r>
              <a:rPr lang="en-US" sz="3797" b="1" spc="-208">
                <a:solidFill>
                  <a:srgbClr val="323232"/>
                </a:solidFill>
                <a:latin typeface="Open Sauce Bold"/>
                <a:ea typeface="Open Sauce Bold"/>
                <a:cs typeface="Open Sauce Bold"/>
                <a:sym typeface="Open Sauce Bold"/>
              </a:rPr>
              <a:t>Offline Marketing</a:t>
            </a:r>
          </a:p>
        </p:txBody>
      </p:sp>
      <p:sp>
        <p:nvSpPr>
          <p:cNvPr id="38" name="TextBox 38"/>
          <p:cNvSpPr txBox="1"/>
          <p:nvPr/>
        </p:nvSpPr>
        <p:spPr>
          <a:xfrm>
            <a:off x="8621818" y="6624712"/>
            <a:ext cx="3860283" cy="543526"/>
          </a:xfrm>
          <a:prstGeom prst="rect">
            <a:avLst/>
          </a:prstGeom>
        </p:spPr>
        <p:txBody>
          <a:bodyPr lIns="0" tIns="0" rIns="0" bIns="0" rtlCol="0" anchor="t">
            <a:spAutoFit/>
          </a:bodyPr>
          <a:lstStyle/>
          <a:p>
            <a:pPr marL="0" lvl="0" indent="0" algn="l">
              <a:lnSpc>
                <a:spcPts val="4177"/>
              </a:lnSpc>
            </a:pPr>
            <a:r>
              <a:rPr lang="en-US" sz="3797" b="1" spc="-208">
                <a:solidFill>
                  <a:srgbClr val="FFFFFF"/>
                </a:solidFill>
                <a:latin typeface="Open Sauce Bold"/>
                <a:ea typeface="Open Sauce Bold"/>
                <a:cs typeface="Open Sauce Bold"/>
                <a:sym typeface="Open Sauce Bold"/>
              </a:rPr>
              <a:t>Online Marketing</a:t>
            </a:r>
          </a:p>
        </p:txBody>
      </p:sp>
      <p:sp>
        <p:nvSpPr>
          <p:cNvPr id="39" name="TextBox 39"/>
          <p:cNvSpPr txBox="1"/>
          <p:nvPr/>
        </p:nvSpPr>
        <p:spPr>
          <a:xfrm>
            <a:off x="13232205" y="7401684"/>
            <a:ext cx="3719540" cy="1329586"/>
          </a:xfrm>
          <a:prstGeom prst="rect">
            <a:avLst/>
          </a:prstGeom>
        </p:spPr>
        <p:txBody>
          <a:bodyPr lIns="0" tIns="0" rIns="0" bIns="0" rtlCol="0" anchor="t">
            <a:spAutoFit/>
          </a:bodyPr>
          <a:lstStyle/>
          <a:p>
            <a:pPr marL="0" lvl="0" indent="0" algn="l">
              <a:lnSpc>
                <a:spcPts val="2174"/>
              </a:lnSpc>
            </a:pPr>
            <a:r>
              <a:rPr lang="en-US" sz="1598" i="1" spc="-87">
                <a:solidFill>
                  <a:srgbClr val="323232"/>
                </a:solidFill>
                <a:latin typeface="Open Sauce Light Italics"/>
                <a:ea typeface="Open Sauce Light Italics"/>
                <a:cs typeface="Open Sauce Light Italics"/>
                <a:sym typeface="Open Sauce Light Italics"/>
              </a:rPr>
              <a:t>Printed flyers and brochures distributed locally. Branded van advertising for mobile visibility. Local builder partnerships and trade referrals. Word-of-mouth and referral discount programs.</a:t>
            </a:r>
          </a:p>
        </p:txBody>
      </p:sp>
      <p:sp>
        <p:nvSpPr>
          <p:cNvPr id="40" name="TextBox 40"/>
          <p:cNvSpPr txBox="1"/>
          <p:nvPr/>
        </p:nvSpPr>
        <p:spPr>
          <a:xfrm>
            <a:off x="8621818" y="7401684"/>
            <a:ext cx="3719540" cy="1329586"/>
          </a:xfrm>
          <a:prstGeom prst="rect">
            <a:avLst/>
          </a:prstGeom>
        </p:spPr>
        <p:txBody>
          <a:bodyPr lIns="0" tIns="0" rIns="0" bIns="0" rtlCol="0" anchor="t">
            <a:spAutoFit/>
          </a:bodyPr>
          <a:lstStyle/>
          <a:p>
            <a:pPr marL="0" lvl="0" indent="0" algn="l">
              <a:lnSpc>
                <a:spcPts val="2174"/>
              </a:lnSpc>
            </a:pPr>
            <a:r>
              <a:rPr lang="en-US" sz="1598" i="1" spc="-87">
                <a:solidFill>
                  <a:srgbClr val="FFFFFF"/>
                </a:solidFill>
                <a:latin typeface="Open Sauce Light Italics"/>
                <a:ea typeface="Open Sauce Light Italics"/>
                <a:cs typeface="Open Sauce Light Italics"/>
                <a:sym typeface="Open Sauce Light Italics"/>
              </a:rPr>
              <a:t>Professional website showcasing project portfolio. Active social media presence on Facebook and Instagram. Targeted online advertising campaigns. Customer reviews and testimonials management.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708968" y="-347833"/>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9" name="Freeform 9"/>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0" name="Freeform 10"/>
          <p:cNvSpPr/>
          <p:nvPr/>
        </p:nvSpPr>
        <p:spPr>
          <a:xfrm>
            <a:off x="12482102" y="-366864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1" name="AutoShape 11"/>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Freeform 12"/>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3" name="Group 13"/>
          <p:cNvGrpSpPr/>
          <p:nvPr/>
        </p:nvGrpSpPr>
        <p:grpSpPr>
          <a:xfrm>
            <a:off x="1028700" y="9477375"/>
            <a:ext cx="435106" cy="455421"/>
            <a:chOff x="0" y="0"/>
            <a:chExt cx="220706" cy="231010"/>
          </a:xfrm>
        </p:grpSpPr>
        <p:sp>
          <p:nvSpPr>
            <p:cNvPr id="14" name="Freeform 14"/>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5" name="TextBox 15"/>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grpSp>
        <p:nvGrpSpPr>
          <p:cNvPr id="16" name="Group 16"/>
          <p:cNvGrpSpPr/>
          <p:nvPr/>
        </p:nvGrpSpPr>
        <p:grpSpPr>
          <a:xfrm>
            <a:off x="16824194" y="9477375"/>
            <a:ext cx="435106" cy="455421"/>
            <a:chOff x="0" y="0"/>
            <a:chExt cx="220706" cy="231010"/>
          </a:xfrm>
        </p:grpSpPr>
        <p:sp>
          <p:nvSpPr>
            <p:cNvPr id="17" name="Freeform 17"/>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8" name="TextBox 18"/>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sp>
        <p:nvSpPr>
          <p:cNvPr id="19" name="Freeform 19"/>
          <p:cNvSpPr/>
          <p:nvPr/>
        </p:nvSpPr>
        <p:spPr>
          <a:xfrm>
            <a:off x="1164250" y="9604723"/>
            <a:ext cx="140323" cy="220508"/>
          </a:xfrm>
          <a:custGeom>
            <a:avLst/>
            <a:gdLst/>
            <a:ahLst/>
            <a:cxnLst/>
            <a:rect l="l" t="t" r="r" b="b"/>
            <a:pathLst>
              <a:path w="140323" h="220508">
                <a:moveTo>
                  <a:pt x="0" y="0"/>
                </a:moveTo>
                <a:lnTo>
                  <a:pt x="140323" y="0"/>
                </a:lnTo>
                <a:lnTo>
                  <a:pt x="140323" y="220508"/>
                </a:lnTo>
                <a:lnTo>
                  <a:pt x="0" y="22050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p:cNvSpPr/>
          <p:nvPr/>
        </p:nvSpPr>
        <p:spPr>
          <a:xfrm flipH="1">
            <a:off x="16990635" y="9604723"/>
            <a:ext cx="140323" cy="220508"/>
          </a:xfrm>
          <a:custGeom>
            <a:avLst/>
            <a:gdLst/>
            <a:ahLst/>
            <a:cxnLst/>
            <a:rect l="l" t="t" r="r" b="b"/>
            <a:pathLst>
              <a:path w="140323" h="220508">
                <a:moveTo>
                  <a:pt x="140323" y="0"/>
                </a:moveTo>
                <a:lnTo>
                  <a:pt x="0" y="0"/>
                </a:lnTo>
                <a:lnTo>
                  <a:pt x="0" y="220508"/>
                </a:lnTo>
                <a:lnTo>
                  <a:pt x="140323" y="220508"/>
                </a:lnTo>
                <a:lnTo>
                  <a:pt x="140323"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21" name="Group 21"/>
          <p:cNvGrpSpPr/>
          <p:nvPr/>
        </p:nvGrpSpPr>
        <p:grpSpPr>
          <a:xfrm>
            <a:off x="8314263" y="2299839"/>
            <a:ext cx="8945037" cy="3751729"/>
            <a:chOff x="0" y="0"/>
            <a:chExt cx="2355895" cy="988110"/>
          </a:xfrm>
        </p:grpSpPr>
        <p:sp>
          <p:nvSpPr>
            <p:cNvPr id="22" name="Freeform 22"/>
            <p:cNvSpPr/>
            <p:nvPr/>
          </p:nvSpPr>
          <p:spPr>
            <a:xfrm>
              <a:off x="0" y="0"/>
              <a:ext cx="2355895" cy="988110"/>
            </a:xfrm>
            <a:custGeom>
              <a:avLst/>
              <a:gdLst/>
              <a:ahLst/>
              <a:cxnLst/>
              <a:rect l="l" t="t" r="r" b="b"/>
              <a:pathLst>
                <a:path w="2355895" h="988110">
                  <a:moveTo>
                    <a:pt x="44140" y="0"/>
                  </a:moveTo>
                  <a:lnTo>
                    <a:pt x="2311754" y="0"/>
                  </a:lnTo>
                  <a:cubicBezTo>
                    <a:pt x="2323461" y="0"/>
                    <a:pt x="2334688" y="4650"/>
                    <a:pt x="2342966" y="12928"/>
                  </a:cubicBezTo>
                  <a:cubicBezTo>
                    <a:pt x="2351244" y="21206"/>
                    <a:pt x="2355895" y="32434"/>
                    <a:pt x="2355895" y="44140"/>
                  </a:cubicBezTo>
                  <a:lnTo>
                    <a:pt x="2355895" y="943969"/>
                  </a:lnTo>
                  <a:cubicBezTo>
                    <a:pt x="2355895" y="955676"/>
                    <a:pt x="2351244" y="966903"/>
                    <a:pt x="2342966" y="975181"/>
                  </a:cubicBezTo>
                  <a:cubicBezTo>
                    <a:pt x="2334688" y="983459"/>
                    <a:pt x="2323461" y="988110"/>
                    <a:pt x="2311754" y="988110"/>
                  </a:cubicBezTo>
                  <a:lnTo>
                    <a:pt x="44140" y="988110"/>
                  </a:lnTo>
                  <a:cubicBezTo>
                    <a:pt x="32434" y="988110"/>
                    <a:pt x="21206" y="983459"/>
                    <a:pt x="12928" y="975181"/>
                  </a:cubicBezTo>
                  <a:cubicBezTo>
                    <a:pt x="4650" y="966903"/>
                    <a:pt x="0" y="955676"/>
                    <a:pt x="0" y="943969"/>
                  </a:cubicBezTo>
                  <a:lnTo>
                    <a:pt x="0" y="44140"/>
                  </a:lnTo>
                  <a:cubicBezTo>
                    <a:pt x="0" y="32434"/>
                    <a:pt x="4650" y="21206"/>
                    <a:pt x="12928" y="12928"/>
                  </a:cubicBezTo>
                  <a:cubicBezTo>
                    <a:pt x="21206" y="4650"/>
                    <a:pt x="32434" y="0"/>
                    <a:pt x="44140" y="0"/>
                  </a:cubicBezTo>
                  <a:close/>
                </a:path>
              </a:pathLst>
            </a:custGeom>
            <a:ln w="19050" cap="rnd">
              <a:solidFill>
                <a:srgbClr val="FFFFFF"/>
              </a:solidFill>
              <a:prstDash val="solid"/>
              <a:round/>
            </a:ln>
          </p:spPr>
          <p:txBody>
            <a:bodyPr/>
            <a:lstStyle/>
            <a:p>
              <a:endParaRPr lang="en-US"/>
            </a:p>
          </p:txBody>
        </p:sp>
        <p:sp>
          <p:nvSpPr>
            <p:cNvPr id="23" name="TextBox 23"/>
            <p:cNvSpPr txBox="1"/>
            <p:nvPr/>
          </p:nvSpPr>
          <p:spPr>
            <a:xfrm>
              <a:off x="0" y="-38100"/>
              <a:ext cx="2355895" cy="1026210"/>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4" name="Freeform 24"/>
          <p:cNvSpPr/>
          <p:nvPr/>
        </p:nvSpPr>
        <p:spPr>
          <a:xfrm>
            <a:off x="1241617" y="5105387"/>
            <a:ext cx="615370" cy="615370"/>
          </a:xfrm>
          <a:custGeom>
            <a:avLst/>
            <a:gdLst/>
            <a:ahLst/>
            <a:cxnLst/>
            <a:rect l="l" t="t" r="r" b="b"/>
            <a:pathLst>
              <a:path w="615370" h="615370">
                <a:moveTo>
                  <a:pt x="0" y="0"/>
                </a:moveTo>
                <a:lnTo>
                  <a:pt x="615370" y="0"/>
                </a:lnTo>
                <a:lnTo>
                  <a:pt x="615370" y="615370"/>
                </a:lnTo>
                <a:lnTo>
                  <a:pt x="0" y="61537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25" name="Group 25"/>
          <p:cNvGrpSpPr/>
          <p:nvPr/>
        </p:nvGrpSpPr>
        <p:grpSpPr>
          <a:xfrm>
            <a:off x="8314263" y="6424072"/>
            <a:ext cx="5315239" cy="2834228"/>
            <a:chOff x="0" y="0"/>
            <a:chExt cx="572929" cy="305501"/>
          </a:xfrm>
        </p:grpSpPr>
        <p:sp>
          <p:nvSpPr>
            <p:cNvPr id="26" name="Freeform 26"/>
            <p:cNvSpPr/>
            <p:nvPr/>
          </p:nvSpPr>
          <p:spPr>
            <a:xfrm>
              <a:off x="0" y="0"/>
              <a:ext cx="572929" cy="305501"/>
            </a:xfrm>
            <a:custGeom>
              <a:avLst/>
              <a:gdLst/>
              <a:ahLst/>
              <a:cxnLst/>
              <a:rect l="l" t="t" r="r" b="b"/>
              <a:pathLst>
                <a:path w="572929" h="305501">
                  <a:moveTo>
                    <a:pt x="52436" y="0"/>
                  </a:moveTo>
                  <a:lnTo>
                    <a:pt x="520493" y="0"/>
                  </a:lnTo>
                  <a:cubicBezTo>
                    <a:pt x="549453" y="0"/>
                    <a:pt x="572929" y="23476"/>
                    <a:pt x="572929" y="52436"/>
                  </a:cubicBezTo>
                  <a:lnTo>
                    <a:pt x="572929" y="253065"/>
                  </a:lnTo>
                  <a:cubicBezTo>
                    <a:pt x="572929" y="266972"/>
                    <a:pt x="567405" y="280309"/>
                    <a:pt x="557571" y="290143"/>
                  </a:cubicBezTo>
                  <a:cubicBezTo>
                    <a:pt x="547737" y="299977"/>
                    <a:pt x="534400" y="305501"/>
                    <a:pt x="520493" y="305501"/>
                  </a:cubicBezTo>
                  <a:lnTo>
                    <a:pt x="52436" y="305501"/>
                  </a:lnTo>
                  <a:cubicBezTo>
                    <a:pt x="38529" y="305501"/>
                    <a:pt x="25192" y="299977"/>
                    <a:pt x="15358" y="290143"/>
                  </a:cubicBezTo>
                  <a:cubicBezTo>
                    <a:pt x="5524" y="280309"/>
                    <a:pt x="0" y="266972"/>
                    <a:pt x="0" y="253065"/>
                  </a:cubicBezTo>
                  <a:lnTo>
                    <a:pt x="0" y="52436"/>
                  </a:lnTo>
                  <a:cubicBezTo>
                    <a:pt x="0" y="38529"/>
                    <a:pt x="5524" y="25192"/>
                    <a:pt x="15358" y="15358"/>
                  </a:cubicBezTo>
                  <a:cubicBezTo>
                    <a:pt x="25192" y="5524"/>
                    <a:pt x="38529" y="0"/>
                    <a:pt x="52436" y="0"/>
                  </a:cubicBezTo>
                  <a:close/>
                </a:path>
              </a:pathLst>
            </a:custGeom>
            <a:blipFill>
              <a:blip r:embed="rId6"/>
              <a:stretch>
                <a:fillRect t="-3448" b="-3448"/>
              </a:stretch>
            </a:blipFill>
            <a:ln cap="rnd">
              <a:noFill/>
              <a:prstDash val="solid"/>
              <a:round/>
            </a:ln>
          </p:spPr>
          <p:txBody>
            <a:bodyPr/>
            <a:lstStyle/>
            <a:p>
              <a:endParaRPr lang="en-US"/>
            </a:p>
          </p:txBody>
        </p:sp>
      </p:grpSp>
      <p:grpSp>
        <p:nvGrpSpPr>
          <p:cNvPr id="27" name="Group 27"/>
          <p:cNvGrpSpPr/>
          <p:nvPr/>
        </p:nvGrpSpPr>
        <p:grpSpPr>
          <a:xfrm>
            <a:off x="14034613" y="6424072"/>
            <a:ext cx="3224687" cy="2834228"/>
            <a:chOff x="0" y="0"/>
            <a:chExt cx="347589" cy="305501"/>
          </a:xfrm>
        </p:grpSpPr>
        <p:sp>
          <p:nvSpPr>
            <p:cNvPr id="28" name="Freeform 28"/>
            <p:cNvSpPr/>
            <p:nvPr/>
          </p:nvSpPr>
          <p:spPr>
            <a:xfrm>
              <a:off x="0" y="0"/>
              <a:ext cx="347589" cy="305501"/>
            </a:xfrm>
            <a:custGeom>
              <a:avLst/>
              <a:gdLst/>
              <a:ahLst/>
              <a:cxnLst/>
              <a:rect l="l" t="t" r="r" b="b"/>
              <a:pathLst>
                <a:path w="347589" h="305501">
                  <a:moveTo>
                    <a:pt x="86430" y="0"/>
                  </a:moveTo>
                  <a:lnTo>
                    <a:pt x="261159" y="0"/>
                  </a:lnTo>
                  <a:cubicBezTo>
                    <a:pt x="284082" y="0"/>
                    <a:pt x="306065" y="9106"/>
                    <a:pt x="322274" y="25315"/>
                  </a:cubicBezTo>
                  <a:cubicBezTo>
                    <a:pt x="338483" y="41523"/>
                    <a:pt x="347589" y="63507"/>
                    <a:pt x="347589" y="86430"/>
                  </a:cubicBezTo>
                  <a:lnTo>
                    <a:pt x="347589" y="219071"/>
                  </a:lnTo>
                  <a:cubicBezTo>
                    <a:pt x="347589" y="241994"/>
                    <a:pt x="338483" y="263978"/>
                    <a:pt x="322274" y="280186"/>
                  </a:cubicBezTo>
                  <a:cubicBezTo>
                    <a:pt x="306065" y="296395"/>
                    <a:pt x="284082" y="305501"/>
                    <a:pt x="261159" y="305501"/>
                  </a:cubicBezTo>
                  <a:lnTo>
                    <a:pt x="86430" y="305501"/>
                  </a:lnTo>
                  <a:cubicBezTo>
                    <a:pt x="63507" y="305501"/>
                    <a:pt x="41523" y="296395"/>
                    <a:pt x="25315" y="280186"/>
                  </a:cubicBezTo>
                  <a:cubicBezTo>
                    <a:pt x="9106" y="263978"/>
                    <a:pt x="0" y="241994"/>
                    <a:pt x="0" y="219071"/>
                  </a:cubicBezTo>
                  <a:lnTo>
                    <a:pt x="0" y="86430"/>
                  </a:lnTo>
                  <a:cubicBezTo>
                    <a:pt x="0" y="63507"/>
                    <a:pt x="9106" y="41523"/>
                    <a:pt x="25315" y="25315"/>
                  </a:cubicBezTo>
                  <a:cubicBezTo>
                    <a:pt x="41523" y="9106"/>
                    <a:pt x="63507" y="0"/>
                    <a:pt x="86430" y="0"/>
                  </a:cubicBezTo>
                  <a:close/>
                </a:path>
              </a:pathLst>
            </a:custGeom>
            <a:blipFill>
              <a:blip r:embed="rId7"/>
              <a:stretch>
                <a:fillRect l="-4337" r="-4337"/>
              </a:stretch>
            </a:blipFill>
            <a:ln cap="rnd">
              <a:noFill/>
              <a:prstDash val="solid"/>
              <a:round/>
            </a:ln>
          </p:spPr>
          <p:txBody>
            <a:bodyPr/>
            <a:lstStyle/>
            <a:p>
              <a:endParaRPr lang="en-US"/>
            </a:p>
          </p:txBody>
        </p:sp>
      </p:grpSp>
      <p:sp>
        <p:nvSpPr>
          <p:cNvPr id="29" name="TextBox 29"/>
          <p:cNvSpPr txBox="1"/>
          <p:nvPr/>
        </p:nvSpPr>
        <p:spPr>
          <a:xfrm>
            <a:off x="1123936" y="2552422"/>
            <a:ext cx="7446622" cy="849848"/>
          </a:xfrm>
          <a:prstGeom prst="rect">
            <a:avLst/>
          </a:prstGeom>
        </p:spPr>
        <p:txBody>
          <a:bodyPr wrap="square" lIns="0" tIns="0" rIns="0" bIns="0" rtlCol="0" anchor="t">
            <a:spAutoFit/>
          </a:bodyPr>
          <a:lstStyle/>
          <a:p>
            <a:pPr marL="0" lvl="0" indent="0" algn="l">
              <a:lnSpc>
                <a:spcPts val="6477"/>
              </a:lnSpc>
            </a:pPr>
            <a:r>
              <a:rPr lang="en-US" sz="7620" spc="-419" dirty="0">
                <a:solidFill>
                  <a:srgbClr val="FFFFFF"/>
                </a:solidFill>
                <a:latin typeface="Arial" panose="020B0604020202020204" pitchFamily="34" charset="0"/>
                <a:ea typeface="Open Sauce Light"/>
                <a:cs typeface="Arial" panose="020B0604020202020204" pitchFamily="34" charset="0"/>
                <a:sym typeface="Open Sauce Light"/>
              </a:rPr>
              <a:t>Sales &amp;</a:t>
            </a:r>
          </a:p>
        </p:txBody>
      </p:sp>
      <p:sp>
        <p:nvSpPr>
          <p:cNvPr id="30" name="TextBox 30"/>
          <p:cNvSpPr txBox="1"/>
          <p:nvPr/>
        </p:nvSpPr>
        <p:spPr>
          <a:xfrm>
            <a:off x="4224890" y="2616874"/>
            <a:ext cx="5765802" cy="1683410"/>
          </a:xfrm>
          <a:prstGeom prst="rect">
            <a:avLst/>
          </a:prstGeom>
        </p:spPr>
        <p:txBody>
          <a:bodyPr wrap="square" lIns="0" tIns="0" rIns="0" bIns="0" rtlCol="0" anchor="t">
            <a:spAutoFit/>
          </a:bodyPr>
          <a:lstStyle/>
          <a:p>
            <a:pPr marL="0" lvl="0" indent="0" algn="l">
              <a:lnSpc>
                <a:spcPts val="6477"/>
              </a:lnSpc>
            </a:pPr>
            <a:r>
              <a:rPr lang="en-US" sz="7620" spc="-419" dirty="0">
                <a:solidFill>
                  <a:srgbClr val="C2C2C2"/>
                </a:solidFill>
                <a:latin typeface="Arial" panose="020B0604020202020204" pitchFamily="34" charset="0"/>
                <a:ea typeface="Open Sauce Light"/>
                <a:cs typeface="Arial" panose="020B0604020202020204" pitchFamily="34" charset="0"/>
                <a:sym typeface="Open Sauce Light"/>
              </a:rPr>
              <a:t>Customer Relations</a:t>
            </a:r>
          </a:p>
        </p:txBody>
      </p:sp>
      <p:sp>
        <p:nvSpPr>
          <p:cNvPr id="31" name="TextBox 31"/>
          <p:cNvSpPr txBox="1"/>
          <p:nvPr/>
        </p:nvSpPr>
        <p:spPr>
          <a:xfrm>
            <a:off x="1685547" y="1076325"/>
            <a:ext cx="3344567" cy="220931"/>
          </a:xfrm>
          <a:prstGeom prst="rect">
            <a:avLst/>
          </a:prstGeom>
        </p:spPr>
        <p:txBody>
          <a:bodyPr lIns="0" tIns="0" rIns="0" bIns="0" rtlCol="0" anchor="t">
            <a:spAutoFit/>
          </a:bodyPr>
          <a:lstStyle/>
          <a:p>
            <a:pPr marL="0" lvl="0" indent="0" algn="just">
              <a:lnSpc>
                <a:spcPts val="1618"/>
              </a:lnSpc>
              <a:spcBef>
                <a:spcPct val="0"/>
              </a:spcBef>
            </a:pPr>
            <a:r>
              <a:rPr lang="en-US" sz="1798">
                <a:solidFill>
                  <a:srgbClr val="FFFFFF"/>
                </a:solidFill>
                <a:latin typeface="Open Sauce"/>
                <a:ea typeface="Open Sauce"/>
                <a:cs typeface="Open Sauce"/>
                <a:sym typeface="Open Sauce"/>
              </a:rPr>
              <a:t>Corsino Joinery Ltd</a:t>
            </a:r>
          </a:p>
        </p:txBody>
      </p:sp>
      <p:sp>
        <p:nvSpPr>
          <p:cNvPr id="32" name="TextBox 32"/>
          <p:cNvSpPr txBox="1"/>
          <p:nvPr/>
        </p:nvSpPr>
        <p:spPr>
          <a:xfrm>
            <a:off x="12963169" y="1076325"/>
            <a:ext cx="4296131" cy="220931"/>
          </a:xfrm>
          <a:prstGeom prst="rect">
            <a:avLst/>
          </a:prstGeom>
        </p:spPr>
        <p:txBody>
          <a:bodyPr lIns="0" tIns="0" rIns="0" bIns="0" rtlCol="0" anchor="t">
            <a:spAutoFit/>
          </a:bodyPr>
          <a:lstStyle/>
          <a:p>
            <a:pPr marL="0" lvl="0" indent="0" algn="r">
              <a:lnSpc>
                <a:spcPts val="1618"/>
              </a:lnSpc>
              <a:spcBef>
                <a:spcPct val="0"/>
              </a:spcBef>
            </a:pPr>
            <a:r>
              <a:rPr lang="en-US" sz="1798">
                <a:solidFill>
                  <a:srgbClr val="FFFFFF"/>
                </a:solidFill>
                <a:latin typeface="Open Sauce"/>
                <a:ea typeface="Open Sauce"/>
                <a:cs typeface="Open Sauce"/>
                <a:sym typeface="Open Sauce"/>
              </a:rPr>
              <a:t>9 of 16</a:t>
            </a:r>
          </a:p>
        </p:txBody>
      </p:sp>
      <p:sp>
        <p:nvSpPr>
          <p:cNvPr id="33" name="TextBox 33"/>
          <p:cNvSpPr txBox="1"/>
          <p:nvPr/>
        </p:nvSpPr>
        <p:spPr>
          <a:xfrm>
            <a:off x="1199791" y="6131724"/>
            <a:ext cx="6194081" cy="2472793"/>
          </a:xfrm>
          <a:prstGeom prst="rect">
            <a:avLst/>
          </a:prstGeom>
        </p:spPr>
        <p:txBody>
          <a:bodyPr lIns="0" tIns="0" rIns="0" bIns="0" rtlCol="0" anchor="t">
            <a:spAutoFit/>
          </a:bodyPr>
          <a:lstStyle/>
          <a:p>
            <a:pPr marL="0" lvl="0" indent="0" algn="l">
              <a:lnSpc>
                <a:spcPts val="2446"/>
              </a:lnSpc>
            </a:pPr>
            <a:r>
              <a:rPr lang="en-US" sz="3000" spc="-98" dirty="0">
                <a:solidFill>
                  <a:srgbClr val="FFFFFF"/>
                </a:solidFill>
                <a:latin typeface="Arial" panose="020B0604020202020204" pitchFamily="34" charset="0"/>
                <a:ea typeface="Open Sauce Light"/>
                <a:cs typeface="Arial" panose="020B0604020202020204" pitchFamily="34" charset="0"/>
                <a:sym typeface="Open Sauce Light"/>
              </a:rPr>
              <a:t>Our customer-focused approach combines proactive outreach with exceptional after-sales service. We build lasting relationships through </a:t>
            </a:r>
            <a:r>
              <a:rPr lang="en-US" sz="3000" spc="-98" dirty="0" err="1">
                <a:solidFill>
                  <a:srgbClr val="FFFFFF"/>
                </a:solidFill>
                <a:latin typeface="Arial" panose="020B0604020202020204" pitchFamily="34" charset="0"/>
                <a:ea typeface="Open Sauce Light"/>
                <a:cs typeface="Arial" panose="020B0604020202020204" pitchFamily="34" charset="0"/>
                <a:sym typeface="Open Sauce Light"/>
              </a:rPr>
              <a:t>personalised</a:t>
            </a:r>
            <a:r>
              <a:rPr lang="en-US" sz="3000" spc="-98" dirty="0">
                <a:solidFill>
                  <a:srgbClr val="FFFFFF"/>
                </a:solidFill>
                <a:latin typeface="Arial" panose="020B0604020202020204" pitchFamily="34" charset="0"/>
                <a:ea typeface="Open Sauce Light"/>
                <a:cs typeface="Arial" panose="020B0604020202020204" pitchFamily="34" charset="0"/>
                <a:sym typeface="Open Sauce Light"/>
              </a:rPr>
              <a:t> communication, competitive promotions, and ongoing support that turns first-time clients into loyal advocates for our craftsmanship.</a:t>
            </a:r>
          </a:p>
        </p:txBody>
      </p:sp>
      <p:sp>
        <p:nvSpPr>
          <p:cNvPr id="34" name="TextBox 34"/>
          <p:cNvSpPr txBox="1"/>
          <p:nvPr/>
        </p:nvSpPr>
        <p:spPr>
          <a:xfrm>
            <a:off x="8687149" y="2846098"/>
            <a:ext cx="1707315" cy="543526"/>
          </a:xfrm>
          <a:prstGeom prst="rect">
            <a:avLst/>
          </a:prstGeom>
        </p:spPr>
        <p:txBody>
          <a:bodyPr lIns="0" tIns="0" rIns="0" bIns="0" rtlCol="0" anchor="t">
            <a:spAutoFit/>
          </a:bodyPr>
          <a:lstStyle/>
          <a:p>
            <a:pPr marL="0" lvl="0" indent="0" algn="l">
              <a:lnSpc>
                <a:spcPts val="4177"/>
              </a:lnSpc>
            </a:pPr>
            <a:r>
              <a:rPr lang="en-US" sz="3797" b="1" spc="-208">
                <a:solidFill>
                  <a:srgbClr val="FFFFFF"/>
                </a:solidFill>
                <a:latin typeface="Open Sauce Bold"/>
                <a:ea typeface="Open Sauce Bold"/>
                <a:cs typeface="Open Sauce Bold"/>
                <a:sym typeface="Open Sauce Bold"/>
              </a:rPr>
              <a:t>01</a:t>
            </a:r>
          </a:p>
        </p:txBody>
      </p:sp>
      <p:sp>
        <p:nvSpPr>
          <p:cNvPr id="35" name="TextBox 35"/>
          <p:cNvSpPr txBox="1"/>
          <p:nvPr/>
        </p:nvSpPr>
        <p:spPr>
          <a:xfrm>
            <a:off x="8687149" y="3956721"/>
            <a:ext cx="1707315" cy="543526"/>
          </a:xfrm>
          <a:prstGeom prst="rect">
            <a:avLst/>
          </a:prstGeom>
        </p:spPr>
        <p:txBody>
          <a:bodyPr lIns="0" tIns="0" rIns="0" bIns="0" rtlCol="0" anchor="t">
            <a:spAutoFit/>
          </a:bodyPr>
          <a:lstStyle/>
          <a:p>
            <a:pPr marL="0" lvl="0" indent="0" algn="l">
              <a:lnSpc>
                <a:spcPts val="4177"/>
              </a:lnSpc>
            </a:pPr>
            <a:r>
              <a:rPr lang="en-US" sz="3797" b="1" spc="-208">
                <a:solidFill>
                  <a:srgbClr val="FFFFFF"/>
                </a:solidFill>
                <a:latin typeface="Open Sauce Bold"/>
                <a:ea typeface="Open Sauce Bold"/>
                <a:cs typeface="Open Sauce Bold"/>
                <a:sym typeface="Open Sauce Bold"/>
              </a:rPr>
              <a:t>02</a:t>
            </a:r>
          </a:p>
        </p:txBody>
      </p:sp>
      <p:sp>
        <p:nvSpPr>
          <p:cNvPr id="36" name="TextBox 36"/>
          <p:cNvSpPr txBox="1"/>
          <p:nvPr/>
        </p:nvSpPr>
        <p:spPr>
          <a:xfrm>
            <a:off x="9769006" y="2703326"/>
            <a:ext cx="7117408" cy="796186"/>
          </a:xfrm>
          <a:prstGeom prst="rect">
            <a:avLst/>
          </a:prstGeom>
        </p:spPr>
        <p:txBody>
          <a:bodyPr lIns="0" tIns="0" rIns="0" bIns="0" rtlCol="0" anchor="t">
            <a:spAutoFit/>
          </a:bodyPr>
          <a:lstStyle/>
          <a:p>
            <a:pPr marL="0" lvl="0" indent="0" algn="l">
              <a:lnSpc>
                <a:spcPts val="2174"/>
              </a:lnSpc>
            </a:pPr>
            <a:r>
              <a:rPr lang="en-US" sz="1598" i="1" spc="-87">
                <a:solidFill>
                  <a:srgbClr val="FFFFFF"/>
                </a:solidFill>
                <a:latin typeface="Open Sauce Light Italics"/>
                <a:ea typeface="Open Sauce Light Italics"/>
                <a:cs typeface="Open Sauce Light Italics"/>
                <a:sym typeface="Open Sauce Light Italics"/>
              </a:rPr>
              <a:t>Direct Marketing: Targeted flyer distribution in local areas, on-site visits to construction projects and property developments, and personalised email outreach to homeowners and businesses.</a:t>
            </a:r>
          </a:p>
        </p:txBody>
      </p:sp>
      <p:sp>
        <p:nvSpPr>
          <p:cNvPr id="37" name="TextBox 37"/>
          <p:cNvSpPr txBox="1"/>
          <p:nvPr/>
        </p:nvSpPr>
        <p:spPr>
          <a:xfrm>
            <a:off x="9769006" y="3813948"/>
            <a:ext cx="7117408" cy="796186"/>
          </a:xfrm>
          <a:prstGeom prst="rect">
            <a:avLst/>
          </a:prstGeom>
        </p:spPr>
        <p:txBody>
          <a:bodyPr lIns="0" tIns="0" rIns="0" bIns="0" rtlCol="0" anchor="t">
            <a:spAutoFit/>
          </a:bodyPr>
          <a:lstStyle/>
          <a:p>
            <a:pPr marL="0" lvl="0" indent="0" algn="l">
              <a:lnSpc>
                <a:spcPts val="2174"/>
              </a:lnSpc>
            </a:pPr>
            <a:r>
              <a:rPr lang="en-US" sz="1598" i="1" spc="-87">
                <a:solidFill>
                  <a:srgbClr val="FFFFFF"/>
                </a:solidFill>
                <a:latin typeface="Open Sauce Light Italics"/>
                <a:ea typeface="Open Sauce Light Italics"/>
                <a:cs typeface="Open Sauce Light Italics"/>
                <a:sym typeface="Open Sauce Light Italics"/>
              </a:rPr>
              <a:t>Sales Promotions: Seasonal discounts on popular services, free no-obligation quotes for all enquiries, and bundled package offers combining installation with maintenance services.</a:t>
            </a:r>
          </a:p>
        </p:txBody>
      </p:sp>
      <p:sp>
        <p:nvSpPr>
          <p:cNvPr id="38" name="TextBox 38"/>
          <p:cNvSpPr txBox="1"/>
          <p:nvPr/>
        </p:nvSpPr>
        <p:spPr>
          <a:xfrm>
            <a:off x="8687149" y="5067343"/>
            <a:ext cx="1707315" cy="543526"/>
          </a:xfrm>
          <a:prstGeom prst="rect">
            <a:avLst/>
          </a:prstGeom>
        </p:spPr>
        <p:txBody>
          <a:bodyPr lIns="0" tIns="0" rIns="0" bIns="0" rtlCol="0" anchor="t">
            <a:spAutoFit/>
          </a:bodyPr>
          <a:lstStyle/>
          <a:p>
            <a:pPr marL="0" lvl="0" indent="0" algn="l">
              <a:lnSpc>
                <a:spcPts val="4177"/>
              </a:lnSpc>
            </a:pPr>
            <a:r>
              <a:rPr lang="en-US" sz="3797" b="1" spc="-208">
                <a:solidFill>
                  <a:srgbClr val="FFFFFF"/>
                </a:solidFill>
                <a:latin typeface="Open Sauce Bold"/>
                <a:ea typeface="Open Sauce Bold"/>
                <a:cs typeface="Open Sauce Bold"/>
                <a:sym typeface="Open Sauce Bold"/>
              </a:rPr>
              <a:t>03</a:t>
            </a:r>
          </a:p>
        </p:txBody>
      </p:sp>
      <p:sp>
        <p:nvSpPr>
          <p:cNvPr id="39" name="TextBox 39"/>
          <p:cNvSpPr txBox="1"/>
          <p:nvPr/>
        </p:nvSpPr>
        <p:spPr>
          <a:xfrm>
            <a:off x="9769006" y="4924571"/>
            <a:ext cx="7117408" cy="796186"/>
          </a:xfrm>
          <a:prstGeom prst="rect">
            <a:avLst/>
          </a:prstGeom>
        </p:spPr>
        <p:txBody>
          <a:bodyPr lIns="0" tIns="0" rIns="0" bIns="0" rtlCol="0" anchor="t">
            <a:spAutoFit/>
          </a:bodyPr>
          <a:lstStyle/>
          <a:p>
            <a:pPr marL="0" lvl="0" indent="0" algn="l">
              <a:lnSpc>
                <a:spcPts val="2174"/>
              </a:lnSpc>
            </a:pPr>
            <a:r>
              <a:rPr lang="en-US" sz="1598" i="1" spc="-87">
                <a:solidFill>
                  <a:srgbClr val="FFFFFF"/>
                </a:solidFill>
                <a:latin typeface="Open Sauce Light Italics"/>
                <a:ea typeface="Open Sauce Light Italics"/>
                <a:cs typeface="Open Sauce Light Italics"/>
                <a:sym typeface="Open Sauce Light Italics"/>
              </a:rPr>
              <a:t>After-Sales Excellence: Dedicated follow-up support post-installation, expert maintenance advice and care guides, and loyalty programmes that reward repeat customers with exclusive benefits.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74027"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8" name="Freeform 8"/>
          <p:cNvSpPr/>
          <p:nvPr/>
        </p:nvSpPr>
        <p:spPr>
          <a:xfrm>
            <a:off x="-2343699" y="-357825"/>
            <a:ext cx="7990193" cy="8229600"/>
          </a:xfrm>
          <a:custGeom>
            <a:avLst/>
            <a:gdLst/>
            <a:ahLst/>
            <a:cxnLst/>
            <a:rect l="l" t="t" r="r" b="b"/>
            <a:pathLst>
              <a:path w="7990193" h="8229600">
                <a:moveTo>
                  <a:pt x="0" y="0"/>
                </a:moveTo>
                <a:lnTo>
                  <a:pt x="7990194" y="0"/>
                </a:lnTo>
                <a:lnTo>
                  <a:pt x="7990194"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9" name="Freeform 9"/>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0" name="Freeform 10"/>
          <p:cNvSpPr/>
          <p:nvPr/>
        </p:nvSpPr>
        <p:spPr>
          <a:xfrm>
            <a:off x="12501152" y="-366864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1" name="AutoShape 11"/>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Freeform 12"/>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3" name="Group 13"/>
          <p:cNvGrpSpPr/>
          <p:nvPr/>
        </p:nvGrpSpPr>
        <p:grpSpPr>
          <a:xfrm>
            <a:off x="1028700" y="9477375"/>
            <a:ext cx="435106" cy="455421"/>
            <a:chOff x="0" y="0"/>
            <a:chExt cx="220706" cy="231010"/>
          </a:xfrm>
        </p:grpSpPr>
        <p:sp>
          <p:nvSpPr>
            <p:cNvPr id="14" name="Freeform 14"/>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5" name="TextBox 15"/>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grpSp>
        <p:nvGrpSpPr>
          <p:cNvPr id="16" name="Group 16"/>
          <p:cNvGrpSpPr/>
          <p:nvPr/>
        </p:nvGrpSpPr>
        <p:grpSpPr>
          <a:xfrm>
            <a:off x="16824194" y="9477375"/>
            <a:ext cx="435106" cy="455421"/>
            <a:chOff x="0" y="0"/>
            <a:chExt cx="220706" cy="231010"/>
          </a:xfrm>
        </p:grpSpPr>
        <p:sp>
          <p:nvSpPr>
            <p:cNvPr id="17" name="Freeform 17"/>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8" name="TextBox 18"/>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sp>
        <p:nvSpPr>
          <p:cNvPr id="19" name="Freeform 19"/>
          <p:cNvSpPr/>
          <p:nvPr/>
        </p:nvSpPr>
        <p:spPr>
          <a:xfrm>
            <a:off x="1164250" y="9604723"/>
            <a:ext cx="140323" cy="220508"/>
          </a:xfrm>
          <a:custGeom>
            <a:avLst/>
            <a:gdLst/>
            <a:ahLst/>
            <a:cxnLst/>
            <a:rect l="l" t="t" r="r" b="b"/>
            <a:pathLst>
              <a:path w="140323" h="220508">
                <a:moveTo>
                  <a:pt x="0" y="0"/>
                </a:moveTo>
                <a:lnTo>
                  <a:pt x="140323" y="0"/>
                </a:lnTo>
                <a:lnTo>
                  <a:pt x="140323" y="220508"/>
                </a:lnTo>
                <a:lnTo>
                  <a:pt x="0" y="22050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p:cNvSpPr/>
          <p:nvPr/>
        </p:nvSpPr>
        <p:spPr>
          <a:xfrm flipH="1">
            <a:off x="16990635" y="9604723"/>
            <a:ext cx="140323" cy="220508"/>
          </a:xfrm>
          <a:custGeom>
            <a:avLst/>
            <a:gdLst/>
            <a:ahLst/>
            <a:cxnLst/>
            <a:rect l="l" t="t" r="r" b="b"/>
            <a:pathLst>
              <a:path w="140323" h="220508">
                <a:moveTo>
                  <a:pt x="140323" y="0"/>
                </a:moveTo>
                <a:lnTo>
                  <a:pt x="0" y="0"/>
                </a:lnTo>
                <a:lnTo>
                  <a:pt x="0" y="220508"/>
                </a:lnTo>
                <a:lnTo>
                  <a:pt x="140323" y="220508"/>
                </a:lnTo>
                <a:lnTo>
                  <a:pt x="140323"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21" name="Group 21"/>
          <p:cNvGrpSpPr/>
          <p:nvPr/>
        </p:nvGrpSpPr>
        <p:grpSpPr>
          <a:xfrm>
            <a:off x="428397" y="1821444"/>
            <a:ext cx="3538508" cy="7119022"/>
            <a:chOff x="0" y="0"/>
            <a:chExt cx="381416" cy="767359"/>
          </a:xfrm>
        </p:grpSpPr>
        <p:sp>
          <p:nvSpPr>
            <p:cNvPr id="22" name="Freeform 22"/>
            <p:cNvSpPr/>
            <p:nvPr/>
          </p:nvSpPr>
          <p:spPr>
            <a:xfrm>
              <a:off x="0" y="0"/>
              <a:ext cx="381416" cy="767359"/>
            </a:xfrm>
            <a:custGeom>
              <a:avLst/>
              <a:gdLst/>
              <a:ahLst/>
              <a:cxnLst/>
              <a:rect l="l" t="t" r="r" b="b"/>
              <a:pathLst>
                <a:path w="381416" h="767359">
                  <a:moveTo>
                    <a:pt x="78765" y="0"/>
                  </a:moveTo>
                  <a:lnTo>
                    <a:pt x="302651" y="0"/>
                  </a:lnTo>
                  <a:cubicBezTo>
                    <a:pt x="346151" y="0"/>
                    <a:pt x="381416" y="35264"/>
                    <a:pt x="381416" y="78765"/>
                  </a:cubicBezTo>
                  <a:lnTo>
                    <a:pt x="381416" y="688594"/>
                  </a:lnTo>
                  <a:cubicBezTo>
                    <a:pt x="381416" y="709484"/>
                    <a:pt x="373117" y="729518"/>
                    <a:pt x="358346" y="744289"/>
                  </a:cubicBezTo>
                  <a:cubicBezTo>
                    <a:pt x="343575" y="759060"/>
                    <a:pt x="323541" y="767359"/>
                    <a:pt x="302651" y="767359"/>
                  </a:cubicBezTo>
                  <a:lnTo>
                    <a:pt x="78765" y="767359"/>
                  </a:lnTo>
                  <a:cubicBezTo>
                    <a:pt x="35264" y="767359"/>
                    <a:pt x="0" y="732095"/>
                    <a:pt x="0" y="688594"/>
                  </a:cubicBezTo>
                  <a:lnTo>
                    <a:pt x="0" y="78765"/>
                  </a:lnTo>
                  <a:cubicBezTo>
                    <a:pt x="0" y="57875"/>
                    <a:pt x="8298" y="37841"/>
                    <a:pt x="23070" y="23070"/>
                  </a:cubicBezTo>
                  <a:cubicBezTo>
                    <a:pt x="37841" y="8298"/>
                    <a:pt x="57875" y="0"/>
                    <a:pt x="78765" y="0"/>
                  </a:cubicBezTo>
                  <a:close/>
                </a:path>
              </a:pathLst>
            </a:custGeom>
            <a:blipFill>
              <a:blip r:embed="rId5"/>
              <a:stretch>
                <a:fillRect l="-7338" r="-7338"/>
              </a:stretch>
            </a:blipFill>
            <a:ln cap="rnd">
              <a:noFill/>
              <a:prstDash val="solid"/>
              <a:round/>
            </a:ln>
          </p:spPr>
          <p:txBody>
            <a:bodyPr/>
            <a:lstStyle/>
            <a:p>
              <a:endParaRPr lang="en-US"/>
            </a:p>
          </p:txBody>
        </p:sp>
      </p:grpSp>
      <p:grpSp>
        <p:nvGrpSpPr>
          <p:cNvPr id="23" name="Group 23"/>
          <p:cNvGrpSpPr/>
          <p:nvPr/>
        </p:nvGrpSpPr>
        <p:grpSpPr>
          <a:xfrm>
            <a:off x="4233605" y="5482631"/>
            <a:ext cx="4398922" cy="3457835"/>
            <a:chOff x="0" y="0"/>
            <a:chExt cx="1158564" cy="910706"/>
          </a:xfrm>
        </p:grpSpPr>
        <p:sp>
          <p:nvSpPr>
            <p:cNvPr id="24" name="Freeform 24"/>
            <p:cNvSpPr/>
            <p:nvPr/>
          </p:nvSpPr>
          <p:spPr>
            <a:xfrm>
              <a:off x="0" y="0"/>
              <a:ext cx="1158564" cy="910706"/>
            </a:xfrm>
            <a:custGeom>
              <a:avLst/>
              <a:gdLst/>
              <a:ahLst/>
              <a:cxnLst/>
              <a:rect l="l" t="t" r="r" b="b"/>
              <a:pathLst>
                <a:path w="1158564" h="910706">
                  <a:moveTo>
                    <a:pt x="89758" y="0"/>
                  </a:moveTo>
                  <a:lnTo>
                    <a:pt x="1068806" y="0"/>
                  </a:lnTo>
                  <a:cubicBezTo>
                    <a:pt x="1118378" y="0"/>
                    <a:pt x="1158564" y="40186"/>
                    <a:pt x="1158564" y="89758"/>
                  </a:cubicBezTo>
                  <a:lnTo>
                    <a:pt x="1158564" y="820948"/>
                  </a:lnTo>
                  <a:cubicBezTo>
                    <a:pt x="1158564" y="870520"/>
                    <a:pt x="1118378" y="910706"/>
                    <a:pt x="1068806" y="910706"/>
                  </a:cubicBezTo>
                  <a:lnTo>
                    <a:pt x="89758" y="910706"/>
                  </a:lnTo>
                  <a:cubicBezTo>
                    <a:pt x="40186" y="910706"/>
                    <a:pt x="0" y="870520"/>
                    <a:pt x="0" y="820948"/>
                  </a:cubicBezTo>
                  <a:lnTo>
                    <a:pt x="0" y="89758"/>
                  </a:lnTo>
                  <a:cubicBezTo>
                    <a:pt x="0" y="40186"/>
                    <a:pt x="40186" y="0"/>
                    <a:pt x="89758" y="0"/>
                  </a:cubicBezTo>
                  <a:close/>
                </a:path>
              </a:pathLst>
            </a:custGeom>
            <a:solidFill>
              <a:srgbClr val="B0F100"/>
            </a:solidFill>
            <a:ln cap="rnd">
              <a:noFill/>
              <a:prstDash val="solid"/>
              <a:round/>
            </a:ln>
          </p:spPr>
          <p:txBody>
            <a:bodyPr/>
            <a:lstStyle/>
            <a:p>
              <a:endParaRPr lang="en-US"/>
            </a:p>
          </p:txBody>
        </p:sp>
        <p:sp>
          <p:nvSpPr>
            <p:cNvPr id="25" name="TextBox 25"/>
            <p:cNvSpPr txBox="1"/>
            <p:nvPr/>
          </p:nvSpPr>
          <p:spPr>
            <a:xfrm>
              <a:off x="0" y="-38100"/>
              <a:ext cx="1158564" cy="948806"/>
            </a:xfrm>
            <a:prstGeom prst="rect">
              <a:avLst/>
            </a:prstGeom>
          </p:spPr>
          <p:txBody>
            <a:bodyPr lIns="50800" tIns="50800" rIns="50800" bIns="50800" rtlCol="0" anchor="ctr"/>
            <a:lstStyle/>
            <a:p>
              <a:pPr marL="0" lvl="0" indent="0" algn="ctr">
                <a:lnSpc>
                  <a:spcPts val="2659"/>
                </a:lnSpc>
              </a:pPr>
              <a:endParaRPr/>
            </a:p>
          </p:txBody>
        </p:sp>
      </p:grpSp>
      <p:grpSp>
        <p:nvGrpSpPr>
          <p:cNvPr id="26" name="Group 26"/>
          <p:cNvGrpSpPr/>
          <p:nvPr/>
        </p:nvGrpSpPr>
        <p:grpSpPr>
          <a:xfrm>
            <a:off x="8858853" y="5527702"/>
            <a:ext cx="4133799" cy="3457835"/>
            <a:chOff x="0" y="0"/>
            <a:chExt cx="1088737" cy="910706"/>
          </a:xfrm>
        </p:grpSpPr>
        <p:sp>
          <p:nvSpPr>
            <p:cNvPr id="27" name="Freeform 27"/>
            <p:cNvSpPr/>
            <p:nvPr/>
          </p:nvSpPr>
          <p:spPr>
            <a:xfrm>
              <a:off x="0" y="0"/>
              <a:ext cx="1088737" cy="910706"/>
            </a:xfrm>
            <a:custGeom>
              <a:avLst/>
              <a:gdLst/>
              <a:ahLst/>
              <a:cxnLst/>
              <a:rect l="l" t="t" r="r" b="b"/>
              <a:pathLst>
                <a:path w="1088737" h="910706">
                  <a:moveTo>
                    <a:pt x="95515" y="0"/>
                  </a:moveTo>
                  <a:lnTo>
                    <a:pt x="993223" y="0"/>
                  </a:lnTo>
                  <a:cubicBezTo>
                    <a:pt x="1045974" y="0"/>
                    <a:pt x="1088737" y="42763"/>
                    <a:pt x="1088737" y="95515"/>
                  </a:cubicBezTo>
                  <a:lnTo>
                    <a:pt x="1088737" y="815191"/>
                  </a:lnTo>
                  <a:cubicBezTo>
                    <a:pt x="1088737" y="867942"/>
                    <a:pt x="1045974" y="910706"/>
                    <a:pt x="993223" y="910706"/>
                  </a:cubicBezTo>
                  <a:lnTo>
                    <a:pt x="95515" y="910706"/>
                  </a:lnTo>
                  <a:cubicBezTo>
                    <a:pt x="42763" y="910706"/>
                    <a:pt x="0" y="867942"/>
                    <a:pt x="0" y="815191"/>
                  </a:cubicBezTo>
                  <a:lnTo>
                    <a:pt x="0" y="95515"/>
                  </a:lnTo>
                  <a:cubicBezTo>
                    <a:pt x="0" y="42763"/>
                    <a:pt x="42763" y="0"/>
                    <a:pt x="95515" y="0"/>
                  </a:cubicBezTo>
                  <a:close/>
                </a:path>
              </a:pathLst>
            </a:custGeom>
            <a:ln w="19050" cap="rnd">
              <a:solidFill>
                <a:srgbClr val="FFFFFF"/>
              </a:solidFill>
              <a:prstDash val="solid"/>
              <a:round/>
            </a:ln>
          </p:spPr>
          <p:txBody>
            <a:bodyPr/>
            <a:lstStyle/>
            <a:p>
              <a:endParaRPr lang="en-US"/>
            </a:p>
          </p:txBody>
        </p:sp>
        <p:sp>
          <p:nvSpPr>
            <p:cNvPr id="28" name="TextBox 28"/>
            <p:cNvSpPr txBox="1"/>
            <p:nvPr/>
          </p:nvSpPr>
          <p:spPr>
            <a:xfrm>
              <a:off x="0" y="-38100"/>
              <a:ext cx="1088737" cy="948806"/>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29" name="Group 29"/>
          <p:cNvGrpSpPr/>
          <p:nvPr/>
        </p:nvGrpSpPr>
        <p:grpSpPr>
          <a:xfrm>
            <a:off x="13218978" y="5482631"/>
            <a:ext cx="4967441" cy="3457835"/>
            <a:chOff x="0" y="0"/>
            <a:chExt cx="1308297" cy="910706"/>
          </a:xfrm>
        </p:grpSpPr>
        <p:sp>
          <p:nvSpPr>
            <p:cNvPr id="30" name="Freeform 30"/>
            <p:cNvSpPr/>
            <p:nvPr/>
          </p:nvSpPr>
          <p:spPr>
            <a:xfrm>
              <a:off x="0" y="0"/>
              <a:ext cx="1308297" cy="910706"/>
            </a:xfrm>
            <a:custGeom>
              <a:avLst/>
              <a:gdLst/>
              <a:ahLst/>
              <a:cxnLst/>
              <a:rect l="l" t="t" r="r" b="b"/>
              <a:pathLst>
                <a:path w="1308297" h="910706">
                  <a:moveTo>
                    <a:pt x="79485" y="0"/>
                  </a:moveTo>
                  <a:lnTo>
                    <a:pt x="1228812" y="0"/>
                  </a:lnTo>
                  <a:cubicBezTo>
                    <a:pt x="1249893" y="0"/>
                    <a:pt x="1270110" y="8374"/>
                    <a:pt x="1285017" y="23281"/>
                  </a:cubicBezTo>
                  <a:cubicBezTo>
                    <a:pt x="1299923" y="38187"/>
                    <a:pt x="1308297" y="58404"/>
                    <a:pt x="1308297" y="79485"/>
                  </a:cubicBezTo>
                  <a:lnTo>
                    <a:pt x="1308297" y="831220"/>
                  </a:lnTo>
                  <a:cubicBezTo>
                    <a:pt x="1308297" y="852301"/>
                    <a:pt x="1299923" y="872519"/>
                    <a:pt x="1285017" y="887425"/>
                  </a:cubicBezTo>
                  <a:cubicBezTo>
                    <a:pt x="1270110" y="902331"/>
                    <a:pt x="1249893" y="910706"/>
                    <a:pt x="1228812" y="910706"/>
                  </a:cubicBezTo>
                  <a:lnTo>
                    <a:pt x="79485" y="910706"/>
                  </a:lnTo>
                  <a:cubicBezTo>
                    <a:pt x="35587" y="910706"/>
                    <a:pt x="0" y="875119"/>
                    <a:pt x="0" y="831220"/>
                  </a:cubicBezTo>
                  <a:lnTo>
                    <a:pt x="0" y="79485"/>
                  </a:lnTo>
                  <a:cubicBezTo>
                    <a:pt x="0" y="35587"/>
                    <a:pt x="35587" y="0"/>
                    <a:pt x="79485" y="0"/>
                  </a:cubicBezTo>
                  <a:close/>
                </a:path>
              </a:pathLst>
            </a:custGeom>
            <a:solidFill>
              <a:srgbClr val="FFFFFF"/>
            </a:solidFill>
            <a:ln cap="rnd">
              <a:noFill/>
              <a:prstDash val="solid"/>
              <a:round/>
            </a:ln>
          </p:spPr>
          <p:txBody>
            <a:bodyPr/>
            <a:lstStyle/>
            <a:p>
              <a:endParaRPr lang="en-US"/>
            </a:p>
          </p:txBody>
        </p:sp>
        <p:sp>
          <p:nvSpPr>
            <p:cNvPr id="31" name="TextBox 31"/>
            <p:cNvSpPr txBox="1"/>
            <p:nvPr/>
          </p:nvSpPr>
          <p:spPr>
            <a:xfrm>
              <a:off x="0" y="-38100"/>
              <a:ext cx="1308297" cy="948806"/>
            </a:xfrm>
            <a:prstGeom prst="rect">
              <a:avLst/>
            </a:prstGeom>
          </p:spPr>
          <p:txBody>
            <a:bodyPr lIns="50800" tIns="50800" rIns="50800" bIns="50800" rtlCol="0" anchor="ctr"/>
            <a:lstStyle/>
            <a:p>
              <a:pPr marL="0" lvl="0" indent="0" algn="ctr">
                <a:lnSpc>
                  <a:spcPts val="2659"/>
                </a:lnSpc>
              </a:pPr>
              <a:endParaRPr/>
            </a:p>
          </p:txBody>
        </p:sp>
      </p:grpSp>
      <p:sp>
        <p:nvSpPr>
          <p:cNvPr id="32" name="Freeform 32"/>
          <p:cNvSpPr/>
          <p:nvPr/>
        </p:nvSpPr>
        <p:spPr>
          <a:xfrm>
            <a:off x="8894210" y="5935072"/>
            <a:ext cx="1181083" cy="845785"/>
          </a:xfrm>
          <a:custGeom>
            <a:avLst/>
            <a:gdLst/>
            <a:ahLst/>
            <a:cxnLst/>
            <a:rect l="l" t="t" r="r" b="b"/>
            <a:pathLst>
              <a:path w="1181083" h="845785">
                <a:moveTo>
                  <a:pt x="0" y="0"/>
                </a:moveTo>
                <a:lnTo>
                  <a:pt x="1181082" y="0"/>
                </a:lnTo>
                <a:lnTo>
                  <a:pt x="1181082" y="845786"/>
                </a:lnTo>
                <a:lnTo>
                  <a:pt x="0" y="845786"/>
                </a:lnTo>
                <a:lnTo>
                  <a:pt x="0" y="0"/>
                </a:lnTo>
                <a:close/>
              </a:path>
            </a:pathLst>
          </a:custGeom>
          <a:blipFill>
            <a:blip r:embed="rId6"/>
            <a:stretch>
              <a:fillRect t="-6901" b="-6901"/>
            </a:stretch>
          </a:blipFill>
        </p:spPr>
        <p:txBody>
          <a:bodyPr/>
          <a:lstStyle/>
          <a:p>
            <a:endParaRPr lang="en-US"/>
          </a:p>
        </p:txBody>
      </p:sp>
      <p:sp>
        <p:nvSpPr>
          <p:cNvPr id="33" name="Freeform 33"/>
          <p:cNvSpPr/>
          <p:nvPr/>
        </p:nvSpPr>
        <p:spPr>
          <a:xfrm>
            <a:off x="4327000" y="6086511"/>
            <a:ext cx="1191073" cy="680318"/>
          </a:xfrm>
          <a:custGeom>
            <a:avLst/>
            <a:gdLst/>
            <a:ahLst/>
            <a:cxnLst/>
            <a:rect l="l" t="t" r="r" b="b"/>
            <a:pathLst>
              <a:path w="1191073" h="680318">
                <a:moveTo>
                  <a:pt x="0" y="0"/>
                </a:moveTo>
                <a:lnTo>
                  <a:pt x="1191073" y="0"/>
                </a:lnTo>
                <a:lnTo>
                  <a:pt x="1191073" y="680318"/>
                </a:lnTo>
                <a:lnTo>
                  <a:pt x="0" y="680318"/>
                </a:lnTo>
                <a:lnTo>
                  <a:pt x="0" y="0"/>
                </a:lnTo>
                <a:close/>
              </a:path>
            </a:pathLst>
          </a:custGeom>
          <a:blipFill>
            <a:blip r:embed="rId7"/>
            <a:stretch>
              <a:fillRect/>
            </a:stretch>
          </a:blipFill>
        </p:spPr>
        <p:txBody>
          <a:bodyPr/>
          <a:lstStyle/>
          <a:p>
            <a:endParaRPr lang="en-US"/>
          </a:p>
        </p:txBody>
      </p:sp>
      <p:sp>
        <p:nvSpPr>
          <p:cNvPr id="34" name="Freeform 34"/>
          <p:cNvSpPr/>
          <p:nvPr/>
        </p:nvSpPr>
        <p:spPr>
          <a:xfrm>
            <a:off x="13707073" y="6003089"/>
            <a:ext cx="662759" cy="792366"/>
          </a:xfrm>
          <a:custGeom>
            <a:avLst/>
            <a:gdLst/>
            <a:ahLst/>
            <a:cxnLst/>
            <a:rect l="l" t="t" r="r" b="b"/>
            <a:pathLst>
              <a:path w="662759" h="792366">
                <a:moveTo>
                  <a:pt x="0" y="0"/>
                </a:moveTo>
                <a:lnTo>
                  <a:pt x="662759" y="0"/>
                </a:lnTo>
                <a:lnTo>
                  <a:pt x="662759" y="792366"/>
                </a:lnTo>
                <a:lnTo>
                  <a:pt x="0" y="792366"/>
                </a:lnTo>
                <a:lnTo>
                  <a:pt x="0" y="0"/>
                </a:lnTo>
                <a:close/>
              </a:path>
            </a:pathLst>
          </a:custGeom>
          <a:blipFill>
            <a:blip r:embed="rId8"/>
            <a:stretch>
              <a:fillRect/>
            </a:stretch>
          </a:blipFill>
        </p:spPr>
        <p:txBody>
          <a:bodyPr/>
          <a:lstStyle/>
          <a:p>
            <a:endParaRPr lang="en-US"/>
          </a:p>
        </p:txBody>
      </p:sp>
      <p:sp>
        <p:nvSpPr>
          <p:cNvPr id="35" name="TextBox 35"/>
          <p:cNvSpPr txBox="1"/>
          <p:nvPr/>
        </p:nvSpPr>
        <p:spPr>
          <a:xfrm>
            <a:off x="5164873" y="2659933"/>
            <a:ext cx="5310822" cy="991938"/>
          </a:xfrm>
          <a:prstGeom prst="rect">
            <a:avLst/>
          </a:prstGeom>
        </p:spPr>
        <p:txBody>
          <a:bodyPr lIns="0" tIns="0" rIns="0" bIns="0" rtlCol="0" anchor="t">
            <a:spAutoFit/>
          </a:bodyPr>
          <a:lstStyle/>
          <a:p>
            <a:pPr marL="0" lvl="0" indent="0" algn="l">
              <a:lnSpc>
                <a:spcPts val="7601"/>
              </a:lnSpc>
            </a:pPr>
            <a:r>
              <a:rPr lang="en-US" sz="8942" spc="-491" dirty="0">
                <a:solidFill>
                  <a:srgbClr val="FFFFFF"/>
                </a:solidFill>
                <a:latin typeface="Arial" panose="020B0604020202020204" pitchFamily="34" charset="0"/>
                <a:ea typeface="Open Sauce Light"/>
                <a:cs typeface="Arial" panose="020B0604020202020204" pitchFamily="34" charset="0"/>
                <a:sym typeface="Open Sauce Light"/>
              </a:rPr>
              <a:t>Operations</a:t>
            </a:r>
          </a:p>
        </p:txBody>
      </p:sp>
      <p:sp>
        <p:nvSpPr>
          <p:cNvPr id="36" name="TextBox 36"/>
          <p:cNvSpPr txBox="1"/>
          <p:nvPr/>
        </p:nvSpPr>
        <p:spPr>
          <a:xfrm>
            <a:off x="5164873" y="3732045"/>
            <a:ext cx="8013552" cy="991938"/>
          </a:xfrm>
          <a:prstGeom prst="rect">
            <a:avLst/>
          </a:prstGeom>
        </p:spPr>
        <p:txBody>
          <a:bodyPr lIns="0" tIns="0" rIns="0" bIns="0" rtlCol="0" anchor="t">
            <a:spAutoFit/>
          </a:bodyPr>
          <a:lstStyle/>
          <a:p>
            <a:pPr marL="0" lvl="0" indent="0" algn="l">
              <a:lnSpc>
                <a:spcPts val="7601"/>
              </a:lnSpc>
            </a:pPr>
            <a:r>
              <a:rPr lang="en-US" sz="8942" spc="-491" dirty="0">
                <a:solidFill>
                  <a:srgbClr val="C2C2C2"/>
                </a:solidFill>
                <a:latin typeface="Arial" panose="020B0604020202020204" pitchFamily="34" charset="0"/>
                <a:ea typeface="Open Sauce Light"/>
                <a:cs typeface="Arial" panose="020B0604020202020204" pitchFamily="34" charset="0"/>
                <a:sym typeface="Open Sauce Light"/>
              </a:rPr>
              <a:t>Plan</a:t>
            </a:r>
          </a:p>
        </p:txBody>
      </p:sp>
      <p:sp>
        <p:nvSpPr>
          <p:cNvPr id="37" name="TextBox 37"/>
          <p:cNvSpPr txBox="1"/>
          <p:nvPr/>
        </p:nvSpPr>
        <p:spPr>
          <a:xfrm>
            <a:off x="1685547" y="1076325"/>
            <a:ext cx="3344567" cy="220931"/>
          </a:xfrm>
          <a:prstGeom prst="rect">
            <a:avLst/>
          </a:prstGeom>
        </p:spPr>
        <p:txBody>
          <a:bodyPr lIns="0" tIns="0" rIns="0" bIns="0" rtlCol="0" anchor="t">
            <a:spAutoFit/>
          </a:bodyPr>
          <a:lstStyle/>
          <a:p>
            <a:pPr marL="0" lvl="0" indent="0" algn="just">
              <a:lnSpc>
                <a:spcPts val="1618"/>
              </a:lnSpc>
              <a:spcBef>
                <a:spcPct val="0"/>
              </a:spcBef>
            </a:pPr>
            <a:r>
              <a:rPr lang="en-US" sz="1798">
                <a:solidFill>
                  <a:srgbClr val="FFFFFF"/>
                </a:solidFill>
                <a:latin typeface="Open Sauce"/>
                <a:ea typeface="Open Sauce"/>
                <a:cs typeface="Open Sauce"/>
                <a:sym typeface="Open Sauce"/>
              </a:rPr>
              <a:t>Corsino Joinery Ltd</a:t>
            </a:r>
          </a:p>
        </p:txBody>
      </p:sp>
      <p:sp>
        <p:nvSpPr>
          <p:cNvPr id="38" name="TextBox 38"/>
          <p:cNvSpPr txBox="1"/>
          <p:nvPr/>
        </p:nvSpPr>
        <p:spPr>
          <a:xfrm>
            <a:off x="12963169" y="1076325"/>
            <a:ext cx="4296131" cy="220931"/>
          </a:xfrm>
          <a:prstGeom prst="rect">
            <a:avLst/>
          </a:prstGeom>
        </p:spPr>
        <p:txBody>
          <a:bodyPr lIns="0" tIns="0" rIns="0" bIns="0" rtlCol="0" anchor="t">
            <a:spAutoFit/>
          </a:bodyPr>
          <a:lstStyle/>
          <a:p>
            <a:pPr marL="0" lvl="0" indent="0" algn="r">
              <a:lnSpc>
                <a:spcPts val="1618"/>
              </a:lnSpc>
              <a:spcBef>
                <a:spcPct val="0"/>
              </a:spcBef>
            </a:pPr>
            <a:r>
              <a:rPr lang="en-US" sz="1798">
                <a:solidFill>
                  <a:srgbClr val="FFFFFF"/>
                </a:solidFill>
                <a:latin typeface="Open Sauce"/>
                <a:ea typeface="Open Sauce"/>
                <a:cs typeface="Open Sauce"/>
                <a:sym typeface="Open Sauce"/>
              </a:rPr>
              <a:t>Page 10 of 16</a:t>
            </a:r>
          </a:p>
        </p:txBody>
      </p:sp>
      <p:sp>
        <p:nvSpPr>
          <p:cNvPr id="39" name="TextBox 39"/>
          <p:cNvSpPr txBox="1"/>
          <p:nvPr/>
        </p:nvSpPr>
        <p:spPr>
          <a:xfrm>
            <a:off x="5641898" y="5938329"/>
            <a:ext cx="2537976" cy="1067401"/>
          </a:xfrm>
          <a:prstGeom prst="rect">
            <a:avLst/>
          </a:prstGeom>
        </p:spPr>
        <p:txBody>
          <a:bodyPr lIns="0" tIns="0" rIns="0" bIns="0" rtlCol="0" anchor="t">
            <a:spAutoFit/>
          </a:bodyPr>
          <a:lstStyle/>
          <a:p>
            <a:pPr marL="0" lvl="0" indent="0" algn="l">
              <a:lnSpc>
                <a:spcPts val="4177"/>
              </a:lnSpc>
            </a:pPr>
            <a:r>
              <a:rPr lang="en-US" sz="3797" b="1" spc="-208">
                <a:solidFill>
                  <a:srgbClr val="323232"/>
                </a:solidFill>
                <a:latin typeface="Open Sauce Bold"/>
                <a:ea typeface="Open Sauce Bold"/>
                <a:cs typeface="Open Sauce Bold"/>
                <a:sym typeface="Open Sauce Bold"/>
              </a:rPr>
              <a:t>Workshop Setup</a:t>
            </a:r>
          </a:p>
        </p:txBody>
      </p:sp>
      <p:sp>
        <p:nvSpPr>
          <p:cNvPr id="40" name="TextBox 40"/>
          <p:cNvSpPr txBox="1"/>
          <p:nvPr/>
        </p:nvSpPr>
        <p:spPr>
          <a:xfrm>
            <a:off x="10075292" y="5894715"/>
            <a:ext cx="2983822" cy="543526"/>
          </a:xfrm>
          <a:prstGeom prst="rect">
            <a:avLst/>
          </a:prstGeom>
        </p:spPr>
        <p:txBody>
          <a:bodyPr lIns="0" tIns="0" rIns="0" bIns="0" rtlCol="0" anchor="t">
            <a:spAutoFit/>
          </a:bodyPr>
          <a:lstStyle/>
          <a:p>
            <a:pPr marL="0" lvl="0" indent="0" algn="l">
              <a:lnSpc>
                <a:spcPts val="4177"/>
              </a:lnSpc>
            </a:pPr>
            <a:r>
              <a:rPr lang="en-US" sz="3797" b="1" spc="-208">
                <a:solidFill>
                  <a:srgbClr val="FFFFFF"/>
                </a:solidFill>
                <a:latin typeface="Open Sauce Bold"/>
                <a:ea typeface="Open Sauce Bold"/>
                <a:cs typeface="Open Sauce Bold"/>
                <a:sym typeface="Open Sauce Bold"/>
              </a:rPr>
              <a:t>Skilled Team</a:t>
            </a:r>
          </a:p>
        </p:txBody>
      </p:sp>
      <p:sp>
        <p:nvSpPr>
          <p:cNvPr id="41" name="TextBox 41"/>
          <p:cNvSpPr txBox="1"/>
          <p:nvPr/>
        </p:nvSpPr>
        <p:spPr>
          <a:xfrm>
            <a:off x="4453815" y="7228045"/>
            <a:ext cx="3721512" cy="1062886"/>
          </a:xfrm>
          <a:prstGeom prst="rect">
            <a:avLst/>
          </a:prstGeom>
        </p:spPr>
        <p:txBody>
          <a:bodyPr lIns="0" tIns="0" rIns="0" bIns="0" rtlCol="0" anchor="t">
            <a:spAutoFit/>
          </a:bodyPr>
          <a:lstStyle/>
          <a:p>
            <a:pPr marL="0" lvl="0" indent="0" algn="l">
              <a:lnSpc>
                <a:spcPts val="2174"/>
              </a:lnSpc>
            </a:pPr>
            <a:r>
              <a:rPr lang="en-US" sz="1598" i="1" spc="-87">
                <a:solidFill>
                  <a:srgbClr val="323232"/>
                </a:solidFill>
                <a:latin typeface="Open Sauce Light Italics"/>
                <a:ea typeface="Open Sauce Light Italics"/>
                <a:cs typeface="Open Sauce Light Italics"/>
                <a:sym typeface="Open Sauce Light Italics"/>
              </a:rPr>
              <a:t>Fully equipped facility with professional saws, drills, CNC machinery, quality timber, and premium fittings for precision craftsmanship.</a:t>
            </a:r>
          </a:p>
        </p:txBody>
      </p:sp>
      <p:sp>
        <p:nvSpPr>
          <p:cNvPr id="42" name="TextBox 42"/>
          <p:cNvSpPr txBox="1"/>
          <p:nvPr/>
        </p:nvSpPr>
        <p:spPr>
          <a:xfrm>
            <a:off x="9064997" y="7228045"/>
            <a:ext cx="3721512" cy="1062886"/>
          </a:xfrm>
          <a:prstGeom prst="rect">
            <a:avLst/>
          </a:prstGeom>
        </p:spPr>
        <p:txBody>
          <a:bodyPr lIns="0" tIns="0" rIns="0" bIns="0" rtlCol="0" anchor="t">
            <a:spAutoFit/>
          </a:bodyPr>
          <a:lstStyle/>
          <a:p>
            <a:pPr marL="0" lvl="0" indent="0" algn="l">
              <a:lnSpc>
                <a:spcPts val="2174"/>
              </a:lnSpc>
            </a:pPr>
            <a:r>
              <a:rPr lang="en-US" sz="1598" i="1" spc="-87">
                <a:solidFill>
                  <a:srgbClr val="FFFFFF"/>
                </a:solidFill>
                <a:latin typeface="Open Sauce Light Italics"/>
                <a:ea typeface="Open Sauce Light Italics"/>
                <a:cs typeface="Open Sauce Light Italics"/>
                <a:sym typeface="Open Sauce Light Italics"/>
              </a:rPr>
              <a:t>Experienced joiners and dedicated apprentices ensuring skilled workmanship and knowledge transfer for sustainable business growth.</a:t>
            </a:r>
          </a:p>
        </p:txBody>
      </p:sp>
      <p:sp>
        <p:nvSpPr>
          <p:cNvPr id="43" name="TextBox 43"/>
          <p:cNvSpPr txBox="1"/>
          <p:nvPr/>
        </p:nvSpPr>
        <p:spPr>
          <a:xfrm>
            <a:off x="14639998" y="5900525"/>
            <a:ext cx="3258220" cy="543526"/>
          </a:xfrm>
          <a:prstGeom prst="rect">
            <a:avLst/>
          </a:prstGeom>
        </p:spPr>
        <p:txBody>
          <a:bodyPr lIns="0" tIns="0" rIns="0" bIns="0" rtlCol="0" anchor="t">
            <a:spAutoFit/>
          </a:bodyPr>
          <a:lstStyle/>
          <a:p>
            <a:pPr marL="0" lvl="0" indent="0" algn="l">
              <a:lnSpc>
                <a:spcPts val="4177"/>
              </a:lnSpc>
            </a:pPr>
            <a:r>
              <a:rPr lang="en-US" sz="3797" b="1" spc="-208">
                <a:solidFill>
                  <a:srgbClr val="323232"/>
                </a:solidFill>
                <a:latin typeface="Open Sauce Bold"/>
                <a:ea typeface="Open Sauce Bold"/>
                <a:cs typeface="Open Sauce Bold"/>
                <a:sym typeface="Open Sauce Bold"/>
              </a:rPr>
              <a:t>Quality Control</a:t>
            </a:r>
          </a:p>
        </p:txBody>
      </p:sp>
      <p:sp>
        <p:nvSpPr>
          <p:cNvPr id="44" name="TextBox 44"/>
          <p:cNvSpPr txBox="1"/>
          <p:nvPr/>
        </p:nvSpPr>
        <p:spPr>
          <a:xfrm>
            <a:off x="13707073" y="7326044"/>
            <a:ext cx="3721512" cy="1062886"/>
          </a:xfrm>
          <a:prstGeom prst="rect">
            <a:avLst/>
          </a:prstGeom>
        </p:spPr>
        <p:txBody>
          <a:bodyPr lIns="0" tIns="0" rIns="0" bIns="0" rtlCol="0" anchor="t">
            <a:spAutoFit/>
          </a:bodyPr>
          <a:lstStyle/>
          <a:p>
            <a:pPr marL="0" lvl="0" indent="0" algn="l">
              <a:lnSpc>
                <a:spcPts val="2174"/>
              </a:lnSpc>
            </a:pPr>
            <a:r>
              <a:rPr lang="en-US" sz="1598" i="1" spc="-87">
                <a:solidFill>
                  <a:srgbClr val="323232"/>
                </a:solidFill>
                <a:latin typeface="Open Sauce Light Italics"/>
                <a:ea typeface="Open Sauce Light Italics"/>
                <a:cs typeface="Open Sauce Light Italics"/>
                <a:sym typeface="Open Sauce Light Italics"/>
              </a:rPr>
              <a:t>Rigorous precision manufacturing standards and safe installation protocols guarantee customer satisfaction and product durability.</a:t>
            </a:r>
          </a:p>
        </p:txBody>
      </p:sp>
      <p:sp>
        <p:nvSpPr>
          <p:cNvPr id="45" name="TextBox 45"/>
          <p:cNvSpPr txBox="1"/>
          <p:nvPr/>
        </p:nvSpPr>
        <p:spPr>
          <a:xfrm>
            <a:off x="12786509" y="2747432"/>
            <a:ext cx="5111709" cy="2004716"/>
          </a:xfrm>
          <a:prstGeom prst="rect">
            <a:avLst/>
          </a:prstGeom>
        </p:spPr>
        <p:txBody>
          <a:bodyPr lIns="0" tIns="0" rIns="0" bIns="0" rtlCol="0" anchor="t">
            <a:spAutoFit/>
          </a:bodyPr>
          <a:lstStyle/>
          <a:p>
            <a:pPr marL="0" lvl="0" indent="0" algn="l">
              <a:lnSpc>
                <a:spcPts val="2619"/>
              </a:lnSpc>
            </a:pPr>
            <a:r>
              <a:rPr lang="en-US" sz="3000" spc="-105" dirty="0">
                <a:solidFill>
                  <a:srgbClr val="FFFFFF"/>
                </a:solidFill>
                <a:latin typeface="Arial" panose="020B0604020202020204" pitchFamily="34" charset="0"/>
                <a:ea typeface="Open Sauce Light"/>
                <a:cs typeface="Arial" panose="020B0604020202020204" pitchFamily="34" charset="0"/>
                <a:sym typeface="Open Sauce Light"/>
              </a:rPr>
              <a:t>Our operations are built on professional equipment, skilled craftsmen, and certified sustainable timber sources to deliver exceptional bespoke joinery products.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74027"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8" name="Freeform 8"/>
          <p:cNvSpPr/>
          <p:nvPr/>
        </p:nvSpPr>
        <p:spPr>
          <a:xfrm>
            <a:off x="-2343699" y="-357825"/>
            <a:ext cx="7990193" cy="8229600"/>
          </a:xfrm>
          <a:custGeom>
            <a:avLst/>
            <a:gdLst/>
            <a:ahLst/>
            <a:cxnLst/>
            <a:rect l="l" t="t" r="r" b="b"/>
            <a:pathLst>
              <a:path w="7990193" h="8229600">
                <a:moveTo>
                  <a:pt x="0" y="0"/>
                </a:moveTo>
                <a:lnTo>
                  <a:pt x="7990194" y="0"/>
                </a:lnTo>
                <a:lnTo>
                  <a:pt x="7990194"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9" name="Freeform 9"/>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0" name="Freeform 10"/>
          <p:cNvSpPr/>
          <p:nvPr/>
        </p:nvSpPr>
        <p:spPr>
          <a:xfrm>
            <a:off x="12482102" y="-366864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1" name="AutoShape 11"/>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Freeform 12"/>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3" name="Group 13"/>
          <p:cNvGrpSpPr/>
          <p:nvPr/>
        </p:nvGrpSpPr>
        <p:grpSpPr>
          <a:xfrm>
            <a:off x="1028700" y="9477375"/>
            <a:ext cx="435106" cy="455421"/>
            <a:chOff x="0" y="0"/>
            <a:chExt cx="220706" cy="231010"/>
          </a:xfrm>
        </p:grpSpPr>
        <p:sp>
          <p:nvSpPr>
            <p:cNvPr id="14" name="Freeform 14"/>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5" name="TextBox 15"/>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grpSp>
        <p:nvGrpSpPr>
          <p:cNvPr id="16" name="Group 16"/>
          <p:cNvGrpSpPr/>
          <p:nvPr/>
        </p:nvGrpSpPr>
        <p:grpSpPr>
          <a:xfrm>
            <a:off x="16824194" y="9477375"/>
            <a:ext cx="435106" cy="455421"/>
            <a:chOff x="0" y="0"/>
            <a:chExt cx="220706" cy="231010"/>
          </a:xfrm>
        </p:grpSpPr>
        <p:sp>
          <p:nvSpPr>
            <p:cNvPr id="17" name="Freeform 17"/>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8" name="TextBox 18"/>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sp>
        <p:nvSpPr>
          <p:cNvPr id="19" name="Freeform 19"/>
          <p:cNvSpPr/>
          <p:nvPr/>
        </p:nvSpPr>
        <p:spPr>
          <a:xfrm>
            <a:off x="1164250" y="9604723"/>
            <a:ext cx="140323" cy="220508"/>
          </a:xfrm>
          <a:custGeom>
            <a:avLst/>
            <a:gdLst/>
            <a:ahLst/>
            <a:cxnLst/>
            <a:rect l="l" t="t" r="r" b="b"/>
            <a:pathLst>
              <a:path w="140323" h="220508">
                <a:moveTo>
                  <a:pt x="0" y="0"/>
                </a:moveTo>
                <a:lnTo>
                  <a:pt x="140323" y="0"/>
                </a:lnTo>
                <a:lnTo>
                  <a:pt x="140323" y="220508"/>
                </a:lnTo>
                <a:lnTo>
                  <a:pt x="0" y="22050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p:cNvSpPr/>
          <p:nvPr/>
        </p:nvSpPr>
        <p:spPr>
          <a:xfrm flipH="1">
            <a:off x="16990635" y="9604723"/>
            <a:ext cx="140323" cy="220508"/>
          </a:xfrm>
          <a:custGeom>
            <a:avLst/>
            <a:gdLst/>
            <a:ahLst/>
            <a:cxnLst/>
            <a:rect l="l" t="t" r="r" b="b"/>
            <a:pathLst>
              <a:path w="140323" h="220508">
                <a:moveTo>
                  <a:pt x="140323" y="0"/>
                </a:moveTo>
                <a:lnTo>
                  <a:pt x="0" y="0"/>
                </a:lnTo>
                <a:lnTo>
                  <a:pt x="0" y="220508"/>
                </a:lnTo>
                <a:lnTo>
                  <a:pt x="140323" y="220508"/>
                </a:lnTo>
                <a:lnTo>
                  <a:pt x="140323"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21" name="Group 21"/>
          <p:cNvGrpSpPr/>
          <p:nvPr/>
        </p:nvGrpSpPr>
        <p:grpSpPr>
          <a:xfrm>
            <a:off x="3697066" y="2139278"/>
            <a:ext cx="5446934" cy="7119022"/>
            <a:chOff x="0" y="0"/>
            <a:chExt cx="1434583" cy="1874969"/>
          </a:xfrm>
        </p:grpSpPr>
        <p:sp>
          <p:nvSpPr>
            <p:cNvPr id="22" name="Freeform 22"/>
            <p:cNvSpPr/>
            <p:nvPr/>
          </p:nvSpPr>
          <p:spPr>
            <a:xfrm>
              <a:off x="0" y="0"/>
              <a:ext cx="1434583" cy="1874969"/>
            </a:xfrm>
            <a:custGeom>
              <a:avLst/>
              <a:gdLst/>
              <a:ahLst/>
              <a:cxnLst/>
              <a:rect l="l" t="t" r="r" b="b"/>
              <a:pathLst>
                <a:path w="1434583" h="1874969">
                  <a:moveTo>
                    <a:pt x="72488" y="0"/>
                  </a:moveTo>
                  <a:lnTo>
                    <a:pt x="1362095" y="0"/>
                  </a:lnTo>
                  <a:cubicBezTo>
                    <a:pt x="1381320" y="0"/>
                    <a:pt x="1399758" y="7637"/>
                    <a:pt x="1413352" y="21231"/>
                  </a:cubicBezTo>
                  <a:cubicBezTo>
                    <a:pt x="1426946" y="34825"/>
                    <a:pt x="1434583" y="53263"/>
                    <a:pt x="1434583" y="72488"/>
                  </a:cubicBezTo>
                  <a:lnTo>
                    <a:pt x="1434583" y="1802481"/>
                  </a:lnTo>
                  <a:cubicBezTo>
                    <a:pt x="1434583" y="1842515"/>
                    <a:pt x="1402129" y="1874969"/>
                    <a:pt x="1362095" y="1874969"/>
                  </a:cubicBezTo>
                  <a:lnTo>
                    <a:pt x="72488" y="1874969"/>
                  </a:lnTo>
                  <a:cubicBezTo>
                    <a:pt x="32454" y="1874969"/>
                    <a:pt x="0" y="1842515"/>
                    <a:pt x="0" y="1802481"/>
                  </a:cubicBezTo>
                  <a:lnTo>
                    <a:pt x="0" y="72488"/>
                  </a:lnTo>
                  <a:cubicBezTo>
                    <a:pt x="0" y="32454"/>
                    <a:pt x="32454" y="0"/>
                    <a:pt x="72488" y="0"/>
                  </a:cubicBezTo>
                  <a:close/>
                </a:path>
              </a:pathLst>
            </a:custGeom>
            <a:ln w="19050" cap="rnd">
              <a:solidFill>
                <a:srgbClr val="FFFFFF"/>
              </a:solidFill>
              <a:prstDash val="solid"/>
              <a:round/>
            </a:ln>
          </p:spPr>
          <p:txBody>
            <a:bodyPr/>
            <a:lstStyle/>
            <a:p>
              <a:endParaRPr lang="en-US"/>
            </a:p>
          </p:txBody>
        </p:sp>
        <p:sp>
          <p:nvSpPr>
            <p:cNvPr id="23" name="TextBox 23"/>
            <p:cNvSpPr txBox="1"/>
            <p:nvPr/>
          </p:nvSpPr>
          <p:spPr>
            <a:xfrm>
              <a:off x="0" y="-38100"/>
              <a:ext cx="1434583" cy="1913069"/>
            </a:xfrm>
            <a:prstGeom prst="rect">
              <a:avLst/>
            </a:prstGeom>
          </p:spPr>
          <p:txBody>
            <a:bodyPr lIns="50800" tIns="50800" rIns="50800" bIns="50800" rtlCol="0" anchor="ctr"/>
            <a:lstStyle/>
            <a:p>
              <a:pPr marL="0" lvl="0" indent="0" algn="ctr">
                <a:lnSpc>
                  <a:spcPts val="2659"/>
                </a:lnSpc>
              </a:pPr>
              <a:endParaRPr/>
            </a:p>
          </p:txBody>
        </p:sp>
      </p:grpSp>
      <p:grpSp>
        <p:nvGrpSpPr>
          <p:cNvPr id="24" name="Group 24"/>
          <p:cNvGrpSpPr/>
          <p:nvPr/>
        </p:nvGrpSpPr>
        <p:grpSpPr>
          <a:xfrm>
            <a:off x="1028700" y="2139278"/>
            <a:ext cx="3538508" cy="7119022"/>
            <a:chOff x="0" y="0"/>
            <a:chExt cx="381416" cy="767359"/>
          </a:xfrm>
        </p:grpSpPr>
        <p:sp>
          <p:nvSpPr>
            <p:cNvPr id="25" name="Freeform 25"/>
            <p:cNvSpPr/>
            <p:nvPr/>
          </p:nvSpPr>
          <p:spPr>
            <a:xfrm>
              <a:off x="0" y="0"/>
              <a:ext cx="381416" cy="767359"/>
            </a:xfrm>
            <a:custGeom>
              <a:avLst/>
              <a:gdLst/>
              <a:ahLst/>
              <a:cxnLst/>
              <a:rect l="l" t="t" r="r" b="b"/>
              <a:pathLst>
                <a:path w="381416" h="767359">
                  <a:moveTo>
                    <a:pt x="78765" y="0"/>
                  </a:moveTo>
                  <a:lnTo>
                    <a:pt x="302651" y="0"/>
                  </a:lnTo>
                  <a:cubicBezTo>
                    <a:pt x="346151" y="0"/>
                    <a:pt x="381416" y="35264"/>
                    <a:pt x="381416" y="78765"/>
                  </a:cubicBezTo>
                  <a:lnTo>
                    <a:pt x="381416" y="688594"/>
                  </a:lnTo>
                  <a:cubicBezTo>
                    <a:pt x="381416" y="709484"/>
                    <a:pt x="373117" y="729518"/>
                    <a:pt x="358346" y="744289"/>
                  </a:cubicBezTo>
                  <a:cubicBezTo>
                    <a:pt x="343575" y="759060"/>
                    <a:pt x="323541" y="767359"/>
                    <a:pt x="302651" y="767359"/>
                  </a:cubicBezTo>
                  <a:lnTo>
                    <a:pt x="78765" y="767359"/>
                  </a:lnTo>
                  <a:cubicBezTo>
                    <a:pt x="35264" y="767359"/>
                    <a:pt x="0" y="732095"/>
                    <a:pt x="0" y="688594"/>
                  </a:cubicBezTo>
                  <a:lnTo>
                    <a:pt x="0" y="78765"/>
                  </a:lnTo>
                  <a:cubicBezTo>
                    <a:pt x="0" y="57875"/>
                    <a:pt x="8298" y="37841"/>
                    <a:pt x="23070" y="23070"/>
                  </a:cubicBezTo>
                  <a:cubicBezTo>
                    <a:pt x="37841" y="8298"/>
                    <a:pt x="57875" y="0"/>
                    <a:pt x="78765" y="0"/>
                  </a:cubicBezTo>
                  <a:close/>
                </a:path>
              </a:pathLst>
            </a:custGeom>
            <a:blipFill>
              <a:blip r:embed="rId5"/>
              <a:stretch>
                <a:fillRect l="-7338" r="-7338"/>
              </a:stretch>
            </a:blipFill>
            <a:ln cap="rnd">
              <a:noFill/>
              <a:prstDash val="solid"/>
              <a:round/>
            </a:ln>
          </p:spPr>
          <p:txBody>
            <a:bodyPr/>
            <a:lstStyle/>
            <a:p>
              <a:endParaRPr lang="en-US"/>
            </a:p>
          </p:txBody>
        </p:sp>
      </p:grpSp>
      <p:sp>
        <p:nvSpPr>
          <p:cNvPr id="26" name="TextBox 26"/>
          <p:cNvSpPr txBox="1"/>
          <p:nvPr/>
        </p:nvSpPr>
        <p:spPr>
          <a:xfrm>
            <a:off x="9973963" y="2698033"/>
            <a:ext cx="7715540" cy="1071960"/>
          </a:xfrm>
          <a:prstGeom prst="rect">
            <a:avLst/>
          </a:prstGeom>
        </p:spPr>
        <p:txBody>
          <a:bodyPr lIns="0" tIns="0" rIns="0" bIns="0" rtlCol="0" anchor="t">
            <a:spAutoFit/>
          </a:bodyPr>
          <a:lstStyle/>
          <a:p>
            <a:pPr marL="0" lvl="0" indent="0" algn="l">
              <a:lnSpc>
                <a:spcPts val="8249"/>
              </a:lnSpc>
            </a:pPr>
            <a:r>
              <a:rPr lang="en-US" sz="9705" spc="-533" dirty="0">
                <a:solidFill>
                  <a:srgbClr val="FFFFFF"/>
                </a:solidFill>
                <a:latin typeface="Arial" panose="020B0604020202020204" pitchFamily="34" charset="0"/>
                <a:ea typeface="Open Sauce Light"/>
                <a:cs typeface="Arial" panose="020B0604020202020204" pitchFamily="34" charset="0"/>
                <a:sym typeface="Open Sauce Light"/>
              </a:rPr>
              <a:t>Financial</a:t>
            </a:r>
          </a:p>
        </p:txBody>
      </p:sp>
      <p:sp>
        <p:nvSpPr>
          <p:cNvPr id="27" name="TextBox 27"/>
          <p:cNvSpPr txBox="1"/>
          <p:nvPr/>
        </p:nvSpPr>
        <p:spPr>
          <a:xfrm>
            <a:off x="9973963" y="3855004"/>
            <a:ext cx="7715540" cy="1071960"/>
          </a:xfrm>
          <a:prstGeom prst="rect">
            <a:avLst/>
          </a:prstGeom>
        </p:spPr>
        <p:txBody>
          <a:bodyPr lIns="0" tIns="0" rIns="0" bIns="0" rtlCol="0" anchor="t">
            <a:spAutoFit/>
          </a:bodyPr>
          <a:lstStyle/>
          <a:p>
            <a:pPr marL="0" lvl="0" indent="0" algn="l">
              <a:lnSpc>
                <a:spcPts val="8249"/>
              </a:lnSpc>
            </a:pPr>
            <a:r>
              <a:rPr lang="en-US" sz="9705" spc="-533" dirty="0">
                <a:solidFill>
                  <a:srgbClr val="C2C2C2"/>
                </a:solidFill>
                <a:latin typeface="Arial" panose="020B0604020202020204" pitchFamily="34" charset="0"/>
                <a:ea typeface="Open Sauce Light"/>
                <a:cs typeface="Arial" panose="020B0604020202020204" pitchFamily="34" charset="0"/>
                <a:sym typeface="Open Sauce Light"/>
              </a:rPr>
              <a:t>Overview</a:t>
            </a:r>
          </a:p>
        </p:txBody>
      </p:sp>
      <p:sp>
        <p:nvSpPr>
          <p:cNvPr id="28" name="TextBox 28"/>
          <p:cNvSpPr txBox="1"/>
          <p:nvPr/>
        </p:nvSpPr>
        <p:spPr>
          <a:xfrm>
            <a:off x="1685547" y="1076325"/>
            <a:ext cx="3344567" cy="220931"/>
          </a:xfrm>
          <a:prstGeom prst="rect">
            <a:avLst/>
          </a:prstGeom>
        </p:spPr>
        <p:txBody>
          <a:bodyPr lIns="0" tIns="0" rIns="0" bIns="0" rtlCol="0" anchor="t">
            <a:spAutoFit/>
          </a:bodyPr>
          <a:lstStyle/>
          <a:p>
            <a:pPr marL="0" lvl="0" indent="0" algn="just">
              <a:lnSpc>
                <a:spcPts val="1618"/>
              </a:lnSpc>
              <a:spcBef>
                <a:spcPct val="0"/>
              </a:spcBef>
            </a:pPr>
            <a:r>
              <a:rPr lang="en-US" sz="1798">
                <a:solidFill>
                  <a:srgbClr val="FFFFFF"/>
                </a:solidFill>
                <a:latin typeface="Open Sauce"/>
                <a:ea typeface="Open Sauce"/>
                <a:cs typeface="Open Sauce"/>
                <a:sym typeface="Open Sauce"/>
              </a:rPr>
              <a:t>Corsino Joinery Ltd</a:t>
            </a:r>
          </a:p>
        </p:txBody>
      </p:sp>
      <p:sp>
        <p:nvSpPr>
          <p:cNvPr id="29" name="TextBox 29"/>
          <p:cNvSpPr txBox="1"/>
          <p:nvPr/>
        </p:nvSpPr>
        <p:spPr>
          <a:xfrm>
            <a:off x="12963169" y="1076325"/>
            <a:ext cx="4296131" cy="220931"/>
          </a:xfrm>
          <a:prstGeom prst="rect">
            <a:avLst/>
          </a:prstGeom>
        </p:spPr>
        <p:txBody>
          <a:bodyPr lIns="0" tIns="0" rIns="0" bIns="0" rtlCol="0" anchor="t">
            <a:spAutoFit/>
          </a:bodyPr>
          <a:lstStyle/>
          <a:p>
            <a:pPr marL="0" lvl="0" indent="0" algn="r">
              <a:lnSpc>
                <a:spcPts val="1618"/>
              </a:lnSpc>
              <a:spcBef>
                <a:spcPct val="0"/>
              </a:spcBef>
            </a:pPr>
            <a:r>
              <a:rPr lang="en-US" sz="1798">
                <a:solidFill>
                  <a:srgbClr val="FFFFFF"/>
                </a:solidFill>
                <a:latin typeface="Open Sauce"/>
                <a:ea typeface="Open Sauce"/>
                <a:cs typeface="Open Sauce"/>
                <a:sym typeface="Open Sauce"/>
              </a:rPr>
              <a:t>Page 11</a:t>
            </a:r>
          </a:p>
        </p:txBody>
      </p:sp>
      <p:sp>
        <p:nvSpPr>
          <p:cNvPr id="30" name="TextBox 30"/>
          <p:cNvSpPr txBox="1"/>
          <p:nvPr/>
        </p:nvSpPr>
        <p:spPr>
          <a:xfrm>
            <a:off x="10006188" y="7692210"/>
            <a:ext cx="7285337" cy="1549463"/>
          </a:xfrm>
          <a:prstGeom prst="rect">
            <a:avLst/>
          </a:prstGeom>
        </p:spPr>
        <p:txBody>
          <a:bodyPr lIns="0" tIns="0" rIns="0" bIns="0" rtlCol="0" anchor="t">
            <a:spAutoFit/>
          </a:bodyPr>
          <a:lstStyle/>
          <a:p>
            <a:pPr marL="0" lvl="0" indent="0" algn="l">
              <a:lnSpc>
                <a:spcPts val="2446"/>
              </a:lnSpc>
            </a:pPr>
            <a:r>
              <a:rPr lang="en-US" sz="3000" spc="-98" dirty="0">
                <a:solidFill>
                  <a:srgbClr val="FFFFFF"/>
                </a:solidFill>
                <a:latin typeface="Arial" panose="020B0604020202020204" pitchFamily="34" charset="0"/>
                <a:ea typeface="Open Sauce Light"/>
                <a:cs typeface="Arial" panose="020B0604020202020204" pitchFamily="34" charset="0"/>
                <a:sym typeface="Open Sauce Light"/>
              </a:rPr>
              <a:t>Revenue Growth: Starting at £500 in January, increasing to £900 by June. Break-even achieved in April with profitability from May onward. Total funding required: £6,730 to launch operations.</a:t>
            </a:r>
          </a:p>
        </p:txBody>
      </p:sp>
      <p:sp>
        <p:nvSpPr>
          <p:cNvPr id="31" name="TextBox 31"/>
          <p:cNvSpPr txBox="1"/>
          <p:nvPr/>
        </p:nvSpPr>
        <p:spPr>
          <a:xfrm>
            <a:off x="9935863" y="6125940"/>
            <a:ext cx="7285337" cy="1241687"/>
          </a:xfrm>
          <a:prstGeom prst="rect">
            <a:avLst/>
          </a:prstGeom>
        </p:spPr>
        <p:txBody>
          <a:bodyPr lIns="0" tIns="0" rIns="0" bIns="0" rtlCol="0" anchor="t">
            <a:spAutoFit/>
          </a:bodyPr>
          <a:lstStyle/>
          <a:p>
            <a:pPr marL="0" lvl="0" indent="0" algn="l">
              <a:lnSpc>
                <a:spcPts val="2446"/>
              </a:lnSpc>
            </a:pPr>
            <a:r>
              <a:rPr lang="en-US" sz="3000" spc="-98" dirty="0">
                <a:solidFill>
                  <a:srgbClr val="FFFFFF"/>
                </a:solidFill>
                <a:latin typeface="Arial" panose="020B0604020202020204" pitchFamily="34" charset="0"/>
                <a:ea typeface="Open Sauce Light"/>
                <a:cs typeface="Arial" panose="020B0604020202020204" pitchFamily="34" charset="0"/>
                <a:sym typeface="Open Sauce Light"/>
              </a:rPr>
              <a:t>Startup Costs: £5,000 total allocation including tools (£1,500), materials (£1,000), marketing (£500), and transport (£2,000). Monthly fixed costs: £660.</a:t>
            </a:r>
          </a:p>
        </p:txBody>
      </p:sp>
      <p:pic>
        <p:nvPicPr>
          <p:cNvPr id="32" name="Picture 32"/>
          <p:cNvPicPr>
            <a:picLocks noChangeAspect="1"/>
          </p:cNvPicPr>
          <p:nvPr/>
        </p:nvPicPr>
        <p:blipFill>
          <a:blip r:embed="rId6"/>
          <a:stretch>
            <a:fillRect/>
          </a:stretch>
        </p:blipFill>
        <p:spPr>
          <a:xfrm>
            <a:off x="4559254" y="2079267"/>
            <a:ext cx="4389027" cy="7342884"/>
          </a:xfrm>
          <a:prstGeom prst="rect">
            <a:avLst/>
          </a:prstGeom>
        </p:spPr>
      </p:pic>
      <p:sp>
        <p:nvSpPr>
          <p:cNvPr id="33" name="Freeform 33"/>
          <p:cNvSpPr/>
          <p:nvPr/>
        </p:nvSpPr>
        <p:spPr>
          <a:xfrm>
            <a:off x="10014177" y="5052352"/>
            <a:ext cx="615370" cy="615370"/>
          </a:xfrm>
          <a:custGeom>
            <a:avLst/>
            <a:gdLst/>
            <a:ahLst/>
            <a:cxnLst/>
            <a:rect l="l" t="t" r="r" b="b"/>
            <a:pathLst>
              <a:path w="615370" h="615370">
                <a:moveTo>
                  <a:pt x="0" y="0"/>
                </a:moveTo>
                <a:lnTo>
                  <a:pt x="615370" y="0"/>
                </a:lnTo>
                <a:lnTo>
                  <a:pt x="615370" y="615370"/>
                </a:lnTo>
                <a:lnTo>
                  <a:pt x="0" y="61537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74027"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8" name="Freeform 8"/>
          <p:cNvSpPr/>
          <p:nvPr/>
        </p:nvSpPr>
        <p:spPr>
          <a:xfrm>
            <a:off x="-2309550" y="-357825"/>
            <a:ext cx="7990193" cy="8229600"/>
          </a:xfrm>
          <a:custGeom>
            <a:avLst/>
            <a:gdLst/>
            <a:ahLst/>
            <a:cxnLst/>
            <a:rect l="l" t="t" r="r" b="b"/>
            <a:pathLst>
              <a:path w="7990193" h="8229600">
                <a:moveTo>
                  <a:pt x="0" y="0"/>
                </a:moveTo>
                <a:lnTo>
                  <a:pt x="7990194" y="0"/>
                </a:lnTo>
                <a:lnTo>
                  <a:pt x="7990194"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9" name="Freeform 9"/>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0" name="Freeform 10"/>
          <p:cNvSpPr/>
          <p:nvPr/>
        </p:nvSpPr>
        <p:spPr>
          <a:xfrm>
            <a:off x="12482102" y="-366864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1" name="AutoShape 11"/>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Freeform 12"/>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3" name="Group 13"/>
          <p:cNvGrpSpPr/>
          <p:nvPr/>
        </p:nvGrpSpPr>
        <p:grpSpPr>
          <a:xfrm>
            <a:off x="1028700" y="9477375"/>
            <a:ext cx="435106" cy="455421"/>
            <a:chOff x="0" y="0"/>
            <a:chExt cx="220706" cy="231010"/>
          </a:xfrm>
        </p:grpSpPr>
        <p:sp>
          <p:nvSpPr>
            <p:cNvPr id="14" name="Freeform 14"/>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5" name="TextBox 15"/>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grpSp>
        <p:nvGrpSpPr>
          <p:cNvPr id="16" name="Group 16"/>
          <p:cNvGrpSpPr/>
          <p:nvPr/>
        </p:nvGrpSpPr>
        <p:grpSpPr>
          <a:xfrm>
            <a:off x="16824194" y="9477375"/>
            <a:ext cx="435106" cy="455421"/>
            <a:chOff x="0" y="0"/>
            <a:chExt cx="220706" cy="231010"/>
          </a:xfrm>
        </p:grpSpPr>
        <p:sp>
          <p:nvSpPr>
            <p:cNvPr id="17" name="Freeform 17"/>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8" name="TextBox 18"/>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sp>
        <p:nvSpPr>
          <p:cNvPr id="19" name="Freeform 19"/>
          <p:cNvSpPr/>
          <p:nvPr/>
        </p:nvSpPr>
        <p:spPr>
          <a:xfrm>
            <a:off x="1164250" y="9604723"/>
            <a:ext cx="140323" cy="220508"/>
          </a:xfrm>
          <a:custGeom>
            <a:avLst/>
            <a:gdLst/>
            <a:ahLst/>
            <a:cxnLst/>
            <a:rect l="l" t="t" r="r" b="b"/>
            <a:pathLst>
              <a:path w="140323" h="220508">
                <a:moveTo>
                  <a:pt x="0" y="0"/>
                </a:moveTo>
                <a:lnTo>
                  <a:pt x="140323" y="0"/>
                </a:lnTo>
                <a:lnTo>
                  <a:pt x="140323" y="220508"/>
                </a:lnTo>
                <a:lnTo>
                  <a:pt x="0" y="22050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p:cNvSpPr/>
          <p:nvPr/>
        </p:nvSpPr>
        <p:spPr>
          <a:xfrm flipH="1">
            <a:off x="16990635" y="9604723"/>
            <a:ext cx="140323" cy="220508"/>
          </a:xfrm>
          <a:custGeom>
            <a:avLst/>
            <a:gdLst/>
            <a:ahLst/>
            <a:cxnLst/>
            <a:rect l="l" t="t" r="r" b="b"/>
            <a:pathLst>
              <a:path w="140323" h="220508">
                <a:moveTo>
                  <a:pt x="140323" y="0"/>
                </a:moveTo>
                <a:lnTo>
                  <a:pt x="0" y="0"/>
                </a:lnTo>
                <a:lnTo>
                  <a:pt x="0" y="220508"/>
                </a:lnTo>
                <a:lnTo>
                  <a:pt x="140323" y="220508"/>
                </a:lnTo>
                <a:lnTo>
                  <a:pt x="140323"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1" name="TextBox 21"/>
          <p:cNvSpPr txBox="1"/>
          <p:nvPr/>
        </p:nvSpPr>
        <p:spPr>
          <a:xfrm>
            <a:off x="2601625" y="2256017"/>
            <a:ext cx="6020395" cy="953851"/>
          </a:xfrm>
          <a:prstGeom prst="rect">
            <a:avLst/>
          </a:prstGeom>
        </p:spPr>
        <p:txBody>
          <a:bodyPr lIns="0" tIns="0" rIns="0" bIns="0" rtlCol="0" anchor="t">
            <a:spAutoFit/>
          </a:bodyPr>
          <a:lstStyle/>
          <a:p>
            <a:pPr marL="0" lvl="0" indent="0" algn="ctr">
              <a:lnSpc>
                <a:spcPts val="7331"/>
              </a:lnSpc>
            </a:pPr>
            <a:r>
              <a:rPr lang="en-US" sz="8625" spc="-474" dirty="0">
                <a:solidFill>
                  <a:srgbClr val="FFFFFF"/>
                </a:solidFill>
                <a:latin typeface="Arial" panose="020B0604020202020204" pitchFamily="34" charset="0"/>
                <a:ea typeface="Open Sauce Light"/>
                <a:cs typeface="Arial" panose="020B0604020202020204" pitchFamily="34" charset="0"/>
                <a:sym typeface="Open Sauce Light"/>
              </a:rPr>
              <a:t>Funding</a:t>
            </a:r>
          </a:p>
        </p:txBody>
      </p:sp>
      <p:sp>
        <p:nvSpPr>
          <p:cNvPr id="22" name="TextBox 22"/>
          <p:cNvSpPr txBox="1"/>
          <p:nvPr/>
        </p:nvSpPr>
        <p:spPr>
          <a:xfrm>
            <a:off x="7056027" y="2256017"/>
            <a:ext cx="8013552" cy="953851"/>
          </a:xfrm>
          <a:prstGeom prst="rect">
            <a:avLst/>
          </a:prstGeom>
        </p:spPr>
        <p:txBody>
          <a:bodyPr lIns="0" tIns="0" rIns="0" bIns="0" rtlCol="0" anchor="t">
            <a:spAutoFit/>
          </a:bodyPr>
          <a:lstStyle/>
          <a:p>
            <a:pPr marL="0" lvl="0" indent="0" algn="ctr">
              <a:lnSpc>
                <a:spcPts val="7331"/>
              </a:lnSpc>
            </a:pPr>
            <a:r>
              <a:rPr lang="en-US" sz="8625" spc="-474" dirty="0">
                <a:solidFill>
                  <a:srgbClr val="C2C2C2"/>
                </a:solidFill>
                <a:latin typeface="Arial" panose="020B0604020202020204" pitchFamily="34" charset="0"/>
                <a:ea typeface="Open Sauce Light"/>
                <a:cs typeface="Arial" panose="020B0604020202020204" pitchFamily="34" charset="0"/>
                <a:sym typeface="Open Sauce Light"/>
              </a:rPr>
              <a:t>Requirements</a:t>
            </a:r>
          </a:p>
        </p:txBody>
      </p:sp>
      <p:sp>
        <p:nvSpPr>
          <p:cNvPr id="23" name="TextBox 23"/>
          <p:cNvSpPr txBox="1"/>
          <p:nvPr/>
        </p:nvSpPr>
        <p:spPr>
          <a:xfrm>
            <a:off x="1685547" y="1076325"/>
            <a:ext cx="3344567" cy="220931"/>
          </a:xfrm>
          <a:prstGeom prst="rect">
            <a:avLst/>
          </a:prstGeom>
        </p:spPr>
        <p:txBody>
          <a:bodyPr lIns="0" tIns="0" rIns="0" bIns="0" rtlCol="0" anchor="t">
            <a:spAutoFit/>
          </a:bodyPr>
          <a:lstStyle/>
          <a:p>
            <a:pPr marL="0" lvl="0" indent="0" algn="just">
              <a:lnSpc>
                <a:spcPts val="1618"/>
              </a:lnSpc>
              <a:spcBef>
                <a:spcPct val="0"/>
              </a:spcBef>
            </a:pPr>
            <a:r>
              <a:rPr lang="en-US" sz="1798">
                <a:solidFill>
                  <a:srgbClr val="FFFFFF"/>
                </a:solidFill>
                <a:latin typeface="Open Sauce"/>
                <a:ea typeface="Open Sauce"/>
                <a:cs typeface="Open Sauce"/>
                <a:sym typeface="Open Sauce"/>
              </a:rPr>
              <a:t>Corsino Joinery Ltd</a:t>
            </a:r>
          </a:p>
        </p:txBody>
      </p:sp>
      <p:sp>
        <p:nvSpPr>
          <p:cNvPr id="24" name="TextBox 24"/>
          <p:cNvSpPr txBox="1"/>
          <p:nvPr/>
        </p:nvSpPr>
        <p:spPr>
          <a:xfrm>
            <a:off x="12963169" y="1076325"/>
            <a:ext cx="4296131" cy="220931"/>
          </a:xfrm>
          <a:prstGeom prst="rect">
            <a:avLst/>
          </a:prstGeom>
        </p:spPr>
        <p:txBody>
          <a:bodyPr lIns="0" tIns="0" rIns="0" bIns="0" rtlCol="0" anchor="t">
            <a:spAutoFit/>
          </a:bodyPr>
          <a:lstStyle/>
          <a:p>
            <a:pPr marL="0" lvl="0" indent="0" algn="r">
              <a:lnSpc>
                <a:spcPts val="1618"/>
              </a:lnSpc>
              <a:spcBef>
                <a:spcPct val="0"/>
              </a:spcBef>
            </a:pPr>
            <a:r>
              <a:rPr lang="en-US" sz="1798">
                <a:solidFill>
                  <a:srgbClr val="FFFFFF"/>
                </a:solidFill>
                <a:latin typeface="Open Sauce"/>
                <a:ea typeface="Open Sauce"/>
                <a:cs typeface="Open Sauce"/>
                <a:sym typeface="Open Sauce"/>
              </a:rPr>
              <a:t>Total: £6,730</a:t>
            </a:r>
          </a:p>
        </p:txBody>
      </p:sp>
      <p:grpSp>
        <p:nvGrpSpPr>
          <p:cNvPr id="25" name="Group 25"/>
          <p:cNvGrpSpPr/>
          <p:nvPr/>
        </p:nvGrpSpPr>
        <p:grpSpPr>
          <a:xfrm>
            <a:off x="9045602" y="4028637"/>
            <a:ext cx="8444022" cy="5229663"/>
            <a:chOff x="0" y="0"/>
            <a:chExt cx="768739" cy="476105"/>
          </a:xfrm>
        </p:grpSpPr>
        <p:sp>
          <p:nvSpPr>
            <p:cNvPr id="26" name="Freeform 26"/>
            <p:cNvSpPr/>
            <p:nvPr/>
          </p:nvSpPr>
          <p:spPr>
            <a:xfrm>
              <a:off x="0" y="0"/>
              <a:ext cx="768739" cy="476105"/>
            </a:xfrm>
            <a:custGeom>
              <a:avLst/>
              <a:gdLst/>
              <a:ahLst/>
              <a:cxnLst/>
              <a:rect l="l" t="t" r="r" b="b"/>
              <a:pathLst>
                <a:path w="768739" h="476105">
                  <a:moveTo>
                    <a:pt x="32090" y="0"/>
                  </a:moveTo>
                  <a:lnTo>
                    <a:pt x="736649" y="0"/>
                  </a:lnTo>
                  <a:cubicBezTo>
                    <a:pt x="754371" y="0"/>
                    <a:pt x="768739" y="14367"/>
                    <a:pt x="768739" y="32090"/>
                  </a:cubicBezTo>
                  <a:lnTo>
                    <a:pt x="768739" y="444015"/>
                  </a:lnTo>
                  <a:cubicBezTo>
                    <a:pt x="768739" y="461738"/>
                    <a:pt x="754371" y="476105"/>
                    <a:pt x="736649" y="476105"/>
                  </a:cubicBezTo>
                  <a:lnTo>
                    <a:pt x="32090" y="476105"/>
                  </a:lnTo>
                  <a:cubicBezTo>
                    <a:pt x="14367" y="476105"/>
                    <a:pt x="0" y="461738"/>
                    <a:pt x="0" y="444015"/>
                  </a:cubicBezTo>
                  <a:lnTo>
                    <a:pt x="0" y="32090"/>
                  </a:lnTo>
                  <a:cubicBezTo>
                    <a:pt x="0" y="14367"/>
                    <a:pt x="14367" y="0"/>
                    <a:pt x="32090" y="0"/>
                  </a:cubicBezTo>
                  <a:close/>
                </a:path>
              </a:pathLst>
            </a:custGeom>
            <a:ln w="19050" cap="rnd">
              <a:solidFill>
                <a:srgbClr val="FFFFFF"/>
              </a:solidFill>
              <a:prstDash val="solid"/>
              <a:round/>
            </a:ln>
          </p:spPr>
          <p:txBody>
            <a:bodyPr/>
            <a:lstStyle/>
            <a:p>
              <a:endParaRPr lang="en-US"/>
            </a:p>
          </p:txBody>
        </p:sp>
        <p:sp>
          <p:nvSpPr>
            <p:cNvPr id="27" name="TextBox 27"/>
            <p:cNvSpPr txBox="1"/>
            <p:nvPr/>
          </p:nvSpPr>
          <p:spPr>
            <a:xfrm>
              <a:off x="0" y="-38100"/>
              <a:ext cx="768739" cy="514205"/>
            </a:xfrm>
            <a:prstGeom prst="rect">
              <a:avLst/>
            </a:prstGeom>
          </p:spPr>
          <p:txBody>
            <a:bodyPr lIns="50800" tIns="50800" rIns="50800" bIns="50800" rtlCol="0" anchor="ctr"/>
            <a:lstStyle/>
            <a:p>
              <a:pPr marL="0" lvl="0" indent="0" algn="ctr">
                <a:lnSpc>
                  <a:spcPts val="2659"/>
                </a:lnSpc>
                <a:spcBef>
                  <a:spcPct val="0"/>
                </a:spcBef>
              </a:pPr>
              <a:endParaRPr/>
            </a:p>
          </p:txBody>
        </p:sp>
      </p:grpSp>
      <p:pic>
        <p:nvPicPr>
          <p:cNvPr id="28" name="Picture 28"/>
          <p:cNvPicPr>
            <a:picLocks noChangeAspect="1"/>
          </p:cNvPicPr>
          <p:nvPr/>
        </p:nvPicPr>
        <p:blipFill>
          <a:blip r:embed="rId5"/>
          <a:stretch>
            <a:fillRect/>
          </a:stretch>
        </p:blipFill>
        <p:spPr>
          <a:xfrm>
            <a:off x="10301551" y="4021793"/>
            <a:ext cx="5952004" cy="5309492"/>
          </a:xfrm>
          <a:prstGeom prst="rect">
            <a:avLst/>
          </a:prstGeom>
        </p:spPr>
      </p:pic>
      <p:grpSp>
        <p:nvGrpSpPr>
          <p:cNvPr id="29" name="Group 29"/>
          <p:cNvGrpSpPr/>
          <p:nvPr/>
        </p:nvGrpSpPr>
        <p:grpSpPr>
          <a:xfrm>
            <a:off x="745431" y="3941402"/>
            <a:ext cx="3791843" cy="2510356"/>
            <a:chOff x="0" y="0"/>
            <a:chExt cx="345207" cy="228541"/>
          </a:xfrm>
        </p:grpSpPr>
        <p:sp>
          <p:nvSpPr>
            <p:cNvPr id="30" name="Freeform 30"/>
            <p:cNvSpPr/>
            <p:nvPr/>
          </p:nvSpPr>
          <p:spPr>
            <a:xfrm>
              <a:off x="0" y="0"/>
              <a:ext cx="345207" cy="228541"/>
            </a:xfrm>
            <a:custGeom>
              <a:avLst/>
              <a:gdLst/>
              <a:ahLst/>
              <a:cxnLst/>
              <a:rect l="l" t="t" r="r" b="b"/>
              <a:pathLst>
                <a:path w="345207" h="228541">
                  <a:moveTo>
                    <a:pt x="71461" y="0"/>
                  </a:moveTo>
                  <a:lnTo>
                    <a:pt x="273747" y="0"/>
                  </a:lnTo>
                  <a:cubicBezTo>
                    <a:pt x="292699" y="0"/>
                    <a:pt x="310875" y="7529"/>
                    <a:pt x="324277" y="20930"/>
                  </a:cubicBezTo>
                  <a:cubicBezTo>
                    <a:pt x="337678" y="34332"/>
                    <a:pt x="345207" y="52508"/>
                    <a:pt x="345207" y="71461"/>
                  </a:cubicBezTo>
                  <a:lnTo>
                    <a:pt x="345207" y="157081"/>
                  </a:lnTo>
                  <a:cubicBezTo>
                    <a:pt x="345207" y="196547"/>
                    <a:pt x="313213" y="228541"/>
                    <a:pt x="273747" y="228541"/>
                  </a:cubicBezTo>
                  <a:lnTo>
                    <a:pt x="71461" y="228541"/>
                  </a:lnTo>
                  <a:cubicBezTo>
                    <a:pt x="52508" y="228541"/>
                    <a:pt x="34332" y="221012"/>
                    <a:pt x="20930" y="207611"/>
                  </a:cubicBezTo>
                  <a:cubicBezTo>
                    <a:pt x="7529" y="194209"/>
                    <a:pt x="0" y="176033"/>
                    <a:pt x="0" y="157081"/>
                  </a:cubicBezTo>
                  <a:lnTo>
                    <a:pt x="0" y="71461"/>
                  </a:lnTo>
                  <a:cubicBezTo>
                    <a:pt x="0" y="31994"/>
                    <a:pt x="31994" y="0"/>
                    <a:pt x="71461" y="0"/>
                  </a:cubicBezTo>
                  <a:close/>
                </a:path>
              </a:pathLst>
            </a:custGeom>
            <a:ln w="19050" cap="rnd">
              <a:solidFill>
                <a:srgbClr val="FFFFFF"/>
              </a:solidFill>
              <a:prstDash val="solid"/>
              <a:round/>
            </a:ln>
          </p:spPr>
          <p:txBody>
            <a:bodyPr/>
            <a:lstStyle/>
            <a:p>
              <a:endParaRPr lang="en-US"/>
            </a:p>
          </p:txBody>
        </p:sp>
        <p:sp>
          <p:nvSpPr>
            <p:cNvPr id="31" name="TextBox 31"/>
            <p:cNvSpPr txBox="1"/>
            <p:nvPr/>
          </p:nvSpPr>
          <p:spPr>
            <a:xfrm>
              <a:off x="0" y="-38100"/>
              <a:ext cx="345207" cy="266641"/>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32" name="Group 32"/>
          <p:cNvGrpSpPr/>
          <p:nvPr/>
        </p:nvGrpSpPr>
        <p:grpSpPr>
          <a:xfrm>
            <a:off x="745431" y="6747944"/>
            <a:ext cx="3791843" cy="2510356"/>
            <a:chOff x="0" y="0"/>
            <a:chExt cx="345207" cy="228541"/>
          </a:xfrm>
        </p:grpSpPr>
        <p:sp>
          <p:nvSpPr>
            <p:cNvPr id="33" name="Freeform 33"/>
            <p:cNvSpPr/>
            <p:nvPr/>
          </p:nvSpPr>
          <p:spPr>
            <a:xfrm>
              <a:off x="0" y="0"/>
              <a:ext cx="345207" cy="228541"/>
            </a:xfrm>
            <a:custGeom>
              <a:avLst/>
              <a:gdLst/>
              <a:ahLst/>
              <a:cxnLst/>
              <a:rect l="l" t="t" r="r" b="b"/>
              <a:pathLst>
                <a:path w="345207" h="228541">
                  <a:moveTo>
                    <a:pt x="71461" y="0"/>
                  </a:moveTo>
                  <a:lnTo>
                    <a:pt x="273747" y="0"/>
                  </a:lnTo>
                  <a:cubicBezTo>
                    <a:pt x="292699" y="0"/>
                    <a:pt x="310875" y="7529"/>
                    <a:pt x="324277" y="20930"/>
                  </a:cubicBezTo>
                  <a:cubicBezTo>
                    <a:pt x="337678" y="34332"/>
                    <a:pt x="345207" y="52508"/>
                    <a:pt x="345207" y="71461"/>
                  </a:cubicBezTo>
                  <a:lnTo>
                    <a:pt x="345207" y="157081"/>
                  </a:lnTo>
                  <a:cubicBezTo>
                    <a:pt x="345207" y="196547"/>
                    <a:pt x="313213" y="228541"/>
                    <a:pt x="273747" y="228541"/>
                  </a:cubicBezTo>
                  <a:lnTo>
                    <a:pt x="71461" y="228541"/>
                  </a:lnTo>
                  <a:cubicBezTo>
                    <a:pt x="52508" y="228541"/>
                    <a:pt x="34332" y="221012"/>
                    <a:pt x="20930" y="207611"/>
                  </a:cubicBezTo>
                  <a:cubicBezTo>
                    <a:pt x="7529" y="194209"/>
                    <a:pt x="0" y="176033"/>
                    <a:pt x="0" y="157081"/>
                  </a:cubicBezTo>
                  <a:lnTo>
                    <a:pt x="0" y="71461"/>
                  </a:lnTo>
                  <a:cubicBezTo>
                    <a:pt x="0" y="31994"/>
                    <a:pt x="31994" y="0"/>
                    <a:pt x="71461" y="0"/>
                  </a:cubicBezTo>
                  <a:close/>
                </a:path>
              </a:pathLst>
            </a:custGeom>
            <a:solidFill>
              <a:srgbClr val="B0F100"/>
            </a:solidFill>
            <a:ln w="19050" cap="rnd">
              <a:solidFill>
                <a:srgbClr val="FFFFFF"/>
              </a:solidFill>
              <a:prstDash val="solid"/>
              <a:round/>
            </a:ln>
          </p:spPr>
          <p:txBody>
            <a:bodyPr/>
            <a:lstStyle/>
            <a:p>
              <a:endParaRPr lang="en-US"/>
            </a:p>
          </p:txBody>
        </p:sp>
        <p:sp>
          <p:nvSpPr>
            <p:cNvPr id="34" name="TextBox 34"/>
            <p:cNvSpPr txBox="1"/>
            <p:nvPr/>
          </p:nvSpPr>
          <p:spPr>
            <a:xfrm>
              <a:off x="0" y="-38100"/>
              <a:ext cx="345207" cy="266641"/>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35" name="Group 35"/>
          <p:cNvGrpSpPr/>
          <p:nvPr/>
        </p:nvGrpSpPr>
        <p:grpSpPr>
          <a:xfrm>
            <a:off x="4830176" y="3941402"/>
            <a:ext cx="3791843" cy="2510356"/>
            <a:chOff x="0" y="0"/>
            <a:chExt cx="345207" cy="228541"/>
          </a:xfrm>
        </p:grpSpPr>
        <p:sp>
          <p:nvSpPr>
            <p:cNvPr id="36" name="Freeform 36"/>
            <p:cNvSpPr/>
            <p:nvPr/>
          </p:nvSpPr>
          <p:spPr>
            <a:xfrm>
              <a:off x="0" y="0"/>
              <a:ext cx="345207" cy="228541"/>
            </a:xfrm>
            <a:custGeom>
              <a:avLst/>
              <a:gdLst/>
              <a:ahLst/>
              <a:cxnLst/>
              <a:rect l="l" t="t" r="r" b="b"/>
              <a:pathLst>
                <a:path w="345207" h="228541">
                  <a:moveTo>
                    <a:pt x="71461" y="0"/>
                  </a:moveTo>
                  <a:lnTo>
                    <a:pt x="273747" y="0"/>
                  </a:lnTo>
                  <a:cubicBezTo>
                    <a:pt x="292699" y="0"/>
                    <a:pt x="310875" y="7529"/>
                    <a:pt x="324277" y="20930"/>
                  </a:cubicBezTo>
                  <a:cubicBezTo>
                    <a:pt x="337678" y="34332"/>
                    <a:pt x="345207" y="52508"/>
                    <a:pt x="345207" y="71461"/>
                  </a:cubicBezTo>
                  <a:lnTo>
                    <a:pt x="345207" y="157081"/>
                  </a:lnTo>
                  <a:cubicBezTo>
                    <a:pt x="345207" y="196547"/>
                    <a:pt x="313213" y="228541"/>
                    <a:pt x="273747" y="228541"/>
                  </a:cubicBezTo>
                  <a:lnTo>
                    <a:pt x="71461" y="228541"/>
                  </a:lnTo>
                  <a:cubicBezTo>
                    <a:pt x="52508" y="228541"/>
                    <a:pt x="34332" y="221012"/>
                    <a:pt x="20930" y="207611"/>
                  </a:cubicBezTo>
                  <a:cubicBezTo>
                    <a:pt x="7529" y="194209"/>
                    <a:pt x="0" y="176033"/>
                    <a:pt x="0" y="157081"/>
                  </a:cubicBezTo>
                  <a:lnTo>
                    <a:pt x="0" y="71461"/>
                  </a:lnTo>
                  <a:cubicBezTo>
                    <a:pt x="0" y="31994"/>
                    <a:pt x="31994" y="0"/>
                    <a:pt x="71461" y="0"/>
                  </a:cubicBezTo>
                  <a:close/>
                </a:path>
              </a:pathLst>
            </a:custGeom>
            <a:solidFill>
              <a:srgbClr val="FFFFFF"/>
            </a:solidFill>
            <a:ln w="19050" cap="rnd">
              <a:solidFill>
                <a:srgbClr val="FFFFFF"/>
              </a:solidFill>
              <a:prstDash val="solid"/>
              <a:round/>
            </a:ln>
          </p:spPr>
          <p:txBody>
            <a:bodyPr/>
            <a:lstStyle/>
            <a:p>
              <a:endParaRPr lang="en-US"/>
            </a:p>
          </p:txBody>
        </p:sp>
        <p:sp>
          <p:nvSpPr>
            <p:cNvPr id="37" name="TextBox 37"/>
            <p:cNvSpPr txBox="1"/>
            <p:nvPr/>
          </p:nvSpPr>
          <p:spPr>
            <a:xfrm>
              <a:off x="0" y="-38100"/>
              <a:ext cx="345207" cy="266641"/>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38" name="Group 38"/>
          <p:cNvGrpSpPr/>
          <p:nvPr/>
        </p:nvGrpSpPr>
        <p:grpSpPr>
          <a:xfrm>
            <a:off x="4830176" y="6747944"/>
            <a:ext cx="3791843" cy="2510356"/>
            <a:chOff x="0" y="0"/>
            <a:chExt cx="345207" cy="228541"/>
          </a:xfrm>
        </p:grpSpPr>
        <p:sp>
          <p:nvSpPr>
            <p:cNvPr id="39" name="Freeform 39"/>
            <p:cNvSpPr/>
            <p:nvPr/>
          </p:nvSpPr>
          <p:spPr>
            <a:xfrm>
              <a:off x="0" y="0"/>
              <a:ext cx="345207" cy="228541"/>
            </a:xfrm>
            <a:custGeom>
              <a:avLst/>
              <a:gdLst/>
              <a:ahLst/>
              <a:cxnLst/>
              <a:rect l="l" t="t" r="r" b="b"/>
              <a:pathLst>
                <a:path w="345207" h="228541">
                  <a:moveTo>
                    <a:pt x="71461" y="0"/>
                  </a:moveTo>
                  <a:lnTo>
                    <a:pt x="273747" y="0"/>
                  </a:lnTo>
                  <a:cubicBezTo>
                    <a:pt x="292699" y="0"/>
                    <a:pt x="310875" y="7529"/>
                    <a:pt x="324277" y="20930"/>
                  </a:cubicBezTo>
                  <a:cubicBezTo>
                    <a:pt x="337678" y="34332"/>
                    <a:pt x="345207" y="52508"/>
                    <a:pt x="345207" y="71461"/>
                  </a:cubicBezTo>
                  <a:lnTo>
                    <a:pt x="345207" y="157081"/>
                  </a:lnTo>
                  <a:cubicBezTo>
                    <a:pt x="345207" y="196547"/>
                    <a:pt x="313213" y="228541"/>
                    <a:pt x="273747" y="228541"/>
                  </a:cubicBezTo>
                  <a:lnTo>
                    <a:pt x="71461" y="228541"/>
                  </a:lnTo>
                  <a:cubicBezTo>
                    <a:pt x="52508" y="228541"/>
                    <a:pt x="34332" y="221012"/>
                    <a:pt x="20930" y="207611"/>
                  </a:cubicBezTo>
                  <a:cubicBezTo>
                    <a:pt x="7529" y="194209"/>
                    <a:pt x="0" y="176033"/>
                    <a:pt x="0" y="157081"/>
                  </a:cubicBezTo>
                  <a:lnTo>
                    <a:pt x="0" y="71461"/>
                  </a:lnTo>
                  <a:cubicBezTo>
                    <a:pt x="0" y="31994"/>
                    <a:pt x="31994" y="0"/>
                    <a:pt x="71461" y="0"/>
                  </a:cubicBezTo>
                  <a:close/>
                </a:path>
              </a:pathLst>
            </a:custGeom>
            <a:ln w="19050" cap="rnd">
              <a:solidFill>
                <a:srgbClr val="FFFFFF"/>
              </a:solidFill>
              <a:prstDash val="solid"/>
              <a:round/>
            </a:ln>
          </p:spPr>
          <p:txBody>
            <a:bodyPr/>
            <a:lstStyle/>
            <a:p>
              <a:endParaRPr lang="en-US"/>
            </a:p>
          </p:txBody>
        </p:sp>
        <p:sp>
          <p:nvSpPr>
            <p:cNvPr id="40" name="TextBox 40"/>
            <p:cNvSpPr txBox="1"/>
            <p:nvPr/>
          </p:nvSpPr>
          <p:spPr>
            <a:xfrm>
              <a:off x="0" y="-38100"/>
              <a:ext cx="345207" cy="266641"/>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41" name="TextBox 41"/>
          <p:cNvSpPr txBox="1"/>
          <p:nvPr/>
        </p:nvSpPr>
        <p:spPr>
          <a:xfrm>
            <a:off x="1028700" y="4888081"/>
            <a:ext cx="3162307" cy="1076614"/>
          </a:xfrm>
          <a:prstGeom prst="rect">
            <a:avLst/>
          </a:prstGeom>
        </p:spPr>
        <p:txBody>
          <a:bodyPr lIns="0" tIns="0" rIns="0" bIns="0" rtlCol="0" anchor="t">
            <a:spAutoFit/>
          </a:bodyPr>
          <a:lstStyle/>
          <a:p>
            <a:pPr marL="0" lvl="0" indent="0" algn="l">
              <a:lnSpc>
                <a:spcPts val="8329"/>
              </a:lnSpc>
            </a:pPr>
            <a:r>
              <a:rPr lang="en-US" sz="7572" b="1" spc="-416">
                <a:solidFill>
                  <a:srgbClr val="FFFFFF"/>
                </a:solidFill>
                <a:latin typeface="Open Sauce Bold"/>
                <a:ea typeface="Open Sauce Bold"/>
                <a:cs typeface="Open Sauce Bold"/>
                <a:sym typeface="Open Sauce Bold"/>
              </a:rPr>
              <a:t>£1,500</a:t>
            </a:r>
          </a:p>
        </p:txBody>
      </p:sp>
      <p:sp>
        <p:nvSpPr>
          <p:cNvPr id="42" name="TextBox 42"/>
          <p:cNvSpPr txBox="1"/>
          <p:nvPr/>
        </p:nvSpPr>
        <p:spPr>
          <a:xfrm>
            <a:off x="1028700" y="7781717"/>
            <a:ext cx="3162307" cy="1076614"/>
          </a:xfrm>
          <a:prstGeom prst="rect">
            <a:avLst/>
          </a:prstGeom>
        </p:spPr>
        <p:txBody>
          <a:bodyPr lIns="0" tIns="0" rIns="0" bIns="0" rtlCol="0" anchor="t">
            <a:spAutoFit/>
          </a:bodyPr>
          <a:lstStyle/>
          <a:p>
            <a:pPr marL="0" lvl="0" indent="0" algn="l">
              <a:lnSpc>
                <a:spcPts val="8329"/>
              </a:lnSpc>
            </a:pPr>
            <a:r>
              <a:rPr lang="en-US" sz="7572" b="1" spc="-416">
                <a:solidFill>
                  <a:srgbClr val="323232"/>
                </a:solidFill>
                <a:latin typeface="Open Sauce Bold"/>
                <a:ea typeface="Open Sauce Bold"/>
                <a:cs typeface="Open Sauce Bold"/>
                <a:sym typeface="Open Sauce Bold"/>
              </a:rPr>
              <a:t>£500</a:t>
            </a:r>
          </a:p>
        </p:txBody>
      </p:sp>
      <p:sp>
        <p:nvSpPr>
          <p:cNvPr id="43" name="TextBox 43"/>
          <p:cNvSpPr txBox="1"/>
          <p:nvPr/>
        </p:nvSpPr>
        <p:spPr>
          <a:xfrm>
            <a:off x="5144944" y="4888081"/>
            <a:ext cx="3162307" cy="1076614"/>
          </a:xfrm>
          <a:prstGeom prst="rect">
            <a:avLst/>
          </a:prstGeom>
        </p:spPr>
        <p:txBody>
          <a:bodyPr lIns="0" tIns="0" rIns="0" bIns="0" rtlCol="0" anchor="t">
            <a:spAutoFit/>
          </a:bodyPr>
          <a:lstStyle/>
          <a:p>
            <a:pPr marL="0" lvl="0" indent="0" algn="l">
              <a:lnSpc>
                <a:spcPts val="8329"/>
              </a:lnSpc>
            </a:pPr>
            <a:r>
              <a:rPr lang="en-US" sz="7572" b="1" spc="-416">
                <a:solidFill>
                  <a:srgbClr val="323232"/>
                </a:solidFill>
                <a:latin typeface="Open Sauce Bold"/>
                <a:ea typeface="Open Sauce Bold"/>
                <a:cs typeface="Open Sauce Bold"/>
                <a:sym typeface="Open Sauce Bold"/>
              </a:rPr>
              <a:t>£1,000</a:t>
            </a:r>
          </a:p>
        </p:txBody>
      </p:sp>
      <p:sp>
        <p:nvSpPr>
          <p:cNvPr id="44" name="TextBox 44"/>
          <p:cNvSpPr txBox="1"/>
          <p:nvPr/>
        </p:nvSpPr>
        <p:spPr>
          <a:xfrm>
            <a:off x="5144944" y="7781717"/>
            <a:ext cx="3162307" cy="1076614"/>
          </a:xfrm>
          <a:prstGeom prst="rect">
            <a:avLst/>
          </a:prstGeom>
        </p:spPr>
        <p:txBody>
          <a:bodyPr lIns="0" tIns="0" rIns="0" bIns="0" rtlCol="0" anchor="t">
            <a:spAutoFit/>
          </a:bodyPr>
          <a:lstStyle/>
          <a:p>
            <a:pPr marL="0" lvl="0" indent="0" algn="l">
              <a:lnSpc>
                <a:spcPts val="8329"/>
              </a:lnSpc>
            </a:pPr>
            <a:r>
              <a:rPr lang="en-US" sz="7572" b="1" spc="-416">
                <a:solidFill>
                  <a:srgbClr val="FFFFFF"/>
                </a:solidFill>
                <a:latin typeface="Open Sauce Bold"/>
                <a:ea typeface="Open Sauce Bold"/>
                <a:cs typeface="Open Sauce Bold"/>
                <a:sym typeface="Open Sauce Bold"/>
              </a:rPr>
              <a:t>£2,000</a:t>
            </a:r>
          </a:p>
        </p:txBody>
      </p:sp>
      <p:sp>
        <p:nvSpPr>
          <p:cNvPr id="45" name="TextBox 45"/>
          <p:cNvSpPr txBox="1"/>
          <p:nvPr/>
        </p:nvSpPr>
        <p:spPr>
          <a:xfrm>
            <a:off x="5193447" y="4364206"/>
            <a:ext cx="3059132" cy="419073"/>
          </a:xfrm>
          <a:prstGeom prst="rect">
            <a:avLst/>
          </a:prstGeom>
        </p:spPr>
        <p:txBody>
          <a:bodyPr lIns="0" tIns="0" rIns="0" bIns="0" rtlCol="0" anchor="t">
            <a:spAutoFit/>
          </a:bodyPr>
          <a:lstStyle/>
          <a:p>
            <a:pPr marL="0" lvl="0" indent="0" algn="l">
              <a:lnSpc>
                <a:spcPts val="3297"/>
              </a:lnSpc>
            </a:pPr>
            <a:r>
              <a:rPr lang="en-US" sz="2997" b="1" spc="-164">
                <a:solidFill>
                  <a:srgbClr val="323232"/>
                </a:solidFill>
                <a:latin typeface="Open Sauce Bold"/>
                <a:ea typeface="Open Sauce Bold"/>
                <a:cs typeface="Open Sauce Bold"/>
                <a:sym typeface="Open Sauce Bold"/>
              </a:rPr>
              <a:t>Materials</a:t>
            </a:r>
          </a:p>
        </p:txBody>
      </p:sp>
      <p:sp>
        <p:nvSpPr>
          <p:cNvPr id="46" name="TextBox 46"/>
          <p:cNvSpPr txBox="1"/>
          <p:nvPr/>
        </p:nvSpPr>
        <p:spPr>
          <a:xfrm>
            <a:off x="5193447" y="7173602"/>
            <a:ext cx="3059132" cy="419073"/>
          </a:xfrm>
          <a:prstGeom prst="rect">
            <a:avLst/>
          </a:prstGeom>
        </p:spPr>
        <p:txBody>
          <a:bodyPr lIns="0" tIns="0" rIns="0" bIns="0" rtlCol="0" anchor="t">
            <a:spAutoFit/>
          </a:bodyPr>
          <a:lstStyle/>
          <a:p>
            <a:pPr marL="0" lvl="0" indent="0" algn="l">
              <a:lnSpc>
                <a:spcPts val="3297"/>
              </a:lnSpc>
            </a:pPr>
            <a:r>
              <a:rPr lang="en-US" sz="2997" b="1" spc="-164">
                <a:solidFill>
                  <a:srgbClr val="FFFFFF"/>
                </a:solidFill>
                <a:latin typeface="Open Sauce Bold"/>
                <a:ea typeface="Open Sauce Bold"/>
                <a:cs typeface="Open Sauce Bold"/>
                <a:sym typeface="Open Sauce Bold"/>
              </a:rPr>
              <a:t>Transport</a:t>
            </a:r>
          </a:p>
        </p:txBody>
      </p:sp>
      <p:sp>
        <p:nvSpPr>
          <p:cNvPr id="47" name="TextBox 47"/>
          <p:cNvSpPr txBox="1"/>
          <p:nvPr/>
        </p:nvSpPr>
        <p:spPr>
          <a:xfrm>
            <a:off x="1028700" y="4364206"/>
            <a:ext cx="3059132" cy="419073"/>
          </a:xfrm>
          <a:prstGeom prst="rect">
            <a:avLst/>
          </a:prstGeom>
        </p:spPr>
        <p:txBody>
          <a:bodyPr lIns="0" tIns="0" rIns="0" bIns="0" rtlCol="0" anchor="t">
            <a:spAutoFit/>
          </a:bodyPr>
          <a:lstStyle/>
          <a:p>
            <a:pPr marL="0" lvl="0" indent="0" algn="l">
              <a:lnSpc>
                <a:spcPts val="3297"/>
              </a:lnSpc>
            </a:pPr>
            <a:r>
              <a:rPr lang="en-US" sz="2997" b="1" spc="-164">
                <a:solidFill>
                  <a:srgbClr val="FFFFFF"/>
                </a:solidFill>
                <a:latin typeface="Open Sauce Bold"/>
                <a:ea typeface="Open Sauce Bold"/>
                <a:cs typeface="Open Sauce Bold"/>
                <a:sym typeface="Open Sauce Bold"/>
              </a:rPr>
              <a:t>Tools</a:t>
            </a:r>
          </a:p>
        </p:txBody>
      </p:sp>
      <p:sp>
        <p:nvSpPr>
          <p:cNvPr id="48" name="TextBox 48"/>
          <p:cNvSpPr txBox="1"/>
          <p:nvPr/>
        </p:nvSpPr>
        <p:spPr>
          <a:xfrm>
            <a:off x="1028700" y="7173602"/>
            <a:ext cx="3059132" cy="419073"/>
          </a:xfrm>
          <a:prstGeom prst="rect">
            <a:avLst/>
          </a:prstGeom>
        </p:spPr>
        <p:txBody>
          <a:bodyPr lIns="0" tIns="0" rIns="0" bIns="0" rtlCol="0" anchor="t">
            <a:spAutoFit/>
          </a:bodyPr>
          <a:lstStyle/>
          <a:p>
            <a:pPr marL="0" lvl="0" indent="0" algn="l">
              <a:lnSpc>
                <a:spcPts val="3297"/>
              </a:lnSpc>
            </a:pPr>
            <a:r>
              <a:rPr lang="en-US" sz="2997" b="1" spc="-164">
                <a:solidFill>
                  <a:srgbClr val="323232"/>
                </a:solidFill>
                <a:latin typeface="Open Sauce Bold"/>
                <a:ea typeface="Open Sauce Bold"/>
                <a:cs typeface="Open Sauce Bold"/>
                <a:sym typeface="Open Sauce Bold"/>
              </a:rPr>
              <a:t>Marketing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74027"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8" name="Freeform 8"/>
          <p:cNvSpPr/>
          <p:nvPr/>
        </p:nvSpPr>
        <p:spPr>
          <a:xfrm>
            <a:off x="-2343699" y="-357825"/>
            <a:ext cx="7990193" cy="8229600"/>
          </a:xfrm>
          <a:custGeom>
            <a:avLst/>
            <a:gdLst/>
            <a:ahLst/>
            <a:cxnLst/>
            <a:rect l="l" t="t" r="r" b="b"/>
            <a:pathLst>
              <a:path w="7990193" h="8229600">
                <a:moveTo>
                  <a:pt x="0" y="0"/>
                </a:moveTo>
                <a:lnTo>
                  <a:pt x="7990194" y="0"/>
                </a:lnTo>
                <a:lnTo>
                  <a:pt x="7990194"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9" name="Freeform 9"/>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0" name="Freeform 10"/>
          <p:cNvSpPr/>
          <p:nvPr/>
        </p:nvSpPr>
        <p:spPr>
          <a:xfrm>
            <a:off x="12482102" y="-366864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1" name="AutoShape 11"/>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Freeform 12"/>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3" name="Group 13"/>
          <p:cNvGrpSpPr/>
          <p:nvPr/>
        </p:nvGrpSpPr>
        <p:grpSpPr>
          <a:xfrm>
            <a:off x="1028700" y="9477375"/>
            <a:ext cx="435106" cy="455421"/>
            <a:chOff x="0" y="0"/>
            <a:chExt cx="220706" cy="231010"/>
          </a:xfrm>
        </p:grpSpPr>
        <p:sp>
          <p:nvSpPr>
            <p:cNvPr id="14" name="Freeform 14"/>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5" name="TextBox 15"/>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grpSp>
        <p:nvGrpSpPr>
          <p:cNvPr id="16" name="Group 16"/>
          <p:cNvGrpSpPr/>
          <p:nvPr/>
        </p:nvGrpSpPr>
        <p:grpSpPr>
          <a:xfrm>
            <a:off x="16824194" y="9477375"/>
            <a:ext cx="435106" cy="455421"/>
            <a:chOff x="0" y="0"/>
            <a:chExt cx="220706" cy="231010"/>
          </a:xfrm>
        </p:grpSpPr>
        <p:sp>
          <p:nvSpPr>
            <p:cNvPr id="17" name="Freeform 17"/>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8" name="TextBox 18"/>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sp>
        <p:nvSpPr>
          <p:cNvPr id="19" name="Freeform 19"/>
          <p:cNvSpPr/>
          <p:nvPr/>
        </p:nvSpPr>
        <p:spPr>
          <a:xfrm>
            <a:off x="1164250" y="9604723"/>
            <a:ext cx="140323" cy="220508"/>
          </a:xfrm>
          <a:custGeom>
            <a:avLst/>
            <a:gdLst/>
            <a:ahLst/>
            <a:cxnLst/>
            <a:rect l="l" t="t" r="r" b="b"/>
            <a:pathLst>
              <a:path w="140323" h="220508">
                <a:moveTo>
                  <a:pt x="0" y="0"/>
                </a:moveTo>
                <a:lnTo>
                  <a:pt x="140323" y="0"/>
                </a:lnTo>
                <a:lnTo>
                  <a:pt x="140323" y="220508"/>
                </a:lnTo>
                <a:lnTo>
                  <a:pt x="0" y="22050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p:cNvSpPr/>
          <p:nvPr/>
        </p:nvSpPr>
        <p:spPr>
          <a:xfrm flipH="1">
            <a:off x="16990635" y="9604723"/>
            <a:ext cx="140323" cy="220508"/>
          </a:xfrm>
          <a:custGeom>
            <a:avLst/>
            <a:gdLst/>
            <a:ahLst/>
            <a:cxnLst/>
            <a:rect l="l" t="t" r="r" b="b"/>
            <a:pathLst>
              <a:path w="140323" h="220508">
                <a:moveTo>
                  <a:pt x="140323" y="0"/>
                </a:moveTo>
                <a:lnTo>
                  <a:pt x="0" y="0"/>
                </a:lnTo>
                <a:lnTo>
                  <a:pt x="0" y="220508"/>
                </a:lnTo>
                <a:lnTo>
                  <a:pt x="140323" y="220508"/>
                </a:lnTo>
                <a:lnTo>
                  <a:pt x="140323"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21" name="Group 21"/>
          <p:cNvGrpSpPr/>
          <p:nvPr/>
        </p:nvGrpSpPr>
        <p:grpSpPr>
          <a:xfrm>
            <a:off x="1028700" y="5340286"/>
            <a:ext cx="4334650" cy="3918014"/>
            <a:chOff x="0" y="0"/>
            <a:chExt cx="1141636" cy="1031905"/>
          </a:xfrm>
        </p:grpSpPr>
        <p:sp>
          <p:nvSpPr>
            <p:cNvPr id="22" name="Freeform 22"/>
            <p:cNvSpPr/>
            <p:nvPr/>
          </p:nvSpPr>
          <p:spPr>
            <a:xfrm>
              <a:off x="0" y="0"/>
              <a:ext cx="1141636" cy="1031905"/>
            </a:xfrm>
            <a:custGeom>
              <a:avLst/>
              <a:gdLst/>
              <a:ahLst/>
              <a:cxnLst/>
              <a:rect l="l" t="t" r="r" b="b"/>
              <a:pathLst>
                <a:path w="1141636" h="1031905">
                  <a:moveTo>
                    <a:pt x="91089" y="0"/>
                  </a:moveTo>
                  <a:lnTo>
                    <a:pt x="1050548" y="0"/>
                  </a:lnTo>
                  <a:cubicBezTo>
                    <a:pt x="1100855" y="0"/>
                    <a:pt x="1141636" y="40782"/>
                    <a:pt x="1141636" y="91089"/>
                  </a:cubicBezTo>
                  <a:lnTo>
                    <a:pt x="1141636" y="940816"/>
                  </a:lnTo>
                  <a:cubicBezTo>
                    <a:pt x="1141636" y="964975"/>
                    <a:pt x="1132040" y="988143"/>
                    <a:pt x="1114957" y="1005226"/>
                  </a:cubicBezTo>
                  <a:cubicBezTo>
                    <a:pt x="1097875" y="1022308"/>
                    <a:pt x="1074706" y="1031905"/>
                    <a:pt x="1050548" y="1031905"/>
                  </a:cubicBezTo>
                  <a:lnTo>
                    <a:pt x="91089" y="1031905"/>
                  </a:lnTo>
                  <a:cubicBezTo>
                    <a:pt x="66931" y="1031905"/>
                    <a:pt x="43762" y="1022308"/>
                    <a:pt x="26679" y="1005226"/>
                  </a:cubicBezTo>
                  <a:cubicBezTo>
                    <a:pt x="9597" y="988143"/>
                    <a:pt x="0" y="964975"/>
                    <a:pt x="0" y="940816"/>
                  </a:cubicBezTo>
                  <a:lnTo>
                    <a:pt x="0" y="91089"/>
                  </a:lnTo>
                  <a:cubicBezTo>
                    <a:pt x="0" y="66931"/>
                    <a:pt x="9597" y="43762"/>
                    <a:pt x="26679" y="26679"/>
                  </a:cubicBezTo>
                  <a:cubicBezTo>
                    <a:pt x="43762" y="9597"/>
                    <a:pt x="66931" y="0"/>
                    <a:pt x="91089" y="0"/>
                  </a:cubicBezTo>
                  <a:close/>
                </a:path>
              </a:pathLst>
            </a:custGeom>
            <a:ln w="19050" cap="rnd">
              <a:solidFill>
                <a:srgbClr val="FFFFFF"/>
              </a:solidFill>
              <a:prstDash val="solid"/>
              <a:round/>
            </a:ln>
          </p:spPr>
          <p:txBody>
            <a:bodyPr/>
            <a:lstStyle/>
            <a:p>
              <a:endParaRPr lang="en-US"/>
            </a:p>
          </p:txBody>
        </p:sp>
        <p:sp>
          <p:nvSpPr>
            <p:cNvPr id="23" name="TextBox 23"/>
            <p:cNvSpPr txBox="1"/>
            <p:nvPr/>
          </p:nvSpPr>
          <p:spPr>
            <a:xfrm>
              <a:off x="0" y="-38100"/>
              <a:ext cx="1141636" cy="1070005"/>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24" name="Group 24"/>
          <p:cNvGrpSpPr/>
          <p:nvPr/>
        </p:nvGrpSpPr>
        <p:grpSpPr>
          <a:xfrm>
            <a:off x="5534108" y="5340286"/>
            <a:ext cx="4334650" cy="3918014"/>
            <a:chOff x="0" y="0"/>
            <a:chExt cx="1141636" cy="1031905"/>
          </a:xfrm>
        </p:grpSpPr>
        <p:sp>
          <p:nvSpPr>
            <p:cNvPr id="25" name="Freeform 25"/>
            <p:cNvSpPr/>
            <p:nvPr/>
          </p:nvSpPr>
          <p:spPr>
            <a:xfrm>
              <a:off x="0" y="0"/>
              <a:ext cx="1141636" cy="1031905"/>
            </a:xfrm>
            <a:custGeom>
              <a:avLst/>
              <a:gdLst/>
              <a:ahLst/>
              <a:cxnLst/>
              <a:rect l="l" t="t" r="r" b="b"/>
              <a:pathLst>
                <a:path w="1141636" h="1031905">
                  <a:moveTo>
                    <a:pt x="91089" y="0"/>
                  </a:moveTo>
                  <a:lnTo>
                    <a:pt x="1050548" y="0"/>
                  </a:lnTo>
                  <a:cubicBezTo>
                    <a:pt x="1100855" y="0"/>
                    <a:pt x="1141636" y="40782"/>
                    <a:pt x="1141636" y="91089"/>
                  </a:cubicBezTo>
                  <a:lnTo>
                    <a:pt x="1141636" y="940816"/>
                  </a:lnTo>
                  <a:cubicBezTo>
                    <a:pt x="1141636" y="964975"/>
                    <a:pt x="1132040" y="988143"/>
                    <a:pt x="1114957" y="1005226"/>
                  </a:cubicBezTo>
                  <a:cubicBezTo>
                    <a:pt x="1097875" y="1022308"/>
                    <a:pt x="1074706" y="1031905"/>
                    <a:pt x="1050548" y="1031905"/>
                  </a:cubicBezTo>
                  <a:lnTo>
                    <a:pt x="91089" y="1031905"/>
                  </a:lnTo>
                  <a:cubicBezTo>
                    <a:pt x="66931" y="1031905"/>
                    <a:pt x="43762" y="1022308"/>
                    <a:pt x="26679" y="1005226"/>
                  </a:cubicBezTo>
                  <a:cubicBezTo>
                    <a:pt x="9597" y="988143"/>
                    <a:pt x="0" y="964975"/>
                    <a:pt x="0" y="940816"/>
                  </a:cubicBezTo>
                  <a:lnTo>
                    <a:pt x="0" y="91089"/>
                  </a:lnTo>
                  <a:cubicBezTo>
                    <a:pt x="0" y="66931"/>
                    <a:pt x="9597" y="43762"/>
                    <a:pt x="26679" y="26679"/>
                  </a:cubicBezTo>
                  <a:cubicBezTo>
                    <a:pt x="43762" y="9597"/>
                    <a:pt x="66931" y="0"/>
                    <a:pt x="91089" y="0"/>
                  </a:cubicBezTo>
                  <a:close/>
                </a:path>
              </a:pathLst>
            </a:custGeom>
            <a:solidFill>
              <a:srgbClr val="FFFFFF"/>
            </a:solidFill>
            <a:ln cap="rnd">
              <a:noFill/>
              <a:prstDash val="solid"/>
              <a:round/>
            </a:ln>
          </p:spPr>
          <p:txBody>
            <a:bodyPr/>
            <a:lstStyle/>
            <a:p>
              <a:endParaRPr lang="en-US"/>
            </a:p>
          </p:txBody>
        </p:sp>
        <p:sp>
          <p:nvSpPr>
            <p:cNvPr id="26" name="TextBox 26"/>
            <p:cNvSpPr txBox="1"/>
            <p:nvPr/>
          </p:nvSpPr>
          <p:spPr>
            <a:xfrm>
              <a:off x="0" y="-38100"/>
              <a:ext cx="1141636" cy="1070005"/>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7" name="Freeform 27"/>
          <p:cNvSpPr/>
          <p:nvPr/>
        </p:nvSpPr>
        <p:spPr>
          <a:xfrm flipH="1">
            <a:off x="10659333" y="5718627"/>
            <a:ext cx="615370" cy="615370"/>
          </a:xfrm>
          <a:custGeom>
            <a:avLst/>
            <a:gdLst/>
            <a:ahLst/>
            <a:cxnLst/>
            <a:rect l="l" t="t" r="r" b="b"/>
            <a:pathLst>
              <a:path w="615370" h="615370">
                <a:moveTo>
                  <a:pt x="615370" y="0"/>
                </a:moveTo>
                <a:lnTo>
                  <a:pt x="0" y="0"/>
                </a:lnTo>
                <a:lnTo>
                  <a:pt x="0" y="615370"/>
                </a:lnTo>
                <a:lnTo>
                  <a:pt x="615370" y="615370"/>
                </a:lnTo>
                <a:lnTo>
                  <a:pt x="61537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28" name="Group 28"/>
          <p:cNvGrpSpPr/>
          <p:nvPr/>
        </p:nvGrpSpPr>
        <p:grpSpPr>
          <a:xfrm>
            <a:off x="10036834" y="2364658"/>
            <a:ext cx="7222466" cy="2778842"/>
            <a:chOff x="0" y="0"/>
            <a:chExt cx="778509" cy="299531"/>
          </a:xfrm>
        </p:grpSpPr>
        <p:sp>
          <p:nvSpPr>
            <p:cNvPr id="29" name="Freeform 29"/>
            <p:cNvSpPr/>
            <p:nvPr/>
          </p:nvSpPr>
          <p:spPr>
            <a:xfrm>
              <a:off x="0" y="0"/>
              <a:ext cx="778509" cy="299531"/>
            </a:xfrm>
            <a:custGeom>
              <a:avLst/>
              <a:gdLst/>
              <a:ahLst/>
              <a:cxnLst/>
              <a:rect l="l" t="t" r="r" b="b"/>
              <a:pathLst>
                <a:path w="778509" h="299531">
                  <a:moveTo>
                    <a:pt x="38589" y="0"/>
                  </a:moveTo>
                  <a:lnTo>
                    <a:pt x="739920" y="0"/>
                  </a:lnTo>
                  <a:cubicBezTo>
                    <a:pt x="761232" y="0"/>
                    <a:pt x="778509" y="17277"/>
                    <a:pt x="778509" y="38589"/>
                  </a:cubicBezTo>
                  <a:lnTo>
                    <a:pt x="778509" y="260942"/>
                  </a:lnTo>
                  <a:cubicBezTo>
                    <a:pt x="778509" y="282254"/>
                    <a:pt x="761232" y="299531"/>
                    <a:pt x="739920" y="299531"/>
                  </a:cubicBezTo>
                  <a:lnTo>
                    <a:pt x="38589" y="299531"/>
                  </a:lnTo>
                  <a:cubicBezTo>
                    <a:pt x="17277" y="299531"/>
                    <a:pt x="0" y="282254"/>
                    <a:pt x="0" y="260942"/>
                  </a:cubicBezTo>
                  <a:lnTo>
                    <a:pt x="0" y="38589"/>
                  </a:lnTo>
                  <a:cubicBezTo>
                    <a:pt x="0" y="17277"/>
                    <a:pt x="17277" y="0"/>
                    <a:pt x="38589" y="0"/>
                  </a:cubicBezTo>
                  <a:close/>
                </a:path>
              </a:pathLst>
            </a:custGeom>
            <a:blipFill>
              <a:blip r:embed="rId6"/>
              <a:stretch>
                <a:fillRect t="-24074" b="-24074"/>
              </a:stretch>
            </a:blipFill>
            <a:ln cap="rnd">
              <a:noFill/>
              <a:prstDash val="solid"/>
              <a:round/>
            </a:ln>
          </p:spPr>
          <p:txBody>
            <a:bodyPr/>
            <a:lstStyle/>
            <a:p>
              <a:endParaRPr lang="en-US"/>
            </a:p>
          </p:txBody>
        </p:sp>
      </p:grpSp>
      <p:sp>
        <p:nvSpPr>
          <p:cNvPr id="30" name="TextBox 30"/>
          <p:cNvSpPr txBox="1"/>
          <p:nvPr/>
        </p:nvSpPr>
        <p:spPr>
          <a:xfrm>
            <a:off x="1164250" y="2698033"/>
            <a:ext cx="7314693" cy="1071960"/>
          </a:xfrm>
          <a:prstGeom prst="rect">
            <a:avLst/>
          </a:prstGeom>
        </p:spPr>
        <p:txBody>
          <a:bodyPr lIns="0" tIns="0" rIns="0" bIns="0" rtlCol="0" anchor="t">
            <a:spAutoFit/>
          </a:bodyPr>
          <a:lstStyle/>
          <a:p>
            <a:pPr marL="0" lvl="0" indent="0" algn="l">
              <a:lnSpc>
                <a:spcPts val="8249"/>
              </a:lnSpc>
            </a:pPr>
            <a:r>
              <a:rPr lang="en-US" sz="9705" spc="-533" dirty="0">
                <a:solidFill>
                  <a:srgbClr val="FFFFFF"/>
                </a:solidFill>
                <a:latin typeface="Arial" panose="020B0604020202020204" pitchFamily="34" charset="0"/>
                <a:ea typeface="Open Sauce Light"/>
                <a:cs typeface="Arial" panose="020B0604020202020204" pitchFamily="34" charset="0"/>
                <a:sym typeface="Open Sauce Light"/>
              </a:rPr>
              <a:t>Growth</a:t>
            </a:r>
          </a:p>
        </p:txBody>
      </p:sp>
      <p:sp>
        <p:nvSpPr>
          <p:cNvPr id="31" name="TextBox 31"/>
          <p:cNvSpPr txBox="1"/>
          <p:nvPr/>
        </p:nvSpPr>
        <p:spPr>
          <a:xfrm>
            <a:off x="1164250" y="3770145"/>
            <a:ext cx="8013552" cy="1071960"/>
          </a:xfrm>
          <a:prstGeom prst="rect">
            <a:avLst/>
          </a:prstGeom>
        </p:spPr>
        <p:txBody>
          <a:bodyPr lIns="0" tIns="0" rIns="0" bIns="0" rtlCol="0" anchor="t">
            <a:spAutoFit/>
          </a:bodyPr>
          <a:lstStyle/>
          <a:p>
            <a:pPr marL="0" lvl="0" indent="0" algn="l">
              <a:lnSpc>
                <a:spcPts val="8249"/>
              </a:lnSpc>
            </a:pPr>
            <a:r>
              <a:rPr lang="en-US" sz="9705" spc="-533" dirty="0">
                <a:solidFill>
                  <a:srgbClr val="C2C2C2"/>
                </a:solidFill>
                <a:latin typeface="Arial" panose="020B0604020202020204" pitchFamily="34" charset="0"/>
                <a:ea typeface="Open Sauce Light"/>
                <a:cs typeface="Arial" panose="020B0604020202020204" pitchFamily="34" charset="0"/>
                <a:sym typeface="Open Sauce Light"/>
              </a:rPr>
              <a:t>Plan</a:t>
            </a:r>
          </a:p>
        </p:txBody>
      </p:sp>
      <p:sp>
        <p:nvSpPr>
          <p:cNvPr id="32" name="TextBox 32"/>
          <p:cNvSpPr txBox="1"/>
          <p:nvPr/>
        </p:nvSpPr>
        <p:spPr>
          <a:xfrm>
            <a:off x="1685547" y="1076325"/>
            <a:ext cx="3344567" cy="220931"/>
          </a:xfrm>
          <a:prstGeom prst="rect">
            <a:avLst/>
          </a:prstGeom>
        </p:spPr>
        <p:txBody>
          <a:bodyPr lIns="0" tIns="0" rIns="0" bIns="0" rtlCol="0" anchor="t">
            <a:spAutoFit/>
          </a:bodyPr>
          <a:lstStyle/>
          <a:p>
            <a:pPr marL="0" lvl="0" indent="0" algn="just">
              <a:lnSpc>
                <a:spcPts val="1618"/>
              </a:lnSpc>
              <a:spcBef>
                <a:spcPct val="0"/>
              </a:spcBef>
            </a:pPr>
            <a:r>
              <a:rPr lang="en-US" sz="1798">
                <a:solidFill>
                  <a:srgbClr val="FFFFFF"/>
                </a:solidFill>
                <a:latin typeface="Open Sauce"/>
                <a:ea typeface="Open Sauce"/>
                <a:cs typeface="Open Sauce"/>
                <a:sym typeface="Open Sauce"/>
              </a:rPr>
              <a:t>Corsino Joinery Ltd</a:t>
            </a:r>
          </a:p>
        </p:txBody>
      </p:sp>
      <p:sp>
        <p:nvSpPr>
          <p:cNvPr id="33" name="TextBox 33"/>
          <p:cNvSpPr txBox="1"/>
          <p:nvPr/>
        </p:nvSpPr>
        <p:spPr>
          <a:xfrm>
            <a:off x="12963169" y="1076325"/>
            <a:ext cx="4296131" cy="220931"/>
          </a:xfrm>
          <a:prstGeom prst="rect">
            <a:avLst/>
          </a:prstGeom>
        </p:spPr>
        <p:txBody>
          <a:bodyPr lIns="0" tIns="0" rIns="0" bIns="0" rtlCol="0" anchor="t">
            <a:spAutoFit/>
          </a:bodyPr>
          <a:lstStyle/>
          <a:p>
            <a:pPr marL="0" lvl="0" indent="0" algn="r">
              <a:lnSpc>
                <a:spcPts val="1618"/>
              </a:lnSpc>
              <a:spcBef>
                <a:spcPct val="0"/>
              </a:spcBef>
            </a:pPr>
            <a:r>
              <a:rPr lang="en-US" sz="1798">
                <a:solidFill>
                  <a:srgbClr val="FFFFFF"/>
                </a:solidFill>
                <a:latin typeface="Open Sauce"/>
                <a:ea typeface="Open Sauce"/>
                <a:cs typeface="Open Sauce"/>
                <a:sym typeface="Open Sauce"/>
              </a:rPr>
              <a:t>Strategic Objectives</a:t>
            </a:r>
          </a:p>
        </p:txBody>
      </p:sp>
      <p:sp>
        <p:nvSpPr>
          <p:cNvPr id="34" name="TextBox 34"/>
          <p:cNvSpPr txBox="1"/>
          <p:nvPr/>
        </p:nvSpPr>
        <p:spPr>
          <a:xfrm>
            <a:off x="5841663" y="5756727"/>
            <a:ext cx="2544402" cy="1542469"/>
          </a:xfrm>
          <a:prstGeom prst="rect">
            <a:avLst/>
          </a:prstGeom>
        </p:spPr>
        <p:txBody>
          <a:bodyPr lIns="0" tIns="0" rIns="0" bIns="0" rtlCol="0" anchor="t">
            <a:spAutoFit/>
          </a:bodyPr>
          <a:lstStyle/>
          <a:p>
            <a:pPr marL="0" lvl="0" indent="0" algn="l">
              <a:lnSpc>
                <a:spcPts val="11957"/>
              </a:lnSpc>
            </a:pPr>
            <a:r>
              <a:rPr lang="en-US" sz="10870" b="1" spc="-597">
                <a:solidFill>
                  <a:srgbClr val="323232"/>
                </a:solidFill>
                <a:latin typeface="Open Sauce Bold"/>
                <a:ea typeface="Open Sauce Bold"/>
                <a:cs typeface="Open Sauce Bold"/>
                <a:sym typeface="Open Sauce Bold"/>
              </a:rPr>
              <a:t>02</a:t>
            </a:r>
          </a:p>
        </p:txBody>
      </p:sp>
      <p:sp>
        <p:nvSpPr>
          <p:cNvPr id="35" name="TextBox 35"/>
          <p:cNvSpPr txBox="1"/>
          <p:nvPr/>
        </p:nvSpPr>
        <p:spPr>
          <a:xfrm>
            <a:off x="1336255" y="5756727"/>
            <a:ext cx="2544402" cy="1542469"/>
          </a:xfrm>
          <a:prstGeom prst="rect">
            <a:avLst/>
          </a:prstGeom>
        </p:spPr>
        <p:txBody>
          <a:bodyPr lIns="0" tIns="0" rIns="0" bIns="0" rtlCol="0" anchor="t">
            <a:spAutoFit/>
          </a:bodyPr>
          <a:lstStyle/>
          <a:p>
            <a:pPr marL="0" lvl="0" indent="0" algn="l">
              <a:lnSpc>
                <a:spcPts val="11957"/>
              </a:lnSpc>
            </a:pPr>
            <a:r>
              <a:rPr lang="en-US" sz="10870" b="1" spc="-597">
                <a:solidFill>
                  <a:srgbClr val="FFFFFF"/>
                </a:solidFill>
                <a:latin typeface="Open Sauce Bold"/>
                <a:ea typeface="Open Sauce Bold"/>
                <a:cs typeface="Open Sauce Bold"/>
                <a:sym typeface="Open Sauce Bold"/>
              </a:rPr>
              <a:t>01</a:t>
            </a:r>
          </a:p>
        </p:txBody>
      </p:sp>
      <p:sp>
        <p:nvSpPr>
          <p:cNvPr id="36" name="TextBox 36"/>
          <p:cNvSpPr txBox="1"/>
          <p:nvPr/>
        </p:nvSpPr>
        <p:spPr>
          <a:xfrm>
            <a:off x="1336255" y="7401684"/>
            <a:ext cx="3719540" cy="1329586"/>
          </a:xfrm>
          <a:prstGeom prst="rect">
            <a:avLst/>
          </a:prstGeom>
        </p:spPr>
        <p:txBody>
          <a:bodyPr lIns="0" tIns="0" rIns="0" bIns="0" rtlCol="0" anchor="t">
            <a:spAutoFit/>
          </a:bodyPr>
          <a:lstStyle/>
          <a:p>
            <a:pPr marL="0" lvl="0" indent="0" algn="l">
              <a:lnSpc>
                <a:spcPts val="2174"/>
              </a:lnSpc>
            </a:pPr>
            <a:r>
              <a:rPr lang="en-US" sz="1598" i="1" spc="-87">
                <a:solidFill>
                  <a:srgbClr val="FFFFFF"/>
                </a:solidFill>
                <a:latin typeface="Open Sauce Light Italics"/>
                <a:ea typeface="Open Sauce Light Italics"/>
                <a:cs typeface="Open Sauce Light Italics"/>
                <a:sym typeface="Open Sauce Light Italics"/>
              </a:rPr>
              <a:t>Short-Term Goals: Build a loyal customer base through quality craftsmanship and excellent service. Establish strong local reputation via word-of-mouth referrals and community presence.</a:t>
            </a:r>
          </a:p>
        </p:txBody>
      </p:sp>
      <p:sp>
        <p:nvSpPr>
          <p:cNvPr id="37" name="TextBox 37"/>
          <p:cNvSpPr txBox="1"/>
          <p:nvPr/>
        </p:nvSpPr>
        <p:spPr>
          <a:xfrm>
            <a:off x="5841663" y="7401684"/>
            <a:ext cx="3719540" cy="1329586"/>
          </a:xfrm>
          <a:prstGeom prst="rect">
            <a:avLst/>
          </a:prstGeom>
        </p:spPr>
        <p:txBody>
          <a:bodyPr lIns="0" tIns="0" rIns="0" bIns="0" rtlCol="0" anchor="t">
            <a:spAutoFit/>
          </a:bodyPr>
          <a:lstStyle/>
          <a:p>
            <a:pPr marL="0" lvl="0" indent="0" algn="l">
              <a:lnSpc>
                <a:spcPts val="2174"/>
              </a:lnSpc>
            </a:pPr>
            <a:r>
              <a:rPr lang="en-US" sz="1598" i="1" spc="-87">
                <a:solidFill>
                  <a:srgbClr val="323232"/>
                </a:solidFill>
                <a:latin typeface="Open Sauce Light Italics"/>
                <a:ea typeface="Open Sauce Light Italics"/>
                <a:cs typeface="Open Sauce Light Italics"/>
                <a:sym typeface="Open Sauce Light Italics"/>
              </a:rPr>
              <a:t>Medium-Term Goals: Hire additional skilled joiners and apprentices to meet growing demand. Expand workshop capacity with new equipment and increased production space.</a:t>
            </a:r>
          </a:p>
        </p:txBody>
      </p:sp>
      <p:sp>
        <p:nvSpPr>
          <p:cNvPr id="38" name="TextBox 38"/>
          <p:cNvSpPr txBox="1"/>
          <p:nvPr/>
        </p:nvSpPr>
        <p:spPr>
          <a:xfrm>
            <a:off x="10638341" y="6659250"/>
            <a:ext cx="6194081" cy="2780569"/>
          </a:xfrm>
          <a:prstGeom prst="rect">
            <a:avLst/>
          </a:prstGeom>
        </p:spPr>
        <p:txBody>
          <a:bodyPr lIns="0" tIns="0" rIns="0" bIns="0" rtlCol="0" anchor="t">
            <a:spAutoFit/>
          </a:bodyPr>
          <a:lstStyle/>
          <a:p>
            <a:pPr marL="0" lvl="0" indent="0" algn="l">
              <a:lnSpc>
                <a:spcPts val="2446"/>
              </a:lnSpc>
            </a:pPr>
            <a:r>
              <a:rPr lang="en-US" sz="3000" spc="-98" dirty="0">
                <a:solidFill>
                  <a:srgbClr val="FFFFFF"/>
                </a:solidFill>
                <a:latin typeface="Arial" panose="020B0604020202020204" pitchFamily="34" charset="0"/>
                <a:ea typeface="Open Sauce Light"/>
                <a:cs typeface="Arial" panose="020B0604020202020204" pitchFamily="34" charset="0"/>
                <a:sym typeface="Open Sauce Light"/>
              </a:rPr>
              <a:t>Long-Term Vision: Secure contracts with major property developers and construction firms. Explore strategic manufacturing partnerships to scale production capabilities. Position Corsino Joinery as the premier bespoke joinery provider in the region with sustainable growth and diversified revenue streams.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74027"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8" name="Freeform 8"/>
          <p:cNvSpPr/>
          <p:nvPr/>
        </p:nvSpPr>
        <p:spPr>
          <a:xfrm>
            <a:off x="-2206699" y="-481608"/>
            <a:ext cx="7990193" cy="8229600"/>
          </a:xfrm>
          <a:custGeom>
            <a:avLst/>
            <a:gdLst/>
            <a:ahLst/>
            <a:cxnLst/>
            <a:rect l="l" t="t" r="r" b="b"/>
            <a:pathLst>
              <a:path w="7990193" h="8229600">
                <a:moveTo>
                  <a:pt x="0" y="0"/>
                </a:moveTo>
                <a:lnTo>
                  <a:pt x="7990194" y="0"/>
                </a:lnTo>
                <a:lnTo>
                  <a:pt x="7990194" y="8229600"/>
                </a:lnTo>
                <a:lnTo>
                  <a:pt x="0" y="8229600"/>
                </a:lnTo>
                <a:lnTo>
                  <a:pt x="0" y="0"/>
                </a:lnTo>
                <a:close/>
              </a:path>
            </a:pathLst>
          </a:custGeom>
          <a:blipFill>
            <a:blip r:embed="rId2">
              <a:alphaModFix amt="25000"/>
            </a:blip>
            <a:stretch>
              <a:fillRect/>
            </a:stretch>
          </a:blipFill>
        </p:spPr>
        <p:txBody>
          <a:bodyPr/>
          <a:lstStyle/>
          <a:p>
            <a:endParaRPr lang="en-US"/>
          </a:p>
        </p:txBody>
      </p:sp>
      <p:grpSp>
        <p:nvGrpSpPr>
          <p:cNvPr id="9" name="Group 9"/>
          <p:cNvGrpSpPr/>
          <p:nvPr/>
        </p:nvGrpSpPr>
        <p:grpSpPr>
          <a:xfrm>
            <a:off x="6559248" y="6116387"/>
            <a:ext cx="6403922" cy="3141913"/>
            <a:chOff x="0" y="0"/>
            <a:chExt cx="1686630" cy="827500"/>
          </a:xfrm>
        </p:grpSpPr>
        <p:sp>
          <p:nvSpPr>
            <p:cNvPr id="10" name="Freeform 10"/>
            <p:cNvSpPr/>
            <p:nvPr/>
          </p:nvSpPr>
          <p:spPr>
            <a:xfrm>
              <a:off x="0" y="0"/>
              <a:ext cx="1686630" cy="827500"/>
            </a:xfrm>
            <a:custGeom>
              <a:avLst/>
              <a:gdLst/>
              <a:ahLst/>
              <a:cxnLst/>
              <a:rect l="l" t="t" r="r" b="b"/>
              <a:pathLst>
                <a:path w="1686630" h="827500">
                  <a:moveTo>
                    <a:pt x="61656" y="0"/>
                  </a:moveTo>
                  <a:lnTo>
                    <a:pt x="1624974" y="0"/>
                  </a:lnTo>
                  <a:cubicBezTo>
                    <a:pt x="1641326" y="0"/>
                    <a:pt x="1657008" y="6496"/>
                    <a:pt x="1668571" y="18059"/>
                  </a:cubicBezTo>
                  <a:cubicBezTo>
                    <a:pt x="1680134" y="29621"/>
                    <a:pt x="1686630" y="45304"/>
                    <a:pt x="1686630" y="61656"/>
                  </a:cubicBezTo>
                  <a:lnTo>
                    <a:pt x="1686630" y="765844"/>
                  </a:lnTo>
                  <a:cubicBezTo>
                    <a:pt x="1686630" y="799896"/>
                    <a:pt x="1659025" y="827500"/>
                    <a:pt x="1624974" y="827500"/>
                  </a:cubicBezTo>
                  <a:lnTo>
                    <a:pt x="61656" y="827500"/>
                  </a:lnTo>
                  <a:cubicBezTo>
                    <a:pt x="27604" y="827500"/>
                    <a:pt x="0" y="799896"/>
                    <a:pt x="0" y="765844"/>
                  </a:cubicBezTo>
                  <a:lnTo>
                    <a:pt x="0" y="61656"/>
                  </a:lnTo>
                  <a:cubicBezTo>
                    <a:pt x="0" y="27604"/>
                    <a:pt x="27604" y="0"/>
                    <a:pt x="61656" y="0"/>
                  </a:cubicBezTo>
                  <a:close/>
                </a:path>
              </a:pathLst>
            </a:custGeom>
            <a:solidFill>
              <a:srgbClr val="B0F100"/>
            </a:solidFill>
            <a:ln cap="rnd">
              <a:noFill/>
              <a:prstDash val="solid"/>
              <a:round/>
            </a:ln>
          </p:spPr>
          <p:txBody>
            <a:bodyPr/>
            <a:lstStyle/>
            <a:p>
              <a:endParaRPr lang="en-US"/>
            </a:p>
          </p:txBody>
        </p:sp>
        <p:sp>
          <p:nvSpPr>
            <p:cNvPr id="11" name="TextBox 11"/>
            <p:cNvSpPr txBox="1"/>
            <p:nvPr/>
          </p:nvSpPr>
          <p:spPr>
            <a:xfrm>
              <a:off x="0" y="-38100"/>
              <a:ext cx="1686630" cy="865600"/>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2" name="Freeform 12"/>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3" name="Freeform 13"/>
          <p:cNvSpPr/>
          <p:nvPr/>
        </p:nvSpPr>
        <p:spPr>
          <a:xfrm>
            <a:off x="12482102" y="-366864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4" name="AutoShape 14"/>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5" name="Freeform 15"/>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6" name="Group 16"/>
          <p:cNvGrpSpPr/>
          <p:nvPr/>
        </p:nvGrpSpPr>
        <p:grpSpPr>
          <a:xfrm>
            <a:off x="1028700" y="9477375"/>
            <a:ext cx="435106" cy="455421"/>
            <a:chOff x="0" y="0"/>
            <a:chExt cx="220706" cy="231010"/>
          </a:xfrm>
        </p:grpSpPr>
        <p:sp>
          <p:nvSpPr>
            <p:cNvPr id="17" name="Freeform 17"/>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8" name="TextBox 18"/>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grpSp>
        <p:nvGrpSpPr>
          <p:cNvPr id="19" name="Group 19"/>
          <p:cNvGrpSpPr/>
          <p:nvPr/>
        </p:nvGrpSpPr>
        <p:grpSpPr>
          <a:xfrm>
            <a:off x="16824194" y="9477375"/>
            <a:ext cx="435106" cy="455421"/>
            <a:chOff x="0" y="0"/>
            <a:chExt cx="220706" cy="231010"/>
          </a:xfrm>
        </p:grpSpPr>
        <p:sp>
          <p:nvSpPr>
            <p:cNvPr id="20" name="Freeform 20"/>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21" name="TextBox 21"/>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sp>
        <p:nvSpPr>
          <p:cNvPr id="22" name="Freeform 22"/>
          <p:cNvSpPr/>
          <p:nvPr/>
        </p:nvSpPr>
        <p:spPr>
          <a:xfrm>
            <a:off x="1164250" y="9604723"/>
            <a:ext cx="140323" cy="220508"/>
          </a:xfrm>
          <a:custGeom>
            <a:avLst/>
            <a:gdLst/>
            <a:ahLst/>
            <a:cxnLst/>
            <a:rect l="l" t="t" r="r" b="b"/>
            <a:pathLst>
              <a:path w="140323" h="220508">
                <a:moveTo>
                  <a:pt x="0" y="0"/>
                </a:moveTo>
                <a:lnTo>
                  <a:pt x="140323" y="0"/>
                </a:lnTo>
                <a:lnTo>
                  <a:pt x="140323" y="220508"/>
                </a:lnTo>
                <a:lnTo>
                  <a:pt x="0" y="22050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3" name="Freeform 23"/>
          <p:cNvSpPr/>
          <p:nvPr/>
        </p:nvSpPr>
        <p:spPr>
          <a:xfrm flipH="1">
            <a:off x="16990635" y="9604723"/>
            <a:ext cx="140323" cy="220508"/>
          </a:xfrm>
          <a:custGeom>
            <a:avLst/>
            <a:gdLst/>
            <a:ahLst/>
            <a:cxnLst/>
            <a:rect l="l" t="t" r="r" b="b"/>
            <a:pathLst>
              <a:path w="140323" h="220508">
                <a:moveTo>
                  <a:pt x="140323" y="0"/>
                </a:moveTo>
                <a:lnTo>
                  <a:pt x="0" y="0"/>
                </a:lnTo>
                <a:lnTo>
                  <a:pt x="0" y="220508"/>
                </a:lnTo>
                <a:lnTo>
                  <a:pt x="140323" y="220508"/>
                </a:lnTo>
                <a:lnTo>
                  <a:pt x="140323"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24" name="Group 24"/>
          <p:cNvGrpSpPr/>
          <p:nvPr/>
        </p:nvGrpSpPr>
        <p:grpSpPr>
          <a:xfrm>
            <a:off x="545150" y="6169871"/>
            <a:ext cx="5546116" cy="3141913"/>
            <a:chOff x="0" y="0"/>
            <a:chExt cx="1460706" cy="827500"/>
          </a:xfrm>
        </p:grpSpPr>
        <p:sp>
          <p:nvSpPr>
            <p:cNvPr id="25" name="Freeform 25"/>
            <p:cNvSpPr/>
            <p:nvPr/>
          </p:nvSpPr>
          <p:spPr>
            <a:xfrm>
              <a:off x="0" y="0"/>
              <a:ext cx="1460706" cy="827500"/>
            </a:xfrm>
            <a:custGeom>
              <a:avLst/>
              <a:gdLst/>
              <a:ahLst/>
              <a:cxnLst/>
              <a:rect l="l" t="t" r="r" b="b"/>
              <a:pathLst>
                <a:path w="1460706" h="827500">
                  <a:moveTo>
                    <a:pt x="71192" y="0"/>
                  </a:moveTo>
                  <a:lnTo>
                    <a:pt x="1389514" y="0"/>
                  </a:lnTo>
                  <a:cubicBezTo>
                    <a:pt x="1408395" y="0"/>
                    <a:pt x="1426503" y="7501"/>
                    <a:pt x="1439854" y="20852"/>
                  </a:cubicBezTo>
                  <a:cubicBezTo>
                    <a:pt x="1453205" y="34203"/>
                    <a:pt x="1460706" y="52311"/>
                    <a:pt x="1460706" y="71192"/>
                  </a:cubicBezTo>
                  <a:lnTo>
                    <a:pt x="1460706" y="756308"/>
                  </a:lnTo>
                  <a:cubicBezTo>
                    <a:pt x="1460706" y="775189"/>
                    <a:pt x="1453205" y="793297"/>
                    <a:pt x="1439854" y="806648"/>
                  </a:cubicBezTo>
                  <a:cubicBezTo>
                    <a:pt x="1426503" y="819999"/>
                    <a:pt x="1408395" y="827500"/>
                    <a:pt x="1389514" y="827500"/>
                  </a:cubicBezTo>
                  <a:lnTo>
                    <a:pt x="71192" y="827500"/>
                  </a:lnTo>
                  <a:cubicBezTo>
                    <a:pt x="52311" y="827500"/>
                    <a:pt x="34203" y="819999"/>
                    <a:pt x="20852" y="806648"/>
                  </a:cubicBezTo>
                  <a:cubicBezTo>
                    <a:pt x="7501" y="793297"/>
                    <a:pt x="0" y="775189"/>
                    <a:pt x="0" y="756308"/>
                  </a:cubicBezTo>
                  <a:lnTo>
                    <a:pt x="0" y="71192"/>
                  </a:lnTo>
                  <a:cubicBezTo>
                    <a:pt x="0" y="52311"/>
                    <a:pt x="7501" y="34203"/>
                    <a:pt x="20852" y="20852"/>
                  </a:cubicBezTo>
                  <a:cubicBezTo>
                    <a:pt x="34203" y="7501"/>
                    <a:pt x="52311" y="0"/>
                    <a:pt x="71192" y="0"/>
                  </a:cubicBezTo>
                  <a:close/>
                </a:path>
              </a:pathLst>
            </a:custGeom>
            <a:ln w="19050" cap="rnd">
              <a:solidFill>
                <a:srgbClr val="FFFFFF"/>
              </a:solidFill>
              <a:prstDash val="solid"/>
              <a:round/>
            </a:ln>
          </p:spPr>
          <p:txBody>
            <a:bodyPr/>
            <a:lstStyle/>
            <a:p>
              <a:endParaRPr lang="en-US"/>
            </a:p>
          </p:txBody>
        </p:sp>
        <p:sp>
          <p:nvSpPr>
            <p:cNvPr id="26" name="TextBox 26"/>
            <p:cNvSpPr txBox="1"/>
            <p:nvPr/>
          </p:nvSpPr>
          <p:spPr>
            <a:xfrm>
              <a:off x="0" y="-38100"/>
              <a:ext cx="1460706" cy="86560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27" name="Group 27"/>
          <p:cNvGrpSpPr/>
          <p:nvPr/>
        </p:nvGrpSpPr>
        <p:grpSpPr>
          <a:xfrm>
            <a:off x="13248919" y="2364658"/>
            <a:ext cx="4010381" cy="6893642"/>
            <a:chOff x="0" y="0"/>
            <a:chExt cx="432279" cy="743065"/>
          </a:xfrm>
        </p:grpSpPr>
        <p:sp>
          <p:nvSpPr>
            <p:cNvPr id="28" name="Freeform 28"/>
            <p:cNvSpPr/>
            <p:nvPr/>
          </p:nvSpPr>
          <p:spPr>
            <a:xfrm>
              <a:off x="0" y="0"/>
              <a:ext cx="432279" cy="743065"/>
            </a:xfrm>
            <a:custGeom>
              <a:avLst/>
              <a:gdLst/>
              <a:ahLst/>
              <a:cxnLst/>
              <a:rect l="l" t="t" r="r" b="b"/>
              <a:pathLst>
                <a:path w="432279" h="743065">
                  <a:moveTo>
                    <a:pt x="69497" y="0"/>
                  </a:moveTo>
                  <a:lnTo>
                    <a:pt x="362782" y="0"/>
                  </a:lnTo>
                  <a:cubicBezTo>
                    <a:pt x="401164" y="0"/>
                    <a:pt x="432279" y="31115"/>
                    <a:pt x="432279" y="69497"/>
                  </a:cubicBezTo>
                  <a:lnTo>
                    <a:pt x="432279" y="673568"/>
                  </a:lnTo>
                  <a:cubicBezTo>
                    <a:pt x="432279" y="692000"/>
                    <a:pt x="424957" y="709677"/>
                    <a:pt x="411923" y="722710"/>
                  </a:cubicBezTo>
                  <a:cubicBezTo>
                    <a:pt x="398890" y="735743"/>
                    <a:pt x="381213" y="743065"/>
                    <a:pt x="362782" y="743065"/>
                  </a:cubicBezTo>
                  <a:lnTo>
                    <a:pt x="69497" y="743065"/>
                  </a:lnTo>
                  <a:cubicBezTo>
                    <a:pt x="31115" y="743065"/>
                    <a:pt x="0" y="711950"/>
                    <a:pt x="0" y="673568"/>
                  </a:cubicBezTo>
                  <a:lnTo>
                    <a:pt x="0" y="69497"/>
                  </a:lnTo>
                  <a:cubicBezTo>
                    <a:pt x="0" y="31115"/>
                    <a:pt x="31115" y="0"/>
                    <a:pt x="69497" y="0"/>
                  </a:cubicBezTo>
                  <a:close/>
                </a:path>
              </a:pathLst>
            </a:custGeom>
            <a:blipFill>
              <a:blip r:embed="rId5"/>
              <a:stretch>
                <a:fillRect t="-1030" b="-1030"/>
              </a:stretch>
            </a:blipFill>
            <a:ln cap="rnd">
              <a:noFill/>
              <a:prstDash val="solid"/>
              <a:round/>
            </a:ln>
          </p:spPr>
          <p:txBody>
            <a:bodyPr/>
            <a:lstStyle/>
            <a:p>
              <a:endParaRPr lang="en-US"/>
            </a:p>
          </p:txBody>
        </p:sp>
      </p:grpSp>
      <p:sp>
        <p:nvSpPr>
          <p:cNvPr id="29" name="TextBox 29"/>
          <p:cNvSpPr txBox="1"/>
          <p:nvPr/>
        </p:nvSpPr>
        <p:spPr>
          <a:xfrm>
            <a:off x="1164250" y="2612308"/>
            <a:ext cx="5808765" cy="808235"/>
          </a:xfrm>
          <a:prstGeom prst="rect">
            <a:avLst/>
          </a:prstGeom>
        </p:spPr>
        <p:txBody>
          <a:bodyPr lIns="0" tIns="0" rIns="0" bIns="0" rtlCol="0" anchor="t">
            <a:spAutoFit/>
          </a:bodyPr>
          <a:lstStyle/>
          <a:p>
            <a:pPr marL="0" lvl="0" indent="0" algn="l">
              <a:lnSpc>
                <a:spcPts val="6173"/>
              </a:lnSpc>
            </a:pPr>
            <a:r>
              <a:rPr lang="en-US" sz="7262" spc="-399" dirty="0">
                <a:solidFill>
                  <a:srgbClr val="FFFFFF"/>
                </a:solidFill>
                <a:latin typeface="Arial" panose="020B0604020202020204" pitchFamily="34" charset="0"/>
                <a:ea typeface="Open Sauce Light"/>
                <a:cs typeface="Arial" panose="020B0604020202020204" pitchFamily="34" charset="0"/>
                <a:sym typeface="Open Sauce Light"/>
              </a:rPr>
              <a:t>Sustainability &amp;</a:t>
            </a:r>
          </a:p>
        </p:txBody>
      </p:sp>
      <p:sp>
        <p:nvSpPr>
          <p:cNvPr id="30" name="TextBox 30"/>
          <p:cNvSpPr txBox="1"/>
          <p:nvPr/>
        </p:nvSpPr>
        <p:spPr>
          <a:xfrm>
            <a:off x="7113864" y="2612308"/>
            <a:ext cx="6363745" cy="808235"/>
          </a:xfrm>
          <a:prstGeom prst="rect">
            <a:avLst/>
          </a:prstGeom>
        </p:spPr>
        <p:txBody>
          <a:bodyPr lIns="0" tIns="0" rIns="0" bIns="0" rtlCol="0" anchor="t">
            <a:spAutoFit/>
          </a:bodyPr>
          <a:lstStyle/>
          <a:p>
            <a:pPr marL="0" lvl="0" indent="0" algn="l">
              <a:lnSpc>
                <a:spcPts val="6173"/>
              </a:lnSpc>
            </a:pPr>
            <a:r>
              <a:rPr lang="en-US" sz="7262" spc="-399" dirty="0">
                <a:solidFill>
                  <a:srgbClr val="C2C2C2"/>
                </a:solidFill>
                <a:latin typeface="Arial" panose="020B0604020202020204" pitchFamily="34" charset="0"/>
                <a:ea typeface="Open Sauce Light"/>
                <a:cs typeface="Arial" panose="020B0604020202020204" pitchFamily="34" charset="0"/>
                <a:sym typeface="Open Sauce Light"/>
              </a:rPr>
              <a:t>Compliance</a:t>
            </a:r>
          </a:p>
        </p:txBody>
      </p:sp>
      <p:sp>
        <p:nvSpPr>
          <p:cNvPr id="31" name="TextBox 31"/>
          <p:cNvSpPr txBox="1"/>
          <p:nvPr/>
        </p:nvSpPr>
        <p:spPr>
          <a:xfrm>
            <a:off x="1685547" y="1076325"/>
            <a:ext cx="3344567" cy="220931"/>
          </a:xfrm>
          <a:prstGeom prst="rect">
            <a:avLst/>
          </a:prstGeom>
        </p:spPr>
        <p:txBody>
          <a:bodyPr lIns="0" tIns="0" rIns="0" bIns="0" rtlCol="0" anchor="t">
            <a:spAutoFit/>
          </a:bodyPr>
          <a:lstStyle/>
          <a:p>
            <a:pPr marL="0" lvl="0" indent="0" algn="just">
              <a:lnSpc>
                <a:spcPts val="1618"/>
              </a:lnSpc>
              <a:spcBef>
                <a:spcPct val="0"/>
              </a:spcBef>
            </a:pPr>
            <a:r>
              <a:rPr lang="en-US" sz="1798">
                <a:solidFill>
                  <a:srgbClr val="FFFFFF"/>
                </a:solidFill>
                <a:latin typeface="Open Sauce"/>
                <a:ea typeface="Open Sauce"/>
                <a:cs typeface="Open Sauce"/>
                <a:sym typeface="Open Sauce"/>
              </a:rPr>
              <a:t>Corsino Joinery Ltd</a:t>
            </a:r>
          </a:p>
        </p:txBody>
      </p:sp>
      <p:sp>
        <p:nvSpPr>
          <p:cNvPr id="32" name="TextBox 32"/>
          <p:cNvSpPr txBox="1"/>
          <p:nvPr/>
        </p:nvSpPr>
        <p:spPr>
          <a:xfrm>
            <a:off x="12963169" y="1076325"/>
            <a:ext cx="4296131" cy="220931"/>
          </a:xfrm>
          <a:prstGeom prst="rect">
            <a:avLst/>
          </a:prstGeom>
        </p:spPr>
        <p:txBody>
          <a:bodyPr lIns="0" tIns="0" rIns="0" bIns="0" rtlCol="0" anchor="t">
            <a:spAutoFit/>
          </a:bodyPr>
          <a:lstStyle/>
          <a:p>
            <a:pPr marL="0" lvl="0" indent="0" algn="r">
              <a:lnSpc>
                <a:spcPts val="1618"/>
              </a:lnSpc>
              <a:spcBef>
                <a:spcPct val="0"/>
              </a:spcBef>
            </a:pPr>
            <a:r>
              <a:rPr lang="en-US" sz="1798">
                <a:solidFill>
                  <a:srgbClr val="FFFFFF"/>
                </a:solidFill>
                <a:latin typeface="Open Sauce"/>
                <a:ea typeface="Open Sauce"/>
                <a:cs typeface="Open Sauce"/>
                <a:sym typeface="Open Sauce"/>
              </a:rPr>
              <a:t>14</a:t>
            </a:r>
          </a:p>
        </p:txBody>
      </p:sp>
      <p:sp>
        <p:nvSpPr>
          <p:cNvPr id="33" name="TextBox 33"/>
          <p:cNvSpPr txBox="1"/>
          <p:nvPr/>
        </p:nvSpPr>
        <p:spPr>
          <a:xfrm>
            <a:off x="1164250" y="7712252"/>
            <a:ext cx="4817670" cy="1137054"/>
          </a:xfrm>
          <a:prstGeom prst="rect">
            <a:avLst/>
          </a:prstGeom>
        </p:spPr>
        <p:txBody>
          <a:bodyPr lIns="0" tIns="0" rIns="0" bIns="0" rtlCol="0" anchor="t">
            <a:spAutoFit/>
          </a:bodyPr>
          <a:lstStyle/>
          <a:p>
            <a:pPr marL="0" lvl="0" indent="0" algn="l">
              <a:lnSpc>
                <a:spcPts val="2310"/>
              </a:lnSpc>
            </a:pPr>
            <a:r>
              <a:rPr lang="en-US" sz="1698" i="1" spc="-93" dirty="0">
                <a:solidFill>
                  <a:srgbClr val="FFFFFF"/>
                </a:solidFill>
                <a:latin typeface="Open Sauce Light Italics"/>
                <a:ea typeface="Open Sauce Light Italics"/>
                <a:cs typeface="Open Sauce Light Italics"/>
                <a:sym typeface="Open Sauce Light Italics"/>
              </a:rPr>
              <a:t>We exclusively source FSC-certified timber from sustainable forests, ensuring environmental responsibility and traceability throughout our supply chain.</a:t>
            </a:r>
          </a:p>
        </p:txBody>
      </p:sp>
      <p:sp>
        <p:nvSpPr>
          <p:cNvPr id="34" name="TextBox 34"/>
          <p:cNvSpPr txBox="1"/>
          <p:nvPr/>
        </p:nvSpPr>
        <p:spPr>
          <a:xfrm>
            <a:off x="7132633" y="7712252"/>
            <a:ext cx="4817670" cy="1211222"/>
          </a:xfrm>
          <a:prstGeom prst="rect">
            <a:avLst/>
          </a:prstGeom>
        </p:spPr>
        <p:txBody>
          <a:bodyPr lIns="0" tIns="0" rIns="0" bIns="0" rtlCol="0" anchor="t">
            <a:spAutoFit/>
          </a:bodyPr>
          <a:lstStyle/>
          <a:p>
            <a:pPr marL="0" lvl="0" indent="0" algn="l">
              <a:lnSpc>
                <a:spcPts val="2446"/>
              </a:lnSpc>
            </a:pPr>
            <a:r>
              <a:rPr lang="en-US" sz="1798" i="1" spc="-98">
                <a:solidFill>
                  <a:srgbClr val="323232"/>
                </a:solidFill>
                <a:latin typeface="Open Sauce Light Italics"/>
                <a:ea typeface="Open Sauce Light Italics"/>
                <a:cs typeface="Open Sauce Light Italics"/>
                <a:sym typeface="Open Sauce Light Italics"/>
              </a:rPr>
              <a:t>Our workshop implements comprehensive waste reduction strategies including material recycling, sawdust repurposing, and efficient cutting practices to minimise environmental impact.</a:t>
            </a:r>
          </a:p>
        </p:txBody>
      </p:sp>
      <p:sp>
        <p:nvSpPr>
          <p:cNvPr id="35" name="TextBox 35"/>
          <p:cNvSpPr txBox="1"/>
          <p:nvPr/>
        </p:nvSpPr>
        <p:spPr>
          <a:xfrm>
            <a:off x="1246253" y="3992588"/>
            <a:ext cx="9690026" cy="1859483"/>
          </a:xfrm>
          <a:prstGeom prst="rect">
            <a:avLst/>
          </a:prstGeom>
        </p:spPr>
        <p:txBody>
          <a:bodyPr lIns="0" tIns="0" rIns="0" bIns="0" rtlCol="0" anchor="t">
            <a:spAutoFit/>
          </a:bodyPr>
          <a:lstStyle/>
          <a:p>
            <a:pPr marL="0" lvl="0" indent="0" algn="l">
              <a:lnSpc>
                <a:spcPts val="2854"/>
              </a:lnSpc>
            </a:pPr>
            <a:r>
              <a:rPr lang="en-US" sz="3000" spc="-115" dirty="0">
                <a:solidFill>
                  <a:srgbClr val="FFFFFF"/>
                </a:solidFill>
                <a:latin typeface="Arial" panose="020B0604020202020204" pitchFamily="34" charset="0"/>
                <a:ea typeface="Open Sauce Light"/>
                <a:cs typeface="Arial" panose="020B0604020202020204" pitchFamily="34" charset="0"/>
                <a:sym typeface="Open Sauce Light"/>
              </a:rPr>
              <a:t>Corsino Joinery Ltd is committed to operating responsibly and sustainably. We adhere to all UK building regulations and health &amp; safety standards, while </a:t>
            </a:r>
            <a:r>
              <a:rPr lang="en-US" sz="3000" spc="-115" dirty="0" err="1">
                <a:solidFill>
                  <a:srgbClr val="FFFFFF"/>
                </a:solidFill>
                <a:latin typeface="Arial" panose="020B0604020202020204" pitchFamily="34" charset="0"/>
                <a:ea typeface="Open Sauce Light"/>
                <a:cs typeface="Arial" panose="020B0604020202020204" pitchFamily="34" charset="0"/>
                <a:sym typeface="Open Sauce Light"/>
              </a:rPr>
              <a:t>prioritising</a:t>
            </a:r>
            <a:r>
              <a:rPr lang="en-US" sz="3000" spc="-115" dirty="0">
                <a:solidFill>
                  <a:srgbClr val="FFFFFF"/>
                </a:solidFill>
                <a:latin typeface="Arial" panose="020B0604020202020204" pitchFamily="34" charset="0"/>
                <a:ea typeface="Open Sauce Light"/>
                <a:cs typeface="Arial" panose="020B0604020202020204" pitchFamily="34" charset="0"/>
                <a:sym typeface="Open Sauce Light"/>
              </a:rPr>
              <a:t> environmental stewardship through certified material sourcing and waste management practices.</a:t>
            </a:r>
          </a:p>
        </p:txBody>
      </p:sp>
      <p:sp>
        <p:nvSpPr>
          <p:cNvPr id="36" name="TextBox 36"/>
          <p:cNvSpPr txBox="1"/>
          <p:nvPr/>
        </p:nvSpPr>
        <p:spPr>
          <a:xfrm>
            <a:off x="1129552" y="6729102"/>
            <a:ext cx="5878161" cy="491607"/>
          </a:xfrm>
          <a:prstGeom prst="rect">
            <a:avLst/>
          </a:prstGeom>
        </p:spPr>
        <p:txBody>
          <a:bodyPr lIns="0" tIns="0" rIns="0" bIns="0" rtlCol="0" anchor="t">
            <a:spAutoFit/>
          </a:bodyPr>
          <a:lstStyle/>
          <a:p>
            <a:pPr marL="0" lvl="0" indent="0" algn="l">
              <a:lnSpc>
                <a:spcPts val="3805"/>
              </a:lnSpc>
            </a:pPr>
            <a:r>
              <a:rPr lang="en-US" sz="3459" b="1" spc="-190" dirty="0">
                <a:solidFill>
                  <a:srgbClr val="FFFFFF"/>
                </a:solidFill>
                <a:latin typeface="Open Sauce Bold"/>
                <a:ea typeface="Open Sauce Bold"/>
                <a:cs typeface="Open Sauce Bold"/>
                <a:sym typeface="Open Sauce Bold"/>
              </a:rPr>
              <a:t>FSC-Certified Timber</a:t>
            </a:r>
          </a:p>
        </p:txBody>
      </p:sp>
      <p:sp>
        <p:nvSpPr>
          <p:cNvPr id="37" name="TextBox 37"/>
          <p:cNvSpPr txBox="1"/>
          <p:nvPr/>
        </p:nvSpPr>
        <p:spPr>
          <a:xfrm>
            <a:off x="6809135" y="6729102"/>
            <a:ext cx="5878161" cy="491607"/>
          </a:xfrm>
          <a:prstGeom prst="rect">
            <a:avLst/>
          </a:prstGeom>
        </p:spPr>
        <p:txBody>
          <a:bodyPr lIns="0" tIns="0" rIns="0" bIns="0" rtlCol="0" anchor="t">
            <a:spAutoFit/>
          </a:bodyPr>
          <a:lstStyle/>
          <a:p>
            <a:pPr marL="0" lvl="0" indent="0" algn="l">
              <a:lnSpc>
                <a:spcPts val="3805"/>
              </a:lnSpc>
            </a:pPr>
            <a:r>
              <a:rPr lang="en-US" sz="3459" b="1" spc="-190">
                <a:solidFill>
                  <a:srgbClr val="323232"/>
                </a:solidFill>
                <a:latin typeface="Open Sauce Bold"/>
                <a:ea typeface="Open Sauce Bold"/>
                <a:cs typeface="Open Sauce Bold"/>
                <a:sym typeface="Open Sauce Bold"/>
              </a:rPr>
              <a:t>Waste Reduction &amp; Recycling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74027"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8" name="Freeform 8"/>
          <p:cNvSpPr/>
          <p:nvPr/>
        </p:nvSpPr>
        <p:spPr>
          <a:xfrm>
            <a:off x="-2343699" y="-357825"/>
            <a:ext cx="7990193" cy="8229600"/>
          </a:xfrm>
          <a:custGeom>
            <a:avLst/>
            <a:gdLst/>
            <a:ahLst/>
            <a:cxnLst/>
            <a:rect l="l" t="t" r="r" b="b"/>
            <a:pathLst>
              <a:path w="7990193" h="8229600">
                <a:moveTo>
                  <a:pt x="0" y="0"/>
                </a:moveTo>
                <a:lnTo>
                  <a:pt x="7990194" y="0"/>
                </a:lnTo>
                <a:lnTo>
                  <a:pt x="7990194"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9" name="Freeform 9"/>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0" name="Freeform 10"/>
          <p:cNvSpPr/>
          <p:nvPr/>
        </p:nvSpPr>
        <p:spPr>
          <a:xfrm>
            <a:off x="12482102" y="-366864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1" name="AutoShape 11"/>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Freeform 12"/>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3" name="Group 13"/>
          <p:cNvGrpSpPr/>
          <p:nvPr/>
        </p:nvGrpSpPr>
        <p:grpSpPr>
          <a:xfrm>
            <a:off x="1028700" y="9477375"/>
            <a:ext cx="435106" cy="455421"/>
            <a:chOff x="0" y="0"/>
            <a:chExt cx="220706" cy="231010"/>
          </a:xfrm>
        </p:grpSpPr>
        <p:sp>
          <p:nvSpPr>
            <p:cNvPr id="14" name="Freeform 14"/>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5" name="TextBox 15"/>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grpSp>
        <p:nvGrpSpPr>
          <p:cNvPr id="16" name="Group 16"/>
          <p:cNvGrpSpPr/>
          <p:nvPr/>
        </p:nvGrpSpPr>
        <p:grpSpPr>
          <a:xfrm>
            <a:off x="16824194" y="9477375"/>
            <a:ext cx="435106" cy="455421"/>
            <a:chOff x="0" y="0"/>
            <a:chExt cx="220706" cy="231010"/>
          </a:xfrm>
        </p:grpSpPr>
        <p:sp>
          <p:nvSpPr>
            <p:cNvPr id="17" name="Freeform 17"/>
            <p:cNvSpPr/>
            <p:nvPr/>
          </p:nvSpPr>
          <p:spPr>
            <a:xfrm>
              <a:off x="0" y="0"/>
              <a:ext cx="220706" cy="231010"/>
            </a:xfrm>
            <a:custGeom>
              <a:avLst/>
              <a:gdLst/>
              <a:ahLst/>
              <a:cxnLst/>
              <a:rect l="l" t="t" r="r" b="b"/>
              <a:pathLst>
                <a:path w="220706" h="231010">
                  <a:moveTo>
                    <a:pt x="110353" y="0"/>
                  </a:moveTo>
                  <a:lnTo>
                    <a:pt x="110353" y="0"/>
                  </a:lnTo>
                  <a:cubicBezTo>
                    <a:pt x="139620" y="0"/>
                    <a:pt x="167689" y="11626"/>
                    <a:pt x="188384" y="32322"/>
                  </a:cubicBezTo>
                  <a:cubicBezTo>
                    <a:pt x="209079" y="53017"/>
                    <a:pt x="220706" y="81086"/>
                    <a:pt x="220706" y="110353"/>
                  </a:cubicBezTo>
                  <a:lnTo>
                    <a:pt x="220706" y="120658"/>
                  </a:lnTo>
                  <a:cubicBezTo>
                    <a:pt x="220706" y="149925"/>
                    <a:pt x="209079" y="177994"/>
                    <a:pt x="188384" y="198689"/>
                  </a:cubicBezTo>
                  <a:cubicBezTo>
                    <a:pt x="167689" y="219384"/>
                    <a:pt x="139620" y="231010"/>
                    <a:pt x="110353" y="231010"/>
                  </a:cubicBezTo>
                  <a:lnTo>
                    <a:pt x="110353" y="231010"/>
                  </a:lnTo>
                  <a:cubicBezTo>
                    <a:pt x="81086" y="231010"/>
                    <a:pt x="53017" y="219384"/>
                    <a:pt x="32322" y="198689"/>
                  </a:cubicBezTo>
                  <a:cubicBezTo>
                    <a:pt x="11626" y="177994"/>
                    <a:pt x="0" y="149925"/>
                    <a:pt x="0" y="120658"/>
                  </a:cubicBezTo>
                  <a:lnTo>
                    <a:pt x="0" y="110353"/>
                  </a:lnTo>
                  <a:cubicBezTo>
                    <a:pt x="0" y="81086"/>
                    <a:pt x="11626" y="53017"/>
                    <a:pt x="32322" y="32322"/>
                  </a:cubicBezTo>
                  <a:cubicBezTo>
                    <a:pt x="53017" y="11626"/>
                    <a:pt x="81086" y="0"/>
                    <a:pt x="110353" y="0"/>
                  </a:cubicBezTo>
                  <a:close/>
                </a:path>
              </a:pathLst>
            </a:custGeom>
            <a:solidFill>
              <a:srgbClr val="B0F100"/>
            </a:solidFill>
            <a:ln cap="rnd">
              <a:noFill/>
              <a:prstDash val="solid"/>
              <a:round/>
            </a:ln>
          </p:spPr>
          <p:txBody>
            <a:bodyPr/>
            <a:lstStyle/>
            <a:p>
              <a:endParaRPr lang="en-US"/>
            </a:p>
          </p:txBody>
        </p:sp>
        <p:sp>
          <p:nvSpPr>
            <p:cNvPr id="18" name="TextBox 18"/>
            <p:cNvSpPr txBox="1"/>
            <p:nvPr/>
          </p:nvSpPr>
          <p:spPr>
            <a:xfrm>
              <a:off x="0" y="-38100"/>
              <a:ext cx="220706" cy="269110"/>
            </a:xfrm>
            <a:prstGeom prst="rect">
              <a:avLst/>
            </a:prstGeom>
          </p:spPr>
          <p:txBody>
            <a:bodyPr lIns="50800" tIns="50800" rIns="50800" bIns="50800" rtlCol="0" anchor="ctr"/>
            <a:lstStyle/>
            <a:p>
              <a:pPr marL="0" lvl="0" indent="0" algn="ctr">
                <a:lnSpc>
                  <a:spcPts val="2659"/>
                </a:lnSpc>
              </a:pPr>
              <a:endParaRPr/>
            </a:p>
          </p:txBody>
        </p:sp>
      </p:grpSp>
      <p:sp>
        <p:nvSpPr>
          <p:cNvPr id="19" name="Freeform 19"/>
          <p:cNvSpPr/>
          <p:nvPr/>
        </p:nvSpPr>
        <p:spPr>
          <a:xfrm>
            <a:off x="1164250" y="9604723"/>
            <a:ext cx="140323" cy="220508"/>
          </a:xfrm>
          <a:custGeom>
            <a:avLst/>
            <a:gdLst/>
            <a:ahLst/>
            <a:cxnLst/>
            <a:rect l="l" t="t" r="r" b="b"/>
            <a:pathLst>
              <a:path w="140323" h="220508">
                <a:moveTo>
                  <a:pt x="0" y="0"/>
                </a:moveTo>
                <a:lnTo>
                  <a:pt x="140323" y="0"/>
                </a:lnTo>
                <a:lnTo>
                  <a:pt x="140323" y="220508"/>
                </a:lnTo>
                <a:lnTo>
                  <a:pt x="0" y="22050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p:cNvSpPr/>
          <p:nvPr/>
        </p:nvSpPr>
        <p:spPr>
          <a:xfrm flipH="1">
            <a:off x="16990635" y="9604723"/>
            <a:ext cx="140323" cy="220508"/>
          </a:xfrm>
          <a:custGeom>
            <a:avLst/>
            <a:gdLst/>
            <a:ahLst/>
            <a:cxnLst/>
            <a:rect l="l" t="t" r="r" b="b"/>
            <a:pathLst>
              <a:path w="140323" h="220508">
                <a:moveTo>
                  <a:pt x="140323" y="0"/>
                </a:moveTo>
                <a:lnTo>
                  <a:pt x="0" y="0"/>
                </a:lnTo>
                <a:lnTo>
                  <a:pt x="0" y="220508"/>
                </a:lnTo>
                <a:lnTo>
                  <a:pt x="140323" y="220508"/>
                </a:lnTo>
                <a:lnTo>
                  <a:pt x="140323"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21" name="Group 21"/>
          <p:cNvGrpSpPr/>
          <p:nvPr/>
        </p:nvGrpSpPr>
        <p:grpSpPr>
          <a:xfrm>
            <a:off x="7328736" y="2040534"/>
            <a:ext cx="3225818" cy="7217766"/>
            <a:chOff x="0" y="0"/>
            <a:chExt cx="347711" cy="778002"/>
          </a:xfrm>
        </p:grpSpPr>
        <p:sp>
          <p:nvSpPr>
            <p:cNvPr id="22" name="Freeform 22"/>
            <p:cNvSpPr/>
            <p:nvPr/>
          </p:nvSpPr>
          <p:spPr>
            <a:xfrm>
              <a:off x="0" y="0"/>
              <a:ext cx="347711" cy="778002"/>
            </a:xfrm>
            <a:custGeom>
              <a:avLst/>
              <a:gdLst/>
              <a:ahLst/>
              <a:cxnLst/>
              <a:rect l="l" t="t" r="r" b="b"/>
              <a:pathLst>
                <a:path w="347711" h="778002">
                  <a:moveTo>
                    <a:pt x="86400" y="0"/>
                  </a:moveTo>
                  <a:lnTo>
                    <a:pt x="261311" y="0"/>
                  </a:lnTo>
                  <a:cubicBezTo>
                    <a:pt x="309028" y="0"/>
                    <a:pt x="347711" y="38682"/>
                    <a:pt x="347711" y="86400"/>
                  </a:cubicBezTo>
                  <a:lnTo>
                    <a:pt x="347711" y="691603"/>
                  </a:lnTo>
                  <a:cubicBezTo>
                    <a:pt x="347711" y="739320"/>
                    <a:pt x="309028" y="778002"/>
                    <a:pt x="261311" y="778002"/>
                  </a:cubicBezTo>
                  <a:lnTo>
                    <a:pt x="86400" y="778002"/>
                  </a:lnTo>
                  <a:cubicBezTo>
                    <a:pt x="38682" y="778002"/>
                    <a:pt x="0" y="739320"/>
                    <a:pt x="0" y="691603"/>
                  </a:cubicBezTo>
                  <a:lnTo>
                    <a:pt x="0" y="86400"/>
                  </a:lnTo>
                  <a:cubicBezTo>
                    <a:pt x="0" y="38682"/>
                    <a:pt x="38682" y="0"/>
                    <a:pt x="86400" y="0"/>
                  </a:cubicBezTo>
                  <a:close/>
                </a:path>
              </a:pathLst>
            </a:custGeom>
            <a:blipFill>
              <a:blip r:embed="rId5"/>
              <a:stretch>
                <a:fillRect l="-13768" r="-13768"/>
              </a:stretch>
            </a:blipFill>
            <a:ln cap="rnd">
              <a:noFill/>
              <a:prstDash val="solid"/>
              <a:round/>
            </a:ln>
          </p:spPr>
          <p:txBody>
            <a:bodyPr/>
            <a:lstStyle/>
            <a:p>
              <a:endParaRPr lang="en-US"/>
            </a:p>
          </p:txBody>
        </p:sp>
      </p:grpSp>
      <p:grpSp>
        <p:nvGrpSpPr>
          <p:cNvPr id="23" name="Group 23"/>
          <p:cNvGrpSpPr/>
          <p:nvPr/>
        </p:nvGrpSpPr>
        <p:grpSpPr>
          <a:xfrm>
            <a:off x="1028700" y="2040534"/>
            <a:ext cx="5881811" cy="2309013"/>
            <a:chOff x="0" y="0"/>
            <a:chExt cx="1549119" cy="608135"/>
          </a:xfrm>
        </p:grpSpPr>
        <p:sp>
          <p:nvSpPr>
            <p:cNvPr id="24" name="Freeform 24"/>
            <p:cNvSpPr/>
            <p:nvPr/>
          </p:nvSpPr>
          <p:spPr>
            <a:xfrm>
              <a:off x="0" y="0"/>
              <a:ext cx="1549119" cy="608135"/>
            </a:xfrm>
            <a:custGeom>
              <a:avLst/>
              <a:gdLst/>
              <a:ahLst/>
              <a:cxnLst/>
              <a:rect l="l" t="t" r="r" b="b"/>
              <a:pathLst>
                <a:path w="1549119" h="608135">
                  <a:moveTo>
                    <a:pt x="67129" y="0"/>
                  </a:moveTo>
                  <a:lnTo>
                    <a:pt x="1481990" y="0"/>
                  </a:lnTo>
                  <a:cubicBezTo>
                    <a:pt x="1499794" y="0"/>
                    <a:pt x="1516868" y="7072"/>
                    <a:pt x="1529458" y="19662"/>
                  </a:cubicBezTo>
                  <a:cubicBezTo>
                    <a:pt x="1542047" y="32251"/>
                    <a:pt x="1549119" y="49325"/>
                    <a:pt x="1549119" y="67129"/>
                  </a:cubicBezTo>
                  <a:lnTo>
                    <a:pt x="1549119" y="541006"/>
                  </a:lnTo>
                  <a:cubicBezTo>
                    <a:pt x="1549119" y="578081"/>
                    <a:pt x="1519065" y="608135"/>
                    <a:pt x="1481990" y="608135"/>
                  </a:cubicBezTo>
                  <a:lnTo>
                    <a:pt x="67129" y="608135"/>
                  </a:lnTo>
                  <a:cubicBezTo>
                    <a:pt x="49325" y="608135"/>
                    <a:pt x="32251" y="601063"/>
                    <a:pt x="19662" y="588474"/>
                  </a:cubicBezTo>
                  <a:cubicBezTo>
                    <a:pt x="7072" y="575884"/>
                    <a:pt x="0" y="558810"/>
                    <a:pt x="0" y="541006"/>
                  </a:cubicBezTo>
                  <a:lnTo>
                    <a:pt x="0" y="67129"/>
                  </a:lnTo>
                  <a:cubicBezTo>
                    <a:pt x="0" y="49325"/>
                    <a:pt x="7072" y="32251"/>
                    <a:pt x="19662" y="19662"/>
                  </a:cubicBezTo>
                  <a:cubicBezTo>
                    <a:pt x="32251" y="7072"/>
                    <a:pt x="49325" y="0"/>
                    <a:pt x="67129" y="0"/>
                  </a:cubicBezTo>
                  <a:close/>
                </a:path>
              </a:pathLst>
            </a:custGeom>
            <a:solidFill>
              <a:srgbClr val="FFFFFF"/>
            </a:solidFill>
            <a:ln cap="rnd">
              <a:noFill/>
              <a:prstDash val="solid"/>
              <a:round/>
            </a:ln>
          </p:spPr>
          <p:txBody>
            <a:bodyPr/>
            <a:lstStyle/>
            <a:p>
              <a:endParaRPr lang="en-US"/>
            </a:p>
          </p:txBody>
        </p:sp>
        <p:sp>
          <p:nvSpPr>
            <p:cNvPr id="25" name="TextBox 25"/>
            <p:cNvSpPr txBox="1"/>
            <p:nvPr/>
          </p:nvSpPr>
          <p:spPr>
            <a:xfrm>
              <a:off x="0" y="-38100"/>
              <a:ext cx="1549119" cy="646235"/>
            </a:xfrm>
            <a:prstGeom prst="rect">
              <a:avLst/>
            </a:prstGeom>
          </p:spPr>
          <p:txBody>
            <a:bodyPr lIns="50800" tIns="50800" rIns="50800" bIns="50800" rtlCol="0" anchor="ctr"/>
            <a:lstStyle/>
            <a:p>
              <a:pPr marL="0" lvl="0" indent="0" algn="ctr">
                <a:lnSpc>
                  <a:spcPts val="2659"/>
                </a:lnSpc>
              </a:pPr>
              <a:endParaRPr/>
            </a:p>
          </p:txBody>
        </p:sp>
      </p:grpSp>
      <p:grpSp>
        <p:nvGrpSpPr>
          <p:cNvPr id="26" name="Group 26"/>
          <p:cNvGrpSpPr/>
          <p:nvPr/>
        </p:nvGrpSpPr>
        <p:grpSpPr>
          <a:xfrm>
            <a:off x="1028700" y="7058610"/>
            <a:ext cx="5881811" cy="2418765"/>
            <a:chOff x="0" y="0"/>
            <a:chExt cx="1549119" cy="637041"/>
          </a:xfrm>
        </p:grpSpPr>
        <p:sp>
          <p:nvSpPr>
            <p:cNvPr id="27" name="Freeform 27"/>
            <p:cNvSpPr/>
            <p:nvPr/>
          </p:nvSpPr>
          <p:spPr>
            <a:xfrm>
              <a:off x="0" y="0"/>
              <a:ext cx="1549119" cy="637041"/>
            </a:xfrm>
            <a:custGeom>
              <a:avLst/>
              <a:gdLst/>
              <a:ahLst/>
              <a:cxnLst/>
              <a:rect l="l" t="t" r="r" b="b"/>
              <a:pathLst>
                <a:path w="1549119" h="637041">
                  <a:moveTo>
                    <a:pt x="67129" y="0"/>
                  </a:moveTo>
                  <a:lnTo>
                    <a:pt x="1481990" y="0"/>
                  </a:lnTo>
                  <a:cubicBezTo>
                    <a:pt x="1499794" y="0"/>
                    <a:pt x="1516868" y="7072"/>
                    <a:pt x="1529458" y="19662"/>
                  </a:cubicBezTo>
                  <a:cubicBezTo>
                    <a:pt x="1542047" y="32251"/>
                    <a:pt x="1549119" y="49325"/>
                    <a:pt x="1549119" y="67129"/>
                  </a:cubicBezTo>
                  <a:lnTo>
                    <a:pt x="1549119" y="569912"/>
                  </a:lnTo>
                  <a:cubicBezTo>
                    <a:pt x="1549119" y="606987"/>
                    <a:pt x="1519065" y="637041"/>
                    <a:pt x="1481990" y="637041"/>
                  </a:cubicBezTo>
                  <a:lnTo>
                    <a:pt x="67129" y="637041"/>
                  </a:lnTo>
                  <a:cubicBezTo>
                    <a:pt x="49325" y="637041"/>
                    <a:pt x="32251" y="629969"/>
                    <a:pt x="19662" y="617380"/>
                  </a:cubicBezTo>
                  <a:cubicBezTo>
                    <a:pt x="7072" y="604791"/>
                    <a:pt x="0" y="587716"/>
                    <a:pt x="0" y="569912"/>
                  </a:cubicBezTo>
                  <a:lnTo>
                    <a:pt x="0" y="67129"/>
                  </a:lnTo>
                  <a:cubicBezTo>
                    <a:pt x="0" y="49325"/>
                    <a:pt x="7072" y="32251"/>
                    <a:pt x="19662" y="19662"/>
                  </a:cubicBezTo>
                  <a:cubicBezTo>
                    <a:pt x="32251" y="7072"/>
                    <a:pt x="49325" y="0"/>
                    <a:pt x="67129" y="0"/>
                  </a:cubicBezTo>
                  <a:close/>
                </a:path>
              </a:pathLst>
            </a:custGeom>
            <a:solidFill>
              <a:srgbClr val="B0F100"/>
            </a:solidFill>
            <a:ln cap="rnd">
              <a:noFill/>
              <a:prstDash val="solid"/>
              <a:round/>
            </a:ln>
          </p:spPr>
          <p:txBody>
            <a:bodyPr/>
            <a:lstStyle/>
            <a:p>
              <a:endParaRPr lang="en-US"/>
            </a:p>
          </p:txBody>
        </p:sp>
        <p:sp>
          <p:nvSpPr>
            <p:cNvPr id="28" name="TextBox 28"/>
            <p:cNvSpPr txBox="1"/>
            <p:nvPr/>
          </p:nvSpPr>
          <p:spPr>
            <a:xfrm>
              <a:off x="0" y="-38100"/>
              <a:ext cx="1549119" cy="675141"/>
            </a:xfrm>
            <a:prstGeom prst="rect">
              <a:avLst/>
            </a:prstGeom>
          </p:spPr>
          <p:txBody>
            <a:bodyPr lIns="50800" tIns="50800" rIns="50800" bIns="50800" rtlCol="0" anchor="ctr"/>
            <a:lstStyle/>
            <a:p>
              <a:pPr marL="0" lvl="0" indent="0" algn="ctr">
                <a:lnSpc>
                  <a:spcPts val="2659"/>
                </a:lnSpc>
              </a:pPr>
              <a:endParaRPr/>
            </a:p>
          </p:txBody>
        </p:sp>
      </p:grpSp>
      <p:grpSp>
        <p:nvGrpSpPr>
          <p:cNvPr id="29" name="Group 29"/>
          <p:cNvGrpSpPr/>
          <p:nvPr/>
        </p:nvGrpSpPr>
        <p:grpSpPr>
          <a:xfrm>
            <a:off x="1028700" y="4549572"/>
            <a:ext cx="5881811" cy="2199690"/>
            <a:chOff x="0" y="0"/>
            <a:chExt cx="1549119" cy="579342"/>
          </a:xfrm>
        </p:grpSpPr>
        <p:sp>
          <p:nvSpPr>
            <p:cNvPr id="30" name="Freeform 30"/>
            <p:cNvSpPr/>
            <p:nvPr/>
          </p:nvSpPr>
          <p:spPr>
            <a:xfrm>
              <a:off x="0" y="0"/>
              <a:ext cx="1549119" cy="579342"/>
            </a:xfrm>
            <a:custGeom>
              <a:avLst/>
              <a:gdLst/>
              <a:ahLst/>
              <a:cxnLst/>
              <a:rect l="l" t="t" r="r" b="b"/>
              <a:pathLst>
                <a:path w="1549119" h="579342">
                  <a:moveTo>
                    <a:pt x="67129" y="0"/>
                  </a:moveTo>
                  <a:lnTo>
                    <a:pt x="1481990" y="0"/>
                  </a:lnTo>
                  <a:cubicBezTo>
                    <a:pt x="1499794" y="0"/>
                    <a:pt x="1516868" y="7072"/>
                    <a:pt x="1529458" y="19662"/>
                  </a:cubicBezTo>
                  <a:cubicBezTo>
                    <a:pt x="1542047" y="32251"/>
                    <a:pt x="1549119" y="49325"/>
                    <a:pt x="1549119" y="67129"/>
                  </a:cubicBezTo>
                  <a:lnTo>
                    <a:pt x="1549119" y="512214"/>
                  </a:lnTo>
                  <a:cubicBezTo>
                    <a:pt x="1549119" y="549288"/>
                    <a:pt x="1519065" y="579342"/>
                    <a:pt x="1481990" y="579342"/>
                  </a:cubicBezTo>
                  <a:lnTo>
                    <a:pt x="67129" y="579342"/>
                  </a:lnTo>
                  <a:cubicBezTo>
                    <a:pt x="49325" y="579342"/>
                    <a:pt x="32251" y="572270"/>
                    <a:pt x="19662" y="559681"/>
                  </a:cubicBezTo>
                  <a:cubicBezTo>
                    <a:pt x="7072" y="547092"/>
                    <a:pt x="0" y="530017"/>
                    <a:pt x="0" y="512214"/>
                  </a:cubicBezTo>
                  <a:lnTo>
                    <a:pt x="0" y="67129"/>
                  </a:lnTo>
                  <a:cubicBezTo>
                    <a:pt x="0" y="49325"/>
                    <a:pt x="7072" y="32251"/>
                    <a:pt x="19662" y="19662"/>
                  </a:cubicBezTo>
                  <a:cubicBezTo>
                    <a:pt x="32251" y="7072"/>
                    <a:pt x="49325" y="0"/>
                    <a:pt x="67129" y="0"/>
                  </a:cubicBezTo>
                  <a:close/>
                </a:path>
              </a:pathLst>
            </a:custGeom>
            <a:ln w="19050" cap="rnd">
              <a:solidFill>
                <a:srgbClr val="FFFFFF"/>
              </a:solidFill>
              <a:prstDash val="solid"/>
              <a:round/>
            </a:ln>
          </p:spPr>
          <p:txBody>
            <a:bodyPr/>
            <a:lstStyle/>
            <a:p>
              <a:endParaRPr lang="en-US"/>
            </a:p>
          </p:txBody>
        </p:sp>
        <p:sp>
          <p:nvSpPr>
            <p:cNvPr id="31" name="TextBox 31"/>
            <p:cNvSpPr txBox="1"/>
            <p:nvPr/>
          </p:nvSpPr>
          <p:spPr>
            <a:xfrm>
              <a:off x="0" y="-38100"/>
              <a:ext cx="1549119" cy="617442"/>
            </a:xfrm>
            <a:prstGeom prst="rect">
              <a:avLst/>
            </a:prstGeom>
          </p:spPr>
          <p:txBody>
            <a:bodyPr lIns="50800" tIns="50800" rIns="50800" bIns="50800" rtlCol="0" anchor="ctr"/>
            <a:lstStyle/>
            <a:p>
              <a:pPr marL="0" lvl="0" indent="0" algn="ctr">
                <a:lnSpc>
                  <a:spcPts val="2659"/>
                </a:lnSpc>
              </a:pPr>
              <a:endParaRPr/>
            </a:p>
          </p:txBody>
        </p:sp>
      </p:grpSp>
      <p:sp>
        <p:nvSpPr>
          <p:cNvPr id="32" name="TextBox 32"/>
          <p:cNvSpPr txBox="1"/>
          <p:nvPr/>
        </p:nvSpPr>
        <p:spPr>
          <a:xfrm>
            <a:off x="11104459" y="2698033"/>
            <a:ext cx="5310822" cy="1071960"/>
          </a:xfrm>
          <a:prstGeom prst="rect">
            <a:avLst/>
          </a:prstGeom>
        </p:spPr>
        <p:txBody>
          <a:bodyPr lIns="0" tIns="0" rIns="0" bIns="0" rtlCol="0" anchor="t">
            <a:spAutoFit/>
          </a:bodyPr>
          <a:lstStyle/>
          <a:p>
            <a:pPr marL="0" lvl="0" indent="0" algn="l">
              <a:lnSpc>
                <a:spcPts val="8249"/>
              </a:lnSpc>
            </a:pPr>
            <a:r>
              <a:rPr lang="en-US" sz="9705" spc="-533" dirty="0">
                <a:solidFill>
                  <a:srgbClr val="FFFFFF"/>
                </a:solidFill>
                <a:latin typeface="Arial" panose="020B0604020202020204" pitchFamily="34" charset="0"/>
                <a:ea typeface="Open Sauce Light"/>
                <a:cs typeface="Arial" panose="020B0604020202020204" pitchFamily="34" charset="0"/>
                <a:sym typeface="Open Sauce Light"/>
              </a:rPr>
              <a:t>Key</a:t>
            </a:r>
          </a:p>
        </p:txBody>
      </p:sp>
      <p:sp>
        <p:nvSpPr>
          <p:cNvPr id="33" name="TextBox 33"/>
          <p:cNvSpPr txBox="1"/>
          <p:nvPr/>
        </p:nvSpPr>
        <p:spPr>
          <a:xfrm>
            <a:off x="11104459" y="3770145"/>
            <a:ext cx="6527652" cy="1071960"/>
          </a:xfrm>
          <a:prstGeom prst="rect">
            <a:avLst/>
          </a:prstGeom>
        </p:spPr>
        <p:txBody>
          <a:bodyPr lIns="0" tIns="0" rIns="0" bIns="0" rtlCol="0" anchor="t">
            <a:spAutoFit/>
          </a:bodyPr>
          <a:lstStyle/>
          <a:p>
            <a:pPr marL="0" lvl="0" indent="0" algn="l">
              <a:lnSpc>
                <a:spcPts val="8249"/>
              </a:lnSpc>
            </a:pPr>
            <a:r>
              <a:rPr lang="en-US" sz="9705" spc="-533" dirty="0">
                <a:solidFill>
                  <a:srgbClr val="C2C2C2"/>
                </a:solidFill>
                <a:latin typeface="Arial" panose="020B0604020202020204" pitchFamily="34" charset="0"/>
                <a:ea typeface="Open Sauce Light"/>
                <a:cs typeface="Arial" panose="020B0604020202020204" pitchFamily="34" charset="0"/>
                <a:sym typeface="Open Sauce Light"/>
              </a:rPr>
              <a:t>Takeaways</a:t>
            </a:r>
          </a:p>
        </p:txBody>
      </p:sp>
      <p:sp>
        <p:nvSpPr>
          <p:cNvPr id="34" name="TextBox 34"/>
          <p:cNvSpPr txBox="1"/>
          <p:nvPr/>
        </p:nvSpPr>
        <p:spPr>
          <a:xfrm>
            <a:off x="1685547" y="1085850"/>
            <a:ext cx="3344567" cy="199010"/>
          </a:xfrm>
          <a:prstGeom prst="rect">
            <a:avLst/>
          </a:prstGeom>
        </p:spPr>
        <p:txBody>
          <a:bodyPr lIns="0" tIns="0" rIns="0" bIns="0" rtlCol="0" anchor="t">
            <a:spAutoFit/>
          </a:bodyPr>
          <a:lstStyle/>
          <a:p>
            <a:pPr marL="0" lvl="0" indent="0" algn="just">
              <a:lnSpc>
                <a:spcPts val="1551"/>
              </a:lnSpc>
              <a:spcBef>
                <a:spcPct val="0"/>
              </a:spcBef>
            </a:pPr>
            <a:r>
              <a:rPr lang="en-US" sz="1723">
                <a:solidFill>
                  <a:srgbClr val="FFFFFF"/>
                </a:solidFill>
                <a:latin typeface="Open Sauce"/>
                <a:ea typeface="Open Sauce"/>
                <a:cs typeface="Open Sauce"/>
                <a:sym typeface="Open Sauce"/>
              </a:rPr>
              <a:t>Corsino Joinery Ltd</a:t>
            </a:r>
          </a:p>
        </p:txBody>
      </p:sp>
      <p:sp>
        <p:nvSpPr>
          <p:cNvPr id="35" name="TextBox 35"/>
          <p:cNvSpPr txBox="1"/>
          <p:nvPr/>
        </p:nvSpPr>
        <p:spPr>
          <a:xfrm>
            <a:off x="12963169" y="1085850"/>
            <a:ext cx="4296131" cy="199010"/>
          </a:xfrm>
          <a:prstGeom prst="rect">
            <a:avLst/>
          </a:prstGeom>
        </p:spPr>
        <p:txBody>
          <a:bodyPr lIns="0" tIns="0" rIns="0" bIns="0" rtlCol="0" anchor="t">
            <a:spAutoFit/>
          </a:bodyPr>
          <a:lstStyle/>
          <a:p>
            <a:pPr marL="0" lvl="0" indent="0" algn="r">
              <a:lnSpc>
                <a:spcPts val="1551"/>
              </a:lnSpc>
              <a:spcBef>
                <a:spcPct val="0"/>
              </a:spcBef>
            </a:pPr>
            <a:r>
              <a:rPr lang="en-US" sz="1723">
                <a:solidFill>
                  <a:srgbClr val="FFFFFF"/>
                </a:solidFill>
                <a:latin typeface="Open Sauce"/>
                <a:ea typeface="Open Sauce"/>
                <a:cs typeface="Open Sauce"/>
                <a:sym typeface="Open Sauce"/>
              </a:rPr>
              <a:t>Business Plan 2025</a:t>
            </a:r>
          </a:p>
        </p:txBody>
      </p:sp>
      <p:sp>
        <p:nvSpPr>
          <p:cNvPr id="36" name="TextBox 36"/>
          <p:cNvSpPr txBox="1"/>
          <p:nvPr/>
        </p:nvSpPr>
        <p:spPr>
          <a:xfrm>
            <a:off x="11104459" y="6240409"/>
            <a:ext cx="6194081" cy="2872581"/>
          </a:xfrm>
          <a:prstGeom prst="rect">
            <a:avLst/>
          </a:prstGeom>
        </p:spPr>
        <p:txBody>
          <a:bodyPr lIns="0" tIns="0" rIns="0" bIns="0" rtlCol="0" anchor="t">
            <a:spAutoFit/>
          </a:bodyPr>
          <a:lstStyle/>
          <a:p>
            <a:pPr marL="0" lvl="0" indent="0" algn="l">
              <a:lnSpc>
                <a:spcPts val="2751"/>
              </a:lnSpc>
            </a:pPr>
            <a:r>
              <a:rPr lang="en-US" sz="3000" spc="-111" dirty="0">
                <a:solidFill>
                  <a:srgbClr val="FFFFFF"/>
                </a:solidFill>
                <a:latin typeface="Arial" panose="020B0604020202020204" pitchFamily="34" charset="0"/>
                <a:ea typeface="Open Sauce Light"/>
                <a:cs typeface="Arial" panose="020B0604020202020204" pitchFamily="34" charset="0"/>
                <a:sym typeface="Open Sauce Light"/>
              </a:rPr>
              <a:t>Corsino Joinery Ltd combines traditional craftsmanship with modern sustainability practices and digital marketing strategies. Our scalable business model positions us for steady growth from local trusted brand to regional market leader in bespoke joinery services.</a:t>
            </a:r>
          </a:p>
        </p:txBody>
      </p:sp>
      <p:sp>
        <p:nvSpPr>
          <p:cNvPr id="37" name="TextBox 37"/>
          <p:cNvSpPr txBox="1"/>
          <p:nvPr/>
        </p:nvSpPr>
        <p:spPr>
          <a:xfrm>
            <a:off x="1364504" y="7421900"/>
            <a:ext cx="4712685" cy="512678"/>
          </a:xfrm>
          <a:prstGeom prst="rect">
            <a:avLst/>
          </a:prstGeom>
        </p:spPr>
        <p:txBody>
          <a:bodyPr lIns="0" tIns="0" rIns="0" bIns="0" rtlCol="0" anchor="t">
            <a:spAutoFit/>
          </a:bodyPr>
          <a:lstStyle/>
          <a:p>
            <a:pPr marL="0" lvl="0" indent="0" algn="l">
              <a:lnSpc>
                <a:spcPts val="3980"/>
              </a:lnSpc>
            </a:pPr>
            <a:r>
              <a:rPr lang="en-US" sz="3618" b="1" spc="-199">
                <a:solidFill>
                  <a:srgbClr val="323232"/>
                </a:solidFill>
                <a:latin typeface="Open Sauce Bold"/>
                <a:ea typeface="Open Sauce Bold"/>
                <a:cs typeface="Open Sauce Bold"/>
                <a:sym typeface="Open Sauce Bold"/>
              </a:rPr>
              <a:t>Scalable Model</a:t>
            </a:r>
          </a:p>
        </p:txBody>
      </p:sp>
      <p:sp>
        <p:nvSpPr>
          <p:cNvPr id="38" name="TextBox 38"/>
          <p:cNvSpPr txBox="1"/>
          <p:nvPr/>
        </p:nvSpPr>
        <p:spPr>
          <a:xfrm>
            <a:off x="1364504" y="8117897"/>
            <a:ext cx="5210204" cy="1164958"/>
          </a:xfrm>
          <a:prstGeom prst="rect">
            <a:avLst/>
          </a:prstGeom>
        </p:spPr>
        <p:txBody>
          <a:bodyPr lIns="0" tIns="0" rIns="0" bIns="0" rtlCol="0" anchor="t">
            <a:spAutoFit/>
          </a:bodyPr>
          <a:lstStyle/>
          <a:p>
            <a:pPr marL="0" lvl="0" indent="0" algn="l">
              <a:lnSpc>
                <a:spcPts val="2355"/>
              </a:lnSpc>
            </a:pPr>
            <a:r>
              <a:rPr lang="en-US" sz="1731" i="1" spc="-95">
                <a:solidFill>
                  <a:srgbClr val="323232"/>
                </a:solidFill>
                <a:latin typeface="Open Sauce Light Italics"/>
                <a:ea typeface="Open Sauce Light Italics"/>
                <a:cs typeface="Open Sauce Light Italics"/>
                <a:sym typeface="Open Sauce Light Italics"/>
              </a:rPr>
              <a:t>Clear growth trajectory from local operations to expanded workshop capacity. Flexible structure supports hiring additional joiners and securing larger contracts over time.</a:t>
            </a:r>
          </a:p>
        </p:txBody>
      </p:sp>
      <p:sp>
        <p:nvSpPr>
          <p:cNvPr id="39" name="TextBox 39"/>
          <p:cNvSpPr txBox="1"/>
          <p:nvPr/>
        </p:nvSpPr>
        <p:spPr>
          <a:xfrm>
            <a:off x="1364504" y="4912862"/>
            <a:ext cx="4712685" cy="512678"/>
          </a:xfrm>
          <a:prstGeom prst="rect">
            <a:avLst/>
          </a:prstGeom>
        </p:spPr>
        <p:txBody>
          <a:bodyPr lIns="0" tIns="0" rIns="0" bIns="0" rtlCol="0" anchor="t">
            <a:spAutoFit/>
          </a:bodyPr>
          <a:lstStyle/>
          <a:p>
            <a:pPr marL="0" lvl="0" indent="0" algn="l">
              <a:lnSpc>
                <a:spcPts val="3980"/>
              </a:lnSpc>
            </a:pPr>
            <a:r>
              <a:rPr lang="en-US" sz="3618" b="1" spc="-199">
                <a:solidFill>
                  <a:srgbClr val="FFFFFF"/>
                </a:solidFill>
                <a:latin typeface="Open Sauce Bold"/>
                <a:ea typeface="Open Sauce Bold"/>
                <a:cs typeface="Open Sauce Bold"/>
                <a:sym typeface="Open Sauce Bold"/>
              </a:rPr>
              <a:t>Quality &amp; Sustainability</a:t>
            </a:r>
          </a:p>
        </p:txBody>
      </p:sp>
      <p:sp>
        <p:nvSpPr>
          <p:cNvPr id="40" name="TextBox 40"/>
          <p:cNvSpPr txBox="1"/>
          <p:nvPr/>
        </p:nvSpPr>
        <p:spPr>
          <a:xfrm>
            <a:off x="1364504" y="5599334"/>
            <a:ext cx="5210204" cy="824090"/>
          </a:xfrm>
          <a:prstGeom prst="rect">
            <a:avLst/>
          </a:prstGeom>
        </p:spPr>
        <p:txBody>
          <a:bodyPr lIns="0" tIns="0" rIns="0" bIns="0" rtlCol="0" anchor="t">
            <a:spAutoFit/>
          </a:bodyPr>
          <a:lstStyle/>
          <a:p>
            <a:pPr marL="0" lvl="0" indent="0" algn="l">
              <a:lnSpc>
                <a:spcPts val="2219"/>
              </a:lnSpc>
            </a:pPr>
            <a:r>
              <a:rPr lang="en-US" sz="1631" i="1" spc="-89">
                <a:solidFill>
                  <a:srgbClr val="FFFFFF"/>
                </a:solidFill>
                <a:latin typeface="Open Sauce Light Italics"/>
                <a:ea typeface="Open Sauce Light Italics"/>
                <a:cs typeface="Open Sauce Light Italics"/>
                <a:sym typeface="Open Sauce Light Italics"/>
              </a:rPr>
              <a:t>Focus on exceptional craftsmanship using FSC-certified timber. Digital marketing through website portfolio and social media drives customer acquisition cost-effectively.</a:t>
            </a:r>
          </a:p>
        </p:txBody>
      </p:sp>
      <p:sp>
        <p:nvSpPr>
          <p:cNvPr id="41" name="TextBox 41"/>
          <p:cNvSpPr txBox="1"/>
          <p:nvPr/>
        </p:nvSpPr>
        <p:spPr>
          <a:xfrm>
            <a:off x="1364504" y="2403824"/>
            <a:ext cx="3508693" cy="512678"/>
          </a:xfrm>
          <a:prstGeom prst="rect">
            <a:avLst/>
          </a:prstGeom>
        </p:spPr>
        <p:txBody>
          <a:bodyPr lIns="0" tIns="0" rIns="0" bIns="0" rtlCol="0" anchor="t">
            <a:spAutoFit/>
          </a:bodyPr>
          <a:lstStyle/>
          <a:p>
            <a:pPr marL="0" lvl="0" indent="0" algn="l">
              <a:lnSpc>
                <a:spcPts val="3980"/>
              </a:lnSpc>
            </a:pPr>
            <a:r>
              <a:rPr lang="en-US" sz="3618" b="1" spc="-199">
                <a:solidFill>
                  <a:srgbClr val="323232"/>
                </a:solidFill>
                <a:latin typeface="Open Sauce Bold"/>
                <a:ea typeface="Open Sauce Bold"/>
                <a:cs typeface="Open Sauce Bold"/>
                <a:sym typeface="Open Sauce Bold"/>
              </a:rPr>
              <a:t>Market Potential</a:t>
            </a:r>
          </a:p>
        </p:txBody>
      </p:sp>
      <p:sp>
        <p:nvSpPr>
          <p:cNvPr id="42" name="TextBox 42"/>
          <p:cNvSpPr txBox="1"/>
          <p:nvPr/>
        </p:nvSpPr>
        <p:spPr>
          <a:xfrm>
            <a:off x="1364504" y="3090296"/>
            <a:ext cx="5210204" cy="1100315"/>
          </a:xfrm>
          <a:prstGeom prst="rect">
            <a:avLst/>
          </a:prstGeom>
        </p:spPr>
        <p:txBody>
          <a:bodyPr lIns="0" tIns="0" rIns="0" bIns="0" rtlCol="0" anchor="t">
            <a:spAutoFit/>
          </a:bodyPr>
          <a:lstStyle/>
          <a:p>
            <a:pPr marL="0" lvl="0" indent="0" algn="l">
              <a:lnSpc>
                <a:spcPts val="2219"/>
              </a:lnSpc>
            </a:pPr>
            <a:r>
              <a:rPr lang="en-US" sz="1631" i="1" spc="-89">
                <a:solidFill>
                  <a:srgbClr val="323232"/>
                </a:solidFill>
                <a:latin typeface="Open Sauce Light Italics"/>
                <a:ea typeface="Open Sauce Light Italics"/>
                <a:cs typeface="Open Sauce Light Italics"/>
                <a:sym typeface="Open Sauce Light Italics"/>
              </a:rPr>
              <a:t>Strong demand driven by housing development, home improvement trends, and growing preference for bespoke, sustainable wooden products over mass-produced alternatives.</a:t>
            </a:r>
          </a:p>
        </p:txBody>
      </p:sp>
      <p:sp>
        <p:nvSpPr>
          <p:cNvPr id="43" name="Freeform 43"/>
          <p:cNvSpPr/>
          <p:nvPr/>
        </p:nvSpPr>
        <p:spPr>
          <a:xfrm>
            <a:off x="11120200" y="5143500"/>
            <a:ext cx="615370" cy="615370"/>
          </a:xfrm>
          <a:custGeom>
            <a:avLst/>
            <a:gdLst/>
            <a:ahLst/>
            <a:cxnLst/>
            <a:rect l="l" t="t" r="r" b="b"/>
            <a:pathLst>
              <a:path w="615370" h="615370">
                <a:moveTo>
                  <a:pt x="0" y="0"/>
                </a:moveTo>
                <a:lnTo>
                  <a:pt x="615370" y="0"/>
                </a:lnTo>
                <a:lnTo>
                  <a:pt x="615370" y="615370"/>
                </a:lnTo>
                <a:lnTo>
                  <a:pt x="0" y="61537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323232"/>
        </a:solidFill>
        <a:effectLst/>
      </p:bgPr>
    </p:bg>
    <p:spTree>
      <p:nvGrpSpPr>
        <p:cNvPr id="1" name=""/>
        <p:cNvGrpSpPr/>
        <p:nvPr/>
      </p:nvGrpSpPr>
      <p:grpSpPr>
        <a:xfrm>
          <a:off x="0" y="0"/>
          <a:ext cx="0" cy="0"/>
          <a:chOff x="0" y="0"/>
          <a:chExt cx="0" cy="0"/>
        </a:xfrm>
      </p:grpSpPr>
      <p:grpSp>
        <p:nvGrpSpPr>
          <p:cNvPr id="2" name="Group 2"/>
          <p:cNvGrpSpPr/>
          <p:nvPr/>
        </p:nvGrpSpPr>
        <p:grpSpPr>
          <a:xfrm>
            <a:off x="-574027" y="-357825"/>
            <a:ext cx="19705935" cy="11396222"/>
            <a:chOff x="0" y="0"/>
            <a:chExt cx="26274580" cy="15194962"/>
          </a:xfrm>
        </p:grpSpPr>
        <p:sp>
          <p:nvSpPr>
            <p:cNvPr id="3" name="AutoShape 3"/>
            <p:cNvSpPr/>
            <p:nvPr/>
          </p:nvSpPr>
          <p:spPr>
            <a:xfrm flipH="1" flipV="1">
              <a:off x="21433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4" name="AutoShape 4"/>
            <p:cNvSpPr/>
            <p:nvPr/>
          </p:nvSpPr>
          <p:spPr>
            <a:xfrm flipH="1">
              <a:off x="0" y="3862444"/>
              <a:ext cx="26274580" cy="0"/>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5" name="AutoShape 5"/>
            <p:cNvSpPr/>
            <p:nvPr/>
          </p:nvSpPr>
          <p:spPr>
            <a:xfrm flipH="1" flipV="1">
              <a:off x="9352687"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6" name="AutoShape 6"/>
            <p:cNvSpPr/>
            <p:nvPr/>
          </p:nvSpPr>
          <p:spPr>
            <a:xfrm flipH="1" flipV="1">
              <a:off x="23771420"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sp>
          <p:nvSpPr>
            <p:cNvPr id="7" name="AutoShape 7"/>
            <p:cNvSpPr/>
            <p:nvPr/>
          </p:nvSpPr>
          <p:spPr>
            <a:xfrm flipH="1" flipV="1">
              <a:off x="16562053" y="0"/>
              <a:ext cx="0" cy="15194962"/>
            </a:xfrm>
            <a:prstGeom prst="line">
              <a:avLst/>
            </a:prstGeom>
            <a:ln w="12700" cap="flat">
              <a:solidFill>
                <a:srgbClr val="FFFFFF">
                  <a:alpha val="4706"/>
                </a:srgbClr>
              </a:solidFill>
              <a:prstDash val="solid"/>
              <a:headEnd type="none" w="sm" len="sm"/>
              <a:tailEnd type="none" w="sm" len="sm"/>
            </a:ln>
          </p:spPr>
          <p:txBody>
            <a:bodyPr/>
            <a:lstStyle/>
            <a:p>
              <a:endParaRPr lang="en-US"/>
            </a:p>
          </p:txBody>
        </p:sp>
      </p:grpSp>
      <p:sp>
        <p:nvSpPr>
          <p:cNvPr id="8" name="Freeform 8"/>
          <p:cNvSpPr/>
          <p:nvPr/>
        </p:nvSpPr>
        <p:spPr>
          <a:xfrm>
            <a:off x="-2343699" y="-357825"/>
            <a:ext cx="7990193" cy="8229600"/>
          </a:xfrm>
          <a:custGeom>
            <a:avLst/>
            <a:gdLst/>
            <a:ahLst/>
            <a:cxnLst/>
            <a:rect l="l" t="t" r="r" b="b"/>
            <a:pathLst>
              <a:path w="7990193" h="8229600">
                <a:moveTo>
                  <a:pt x="0" y="0"/>
                </a:moveTo>
                <a:lnTo>
                  <a:pt x="7990194" y="0"/>
                </a:lnTo>
                <a:lnTo>
                  <a:pt x="7990194"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9" name="Freeform 9"/>
          <p:cNvSpPr/>
          <p:nvPr/>
        </p:nvSpPr>
        <p:spPr>
          <a:xfrm>
            <a:off x="10039516" y="5935072"/>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0" name="Freeform 10"/>
          <p:cNvSpPr/>
          <p:nvPr/>
        </p:nvSpPr>
        <p:spPr>
          <a:xfrm>
            <a:off x="12482102" y="-3668641"/>
            <a:ext cx="7990193" cy="8229600"/>
          </a:xfrm>
          <a:custGeom>
            <a:avLst/>
            <a:gdLst/>
            <a:ahLst/>
            <a:cxnLst/>
            <a:rect l="l" t="t" r="r" b="b"/>
            <a:pathLst>
              <a:path w="7990193" h="8229600">
                <a:moveTo>
                  <a:pt x="0" y="0"/>
                </a:moveTo>
                <a:lnTo>
                  <a:pt x="7990193" y="0"/>
                </a:lnTo>
                <a:lnTo>
                  <a:pt x="7990193" y="8229600"/>
                </a:lnTo>
                <a:lnTo>
                  <a:pt x="0" y="8229600"/>
                </a:lnTo>
                <a:lnTo>
                  <a:pt x="0" y="0"/>
                </a:lnTo>
                <a:close/>
              </a:path>
            </a:pathLst>
          </a:custGeom>
          <a:blipFill>
            <a:blip r:embed="rId2">
              <a:alphaModFix amt="25000"/>
            </a:blip>
            <a:stretch>
              <a:fillRect/>
            </a:stretch>
          </a:blipFill>
        </p:spPr>
        <p:txBody>
          <a:bodyPr/>
          <a:lstStyle/>
          <a:p>
            <a:endParaRPr lang="en-US"/>
          </a:p>
        </p:txBody>
      </p:sp>
      <p:sp>
        <p:nvSpPr>
          <p:cNvPr id="11" name="AutoShape 11"/>
          <p:cNvSpPr/>
          <p:nvPr/>
        </p:nvSpPr>
        <p:spPr>
          <a:xfrm>
            <a:off x="1028700" y="1469050"/>
            <a:ext cx="16230600" cy="0"/>
          </a:xfrm>
          <a:prstGeom prst="line">
            <a:avLst/>
          </a:prstGeom>
          <a:ln w="19050" cap="flat">
            <a:solidFill>
              <a:srgbClr val="FFFFFF"/>
            </a:solidFill>
            <a:prstDash val="solid"/>
            <a:headEnd type="none" w="sm" len="sm"/>
            <a:tailEnd type="none" w="sm" len="sm"/>
          </a:ln>
        </p:spPr>
        <p:txBody>
          <a:bodyPr/>
          <a:lstStyle/>
          <a:p>
            <a:endParaRPr lang="en-US"/>
          </a:p>
        </p:txBody>
      </p:sp>
      <p:sp>
        <p:nvSpPr>
          <p:cNvPr id="12" name="Freeform 12"/>
          <p:cNvSpPr/>
          <p:nvPr/>
        </p:nvSpPr>
        <p:spPr>
          <a:xfrm>
            <a:off x="1145340" y="976506"/>
            <a:ext cx="318466" cy="320799"/>
          </a:xfrm>
          <a:custGeom>
            <a:avLst/>
            <a:gdLst/>
            <a:ahLst/>
            <a:cxnLst/>
            <a:rect l="l" t="t" r="r" b="b"/>
            <a:pathLst>
              <a:path w="318466" h="320799">
                <a:moveTo>
                  <a:pt x="0" y="0"/>
                </a:moveTo>
                <a:lnTo>
                  <a:pt x="318466" y="0"/>
                </a:lnTo>
                <a:lnTo>
                  <a:pt x="318466" y="320799"/>
                </a:lnTo>
                <a:lnTo>
                  <a:pt x="0" y="32079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3" name="Group 13"/>
          <p:cNvGrpSpPr/>
          <p:nvPr/>
        </p:nvGrpSpPr>
        <p:grpSpPr>
          <a:xfrm>
            <a:off x="12039917" y="2817079"/>
            <a:ext cx="5219383" cy="4069061"/>
            <a:chOff x="0" y="0"/>
            <a:chExt cx="1374652" cy="1071687"/>
          </a:xfrm>
        </p:grpSpPr>
        <p:sp>
          <p:nvSpPr>
            <p:cNvPr id="14" name="Freeform 14"/>
            <p:cNvSpPr/>
            <p:nvPr/>
          </p:nvSpPr>
          <p:spPr>
            <a:xfrm>
              <a:off x="0" y="0"/>
              <a:ext cx="1374652" cy="1071687"/>
            </a:xfrm>
            <a:custGeom>
              <a:avLst/>
              <a:gdLst/>
              <a:ahLst/>
              <a:cxnLst/>
              <a:rect l="l" t="t" r="r" b="b"/>
              <a:pathLst>
                <a:path w="1374652" h="1071687">
                  <a:moveTo>
                    <a:pt x="75648" y="0"/>
                  </a:moveTo>
                  <a:lnTo>
                    <a:pt x="1299004" y="0"/>
                  </a:lnTo>
                  <a:cubicBezTo>
                    <a:pt x="1319067" y="0"/>
                    <a:pt x="1338309" y="7970"/>
                    <a:pt x="1352495" y="22157"/>
                  </a:cubicBezTo>
                  <a:cubicBezTo>
                    <a:pt x="1366682" y="36344"/>
                    <a:pt x="1374652" y="55585"/>
                    <a:pt x="1374652" y="75648"/>
                  </a:cubicBezTo>
                  <a:lnTo>
                    <a:pt x="1374652" y="996039"/>
                  </a:lnTo>
                  <a:cubicBezTo>
                    <a:pt x="1374652" y="1016102"/>
                    <a:pt x="1366682" y="1035343"/>
                    <a:pt x="1352495" y="1049530"/>
                  </a:cubicBezTo>
                  <a:cubicBezTo>
                    <a:pt x="1338309" y="1063717"/>
                    <a:pt x="1319067" y="1071687"/>
                    <a:pt x="1299004" y="1071687"/>
                  </a:cubicBezTo>
                  <a:lnTo>
                    <a:pt x="75648" y="1071687"/>
                  </a:lnTo>
                  <a:cubicBezTo>
                    <a:pt x="55585" y="1071687"/>
                    <a:pt x="36344" y="1063717"/>
                    <a:pt x="22157" y="1049530"/>
                  </a:cubicBezTo>
                  <a:cubicBezTo>
                    <a:pt x="7970" y="1035343"/>
                    <a:pt x="0" y="1016102"/>
                    <a:pt x="0" y="996039"/>
                  </a:cubicBezTo>
                  <a:lnTo>
                    <a:pt x="0" y="75648"/>
                  </a:lnTo>
                  <a:cubicBezTo>
                    <a:pt x="0" y="55585"/>
                    <a:pt x="7970" y="36344"/>
                    <a:pt x="22157" y="22157"/>
                  </a:cubicBezTo>
                  <a:cubicBezTo>
                    <a:pt x="36344" y="7970"/>
                    <a:pt x="55585" y="0"/>
                    <a:pt x="75648" y="0"/>
                  </a:cubicBezTo>
                  <a:close/>
                </a:path>
              </a:pathLst>
            </a:custGeom>
            <a:solidFill>
              <a:srgbClr val="B0F100"/>
            </a:solidFill>
            <a:ln cap="rnd">
              <a:noFill/>
              <a:prstDash val="solid"/>
              <a:round/>
            </a:ln>
          </p:spPr>
          <p:txBody>
            <a:bodyPr/>
            <a:lstStyle/>
            <a:p>
              <a:endParaRPr lang="en-US"/>
            </a:p>
          </p:txBody>
        </p:sp>
        <p:sp>
          <p:nvSpPr>
            <p:cNvPr id="15" name="TextBox 15"/>
            <p:cNvSpPr txBox="1"/>
            <p:nvPr/>
          </p:nvSpPr>
          <p:spPr>
            <a:xfrm>
              <a:off x="0" y="-38100"/>
              <a:ext cx="1374652" cy="1109787"/>
            </a:xfrm>
            <a:prstGeom prst="rect">
              <a:avLst/>
            </a:prstGeom>
          </p:spPr>
          <p:txBody>
            <a:bodyPr lIns="50800" tIns="50800" rIns="50800" bIns="50800" rtlCol="0" anchor="ctr"/>
            <a:lstStyle/>
            <a:p>
              <a:pPr marL="0" lvl="0" indent="0" algn="ctr">
                <a:lnSpc>
                  <a:spcPts val="2659"/>
                </a:lnSpc>
              </a:pPr>
              <a:endParaRPr/>
            </a:p>
          </p:txBody>
        </p:sp>
      </p:grpSp>
      <p:sp>
        <p:nvSpPr>
          <p:cNvPr id="16" name="TextBox 16"/>
          <p:cNvSpPr txBox="1"/>
          <p:nvPr/>
        </p:nvSpPr>
        <p:spPr>
          <a:xfrm>
            <a:off x="1057277" y="3608966"/>
            <a:ext cx="12408826" cy="2531334"/>
          </a:xfrm>
          <a:prstGeom prst="rect">
            <a:avLst/>
          </a:prstGeom>
        </p:spPr>
        <p:txBody>
          <a:bodyPr wrap="square" lIns="0" tIns="0" rIns="0" bIns="0" rtlCol="0" anchor="t">
            <a:spAutoFit/>
          </a:bodyPr>
          <a:lstStyle/>
          <a:p>
            <a:pPr marL="0" lvl="0" indent="0" algn="l">
              <a:lnSpc>
                <a:spcPts val="19377"/>
              </a:lnSpc>
            </a:pPr>
            <a:r>
              <a:rPr lang="en-US" sz="20000" spc="-1253" dirty="0">
                <a:solidFill>
                  <a:srgbClr val="FFBD59"/>
                </a:solidFill>
                <a:latin typeface="Arial" panose="020B0604020202020204" pitchFamily="34" charset="0"/>
                <a:ea typeface="Open Sauce Light"/>
                <a:cs typeface="Arial" panose="020B0604020202020204" pitchFamily="34" charset="0"/>
                <a:sym typeface="Open Sauce Light"/>
              </a:rPr>
              <a:t>Thank You </a:t>
            </a:r>
          </a:p>
        </p:txBody>
      </p:sp>
      <p:sp>
        <p:nvSpPr>
          <p:cNvPr id="17" name="Freeform 17"/>
          <p:cNvSpPr/>
          <p:nvPr/>
        </p:nvSpPr>
        <p:spPr>
          <a:xfrm>
            <a:off x="12571179" y="3478933"/>
            <a:ext cx="238026" cy="238026"/>
          </a:xfrm>
          <a:custGeom>
            <a:avLst/>
            <a:gdLst/>
            <a:ahLst/>
            <a:cxnLst/>
            <a:rect l="l" t="t" r="r" b="b"/>
            <a:pathLst>
              <a:path w="238026" h="238026">
                <a:moveTo>
                  <a:pt x="0" y="0"/>
                </a:moveTo>
                <a:lnTo>
                  <a:pt x="238027" y="0"/>
                </a:lnTo>
                <a:lnTo>
                  <a:pt x="238027" y="238027"/>
                </a:lnTo>
                <a:lnTo>
                  <a:pt x="0" y="23802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8" name="Freeform 18"/>
          <p:cNvSpPr/>
          <p:nvPr/>
        </p:nvSpPr>
        <p:spPr>
          <a:xfrm>
            <a:off x="12555873" y="4286604"/>
            <a:ext cx="249899" cy="249899"/>
          </a:xfrm>
          <a:custGeom>
            <a:avLst/>
            <a:gdLst/>
            <a:ahLst/>
            <a:cxnLst/>
            <a:rect l="l" t="t" r="r" b="b"/>
            <a:pathLst>
              <a:path w="249899" h="249899">
                <a:moveTo>
                  <a:pt x="0" y="0"/>
                </a:moveTo>
                <a:lnTo>
                  <a:pt x="249898" y="0"/>
                </a:lnTo>
                <a:lnTo>
                  <a:pt x="249898" y="249899"/>
                </a:lnTo>
                <a:lnTo>
                  <a:pt x="0" y="24989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9" name="Freeform 19"/>
          <p:cNvSpPr/>
          <p:nvPr/>
        </p:nvSpPr>
        <p:spPr>
          <a:xfrm>
            <a:off x="12555873" y="5130730"/>
            <a:ext cx="268639" cy="268639"/>
          </a:xfrm>
          <a:custGeom>
            <a:avLst/>
            <a:gdLst/>
            <a:ahLst/>
            <a:cxnLst/>
            <a:rect l="l" t="t" r="r" b="b"/>
            <a:pathLst>
              <a:path w="268639" h="268639">
                <a:moveTo>
                  <a:pt x="0" y="0"/>
                </a:moveTo>
                <a:lnTo>
                  <a:pt x="268639" y="0"/>
                </a:lnTo>
                <a:lnTo>
                  <a:pt x="268639" y="268638"/>
                </a:lnTo>
                <a:lnTo>
                  <a:pt x="0" y="268638"/>
                </a:lnTo>
                <a:lnTo>
                  <a:pt x="0" y="0"/>
                </a:lnTo>
                <a:close/>
              </a:path>
            </a:pathLst>
          </a:custGeom>
          <a:blipFill>
            <a:blip>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US"/>
          </a:p>
        </p:txBody>
      </p:sp>
      <p:sp>
        <p:nvSpPr>
          <p:cNvPr id="20" name="Freeform 20"/>
          <p:cNvSpPr/>
          <p:nvPr/>
        </p:nvSpPr>
        <p:spPr>
          <a:xfrm>
            <a:off x="12555873" y="5955647"/>
            <a:ext cx="268639" cy="268639"/>
          </a:xfrm>
          <a:custGeom>
            <a:avLst/>
            <a:gdLst/>
            <a:ahLst/>
            <a:cxnLst/>
            <a:rect l="l" t="t" r="r" b="b"/>
            <a:pathLst>
              <a:path w="268639" h="268639">
                <a:moveTo>
                  <a:pt x="0" y="0"/>
                </a:moveTo>
                <a:lnTo>
                  <a:pt x="268639" y="0"/>
                </a:lnTo>
                <a:lnTo>
                  <a:pt x="268639" y="268638"/>
                </a:lnTo>
                <a:lnTo>
                  <a:pt x="0" y="26863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1" name="TextBox 21"/>
          <p:cNvSpPr txBox="1"/>
          <p:nvPr/>
        </p:nvSpPr>
        <p:spPr>
          <a:xfrm>
            <a:off x="12555873" y="7628508"/>
            <a:ext cx="2137673" cy="220931"/>
          </a:xfrm>
          <a:prstGeom prst="rect">
            <a:avLst/>
          </a:prstGeom>
        </p:spPr>
        <p:txBody>
          <a:bodyPr lIns="0" tIns="0" rIns="0" bIns="0" rtlCol="0" anchor="t">
            <a:spAutoFit/>
          </a:bodyPr>
          <a:lstStyle/>
          <a:p>
            <a:pPr marL="0" lvl="0" indent="0" algn="just">
              <a:lnSpc>
                <a:spcPts val="1618"/>
              </a:lnSpc>
              <a:spcBef>
                <a:spcPct val="0"/>
              </a:spcBef>
            </a:pPr>
            <a:r>
              <a:rPr lang="en-US" sz="1798" dirty="0">
                <a:solidFill>
                  <a:srgbClr val="FFFFFF"/>
                </a:solidFill>
                <a:latin typeface="Open Sauce"/>
                <a:ea typeface="Open Sauce"/>
                <a:cs typeface="Open Sauce"/>
                <a:sym typeface="Open Sauce"/>
              </a:rPr>
              <a:t>Presented by:</a:t>
            </a:r>
          </a:p>
        </p:txBody>
      </p:sp>
      <p:sp>
        <p:nvSpPr>
          <p:cNvPr id="22" name="TextBox 22"/>
          <p:cNvSpPr txBox="1"/>
          <p:nvPr/>
        </p:nvSpPr>
        <p:spPr>
          <a:xfrm>
            <a:off x="1685547" y="1076325"/>
            <a:ext cx="3344567" cy="220931"/>
          </a:xfrm>
          <a:prstGeom prst="rect">
            <a:avLst/>
          </a:prstGeom>
        </p:spPr>
        <p:txBody>
          <a:bodyPr lIns="0" tIns="0" rIns="0" bIns="0" rtlCol="0" anchor="t">
            <a:spAutoFit/>
          </a:bodyPr>
          <a:lstStyle/>
          <a:p>
            <a:pPr marL="0" lvl="0" indent="0" algn="just">
              <a:lnSpc>
                <a:spcPts val="1618"/>
              </a:lnSpc>
              <a:spcBef>
                <a:spcPct val="0"/>
              </a:spcBef>
            </a:pPr>
            <a:r>
              <a:rPr lang="en-US" sz="1798">
                <a:solidFill>
                  <a:srgbClr val="FFFFFF"/>
                </a:solidFill>
                <a:latin typeface="Open Sauce"/>
                <a:ea typeface="Open Sauce"/>
                <a:cs typeface="Open Sauce"/>
                <a:sym typeface="Open Sauce"/>
              </a:rPr>
              <a:t>Corsino Joinery Ltd</a:t>
            </a:r>
          </a:p>
        </p:txBody>
      </p:sp>
      <p:sp>
        <p:nvSpPr>
          <p:cNvPr id="23" name="TextBox 23"/>
          <p:cNvSpPr txBox="1"/>
          <p:nvPr/>
        </p:nvSpPr>
        <p:spPr>
          <a:xfrm>
            <a:off x="12963169" y="1076325"/>
            <a:ext cx="4296131" cy="220931"/>
          </a:xfrm>
          <a:prstGeom prst="rect">
            <a:avLst/>
          </a:prstGeom>
        </p:spPr>
        <p:txBody>
          <a:bodyPr lIns="0" tIns="0" rIns="0" bIns="0" rtlCol="0" anchor="t">
            <a:spAutoFit/>
          </a:bodyPr>
          <a:lstStyle/>
          <a:p>
            <a:pPr marL="0" lvl="0" indent="0" algn="r">
              <a:lnSpc>
                <a:spcPts val="1618"/>
              </a:lnSpc>
              <a:spcBef>
                <a:spcPct val="0"/>
              </a:spcBef>
            </a:pPr>
            <a:r>
              <a:rPr lang="en-US" sz="1798">
                <a:solidFill>
                  <a:srgbClr val="FFFFFF"/>
                </a:solidFill>
                <a:latin typeface="Open Sauce"/>
                <a:ea typeface="Open Sauce"/>
                <a:cs typeface="Open Sauce"/>
                <a:sym typeface="Open Sauce"/>
              </a:rPr>
              <a:t>Business Plan 2024</a:t>
            </a:r>
          </a:p>
        </p:txBody>
      </p:sp>
      <p:sp>
        <p:nvSpPr>
          <p:cNvPr id="24" name="TextBox 24"/>
          <p:cNvSpPr txBox="1"/>
          <p:nvPr/>
        </p:nvSpPr>
        <p:spPr>
          <a:xfrm>
            <a:off x="14539553" y="7628508"/>
            <a:ext cx="3106259" cy="220931"/>
          </a:xfrm>
          <a:prstGeom prst="rect">
            <a:avLst/>
          </a:prstGeom>
        </p:spPr>
        <p:txBody>
          <a:bodyPr lIns="0" tIns="0" rIns="0" bIns="0" rtlCol="0" anchor="t">
            <a:spAutoFit/>
          </a:bodyPr>
          <a:lstStyle/>
          <a:p>
            <a:pPr marL="0" lvl="0" indent="0" algn="just">
              <a:lnSpc>
                <a:spcPts val="1618"/>
              </a:lnSpc>
              <a:spcBef>
                <a:spcPct val="0"/>
              </a:spcBef>
            </a:pPr>
            <a:r>
              <a:rPr lang="en-US" sz="1798" b="1">
                <a:solidFill>
                  <a:srgbClr val="FFFFFF"/>
                </a:solidFill>
                <a:latin typeface="Open Sauce Bold"/>
                <a:ea typeface="Open Sauce Bold"/>
                <a:cs typeface="Open Sauce Bold"/>
                <a:sym typeface="Open Sauce Bold"/>
              </a:rPr>
              <a:t>Corsino Joinery Ltd</a:t>
            </a:r>
          </a:p>
        </p:txBody>
      </p:sp>
      <p:sp>
        <p:nvSpPr>
          <p:cNvPr id="25" name="TextBox 25"/>
          <p:cNvSpPr txBox="1"/>
          <p:nvPr/>
        </p:nvSpPr>
        <p:spPr>
          <a:xfrm>
            <a:off x="12512690" y="8351901"/>
            <a:ext cx="4425283" cy="906425"/>
          </a:xfrm>
          <a:prstGeom prst="rect">
            <a:avLst/>
          </a:prstGeom>
        </p:spPr>
        <p:txBody>
          <a:bodyPr lIns="0" tIns="0" rIns="0" bIns="0" rtlCol="0" anchor="t">
            <a:spAutoFit/>
          </a:bodyPr>
          <a:lstStyle/>
          <a:p>
            <a:pPr marL="0" lvl="0" indent="0" algn="l">
              <a:lnSpc>
                <a:spcPts val="2446"/>
              </a:lnSpc>
            </a:pPr>
            <a:r>
              <a:rPr lang="en-US" sz="1798" i="1" spc="-98">
                <a:solidFill>
                  <a:srgbClr val="FFFFFF"/>
                </a:solidFill>
                <a:latin typeface="Open Sauce Light Italics"/>
                <a:ea typeface="Open Sauce Light Italics"/>
                <a:cs typeface="Open Sauce Light Italics"/>
                <a:sym typeface="Open Sauce Light Italics"/>
              </a:rPr>
              <a:t>References: British Woodworking Federation (2024), FSC (2024), IBISWorld (2024), Elearn Limited (2009), Visser (2016)</a:t>
            </a:r>
          </a:p>
        </p:txBody>
      </p:sp>
      <p:sp>
        <p:nvSpPr>
          <p:cNvPr id="26" name="TextBox 26"/>
          <p:cNvSpPr txBox="1"/>
          <p:nvPr/>
        </p:nvSpPr>
        <p:spPr>
          <a:xfrm>
            <a:off x="13239859" y="3443275"/>
            <a:ext cx="2287369" cy="273714"/>
          </a:xfrm>
          <a:prstGeom prst="rect">
            <a:avLst/>
          </a:prstGeom>
        </p:spPr>
        <p:txBody>
          <a:bodyPr lIns="0" tIns="0" rIns="0" bIns="0" rtlCol="0" anchor="t">
            <a:spAutoFit/>
          </a:bodyPr>
          <a:lstStyle/>
          <a:p>
            <a:pPr marL="0" lvl="0" indent="0" algn="l">
              <a:lnSpc>
                <a:spcPts val="2238"/>
              </a:lnSpc>
              <a:spcBef>
                <a:spcPct val="0"/>
              </a:spcBef>
            </a:pPr>
            <a:r>
              <a:rPr lang="en-US" sz="1598" u="none" strike="noStrike" spc="-51">
                <a:solidFill>
                  <a:srgbClr val="323232"/>
                </a:solidFill>
                <a:latin typeface="Open Sauce"/>
                <a:ea typeface="Open Sauce"/>
                <a:cs typeface="Open Sauce"/>
                <a:sym typeface="Open Sauce"/>
              </a:rPr>
              <a:t>+44 123 456 7890</a:t>
            </a:r>
          </a:p>
        </p:txBody>
      </p:sp>
      <p:sp>
        <p:nvSpPr>
          <p:cNvPr id="27" name="TextBox 27"/>
          <p:cNvSpPr txBox="1"/>
          <p:nvPr/>
        </p:nvSpPr>
        <p:spPr>
          <a:xfrm>
            <a:off x="13221119" y="4276496"/>
            <a:ext cx="3134641" cy="273714"/>
          </a:xfrm>
          <a:prstGeom prst="rect">
            <a:avLst/>
          </a:prstGeom>
        </p:spPr>
        <p:txBody>
          <a:bodyPr lIns="0" tIns="0" rIns="0" bIns="0" rtlCol="0" anchor="t">
            <a:spAutoFit/>
          </a:bodyPr>
          <a:lstStyle/>
          <a:p>
            <a:pPr marL="0" lvl="0" indent="0" algn="l">
              <a:lnSpc>
                <a:spcPts val="2238"/>
              </a:lnSpc>
              <a:spcBef>
                <a:spcPct val="0"/>
              </a:spcBef>
            </a:pPr>
            <a:r>
              <a:rPr lang="en-US" sz="1598" u="none" strike="noStrike" spc="-51">
                <a:solidFill>
                  <a:srgbClr val="323232"/>
                </a:solidFill>
                <a:latin typeface="Open Sauce"/>
                <a:ea typeface="Open Sauce"/>
                <a:cs typeface="Open Sauce"/>
                <a:sym typeface="Open Sauce"/>
              </a:rPr>
              <a:t>www.corsinojoinery.co.uk</a:t>
            </a:r>
          </a:p>
        </p:txBody>
      </p:sp>
      <p:sp>
        <p:nvSpPr>
          <p:cNvPr id="28" name="TextBox 28"/>
          <p:cNvSpPr txBox="1"/>
          <p:nvPr/>
        </p:nvSpPr>
        <p:spPr>
          <a:xfrm>
            <a:off x="13239859" y="5109156"/>
            <a:ext cx="3277384" cy="273714"/>
          </a:xfrm>
          <a:prstGeom prst="rect">
            <a:avLst/>
          </a:prstGeom>
        </p:spPr>
        <p:txBody>
          <a:bodyPr lIns="0" tIns="0" rIns="0" bIns="0" rtlCol="0" anchor="t">
            <a:spAutoFit/>
          </a:bodyPr>
          <a:lstStyle/>
          <a:p>
            <a:pPr marL="0" lvl="0" indent="0" algn="l">
              <a:lnSpc>
                <a:spcPts val="2238"/>
              </a:lnSpc>
              <a:spcBef>
                <a:spcPct val="0"/>
              </a:spcBef>
            </a:pPr>
            <a:r>
              <a:rPr lang="en-US" sz="1598" u="none" strike="noStrike" spc="-51">
                <a:solidFill>
                  <a:srgbClr val="323232"/>
                </a:solidFill>
                <a:latin typeface="Open Sauce"/>
                <a:ea typeface="Open Sauce"/>
                <a:cs typeface="Open Sauce"/>
                <a:sym typeface="Open Sauce"/>
              </a:rPr>
              <a:t>info@corsinojoinery.co.uk</a:t>
            </a:r>
          </a:p>
        </p:txBody>
      </p:sp>
      <p:sp>
        <p:nvSpPr>
          <p:cNvPr id="29" name="TextBox 29"/>
          <p:cNvSpPr txBox="1"/>
          <p:nvPr/>
        </p:nvSpPr>
        <p:spPr>
          <a:xfrm>
            <a:off x="13239859" y="5934074"/>
            <a:ext cx="3824126" cy="273714"/>
          </a:xfrm>
          <a:prstGeom prst="rect">
            <a:avLst/>
          </a:prstGeom>
        </p:spPr>
        <p:txBody>
          <a:bodyPr lIns="0" tIns="0" rIns="0" bIns="0" rtlCol="0" anchor="t">
            <a:spAutoFit/>
          </a:bodyPr>
          <a:lstStyle/>
          <a:p>
            <a:pPr marL="0" lvl="0" indent="0" algn="l">
              <a:lnSpc>
                <a:spcPts val="2238"/>
              </a:lnSpc>
              <a:spcBef>
                <a:spcPct val="0"/>
              </a:spcBef>
            </a:pPr>
            <a:r>
              <a:rPr lang="en-US" sz="1598" spc="-51">
                <a:solidFill>
                  <a:srgbClr val="323232"/>
                </a:solidFill>
                <a:latin typeface="Open Sauce"/>
                <a:ea typeface="Open Sauce"/>
                <a:cs typeface="Open Sauce"/>
                <a:sym typeface="Open Sauce"/>
              </a:rPr>
              <a:t>London, United Kingdom</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140</TotalTime>
  <Words>1449</Words>
  <Application>Microsoft Macintosh PowerPoint</Application>
  <PresentationFormat>Custom</PresentationFormat>
  <Paragraphs>160</Paragraphs>
  <Slides>16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Calibri</vt:lpstr>
      <vt:lpstr>Arial</vt:lpstr>
      <vt:lpstr>Open Sauce Light Italics</vt:lpstr>
      <vt:lpstr>Open Sauce</vt:lpstr>
      <vt:lpstr>Arimo Italics</vt:lpstr>
      <vt:lpstr>Open Sauce Bold</vt:lpstr>
      <vt:lpstr>Aptos</vt:lpstr>
      <vt:lpstr>Open Sauce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Corsino Joinery Ltd: Business Plan Preview</dc:title>
  <cp:lastModifiedBy>Joao Jesus Reis Corsino (2435212)</cp:lastModifiedBy>
  <cp:revision>3</cp:revision>
  <dcterms:created xsi:type="dcterms:W3CDTF">2006-08-16T00:00:00Z</dcterms:created>
  <dcterms:modified xsi:type="dcterms:W3CDTF">2026-04-08T15:17:51Z</dcterms:modified>
  <dc:identifier>DAHFtqAkGlg</dc:identifier>
</cp:coreProperties>
</file>