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tags/tag2.xml" ContentType="application/vnd.openxmlformats-officedocument.presentationml.tags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  <p:sldMasterId id="2147483665" r:id="rId5"/>
  </p:sldMasterIdLst>
  <p:notesMasterIdLst>
    <p:notesMasterId r:id="rId24"/>
  </p:notesMasterIdLst>
  <p:sldIdLst>
    <p:sldId id="256" r:id="rId6"/>
    <p:sldId id="284" r:id="rId7"/>
    <p:sldId id="257" r:id="rId8"/>
    <p:sldId id="329" r:id="rId9"/>
    <p:sldId id="292" r:id="rId10"/>
    <p:sldId id="291" r:id="rId11"/>
    <p:sldId id="309" r:id="rId12"/>
    <p:sldId id="286" r:id="rId13"/>
    <p:sldId id="330" r:id="rId14"/>
    <p:sldId id="308" r:id="rId15"/>
    <p:sldId id="331" r:id="rId16"/>
    <p:sldId id="270" r:id="rId17"/>
    <p:sldId id="307" r:id="rId18"/>
    <p:sldId id="383" r:id="rId19"/>
    <p:sldId id="384" r:id="rId20"/>
    <p:sldId id="282" r:id="rId21"/>
    <p:sldId id="332" r:id="rId22"/>
    <p:sldId id="333" r:id="rId23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 userDrawn="1">
          <p15:clr>
            <a:srgbClr val="A4A3A4"/>
          </p15:clr>
        </p15:guide>
        <p15:guide id="2" pos="2160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0F0F0"/>
    <a:srgbClr val="F9F9F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52CFA10-C50E-460F-8906-70DEBFFA371B}" v="9" dt="2023-11-08T13:35:50.16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66080" autoAdjust="0"/>
  </p:normalViewPr>
  <p:slideViewPr>
    <p:cSldViewPr snapToGrid="0">
      <p:cViewPr varScale="1">
        <p:scale>
          <a:sx n="75" d="100"/>
          <a:sy n="75" d="100"/>
        </p:scale>
        <p:origin x="1914" y="6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6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tags" Target="tags/tag1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0" Type="http://schemas.openxmlformats.org/officeDocument/2006/relationships/slide" Target="slides/slide15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notesMaster" Target="notesMasters/notesMaster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theme" Target="theme/theme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viewProps" Target="viewProps.xml"/><Relationship Id="rId30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onnie Davage" userId="f0451772-7718-4457-a9fb-8c630536f195" providerId="ADAL" clId="{252CFA10-C50E-460F-8906-70DEBFFA371B}"/>
    <pc:docChg chg="custSel addSld delSld modSld sldOrd replTag delTag">
      <pc:chgData name="Connie Davage" userId="f0451772-7718-4457-a9fb-8c630536f195" providerId="ADAL" clId="{252CFA10-C50E-460F-8906-70DEBFFA371B}" dt="2023-11-08T14:12:50.103" v="387"/>
      <pc:docMkLst>
        <pc:docMk/>
      </pc:docMkLst>
      <pc:sldChg chg="modSp mod">
        <pc:chgData name="Connie Davage" userId="f0451772-7718-4457-a9fb-8c630536f195" providerId="ADAL" clId="{252CFA10-C50E-460F-8906-70DEBFFA371B}" dt="2023-11-06T10:48:48.024" v="14" actId="20577"/>
        <pc:sldMkLst>
          <pc:docMk/>
          <pc:sldMk cId="3018337656" sldId="256"/>
        </pc:sldMkLst>
        <pc:spChg chg="mod">
          <ac:chgData name="Connie Davage" userId="f0451772-7718-4457-a9fb-8c630536f195" providerId="ADAL" clId="{252CFA10-C50E-460F-8906-70DEBFFA371B}" dt="2023-11-06T10:48:48.024" v="14" actId="20577"/>
          <ac:spMkLst>
            <pc:docMk/>
            <pc:sldMk cId="3018337656" sldId="256"/>
            <ac:spMk id="3" creationId="{00000000-0000-0000-0000-000000000000}"/>
          </ac:spMkLst>
        </pc:spChg>
      </pc:sldChg>
      <pc:sldChg chg="addSp modSp mod">
        <pc:chgData name="Connie Davage" userId="f0451772-7718-4457-a9fb-8c630536f195" providerId="ADAL" clId="{252CFA10-C50E-460F-8906-70DEBFFA371B}" dt="2023-11-06T11:14:15.834" v="30" actId="1076"/>
        <pc:sldMkLst>
          <pc:docMk/>
          <pc:sldMk cId="1552762557" sldId="292"/>
        </pc:sldMkLst>
        <pc:spChg chg="add mod">
          <ac:chgData name="Connie Davage" userId="f0451772-7718-4457-a9fb-8c630536f195" providerId="ADAL" clId="{252CFA10-C50E-460F-8906-70DEBFFA371B}" dt="2023-11-06T11:14:15.834" v="30" actId="1076"/>
          <ac:spMkLst>
            <pc:docMk/>
            <pc:sldMk cId="1552762557" sldId="292"/>
            <ac:spMk id="4" creationId="{50B82ED4-97AD-54E4-D648-F823DD445140}"/>
          </ac:spMkLst>
        </pc:spChg>
      </pc:sldChg>
      <pc:sldChg chg="modNotesTx">
        <pc:chgData name="Connie Davage" userId="f0451772-7718-4457-a9fb-8c630536f195" providerId="ADAL" clId="{252CFA10-C50E-460F-8906-70DEBFFA371B}" dt="2023-11-07T16:16:29.243" v="272"/>
        <pc:sldMkLst>
          <pc:docMk/>
          <pc:sldMk cId="1924309160" sldId="307"/>
        </pc:sldMkLst>
      </pc:sldChg>
      <pc:sldChg chg="modNotesTx">
        <pc:chgData name="Connie Davage" userId="f0451772-7718-4457-a9fb-8c630536f195" providerId="ADAL" clId="{252CFA10-C50E-460F-8906-70DEBFFA371B}" dt="2023-11-07T16:33:47.477" v="335" actId="20577"/>
        <pc:sldMkLst>
          <pc:docMk/>
          <pc:sldMk cId="1392406629" sldId="308"/>
        </pc:sldMkLst>
      </pc:sldChg>
      <pc:sldChg chg="mod modShow">
        <pc:chgData name="Connie Davage" userId="f0451772-7718-4457-a9fb-8c630536f195" providerId="ADAL" clId="{252CFA10-C50E-460F-8906-70DEBFFA371B}" dt="2023-11-06T13:27:20.774" v="54" actId="729"/>
        <pc:sldMkLst>
          <pc:docMk/>
          <pc:sldMk cId="2116105545" sldId="310"/>
        </pc:sldMkLst>
      </pc:sldChg>
      <pc:sldChg chg="mod modShow">
        <pc:chgData name="Connie Davage" userId="f0451772-7718-4457-a9fb-8c630536f195" providerId="ADAL" clId="{252CFA10-C50E-460F-8906-70DEBFFA371B}" dt="2023-11-06T11:28:35.185" v="37" actId="729"/>
        <pc:sldMkLst>
          <pc:docMk/>
          <pc:sldMk cId="483351681" sldId="327"/>
        </pc:sldMkLst>
      </pc:sldChg>
      <pc:sldChg chg="modSp mod modNotesTx">
        <pc:chgData name="Connie Davage" userId="f0451772-7718-4457-a9fb-8c630536f195" providerId="ADAL" clId="{252CFA10-C50E-460F-8906-70DEBFFA371B}" dt="2023-11-07T16:13:25.298" v="70" actId="20577"/>
        <pc:sldMkLst>
          <pc:docMk/>
          <pc:sldMk cId="1039466056" sldId="330"/>
        </pc:sldMkLst>
        <pc:spChg chg="mod">
          <ac:chgData name="Connie Davage" userId="f0451772-7718-4457-a9fb-8c630536f195" providerId="ADAL" clId="{252CFA10-C50E-460F-8906-70DEBFFA371B}" dt="2023-11-06T13:25:56.672" v="46" actId="1582"/>
          <ac:spMkLst>
            <pc:docMk/>
            <pc:sldMk cId="1039466056" sldId="330"/>
            <ac:spMk id="4" creationId="{DB8FA086-68D7-3226-D7E8-9AF41BD1DAAB}"/>
          </ac:spMkLst>
        </pc:spChg>
        <pc:spChg chg="mod">
          <ac:chgData name="Connie Davage" userId="f0451772-7718-4457-a9fb-8c630536f195" providerId="ADAL" clId="{252CFA10-C50E-460F-8906-70DEBFFA371B}" dt="2023-11-06T13:26:03.225" v="50" actId="1582"/>
          <ac:spMkLst>
            <pc:docMk/>
            <pc:sldMk cId="1039466056" sldId="330"/>
            <ac:spMk id="11" creationId="{C270FC13-F449-C4B7-7D40-CD917BA4362B}"/>
          </ac:spMkLst>
        </pc:spChg>
        <pc:spChg chg="mod">
          <ac:chgData name="Connie Davage" userId="f0451772-7718-4457-a9fb-8c630536f195" providerId="ADAL" clId="{252CFA10-C50E-460F-8906-70DEBFFA371B}" dt="2023-11-06T13:25:40.694" v="41" actId="1582"/>
          <ac:spMkLst>
            <pc:docMk/>
            <pc:sldMk cId="1039466056" sldId="330"/>
            <ac:spMk id="13" creationId="{A4E11D95-5AB2-EC17-73CB-8069C9C7802F}"/>
          </ac:spMkLst>
        </pc:spChg>
        <pc:spChg chg="mod">
          <ac:chgData name="Connie Davage" userId="f0451772-7718-4457-a9fb-8c630536f195" providerId="ADAL" clId="{252CFA10-C50E-460F-8906-70DEBFFA371B}" dt="2023-11-06T13:25:48.722" v="42" actId="1582"/>
          <ac:spMkLst>
            <pc:docMk/>
            <pc:sldMk cId="1039466056" sldId="330"/>
            <ac:spMk id="16" creationId="{0937AED0-7055-98B5-ADE4-63681427CCF5}"/>
          </ac:spMkLst>
        </pc:spChg>
      </pc:sldChg>
      <pc:sldChg chg="modNotesTx">
        <pc:chgData name="Connie Davage" userId="f0451772-7718-4457-a9fb-8c630536f195" providerId="ADAL" clId="{252CFA10-C50E-460F-8906-70DEBFFA371B}" dt="2023-11-07T16:15:19.080" v="249" actId="20577"/>
        <pc:sldMkLst>
          <pc:docMk/>
          <pc:sldMk cId="779024143" sldId="331"/>
        </pc:sldMkLst>
      </pc:sldChg>
      <pc:sldChg chg="mod modShow">
        <pc:chgData name="Connie Davage" userId="f0451772-7718-4457-a9fb-8c630536f195" providerId="ADAL" clId="{252CFA10-C50E-460F-8906-70DEBFFA371B}" dt="2023-11-08T13:29:28.640" v="340" actId="729"/>
        <pc:sldMkLst>
          <pc:docMk/>
          <pc:sldMk cId="2068558959" sldId="335"/>
        </pc:sldMkLst>
      </pc:sldChg>
      <pc:sldChg chg="addSp delSp modSp add mod ord">
        <pc:chgData name="Connie Davage" userId="f0451772-7718-4457-a9fb-8c630536f195" providerId="ADAL" clId="{252CFA10-C50E-460F-8906-70DEBFFA371B}" dt="2023-11-08T14:12:39.426" v="384" actId="20577"/>
        <pc:sldMkLst>
          <pc:docMk/>
          <pc:sldMk cId="1037093331" sldId="383"/>
        </pc:sldMkLst>
        <pc:spChg chg="add del mod">
          <ac:chgData name="Connie Davage" userId="f0451772-7718-4457-a9fb-8c630536f195" providerId="ADAL" clId="{252CFA10-C50E-460F-8906-70DEBFFA371B}" dt="2023-11-08T13:31:48.946" v="366"/>
          <ac:spMkLst>
            <pc:docMk/>
            <pc:sldMk cId="1037093331" sldId="383"/>
            <ac:spMk id="4" creationId="{0E179386-0661-79C4-21DF-3E41BBBB8014}"/>
          </ac:spMkLst>
        </pc:spChg>
        <pc:spChg chg="add mod">
          <ac:chgData name="Connie Davage" userId="f0451772-7718-4457-a9fb-8c630536f195" providerId="ADAL" clId="{252CFA10-C50E-460F-8906-70DEBFFA371B}" dt="2023-11-08T13:31:17.413" v="361" actId="1076"/>
          <ac:spMkLst>
            <pc:docMk/>
            <pc:sldMk cId="1037093331" sldId="383"/>
            <ac:spMk id="5" creationId="{30FAEFBC-14C7-DC63-C58D-558CC51F1CC3}"/>
          </ac:spMkLst>
        </pc:spChg>
        <pc:spChg chg="mod">
          <ac:chgData name="Connie Davage" userId="f0451772-7718-4457-a9fb-8c630536f195" providerId="ADAL" clId="{252CFA10-C50E-460F-8906-70DEBFFA371B}" dt="2023-11-08T14:12:39.426" v="384" actId="20577"/>
          <ac:spMkLst>
            <pc:docMk/>
            <pc:sldMk cId="1037093331" sldId="383"/>
            <ac:spMk id="6" creationId="{989AB2D8-9A8D-4973-B548-8E49626686EF}"/>
          </ac:spMkLst>
        </pc:spChg>
      </pc:sldChg>
      <pc:sldChg chg="add del ord">
        <pc:chgData name="Connie Davage" userId="f0451772-7718-4457-a9fb-8c630536f195" providerId="ADAL" clId="{252CFA10-C50E-460F-8906-70DEBFFA371B}" dt="2023-11-08T13:36:15.194" v="380"/>
        <pc:sldMkLst>
          <pc:docMk/>
          <pc:sldMk cId="2800696393" sldId="384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C4392C-B303-40FD-BC68-78C142F0970E}" type="datetimeFigureOut">
              <a:rPr lang="en-GB" smtClean="0"/>
              <a:t>08/11/2023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1845D0-53D4-4312-8F17-71CDCA72431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56548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774066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Overview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95193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2683898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FA13A40-97AA-4A84-B7E5-B46BB067ED7D}" type="slidenum">
              <a:rPr lang="en-GB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570478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356988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821813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424913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441499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Demo - Moodle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851869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Demo – ORL</a:t>
            </a:r>
          </a:p>
          <a:p>
            <a:endParaRPr lang="en-US" dirty="0">
              <a:cs typeface="Calibri"/>
            </a:endParaRPr>
          </a:p>
          <a:p>
            <a:r>
              <a:rPr lang="en-US" dirty="0">
                <a:cs typeface="Calibri"/>
              </a:rPr>
              <a:t>Log in</a:t>
            </a:r>
          </a:p>
          <a:p>
            <a:endParaRPr lang="en-US" dirty="0">
              <a:cs typeface="Calibri"/>
            </a:endParaRPr>
          </a:p>
          <a:p>
            <a:r>
              <a:rPr lang="en-US" dirty="0">
                <a:cs typeface="Calibri"/>
              </a:rPr>
              <a:t>Collection folder</a:t>
            </a:r>
          </a:p>
          <a:p>
            <a:endParaRPr lang="en-US" dirty="0">
              <a:cs typeface="Calibri"/>
            </a:endParaRPr>
          </a:p>
          <a:p>
            <a:r>
              <a:rPr lang="en-US" dirty="0">
                <a:cs typeface="Calibri"/>
              </a:rPr>
              <a:t>Export </a:t>
            </a:r>
            <a:r>
              <a:rPr lang="en-US">
                <a:cs typeface="Calibri"/>
              </a:rPr>
              <a:t>to RefWorks</a:t>
            </a:r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8392657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cs typeface="Calibri"/>
            </a:endParaRPr>
          </a:p>
          <a:p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817277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031145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>
                <a:cs typeface="Calibri"/>
              </a:rPr>
              <a:t>Demo – Primo</a:t>
            </a:r>
          </a:p>
          <a:p>
            <a:endParaRPr lang="en-US" dirty="0">
              <a:cs typeface="Calibri"/>
            </a:endParaRPr>
          </a:p>
          <a:p>
            <a:r>
              <a:rPr lang="en-US" dirty="0">
                <a:cs typeface="Calibri"/>
              </a:rPr>
              <a:t>Search for ‘ empowerment advocacy’</a:t>
            </a:r>
          </a:p>
          <a:p>
            <a:endParaRPr lang="en-US" dirty="0">
              <a:cs typeface="Calibri"/>
            </a:endParaRPr>
          </a:p>
          <a:p>
            <a:r>
              <a:rPr lang="en-US" dirty="0">
                <a:cs typeface="Calibri"/>
              </a:rPr>
              <a:t>Filters on the left,</a:t>
            </a:r>
          </a:p>
          <a:p>
            <a:r>
              <a:rPr lang="en-US" dirty="0">
                <a:cs typeface="Calibri"/>
              </a:rPr>
              <a:t>Save query – set alert</a:t>
            </a:r>
          </a:p>
          <a:p>
            <a:r>
              <a:rPr lang="en-US" dirty="0">
                <a:cs typeface="Calibri"/>
              </a:rPr>
              <a:t>Add </a:t>
            </a:r>
            <a:r>
              <a:rPr lang="en-US" dirty="0" err="1">
                <a:cs typeface="Calibri"/>
              </a:rPr>
              <a:t>lables</a:t>
            </a:r>
            <a:endParaRPr lang="en-US" dirty="0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847613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391103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introduce ‘</a:t>
            </a:r>
            <a:r>
              <a:rPr lang="en-GB" dirty="0" err="1"/>
              <a:t>libkey</a:t>
            </a:r>
            <a:r>
              <a:rPr lang="en-GB" dirty="0"/>
              <a:t> nomad’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CAF4E01-A790-409B-A227-CE0D115C7E70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9963430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258903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7C1845D0-53D4-4312-8F17-71CDCA72431A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90477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102350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00348" y="6472466"/>
            <a:ext cx="1493523" cy="234696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67977" y="2286001"/>
            <a:ext cx="5446198" cy="222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96958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4315626" y="0"/>
            <a:ext cx="7876374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7" name="Rectangle 6"/>
          <p:cNvSpPr/>
          <p:nvPr userDrawn="1"/>
        </p:nvSpPr>
        <p:spPr>
          <a:xfrm>
            <a:off x="0" y="0"/>
            <a:ext cx="4315626" cy="685722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6221" y="1263533"/>
            <a:ext cx="3670481" cy="3641841"/>
          </a:xfrm>
        </p:spPr>
        <p:txBody>
          <a:bodyPr>
            <a:normAutofit/>
          </a:bodyPr>
          <a:lstStyle>
            <a:lvl1pPr marL="0" indent="0" algn="l">
              <a:buNone/>
              <a:defRPr sz="4000" i="1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45" y="218254"/>
            <a:ext cx="1023113" cy="1023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40608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1580973" y="200797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2" name="Text Placeholder 31"/>
          <p:cNvSpPr>
            <a:spLocks noGrp="1"/>
          </p:cNvSpPr>
          <p:nvPr>
            <p:ph type="body" sz="quarter" idx="20" hasCustomPrompt="1"/>
          </p:nvPr>
        </p:nvSpPr>
        <p:spPr>
          <a:xfrm>
            <a:off x="698242" y="199950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1"/>
          </p:nvPr>
        </p:nvSpPr>
        <p:spPr>
          <a:xfrm>
            <a:off x="1580973" y="295861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8" name="Text Placeholder 31"/>
          <p:cNvSpPr>
            <a:spLocks noGrp="1"/>
          </p:cNvSpPr>
          <p:nvPr>
            <p:ph type="body" sz="quarter" idx="22" hasCustomPrompt="1"/>
          </p:nvPr>
        </p:nvSpPr>
        <p:spPr>
          <a:xfrm>
            <a:off x="698242" y="295014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1" name="Text Placeholder 3"/>
          <p:cNvSpPr>
            <a:spLocks noGrp="1"/>
          </p:cNvSpPr>
          <p:nvPr>
            <p:ph type="body" sz="half" idx="23"/>
          </p:nvPr>
        </p:nvSpPr>
        <p:spPr>
          <a:xfrm>
            <a:off x="1580973" y="389621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3" name="Text Placeholder 31"/>
          <p:cNvSpPr>
            <a:spLocks noGrp="1"/>
          </p:cNvSpPr>
          <p:nvPr>
            <p:ph type="body" sz="quarter" idx="24" hasCustomPrompt="1"/>
          </p:nvPr>
        </p:nvSpPr>
        <p:spPr>
          <a:xfrm>
            <a:off x="698242" y="388774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4" name="Text Placeholder 3"/>
          <p:cNvSpPr>
            <a:spLocks noGrp="1"/>
          </p:cNvSpPr>
          <p:nvPr>
            <p:ph type="body" sz="half" idx="25"/>
          </p:nvPr>
        </p:nvSpPr>
        <p:spPr>
          <a:xfrm>
            <a:off x="1580973" y="484685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5" name="Text Placeholder 31"/>
          <p:cNvSpPr>
            <a:spLocks noGrp="1"/>
          </p:cNvSpPr>
          <p:nvPr>
            <p:ph type="body" sz="quarter" idx="26" hasCustomPrompt="1"/>
          </p:nvPr>
        </p:nvSpPr>
        <p:spPr>
          <a:xfrm>
            <a:off x="698242" y="483837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6" name="Text Placeholder 3"/>
          <p:cNvSpPr>
            <a:spLocks noGrp="1"/>
          </p:cNvSpPr>
          <p:nvPr>
            <p:ph type="body" sz="half" idx="27"/>
          </p:nvPr>
        </p:nvSpPr>
        <p:spPr>
          <a:xfrm>
            <a:off x="7263061" y="199958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7" name="Text Placeholder 31"/>
          <p:cNvSpPr>
            <a:spLocks noGrp="1"/>
          </p:cNvSpPr>
          <p:nvPr>
            <p:ph type="body" sz="quarter" idx="28" hasCustomPrompt="1"/>
          </p:nvPr>
        </p:nvSpPr>
        <p:spPr>
          <a:xfrm>
            <a:off x="6380330" y="199111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8" name="Text Placeholder 3"/>
          <p:cNvSpPr>
            <a:spLocks noGrp="1"/>
          </p:cNvSpPr>
          <p:nvPr>
            <p:ph type="body" sz="half" idx="29"/>
          </p:nvPr>
        </p:nvSpPr>
        <p:spPr>
          <a:xfrm>
            <a:off x="7263061" y="295022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9" name="Text Placeholder 31"/>
          <p:cNvSpPr>
            <a:spLocks noGrp="1"/>
          </p:cNvSpPr>
          <p:nvPr>
            <p:ph type="body" sz="quarter" idx="30" hasCustomPrompt="1"/>
          </p:nvPr>
        </p:nvSpPr>
        <p:spPr>
          <a:xfrm>
            <a:off x="6380330" y="294175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40" name="Text Placeholder 3"/>
          <p:cNvSpPr>
            <a:spLocks noGrp="1"/>
          </p:cNvSpPr>
          <p:nvPr>
            <p:ph type="body" sz="half" idx="31"/>
          </p:nvPr>
        </p:nvSpPr>
        <p:spPr>
          <a:xfrm>
            <a:off x="7263061" y="388782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1" name="Text Placeholder 31"/>
          <p:cNvSpPr>
            <a:spLocks noGrp="1"/>
          </p:cNvSpPr>
          <p:nvPr>
            <p:ph type="body" sz="quarter" idx="32" hasCustomPrompt="1"/>
          </p:nvPr>
        </p:nvSpPr>
        <p:spPr>
          <a:xfrm>
            <a:off x="6380330" y="387935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42" name="Text Placeholder 3"/>
          <p:cNvSpPr>
            <a:spLocks noGrp="1"/>
          </p:cNvSpPr>
          <p:nvPr>
            <p:ph type="body" sz="half" idx="33"/>
          </p:nvPr>
        </p:nvSpPr>
        <p:spPr>
          <a:xfrm>
            <a:off x="7263061" y="483846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3" name="Text Placeholder 31"/>
          <p:cNvSpPr>
            <a:spLocks noGrp="1"/>
          </p:cNvSpPr>
          <p:nvPr>
            <p:ph type="body" sz="quarter" idx="34" hasCustomPrompt="1"/>
          </p:nvPr>
        </p:nvSpPr>
        <p:spPr>
          <a:xfrm>
            <a:off x="6380330" y="482998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</p:spTree>
    <p:extLst>
      <p:ext uri="{BB962C8B-B14F-4D97-AF65-F5344CB8AC3E}">
        <p14:creationId xmlns:p14="http://schemas.microsoft.com/office/powerpoint/2010/main" val="20924772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picture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8457" y="1600201"/>
            <a:ext cx="5233081" cy="456565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6254749" y="1600201"/>
            <a:ext cx="5239011" cy="456565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41506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text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698500" y="1592263"/>
            <a:ext cx="5253038" cy="45735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2154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2" y="1592263"/>
            <a:ext cx="5253297" cy="4947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98243" y="2105367"/>
            <a:ext cx="5253296" cy="406048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54750" y="1592262"/>
            <a:ext cx="5275260" cy="513104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54750" y="2105366"/>
            <a:ext cx="5275262" cy="406048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698242" y="265291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11202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0574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picture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5" name="Picture Placeholder 4"/>
          <p:cNvSpPr>
            <a:spLocks noGrp="1"/>
          </p:cNvSpPr>
          <p:nvPr>
            <p:ph type="pic"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387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1709738"/>
            <a:ext cx="12192000" cy="43799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3688" y="1709738"/>
            <a:ext cx="10283761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3688" y="4589463"/>
            <a:ext cx="10283761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072906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25538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3100569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Empty slide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52717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62C884-AC5B-4953-9A1E-785013A12796}" type="datetimeFigureOut">
              <a:rPr lang="en-GB" smtClean="0"/>
              <a:t>08/11/2023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E200CCA-7433-4122-9E15-192E6B344C8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2159434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Title Slid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102350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7" name="Rectangle 6"/>
          <p:cNvSpPr/>
          <p:nvPr userDrawn="1"/>
        </p:nvSpPr>
        <p:spPr>
          <a:xfrm>
            <a:off x="6096000" y="0"/>
            <a:ext cx="6089780" cy="685722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 userDrawn="1"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00348" y="6472466"/>
            <a:ext cx="1493523" cy="234696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 userDrawn="1"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 userDrawn="1"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 userDrawn="1"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67977" y="2286001"/>
            <a:ext cx="5446198" cy="222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969581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Quot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4315626" y="0"/>
            <a:ext cx="7876374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7" name="Rectangle 6"/>
          <p:cNvSpPr/>
          <p:nvPr userDrawn="1"/>
        </p:nvSpPr>
        <p:spPr>
          <a:xfrm>
            <a:off x="0" y="0"/>
            <a:ext cx="4315626" cy="685722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6221" y="1263533"/>
            <a:ext cx="3670481" cy="3641841"/>
          </a:xfrm>
        </p:spPr>
        <p:txBody>
          <a:bodyPr>
            <a:normAutofit/>
          </a:bodyPr>
          <a:lstStyle>
            <a:lvl1pPr marL="0" indent="0" algn="l">
              <a:buNone/>
              <a:defRPr sz="4000" i="1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45" y="218254"/>
            <a:ext cx="1023113" cy="1023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406085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1580973" y="200797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2" name="Text Placeholder 31"/>
          <p:cNvSpPr>
            <a:spLocks noGrp="1"/>
          </p:cNvSpPr>
          <p:nvPr>
            <p:ph type="body" sz="quarter" idx="20" hasCustomPrompt="1"/>
          </p:nvPr>
        </p:nvSpPr>
        <p:spPr>
          <a:xfrm>
            <a:off x="698242" y="199950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1"/>
          </p:nvPr>
        </p:nvSpPr>
        <p:spPr>
          <a:xfrm>
            <a:off x="1580973" y="295861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8" name="Text Placeholder 31"/>
          <p:cNvSpPr>
            <a:spLocks noGrp="1"/>
          </p:cNvSpPr>
          <p:nvPr>
            <p:ph type="body" sz="quarter" idx="22" hasCustomPrompt="1"/>
          </p:nvPr>
        </p:nvSpPr>
        <p:spPr>
          <a:xfrm>
            <a:off x="698242" y="295014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1" name="Text Placeholder 3"/>
          <p:cNvSpPr>
            <a:spLocks noGrp="1"/>
          </p:cNvSpPr>
          <p:nvPr>
            <p:ph type="body" sz="half" idx="23"/>
          </p:nvPr>
        </p:nvSpPr>
        <p:spPr>
          <a:xfrm>
            <a:off x="1580973" y="389621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3" name="Text Placeholder 31"/>
          <p:cNvSpPr>
            <a:spLocks noGrp="1"/>
          </p:cNvSpPr>
          <p:nvPr>
            <p:ph type="body" sz="quarter" idx="24" hasCustomPrompt="1"/>
          </p:nvPr>
        </p:nvSpPr>
        <p:spPr>
          <a:xfrm>
            <a:off x="698242" y="388774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4" name="Text Placeholder 3"/>
          <p:cNvSpPr>
            <a:spLocks noGrp="1"/>
          </p:cNvSpPr>
          <p:nvPr>
            <p:ph type="body" sz="half" idx="25"/>
          </p:nvPr>
        </p:nvSpPr>
        <p:spPr>
          <a:xfrm>
            <a:off x="1580973" y="484685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5" name="Text Placeholder 31"/>
          <p:cNvSpPr>
            <a:spLocks noGrp="1"/>
          </p:cNvSpPr>
          <p:nvPr>
            <p:ph type="body" sz="quarter" idx="26" hasCustomPrompt="1"/>
          </p:nvPr>
        </p:nvSpPr>
        <p:spPr>
          <a:xfrm>
            <a:off x="698242" y="483837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6" name="Text Placeholder 3"/>
          <p:cNvSpPr>
            <a:spLocks noGrp="1"/>
          </p:cNvSpPr>
          <p:nvPr>
            <p:ph type="body" sz="half" idx="27"/>
          </p:nvPr>
        </p:nvSpPr>
        <p:spPr>
          <a:xfrm>
            <a:off x="7263061" y="199958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7" name="Text Placeholder 31"/>
          <p:cNvSpPr>
            <a:spLocks noGrp="1"/>
          </p:cNvSpPr>
          <p:nvPr>
            <p:ph type="body" sz="quarter" idx="28" hasCustomPrompt="1"/>
          </p:nvPr>
        </p:nvSpPr>
        <p:spPr>
          <a:xfrm>
            <a:off x="6380330" y="199111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8" name="Text Placeholder 3"/>
          <p:cNvSpPr>
            <a:spLocks noGrp="1"/>
          </p:cNvSpPr>
          <p:nvPr>
            <p:ph type="body" sz="half" idx="29"/>
          </p:nvPr>
        </p:nvSpPr>
        <p:spPr>
          <a:xfrm>
            <a:off x="7263061" y="295022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9" name="Text Placeholder 31"/>
          <p:cNvSpPr>
            <a:spLocks noGrp="1"/>
          </p:cNvSpPr>
          <p:nvPr>
            <p:ph type="body" sz="quarter" idx="30" hasCustomPrompt="1"/>
          </p:nvPr>
        </p:nvSpPr>
        <p:spPr>
          <a:xfrm>
            <a:off x="6380330" y="294175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40" name="Text Placeholder 3"/>
          <p:cNvSpPr>
            <a:spLocks noGrp="1"/>
          </p:cNvSpPr>
          <p:nvPr>
            <p:ph type="body" sz="half" idx="31"/>
          </p:nvPr>
        </p:nvSpPr>
        <p:spPr>
          <a:xfrm>
            <a:off x="7263061" y="388782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1" name="Text Placeholder 31"/>
          <p:cNvSpPr>
            <a:spLocks noGrp="1"/>
          </p:cNvSpPr>
          <p:nvPr>
            <p:ph type="body" sz="quarter" idx="32" hasCustomPrompt="1"/>
          </p:nvPr>
        </p:nvSpPr>
        <p:spPr>
          <a:xfrm>
            <a:off x="6380330" y="387935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42" name="Text Placeholder 3"/>
          <p:cNvSpPr>
            <a:spLocks noGrp="1"/>
          </p:cNvSpPr>
          <p:nvPr>
            <p:ph type="body" sz="half" idx="33"/>
          </p:nvPr>
        </p:nvSpPr>
        <p:spPr>
          <a:xfrm>
            <a:off x="7263061" y="483846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3" name="Text Placeholder 31"/>
          <p:cNvSpPr>
            <a:spLocks noGrp="1"/>
          </p:cNvSpPr>
          <p:nvPr>
            <p:ph type="body" sz="quarter" idx="34" hasCustomPrompt="1"/>
          </p:nvPr>
        </p:nvSpPr>
        <p:spPr>
          <a:xfrm>
            <a:off x="6380330" y="482998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</p:spTree>
    <p:extLst>
      <p:ext uri="{BB962C8B-B14F-4D97-AF65-F5344CB8AC3E}">
        <p14:creationId xmlns:p14="http://schemas.microsoft.com/office/powerpoint/2010/main" val="20924772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  <p15:guide id="2" pos="3840" userDrawn="1">
          <p15:clr>
            <a:srgbClr val="FBAE40"/>
          </p15:clr>
        </p15:guide>
      </p15:sldGuideLst>
    </p:ext>
  </p:extLs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8457" y="1600201"/>
            <a:ext cx="5233081" cy="456565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6254749" y="1600201"/>
            <a:ext cx="5239011" cy="456565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41506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 userDrawn="1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ex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698500" y="1592263"/>
            <a:ext cx="5253038" cy="45735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215429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2" y="1592263"/>
            <a:ext cx="5253297" cy="4947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98243" y="2105367"/>
            <a:ext cx="5253296" cy="406048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54750" y="1592262"/>
            <a:ext cx="5275260" cy="513104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54750" y="2105366"/>
            <a:ext cx="5275262" cy="4060483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698242" y="265291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1120248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05744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5" name="Picture Placeholder 4"/>
          <p:cNvSpPr>
            <a:spLocks noGrp="1"/>
          </p:cNvSpPr>
          <p:nvPr>
            <p:ph type="pic"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3872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1709738"/>
            <a:ext cx="12192000" cy="437991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3688" y="1709738"/>
            <a:ext cx="10283761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3688" y="4589463"/>
            <a:ext cx="10283761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0729063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255384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3100569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Empty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527171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0892B9-E1B6-4DD0-810A-27A6201531F8}" type="datetimeFigureOut">
              <a:rPr lang="en-GB" smtClean="0"/>
              <a:t>08/11/2023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AB13A86-75E1-4805-B279-0560490D6F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19365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3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pn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.xml"/><Relationship Id="rId13" Type="http://schemas.openxmlformats.org/officeDocument/2006/relationships/slideLayout" Target="../slideLayouts/slideLayout26.xml"/><Relationship Id="rId3" Type="http://schemas.openxmlformats.org/officeDocument/2006/relationships/slideLayout" Target="../slideLayouts/slideLayout16.xml"/><Relationship Id="rId7" Type="http://schemas.openxmlformats.org/officeDocument/2006/relationships/slideLayout" Target="../slideLayouts/slideLayout20.xml"/><Relationship Id="rId12" Type="http://schemas.openxmlformats.org/officeDocument/2006/relationships/slideLayout" Target="../slideLayouts/slideLayout25.xml"/><Relationship Id="rId17" Type="http://schemas.openxmlformats.org/officeDocument/2006/relationships/image" Target="../media/image3.png"/><Relationship Id="rId2" Type="http://schemas.openxmlformats.org/officeDocument/2006/relationships/slideLayout" Target="../slideLayouts/slideLayout15.xml"/><Relationship Id="rId16" Type="http://schemas.openxmlformats.org/officeDocument/2006/relationships/image" Target="../media/image2.png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11" Type="http://schemas.openxmlformats.org/officeDocument/2006/relationships/slideLayout" Target="../slideLayouts/slideLayout24.xml"/><Relationship Id="rId5" Type="http://schemas.openxmlformats.org/officeDocument/2006/relationships/slideLayout" Target="../slideLayouts/slideLayout18.xml"/><Relationship Id="rId15" Type="http://schemas.openxmlformats.org/officeDocument/2006/relationships/image" Target="../media/image1.png"/><Relationship Id="rId10" Type="http://schemas.openxmlformats.org/officeDocument/2006/relationships/slideLayout" Target="../slideLayouts/slideLayout23.xml"/><Relationship Id="rId4" Type="http://schemas.openxmlformats.org/officeDocument/2006/relationships/slideLayout" Target="../slideLayouts/slideLayout17.xml"/><Relationship Id="rId9" Type="http://schemas.openxmlformats.org/officeDocument/2006/relationships/slideLayout" Target="../slideLayouts/slideLayout22.xml"/><Relationship Id="rId14" Type="http://schemas.openxmlformats.org/officeDocument/2006/relationships/theme" Target="../theme/theme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 userDrawn="1"/>
        </p:nvSpPr>
        <p:spPr>
          <a:xfrm>
            <a:off x="0" y="713"/>
            <a:ext cx="12192000" cy="6867071"/>
          </a:xfrm>
          <a:prstGeom prst="rect">
            <a:avLst/>
          </a:prstGeom>
          <a:solidFill>
            <a:srgbClr val="F9F9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/>
          <p:cNvSpPr/>
          <p:nvPr userDrawn="1"/>
        </p:nvSpPr>
        <p:spPr>
          <a:xfrm>
            <a:off x="0" y="713"/>
            <a:ext cx="12192000" cy="127615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 userDrawn="1"/>
        </p:nvSpPr>
        <p:spPr>
          <a:xfrm>
            <a:off x="0" y="6311899"/>
            <a:ext cx="12192000" cy="55517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0" y="1592263"/>
            <a:ext cx="10795520" cy="4574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6605" y="6468047"/>
            <a:ext cx="1597155" cy="225552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 userDrawn="1"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9239" y="6452997"/>
            <a:ext cx="1493523" cy="234696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242" y="6419278"/>
            <a:ext cx="1859284" cy="3230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97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0" r:id="rId2"/>
    <p:sldLayoutId id="2147483658" r:id="rId3"/>
    <p:sldLayoutId id="2147483652" r:id="rId4"/>
    <p:sldLayoutId id="2147483661" r:id="rId5"/>
    <p:sldLayoutId id="2147483653" r:id="rId6"/>
    <p:sldLayoutId id="2147483650" r:id="rId7"/>
    <p:sldLayoutId id="2147483662" r:id="rId8"/>
    <p:sldLayoutId id="2147483651" r:id="rId9"/>
    <p:sldLayoutId id="2147483654" r:id="rId10"/>
    <p:sldLayoutId id="2147483655" r:id="rId11"/>
    <p:sldLayoutId id="2147483663" r:id="rId12"/>
    <p:sldLayoutId id="2147483664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Wingdings" panose="05000000000000000000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003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orient="horz" pos="3884" userDrawn="1">
          <p15:clr>
            <a:srgbClr val="F26B43"/>
          </p15:clr>
        </p15:guide>
        <p15:guide id="4" pos="3940" userDrawn="1">
          <p15:clr>
            <a:srgbClr val="F26B43"/>
          </p15:clr>
        </p15:guide>
        <p15:guide id="5" pos="3749" userDrawn="1">
          <p15:clr>
            <a:srgbClr val="F26B43"/>
          </p15:clr>
        </p15:guide>
      </p15:sldGuideLst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 userDrawn="1"/>
        </p:nvSpPr>
        <p:spPr>
          <a:xfrm>
            <a:off x="0" y="713"/>
            <a:ext cx="12192000" cy="6867071"/>
          </a:xfrm>
          <a:prstGeom prst="rect">
            <a:avLst/>
          </a:prstGeom>
          <a:solidFill>
            <a:srgbClr val="F9F9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/>
          <p:cNvSpPr/>
          <p:nvPr userDrawn="1"/>
        </p:nvSpPr>
        <p:spPr>
          <a:xfrm>
            <a:off x="0" y="713"/>
            <a:ext cx="12192000" cy="1276152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 userDrawn="1"/>
        </p:nvSpPr>
        <p:spPr>
          <a:xfrm>
            <a:off x="0" y="6311899"/>
            <a:ext cx="12192000" cy="55517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0" y="1592263"/>
            <a:ext cx="10795520" cy="4574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10" name="Picture 9"/>
          <p:cNvPicPr>
            <a:picLocks noChangeAspect="1"/>
          </p:cNvPicPr>
          <p:nvPr userDrawn="1"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6605" y="6468047"/>
            <a:ext cx="1597155" cy="225552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 userDrawn="1"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9239" y="6452997"/>
            <a:ext cx="1493523" cy="234696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 userDrawn="1"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242" y="6419278"/>
            <a:ext cx="1859284" cy="3230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97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6" r:id="rId1"/>
    <p:sldLayoutId id="2147483667" r:id="rId2"/>
    <p:sldLayoutId id="2147483668" r:id="rId3"/>
    <p:sldLayoutId id="2147483669" r:id="rId4"/>
    <p:sldLayoutId id="2147483670" r:id="rId5"/>
    <p:sldLayoutId id="2147483671" r:id="rId6"/>
    <p:sldLayoutId id="2147483672" r:id="rId7"/>
    <p:sldLayoutId id="2147483673" r:id="rId8"/>
    <p:sldLayoutId id="2147483674" r:id="rId9"/>
    <p:sldLayoutId id="2147483675" r:id="rId10"/>
    <p:sldLayoutId id="2147483676" r:id="rId11"/>
    <p:sldLayoutId id="2147483677" r:id="rId12"/>
    <p:sldLayoutId id="2147483678" r:id="rId1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Wingdings" panose="05000000000000000000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003" userDrawn="1">
          <p15:clr>
            <a:srgbClr val="F26B43"/>
          </p15:clr>
        </p15:guide>
        <p15:guide id="2" pos="3840" userDrawn="1">
          <p15:clr>
            <a:srgbClr val="F26B43"/>
          </p15:clr>
        </p15:guide>
        <p15:guide id="3" orient="horz" pos="3884" userDrawn="1">
          <p15:clr>
            <a:srgbClr val="F26B43"/>
          </p15:clr>
        </p15:guide>
        <p15:guide id="4" pos="3940" userDrawn="1">
          <p15:clr>
            <a:srgbClr val="F26B43"/>
          </p15:clr>
        </p15:guide>
        <p15:guide id="5" pos="374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svg"/><Relationship Id="rId13" Type="http://schemas.openxmlformats.org/officeDocument/2006/relationships/image" Target="../media/image19.pn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12" Type="http://schemas.openxmlformats.org/officeDocument/2006/relationships/image" Target="../media/image18.sv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0.xml"/><Relationship Id="rId6" Type="http://schemas.openxmlformats.org/officeDocument/2006/relationships/image" Target="../media/image12.svg"/><Relationship Id="rId11" Type="http://schemas.openxmlformats.org/officeDocument/2006/relationships/image" Target="../media/image17.png"/><Relationship Id="rId5" Type="http://schemas.openxmlformats.org/officeDocument/2006/relationships/image" Target="../media/image11.png"/><Relationship Id="rId10" Type="http://schemas.openxmlformats.org/officeDocument/2006/relationships/image" Target="../media/image16.svg"/><Relationship Id="rId4" Type="http://schemas.openxmlformats.org/officeDocument/2006/relationships/image" Target="../media/image10.svg"/><Relationship Id="rId9" Type="http://schemas.openxmlformats.org/officeDocument/2006/relationships/image" Target="../media/image15.png"/><Relationship Id="rId14" Type="http://schemas.openxmlformats.org/officeDocument/2006/relationships/image" Target="../media/image20.sv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7.xml"/><Relationship Id="rId4" Type="http://schemas.openxmlformats.org/officeDocument/2006/relationships/hyperlink" Target="https://www.youtube.com/watch?v=2WJN-U4j2_A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0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mentimeter.com/s/f2781374ee6a382c7a7dbaa0926734aa/fa9a81205f80/edit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3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helf-uwtsd.leganto.exlibrisgroup.com/leganto/readinglist/lists?auth=SAML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28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www.uwtsd.ac.uk/library/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scholar.google.com/" TargetMode="Externa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5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2.xml"/><Relationship Id="rId6" Type="http://schemas.openxmlformats.org/officeDocument/2006/relationships/hyperlink" Target="https://uwtsd.ac.uk/library/using-our-libraries/online-library/resources-for-research/" TargetMode="External"/><Relationship Id="rId5" Type="http://schemas.openxmlformats.org/officeDocument/2006/relationships/hyperlink" Target="https://scholar.google.com/scholar?hl=en&amp;as_sdt=0%2C5&amp;q=In-organization+ethics+power-allocation+mechanisms+and+members%E2%80%99+decision-making+behavior&amp;btnG=" TargetMode="External"/><Relationship Id="rId4" Type="http://schemas.openxmlformats.org/officeDocument/2006/relationships/image" Target="../media/image33.pn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4.png"/><Relationship Id="rId2" Type="http://schemas.openxmlformats.org/officeDocument/2006/relationships/hyperlink" Target="https://digitalskills.uwtsd.ac.uk/" TargetMode="External"/><Relationship Id="rId1" Type="http://schemas.openxmlformats.org/officeDocument/2006/relationships/slideLayout" Target="../slideLayouts/slideLayout8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uwtsd.ac.uk/library/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35.jpg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uwtsd.ac.uk/library/infoskills/" TargetMode="External"/><Relationship Id="rId3" Type="http://schemas.openxmlformats.org/officeDocument/2006/relationships/hyperlink" Target="mailto:library@uwtsd.ac.uk" TargetMode="External"/><Relationship Id="rId7" Type="http://schemas.openxmlformats.org/officeDocument/2006/relationships/hyperlink" Target="mailto:g.couch@uwtsd.ac.uk" TargetMode="Externa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7.xml"/><Relationship Id="rId6" Type="http://schemas.openxmlformats.org/officeDocument/2006/relationships/image" Target="../media/image37.jpeg"/><Relationship Id="rId5" Type="http://schemas.openxmlformats.org/officeDocument/2006/relationships/image" Target="../media/image36.jpeg"/><Relationship Id="rId10" Type="http://schemas.openxmlformats.org/officeDocument/2006/relationships/hyperlink" Target="https://www.uwtsd.ac.uk/library/need-more/" TargetMode="External"/><Relationship Id="rId4" Type="http://schemas.openxmlformats.org/officeDocument/2006/relationships/hyperlink" Target="mailto:alison.evans@uwtsd.ac.uk" TargetMode="External"/><Relationship Id="rId9" Type="http://schemas.openxmlformats.org/officeDocument/2006/relationships/hyperlink" Target="https://www.uwtsd.ac.uk/library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5" descr="A close up of a book shelf filled with books&#10;&#10;Description generated with high confidence">
            <a:extLst>
              <a:ext uri="{FF2B5EF4-FFF2-40B4-BE49-F238E27FC236}">
                <a16:creationId xmlns:a16="http://schemas.microsoft.com/office/drawing/2014/main" id="{985CBCA7-ADD3-44A4-B0DC-867CB44F1E0E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/>
          <a:srcRect l="20398" r="20398"/>
          <a:stretch/>
        </p:blipFill>
        <p:spPr>
          <a:xfrm>
            <a:off x="-9832" y="-78658"/>
            <a:ext cx="6102350" cy="6858000"/>
          </a:xfrm>
          <a:prstGeom prst="rect">
            <a:avLst/>
          </a:prstGeom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r>
              <a:rPr lang="en-GB" sz="2600">
                <a:latin typeface="Calibri"/>
                <a:cs typeface="Calibri Light"/>
              </a:rPr>
              <a:t>Connie Davage</a:t>
            </a:r>
            <a:endParaRPr lang="en-GB" sz="2600" dirty="0">
              <a:latin typeface="Calibri"/>
              <a:cs typeface="Calibri Light"/>
            </a:endParaRPr>
          </a:p>
          <a:p>
            <a:r>
              <a:rPr lang="en-GB" sz="2600" dirty="0">
                <a:latin typeface="Calibri"/>
                <a:cs typeface="Calibri Light"/>
              </a:rPr>
              <a:t>Academic Liaison Librarian.</a:t>
            </a:r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67976" y="2286001"/>
            <a:ext cx="5435249" cy="2225400"/>
          </a:xfrm>
        </p:spPr>
        <p:txBody>
          <a:bodyPr/>
          <a:lstStyle/>
          <a:p>
            <a:r>
              <a:rPr lang="en-GB" dirty="0">
                <a:latin typeface="Calibri"/>
                <a:cs typeface="Calibri"/>
              </a:rPr>
              <a:t>Basic </a:t>
            </a:r>
            <a:r>
              <a:rPr lang="en-GB" dirty="0" err="1">
                <a:latin typeface="Calibri"/>
                <a:cs typeface="Calibri"/>
              </a:rPr>
              <a:t>infoskills</a:t>
            </a:r>
            <a:r>
              <a:rPr lang="en-GB" dirty="0">
                <a:latin typeface="Calibri"/>
                <a:cs typeface="Calibri"/>
              </a:rPr>
              <a:t>: </a:t>
            </a:r>
            <a:br>
              <a:rPr lang="en-US" dirty="0"/>
            </a:br>
            <a:r>
              <a:rPr lang="en-GB" dirty="0">
                <a:latin typeface="Calibri"/>
                <a:cs typeface="Calibri"/>
              </a:rPr>
              <a:t>finding and using information.</a:t>
            </a:r>
            <a:r>
              <a:rPr lang="en-GB" dirty="0"/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301833765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F35D87-2AD0-4EFA-AE9E-EB6F8704D7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732076" y="-1716"/>
            <a:ext cx="10795518" cy="1003916"/>
          </a:xfrm>
        </p:spPr>
        <p:txBody>
          <a:bodyPr/>
          <a:lstStyle/>
          <a:p>
            <a:pPr algn="ctr"/>
            <a:r>
              <a:rPr lang="en-GB">
                <a:latin typeface="Calibri"/>
                <a:cs typeface="Calibri"/>
              </a:rPr>
              <a:t>The aim of today's session ...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A3BEE6-46E5-4036-BA25-385AE61C43F0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94161" y="1613119"/>
            <a:ext cx="11427083" cy="118279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2600" dirty="0">
                <a:latin typeface="Calibri"/>
                <a:cs typeface="Calibri Light"/>
              </a:rPr>
              <a:t>The aim of today's session is to consider the importance of academic information and to demonstrate how to begin finding and managing it using library resources.</a:t>
            </a:r>
          </a:p>
          <a:p>
            <a:pPr marL="0" indent="0">
              <a:buNone/>
            </a:pPr>
            <a:endParaRPr lang="en-GB" sz="2400" dirty="0">
              <a:latin typeface="Calibri"/>
              <a:cs typeface="Calibri Light"/>
            </a:endParaRPr>
          </a:p>
          <a:p>
            <a:pPr marL="0" indent="0">
              <a:buNone/>
            </a:pPr>
            <a:endParaRPr lang="en-GB" sz="2400" dirty="0">
              <a:latin typeface="Calibri"/>
              <a:cs typeface="Calibri Light"/>
            </a:endParaRPr>
          </a:p>
          <a:p>
            <a:pPr marL="0" indent="0">
              <a:buNone/>
            </a:pPr>
            <a:endParaRPr lang="en-GB" dirty="0">
              <a:latin typeface="Calibri"/>
              <a:cs typeface="Calibri Light"/>
            </a:endParaRPr>
          </a:p>
          <a:p>
            <a:pPr marL="0" indent="0">
              <a:buNone/>
            </a:pPr>
            <a:endParaRPr lang="en-GB" dirty="0">
              <a:latin typeface="Calibri"/>
              <a:cs typeface="Calibri Ligh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E28F53F-6B0D-4042-BA68-34A391BFA73B}"/>
              </a:ext>
            </a:extLst>
          </p:cNvPr>
          <p:cNvSpPr txBox="1"/>
          <p:nvPr/>
        </p:nvSpPr>
        <p:spPr>
          <a:xfrm>
            <a:off x="391734" y="2874206"/>
            <a:ext cx="11186981" cy="289310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600">
                <a:latin typeface="Calibri"/>
                <a:cs typeface="Calibri Light"/>
              </a:rPr>
              <a:t>We will consider:</a:t>
            </a:r>
          </a:p>
          <a:p>
            <a:endParaRPr lang="en-GB" sz="2600">
              <a:latin typeface="Calibri"/>
              <a:cs typeface="Calibri"/>
            </a:endParaRPr>
          </a:p>
          <a:p>
            <a:pPr marL="457200" indent="-457200">
              <a:buFont typeface="Arial"/>
              <a:buChar char="•"/>
            </a:pPr>
            <a:r>
              <a:rPr lang="en-GB" sz="2600">
                <a:latin typeface="Calibri"/>
                <a:cs typeface="Calibri"/>
              </a:rPr>
              <a:t>How to evaluate information.</a:t>
            </a:r>
            <a:endParaRPr lang="en-GB">
              <a:cs typeface="Calibri Light"/>
            </a:endParaRPr>
          </a:p>
          <a:p>
            <a:pPr marL="457200" indent="-457200">
              <a:buFont typeface="Arial"/>
              <a:buChar char="•"/>
            </a:pPr>
            <a:r>
              <a:rPr lang="en-GB" sz="2600">
                <a:latin typeface="Calibri"/>
                <a:cs typeface="Calibri"/>
              </a:rPr>
              <a:t>Where to begin searching for academic information.</a:t>
            </a:r>
            <a:endParaRPr lang="en-GB" sz="2600">
              <a:latin typeface="Calibri"/>
              <a:cs typeface="Calibri Light"/>
            </a:endParaRPr>
          </a:p>
          <a:p>
            <a:pPr marL="457200" indent="-457200">
              <a:buFont typeface="Arial"/>
              <a:buChar char="•"/>
            </a:pPr>
            <a:r>
              <a:rPr lang="en-GB" sz="2600">
                <a:latin typeface="Calibri"/>
                <a:ea typeface="Calibri"/>
                <a:cs typeface="Calibri"/>
              </a:rPr>
              <a:t>Online resource lists.</a:t>
            </a:r>
            <a:endParaRPr lang="en-GB" sz="2600">
              <a:latin typeface="Calibri"/>
              <a:cs typeface="Calibri"/>
            </a:endParaRPr>
          </a:p>
          <a:p>
            <a:pPr marL="457200" indent="-457200">
              <a:buFont typeface="Arial"/>
              <a:buChar char="•"/>
            </a:pPr>
            <a:r>
              <a:rPr lang="en-GB" sz="2600">
                <a:latin typeface="Calibri"/>
                <a:cs typeface="Calibri"/>
              </a:rPr>
              <a:t>How to search for, save and manage information using the library catalogue.</a:t>
            </a:r>
            <a:endParaRPr lang="en-GB" sz="2600">
              <a:latin typeface="Calibri"/>
              <a:cs typeface="Calibri Light"/>
            </a:endParaRPr>
          </a:p>
          <a:p>
            <a:pPr marL="457200" indent="-457200">
              <a:buFont typeface="Arial"/>
              <a:buChar char="•"/>
            </a:pPr>
            <a:r>
              <a:rPr lang="en-GB" sz="2600">
                <a:latin typeface="Calibri"/>
                <a:cs typeface="Calibri"/>
              </a:rPr>
              <a:t>How to find your way around the library web pages – and where to find help.</a:t>
            </a:r>
          </a:p>
        </p:txBody>
      </p:sp>
    </p:spTree>
    <p:extLst>
      <p:ext uri="{BB962C8B-B14F-4D97-AF65-F5344CB8AC3E}">
        <p14:creationId xmlns:p14="http://schemas.microsoft.com/office/powerpoint/2010/main" val="9895640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1833C62F-EAD4-4D78-8D03-AC783A82E1E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68291" y="465674"/>
            <a:ext cx="3670481" cy="5443747"/>
          </a:xfrm>
        </p:spPr>
        <p:txBody>
          <a:bodyPr vert="horz" lIns="91440" tIns="45720" rIns="91440" bIns="45720" rtlCol="0" anchor="t">
            <a:noAutofit/>
          </a:bodyPr>
          <a:lstStyle/>
          <a:p>
            <a:endParaRPr lang="en-GB" sz="3200">
              <a:cs typeface="Calibri Light"/>
            </a:endParaRPr>
          </a:p>
          <a:p>
            <a:endParaRPr lang="en-GB" sz="3200">
              <a:cs typeface="Calibri Light"/>
            </a:endParaRPr>
          </a:p>
          <a:p>
            <a:r>
              <a:rPr lang="en-GB" sz="4400" i="0">
                <a:latin typeface="Calibri"/>
                <a:cs typeface="Calibri Light"/>
              </a:rPr>
              <a:t>Students who use library resources outperform those who don't ...</a:t>
            </a:r>
          </a:p>
        </p:txBody>
      </p:sp>
      <p:pic>
        <p:nvPicPr>
          <p:cNvPr id="6" name="Picture 6" descr="A group of people sitting at a table&#10;&#10;Description automatically generated">
            <a:extLst>
              <a:ext uri="{FF2B5EF4-FFF2-40B4-BE49-F238E27FC236}">
                <a16:creationId xmlns:a16="http://schemas.microsoft.com/office/drawing/2014/main" id="{126E4D3E-8359-49D0-AC34-2060CC5EBDF3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/>
          <a:srcRect l="11721" r="11721"/>
          <a:stretch/>
        </p:blipFill>
        <p:spPr/>
      </p:pic>
    </p:spTree>
    <p:extLst>
      <p:ext uri="{BB962C8B-B14F-4D97-AF65-F5344CB8AC3E}">
        <p14:creationId xmlns:p14="http://schemas.microsoft.com/office/powerpoint/2010/main" val="9758873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3C609E-2DFB-400D-9C18-B78A5A7821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8072" y="24302"/>
            <a:ext cx="11939154" cy="1003916"/>
          </a:xfrm>
        </p:spPr>
        <p:txBody>
          <a:bodyPr>
            <a:normAutofit fontScale="90000"/>
          </a:bodyPr>
          <a:lstStyle/>
          <a:p>
            <a:r>
              <a:rPr lang="en-GB" dirty="0">
                <a:latin typeface="Calibri "/>
                <a:cs typeface="Calibri Light"/>
              </a:rPr>
              <a:t>Where does the library fit into the research process?</a:t>
            </a:r>
          </a:p>
        </p:txBody>
      </p:sp>
      <p:pic>
        <p:nvPicPr>
          <p:cNvPr id="6" name="Graphic 6" descr="Head with gears with solid fill">
            <a:extLst>
              <a:ext uri="{FF2B5EF4-FFF2-40B4-BE49-F238E27FC236}">
                <a16:creationId xmlns:a16="http://schemas.microsoft.com/office/drawing/2014/main" id="{4B2D26CF-9F24-47D4-8F01-57BA1404BD5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797801" y="3564948"/>
            <a:ext cx="1526309" cy="1532082"/>
          </a:xfrm>
          <a:prstGeom prst="rect">
            <a:avLst/>
          </a:prstGeom>
        </p:spPr>
      </p:pic>
      <p:pic>
        <p:nvPicPr>
          <p:cNvPr id="8" name="Graphic 8" descr="Thought bubble outline">
            <a:extLst>
              <a:ext uri="{FF2B5EF4-FFF2-40B4-BE49-F238E27FC236}">
                <a16:creationId xmlns:a16="http://schemas.microsoft.com/office/drawing/2014/main" id="{E2A95DD0-6516-45D3-87AC-57042D5433D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p:blipFill>
        <p:spPr>
          <a:xfrm flipH="1">
            <a:off x="4124348" y="970201"/>
            <a:ext cx="4568865" cy="3409041"/>
          </a:xfrm>
          <a:prstGeom prst="rect">
            <a:avLst/>
          </a:prstGeom>
        </p:spPr>
      </p:pic>
      <p:pic>
        <p:nvPicPr>
          <p:cNvPr id="9" name="Graphic 9" descr="Lecturer with solid fill">
            <a:extLst>
              <a:ext uri="{FF2B5EF4-FFF2-40B4-BE49-F238E27FC236}">
                <a16:creationId xmlns:a16="http://schemas.microsoft.com/office/drawing/2014/main" id="{486BE341-32D6-48D9-AE2B-4F6CF817C09D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p:blipFill>
        <p:spPr>
          <a:xfrm>
            <a:off x="-201757" y="3514436"/>
            <a:ext cx="1630218" cy="1630218"/>
          </a:xfrm>
          <a:prstGeom prst="rect">
            <a:avLst/>
          </a:prstGeom>
        </p:spPr>
      </p:pic>
      <p:pic>
        <p:nvPicPr>
          <p:cNvPr id="10" name="Graphic 10" descr="Internet with solid fill">
            <a:extLst>
              <a:ext uri="{FF2B5EF4-FFF2-40B4-BE49-F238E27FC236}">
                <a16:creationId xmlns:a16="http://schemas.microsoft.com/office/drawing/2014/main" id="{78533B40-97ED-4C03-90CC-94E1434A6BAD}"/>
              </a:ext>
            </a:extLst>
          </p:cNvPr>
          <p:cNvPicPr>
            <a:picLocks noChangeAspect="1"/>
          </p:cNvPicPr>
          <p:nvPr/>
        </p:nvPicPr>
        <p:blipFill>
          <a:blip r:embed="rId9">
            <a:extLs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p:blipFill>
        <p:spPr>
          <a:xfrm>
            <a:off x="2131868" y="3515880"/>
            <a:ext cx="1480127" cy="1480127"/>
          </a:xfrm>
          <a:prstGeom prst="rect">
            <a:avLst/>
          </a:prstGeom>
        </p:spPr>
      </p:pic>
      <p:pic>
        <p:nvPicPr>
          <p:cNvPr id="11" name="Graphic 11" descr="Books with solid fill">
            <a:extLst>
              <a:ext uri="{FF2B5EF4-FFF2-40B4-BE49-F238E27FC236}">
                <a16:creationId xmlns:a16="http://schemas.microsoft.com/office/drawing/2014/main" id="{3F48DC4B-0E97-4C52-93DD-62A0B956206C}"/>
              </a:ext>
            </a:extLst>
          </p:cNvPr>
          <p:cNvPicPr>
            <a:picLocks noChangeAspect="1"/>
          </p:cNvPicPr>
          <p:nvPr/>
        </p:nvPicPr>
        <p:blipFill>
          <a:blip r:embed="rId11">
            <a:extLs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p:blipFill>
        <p:spPr>
          <a:xfrm>
            <a:off x="4566515" y="3568556"/>
            <a:ext cx="1526309" cy="1537854"/>
          </a:xfrm>
          <a:prstGeom prst="rect">
            <a:avLst/>
          </a:prstGeom>
        </p:spPr>
      </p:pic>
      <p:pic>
        <p:nvPicPr>
          <p:cNvPr id="12" name="Graphic 12" descr="Graduation cap with solid fill">
            <a:extLst>
              <a:ext uri="{FF2B5EF4-FFF2-40B4-BE49-F238E27FC236}">
                <a16:creationId xmlns:a16="http://schemas.microsoft.com/office/drawing/2014/main" id="{DBA19759-0025-4136-B3FA-94DD9956338D}"/>
              </a:ext>
            </a:extLst>
          </p:cNvPr>
          <p:cNvPicPr>
            <a:picLocks noChangeAspect="1"/>
          </p:cNvPicPr>
          <p:nvPr/>
        </p:nvPicPr>
        <p:blipFill>
          <a:blip r:embed="rId13">
            <a:extLs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p:blipFill>
        <p:spPr>
          <a:xfrm>
            <a:off x="10228119" y="3353522"/>
            <a:ext cx="1965036" cy="1965036"/>
          </a:xfrm>
          <a:prstGeom prst="rect">
            <a:avLst/>
          </a:prstGeom>
        </p:spPr>
      </p:pic>
      <p:sp>
        <p:nvSpPr>
          <p:cNvPr id="16" name="Plus Sign 15">
            <a:extLst>
              <a:ext uri="{FF2B5EF4-FFF2-40B4-BE49-F238E27FC236}">
                <a16:creationId xmlns:a16="http://schemas.microsoft.com/office/drawing/2014/main" id="{4DCE82C7-97E2-445A-9A23-0B8C184BAF38}"/>
              </a:ext>
            </a:extLst>
          </p:cNvPr>
          <p:cNvSpPr/>
          <p:nvPr/>
        </p:nvSpPr>
        <p:spPr>
          <a:xfrm>
            <a:off x="3795856" y="4025322"/>
            <a:ext cx="669636" cy="606136"/>
          </a:xfrm>
          <a:prstGeom prst="mathPlus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Plus Sign 16">
            <a:extLst>
              <a:ext uri="{FF2B5EF4-FFF2-40B4-BE49-F238E27FC236}">
                <a16:creationId xmlns:a16="http://schemas.microsoft.com/office/drawing/2014/main" id="{356277BC-F040-49C3-B1B9-882F4F31BDB3}"/>
              </a:ext>
            </a:extLst>
          </p:cNvPr>
          <p:cNvSpPr/>
          <p:nvPr/>
        </p:nvSpPr>
        <p:spPr>
          <a:xfrm>
            <a:off x="1278947" y="4080884"/>
            <a:ext cx="669636" cy="606136"/>
          </a:xfrm>
          <a:prstGeom prst="mathPlus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Equals 17">
            <a:extLst>
              <a:ext uri="{FF2B5EF4-FFF2-40B4-BE49-F238E27FC236}">
                <a16:creationId xmlns:a16="http://schemas.microsoft.com/office/drawing/2014/main" id="{BDA4E49A-645C-413D-B3D6-C1495C39C2A4}"/>
              </a:ext>
            </a:extLst>
          </p:cNvPr>
          <p:cNvSpPr/>
          <p:nvPr/>
        </p:nvSpPr>
        <p:spPr>
          <a:xfrm>
            <a:off x="9428595" y="3981306"/>
            <a:ext cx="669636" cy="698500"/>
          </a:xfrm>
          <a:prstGeom prst="mathEqual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19" name="Arrow: Right 18">
            <a:extLst>
              <a:ext uri="{FF2B5EF4-FFF2-40B4-BE49-F238E27FC236}">
                <a16:creationId xmlns:a16="http://schemas.microsoft.com/office/drawing/2014/main" id="{876F720D-E557-4E83-B10D-205C3E55ECFF}"/>
              </a:ext>
            </a:extLst>
          </p:cNvPr>
          <p:cNvSpPr/>
          <p:nvPr/>
        </p:nvSpPr>
        <p:spPr>
          <a:xfrm>
            <a:off x="6718046" y="4023728"/>
            <a:ext cx="767772" cy="623454"/>
          </a:xfrm>
          <a:prstGeom prst="rightArrow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754C7BD-7E6E-44BA-8B0C-4FA2ACA66C8C}"/>
              </a:ext>
            </a:extLst>
          </p:cNvPr>
          <p:cNvSpPr txBox="1"/>
          <p:nvPr/>
        </p:nvSpPr>
        <p:spPr>
          <a:xfrm>
            <a:off x="126657" y="5357159"/>
            <a:ext cx="4338835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bri" panose="020F0502020204030204" pitchFamily="34" charset="0"/>
                <a:cs typeface="Calibri" panose="020F0502020204030204" pitchFamily="34" charset="0"/>
              </a:rPr>
              <a:t>Explore ideas, information and research from different sources.</a:t>
            </a:r>
            <a:endParaRPr lang="en-US" sz="20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2B557807-FD78-4269-9080-AF4548B268D6}"/>
              </a:ext>
            </a:extLst>
          </p:cNvPr>
          <p:cNvSpPr txBox="1"/>
          <p:nvPr/>
        </p:nvSpPr>
        <p:spPr>
          <a:xfrm>
            <a:off x="5179337" y="1866202"/>
            <a:ext cx="2458885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Make notes, use critical thinking, apply academic integrity.</a:t>
            </a:r>
            <a:endParaRPr lang="en-US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BE0D3B0-4959-40C8-8717-15CE6A44019A}"/>
              </a:ext>
            </a:extLst>
          </p:cNvPr>
          <p:cNvSpPr txBox="1"/>
          <p:nvPr/>
        </p:nvSpPr>
        <p:spPr>
          <a:xfrm>
            <a:off x="9444352" y="5340319"/>
            <a:ext cx="2747648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Develop original ideas built on attributed sources.  </a:t>
            </a:r>
          </a:p>
        </p:txBody>
      </p:sp>
    </p:spTree>
    <p:extLst>
      <p:ext uri="{BB962C8B-B14F-4D97-AF65-F5344CB8AC3E}">
        <p14:creationId xmlns:p14="http://schemas.microsoft.com/office/powerpoint/2010/main" val="14233244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76464536-A9F3-4799-AAD9-1F1F3D6E97C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76204" y="1480544"/>
            <a:ext cx="7186441" cy="4404286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00000"/>
              </a:lnSpc>
              <a:buFont typeface="Arial" panose="05000000000000000000" pitchFamily="2" charset="2"/>
              <a:buChar char="•"/>
            </a:pPr>
            <a:r>
              <a:rPr lang="en-GB" sz="2400" b="1" dirty="0">
                <a:solidFill>
                  <a:srgbClr val="FF0000"/>
                </a:solidFill>
                <a:latin typeface="Calibri"/>
                <a:cs typeface="Arial"/>
              </a:rPr>
              <a:t>C</a:t>
            </a:r>
            <a:r>
              <a:rPr lang="en-GB" sz="2400" b="1" dirty="0">
                <a:latin typeface="Calibri"/>
                <a:cs typeface="Arial"/>
              </a:rPr>
              <a:t>urrency. </a:t>
            </a:r>
            <a:r>
              <a:rPr lang="en-GB" sz="2400" dirty="0">
                <a:latin typeface="Calibri"/>
                <a:cs typeface="Arial"/>
              </a:rPr>
              <a:t>                                                                                  Is it up-to-date? </a:t>
            </a:r>
            <a:endParaRPr lang="en-GB" sz="2400" dirty="0">
              <a:latin typeface="Calibri"/>
              <a:ea typeface="+mn-lt"/>
              <a:cs typeface="Arial"/>
            </a:endParaRPr>
          </a:p>
          <a:p>
            <a:pPr>
              <a:lnSpc>
                <a:spcPct val="100000"/>
              </a:lnSpc>
              <a:buFont typeface="Arial" panose="05000000000000000000" pitchFamily="2" charset="2"/>
              <a:buChar char="•"/>
            </a:pPr>
            <a:r>
              <a:rPr lang="en-GB" sz="2400" b="1" dirty="0">
                <a:solidFill>
                  <a:srgbClr val="FF0000"/>
                </a:solidFill>
                <a:latin typeface="Calibri"/>
                <a:cs typeface="Arial"/>
              </a:rPr>
              <a:t>R</a:t>
            </a:r>
            <a:r>
              <a:rPr lang="en-GB" sz="2400" b="1" dirty="0">
                <a:latin typeface="Calibri"/>
                <a:cs typeface="Arial"/>
              </a:rPr>
              <a:t>elevance.</a:t>
            </a:r>
            <a:r>
              <a:rPr lang="en-GB" sz="2400" dirty="0">
                <a:latin typeface="Calibri"/>
                <a:cs typeface="Arial"/>
              </a:rPr>
              <a:t>                                                                                Who is the intended audience?  Will it help further your argument? </a:t>
            </a:r>
            <a:endParaRPr lang="en-GB" sz="2400" dirty="0">
              <a:latin typeface="Calibri"/>
              <a:cs typeface="Calibri Light"/>
            </a:endParaRPr>
          </a:p>
          <a:p>
            <a:pPr>
              <a:lnSpc>
                <a:spcPct val="100000"/>
              </a:lnSpc>
              <a:buFont typeface="Arial" panose="05000000000000000000" pitchFamily="2" charset="2"/>
              <a:buChar char="•"/>
            </a:pPr>
            <a:r>
              <a:rPr lang="en-GB" sz="2400" b="1" dirty="0">
                <a:solidFill>
                  <a:srgbClr val="FF0000"/>
                </a:solidFill>
                <a:latin typeface="Calibri"/>
                <a:cs typeface="Arial"/>
              </a:rPr>
              <a:t>A</a:t>
            </a:r>
            <a:r>
              <a:rPr lang="en-GB" sz="2400" b="1" dirty="0">
                <a:latin typeface="Calibri"/>
                <a:cs typeface="Arial"/>
              </a:rPr>
              <a:t>uthority.</a:t>
            </a:r>
            <a:r>
              <a:rPr lang="en-GB" sz="2400" dirty="0">
                <a:latin typeface="Calibri"/>
                <a:cs typeface="Arial"/>
              </a:rPr>
              <a:t>                                                                                 What are the author’s credentials?</a:t>
            </a:r>
            <a:endParaRPr lang="en-GB" sz="2400" dirty="0">
              <a:latin typeface="Calibri"/>
              <a:cs typeface="Calibri Light"/>
            </a:endParaRPr>
          </a:p>
          <a:p>
            <a:pPr>
              <a:lnSpc>
                <a:spcPct val="100000"/>
              </a:lnSpc>
              <a:buFont typeface="Arial" panose="05000000000000000000" pitchFamily="2" charset="2"/>
              <a:buChar char="•"/>
            </a:pPr>
            <a:r>
              <a:rPr lang="en-GB" sz="2400" b="1" dirty="0">
                <a:solidFill>
                  <a:srgbClr val="FF0000"/>
                </a:solidFill>
                <a:latin typeface="Calibri"/>
                <a:cs typeface="Arial"/>
              </a:rPr>
              <a:t>A</a:t>
            </a:r>
            <a:r>
              <a:rPr lang="en-GB" sz="2400" b="1" dirty="0">
                <a:latin typeface="Calibri"/>
                <a:cs typeface="Arial"/>
              </a:rPr>
              <a:t>ccuracy.</a:t>
            </a:r>
            <a:r>
              <a:rPr lang="en-GB" sz="2400" dirty="0">
                <a:latin typeface="Calibri"/>
                <a:cs typeface="Arial"/>
              </a:rPr>
              <a:t>                                                                                  Can it be verified? Is it supported by evidence?</a:t>
            </a:r>
            <a:endParaRPr lang="en-GB" sz="2400" dirty="0">
              <a:latin typeface="Calibri"/>
              <a:cs typeface="Calibri Light"/>
            </a:endParaRPr>
          </a:p>
          <a:p>
            <a:pPr>
              <a:lnSpc>
                <a:spcPct val="100000"/>
              </a:lnSpc>
              <a:buFont typeface="Arial" panose="05000000000000000000" pitchFamily="2" charset="2"/>
              <a:buChar char="•"/>
            </a:pPr>
            <a:r>
              <a:rPr lang="en-GB" sz="2400" b="1" dirty="0">
                <a:solidFill>
                  <a:srgbClr val="FF0000"/>
                </a:solidFill>
                <a:latin typeface="Calibri"/>
                <a:cs typeface="Arial"/>
              </a:rPr>
              <a:t>P</a:t>
            </a:r>
            <a:r>
              <a:rPr lang="en-GB" sz="2400" b="1" dirty="0">
                <a:latin typeface="Calibri"/>
                <a:cs typeface="Arial"/>
              </a:rPr>
              <a:t>urpose.</a:t>
            </a:r>
            <a:r>
              <a:rPr lang="en-GB" sz="2400" dirty="0">
                <a:latin typeface="Calibri"/>
                <a:cs typeface="Arial"/>
              </a:rPr>
              <a:t>                                                                                    Why has it been produced? Is it objective?</a:t>
            </a: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10E0E487-1251-4D07-BF02-6BE7CD4348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199921" y="1531"/>
            <a:ext cx="10737790" cy="1003916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latin typeface="Calibri"/>
                <a:cs typeface="Calibri"/>
              </a:rPr>
              <a:t>Evaluate all information critically. </a:t>
            </a:r>
            <a:endParaRPr lang="en-US" dirty="0">
              <a:latin typeface="Calibri"/>
              <a:cs typeface="Calibri"/>
            </a:endParaRPr>
          </a:p>
        </p:txBody>
      </p:sp>
      <p:pic>
        <p:nvPicPr>
          <p:cNvPr id="6" name="Picture 7" descr="A picture containing diagram&#10;&#10;Description automatically generated">
            <a:extLst>
              <a:ext uri="{FF2B5EF4-FFF2-40B4-BE49-F238E27FC236}">
                <a16:creationId xmlns:a16="http://schemas.microsoft.com/office/drawing/2014/main" id="{39692784-9902-44DC-95EA-5BFAB130DF58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/>
          <a:srcRect l="13877" r="13877"/>
          <a:stretch/>
        </p:blipFill>
        <p:spPr>
          <a:xfrm>
            <a:off x="7582476" y="2096655"/>
            <a:ext cx="4153739" cy="3618923"/>
          </a:xfr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0B82ED4-97AD-54E4-D648-F823DD445140}"/>
              </a:ext>
            </a:extLst>
          </p:cNvPr>
          <p:cNvSpPr txBox="1"/>
          <p:nvPr/>
        </p:nvSpPr>
        <p:spPr>
          <a:xfrm>
            <a:off x="7884195" y="5652565"/>
            <a:ext cx="31508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4"/>
              </a:rPr>
              <a:t>CRAAP test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5276255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117605-D255-48A1-A567-2D65AA5D1C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1955" y="2112"/>
            <a:ext cx="4295427" cy="1003916"/>
          </a:xfrm>
        </p:spPr>
        <p:txBody>
          <a:bodyPr>
            <a:noAutofit/>
          </a:bodyPr>
          <a:lstStyle/>
          <a:p>
            <a:pPr algn="ctr"/>
            <a:r>
              <a:rPr lang="en-GB">
                <a:latin typeface="Calibri"/>
                <a:cs typeface="Calibri"/>
              </a:rPr>
              <a:t>Stop and think ...</a:t>
            </a:r>
          </a:p>
        </p:txBody>
      </p:sp>
      <p:pic>
        <p:nvPicPr>
          <p:cNvPr id="5" name="Picture 5" descr="A chain on a table&#10;&#10;Description generated with high confidence">
            <a:extLst>
              <a:ext uri="{FF2B5EF4-FFF2-40B4-BE49-F238E27FC236}">
                <a16:creationId xmlns:a16="http://schemas.microsoft.com/office/drawing/2014/main" id="{DC39569A-1B0C-41D1-8B0B-4973EEFAD38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1280" y="1518814"/>
            <a:ext cx="6438767" cy="4445654"/>
          </a:xfrm>
          <a:prstGeom prst="rect">
            <a:avLst/>
          </a:prstGeo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30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01AD149D-8F20-44E0-B3B7-4D3A23E075B8}"/>
              </a:ext>
            </a:extLst>
          </p:cNvPr>
          <p:cNvSpPr txBox="1"/>
          <p:nvPr/>
        </p:nvSpPr>
        <p:spPr>
          <a:xfrm>
            <a:off x="8649854" y="1653309"/>
            <a:ext cx="2743200" cy="430887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3200">
                <a:latin typeface="Calibri"/>
                <a:cs typeface="Calibri"/>
              </a:rPr>
              <a:t>You have been given an assignment. Where would you begin searching for academic information?</a:t>
            </a:r>
            <a:endParaRPr lang="en-GB" sz="3200">
              <a:ea typeface="+mn-lt"/>
              <a:cs typeface="+mn-lt"/>
            </a:endParaRPr>
          </a:p>
          <a:p>
            <a:pPr algn="l"/>
            <a:endParaRPr lang="en-GB"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38953727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39AB3385-53E2-442E-9A69-88A748AC29A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56820" y="3021733"/>
            <a:ext cx="5487078" cy="296805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600">
                <a:latin typeface="Calibri"/>
                <a:cs typeface="Calibri"/>
              </a:rPr>
              <a:t>Go to </a:t>
            </a:r>
            <a:r>
              <a:rPr lang="en-GB" sz="2600" b="1">
                <a:latin typeface="Calibri"/>
                <a:cs typeface="Calibri"/>
              </a:rPr>
              <a:t>menti.com</a:t>
            </a:r>
            <a:endParaRPr lang="en-GB">
              <a:latin typeface="Calibri"/>
              <a:ea typeface="+mn-lt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600" b="1">
              <a:latin typeface="Calibri"/>
              <a:ea typeface="+mn-lt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600">
                <a:latin typeface="Calibri"/>
                <a:cs typeface="Calibri"/>
              </a:rPr>
              <a:t>. Input the code you see on the screen. 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600">
              <a:latin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600">
                <a:latin typeface="Calibri"/>
                <a:cs typeface="Calibri"/>
              </a:rPr>
              <a:t>. Answer.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600">
              <a:latin typeface="Calibri Light"/>
              <a:cs typeface="Calibri Ligh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600">
                <a:latin typeface="Calibri"/>
                <a:cs typeface="Calibri"/>
              </a:rPr>
              <a:t>. Submit.    </a:t>
            </a:r>
            <a:r>
              <a:rPr lang="en-GB" sz="2000">
                <a:latin typeface="Calibri"/>
                <a:cs typeface="Calibri"/>
              </a:rPr>
              <a:t> </a:t>
            </a:r>
            <a:r>
              <a:rPr lang="en-GB" sz="2000">
                <a:latin typeface="Calibri"/>
                <a:ea typeface="+mn-lt"/>
                <a:cs typeface="Calibri"/>
              </a:rPr>
              <a:t>                                </a:t>
            </a:r>
            <a:endParaRPr lang="en-GB" sz="2000">
              <a:ea typeface="+mn-lt"/>
              <a:cs typeface="+mn-lt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14200F6C-0DDE-43E1-BAE7-C125073A8F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2819" y="124321"/>
            <a:ext cx="4226156" cy="1003916"/>
          </a:xfrm>
        </p:spPr>
        <p:txBody>
          <a:bodyPr>
            <a:normAutofit/>
          </a:bodyPr>
          <a:lstStyle/>
          <a:p>
            <a:pPr algn="ctr"/>
            <a:r>
              <a:rPr lang="en-GB">
                <a:latin typeface="Calibri"/>
                <a:cs typeface="Calibri"/>
              </a:rPr>
              <a:t>Stop and think ...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5ADD689-DBCD-4A06-B49A-C6C853FE5228}"/>
              </a:ext>
            </a:extLst>
          </p:cNvPr>
          <p:cNvSpPr txBox="1"/>
          <p:nvPr/>
        </p:nvSpPr>
        <p:spPr>
          <a:xfrm>
            <a:off x="481446" y="1653310"/>
            <a:ext cx="11125200" cy="89255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600" b="1">
                <a:latin typeface="Calibri"/>
                <a:cs typeface="Calibri"/>
              </a:rPr>
              <a:t>You have been given an assignment.  Where would you begin searching for academic information?</a:t>
            </a:r>
            <a:endParaRPr lang="en-US" sz="2600" b="1">
              <a:cs typeface="Calibri Light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B37EF1D-4DF2-4B11-B643-821F1196869E}"/>
              </a:ext>
            </a:extLst>
          </p:cNvPr>
          <p:cNvSpPr txBox="1"/>
          <p:nvPr/>
        </p:nvSpPr>
        <p:spPr>
          <a:xfrm>
            <a:off x="5971309" y="5486400"/>
            <a:ext cx="4711701" cy="67710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 err="1">
                <a:latin typeface="Calibri"/>
                <a:cs typeface="Calibri"/>
                <a:hlinkClick r:id="rId3"/>
              </a:rPr>
              <a:t>menti</a:t>
            </a:r>
            <a:r>
              <a:rPr lang="en-GB" sz="2000" dirty="0">
                <a:latin typeface="Calibri"/>
                <a:cs typeface="Calibri"/>
                <a:hlinkClick r:id="rId3"/>
              </a:rPr>
              <a:t> - searching for academic information</a:t>
            </a:r>
            <a:endParaRPr lang="en-GB" sz="2000" dirty="0">
              <a:latin typeface="Calibri"/>
              <a:ea typeface="+mn-lt"/>
              <a:cs typeface="Calibri"/>
            </a:endParaRPr>
          </a:p>
          <a:p>
            <a:pPr algn="l"/>
            <a:endParaRPr lang="en-GB" dirty="0">
              <a:cs typeface="Calibri Light"/>
            </a:endParaRPr>
          </a:p>
        </p:txBody>
      </p:sp>
      <p:pic>
        <p:nvPicPr>
          <p:cNvPr id="12" name="Picture 12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AFA5EFC3-76FB-4918-9CF3-CAACEFDAF6F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6356" y="2849731"/>
            <a:ext cx="5623790" cy="2416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948930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33FADC-57D6-40B3-B064-5E2763C150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1455" y="69327"/>
            <a:ext cx="12309988" cy="1003916"/>
          </a:xfrm>
        </p:spPr>
        <p:txBody>
          <a:bodyPr>
            <a:noAutofit/>
          </a:bodyPr>
          <a:lstStyle/>
          <a:p>
            <a:pPr algn="ctr"/>
            <a:r>
              <a:rPr lang="en-GB" dirty="0">
                <a:latin typeface="Calibri"/>
                <a:cs typeface="Calibri"/>
              </a:rPr>
              <a:t>Where to begin  searching for academic information.</a:t>
            </a:r>
            <a:endParaRPr lang="en-US" dirty="0">
              <a:latin typeface="Calibri"/>
              <a:cs typeface="Calibri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7A10F5-E2CF-477F-B1C0-4A6BB7C110AC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380742" y="1540308"/>
            <a:ext cx="5334518" cy="2311132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600" b="1" dirty="0">
                <a:latin typeface="Calibri "/>
                <a:cs typeface="Calibri"/>
              </a:rPr>
              <a:t>Library resources.</a:t>
            </a:r>
            <a:endParaRPr lang="en-US" sz="2600" dirty="0">
              <a:latin typeface="Calibri "/>
              <a:ea typeface="+mn-lt"/>
              <a:cs typeface="+mn-l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600" dirty="0">
                <a:latin typeface="Calibri "/>
                <a:cs typeface="Calibri"/>
              </a:rPr>
              <a:t>Good print resources, but most information now available online, 24/7. Subscribed, up-to-date, academically credible content, in your subject area. Explore and build here.</a:t>
            </a:r>
            <a:endParaRPr lang="en-GB" sz="2600" dirty="0">
              <a:latin typeface="Calibri "/>
              <a:ea typeface="+mn-lt"/>
              <a:cs typeface="Calibri"/>
            </a:endParaRPr>
          </a:p>
          <a:p>
            <a:endParaRPr lang="en-GB" dirty="0">
              <a:cs typeface="Calibri Light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8A4DB38-53A8-44C4-B3F2-87A2D994C02B}"/>
              </a:ext>
            </a:extLst>
          </p:cNvPr>
          <p:cNvSpPr txBox="1"/>
          <p:nvPr/>
        </p:nvSpPr>
        <p:spPr>
          <a:xfrm>
            <a:off x="5855505" y="1562012"/>
            <a:ext cx="5808515" cy="236988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600" b="1" dirty="0">
                <a:latin typeface="Calibri "/>
                <a:cs typeface="Calibri"/>
              </a:rPr>
              <a:t>Online Resource Lists.</a:t>
            </a:r>
            <a:endParaRPr lang="en-US" sz="2600" dirty="0">
              <a:latin typeface="Calibri "/>
              <a:cs typeface="Calibri Light"/>
            </a:endParaRPr>
          </a:p>
          <a:p>
            <a:r>
              <a:rPr lang="en-GB" sz="2600" dirty="0">
                <a:latin typeface="Calibri "/>
                <a:cs typeface="Calibri"/>
              </a:rPr>
              <a:t>Find on Moodle or library web pages. Resources</a:t>
            </a:r>
            <a:r>
              <a:rPr lang="en-GB" sz="2600" dirty="0">
                <a:latin typeface="Calibri "/>
                <a:ea typeface="+mn-lt"/>
                <a:cs typeface="Calibri"/>
              </a:rPr>
              <a:t> recommended by your lecturers, made available by the library. Accessible by direct link. Start here.</a:t>
            </a:r>
          </a:p>
          <a:p>
            <a:pPr algn="l"/>
            <a:endParaRPr lang="en-GB" dirty="0">
              <a:cs typeface="Calibri Light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91058ACA-D479-46A3-AFB6-775A61370822}"/>
              </a:ext>
            </a:extLst>
          </p:cNvPr>
          <p:cNvSpPr txBox="1"/>
          <p:nvPr/>
        </p:nvSpPr>
        <p:spPr>
          <a:xfrm>
            <a:off x="358776" y="4111048"/>
            <a:ext cx="5133108" cy="249299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600" b="1" dirty="0">
                <a:latin typeface="Calibri"/>
                <a:cs typeface="Calibri"/>
              </a:rPr>
              <a:t>Moodle / Teams.</a:t>
            </a:r>
            <a:endParaRPr lang="en-US" sz="2600" dirty="0">
              <a:ea typeface="+mn-lt"/>
              <a:cs typeface="+mn-lt"/>
            </a:endParaRPr>
          </a:p>
          <a:p>
            <a:r>
              <a:rPr lang="en-GB" sz="2600" dirty="0">
                <a:latin typeface="Calibri"/>
                <a:cs typeface="Calibri"/>
              </a:rPr>
              <a:t>Additional resources from lecturers may be found here. Communication with peers. Be aware of what is happening here.</a:t>
            </a:r>
            <a:endParaRPr lang="en-GB" sz="2600" dirty="0">
              <a:latin typeface="Calibri"/>
              <a:ea typeface="+mn-lt"/>
              <a:cs typeface="Calibri"/>
            </a:endParaRPr>
          </a:p>
          <a:p>
            <a:endParaRPr lang="en-GB" sz="2600" b="1" dirty="0">
              <a:latin typeface="Calibri "/>
              <a:cs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C2C5401-EB9C-4369-9D0E-90228737DDB5}"/>
              </a:ext>
            </a:extLst>
          </p:cNvPr>
          <p:cNvSpPr txBox="1"/>
          <p:nvPr/>
        </p:nvSpPr>
        <p:spPr>
          <a:xfrm>
            <a:off x="5855505" y="4111048"/>
            <a:ext cx="6336495" cy="209288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600" b="1" dirty="0">
                <a:latin typeface="Calibri"/>
                <a:cs typeface="Calibri"/>
              </a:rPr>
              <a:t>Google</a:t>
            </a:r>
            <a:r>
              <a:rPr lang="en-GB" sz="2600" b="1" dirty="0">
                <a:latin typeface="Calibri"/>
                <a:ea typeface="+mn-lt"/>
                <a:cs typeface="Calibri"/>
              </a:rPr>
              <a:t> and the internet.</a:t>
            </a:r>
            <a:endParaRPr lang="en-US" sz="2600" dirty="0">
              <a:latin typeface="Calibri"/>
              <a:ea typeface="+mn-lt"/>
              <a:cs typeface="+mn-lt"/>
            </a:endParaRPr>
          </a:p>
          <a:p>
            <a:r>
              <a:rPr lang="en-GB" sz="2600" dirty="0">
                <a:latin typeface="Calibri"/>
                <a:cs typeface="Calibri"/>
              </a:rPr>
              <a:t>Evaluate - little quality control. Limited ability to refine. Restricted subscribed content. Understand what you are looking at … and what you are not looking at! Be wary here.</a:t>
            </a:r>
          </a:p>
        </p:txBody>
      </p:sp>
    </p:spTree>
    <p:extLst>
      <p:ext uri="{BB962C8B-B14F-4D97-AF65-F5344CB8AC3E}">
        <p14:creationId xmlns:p14="http://schemas.microsoft.com/office/powerpoint/2010/main" val="41828284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C39BEECA-4841-66AD-3536-9D45C002D2A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17210" y="1420403"/>
            <a:ext cx="11658124" cy="801833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GB" sz="2600" dirty="0">
                <a:latin typeface="Calibri"/>
                <a:cs typeface="Calibri"/>
              </a:rPr>
              <a:t>A prioritised list of print and electronic items recommended by lecturers and made accessible by the library, to support the successful completion of your module.</a:t>
            </a:r>
            <a:endParaRPr lang="en-GB" dirty="0">
              <a:latin typeface="Calibri"/>
              <a:ea typeface="+mn-lt"/>
              <a:cs typeface="Calibri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FFD7B840-EF79-5284-E314-9BD9FD44A8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894735" y="0"/>
            <a:ext cx="9638229" cy="1003916"/>
          </a:xfrm>
        </p:spPr>
        <p:txBody>
          <a:bodyPr>
            <a:normAutofit fontScale="90000"/>
          </a:bodyPr>
          <a:lstStyle/>
          <a:p>
            <a:pPr algn="ctr"/>
            <a:br>
              <a:rPr lang="en-GB" dirty="0">
                <a:latin typeface="Calibri"/>
                <a:cs typeface="Calibri"/>
              </a:rPr>
            </a:br>
            <a:r>
              <a:rPr lang="en-GB" sz="4900" dirty="0">
                <a:latin typeface="Calibri"/>
                <a:cs typeface="Calibri"/>
              </a:rPr>
              <a:t>What is an online resource lists?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CEC8B60-58A2-AE2C-4D57-25145580A7DF}"/>
              </a:ext>
            </a:extLst>
          </p:cNvPr>
          <p:cNvSpPr txBox="1"/>
          <p:nvPr/>
        </p:nvSpPr>
        <p:spPr>
          <a:xfrm>
            <a:off x="157225" y="2413680"/>
            <a:ext cx="4307201" cy="49244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600" b="1" dirty="0">
                <a:latin typeface="Calibri"/>
                <a:cs typeface="Calibri Light"/>
              </a:rPr>
              <a:t>Moodle</a:t>
            </a:r>
            <a:r>
              <a:rPr lang="en-GB" sz="2600" dirty="0">
                <a:latin typeface="Calibri"/>
                <a:cs typeface="Calibri Light"/>
              </a:rPr>
              <a:t> – open block drawer.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0CB99B7-2841-753E-477E-C2AC661DA431}"/>
              </a:ext>
            </a:extLst>
          </p:cNvPr>
          <p:cNvSpPr txBox="1"/>
          <p:nvPr/>
        </p:nvSpPr>
        <p:spPr>
          <a:xfrm>
            <a:off x="6145730" y="4099282"/>
            <a:ext cx="1738746" cy="89255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600" dirty="0">
                <a:latin typeface="Calibri"/>
                <a:cs typeface="Calibri"/>
              </a:rPr>
              <a:t>     </a:t>
            </a:r>
            <a:r>
              <a:rPr lang="en-GB" sz="2600" b="1" dirty="0">
                <a:latin typeface="Calibri"/>
                <a:cs typeface="Calibri"/>
              </a:rPr>
              <a:t>Library catalogue.</a:t>
            </a:r>
            <a:endParaRPr lang="en-GB" b="1" dirty="0"/>
          </a:p>
        </p:txBody>
      </p:sp>
      <p:pic>
        <p:nvPicPr>
          <p:cNvPr id="8" name="Picture 8">
            <a:extLst>
              <a:ext uri="{FF2B5EF4-FFF2-40B4-BE49-F238E27FC236}">
                <a16:creationId xmlns:a16="http://schemas.microsoft.com/office/drawing/2014/main" id="{733E8DE5-EF57-5A1A-EBED-E9497E4FC9B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898681" y="4991834"/>
            <a:ext cx="5113636" cy="1155879"/>
          </a:xfrm>
          <a:prstGeom prst="rect">
            <a:avLst/>
          </a:prstGeom>
        </p:spPr>
      </p:pic>
      <p:sp>
        <p:nvSpPr>
          <p:cNvPr id="11" name="Oval 10">
            <a:extLst>
              <a:ext uri="{FF2B5EF4-FFF2-40B4-BE49-F238E27FC236}">
                <a16:creationId xmlns:a16="http://schemas.microsoft.com/office/drawing/2014/main" id="{C270FC13-F449-C4B7-7D40-CD917BA4362B}"/>
              </a:ext>
            </a:extLst>
          </p:cNvPr>
          <p:cNvSpPr/>
          <p:nvPr/>
        </p:nvSpPr>
        <p:spPr>
          <a:xfrm>
            <a:off x="8261957" y="4861154"/>
            <a:ext cx="565728" cy="623455"/>
          </a:xfrm>
          <a:prstGeom prst="ellipse">
            <a:avLst/>
          </a:prstGeom>
          <a:noFill/>
          <a:ln w="1905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F66AA66B-58CE-54EE-C9C4-22C1DE3406F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27574" y="2240397"/>
            <a:ext cx="4210734" cy="2490357"/>
          </a:xfrm>
          <a:prstGeom prst="rect">
            <a:avLst/>
          </a:prstGeom>
        </p:spPr>
      </p:pic>
      <p:sp>
        <p:nvSpPr>
          <p:cNvPr id="4" name="Oval 3">
            <a:extLst>
              <a:ext uri="{FF2B5EF4-FFF2-40B4-BE49-F238E27FC236}">
                <a16:creationId xmlns:a16="http://schemas.microsoft.com/office/drawing/2014/main" id="{DB8FA086-68D7-3226-D7E8-9AF41BD1DAAB}"/>
              </a:ext>
            </a:extLst>
          </p:cNvPr>
          <p:cNvSpPr/>
          <p:nvPr/>
        </p:nvSpPr>
        <p:spPr>
          <a:xfrm>
            <a:off x="9563653" y="3824787"/>
            <a:ext cx="974237" cy="480514"/>
          </a:xfrm>
          <a:prstGeom prst="ellipse">
            <a:avLst/>
          </a:prstGeom>
          <a:noFill/>
          <a:ln w="1905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1DCE3EAD-2C6A-A8BC-A018-10EA22A60D5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8295" y="3034240"/>
            <a:ext cx="5714586" cy="801833"/>
          </a:xfrm>
          <a:prstGeom prst="rect">
            <a:avLst/>
          </a:prstGeom>
        </p:spPr>
      </p:pic>
      <p:sp>
        <p:nvSpPr>
          <p:cNvPr id="13" name="Oval 12">
            <a:extLst>
              <a:ext uri="{FF2B5EF4-FFF2-40B4-BE49-F238E27FC236}">
                <a16:creationId xmlns:a16="http://schemas.microsoft.com/office/drawing/2014/main" id="{A4E11D95-5AB2-EC17-73CB-8069C9C7802F}"/>
              </a:ext>
            </a:extLst>
          </p:cNvPr>
          <p:cNvSpPr/>
          <p:nvPr/>
        </p:nvSpPr>
        <p:spPr>
          <a:xfrm>
            <a:off x="5652956" y="2872225"/>
            <a:ext cx="566072" cy="595229"/>
          </a:xfrm>
          <a:prstGeom prst="ellipse">
            <a:avLst/>
          </a:prstGeom>
          <a:noFill/>
          <a:ln w="1905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9F84547B-3D62-4EAD-90B4-96C1BE677516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8295" y="4305610"/>
            <a:ext cx="5797977" cy="1734541"/>
          </a:xfrm>
          <a:prstGeom prst="rect">
            <a:avLst/>
          </a:prstGeom>
        </p:spPr>
      </p:pic>
      <p:sp>
        <p:nvSpPr>
          <p:cNvPr id="16" name="Oval 15">
            <a:extLst>
              <a:ext uri="{FF2B5EF4-FFF2-40B4-BE49-F238E27FC236}">
                <a16:creationId xmlns:a16="http://schemas.microsoft.com/office/drawing/2014/main" id="{0937AED0-7055-98B5-ADE4-63681427CCF5}"/>
              </a:ext>
            </a:extLst>
          </p:cNvPr>
          <p:cNvSpPr/>
          <p:nvPr/>
        </p:nvSpPr>
        <p:spPr>
          <a:xfrm>
            <a:off x="4654008" y="4861154"/>
            <a:ext cx="1369534" cy="914400"/>
          </a:xfrm>
          <a:prstGeom prst="ellipse">
            <a:avLst/>
          </a:prstGeom>
          <a:noFill/>
          <a:ln w="19050">
            <a:solidFill>
              <a:srgbClr val="C00000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94660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0123D691-A79C-4B7D-8E88-8139EA5F4BC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94076" y="1061781"/>
            <a:ext cx="6111781" cy="487015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600" dirty="0">
              <a:latin typeface="Calibri"/>
              <a:ea typeface="+mn-lt"/>
              <a:cs typeface="Calibri"/>
            </a:endParaRP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r>
              <a:rPr lang="en-GB" sz="2400" dirty="0">
                <a:latin typeface="Calibri"/>
                <a:ea typeface="+mn-lt"/>
                <a:cs typeface="Arial"/>
              </a:rPr>
              <a:t>Prioritised Essential and Further resources recommended by lecturers.</a:t>
            </a: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endParaRPr lang="en-GB" sz="2400" dirty="0">
              <a:latin typeface="Calibri"/>
              <a:cs typeface="Arial"/>
            </a:endParaRP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r>
              <a:rPr lang="en-GB" sz="2400" dirty="0">
                <a:latin typeface="Calibri"/>
                <a:cs typeface="Arial"/>
              </a:rPr>
              <a:t>Easy to use, direct links to live content or loan information.</a:t>
            </a: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endParaRPr lang="en-GB" sz="2400" dirty="0">
              <a:latin typeface="Calibri"/>
              <a:cs typeface="Arial"/>
            </a:endParaRP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r>
              <a:rPr lang="en-GB" sz="2400" dirty="0">
                <a:latin typeface="Calibri"/>
                <a:ea typeface="+mn-lt"/>
                <a:cs typeface="Calibri"/>
              </a:rPr>
              <a:t>Interact with your lecturers and peers.</a:t>
            </a:r>
            <a:endParaRPr lang="en-GB" sz="2400" dirty="0">
              <a:latin typeface="Calibri"/>
              <a:ea typeface="+mn-lt"/>
              <a:cs typeface="Arial"/>
            </a:endParaRP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endParaRPr lang="en-GB" sz="2400" dirty="0">
              <a:latin typeface="Calibri"/>
              <a:ea typeface="+mn-lt"/>
              <a:cs typeface="Arial"/>
            </a:endParaRP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r>
              <a:rPr lang="en-GB" sz="2400" dirty="0">
                <a:latin typeface="Calibri"/>
                <a:ea typeface="+mn-lt"/>
                <a:cs typeface="Arial"/>
              </a:rPr>
              <a:t>Create your own Collection of favourite resources - organise your information and keep details for reference lists.</a:t>
            </a: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endParaRPr lang="en-GB" sz="2400" dirty="0">
              <a:latin typeface="Calibri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400" dirty="0">
              <a:latin typeface="Calibri"/>
              <a:cs typeface="Arial"/>
            </a:endParaRP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endParaRPr lang="en-GB" sz="2600" dirty="0">
              <a:latin typeface="Calibri"/>
              <a:cs typeface="Arial"/>
            </a:endParaRPr>
          </a:p>
          <a:p>
            <a:pPr marL="457200" indent="-457200"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endParaRPr lang="en-GB" sz="2600" dirty="0">
              <a:latin typeface="Calibri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600" dirty="0">
              <a:latin typeface="Calibri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600" dirty="0">
              <a:latin typeface="Calibri"/>
              <a:cs typeface="Arial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endParaRPr lang="en-GB" sz="2600" dirty="0">
              <a:latin typeface="Calibri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600" dirty="0">
              <a:latin typeface="Calibri"/>
              <a:cs typeface="Arial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endParaRPr lang="en-GB" sz="2600" dirty="0">
              <a:latin typeface="Calibri"/>
              <a:cs typeface="Arial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endParaRPr lang="en-GB" dirty="0">
              <a:latin typeface="Calibri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dirty="0">
              <a:latin typeface="Calibri Light"/>
              <a:cs typeface="Calibri Light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endParaRPr lang="en-GB" dirty="0">
              <a:latin typeface="Calibri Light"/>
              <a:cs typeface="Calibri Light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endParaRPr lang="en-GB" dirty="0">
              <a:latin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dirty="0">
              <a:latin typeface="Calibri Light"/>
              <a:cs typeface="Calibri Light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90839837-BECF-48BB-9213-2512B6E112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0012" y="2001"/>
            <a:ext cx="10394860" cy="1003916"/>
          </a:xfrm>
        </p:spPr>
        <p:txBody>
          <a:bodyPr>
            <a:normAutofit/>
          </a:bodyPr>
          <a:lstStyle/>
          <a:p>
            <a:r>
              <a:rPr lang="en-GB" dirty="0">
                <a:latin typeface="Calibri"/>
                <a:cs typeface="Calibri"/>
              </a:rPr>
              <a:t>Why use an online resource list?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9AF0371-199B-44E2-8503-943EB7454B6F}"/>
              </a:ext>
            </a:extLst>
          </p:cNvPr>
          <p:cNvSpPr txBox="1"/>
          <p:nvPr/>
        </p:nvSpPr>
        <p:spPr>
          <a:xfrm>
            <a:off x="9817350" y="5268908"/>
            <a:ext cx="2373745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>
                <a:latin typeface="Calibri"/>
                <a:ea typeface="+mn-lt"/>
                <a:cs typeface="+mn-lt"/>
                <a:hlinkClick r:id="rId3"/>
              </a:rPr>
              <a:t>Online resource lists</a:t>
            </a:r>
            <a:endParaRPr lang="en-GB" sz="2000">
              <a:latin typeface="Calibri"/>
              <a:cs typeface="Calibri Light"/>
              <a:hlinkClick r:id="rId3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79CD530-4569-4E76-A79F-6A9260C63812}"/>
              </a:ext>
            </a:extLst>
          </p:cNvPr>
          <p:cNvSpPr txBox="1"/>
          <p:nvPr/>
        </p:nvSpPr>
        <p:spPr>
          <a:xfrm>
            <a:off x="358346" y="5788453"/>
            <a:ext cx="8423025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b="1" dirty="0">
                <a:latin typeface="Calibri"/>
                <a:cs typeface="Calibri Light"/>
              </a:rPr>
              <a:t>Online resource lists are a starting point – do not limit yourself!</a:t>
            </a:r>
            <a:endParaRPr lang="en-GB" sz="2400" b="1" dirty="0">
              <a:cs typeface="Calibri Light"/>
            </a:endParaRPr>
          </a:p>
        </p:txBody>
      </p:sp>
      <p:pic>
        <p:nvPicPr>
          <p:cNvPr id="7" name="Picture 7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9A1CE897-A39C-BE54-38E8-9950D669D0C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44491" y="1831864"/>
            <a:ext cx="5877790" cy="33328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924066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BBDF33-34A5-4062-AA9D-9E33932505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778197" y="0"/>
            <a:ext cx="9225337" cy="987330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latin typeface="Calibri"/>
                <a:cs typeface="Calibri"/>
              </a:rPr>
              <a:t>Why use the library catalogue?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BE2319-413A-482C-BC65-7A4DEB3FFF21}"/>
              </a:ext>
            </a:extLst>
          </p:cNvPr>
          <p:cNvSpPr>
            <a:spLocks noGrp="1"/>
          </p:cNvSpPr>
          <p:nvPr>
            <p:ph type="body" sz="quarter" idx="11"/>
          </p:nvPr>
        </p:nvSpPr>
        <p:spPr>
          <a:xfrm>
            <a:off x="5438763" y="1334572"/>
            <a:ext cx="6652569" cy="5149834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 dirty="0">
                <a:latin typeface="Calibri"/>
                <a:ea typeface="+mn-lt"/>
                <a:cs typeface="+mn-lt"/>
              </a:rPr>
              <a:t>The library provides </a:t>
            </a:r>
            <a:r>
              <a:rPr lang="en-GB" sz="2400" b="1" dirty="0">
                <a:latin typeface="Calibri"/>
                <a:ea typeface="+mn-lt"/>
                <a:cs typeface="+mn-lt"/>
              </a:rPr>
              <a:t>free</a:t>
            </a:r>
            <a:r>
              <a:rPr lang="en-GB" sz="2400" dirty="0">
                <a:latin typeface="Calibri"/>
                <a:ea typeface="+mn-lt"/>
                <a:cs typeface="+mn-lt"/>
              </a:rPr>
              <a:t> access to good, up-to-date resources in your subject area, in multiple formats.</a:t>
            </a:r>
          </a:p>
          <a:p>
            <a:pPr marL="342900" indent="-34290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r>
              <a:rPr lang="en-GB" sz="2400" dirty="0">
                <a:latin typeface="Calibri"/>
                <a:ea typeface="+mn-lt"/>
                <a:cs typeface="+mn-lt"/>
              </a:rPr>
              <a:t>Electronic and print based books.</a:t>
            </a:r>
          </a:p>
          <a:p>
            <a:pPr marL="342900" indent="-34290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r>
              <a:rPr lang="en-GB" sz="2400" dirty="0">
                <a:latin typeface="Calibri"/>
                <a:ea typeface="+mn-lt"/>
                <a:cs typeface="+mn-lt"/>
              </a:rPr>
              <a:t>Specialist databases.</a:t>
            </a:r>
          </a:p>
          <a:p>
            <a:pPr marL="342900" indent="-34290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r>
              <a:rPr lang="en-GB" sz="2400" dirty="0">
                <a:latin typeface="Calibri"/>
                <a:ea typeface="+mn-lt"/>
                <a:cs typeface="+mn-lt"/>
              </a:rPr>
              <a:t>Ejournals.</a:t>
            </a:r>
            <a:endParaRPr lang="en-US" sz="2400" dirty="0">
              <a:latin typeface="Calibri"/>
              <a:ea typeface="+mn-lt"/>
              <a:cs typeface="+mn-lt"/>
            </a:endParaRPr>
          </a:p>
          <a:p>
            <a:pPr marL="342900" indent="-34290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r>
              <a:rPr lang="en-GB" sz="2400" dirty="0">
                <a:latin typeface="Calibri"/>
                <a:ea typeface="+mn-lt"/>
                <a:cs typeface="+mn-lt"/>
              </a:rPr>
              <a:t>Newspapers.</a:t>
            </a:r>
            <a:endParaRPr lang="en-US" sz="2400" dirty="0">
              <a:latin typeface="Calibri"/>
              <a:ea typeface="+mn-lt"/>
              <a:cs typeface="+mn-lt"/>
            </a:endParaRPr>
          </a:p>
          <a:p>
            <a:pPr marL="342900" indent="-34290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r>
              <a:rPr lang="en-GB" sz="2400" dirty="0">
                <a:latin typeface="Calibri"/>
                <a:ea typeface="+mn-lt"/>
                <a:cs typeface="+mn-lt"/>
              </a:rPr>
              <a:t>Conference proceedings.</a:t>
            </a:r>
            <a:endParaRPr lang="en-US" sz="2400" dirty="0">
              <a:latin typeface="Calibri"/>
              <a:ea typeface="+mn-lt"/>
              <a:cs typeface="+mn-lt"/>
            </a:endParaRPr>
          </a:p>
          <a:p>
            <a:pPr marL="342900" indent="-34290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r>
              <a:rPr lang="en-GB" sz="2400" dirty="0">
                <a:latin typeface="Calibri"/>
                <a:ea typeface="+mn-lt"/>
                <a:cs typeface="+mn-lt"/>
              </a:rPr>
              <a:t>Reviews.</a:t>
            </a:r>
          </a:p>
          <a:p>
            <a:pPr marL="342900" indent="-34290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r>
              <a:rPr lang="en-GB" sz="2400" dirty="0">
                <a:latin typeface="Calibri"/>
                <a:ea typeface="+mn-lt"/>
                <a:cs typeface="+mn-lt"/>
              </a:rPr>
              <a:t>Legislation. </a:t>
            </a:r>
            <a:endParaRPr lang="en-US" sz="2400" dirty="0">
              <a:latin typeface="Calibri"/>
              <a:ea typeface="+mn-lt"/>
              <a:cs typeface="+mn-lt"/>
            </a:endParaRPr>
          </a:p>
          <a:p>
            <a:pPr marL="342900" indent="-34290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r>
              <a:rPr lang="en-GB" sz="2400" dirty="0">
                <a:latin typeface="Calibri"/>
                <a:ea typeface="+mn-lt"/>
                <a:cs typeface="+mn-lt"/>
              </a:rPr>
              <a:t>Statistical data.</a:t>
            </a:r>
          </a:p>
          <a:p>
            <a:pPr marL="342900" indent="-34290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r>
              <a:rPr lang="en-GB" sz="2400" dirty="0">
                <a:latin typeface="Calibri"/>
                <a:ea typeface="+mn-lt"/>
                <a:cs typeface="+mn-lt"/>
              </a:rPr>
              <a:t>Visual media, </a:t>
            </a:r>
            <a:r>
              <a:rPr lang="en-GB" sz="2400" dirty="0" err="1">
                <a:latin typeface="Calibri"/>
                <a:ea typeface="+mn-lt"/>
                <a:cs typeface="+mn-lt"/>
              </a:rPr>
              <a:t>eg.</a:t>
            </a:r>
            <a:r>
              <a:rPr lang="en-GB" sz="2400" dirty="0">
                <a:latin typeface="Calibri"/>
                <a:ea typeface="+mn-lt"/>
                <a:cs typeface="+mn-lt"/>
              </a:rPr>
              <a:t> videos and photographs.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400" dirty="0">
              <a:latin typeface="Calibri"/>
              <a:ea typeface="+mn-lt"/>
              <a:cs typeface="+mn-l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400" dirty="0">
                <a:latin typeface="Calibri"/>
                <a:ea typeface="+mn-lt"/>
                <a:cs typeface="+mn-lt"/>
              </a:rPr>
              <a:t>And much more ...</a:t>
            </a:r>
          </a:p>
          <a:p>
            <a:pPr marL="342900" indent="-34290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endParaRPr lang="en-GB" sz="2600" dirty="0">
              <a:latin typeface="Calibri"/>
              <a:ea typeface="+mn-lt"/>
              <a:cs typeface="+mn-l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600" dirty="0">
              <a:latin typeface="Calibri"/>
              <a:ea typeface="+mn-lt"/>
              <a:cs typeface="+mn-lt"/>
            </a:endParaRPr>
          </a:p>
          <a:p>
            <a:pPr marL="0" indent="0">
              <a:buNone/>
            </a:pPr>
            <a:endParaRPr lang="en-GB" sz="2600" dirty="0">
              <a:latin typeface="Calibri"/>
              <a:ea typeface="+mn-lt"/>
              <a:cs typeface="+mn-lt"/>
            </a:endParaRPr>
          </a:p>
        </p:txBody>
      </p:sp>
      <p:pic>
        <p:nvPicPr>
          <p:cNvPr id="5" name="Picture 5" descr="A picture containing indoor, wall&#10;&#10;Description generated with very high confidence">
            <a:extLst>
              <a:ext uri="{FF2B5EF4-FFF2-40B4-BE49-F238E27FC236}">
                <a16:creationId xmlns:a16="http://schemas.microsoft.com/office/drawing/2014/main" id="{D4494E35-8B37-48C6-B471-8CB180F5FA2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744" y="2052354"/>
            <a:ext cx="4949374" cy="37142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902414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2877A1D6-93CC-4C15-98A2-274713694DE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6071" y="1340165"/>
            <a:ext cx="7059675" cy="4011469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285750" indent="-285750">
              <a:spcBef>
                <a:spcPts val="0"/>
              </a:spcBef>
              <a:spcAft>
                <a:spcPts val="600"/>
              </a:spcAft>
              <a:buFont typeface="Arial,Sans-Serif" panose="05000000000000000000" pitchFamily="2" charset="2"/>
              <a:buChar char="•"/>
            </a:pPr>
            <a:r>
              <a:rPr lang="en-GB" sz="2600" dirty="0">
                <a:latin typeface="Calibri"/>
                <a:cs typeface="Calibri"/>
              </a:rPr>
              <a:t>Check loan information, make requests.</a:t>
            </a:r>
            <a:endParaRPr lang="en-US" sz="2600" dirty="0">
              <a:latin typeface="Calibri"/>
              <a:cs typeface="Calibri"/>
            </a:endParaRPr>
          </a:p>
          <a:p>
            <a:pPr marL="285750" indent="-285750">
              <a:spcBef>
                <a:spcPts val="0"/>
              </a:spcBef>
              <a:spcAft>
                <a:spcPts val="600"/>
              </a:spcAft>
              <a:buFont typeface="Arial,Sans-Serif" panose="05000000000000000000" pitchFamily="2" charset="2"/>
              <a:buChar char="•"/>
            </a:pPr>
            <a:endParaRPr lang="en-GB" sz="2600" dirty="0">
              <a:latin typeface="Calibri"/>
              <a:cs typeface="Calibri"/>
            </a:endParaRPr>
          </a:p>
          <a:p>
            <a:pPr marL="285750" indent="-285750">
              <a:spcBef>
                <a:spcPts val="0"/>
              </a:spcBef>
              <a:spcAft>
                <a:spcPts val="600"/>
              </a:spcAft>
              <a:buFont typeface="Arial,Sans-Serif" panose="05000000000000000000" pitchFamily="2" charset="2"/>
              <a:buChar char="•"/>
            </a:pPr>
            <a:r>
              <a:rPr lang="en-GB" sz="2600" dirty="0">
                <a:latin typeface="Calibri"/>
                <a:cs typeface="Calibri"/>
              </a:rPr>
              <a:t>Save favourite resources.</a:t>
            </a:r>
            <a:endParaRPr lang="en-US" sz="2600" dirty="0">
              <a:latin typeface="Calibri"/>
              <a:cs typeface="Calibri"/>
            </a:endParaRPr>
          </a:p>
          <a:p>
            <a:pPr marL="285750" indent="-285750">
              <a:spcBef>
                <a:spcPts val="0"/>
              </a:spcBef>
              <a:spcAft>
                <a:spcPts val="600"/>
              </a:spcAft>
              <a:buFont typeface="Arial,Sans-Serif" panose="05000000000000000000" pitchFamily="2" charset="2"/>
              <a:buChar char="•"/>
            </a:pPr>
            <a:endParaRPr lang="en-GB" sz="2600" dirty="0">
              <a:latin typeface="Calibri"/>
              <a:cs typeface="Calibri"/>
            </a:endParaRPr>
          </a:p>
          <a:p>
            <a:pPr marL="285750" indent="-285750">
              <a:spcBef>
                <a:spcPts val="0"/>
              </a:spcBef>
              <a:spcAft>
                <a:spcPts val="600"/>
              </a:spcAft>
              <a:buFont typeface="Arial,Sans-Serif" panose="05000000000000000000" pitchFamily="2" charset="2"/>
              <a:buChar char="•"/>
            </a:pPr>
            <a:r>
              <a:rPr lang="en-GB" sz="2600" dirty="0">
                <a:latin typeface="Calibri"/>
                <a:cs typeface="Calibri"/>
              </a:rPr>
              <a:t>Organise saved information - add labels,  set alerts.</a:t>
            </a:r>
          </a:p>
          <a:p>
            <a:pPr marL="285750" indent="-285750">
              <a:spcBef>
                <a:spcPts val="0"/>
              </a:spcBef>
              <a:spcAft>
                <a:spcPts val="600"/>
              </a:spcAft>
              <a:buFont typeface="Arial,Sans-Serif" panose="05000000000000000000" pitchFamily="2" charset="2"/>
              <a:buChar char="•"/>
            </a:pPr>
            <a:endParaRPr lang="en-GB" sz="2600" dirty="0">
              <a:latin typeface="Calibri"/>
              <a:cs typeface="Calibri"/>
            </a:endParaRPr>
          </a:p>
          <a:p>
            <a:pPr marL="285750" indent="-285750">
              <a:spcBef>
                <a:spcPts val="0"/>
              </a:spcBef>
              <a:spcAft>
                <a:spcPts val="600"/>
              </a:spcAft>
              <a:buFont typeface="Arial,Sans-Serif" panose="05000000000000000000" pitchFamily="2" charset="2"/>
              <a:buChar char="•"/>
            </a:pPr>
            <a:r>
              <a:rPr lang="en-GB" sz="2600" dirty="0">
                <a:latin typeface="Calibri"/>
                <a:cs typeface="Calibri"/>
              </a:rPr>
              <a:t>Find help with referencing, export to RefWorks.</a:t>
            </a:r>
          </a:p>
          <a:p>
            <a:pPr marL="0" indent="0">
              <a:spcBef>
                <a:spcPts val="0"/>
              </a:spcBef>
              <a:spcAft>
                <a:spcPts val="600"/>
              </a:spcAft>
              <a:buNone/>
            </a:pPr>
            <a:endParaRPr lang="en-GB" sz="2600" dirty="0">
              <a:latin typeface="Calibri"/>
              <a:cs typeface="Calibri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089A7B41-D703-41E1-A6E0-C42EDCDD10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339772" y="31957"/>
            <a:ext cx="10795518" cy="1003916"/>
          </a:xfrm>
        </p:spPr>
        <p:txBody>
          <a:bodyPr anchor="b">
            <a:normAutofit/>
          </a:bodyPr>
          <a:lstStyle/>
          <a:p>
            <a:pPr algn="ctr"/>
            <a:r>
              <a:rPr lang="en-GB">
                <a:latin typeface="Calibri"/>
                <a:cs typeface="Calibri"/>
              </a:rPr>
              <a:t>You can also ...</a:t>
            </a:r>
          </a:p>
        </p:txBody>
      </p:sp>
      <p:pic>
        <p:nvPicPr>
          <p:cNvPr id="6" name="Picture 7" descr="A sign on a cloudy day&#10;&#10;Description automatically generated">
            <a:extLst>
              <a:ext uri="{FF2B5EF4-FFF2-40B4-BE49-F238E27FC236}">
                <a16:creationId xmlns:a16="http://schemas.microsoft.com/office/drawing/2014/main" id="{D8519412-5DCC-4AE5-8C81-8211EAC22369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/>
          <a:srcRect l="22259" r="-2" b="-2"/>
          <a:stretch/>
        </p:blipFill>
        <p:spPr>
          <a:xfrm>
            <a:off x="7537390" y="1367901"/>
            <a:ext cx="4164534" cy="3616925"/>
          </a:xfrm>
          <a:noFill/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10D89EF-3A7F-8F9E-AC3A-1D21D1EED200}"/>
              </a:ext>
            </a:extLst>
          </p:cNvPr>
          <p:cNvSpPr txBox="1"/>
          <p:nvPr/>
        </p:nvSpPr>
        <p:spPr>
          <a:xfrm>
            <a:off x="464437" y="5351634"/>
            <a:ext cx="11653499" cy="13696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spcBef>
                <a:spcPts val="0"/>
              </a:spcBef>
              <a:spcAft>
                <a:spcPts val="600"/>
              </a:spcAft>
              <a:buNone/>
            </a:pPr>
            <a:r>
              <a:rPr lang="en-GB" sz="2600" b="1" dirty="0">
                <a:latin typeface="Calibri"/>
                <a:cs typeface="Calibri"/>
              </a:rPr>
              <a:t>Finding good quality information which you can organise and recall when needed, will help improve you work and ultimately your grade.</a:t>
            </a:r>
          </a:p>
          <a:p>
            <a:pPr marL="0" indent="0">
              <a:spcBef>
                <a:spcPts val="0"/>
              </a:spcBef>
              <a:spcAft>
                <a:spcPts val="600"/>
              </a:spcAft>
              <a:buNone/>
            </a:pPr>
            <a:endParaRPr lang="en-GB" sz="2600" dirty="0">
              <a:latin typeface="Calibri Light"/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221754302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F990998-2335-4562-8B0C-361C72EEA8E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42747" y="1352489"/>
            <a:ext cx="5697238" cy="4873675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600" b="1">
                <a:latin typeface="Calibri"/>
                <a:cs typeface="Arial"/>
              </a:rPr>
              <a:t>Search for information</a:t>
            </a:r>
            <a:endParaRPr lang="en-US" sz="2600">
              <a:latin typeface="Calibri"/>
              <a:ea typeface="+mn-lt"/>
              <a:cs typeface="+mn-lt"/>
            </a:endParaRPr>
          </a:p>
          <a:p>
            <a:pPr>
              <a:lnSpc>
                <a:spcPct val="100000"/>
              </a:lnSpc>
              <a:spcBef>
                <a:spcPts val="0"/>
              </a:spcBef>
              <a:buFont typeface="Arial" panose="05000000000000000000" pitchFamily="2" charset="2"/>
              <a:buChar char="•"/>
            </a:pPr>
            <a:r>
              <a:rPr lang="en-GB" sz="2600">
                <a:latin typeface="Calibri"/>
                <a:cs typeface="Arial"/>
              </a:rPr>
              <a:t> Books – electronic and print.</a:t>
            </a:r>
            <a:endParaRPr lang="en-US" sz="2600">
              <a:latin typeface="Calibri"/>
              <a:ea typeface="+mn-lt"/>
              <a:cs typeface="+mn-lt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r>
              <a:rPr lang="en-GB" sz="2600">
                <a:latin typeface="Calibri"/>
                <a:cs typeface="Arial"/>
              </a:rPr>
              <a:t>Peer reviewed journal articles.</a:t>
            </a:r>
            <a:endParaRPr lang="en-US" sz="2600">
              <a:latin typeface="Calibri"/>
              <a:cs typeface="Calibri Light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r>
              <a:rPr lang="en-GB" sz="2600">
                <a:latin typeface="Calibri"/>
                <a:ea typeface="+mn-lt"/>
                <a:cs typeface="Arial"/>
              </a:rPr>
              <a:t>And much more ...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600">
              <a:latin typeface="Calibri"/>
              <a:ea typeface="+mn-lt"/>
              <a:cs typeface="+mn-lt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600" b="1">
                <a:latin typeface="Calibri"/>
                <a:cs typeface="Arial"/>
              </a:rPr>
              <a:t>Manage information</a:t>
            </a:r>
            <a:endParaRPr lang="en-GB" sz="2600">
              <a:latin typeface="Calibri"/>
              <a:ea typeface="+mn-lt"/>
              <a:cs typeface="+mn-lt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r>
              <a:rPr lang="en-GB" sz="2600">
                <a:latin typeface="Calibri"/>
                <a:cs typeface="Arial"/>
              </a:rPr>
              <a:t>Save favourite items and add labels.</a:t>
            </a:r>
            <a:endParaRPr lang="en-US" sz="2600">
              <a:latin typeface="Calibri"/>
              <a:cs typeface="Calibri Light"/>
            </a:endParaRPr>
          </a:p>
          <a:p>
            <a:pPr marL="285750" indent="-285750">
              <a:lnSpc>
                <a:spcPct val="100000"/>
              </a:lnSpc>
              <a:spcBef>
                <a:spcPts val="0"/>
              </a:spcBef>
              <a:buFont typeface="Arial,Sans-Serif"/>
              <a:buChar char="•"/>
            </a:pPr>
            <a:r>
              <a:rPr lang="en-GB" sz="2600">
                <a:latin typeface="Calibri"/>
                <a:ea typeface="+mn-lt"/>
                <a:cs typeface="Arial"/>
              </a:rPr>
              <a:t>Save queries and set alerts.</a:t>
            </a:r>
            <a:endParaRPr lang="en-GB" sz="2600">
              <a:latin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600">
              <a:latin typeface="Calibri"/>
              <a:ea typeface="+mn-lt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600">
                <a:latin typeface="Calibri"/>
                <a:cs typeface="Arial"/>
              </a:rPr>
              <a:t>Also  Online Resource Lists.            </a:t>
            </a:r>
            <a:endParaRPr lang="en-GB" sz="2600">
              <a:latin typeface="Calibri"/>
              <a:cs typeface="Calibri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600">
                <a:latin typeface="Calibri"/>
                <a:ea typeface="+mn-lt"/>
                <a:cs typeface="Calibri"/>
              </a:rPr>
              <a:t>          Database Search.</a:t>
            </a: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r>
              <a:rPr lang="en-GB" sz="2600">
                <a:latin typeface="Calibri"/>
                <a:cs typeface="Calibri"/>
              </a:rPr>
              <a:t>          Need More?</a:t>
            </a:r>
            <a:endParaRPr lang="en-GB"/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600">
              <a:latin typeface="Calibri"/>
              <a:cs typeface="Arial"/>
            </a:endParaRPr>
          </a:p>
          <a:p>
            <a:pPr marL="0" indent="0">
              <a:lnSpc>
                <a:spcPct val="100000"/>
              </a:lnSpc>
              <a:spcBef>
                <a:spcPts val="0"/>
              </a:spcBef>
              <a:buNone/>
            </a:pPr>
            <a:endParaRPr lang="en-GB" sz="2600">
              <a:latin typeface="Calibri"/>
              <a:cs typeface="Arial"/>
            </a:endParaRPr>
          </a:p>
          <a:p>
            <a:pPr marL="0" indent="0">
              <a:buNone/>
            </a:pPr>
            <a:endParaRPr lang="en-GB" sz="2000">
              <a:latin typeface="Calibri"/>
              <a:cs typeface="Calibri Light"/>
            </a:endParaRPr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B4396659-F15E-4CFC-8301-D943864FB9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732180" y="2436"/>
            <a:ext cx="6350519" cy="1003916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latin typeface="Calibri"/>
                <a:cs typeface="Calibri"/>
              </a:rPr>
              <a:t>Library catalogue.</a:t>
            </a:r>
          </a:p>
        </p:txBody>
      </p:sp>
      <p:pic>
        <p:nvPicPr>
          <p:cNvPr id="5" name="Picture 5" descr="A hand holding a cell phone&#10;&#10;Description generated with high confidence">
            <a:extLst>
              <a:ext uri="{FF2B5EF4-FFF2-40B4-BE49-F238E27FC236}">
                <a16:creationId xmlns:a16="http://schemas.microsoft.com/office/drawing/2014/main" id="{06DB16E8-DFB1-46C4-9D48-BFBCB49CDDA3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/>
          <a:srcRect l="9759" r="9759"/>
          <a:stretch/>
        </p:blipFill>
        <p:spPr>
          <a:xfrm>
            <a:off x="6586060" y="1482022"/>
            <a:ext cx="4972651" cy="410984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2C3EA1C8-D61E-49B5-AE69-D5268F024073}"/>
              </a:ext>
            </a:extLst>
          </p:cNvPr>
          <p:cNvSpPr txBox="1"/>
          <p:nvPr/>
        </p:nvSpPr>
        <p:spPr>
          <a:xfrm>
            <a:off x="6466379" y="5746449"/>
            <a:ext cx="1732461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Calibri"/>
                <a:cs typeface="Arial"/>
                <a:hlinkClick r:id="rId4"/>
              </a:rPr>
              <a:t>Library Search</a:t>
            </a:r>
            <a:endParaRPr lang="en-GB" sz="2000" b="1" dirty="0">
              <a:latin typeface="Calibri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92430916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4D28DA-0DB6-4E34-82AF-C1D51C98A4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r>
              <a:rPr lang="en-GB" sz="3600" b="1" dirty="0">
                <a:ea typeface="+mj-lt"/>
                <a:cs typeface="+mj-lt"/>
              </a:rPr>
              <a:t>Linking Google Scholar </a:t>
            </a:r>
            <a:endParaRPr lang="en-US" sz="3600" dirty="0">
              <a:ea typeface="+mj-lt"/>
              <a:cs typeface="+mj-lt"/>
            </a:endParaRPr>
          </a:p>
          <a:p>
            <a:endParaRPr lang="en-US" sz="3600" b="1" kern="1200" dirty="0">
              <a:latin typeface="+mj-lt"/>
              <a:cs typeface="Calibri Light"/>
            </a:endParaRPr>
          </a:p>
        </p:txBody>
      </p:sp>
      <p:pic>
        <p:nvPicPr>
          <p:cNvPr id="7" name="Picture 7" descr="Graphical user interface, text, application, email&#10;&#10;Description automatically generated">
            <a:extLst>
              <a:ext uri="{FF2B5EF4-FFF2-40B4-BE49-F238E27FC236}">
                <a16:creationId xmlns:a16="http://schemas.microsoft.com/office/drawing/2014/main" id="{FB108C15-F2FE-4A53-AF63-DF36E20893B5}"/>
              </a:ext>
            </a:extLst>
          </p:cNvPr>
          <p:cNvPicPr>
            <a:picLocks noGrp="1" noChangeAspect="1"/>
          </p:cNvPicPr>
          <p:nvPr>
            <p:ph sz="quarter" idx="10"/>
          </p:nvPr>
        </p:nvPicPr>
        <p:blipFill>
          <a:blip r:embed="rId3"/>
          <a:stretch>
            <a:fillRect/>
          </a:stretch>
        </p:blipFill>
        <p:spPr>
          <a:xfrm>
            <a:off x="4153122" y="1713491"/>
            <a:ext cx="7776574" cy="3938587"/>
          </a:xfrm>
          <a:prstGeom prst="rect">
            <a:avLst/>
          </a:prstGeom>
        </p:spPr>
      </p:pic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89AB2D8-9A8D-4973-B548-8E49626686EF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103909" y="2279218"/>
            <a:ext cx="4504892" cy="386888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42900" indent="-342900">
              <a:buFont typeface="Arial" panose="05000000000000000000" pitchFamily="2" charset="2"/>
              <a:buChar char="•"/>
            </a:pPr>
            <a:r>
              <a:rPr lang="en-US" sz="2000" dirty="0">
                <a:latin typeface="Calibri"/>
                <a:cs typeface="Calibri"/>
              </a:rPr>
              <a:t>Search for Google Scholar</a:t>
            </a:r>
            <a:endParaRPr lang="en-US" dirty="0">
              <a:latin typeface="Calibri"/>
              <a:cs typeface="Calibri"/>
            </a:endParaRPr>
          </a:p>
          <a:p>
            <a:pPr marL="342900" indent="-342900">
              <a:buFont typeface="Arial" panose="05000000000000000000" pitchFamily="2" charset="2"/>
              <a:buChar char="•"/>
            </a:pPr>
            <a:r>
              <a:rPr lang="en-US" sz="2000">
                <a:latin typeface="Calibri"/>
                <a:cs typeface="Calibri"/>
              </a:rPr>
              <a:t>Click </a:t>
            </a:r>
            <a:r>
              <a:rPr lang="en-US" sz="2000" dirty="0">
                <a:latin typeface="Calibri"/>
                <a:cs typeface="Calibri"/>
              </a:rPr>
              <a:t>on 3 lines (top left of page)</a:t>
            </a:r>
          </a:p>
          <a:p>
            <a:pPr marL="342900" indent="-342900">
              <a:buFont typeface="Arial" panose="05000000000000000000" pitchFamily="2" charset="2"/>
              <a:buChar char="•"/>
            </a:pPr>
            <a:r>
              <a:rPr lang="en-US" sz="2000" dirty="0">
                <a:latin typeface="Calibri"/>
                <a:cs typeface="Calibri"/>
              </a:rPr>
              <a:t>Choose settings</a:t>
            </a:r>
          </a:p>
          <a:p>
            <a:pPr marL="342900" indent="-342900">
              <a:buFont typeface="Arial" panose="05000000000000000000" pitchFamily="2" charset="2"/>
              <a:buChar char="•"/>
            </a:pPr>
            <a:r>
              <a:rPr lang="en-US" sz="2000" dirty="0">
                <a:latin typeface="Calibri"/>
                <a:cs typeface="Calibri"/>
              </a:rPr>
              <a:t>Click library links</a:t>
            </a:r>
          </a:p>
          <a:p>
            <a:pPr marL="342900" indent="-342900">
              <a:buFont typeface="Arial" panose="05000000000000000000" pitchFamily="2" charset="2"/>
              <a:buChar char="•"/>
            </a:pPr>
            <a:r>
              <a:rPr lang="en-US" sz="2000" dirty="0">
                <a:latin typeface="Calibri"/>
                <a:cs typeface="Calibri"/>
              </a:rPr>
              <a:t>Type in UW Trinity </a:t>
            </a:r>
          </a:p>
          <a:p>
            <a:pPr marL="342900" indent="-342900">
              <a:buFont typeface="Arial" panose="05000000000000000000" pitchFamily="2" charset="2"/>
              <a:buChar char="•"/>
            </a:pPr>
            <a:r>
              <a:rPr lang="en-US" sz="2000" dirty="0">
                <a:latin typeface="Calibri"/>
                <a:cs typeface="Calibri"/>
              </a:rPr>
              <a:t>Click search</a:t>
            </a:r>
          </a:p>
          <a:p>
            <a:pPr marL="342900" indent="-342900">
              <a:buFont typeface="Arial" panose="05000000000000000000" pitchFamily="2" charset="2"/>
              <a:buChar char="•"/>
            </a:pPr>
            <a:r>
              <a:rPr lang="en-US" sz="2000" dirty="0">
                <a:latin typeface="Calibri"/>
                <a:cs typeface="Calibri"/>
              </a:rPr>
              <a:t>Tick the box with View it @ UWTSD</a:t>
            </a:r>
          </a:p>
          <a:p>
            <a:pPr marL="342900" indent="-342900">
              <a:buFont typeface="Arial" panose="05000000000000000000" pitchFamily="2" charset="2"/>
              <a:buChar char="•"/>
            </a:pPr>
            <a:r>
              <a:rPr lang="en-US" sz="2000" dirty="0">
                <a:latin typeface="Calibri"/>
                <a:cs typeface="Calibri"/>
              </a:rPr>
              <a:t>Save</a:t>
            </a:r>
          </a:p>
          <a:p>
            <a:endParaRPr lang="en-US" sz="2000" dirty="0"/>
          </a:p>
          <a:p>
            <a:endParaRPr lang="en-US" sz="2000" dirty="0"/>
          </a:p>
          <a:p>
            <a:pPr marL="0"/>
            <a:endParaRPr lang="en-US" sz="20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35E9544-5610-7EB8-A04C-4E8E483C2234}"/>
              </a:ext>
            </a:extLst>
          </p:cNvPr>
          <p:cNvSpPr txBox="1"/>
          <p:nvPr/>
        </p:nvSpPr>
        <p:spPr>
          <a:xfrm>
            <a:off x="282862" y="1581727"/>
            <a:ext cx="2570884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sz="2400" b="1" dirty="0">
                <a:solidFill>
                  <a:srgbClr val="0070C0"/>
                </a:solidFill>
                <a:latin typeface="Calibri Light"/>
                <a:hlinkClick r:id="rId4"/>
              </a:rPr>
              <a:t>G</a:t>
            </a:r>
            <a:r>
              <a:rPr lang="en-GB" sz="2400" b="1" dirty="0">
                <a:solidFill>
                  <a:srgbClr val="FF0000"/>
                </a:solidFill>
                <a:latin typeface="Calibri Light"/>
                <a:hlinkClick r:id="rId4"/>
              </a:rPr>
              <a:t>o</a:t>
            </a:r>
            <a:r>
              <a:rPr lang="en-GB" sz="2400" b="1" dirty="0">
                <a:solidFill>
                  <a:srgbClr val="FFC000"/>
                </a:solidFill>
                <a:latin typeface="Calibri Light"/>
                <a:hlinkClick r:id="rId4"/>
              </a:rPr>
              <a:t>o</a:t>
            </a:r>
            <a:r>
              <a:rPr lang="en-GB" sz="2400" b="1" dirty="0">
                <a:solidFill>
                  <a:srgbClr val="0070C0"/>
                </a:solidFill>
                <a:latin typeface="Calibri Light"/>
                <a:hlinkClick r:id="rId4"/>
              </a:rPr>
              <a:t>g</a:t>
            </a:r>
            <a:r>
              <a:rPr lang="en-GB" sz="2400" b="1" dirty="0">
                <a:solidFill>
                  <a:srgbClr val="00B050"/>
                </a:solidFill>
                <a:latin typeface="Calibri Light"/>
                <a:hlinkClick r:id="rId4"/>
              </a:rPr>
              <a:t>l</a:t>
            </a:r>
            <a:r>
              <a:rPr lang="en-GB" sz="2400" b="1" dirty="0">
                <a:solidFill>
                  <a:srgbClr val="FF0000"/>
                </a:solidFill>
                <a:latin typeface="Calibri Light"/>
                <a:hlinkClick r:id="rId4"/>
              </a:rPr>
              <a:t>e</a:t>
            </a:r>
            <a:r>
              <a:rPr lang="en-GB" sz="2400" b="1" dirty="0">
                <a:latin typeface="Calibri Light"/>
                <a:hlinkClick r:id="rId4"/>
              </a:rPr>
              <a:t> </a:t>
            </a:r>
            <a:r>
              <a:rPr lang="en-GB" sz="2400" b="1" dirty="0">
                <a:solidFill>
                  <a:srgbClr val="7F7F7F"/>
                </a:solidFill>
                <a:latin typeface="Calibri Light"/>
                <a:hlinkClick r:id="rId4"/>
              </a:rPr>
              <a:t>Scholar </a:t>
            </a:r>
            <a:r>
              <a:rPr lang="en-GB" sz="2400" dirty="0">
                <a:latin typeface="Calibri Light"/>
                <a:ea typeface="Calibri Light"/>
                <a:cs typeface="Calibri Light"/>
              </a:rPr>
              <a:t>​</a:t>
            </a:r>
            <a:endParaRPr lang="en-GB" sz="2400" dirty="0">
              <a:cs typeface="Calibri Light"/>
            </a:endParaRPr>
          </a:p>
        </p:txBody>
      </p:sp>
    </p:spTree>
    <p:extLst>
      <p:ext uri="{BB962C8B-B14F-4D97-AF65-F5344CB8AC3E}">
        <p14:creationId xmlns:p14="http://schemas.microsoft.com/office/powerpoint/2010/main" val="103709333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022BE7-AE44-466B-8880-26489B027A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882" y="278938"/>
            <a:ext cx="10795518" cy="1003916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400" dirty="0"/>
              <a:t>What </a:t>
            </a:r>
            <a:r>
              <a:rPr lang="en-US" sz="4000" dirty="0">
                <a:latin typeface="Calibri" panose="020F0502020204030204" pitchFamily="34" charset="0"/>
                <a:cs typeface="Calibri" panose="020F0502020204030204" pitchFamily="34" charset="0"/>
              </a:rPr>
              <a:t>about</a:t>
            </a:r>
            <a:r>
              <a:rPr lang="en-US" sz="3400" dirty="0"/>
              <a:t> Google Scholar?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3C272C0-F6DB-4CBA-81D0-8CE9F9660B56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329466" y="1479885"/>
            <a:ext cx="11341166" cy="2247226"/>
          </a:xfrm>
        </p:spPr>
        <p:txBody>
          <a:bodyPr vert="horz" lIns="91440" tIns="45720" rIns="91440" bIns="45720" rtlCol="0">
            <a:normAutofit fontScale="85000" lnSpcReduction="10000"/>
          </a:bodyPr>
          <a:lstStyle/>
          <a:p>
            <a:pPr marL="0" indent="0">
              <a:buNone/>
            </a:pP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Google Scholar:</a:t>
            </a:r>
          </a:p>
          <a:p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Indexes academic content (provides some links to full text material)</a:t>
            </a:r>
          </a:p>
          <a:p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If you are on the university network, it will link to UWTSD library holdings (‘View </a:t>
            </a:r>
            <a:r>
              <a:rPr lang="en-US" sz="2400" dirty="0" err="1">
                <a:latin typeface="Calibri" panose="020F0502020204030204" pitchFamily="34" charset="0"/>
                <a:cs typeface="Calibri" panose="020F0502020204030204" pitchFamily="34" charset="0"/>
              </a:rPr>
              <a:t>it@UWTSD</a:t>
            </a:r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 Library’)</a:t>
            </a:r>
          </a:p>
          <a:p>
            <a:endParaRPr lang="en-US" sz="2400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No filter for peer-reviewed material</a:t>
            </a:r>
          </a:p>
          <a:p>
            <a:r>
              <a:rPr lang="en-US" sz="2400" dirty="0">
                <a:latin typeface="Calibri" panose="020F0502020204030204" pitchFamily="34" charset="0"/>
                <a:cs typeface="Calibri" panose="020F0502020204030204" pitchFamily="34" charset="0"/>
              </a:rPr>
              <a:t>Only Google knows full list of content indexed</a:t>
            </a:r>
          </a:p>
          <a:p>
            <a:endParaRPr lang="en-US" sz="1800" dirty="0"/>
          </a:p>
          <a:p>
            <a:pPr marL="0"/>
            <a:endParaRPr lang="en-US" sz="1800" dirty="0"/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A177D29A-DE29-CBFA-1004-9844D9029E3F}"/>
              </a:ext>
            </a:extLst>
          </p:cNvPr>
          <p:cNvSpPr>
            <a:spLocks noGrp="1"/>
          </p:cNvSpPr>
          <p:nvPr>
            <p:ph type="sldNum" sz="quarter" idx="4294967295"/>
          </p:nvPr>
        </p:nvSpPr>
        <p:spPr>
          <a:xfrm>
            <a:off x="94488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C59C49BE-C281-4121-9303-AB9B2EACC87E}" type="slidenum">
              <a:rPr lang="en-GB" smtClean="0"/>
              <a:t>15</a:t>
            </a:fld>
            <a:endParaRPr lang="en-GB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602126BA-B9D5-E155-7E35-A9196B12AE0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2526" y="4143508"/>
            <a:ext cx="7414239" cy="2042698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EB5A77F7-FCCA-81CA-4AF7-9C173721F926}"/>
              </a:ext>
            </a:extLst>
          </p:cNvPr>
          <p:cNvSpPr txBox="1"/>
          <p:nvPr/>
        </p:nvSpPr>
        <p:spPr>
          <a:xfrm>
            <a:off x="9448800" y="5008783"/>
            <a:ext cx="2947737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linkClick r:id="rId5"/>
              </a:rPr>
              <a:t>Google Scholar</a:t>
            </a:r>
            <a:endParaRPr lang="en-GB" dirty="0"/>
          </a:p>
          <a:p>
            <a:endParaRPr lang="en-GB" dirty="0"/>
          </a:p>
          <a:p>
            <a:r>
              <a:rPr lang="en-GB" dirty="0">
                <a:hlinkClick r:id="rId6"/>
              </a:rPr>
              <a:t>LibKey Nomad</a:t>
            </a:r>
            <a:endParaRPr lang="en-GB" dirty="0"/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2800696393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3EE0831F-38EB-4CA3-1C36-01F9F2FF70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0214" y="498916"/>
            <a:ext cx="8394223" cy="1003916"/>
          </a:xfrm>
        </p:spPr>
        <p:txBody>
          <a:bodyPr>
            <a:normAutofit fontScale="90000"/>
          </a:bodyPr>
          <a:lstStyle/>
          <a:p>
            <a:r>
              <a:rPr lang="en-US" sz="49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We also provide digital support.</a:t>
            </a:r>
            <a:br>
              <a:rPr lang="en-US" dirty="0"/>
            </a:br>
            <a:endParaRPr lang="en-US" dirty="0"/>
          </a:p>
        </p:txBody>
      </p:sp>
      <p:sp>
        <p:nvSpPr>
          <p:cNvPr id="2" name="Text Placeholder 4">
            <a:extLst>
              <a:ext uri="{FF2B5EF4-FFF2-40B4-BE49-F238E27FC236}">
                <a16:creationId xmlns:a16="http://schemas.microsoft.com/office/drawing/2014/main" id="{88B7F9D4-2425-1C36-C71C-1E46139BC4DF}"/>
              </a:ext>
            </a:extLst>
          </p:cNvPr>
          <p:cNvSpPr txBox="1">
            <a:spLocks/>
          </p:cNvSpPr>
          <p:nvPr/>
        </p:nvSpPr>
        <p:spPr>
          <a:xfrm>
            <a:off x="370214" y="1425193"/>
            <a:ext cx="4536395" cy="4323181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Wingdings" panose="05000000000000000000" pitchFamily="2" charset="2"/>
              <a:buChar char="§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Wingdings" panose="05000000000000000000" pitchFamily="2" charset="2"/>
              <a:buChar char="§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Wingdings" panose="05000000000000000000" pitchFamily="2" charset="2"/>
              <a:buNone/>
            </a:pPr>
            <a:r>
              <a:rPr lang="en-GB" sz="25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The </a:t>
            </a:r>
            <a:r>
              <a:rPr lang="en-GB" sz="2500" err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  <a:hlinkClick r:id="rId2"/>
              </a:rPr>
              <a:t>DigiCentre</a:t>
            </a:r>
            <a:r>
              <a:rPr lang="en-GB" sz="25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is a one-stop shop for all the digital skills needs of both staff and students. Explore to find:  </a:t>
            </a:r>
          </a:p>
          <a:p>
            <a:pPr marL="0" indent="0">
              <a:buFont typeface="Wingdings" panose="05000000000000000000" pitchFamily="2" charset="2"/>
              <a:buNone/>
            </a:pPr>
            <a:endParaRPr lang="en-GB" sz="2500"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5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A collection of tools and resources to help you develop your digital skills. 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500">
              <a:solidFill>
                <a:srgbClr val="4A4A4B"/>
              </a:solidFill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5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Each institute has a </a:t>
            </a:r>
            <a:r>
              <a:rPr lang="en-GB" sz="2500" b="1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Digital Skills Advisor.</a:t>
            </a:r>
            <a:r>
              <a:rPr lang="en-GB" sz="250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 The IEH advisor is Gwennan Couch.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385D242-7D0F-E115-1988-1DD510708E3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80432" y="1894322"/>
            <a:ext cx="6384162" cy="37813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582248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30CE0D-4690-4440-A5D6-882C0639983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390239" y="1641321"/>
            <a:ext cx="6102028" cy="3218953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2600" b="1" dirty="0">
                <a:latin typeface="Calibri"/>
                <a:cs typeface="Calibri"/>
              </a:rPr>
              <a:t>Virtual tour. Three main sections:</a:t>
            </a:r>
          </a:p>
          <a:p>
            <a:pPr marL="457200" indent="-457200">
              <a:buFont typeface="Arial" panose="05000000000000000000" pitchFamily="2" charset="2"/>
              <a:buChar char="•"/>
            </a:pPr>
            <a:r>
              <a:rPr lang="en-GB" sz="2600" dirty="0">
                <a:latin typeface="Calibri"/>
                <a:ea typeface="Calibri"/>
                <a:cs typeface="Calibri"/>
              </a:rPr>
              <a:t>Library catalogue and related resources, - e.g. Search, Save and organise, Online resource lists, Need More?</a:t>
            </a:r>
          </a:p>
          <a:p>
            <a:pPr marL="457200" indent="-457200">
              <a:buFont typeface="Arial" panose="05000000000000000000" pitchFamily="2" charset="2"/>
              <a:buChar char="•"/>
            </a:pPr>
            <a:r>
              <a:rPr lang="en-GB" sz="2600" dirty="0">
                <a:latin typeface="Calibri"/>
                <a:ea typeface="Calibri"/>
                <a:cs typeface="Calibri"/>
              </a:rPr>
              <a:t>Help and support - e.g. Support for Staff, </a:t>
            </a:r>
            <a:r>
              <a:rPr lang="en-GB" sz="2600" dirty="0" err="1">
                <a:latin typeface="Calibri"/>
                <a:ea typeface="Calibri"/>
                <a:cs typeface="Calibri"/>
              </a:rPr>
              <a:t>Infoskills</a:t>
            </a:r>
            <a:r>
              <a:rPr lang="en-GB" sz="2600" dirty="0">
                <a:latin typeface="Calibri"/>
                <a:ea typeface="Calibri"/>
                <a:cs typeface="Calibri"/>
              </a:rPr>
              <a:t> and Digiskills, Need More?  Contact us.</a:t>
            </a:r>
          </a:p>
          <a:p>
            <a:pPr marL="457200" indent="-457200">
              <a:buFont typeface="Arial" panose="05000000000000000000" pitchFamily="2" charset="2"/>
              <a:buChar char="•"/>
            </a:pPr>
            <a:r>
              <a:rPr lang="en-GB" sz="2600" dirty="0">
                <a:latin typeface="Calibri"/>
                <a:ea typeface="Calibri"/>
                <a:cs typeface="Calibri"/>
              </a:rPr>
              <a:t>Library events.</a:t>
            </a:r>
          </a:p>
          <a:p>
            <a:pPr marL="0" indent="0">
              <a:buNone/>
            </a:pPr>
            <a:endParaRPr lang="en-GB" sz="2600" dirty="0">
              <a:latin typeface="Calibri"/>
              <a:cs typeface="Calibri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409010-743F-48DB-A936-37A45CAD39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34973"/>
            <a:ext cx="11172692" cy="1003916"/>
          </a:xfrm>
        </p:spPr>
        <p:txBody>
          <a:bodyPr anchor="b">
            <a:normAutofit/>
          </a:bodyPr>
          <a:lstStyle/>
          <a:p>
            <a:pPr algn="ctr"/>
            <a:r>
              <a:rPr lang="en-GB" dirty="0">
                <a:latin typeface="Calibri"/>
                <a:cs typeface="Calibri"/>
              </a:rPr>
              <a:t>Finding your way around the library web pages.</a:t>
            </a:r>
            <a:endParaRPr lang="en-US" dirty="0">
              <a:latin typeface="Calibri"/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4767B3B-998A-43D9-AF7B-DE2CFF01B3B4}"/>
              </a:ext>
            </a:extLst>
          </p:cNvPr>
          <p:cNvSpPr txBox="1"/>
          <p:nvPr/>
        </p:nvSpPr>
        <p:spPr>
          <a:xfrm>
            <a:off x="220610" y="5258716"/>
            <a:ext cx="11581151" cy="121776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2600" b="1" dirty="0">
                <a:latin typeface="Calibri"/>
                <a:cs typeface="Calibri"/>
              </a:rPr>
              <a:t>The library web pages</a:t>
            </a:r>
            <a:r>
              <a:rPr lang="en-GB" sz="2600" dirty="0">
                <a:latin typeface="Calibri"/>
                <a:cs typeface="Calibri"/>
              </a:rPr>
              <a:t> can be found at:  </a:t>
            </a:r>
            <a:r>
              <a:rPr lang="en-GB" sz="2600" dirty="0">
                <a:latin typeface="Calibri"/>
                <a:cs typeface="Calibri"/>
                <a:hlinkClick r:id="rId3"/>
              </a:rPr>
              <a:t>https://www.uwtsd.ac.uk/library/</a:t>
            </a:r>
            <a:endParaRPr lang="en-GB" sz="2600" dirty="0">
              <a:latin typeface="Calibri"/>
              <a:ea typeface="+mn-lt"/>
              <a:cs typeface="+mn-lt"/>
            </a:endParaRPr>
          </a:p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GB" sz="2600" dirty="0">
                <a:latin typeface="Calibri"/>
                <a:cs typeface="Calibri"/>
              </a:rPr>
              <a:t>Also, on Moodle, UWTSD Quick Links  - or search for </a:t>
            </a:r>
            <a:r>
              <a:rPr lang="en-GB" sz="2600" i="1" dirty="0">
                <a:latin typeface="Calibri"/>
                <a:cs typeface="Calibri"/>
              </a:rPr>
              <a:t>UWTSD library.</a:t>
            </a:r>
            <a:endParaRPr lang="en-GB" sz="2600" i="1" dirty="0">
              <a:latin typeface="Calibri"/>
              <a:ea typeface="+mn-lt"/>
              <a:cs typeface="+mn-lt"/>
            </a:endParaRPr>
          </a:p>
          <a:p>
            <a:pPr algn="l"/>
            <a:endParaRPr lang="en-GB" dirty="0">
              <a:cs typeface="Calibri Light"/>
            </a:endParaRPr>
          </a:p>
        </p:txBody>
      </p:sp>
      <p:pic>
        <p:nvPicPr>
          <p:cNvPr id="11" name="Picture 10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6686742E-5FFA-B8BC-D5FF-358E36E6EC64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30960" y="1448177"/>
            <a:ext cx="5170801" cy="35564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88331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1C7C7E42-2992-4860-AD93-C2C441FAB1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5870" y="41928"/>
            <a:ext cx="5888700" cy="1037683"/>
          </a:xfrm>
        </p:spPr>
        <p:txBody>
          <a:bodyPr/>
          <a:lstStyle/>
          <a:p>
            <a:pPr algn="ctr"/>
            <a:r>
              <a:rPr lang="en-GB" dirty="0">
                <a:latin typeface="Calibri"/>
                <a:cs typeface="Calibri"/>
              </a:rPr>
              <a:t>Help is always available.</a:t>
            </a:r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44E52C4-795A-40A3-B1A9-036D56E677B1}"/>
              </a:ext>
            </a:extLst>
          </p:cNvPr>
          <p:cNvSpPr txBox="1"/>
          <p:nvPr/>
        </p:nvSpPr>
        <p:spPr>
          <a:xfrm>
            <a:off x="2143432" y="5180416"/>
            <a:ext cx="3580971" cy="86177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latin typeface="Calibri"/>
                <a:ea typeface="+mn-lt"/>
                <a:cs typeface="Calibri"/>
              </a:rPr>
              <a:t>General queries</a:t>
            </a:r>
            <a:endParaRPr lang="en-US" sz="2400" dirty="0">
              <a:ea typeface="+mn-lt"/>
              <a:cs typeface="+mn-lt"/>
            </a:endParaRP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600" dirty="0">
                <a:latin typeface="Calibri"/>
                <a:ea typeface="+mn-lt"/>
                <a:cs typeface="Calibri"/>
                <a:hlinkClick r:id="rId3"/>
              </a:rPr>
              <a:t>library@uwtsd.ac.uk</a:t>
            </a:r>
            <a:r>
              <a:rPr lang="en-GB" sz="2600" dirty="0">
                <a:latin typeface="Calibri"/>
                <a:ea typeface="+mn-lt"/>
                <a:cs typeface="Calibri"/>
              </a:rPr>
              <a:t> </a:t>
            </a:r>
            <a:endParaRPr lang="en-US" sz="2600" dirty="0">
              <a:ea typeface="+mn-lt"/>
              <a:cs typeface="+mn-lt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D58A4BF-3DC1-4590-BE98-17229B6091CB}"/>
              </a:ext>
            </a:extLst>
          </p:cNvPr>
          <p:cNvSpPr txBox="1"/>
          <p:nvPr/>
        </p:nvSpPr>
        <p:spPr>
          <a:xfrm>
            <a:off x="6223150" y="1743365"/>
            <a:ext cx="5888700" cy="120032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dirty="0">
                <a:latin typeface="Calibri"/>
                <a:cs typeface="Calibri"/>
              </a:rPr>
              <a:t>Search and subject related queries: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latin typeface="Calibri"/>
                <a:cs typeface="Calibri"/>
              </a:rPr>
              <a:t>Alison Evans,  </a:t>
            </a:r>
            <a:r>
              <a:rPr lang="en-GB" sz="2400" dirty="0">
                <a:latin typeface="Calibri"/>
                <a:cs typeface="Calibri"/>
              </a:rPr>
              <a:t>Academic Liaison Librarian.</a:t>
            </a:r>
            <a:endParaRPr lang="en-GB" sz="2400" dirty="0">
              <a:ea typeface="+mn-lt"/>
              <a:cs typeface="+mn-lt"/>
            </a:endParaRPr>
          </a:p>
          <a:p>
            <a:r>
              <a:rPr lang="en-GB" sz="2400" dirty="0">
                <a:latin typeface="Calibri"/>
                <a:cs typeface="Calibri"/>
              </a:rPr>
              <a:t>     </a:t>
            </a:r>
            <a:r>
              <a:rPr lang="en-GB" sz="2400" dirty="0">
                <a:latin typeface="Calibri"/>
                <a:cs typeface="Calibri"/>
                <a:hlinkClick r:id="rId4"/>
              </a:rPr>
              <a:t>alison.evans@uwtsd.ac.uk</a:t>
            </a:r>
            <a:r>
              <a:rPr lang="en-GB" sz="2400" dirty="0">
                <a:latin typeface="Calibri"/>
                <a:cs typeface="Calibri"/>
              </a:rPr>
              <a:t> </a:t>
            </a:r>
            <a:endParaRPr lang="en-US" sz="2400" dirty="0">
              <a:ea typeface="+mn-lt"/>
              <a:cs typeface="+mn-lt"/>
            </a:endParaRPr>
          </a:p>
        </p:txBody>
      </p:sp>
      <p:pic>
        <p:nvPicPr>
          <p:cNvPr id="14" name="Picture 14" descr="A picture containing table, person, indoor, computer&#10;&#10;Description automatically generated">
            <a:extLst>
              <a:ext uri="{FF2B5EF4-FFF2-40B4-BE49-F238E27FC236}">
                <a16:creationId xmlns:a16="http://schemas.microsoft.com/office/drawing/2014/main" id="{48A98BE8-15B3-40A3-BAA5-71E18DB561CA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5"/>
          <a:srcRect t="2453" b="2453"/>
          <a:stretch/>
        </p:blipFill>
        <p:spPr>
          <a:xfrm>
            <a:off x="460158" y="1580896"/>
            <a:ext cx="5264245" cy="3371598"/>
          </a:xfrm>
        </p:spPr>
      </p:pic>
      <p:pic>
        <p:nvPicPr>
          <p:cNvPr id="5" name="Picture 6" descr="Icon&#10;&#10;Description automatically generated">
            <a:extLst>
              <a:ext uri="{FF2B5EF4-FFF2-40B4-BE49-F238E27FC236}">
                <a16:creationId xmlns:a16="http://schemas.microsoft.com/office/drawing/2014/main" id="{6CF4388D-742A-41D4-B25A-D179A496B817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0158" y="5048669"/>
            <a:ext cx="1545693" cy="1161321"/>
          </a:xfrm>
          <a:prstGeom prst="rect">
            <a:avLst/>
          </a:prstGeom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99F8107F-5B16-71C5-ECE9-FA243A532C63}"/>
              </a:ext>
            </a:extLst>
          </p:cNvPr>
          <p:cNvSpPr txBox="1"/>
          <p:nvPr/>
        </p:nvSpPr>
        <p:spPr>
          <a:xfrm>
            <a:off x="6223150" y="3281092"/>
            <a:ext cx="5879690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Calibri" panose="020F0502020204030204" pitchFamily="34" charset="0"/>
              </a:rPr>
              <a:t>Digital skills queries: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1" dirty="0">
                <a:latin typeface="Calibri"/>
                <a:ea typeface="+mn-lt"/>
                <a:cs typeface="Calibri"/>
              </a:rPr>
              <a:t>Gwen Couch</a:t>
            </a:r>
            <a:r>
              <a:rPr lang="en-GB" sz="2400" dirty="0">
                <a:latin typeface="Calibri"/>
                <a:ea typeface="+mn-lt"/>
                <a:cs typeface="Calibri"/>
              </a:rPr>
              <a:t>, Digital Skills Advisor.</a:t>
            </a:r>
          </a:p>
          <a:p>
            <a:r>
              <a:rPr lang="en-GB" sz="2400" dirty="0">
                <a:latin typeface="Calibri"/>
                <a:ea typeface="+mn-lt"/>
                <a:cs typeface="Calibri"/>
              </a:rPr>
              <a:t>     </a:t>
            </a:r>
            <a:r>
              <a:rPr lang="en-GB" sz="2400" dirty="0">
                <a:latin typeface="Calibri"/>
                <a:ea typeface="+mn-lt"/>
                <a:cs typeface="Calibri"/>
                <a:hlinkClick r:id="rId7"/>
              </a:rPr>
              <a:t>g.couch@uwtsd.ac.uk</a:t>
            </a:r>
            <a:endParaRPr lang="en-GB" sz="2400" dirty="0">
              <a:latin typeface="Calibri"/>
              <a:ea typeface="+mn-lt"/>
              <a:cs typeface="Calibri"/>
            </a:endParaRPr>
          </a:p>
          <a:p>
            <a:endParaRPr lang="en-GB" dirty="0"/>
          </a:p>
        </p:txBody>
      </p:sp>
      <p:sp>
        <p:nvSpPr>
          <p:cNvPr id="7" name="TextBox 6">
            <a:hlinkClick r:id="rId8"/>
            <a:extLst>
              <a:ext uri="{FF2B5EF4-FFF2-40B4-BE49-F238E27FC236}">
                <a16:creationId xmlns:a16="http://schemas.microsoft.com/office/drawing/2014/main" id="{CBDFE9E8-12D3-3B18-CA15-9DA662D14340}"/>
              </a:ext>
            </a:extLst>
          </p:cNvPr>
          <p:cNvSpPr txBox="1"/>
          <p:nvPr/>
        </p:nvSpPr>
        <p:spPr>
          <a:xfrm>
            <a:off x="6223150" y="5525365"/>
            <a:ext cx="281269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hlinkClick r:id="rId8"/>
              </a:rPr>
              <a:t>Infoskills programme</a:t>
            </a: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5ED9060-2F59-4E69-5B50-FB51DFFDF215}"/>
              </a:ext>
            </a:extLst>
          </p:cNvPr>
          <p:cNvSpPr txBox="1"/>
          <p:nvPr/>
        </p:nvSpPr>
        <p:spPr>
          <a:xfrm>
            <a:off x="6223150" y="4899000"/>
            <a:ext cx="34830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alibri" panose="020F0502020204030204" pitchFamily="34" charset="0"/>
                <a:cs typeface="Calibri" panose="020F0502020204030204" pitchFamily="34" charset="0"/>
                <a:hlinkClick r:id="rId9"/>
              </a:rPr>
              <a:t>Database of the Month</a:t>
            </a:r>
            <a:endParaRPr lang="en-GB" sz="24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8EF74A00-AA1D-EE89-8B42-642BDF1C1264}"/>
              </a:ext>
            </a:extLst>
          </p:cNvPr>
          <p:cNvSpPr txBox="1"/>
          <p:nvPr/>
        </p:nvSpPr>
        <p:spPr>
          <a:xfrm>
            <a:off x="9534592" y="4779404"/>
            <a:ext cx="248042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latin typeface="Calibri "/>
              </a:rPr>
              <a:t>Request items not held in the library</a:t>
            </a:r>
            <a:endParaRPr lang="en-GB" sz="2400" dirty="0">
              <a:latin typeface="Calibri "/>
              <a:hlinkClick r:id="rId1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latin typeface="Calibri "/>
                <a:hlinkClick r:id="rId10"/>
              </a:rPr>
              <a:t>Need More?</a:t>
            </a:r>
            <a:endParaRPr lang="en-GB" sz="2400" dirty="0">
              <a:latin typeface="Calibri "/>
            </a:endParaRPr>
          </a:p>
        </p:txBody>
      </p:sp>
    </p:spTree>
    <p:extLst>
      <p:ext uri="{BB962C8B-B14F-4D97-AF65-F5344CB8AC3E}">
        <p14:creationId xmlns:p14="http://schemas.microsoft.com/office/powerpoint/2010/main" val="32446919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0" grpId="0"/>
      <p:bldP spid="2" grpId="0"/>
      <p:bldP spid="7" grpId="0"/>
      <p:bldP spid="4" grpId="0"/>
      <p:bldP spid="8" grpId="0"/>
    </p:bld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GUID" val="c228d443-04ac-4bec-a88d-7d5b45623a65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OINTS" val="1"/>
  <p:tag name="TIME" val="15"/>
</p:tagLst>
</file>

<file path=ppt/theme/theme1.xml><?xml version="1.0" encoding="utf-8"?>
<a:theme xmlns:a="http://schemas.openxmlformats.org/drawingml/2006/main" name="Office Theme">
  <a:themeElements>
    <a:clrScheme name="Library Colours">
      <a:dk1>
        <a:sysClr val="windowText" lastClr="000000"/>
      </a:dk1>
      <a:lt1>
        <a:sysClr val="window" lastClr="FFFFFF"/>
      </a:lt1>
      <a:dk2>
        <a:srgbClr val="333333"/>
      </a:dk2>
      <a:lt2>
        <a:srgbClr val="E7E6E6"/>
      </a:lt2>
      <a:accent1>
        <a:srgbClr val="007F7C"/>
      </a:accent1>
      <a:accent2>
        <a:srgbClr val="D1428D"/>
      </a:accent2>
      <a:accent3>
        <a:srgbClr val="D8AE47"/>
      </a:accent3>
      <a:accent4>
        <a:srgbClr val="9933FF"/>
      </a:accent4>
      <a:accent5>
        <a:srgbClr val="FF6600"/>
      </a:accent5>
      <a:accent6>
        <a:srgbClr val="37B131"/>
      </a:accent6>
      <a:hlink>
        <a:srgbClr val="034A90"/>
      </a:hlink>
      <a:folHlink>
        <a:srgbClr val="A5286A"/>
      </a:folHlink>
    </a:clrScheme>
    <a:fontScheme name="Library fonts">
      <a:majorFont>
        <a:latin typeface="Lucida Sans"/>
        <a:ea typeface=""/>
        <a:cs typeface=""/>
      </a:majorFont>
      <a:minorFont>
        <a:latin typeface="Calibr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-infoskills (1)" id="{8922DA5D-4F5E-4917-9E69-F4754099A351}" vid="{E55864B7-8172-4883-9242-DE6CFFD1DDA7}"/>
    </a:ext>
  </a:extLst>
</a:theme>
</file>

<file path=ppt/theme/theme2.xml><?xml version="1.0" encoding="utf-8"?>
<a:theme xmlns:a="http://schemas.openxmlformats.org/drawingml/2006/main" name="Office Theme">
  <a:themeElements>
    <a:clrScheme name="Library Colours">
      <a:dk1>
        <a:sysClr val="windowText" lastClr="000000"/>
      </a:dk1>
      <a:lt1>
        <a:sysClr val="window" lastClr="FFFFFF"/>
      </a:lt1>
      <a:dk2>
        <a:srgbClr val="333333"/>
      </a:dk2>
      <a:lt2>
        <a:srgbClr val="E7E6E6"/>
      </a:lt2>
      <a:accent1>
        <a:srgbClr val="007F7C"/>
      </a:accent1>
      <a:accent2>
        <a:srgbClr val="D1428D"/>
      </a:accent2>
      <a:accent3>
        <a:srgbClr val="D8AE47"/>
      </a:accent3>
      <a:accent4>
        <a:srgbClr val="9933FF"/>
      </a:accent4>
      <a:accent5>
        <a:srgbClr val="FF6600"/>
      </a:accent5>
      <a:accent6>
        <a:srgbClr val="37B131"/>
      </a:accent6>
      <a:hlink>
        <a:srgbClr val="034A90"/>
      </a:hlink>
      <a:folHlink>
        <a:srgbClr val="A5286A"/>
      </a:folHlink>
    </a:clrScheme>
    <a:fontScheme name="Library fonts">
      <a:majorFont>
        <a:latin typeface="Lucida Sans"/>
        <a:ea typeface=""/>
        <a:cs typeface=""/>
      </a:majorFont>
      <a:minorFont>
        <a:latin typeface="Calibr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-infoskills (1)" id="{8922DA5D-4F5E-4917-9E69-F4754099A351}" vid="{E55864B7-8172-4883-9242-DE6CFFD1DDA7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0ff53c00-e326-45a7-a061-0f5487e81cfb">
      <UserInfo>
        <DisplayName/>
        <AccountId xsi:nil="true"/>
        <AccountType/>
      </UserInfo>
    </SharedWithUs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B079F9E6E658E4F8D51CAD24AC44870" ma:contentTypeVersion="7" ma:contentTypeDescription="Create a new document." ma:contentTypeScope="" ma:versionID="f71239b9fa7bb985412d019af5c1787b">
  <xsd:schema xmlns:xsd="http://www.w3.org/2001/XMLSchema" xmlns:xs="http://www.w3.org/2001/XMLSchema" xmlns:p="http://schemas.microsoft.com/office/2006/metadata/properties" xmlns:ns3="0ff53c00-e326-45a7-a061-0f5487e81cfb" xmlns:ns4="a308fc74-0b47-4e21-bbf8-e3a69c4a2084" targetNamespace="http://schemas.microsoft.com/office/2006/metadata/properties" ma:root="true" ma:fieldsID="2bf678fe0598965ab622e43f931e2a30" ns3:_="" ns4:_="">
    <xsd:import namespace="0ff53c00-e326-45a7-a061-0f5487e81cfb"/>
    <xsd:import namespace="a308fc74-0b47-4e21-bbf8-e3a69c4a2084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3:SharedWithDetails" minOccurs="0"/>
                <xsd:element ref="ns3:SharingHintHash" minOccurs="0"/>
                <xsd:element ref="ns4:MediaServiceMetadata" minOccurs="0"/>
                <xsd:element ref="ns4:MediaServiceFastMetadata" minOccurs="0"/>
                <xsd:element ref="ns4:MediaServiceDateTaken" minOccurs="0"/>
                <xsd:element ref="ns4:MediaServiceAutoTag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ff53c00-e326-45a7-a061-0f5487e81cfb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0" nillable="true" ma:displayName="Sharing Hint Hash" ma:description="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a308fc74-0b47-4e21-bbf8-e3a69c4a2084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1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2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DateTaken" ma:index="13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4" nillable="true" ma:displayName="MediaServiceAutoTags" ma:internalName="MediaServiceAutoTags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495CDC2D-189F-4C07-8987-F7BE7C44EA2B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949DB88A-4CDB-4A02-BBF8-EAC6701E3581}">
  <ds:schemaRefs>
    <ds:schemaRef ds:uri="0ff53c00-e326-45a7-a061-0f5487e81cfb"/>
    <ds:schemaRef ds:uri="a308fc74-0b47-4e21-bbf8-e3a69c4a2084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3.xml><?xml version="1.0" encoding="utf-8"?>
<ds:datastoreItem xmlns:ds="http://schemas.openxmlformats.org/officeDocument/2006/customXml" ds:itemID="{6E59E92B-10D4-40E7-BF1F-40FD891F7FFB}">
  <ds:schemaRefs>
    <ds:schemaRef ds:uri="0ff53c00-e326-45a7-a061-0f5487e81cfb"/>
    <ds:schemaRef ds:uri="a308fc74-0b47-4e21-bbf8-e3a69c4a2084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Presentation-mustard</Template>
  <TotalTime>0</TotalTime>
  <Words>1090</Words>
  <Application>Microsoft Office PowerPoint</Application>
  <PresentationFormat>Widescreen</PresentationFormat>
  <Paragraphs>196</Paragraphs>
  <Slides>18</Slides>
  <Notes>17</Notes>
  <HiddenSlides>1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18</vt:i4>
      </vt:variant>
    </vt:vector>
  </HeadingPairs>
  <TitlesOfParts>
    <vt:vector size="27" baseType="lpstr">
      <vt:lpstr>Arial,Sans-Serif</vt:lpstr>
      <vt:lpstr>Calibri </vt:lpstr>
      <vt:lpstr>Arial</vt:lpstr>
      <vt:lpstr>Calibri</vt:lpstr>
      <vt:lpstr>Calibri Light</vt:lpstr>
      <vt:lpstr>Lucida Sans</vt:lpstr>
      <vt:lpstr>Wingdings</vt:lpstr>
      <vt:lpstr>Office Theme</vt:lpstr>
      <vt:lpstr>Office Theme</vt:lpstr>
      <vt:lpstr>Basic infoskills:  finding and using information. </vt:lpstr>
      <vt:lpstr>The aim of today's session ...</vt:lpstr>
      <vt:lpstr>PowerPoint Presentation</vt:lpstr>
      <vt:lpstr>Where does the library fit into the research process?</vt:lpstr>
      <vt:lpstr>Evaluate all information critically. </vt:lpstr>
      <vt:lpstr>Stop and think ...</vt:lpstr>
      <vt:lpstr>Stop and think ...</vt:lpstr>
      <vt:lpstr>Where to begin  searching for academic information.</vt:lpstr>
      <vt:lpstr> What is an online resource lists?</vt:lpstr>
      <vt:lpstr>Why use an online resource list?</vt:lpstr>
      <vt:lpstr>Why use the library catalogue?</vt:lpstr>
      <vt:lpstr>You can also ...</vt:lpstr>
      <vt:lpstr>Library catalogue.</vt:lpstr>
      <vt:lpstr>Linking Google Scholar  </vt:lpstr>
      <vt:lpstr>What about Google Scholar?</vt:lpstr>
      <vt:lpstr>We also provide digital support. </vt:lpstr>
      <vt:lpstr>Finding your way around the library web pages.</vt:lpstr>
      <vt:lpstr>Help is always available.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Alison Evans (Lib)</dc:creator>
  <cp:lastModifiedBy>Connie Davage</cp:lastModifiedBy>
  <cp:revision>4</cp:revision>
  <dcterms:created xsi:type="dcterms:W3CDTF">2019-08-13T11:11:50Z</dcterms:created>
  <dcterms:modified xsi:type="dcterms:W3CDTF">2023-11-08T14:38:56Z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0x010100AB079F9E6E658E4F8D51CAD24AC44870</vt:lpwstr>
  </property>
  <property fmtid="{D5CDD505-2E9C-101B-9397-08002B2CF9AE}" pid="3" name="Order">
    <vt:r8>2443600</vt:r8>
  </property>
  <property fmtid="{D5CDD505-2E9C-101B-9397-08002B2CF9AE}" pid="4" name="xd_Signature">
    <vt:bool>false</vt:bool>
  </property>
  <property fmtid="{D5CDD505-2E9C-101B-9397-08002B2CF9AE}" pid="5" name="xd_ProgID">
    <vt:lpwstr/>
  </property>
  <property fmtid="{D5CDD505-2E9C-101B-9397-08002B2CF9AE}" pid="6" name="ComplianceAssetId">
    <vt:lpwstr/>
  </property>
  <property fmtid="{D5CDD505-2E9C-101B-9397-08002B2CF9AE}" pid="7" name="TemplateUrl">
    <vt:lpwstr/>
  </property>
</Properties>
</file>