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4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07D222-ABEB-45C8-9CBF-710F1288BE64}" v="3264" dt="2020-11-08T09:00:45.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54925" autoAdjust="0"/>
  </p:normalViewPr>
  <p:slideViewPr>
    <p:cSldViewPr snapToGrid="0">
      <p:cViewPr varScale="1">
        <p:scale>
          <a:sx n="50" d="100"/>
          <a:sy n="50" d="100"/>
        </p:scale>
        <p:origin x="1308"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5C046C-BBEE-4EB7-A3D4-F18A5CB834E3}" type="datetimeFigureOut">
              <a:rPr lang="en-GB"/>
              <a:t>08/11/2020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0F6AE1-BBA1-45C0-9471-48EFFCD52D44}" type="slidenum">
              <a:rPr lang="en-GB"/>
              <a:t>‹#›</a:t>
            </a:fld>
            <a:endParaRPr lang="en-GB"/>
          </a:p>
        </p:txBody>
      </p:sp>
    </p:spTree>
    <p:extLst>
      <p:ext uri="{BB962C8B-B14F-4D97-AF65-F5344CB8AC3E}">
        <p14:creationId xmlns:p14="http://schemas.microsoft.com/office/powerpoint/2010/main" val="4197704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a:t>
            </a:fld>
            <a:endParaRPr lang="en-GB"/>
          </a:p>
        </p:txBody>
      </p:sp>
    </p:spTree>
    <p:extLst>
      <p:ext uri="{BB962C8B-B14F-4D97-AF65-F5344CB8AC3E}">
        <p14:creationId xmlns:p14="http://schemas.microsoft.com/office/powerpoint/2010/main" val="2300414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5</a:t>
            </a:fld>
            <a:endParaRPr lang="en-GB"/>
          </a:p>
        </p:txBody>
      </p:sp>
    </p:spTree>
    <p:extLst>
      <p:ext uri="{BB962C8B-B14F-4D97-AF65-F5344CB8AC3E}">
        <p14:creationId xmlns:p14="http://schemas.microsoft.com/office/powerpoint/2010/main" val="1510978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6</a:t>
            </a:fld>
            <a:endParaRPr lang="en-GB"/>
          </a:p>
        </p:txBody>
      </p:sp>
    </p:spTree>
    <p:extLst>
      <p:ext uri="{BB962C8B-B14F-4D97-AF65-F5344CB8AC3E}">
        <p14:creationId xmlns:p14="http://schemas.microsoft.com/office/powerpoint/2010/main" val="2956127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8</a:t>
            </a:fld>
            <a:endParaRPr lang="en-GB"/>
          </a:p>
        </p:txBody>
      </p:sp>
    </p:spTree>
    <p:extLst>
      <p:ext uri="{BB962C8B-B14F-4D97-AF65-F5344CB8AC3E}">
        <p14:creationId xmlns:p14="http://schemas.microsoft.com/office/powerpoint/2010/main" val="2569650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9</a:t>
            </a:fld>
            <a:endParaRPr lang="en-GB"/>
          </a:p>
        </p:txBody>
      </p:sp>
    </p:spTree>
    <p:extLst>
      <p:ext uri="{BB962C8B-B14F-4D97-AF65-F5344CB8AC3E}">
        <p14:creationId xmlns:p14="http://schemas.microsoft.com/office/powerpoint/2010/main" val="4148806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10</a:t>
            </a:fld>
            <a:endParaRPr lang="en-GB"/>
          </a:p>
        </p:txBody>
      </p:sp>
    </p:spTree>
    <p:extLst>
      <p:ext uri="{BB962C8B-B14F-4D97-AF65-F5344CB8AC3E}">
        <p14:creationId xmlns:p14="http://schemas.microsoft.com/office/powerpoint/2010/main" val="644352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11</a:t>
            </a:fld>
            <a:endParaRPr lang="en-GB"/>
          </a:p>
        </p:txBody>
      </p:sp>
    </p:spTree>
    <p:extLst>
      <p:ext uri="{BB962C8B-B14F-4D97-AF65-F5344CB8AC3E}">
        <p14:creationId xmlns:p14="http://schemas.microsoft.com/office/powerpoint/2010/main" val="182848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12</a:t>
            </a:fld>
            <a:endParaRPr lang="en-GB"/>
          </a:p>
        </p:txBody>
      </p:sp>
    </p:spTree>
    <p:extLst>
      <p:ext uri="{BB962C8B-B14F-4D97-AF65-F5344CB8AC3E}">
        <p14:creationId xmlns:p14="http://schemas.microsoft.com/office/powerpoint/2010/main" val="4241088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13</a:t>
            </a:fld>
            <a:endParaRPr lang="en-GB"/>
          </a:p>
        </p:txBody>
      </p:sp>
    </p:spTree>
    <p:extLst>
      <p:ext uri="{BB962C8B-B14F-4D97-AF65-F5344CB8AC3E}">
        <p14:creationId xmlns:p14="http://schemas.microsoft.com/office/powerpoint/2010/main" val="1840125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14</a:t>
            </a:fld>
            <a:endParaRPr lang="en-GB"/>
          </a:p>
        </p:txBody>
      </p:sp>
    </p:spTree>
    <p:extLst>
      <p:ext uri="{BB962C8B-B14F-4D97-AF65-F5344CB8AC3E}">
        <p14:creationId xmlns:p14="http://schemas.microsoft.com/office/powerpoint/2010/main" val="2793679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15</a:t>
            </a:fld>
            <a:endParaRPr lang="en-GB"/>
          </a:p>
        </p:txBody>
      </p:sp>
    </p:spTree>
    <p:extLst>
      <p:ext uri="{BB962C8B-B14F-4D97-AF65-F5344CB8AC3E}">
        <p14:creationId xmlns:p14="http://schemas.microsoft.com/office/powerpoint/2010/main" val="3670347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16</a:t>
            </a:fld>
            <a:endParaRPr lang="en-GB"/>
          </a:p>
        </p:txBody>
      </p:sp>
    </p:spTree>
    <p:extLst>
      <p:ext uri="{BB962C8B-B14F-4D97-AF65-F5344CB8AC3E}">
        <p14:creationId xmlns:p14="http://schemas.microsoft.com/office/powerpoint/2010/main" val="584645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18</a:t>
            </a:fld>
            <a:endParaRPr lang="en-GB"/>
          </a:p>
        </p:txBody>
      </p:sp>
    </p:spTree>
    <p:extLst>
      <p:ext uri="{BB962C8B-B14F-4D97-AF65-F5344CB8AC3E}">
        <p14:creationId xmlns:p14="http://schemas.microsoft.com/office/powerpoint/2010/main" val="3451734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19</a:t>
            </a:fld>
            <a:endParaRPr lang="en-GB"/>
          </a:p>
        </p:txBody>
      </p:sp>
    </p:spTree>
    <p:extLst>
      <p:ext uri="{BB962C8B-B14F-4D97-AF65-F5344CB8AC3E}">
        <p14:creationId xmlns:p14="http://schemas.microsoft.com/office/powerpoint/2010/main" val="16105965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21</a:t>
            </a:fld>
            <a:endParaRPr lang="en-GB"/>
          </a:p>
        </p:txBody>
      </p:sp>
    </p:spTree>
    <p:extLst>
      <p:ext uri="{BB962C8B-B14F-4D97-AF65-F5344CB8AC3E}">
        <p14:creationId xmlns:p14="http://schemas.microsoft.com/office/powerpoint/2010/main" val="3870815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22</a:t>
            </a:fld>
            <a:endParaRPr lang="en-GB"/>
          </a:p>
        </p:txBody>
      </p:sp>
    </p:spTree>
    <p:extLst>
      <p:ext uri="{BB962C8B-B14F-4D97-AF65-F5344CB8AC3E}">
        <p14:creationId xmlns:p14="http://schemas.microsoft.com/office/powerpoint/2010/main" val="13565821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23</a:t>
            </a:fld>
            <a:endParaRPr lang="en-GB"/>
          </a:p>
        </p:txBody>
      </p:sp>
    </p:spTree>
    <p:extLst>
      <p:ext uri="{BB962C8B-B14F-4D97-AF65-F5344CB8AC3E}">
        <p14:creationId xmlns:p14="http://schemas.microsoft.com/office/powerpoint/2010/main" val="5010974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24</a:t>
            </a:fld>
            <a:endParaRPr lang="en-GB"/>
          </a:p>
        </p:txBody>
      </p:sp>
    </p:spTree>
    <p:extLst>
      <p:ext uri="{BB962C8B-B14F-4D97-AF65-F5344CB8AC3E}">
        <p14:creationId xmlns:p14="http://schemas.microsoft.com/office/powerpoint/2010/main" val="1255178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25</a:t>
            </a:fld>
            <a:endParaRPr lang="en-GB"/>
          </a:p>
        </p:txBody>
      </p:sp>
    </p:spTree>
    <p:extLst>
      <p:ext uri="{BB962C8B-B14F-4D97-AF65-F5344CB8AC3E}">
        <p14:creationId xmlns:p14="http://schemas.microsoft.com/office/powerpoint/2010/main" val="4998140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29</a:t>
            </a:fld>
            <a:endParaRPr lang="en-GB"/>
          </a:p>
        </p:txBody>
      </p:sp>
    </p:spTree>
    <p:extLst>
      <p:ext uri="{BB962C8B-B14F-4D97-AF65-F5344CB8AC3E}">
        <p14:creationId xmlns:p14="http://schemas.microsoft.com/office/powerpoint/2010/main" val="35213476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30</a:t>
            </a:fld>
            <a:endParaRPr lang="en-GB"/>
          </a:p>
        </p:txBody>
      </p:sp>
    </p:spTree>
    <p:extLst>
      <p:ext uri="{BB962C8B-B14F-4D97-AF65-F5344CB8AC3E}">
        <p14:creationId xmlns:p14="http://schemas.microsoft.com/office/powerpoint/2010/main" val="25955853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31</a:t>
            </a:fld>
            <a:endParaRPr lang="en-GB"/>
          </a:p>
        </p:txBody>
      </p:sp>
    </p:spTree>
    <p:extLst>
      <p:ext uri="{BB962C8B-B14F-4D97-AF65-F5344CB8AC3E}">
        <p14:creationId xmlns:p14="http://schemas.microsoft.com/office/powerpoint/2010/main" val="14824273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33</a:t>
            </a:fld>
            <a:endParaRPr lang="en-GB"/>
          </a:p>
        </p:txBody>
      </p:sp>
    </p:spTree>
    <p:extLst>
      <p:ext uri="{BB962C8B-B14F-4D97-AF65-F5344CB8AC3E}">
        <p14:creationId xmlns:p14="http://schemas.microsoft.com/office/powerpoint/2010/main" val="6031251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90F6AE1-BBA1-45C0-9471-48EFFCD52D44}" type="slidenum">
              <a:rPr lang="en-GB"/>
              <a:t>35</a:t>
            </a:fld>
            <a:endParaRPr lang="en-GB"/>
          </a:p>
        </p:txBody>
      </p:sp>
    </p:spTree>
    <p:extLst>
      <p:ext uri="{BB962C8B-B14F-4D97-AF65-F5344CB8AC3E}">
        <p14:creationId xmlns:p14="http://schemas.microsoft.com/office/powerpoint/2010/main" val="17361199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37</a:t>
            </a:fld>
            <a:endParaRPr lang="en-GB"/>
          </a:p>
        </p:txBody>
      </p:sp>
    </p:spTree>
    <p:extLst>
      <p:ext uri="{BB962C8B-B14F-4D97-AF65-F5344CB8AC3E}">
        <p14:creationId xmlns:p14="http://schemas.microsoft.com/office/powerpoint/2010/main" val="4511478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38</a:t>
            </a:fld>
            <a:endParaRPr lang="en-GB"/>
          </a:p>
        </p:txBody>
      </p:sp>
    </p:spTree>
    <p:extLst>
      <p:ext uri="{BB962C8B-B14F-4D97-AF65-F5344CB8AC3E}">
        <p14:creationId xmlns:p14="http://schemas.microsoft.com/office/powerpoint/2010/main" val="28142139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41</a:t>
            </a:fld>
            <a:endParaRPr lang="en-GB"/>
          </a:p>
        </p:txBody>
      </p:sp>
    </p:spTree>
    <p:extLst>
      <p:ext uri="{BB962C8B-B14F-4D97-AF65-F5344CB8AC3E}">
        <p14:creationId xmlns:p14="http://schemas.microsoft.com/office/powerpoint/2010/main" val="19135285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43</a:t>
            </a:fld>
            <a:endParaRPr lang="en-GB"/>
          </a:p>
        </p:txBody>
      </p:sp>
    </p:spTree>
    <p:extLst>
      <p:ext uri="{BB962C8B-B14F-4D97-AF65-F5344CB8AC3E}">
        <p14:creationId xmlns:p14="http://schemas.microsoft.com/office/powerpoint/2010/main" val="6829520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90F6AE1-BBA1-45C0-9471-48EFFCD52D44}" type="slidenum">
              <a:rPr lang="en-GB"/>
              <a:t>44</a:t>
            </a:fld>
            <a:endParaRPr lang="en-GB"/>
          </a:p>
        </p:txBody>
      </p:sp>
    </p:spTree>
    <p:extLst>
      <p:ext uri="{BB962C8B-B14F-4D97-AF65-F5344CB8AC3E}">
        <p14:creationId xmlns:p14="http://schemas.microsoft.com/office/powerpoint/2010/main" val="3078786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11/8/2020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83809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11/8/2020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828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11/8/2020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44153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0042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5690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8757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07592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11/8/2020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88509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72548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01380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11/8/2020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0057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11/8/2020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5016311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9">
            <a:extLst>
              <a:ext uri="{FF2B5EF4-FFF2-40B4-BE49-F238E27FC236}">
                <a16:creationId xmlns:a16="http://schemas.microsoft.com/office/drawing/2014/main" id="{E08D4B6A-8113-4DFB-B82E-B60CAC8E0A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21">
            <a:extLst>
              <a:ext uri="{FF2B5EF4-FFF2-40B4-BE49-F238E27FC236}">
                <a16:creationId xmlns:a16="http://schemas.microsoft.com/office/drawing/2014/main" id="{9822E561-F97C-4CBB-A9A6-A6BF6317BC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38620" y="863695"/>
            <a:ext cx="3511233" cy="3779995"/>
          </a:xfrm>
        </p:spPr>
        <p:txBody>
          <a:bodyPr anchor="ctr">
            <a:normAutofit/>
          </a:bodyPr>
          <a:lstStyle/>
          <a:p>
            <a:r>
              <a:rPr lang="en-GB">
                <a:solidFill>
                  <a:schemeClr val="tx1"/>
                </a:solidFill>
              </a:rPr>
              <a:t>From madness to mental illness</a:t>
            </a:r>
          </a:p>
        </p:txBody>
      </p:sp>
      <p:sp>
        <p:nvSpPr>
          <p:cNvPr id="3" name="Subtitle 2"/>
          <p:cNvSpPr>
            <a:spLocks noGrp="1"/>
          </p:cNvSpPr>
          <p:nvPr>
            <p:ph type="subTitle" idx="1"/>
          </p:nvPr>
        </p:nvSpPr>
        <p:spPr>
          <a:xfrm>
            <a:off x="638621" y="4739780"/>
            <a:ext cx="3511233" cy="1147054"/>
          </a:xfrm>
        </p:spPr>
        <p:txBody>
          <a:bodyPr anchor="t">
            <a:normAutofit/>
          </a:bodyPr>
          <a:lstStyle/>
          <a:p>
            <a:r>
              <a:rPr lang="en-GB" sz="2200"/>
              <a:t>History of Counselling: Week 6</a:t>
            </a:r>
          </a:p>
        </p:txBody>
      </p:sp>
      <p:sp>
        <p:nvSpPr>
          <p:cNvPr id="19" name="Rectangle 23">
            <a:extLst>
              <a:ext uri="{FF2B5EF4-FFF2-40B4-BE49-F238E27FC236}">
                <a16:creationId xmlns:a16="http://schemas.microsoft.com/office/drawing/2014/main" id="{B01B0E58-A5C8-4CDA-A2E0-35DF94E598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131A59C8-6705-4E7D-9DA6-CD71B4D91CE8}"/>
              </a:ext>
            </a:extLst>
          </p:cNvPr>
          <p:cNvPicPr>
            <a:picLocks noChangeAspect="1"/>
          </p:cNvPicPr>
          <p:nvPr/>
        </p:nvPicPr>
        <p:blipFill rotWithShape="1">
          <a:blip r:embed="rId2"/>
          <a:srcRect l="13454" r="13455"/>
          <a:stretch/>
        </p:blipFill>
        <p:spPr>
          <a:xfrm>
            <a:off x="4654295" y="10"/>
            <a:ext cx="7537705" cy="6857990"/>
          </a:xfrm>
          <a:prstGeom prst="rect">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30CDD-804F-45A0-9512-F08A4CD8CB09}"/>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aims</a:t>
            </a:r>
          </a:p>
        </p:txBody>
      </p:sp>
      <p:sp>
        <p:nvSpPr>
          <p:cNvPr id="3" name="Content Placeholder 2">
            <a:extLst>
              <a:ext uri="{FF2B5EF4-FFF2-40B4-BE49-F238E27FC236}">
                <a16:creationId xmlns:a16="http://schemas.microsoft.com/office/drawing/2014/main" id="{85AA0D2D-1B96-4B96-8BD6-A9C68304A865}"/>
              </a:ext>
            </a:extLst>
          </p:cNvPr>
          <p:cNvSpPr>
            <a:spLocks noGrp="1"/>
          </p:cNvSpPr>
          <p:nvPr>
            <p:ph idx="1"/>
          </p:nvPr>
        </p:nvSpPr>
        <p:spPr>
          <a:xfrm>
            <a:off x="5155905" y="1113764"/>
            <a:ext cx="6108179" cy="4624327"/>
          </a:xfrm>
        </p:spPr>
        <p:txBody>
          <a:bodyPr anchor="ctr">
            <a:normAutofit/>
          </a:bodyPr>
          <a:lstStyle/>
          <a:p>
            <a:pPr marL="305435" indent="-305435"/>
            <a:r>
              <a:rPr lang="en-GB" dirty="0"/>
              <a:t>To become familiar with Moral Treatment and begin to consider whether this was another form of social control.</a:t>
            </a:r>
          </a:p>
          <a:p>
            <a:pPr marL="305435" indent="-305435"/>
            <a:r>
              <a:rPr lang="en-GB" dirty="0">
                <a:ea typeface="+mn-lt"/>
                <a:cs typeface="+mn-lt"/>
              </a:rPr>
              <a:t>•To begin to understand the development of psychiatry and the role of the alienist within the asylum.</a:t>
            </a:r>
            <a:endParaRPr lang="en-GB" dirty="0"/>
          </a:p>
          <a:p>
            <a:pPr marL="305435" indent="-305435"/>
            <a:r>
              <a:rPr lang="en-GB" dirty="0">
                <a:ea typeface="+mn-lt"/>
                <a:cs typeface="+mn-lt"/>
              </a:rPr>
              <a:t>•To begin to look at the societal acceptance of mental health</a:t>
            </a:r>
            <a:endParaRPr lang="en-GB" dirty="0"/>
          </a:p>
          <a:p>
            <a:pPr marL="0" indent="0">
              <a:buNone/>
            </a:pPr>
            <a:endParaRPr lang="en-GB" dirty="0"/>
          </a:p>
        </p:txBody>
      </p:sp>
    </p:spTree>
    <p:extLst>
      <p:ext uri="{BB962C8B-B14F-4D97-AF65-F5344CB8AC3E}">
        <p14:creationId xmlns:p14="http://schemas.microsoft.com/office/powerpoint/2010/main" val="3571421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5CEB7-403B-49A9-B822-B6FA721CD93C}"/>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York Asylum </a:t>
            </a:r>
          </a:p>
        </p:txBody>
      </p:sp>
      <p:sp>
        <p:nvSpPr>
          <p:cNvPr id="3" name="Content Placeholder 2">
            <a:extLst>
              <a:ext uri="{FF2B5EF4-FFF2-40B4-BE49-F238E27FC236}">
                <a16:creationId xmlns:a16="http://schemas.microsoft.com/office/drawing/2014/main" id="{DEA0B8F9-D30C-4AB8-88ED-F5D9BAD6EA44}"/>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Opened as a model institution in 1711</a:t>
            </a:r>
          </a:p>
          <a:p>
            <a:pPr marL="305435" indent="-305435"/>
            <a:r>
              <a:rPr lang="en-GB" dirty="0">
                <a:ea typeface="+mn-lt"/>
                <a:cs typeface="+mn-lt"/>
              </a:rPr>
              <a:t>Original Ideal: to give the patients a decent and clean place to live, that was humane and gave them the best moral and medical treatment that would suit their particular needs.</a:t>
            </a:r>
            <a:endParaRPr lang="en-GB" dirty="0"/>
          </a:p>
          <a:p>
            <a:pPr marL="305435" indent="-305435"/>
            <a:r>
              <a:rPr lang="en-GB" dirty="0">
                <a:ea typeface="+mn-lt"/>
                <a:cs typeface="+mn-lt"/>
              </a:rPr>
              <a:t>Even from as early as 1788 there was a suggestion that the asylum was not living up to it’s original ideals.</a:t>
            </a:r>
            <a:endParaRPr lang="en-GB" dirty="0"/>
          </a:p>
          <a:p>
            <a:pPr marL="305435" indent="-305435"/>
            <a:r>
              <a:rPr lang="en-GB" dirty="0">
                <a:ea typeface="+mn-lt"/>
                <a:cs typeface="+mn-lt"/>
              </a:rPr>
              <a:t>Williamm Vicars (Vickers) ill-treatment whilst a patient in York Asylum.</a:t>
            </a:r>
            <a:endParaRPr lang="en-GB" dirty="0"/>
          </a:p>
          <a:p>
            <a:pPr marL="305435" indent="-305435"/>
            <a:endParaRPr lang="en-GB" dirty="0"/>
          </a:p>
        </p:txBody>
      </p:sp>
    </p:spTree>
    <p:extLst>
      <p:ext uri="{BB962C8B-B14F-4D97-AF65-F5344CB8AC3E}">
        <p14:creationId xmlns:p14="http://schemas.microsoft.com/office/powerpoint/2010/main" val="2993892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E987CE-210A-49ED-9BE0-2BAFC5BAB73D}"/>
              </a:ext>
            </a:extLst>
          </p:cNvPr>
          <p:cNvSpPr>
            <a:spLocks noGrp="1"/>
          </p:cNvSpPr>
          <p:nvPr>
            <p:ph type="title"/>
          </p:nvPr>
        </p:nvSpPr>
        <p:spPr>
          <a:xfrm>
            <a:off x="581193" y="702156"/>
            <a:ext cx="6309003" cy="1013800"/>
          </a:xfrm>
        </p:spPr>
        <p:txBody>
          <a:bodyPr>
            <a:normAutofit/>
          </a:bodyPr>
          <a:lstStyle/>
          <a:p>
            <a:r>
              <a:rPr lang="en-GB">
                <a:solidFill>
                  <a:schemeClr val="tx2"/>
                </a:solidFill>
              </a:rPr>
              <a:t>York Retreat</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5E5C2AC-1323-48C2-824C-A5F7F30B9FDA}"/>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ea typeface="+mn-lt"/>
                <a:cs typeface="+mn-lt"/>
              </a:rPr>
              <a:t>•York Retreat (1792)</a:t>
            </a:r>
            <a:endParaRPr lang="en-GB">
              <a:solidFill>
                <a:schemeClr val="tx2"/>
              </a:solidFill>
            </a:endParaRPr>
          </a:p>
          <a:p>
            <a:pPr marL="305435" indent="-305435"/>
            <a:r>
              <a:rPr lang="en-GB">
                <a:solidFill>
                  <a:schemeClr val="tx2"/>
                </a:solidFill>
                <a:ea typeface="+mn-lt"/>
                <a:cs typeface="+mn-lt"/>
              </a:rPr>
              <a:t>•What does the term ‘retreat’ mean to you? </a:t>
            </a:r>
            <a:endParaRPr lang="en-GB">
              <a:solidFill>
                <a:schemeClr val="tx2"/>
              </a:solidFill>
            </a:endParaRPr>
          </a:p>
          <a:p>
            <a:pPr marL="305435" indent="-305435"/>
            <a:endParaRPr lang="en-GB">
              <a:solidFill>
                <a:schemeClr val="tx2"/>
              </a:solidFill>
            </a:endParaRPr>
          </a:p>
          <a:p>
            <a:pPr marL="305435" indent="-305435"/>
            <a:endParaRPr lang="en-GB">
              <a:solidFill>
                <a:schemeClr val="tx2"/>
              </a:solidFill>
            </a:endParaRPr>
          </a:p>
        </p:txBody>
      </p:sp>
      <p:pic>
        <p:nvPicPr>
          <p:cNvPr id="4" name="Picture 4" descr="A tree in a forest&#10;&#10;Description automatically generated">
            <a:extLst>
              <a:ext uri="{FF2B5EF4-FFF2-40B4-BE49-F238E27FC236}">
                <a16:creationId xmlns:a16="http://schemas.microsoft.com/office/drawing/2014/main" id="{116D170C-7106-4F39-A239-3D7C446F8858}"/>
              </a:ext>
            </a:extLst>
          </p:cNvPr>
          <p:cNvPicPr>
            <a:picLocks noChangeAspect="1"/>
          </p:cNvPicPr>
          <p:nvPr/>
        </p:nvPicPr>
        <p:blipFill rotWithShape="1">
          <a:blip r:embed="rId2"/>
          <a:srcRect l="19519" r="35019" b="-1"/>
          <a:stretch/>
        </p:blipFill>
        <p:spPr>
          <a:xfrm>
            <a:off x="7521283" y="10"/>
            <a:ext cx="4670717" cy="6857990"/>
          </a:xfrm>
          <a:prstGeom prst="rect">
            <a:avLst/>
          </a:prstGeom>
        </p:spPr>
      </p:pic>
    </p:spTree>
    <p:extLst>
      <p:ext uri="{BB962C8B-B14F-4D97-AF65-F5344CB8AC3E}">
        <p14:creationId xmlns:p14="http://schemas.microsoft.com/office/powerpoint/2010/main" val="4067200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4FF54-1767-4377-AB6F-A7EB7DFD4EFA}"/>
              </a:ext>
            </a:extLst>
          </p:cNvPr>
          <p:cNvSpPr>
            <a:spLocks noGrp="1"/>
          </p:cNvSpPr>
          <p:nvPr>
            <p:ph type="title"/>
          </p:nvPr>
        </p:nvSpPr>
        <p:spPr>
          <a:xfrm>
            <a:off x="581192" y="702156"/>
            <a:ext cx="11029616" cy="1188720"/>
          </a:xfrm>
        </p:spPr>
        <p:txBody>
          <a:bodyPr>
            <a:normAutofit/>
          </a:bodyPr>
          <a:lstStyle/>
          <a:p>
            <a:r>
              <a:rPr lang="en-GB" dirty="0"/>
              <a:t>York Retreat</a:t>
            </a:r>
          </a:p>
        </p:txBody>
      </p:sp>
      <p:sp>
        <p:nvSpPr>
          <p:cNvPr id="6"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Water next to the building&#10;&#10;Description automatically generated">
            <a:extLst>
              <a:ext uri="{FF2B5EF4-FFF2-40B4-BE49-F238E27FC236}">
                <a16:creationId xmlns:a16="http://schemas.microsoft.com/office/drawing/2014/main" id="{6F7E335D-9826-499C-8DB1-E9111767D178}"/>
              </a:ext>
            </a:extLst>
          </p:cNvPr>
          <p:cNvPicPr>
            <a:picLocks noChangeAspect="1"/>
          </p:cNvPicPr>
          <p:nvPr/>
        </p:nvPicPr>
        <p:blipFill rotWithShape="1">
          <a:blip r:embed="rId3"/>
          <a:srcRect l="10979" r="4270"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91D71224-C09E-4C75-9CF7-1BE8D883603C}"/>
              </a:ext>
            </a:extLst>
          </p:cNvPr>
          <p:cNvSpPr>
            <a:spLocks noGrp="1"/>
          </p:cNvSpPr>
          <p:nvPr>
            <p:ph idx="1"/>
          </p:nvPr>
        </p:nvSpPr>
        <p:spPr>
          <a:xfrm>
            <a:off x="6340830" y="2340864"/>
            <a:ext cx="5269977" cy="3634486"/>
          </a:xfrm>
        </p:spPr>
        <p:txBody>
          <a:bodyPr>
            <a:normAutofit/>
          </a:bodyPr>
          <a:lstStyle/>
          <a:p>
            <a:pPr marL="305435" indent="-305435"/>
            <a:r>
              <a:rPr lang="en-GB" dirty="0">
                <a:ea typeface="+mn-lt"/>
                <a:cs typeface="+mn-lt"/>
              </a:rPr>
              <a:t>Hannah Mills (Quaker)</a:t>
            </a:r>
          </a:p>
          <a:p>
            <a:pPr marL="305435" indent="-305435"/>
            <a:r>
              <a:rPr lang="en-GB" dirty="0">
                <a:ea typeface="+mn-lt"/>
                <a:cs typeface="+mn-lt"/>
              </a:rPr>
              <a:t>York Retreat, Founded in 1792 was to have extraordinary influence on future asylums, both nationally and internationally.</a:t>
            </a:r>
          </a:p>
          <a:p>
            <a:pPr marL="305435" indent="-305435"/>
            <a:r>
              <a:rPr lang="en-GB" dirty="0">
                <a:ea typeface="+mn-lt"/>
                <a:cs typeface="+mn-lt"/>
              </a:rPr>
              <a:t>Restraint was forbidden and patients were encouraged to walk, talk and work. </a:t>
            </a:r>
            <a:endParaRPr lang="en-GB" dirty="0"/>
          </a:p>
        </p:txBody>
      </p:sp>
    </p:spTree>
    <p:extLst>
      <p:ext uri="{BB962C8B-B14F-4D97-AF65-F5344CB8AC3E}">
        <p14:creationId xmlns:p14="http://schemas.microsoft.com/office/powerpoint/2010/main" val="2374238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49038-5AF4-4584-89DA-0C3078F33DDD}"/>
              </a:ext>
            </a:extLst>
          </p:cNvPr>
          <p:cNvSpPr>
            <a:spLocks noGrp="1"/>
          </p:cNvSpPr>
          <p:nvPr>
            <p:ph type="title"/>
          </p:nvPr>
        </p:nvSpPr>
        <p:spPr>
          <a:xfrm>
            <a:off x="584201" y="702156"/>
            <a:ext cx="7011413" cy="1013800"/>
          </a:xfrm>
        </p:spPr>
        <p:txBody>
          <a:bodyPr>
            <a:normAutofit/>
          </a:bodyPr>
          <a:lstStyle/>
          <a:p>
            <a:r>
              <a:rPr lang="en-GB">
                <a:solidFill>
                  <a:schemeClr val="tx2"/>
                </a:solidFill>
              </a:rPr>
              <a:t>Philippe Pinel </a:t>
            </a:r>
          </a:p>
        </p:txBody>
      </p:sp>
      <p:sp>
        <p:nvSpPr>
          <p:cNvPr id="10"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57EF906-8484-4F75-8096-4E437340A0DD}"/>
              </a:ext>
            </a:extLst>
          </p:cNvPr>
          <p:cNvSpPr>
            <a:spLocks noGrp="1"/>
          </p:cNvSpPr>
          <p:nvPr>
            <p:ph idx="1"/>
          </p:nvPr>
        </p:nvSpPr>
        <p:spPr>
          <a:xfrm>
            <a:off x="584200" y="1896533"/>
            <a:ext cx="7011413" cy="3962266"/>
          </a:xfrm>
        </p:spPr>
        <p:txBody>
          <a:bodyPr>
            <a:normAutofit/>
          </a:bodyPr>
          <a:lstStyle/>
          <a:p>
            <a:pPr marL="305435" indent="-305435"/>
            <a:r>
              <a:rPr lang="en-GB" dirty="0">
                <a:ea typeface="+mn-lt"/>
                <a:cs typeface="+mn-lt"/>
              </a:rPr>
              <a:t>Advocator of Moral Treatment</a:t>
            </a:r>
            <a:endParaRPr lang="en-GB" dirty="0"/>
          </a:p>
          <a:p>
            <a:pPr marL="305435" indent="-305435"/>
            <a:r>
              <a:rPr lang="en-GB" dirty="0">
                <a:ea typeface="+mn-lt"/>
                <a:cs typeface="+mn-lt"/>
              </a:rPr>
              <a:t>Problems with moral treatment, it depended on observations, often by laymen.</a:t>
            </a:r>
            <a:endParaRPr lang="en-GB" dirty="0"/>
          </a:p>
          <a:p>
            <a:pPr marL="305435" indent="-305435"/>
            <a:r>
              <a:rPr lang="en-GB" dirty="0">
                <a:ea typeface="+mn-lt"/>
                <a:cs typeface="+mn-lt"/>
              </a:rPr>
              <a:t>The challenge was to turn Moral therapy into a legitimate, medical approach, led by qualified physicians. </a:t>
            </a:r>
            <a:endParaRPr lang="en-GB" dirty="0"/>
          </a:p>
          <a:p>
            <a:pPr marL="305435" indent="-305435"/>
            <a:endParaRPr lang="en-GB" dirty="0"/>
          </a:p>
        </p:txBody>
      </p:sp>
      <p:pic>
        <p:nvPicPr>
          <p:cNvPr id="4" name="Picture 4" descr="A person posing for the camera&#10;&#10;Description automatically generated">
            <a:extLst>
              <a:ext uri="{FF2B5EF4-FFF2-40B4-BE49-F238E27FC236}">
                <a16:creationId xmlns:a16="http://schemas.microsoft.com/office/drawing/2014/main" id="{1C007A60-D7E2-4735-A1FE-C990CE0A97FF}"/>
              </a:ext>
            </a:extLst>
          </p:cNvPr>
          <p:cNvPicPr>
            <a:picLocks noChangeAspect="1"/>
          </p:cNvPicPr>
          <p:nvPr/>
        </p:nvPicPr>
        <p:blipFill rotWithShape="1">
          <a:blip r:embed="rId3"/>
          <a:srcRect l="27724" r="10062" b="2"/>
          <a:stretch/>
        </p:blipFill>
        <p:spPr>
          <a:xfrm>
            <a:off x="8042147" y="601201"/>
            <a:ext cx="3703320" cy="5774200"/>
          </a:xfrm>
          <a:prstGeom prst="rect">
            <a:avLst/>
          </a:prstGeom>
        </p:spPr>
      </p:pic>
    </p:spTree>
    <p:extLst>
      <p:ext uri="{BB962C8B-B14F-4D97-AF65-F5344CB8AC3E}">
        <p14:creationId xmlns:p14="http://schemas.microsoft.com/office/powerpoint/2010/main" val="23063753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B3E756-A16F-49B5-B09E-62F549B6DE2F}"/>
              </a:ext>
            </a:extLst>
          </p:cNvPr>
          <p:cNvSpPr>
            <a:spLocks noGrp="1"/>
          </p:cNvSpPr>
          <p:nvPr>
            <p:ph type="title"/>
          </p:nvPr>
        </p:nvSpPr>
        <p:spPr>
          <a:xfrm>
            <a:off x="4382724" y="702156"/>
            <a:ext cx="7225075" cy="1013800"/>
          </a:xfrm>
        </p:spPr>
        <p:txBody>
          <a:bodyPr>
            <a:normAutofit/>
          </a:bodyPr>
          <a:lstStyle/>
          <a:p>
            <a:r>
              <a:rPr lang="en-US">
                <a:solidFill>
                  <a:schemeClr val="tx2"/>
                </a:solidFill>
              </a:rPr>
              <a:t>Dorothea Dix</a:t>
            </a:r>
          </a:p>
        </p:txBody>
      </p:sp>
      <p:sp>
        <p:nvSpPr>
          <p:cNvPr id="18" name="Rectangle 10">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 name="Rectangle 14">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posing for the camera&#10;&#10;Description automatically generated">
            <a:extLst>
              <a:ext uri="{FF2B5EF4-FFF2-40B4-BE49-F238E27FC236}">
                <a16:creationId xmlns:a16="http://schemas.microsoft.com/office/drawing/2014/main" id="{90AE9704-D315-40F0-999A-2D7765C9314D}"/>
              </a:ext>
            </a:extLst>
          </p:cNvPr>
          <p:cNvPicPr>
            <a:picLocks noChangeAspect="1"/>
          </p:cNvPicPr>
          <p:nvPr/>
        </p:nvPicPr>
        <p:blipFill rotWithShape="1">
          <a:blip r:embed="rId2"/>
          <a:srcRect r="14616" b="2"/>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156869AD-D74D-4F30-B921-4F508EB865DB}"/>
              </a:ext>
            </a:extLst>
          </p:cNvPr>
          <p:cNvSpPr>
            <a:spLocks noGrp="1"/>
          </p:cNvSpPr>
          <p:nvPr>
            <p:ph idx="1"/>
          </p:nvPr>
        </p:nvSpPr>
        <p:spPr>
          <a:xfrm>
            <a:off x="4382726" y="1896533"/>
            <a:ext cx="6878108" cy="3962266"/>
          </a:xfrm>
        </p:spPr>
        <p:txBody>
          <a:bodyPr>
            <a:normAutofit/>
          </a:bodyPr>
          <a:lstStyle/>
          <a:p>
            <a:pPr marL="305435" indent="-305435"/>
            <a:r>
              <a:rPr lang="en-GB" dirty="0">
                <a:ea typeface="+mn-lt"/>
                <a:cs typeface="+mn-lt"/>
              </a:rPr>
              <a:t>We have evidence from Dorothea Dix, including her papers, which are at Houghton Library, Harvard University.</a:t>
            </a:r>
          </a:p>
          <a:p>
            <a:pPr marL="305435" indent="-305435"/>
            <a:r>
              <a:rPr lang="en-GB" dirty="0">
                <a:ea typeface="+mn-lt"/>
                <a:cs typeface="+mn-lt"/>
              </a:rPr>
              <a:t>There are also copies of her letters that she exchanged with various friends including William Ellery Channing, </a:t>
            </a:r>
            <a:r>
              <a:rPr lang="en-GB" dirty="0" err="1">
                <a:ea typeface="+mn-lt"/>
                <a:cs typeface="+mn-lt"/>
              </a:rPr>
              <a:t>Samual</a:t>
            </a:r>
            <a:r>
              <a:rPr lang="en-GB" dirty="0">
                <a:ea typeface="+mn-lt"/>
                <a:cs typeface="+mn-lt"/>
              </a:rPr>
              <a:t> Gridley Howe, Horace Mann, Anne Heath, Daniel Tuke and others</a:t>
            </a:r>
          </a:p>
          <a:p>
            <a:pPr marL="305435" indent="-305435"/>
            <a:r>
              <a:rPr lang="en-GB" dirty="0">
                <a:ea typeface="+mn-lt"/>
                <a:cs typeface="+mn-lt"/>
              </a:rPr>
              <a:t>There are also interviews with various people who knew her.</a:t>
            </a:r>
          </a:p>
          <a:p>
            <a:pPr marL="305435" indent="-305435"/>
            <a:r>
              <a:rPr lang="en-GB" dirty="0">
                <a:ea typeface="+mn-lt"/>
                <a:cs typeface="+mn-lt"/>
              </a:rPr>
              <a:t>Since her death there have been many biographies that have pooled together the various contemporary sources about her work and achievements. </a:t>
            </a:r>
          </a:p>
          <a:p>
            <a:pPr marL="305435" indent="-305435"/>
            <a:endParaRPr lang="en-GB" dirty="0"/>
          </a:p>
        </p:txBody>
      </p:sp>
    </p:spTree>
    <p:extLst>
      <p:ext uri="{BB962C8B-B14F-4D97-AF65-F5344CB8AC3E}">
        <p14:creationId xmlns:p14="http://schemas.microsoft.com/office/powerpoint/2010/main" val="1515662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8001D-9491-4E11-B7E7-1F7C107D627D}"/>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1F974384-43EE-4BBC-860A-C3E7403EE3EC}"/>
              </a:ext>
            </a:extLst>
          </p:cNvPr>
          <p:cNvSpPr>
            <a:spLocks noGrp="1"/>
          </p:cNvSpPr>
          <p:nvPr>
            <p:ph idx="1"/>
          </p:nvPr>
        </p:nvSpPr>
        <p:spPr/>
        <p:txBody>
          <a:bodyPr/>
          <a:lstStyle/>
          <a:p>
            <a:pPr marL="305435" indent="-305435"/>
            <a:r>
              <a:rPr lang="en-GB" dirty="0">
                <a:ea typeface="+mn-lt"/>
                <a:cs typeface="+mn-lt"/>
              </a:rPr>
              <a:t>Foucault suggests that “the physical chains of traditional </a:t>
            </a:r>
            <a:r>
              <a:rPr lang="en-GB" dirty="0" err="1">
                <a:ea typeface="+mn-lt"/>
                <a:cs typeface="+mn-lt"/>
              </a:rPr>
              <a:t>custodialism</a:t>
            </a:r>
            <a:r>
              <a:rPr lang="en-GB" dirty="0">
                <a:ea typeface="+mn-lt"/>
                <a:cs typeface="+mn-lt"/>
              </a:rPr>
              <a:t> were replaced by the mental manipulations of moral therapy.”</a:t>
            </a:r>
            <a:endParaRPr lang="en-GB" dirty="0"/>
          </a:p>
          <a:p>
            <a:pPr marL="0" indent="0">
              <a:buNone/>
            </a:pPr>
            <a:endParaRPr lang="en-GB" dirty="0"/>
          </a:p>
          <a:p>
            <a:pPr marL="305435" indent="-305435"/>
            <a:r>
              <a:rPr lang="en-GB" dirty="0">
                <a:ea typeface="+mn-lt"/>
                <a:cs typeface="+mn-lt"/>
              </a:rPr>
              <a:t>Thoughts?</a:t>
            </a:r>
            <a:endParaRPr lang="en-GB" dirty="0"/>
          </a:p>
          <a:p>
            <a:pPr marL="305435" indent="-305435"/>
            <a:endParaRPr lang="en-GB" dirty="0"/>
          </a:p>
        </p:txBody>
      </p:sp>
    </p:spTree>
    <p:extLst>
      <p:ext uri="{BB962C8B-B14F-4D97-AF65-F5344CB8AC3E}">
        <p14:creationId xmlns:p14="http://schemas.microsoft.com/office/powerpoint/2010/main" val="790380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E2296-1028-48C0-967F-A7BCF2E56B06}"/>
              </a:ext>
            </a:extLst>
          </p:cNvPr>
          <p:cNvSpPr>
            <a:spLocks noGrp="1"/>
          </p:cNvSpPr>
          <p:nvPr>
            <p:ph type="title"/>
          </p:nvPr>
        </p:nvSpPr>
        <p:spPr>
          <a:xfrm>
            <a:off x="584201" y="702156"/>
            <a:ext cx="7011413" cy="1013800"/>
          </a:xfrm>
        </p:spPr>
        <p:txBody>
          <a:bodyPr>
            <a:normAutofit/>
          </a:bodyPr>
          <a:lstStyle/>
          <a:p>
            <a:r>
              <a:rPr lang="en-GB">
                <a:solidFill>
                  <a:schemeClr val="tx2"/>
                </a:solidFill>
              </a:rPr>
              <a:t>Alienists</a:t>
            </a:r>
          </a:p>
        </p:txBody>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AD45E16-BAD1-49DA-A513-0220AD6CDA66}"/>
              </a:ext>
            </a:extLst>
          </p:cNvPr>
          <p:cNvSpPr>
            <a:spLocks noGrp="1"/>
          </p:cNvSpPr>
          <p:nvPr>
            <p:ph idx="1"/>
          </p:nvPr>
        </p:nvSpPr>
        <p:spPr>
          <a:xfrm>
            <a:off x="584200" y="1896533"/>
            <a:ext cx="7011413" cy="3962266"/>
          </a:xfrm>
        </p:spPr>
        <p:txBody>
          <a:bodyPr>
            <a:normAutofit/>
          </a:bodyPr>
          <a:lstStyle/>
          <a:p>
            <a:pPr marL="305435" indent="-305435"/>
            <a:r>
              <a:rPr lang="en-GB" dirty="0">
                <a:ea typeface="+mn-lt"/>
                <a:cs typeface="+mn-lt"/>
              </a:rPr>
              <a:t>Pinel’s assistant: </a:t>
            </a:r>
            <a:r>
              <a:rPr lang="en-GB" dirty="0" err="1">
                <a:ea typeface="+mn-lt"/>
                <a:cs typeface="+mn-lt"/>
              </a:rPr>
              <a:t>Esquirol</a:t>
            </a:r>
            <a:r>
              <a:rPr lang="en-GB" dirty="0">
                <a:ea typeface="+mn-lt"/>
                <a:cs typeface="+mn-lt"/>
              </a:rPr>
              <a:t>, became a specialist in mental medicine.</a:t>
            </a:r>
            <a:endParaRPr lang="en-GB">
              <a:ea typeface="+mn-lt"/>
              <a:cs typeface="+mn-lt"/>
            </a:endParaRPr>
          </a:p>
          <a:p>
            <a:pPr marL="305435" indent="-305435"/>
            <a:r>
              <a:rPr lang="en-GB" dirty="0">
                <a:ea typeface="+mn-lt"/>
                <a:cs typeface="+mn-lt"/>
              </a:rPr>
              <a:t>There was an argument that there should be a director, a manager, who had a full and thorough understanding of madness, and who could modify treatment if required.</a:t>
            </a:r>
            <a:endParaRPr lang="en-GB">
              <a:ea typeface="+mn-lt"/>
              <a:cs typeface="+mn-lt"/>
            </a:endParaRPr>
          </a:p>
          <a:p>
            <a:pPr marL="305435" indent="-305435"/>
            <a:r>
              <a:rPr lang="en-GB" dirty="0">
                <a:ea typeface="+mn-lt"/>
                <a:cs typeface="+mn-lt"/>
              </a:rPr>
              <a:t>Introduction of a new term “</a:t>
            </a:r>
            <a:r>
              <a:rPr lang="en-GB" i="1" dirty="0">
                <a:ea typeface="+mn-lt"/>
                <a:cs typeface="+mn-lt"/>
              </a:rPr>
              <a:t>alienist”</a:t>
            </a:r>
            <a:endParaRPr lang="en-GB">
              <a:ea typeface="+mn-lt"/>
              <a:cs typeface="+mn-lt"/>
            </a:endParaRPr>
          </a:p>
          <a:p>
            <a:pPr marL="305435" indent="-305435"/>
            <a:r>
              <a:rPr lang="en-GB" dirty="0">
                <a:ea typeface="+mn-lt"/>
                <a:cs typeface="+mn-lt"/>
              </a:rPr>
              <a:t>Monomania- a condition that could only be judged by a specialist, could only be recognised the expert. This included the volitional monomaniac, a condition that drove individuals to commit specific crimes.</a:t>
            </a:r>
            <a:endParaRPr lang="en-GB">
              <a:ea typeface="+mn-lt"/>
              <a:cs typeface="+mn-lt"/>
            </a:endParaRPr>
          </a:p>
          <a:p>
            <a:pPr marL="305435" indent="-305435"/>
            <a:endParaRPr lang="en-GB" dirty="0"/>
          </a:p>
        </p:txBody>
      </p:sp>
      <p:pic>
        <p:nvPicPr>
          <p:cNvPr id="4" name="Picture 4" descr="A person wearing a suit and tie&#10;&#10;Description automatically generated">
            <a:extLst>
              <a:ext uri="{FF2B5EF4-FFF2-40B4-BE49-F238E27FC236}">
                <a16:creationId xmlns:a16="http://schemas.microsoft.com/office/drawing/2014/main" id="{6722002F-06FC-4686-9AFF-52E75667B117}"/>
              </a:ext>
            </a:extLst>
          </p:cNvPr>
          <p:cNvPicPr>
            <a:picLocks noChangeAspect="1"/>
          </p:cNvPicPr>
          <p:nvPr/>
        </p:nvPicPr>
        <p:blipFill rotWithShape="1">
          <a:blip r:embed="rId3"/>
          <a:srcRect l="2252" r="7415" b="-2"/>
          <a:stretch/>
        </p:blipFill>
        <p:spPr>
          <a:xfrm>
            <a:off x="8042147" y="601201"/>
            <a:ext cx="3703320" cy="5774200"/>
          </a:xfrm>
          <a:prstGeom prst="rect">
            <a:avLst/>
          </a:prstGeom>
        </p:spPr>
      </p:pic>
    </p:spTree>
    <p:extLst>
      <p:ext uri="{BB962C8B-B14F-4D97-AF65-F5344CB8AC3E}">
        <p14:creationId xmlns:p14="http://schemas.microsoft.com/office/powerpoint/2010/main" val="2316489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AAB77-C0CE-41B2-B5A1-EA12B96D11DF}"/>
              </a:ext>
            </a:extLst>
          </p:cNvPr>
          <p:cNvSpPr>
            <a:spLocks noGrp="1"/>
          </p:cNvSpPr>
          <p:nvPr>
            <p:ph type="title"/>
          </p:nvPr>
        </p:nvSpPr>
        <p:spPr>
          <a:xfrm>
            <a:off x="4382724" y="702156"/>
            <a:ext cx="7225075" cy="1013800"/>
          </a:xfrm>
        </p:spPr>
        <p:txBody>
          <a:bodyPr>
            <a:normAutofit/>
          </a:bodyPr>
          <a:lstStyle/>
          <a:p>
            <a:r>
              <a:rPr lang="en-GB" dirty="0">
                <a:solidFill>
                  <a:schemeClr val="tx2"/>
                </a:solidFill>
              </a:rPr>
              <a:t>monomania</a:t>
            </a:r>
          </a:p>
        </p:txBody>
      </p:sp>
      <p:sp>
        <p:nvSpPr>
          <p:cNvPr id="25" name="Rectangle 10">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7" name="Rectangle 14">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icture containing shirt, person&#10;&#10;Description automatically generated">
            <a:extLst>
              <a:ext uri="{FF2B5EF4-FFF2-40B4-BE49-F238E27FC236}">
                <a16:creationId xmlns:a16="http://schemas.microsoft.com/office/drawing/2014/main" id="{D6A280FF-9E29-4BE8-B4D8-0E9B4CFDE299}"/>
              </a:ext>
            </a:extLst>
          </p:cNvPr>
          <p:cNvPicPr>
            <a:picLocks noChangeAspect="1"/>
          </p:cNvPicPr>
          <p:nvPr/>
        </p:nvPicPr>
        <p:blipFill rotWithShape="1">
          <a:blip r:embed="rId3"/>
          <a:srcRect b="99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8A99C139-721C-4639-9710-442FC1BB96D1}"/>
              </a:ext>
            </a:extLst>
          </p:cNvPr>
          <p:cNvSpPr>
            <a:spLocks noGrp="1"/>
          </p:cNvSpPr>
          <p:nvPr>
            <p:ph idx="1"/>
          </p:nvPr>
        </p:nvSpPr>
        <p:spPr>
          <a:xfrm>
            <a:off x="4382726" y="1896533"/>
            <a:ext cx="6878108" cy="3962266"/>
          </a:xfrm>
        </p:spPr>
        <p:txBody>
          <a:bodyPr>
            <a:normAutofit/>
          </a:bodyPr>
          <a:lstStyle/>
          <a:p>
            <a:pPr marL="305435" indent="-305435"/>
            <a:r>
              <a:rPr lang="en-GB" dirty="0">
                <a:ea typeface="+mn-lt"/>
                <a:cs typeface="+mn-lt"/>
              </a:rPr>
              <a:t>Had its origins in the work of Jean-Etienne </a:t>
            </a:r>
            <a:r>
              <a:rPr lang="en-GB" dirty="0" err="1">
                <a:ea typeface="+mn-lt"/>
                <a:cs typeface="+mn-lt"/>
              </a:rPr>
              <a:t>Esquirol</a:t>
            </a:r>
            <a:r>
              <a:rPr lang="en-GB" dirty="0">
                <a:ea typeface="+mn-lt"/>
                <a:cs typeface="+mn-lt"/>
              </a:rPr>
              <a:t> </a:t>
            </a:r>
            <a:endParaRPr lang="en-GB" dirty="0"/>
          </a:p>
          <a:p>
            <a:pPr marL="305435" indent="-305435"/>
            <a:r>
              <a:rPr lang="en-GB" dirty="0">
                <a:ea typeface="+mn-lt"/>
                <a:cs typeface="+mn-lt"/>
              </a:rPr>
              <a:t>Monomania was ‘partial insanity’, it affected only one aspect of the mind.</a:t>
            </a:r>
            <a:endParaRPr lang="en-GB" dirty="0"/>
          </a:p>
          <a:p>
            <a:pPr marL="305435" indent="-305435"/>
            <a:r>
              <a:rPr lang="en-GB" dirty="0" err="1">
                <a:ea typeface="+mn-lt"/>
                <a:cs typeface="+mn-lt"/>
              </a:rPr>
              <a:t>Esquirol</a:t>
            </a:r>
            <a:r>
              <a:rPr lang="en-GB" dirty="0">
                <a:ea typeface="+mn-lt"/>
                <a:cs typeface="+mn-lt"/>
              </a:rPr>
              <a:t> ascertained that there were three broad categories of monomania:</a:t>
            </a:r>
            <a:endParaRPr lang="en-GB"/>
          </a:p>
          <a:p>
            <a:pPr marL="629920" lvl="1" indent="-305435"/>
            <a:r>
              <a:rPr lang="en-GB" dirty="0">
                <a:ea typeface="+mn-lt"/>
                <a:cs typeface="+mn-lt"/>
              </a:rPr>
              <a:t>Emotional monomania</a:t>
            </a:r>
            <a:endParaRPr lang="en-GB" dirty="0"/>
          </a:p>
          <a:p>
            <a:pPr marL="629920" lvl="1" indent="-305435"/>
            <a:r>
              <a:rPr lang="en-GB" dirty="0">
                <a:ea typeface="+mn-lt"/>
                <a:cs typeface="+mn-lt"/>
              </a:rPr>
              <a:t>Intellectual monomania</a:t>
            </a:r>
          </a:p>
          <a:p>
            <a:pPr marL="629920" lvl="1" indent="-305435"/>
            <a:r>
              <a:rPr lang="en-GB" dirty="0">
                <a:ea typeface="+mn-lt"/>
                <a:cs typeface="+mn-lt"/>
              </a:rPr>
              <a:t>Volitional monomania</a:t>
            </a:r>
            <a:endParaRPr lang="en-GB" dirty="0"/>
          </a:p>
          <a:p>
            <a:pPr marL="305435" indent="-305435"/>
            <a:r>
              <a:rPr lang="en-GB" dirty="0">
                <a:ea typeface="+mn-lt"/>
                <a:cs typeface="+mn-lt"/>
              </a:rPr>
              <a:t>By the mid-19</a:t>
            </a:r>
            <a:r>
              <a:rPr lang="en-GB" baseline="30000" dirty="0">
                <a:ea typeface="+mn-lt"/>
                <a:cs typeface="+mn-lt"/>
              </a:rPr>
              <a:t>th</a:t>
            </a:r>
            <a:r>
              <a:rPr lang="en-GB" dirty="0">
                <a:ea typeface="+mn-lt"/>
                <a:cs typeface="+mn-lt"/>
              </a:rPr>
              <a:t> century the term was in decline. </a:t>
            </a:r>
            <a:endParaRPr lang="en-GB" dirty="0"/>
          </a:p>
          <a:p>
            <a:pPr marL="305435" indent="-305435"/>
            <a:endParaRPr lang="en-GB" dirty="0"/>
          </a:p>
        </p:txBody>
      </p:sp>
    </p:spTree>
    <p:extLst>
      <p:ext uri="{BB962C8B-B14F-4D97-AF65-F5344CB8AC3E}">
        <p14:creationId xmlns:p14="http://schemas.microsoft.com/office/powerpoint/2010/main" val="2533354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85C56-B46E-4806-8D72-4FAEFADDECEB}"/>
              </a:ext>
            </a:extLst>
          </p:cNvPr>
          <p:cNvSpPr>
            <a:spLocks noGrp="1"/>
          </p:cNvSpPr>
          <p:nvPr>
            <p:ph type="title"/>
          </p:nvPr>
        </p:nvSpPr>
        <p:spPr>
          <a:xfrm>
            <a:off x="581192" y="702156"/>
            <a:ext cx="11029616" cy="1188720"/>
          </a:xfrm>
        </p:spPr>
        <p:txBody>
          <a:bodyPr>
            <a:normAutofit/>
          </a:bodyPr>
          <a:lstStyle/>
          <a:p>
            <a:r>
              <a:rPr lang="en-GB" sz="3700"/>
              <a:t>Phrenology</a:t>
            </a:r>
            <a:br>
              <a:rPr lang="en-GB" sz="3700"/>
            </a:br>
            <a:endParaRPr lang="en-GB" sz="3700"/>
          </a:p>
        </p:txBody>
      </p:sp>
      <p:sp>
        <p:nvSpPr>
          <p:cNvPr id="11"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A540E39-A724-44BE-B090-F4F96598991D}"/>
              </a:ext>
            </a:extLst>
          </p:cNvPr>
          <p:cNvSpPr>
            <a:spLocks noGrp="1"/>
          </p:cNvSpPr>
          <p:nvPr>
            <p:ph idx="1"/>
          </p:nvPr>
        </p:nvSpPr>
        <p:spPr>
          <a:xfrm>
            <a:off x="581193" y="2180496"/>
            <a:ext cx="6917210" cy="4045683"/>
          </a:xfrm>
        </p:spPr>
        <p:txBody>
          <a:bodyPr>
            <a:normAutofit/>
          </a:bodyPr>
          <a:lstStyle/>
          <a:p>
            <a:pPr marL="305435" indent="-305435"/>
            <a:r>
              <a:rPr lang="en-GB" dirty="0">
                <a:ea typeface="+mn-lt"/>
                <a:cs typeface="+mn-lt"/>
              </a:rPr>
              <a:t>Franz Joseph Gall and Johann </a:t>
            </a:r>
            <a:r>
              <a:rPr lang="en-GB" dirty="0" err="1">
                <a:ea typeface="+mn-lt"/>
                <a:cs typeface="+mn-lt"/>
              </a:rPr>
              <a:t>Spurzheim</a:t>
            </a:r>
            <a:r>
              <a:rPr lang="en-GB" dirty="0">
                <a:ea typeface="+mn-lt"/>
                <a:cs typeface="+mn-lt"/>
              </a:rPr>
              <a:t>.</a:t>
            </a:r>
            <a:endParaRPr lang="en-GB" dirty="0"/>
          </a:p>
          <a:p>
            <a:pPr marL="305435" indent="-305435"/>
            <a:r>
              <a:rPr lang="en-GB" dirty="0">
                <a:ea typeface="+mn-lt"/>
                <a:cs typeface="+mn-lt"/>
              </a:rPr>
              <a:t>The attempt to connect an individual’s character and behaviour to the shape of their skull.</a:t>
            </a:r>
            <a:endParaRPr lang="en-GB" dirty="0"/>
          </a:p>
          <a:p>
            <a:pPr marL="305435" indent="-305435"/>
            <a:r>
              <a:rPr lang="en-GB" dirty="0">
                <a:ea typeface="+mn-lt"/>
                <a:cs typeface="+mn-lt"/>
              </a:rPr>
              <a:t>Phrenology was initially seen as a serious, intellectual venture.</a:t>
            </a:r>
            <a:endParaRPr lang="en-GB" dirty="0"/>
          </a:p>
          <a:p>
            <a:pPr marL="305435" indent="-305435"/>
            <a:r>
              <a:rPr lang="en-GB" dirty="0">
                <a:ea typeface="+mn-lt"/>
                <a:cs typeface="+mn-lt"/>
              </a:rPr>
              <a:t>Gall suggested that the brain was a group of organs and that mental functions were centred in different areas of the brain.</a:t>
            </a:r>
            <a:endParaRPr lang="en-GB" dirty="0"/>
          </a:p>
          <a:p>
            <a:pPr marL="305435" indent="-305435"/>
            <a:endParaRPr lang="en-GB" dirty="0"/>
          </a:p>
        </p:txBody>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tattoo on his neck&#10;&#10;Description automatically generated">
            <a:extLst>
              <a:ext uri="{FF2B5EF4-FFF2-40B4-BE49-F238E27FC236}">
                <a16:creationId xmlns:a16="http://schemas.microsoft.com/office/drawing/2014/main" id="{0AF0F0C6-445A-4604-BE6B-51D8AD7498EF}"/>
              </a:ext>
            </a:extLst>
          </p:cNvPr>
          <p:cNvPicPr>
            <a:picLocks noChangeAspect="1"/>
          </p:cNvPicPr>
          <p:nvPr/>
        </p:nvPicPr>
        <p:blipFill>
          <a:blip r:embed="rId3"/>
          <a:stretch>
            <a:fillRect/>
          </a:stretch>
        </p:blipFill>
        <p:spPr>
          <a:xfrm>
            <a:off x="8594141" y="2499053"/>
            <a:ext cx="2599329" cy="3405393"/>
          </a:xfrm>
          <a:prstGeom prst="rect">
            <a:avLst/>
          </a:prstGeom>
        </p:spPr>
      </p:pic>
    </p:spTree>
    <p:extLst>
      <p:ext uri="{BB962C8B-B14F-4D97-AF65-F5344CB8AC3E}">
        <p14:creationId xmlns:p14="http://schemas.microsoft.com/office/powerpoint/2010/main" val="564586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B463D-83E4-4405-A4E4-80AC5E131D1D}"/>
              </a:ext>
            </a:extLst>
          </p:cNvPr>
          <p:cNvSpPr>
            <a:spLocks noGrp="1"/>
          </p:cNvSpPr>
          <p:nvPr>
            <p:ph type="title"/>
          </p:nvPr>
        </p:nvSpPr>
        <p:spPr/>
        <p:txBody>
          <a:bodyPr/>
          <a:lstStyle/>
          <a:p>
            <a:r>
              <a:rPr lang="en-GB" dirty="0"/>
              <a:t>Phrenology</a:t>
            </a:r>
          </a:p>
        </p:txBody>
      </p:sp>
      <p:sp>
        <p:nvSpPr>
          <p:cNvPr id="3" name="Content Placeholder 2">
            <a:extLst>
              <a:ext uri="{FF2B5EF4-FFF2-40B4-BE49-F238E27FC236}">
                <a16:creationId xmlns:a16="http://schemas.microsoft.com/office/drawing/2014/main" id="{1B099770-0A04-45A3-9907-08D3E249C878}"/>
              </a:ext>
            </a:extLst>
          </p:cNvPr>
          <p:cNvSpPr>
            <a:spLocks noGrp="1"/>
          </p:cNvSpPr>
          <p:nvPr>
            <p:ph idx="1"/>
          </p:nvPr>
        </p:nvSpPr>
        <p:spPr/>
        <p:txBody>
          <a:bodyPr/>
          <a:lstStyle/>
          <a:p>
            <a:pPr marL="305435" indent="-305435"/>
            <a:r>
              <a:rPr lang="en-GB" dirty="0">
                <a:ea typeface="+mn-lt"/>
                <a:cs typeface="+mn-lt"/>
              </a:rPr>
              <a:t>Gall and </a:t>
            </a:r>
            <a:r>
              <a:rPr lang="en-GB" dirty="0" err="1">
                <a:ea typeface="+mn-lt"/>
                <a:cs typeface="+mn-lt"/>
              </a:rPr>
              <a:t>Spurzheim</a:t>
            </a:r>
            <a:r>
              <a:rPr lang="en-GB" dirty="0">
                <a:ea typeface="+mn-lt"/>
                <a:cs typeface="+mn-lt"/>
              </a:rPr>
              <a:t> carried out a series of dissections of the brain to explore the anatomical functions of different parts of it.</a:t>
            </a:r>
            <a:endParaRPr lang="en-GB" dirty="0"/>
          </a:p>
          <a:p>
            <a:pPr marL="305435" indent="-305435"/>
            <a:r>
              <a:rPr lang="en-GB" dirty="0">
                <a:ea typeface="+mn-lt"/>
                <a:cs typeface="+mn-lt"/>
              </a:rPr>
              <a:t>They suggested that the size of a different organ of the brain would indicate how strong an individual was in that particular area, e.g. perceptiveness, domesticity, selfishness etc.</a:t>
            </a:r>
            <a:endParaRPr lang="en-GB" dirty="0"/>
          </a:p>
          <a:p>
            <a:pPr marL="305435" indent="-305435"/>
            <a:r>
              <a:rPr lang="en-GB" dirty="0">
                <a:ea typeface="+mn-lt"/>
                <a:cs typeface="+mn-lt"/>
              </a:rPr>
              <a:t>They stated that size in a particular area could be increased or decreased if that area of the brain was exercised or left to neglect.</a:t>
            </a:r>
            <a:endParaRPr lang="en-GB" dirty="0"/>
          </a:p>
          <a:p>
            <a:pPr marL="305435" indent="-305435"/>
            <a:r>
              <a:rPr lang="en-GB" dirty="0">
                <a:ea typeface="+mn-lt"/>
                <a:cs typeface="+mn-lt"/>
              </a:rPr>
              <a:t>Therefore, if the various organs of the brain were imbalanced, then character, emotions and thoughts would be affected.</a:t>
            </a:r>
            <a:endParaRPr lang="en-GB" dirty="0"/>
          </a:p>
          <a:p>
            <a:pPr marL="305435" indent="-305435"/>
            <a:r>
              <a:rPr lang="en-GB" dirty="0">
                <a:ea typeface="+mn-lt"/>
                <a:cs typeface="+mn-lt"/>
              </a:rPr>
              <a:t>In extreme cases this would lead to insanity.</a:t>
            </a:r>
            <a:endParaRPr lang="en-GB" dirty="0"/>
          </a:p>
          <a:p>
            <a:pPr marL="305435" indent="-305435"/>
            <a:r>
              <a:rPr lang="en-GB" dirty="0">
                <a:ea typeface="+mn-lt"/>
                <a:cs typeface="+mn-lt"/>
              </a:rPr>
              <a:t>Phrenology would become very popular in England, Scotland, parts of France and the US.</a:t>
            </a:r>
            <a:endParaRPr lang="en-GB" dirty="0"/>
          </a:p>
          <a:p>
            <a:pPr marL="305435" indent="-305435"/>
            <a:endParaRPr lang="en-GB" dirty="0"/>
          </a:p>
        </p:txBody>
      </p:sp>
    </p:spTree>
    <p:extLst>
      <p:ext uri="{BB962C8B-B14F-4D97-AF65-F5344CB8AC3E}">
        <p14:creationId xmlns:p14="http://schemas.microsoft.com/office/powerpoint/2010/main" val="2874561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B0C4C2-AC1E-4CF3-AABA-5B134C420273}"/>
              </a:ext>
            </a:extLst>
          </p:cNvPr>
          <p:cNvSpPr>
            <a:spLocks noGrp="1"/>
          </p:cNvSpPr>
          <p:nvPr>
            <p:ph type="title"/>
          </p:nvPr>
        </p:nvSpPr>
        <p:spPr>
          <a:xfrm>
            <a:off x="581193" y="702156"/>
            <a:ext cx="6309003" cy="1013800"/>
          </a:xfrm>
        </p:spPr>
        <p:txBody>
          <a:bodyPr>
            <a:normAutofit/>
          </a:bodyPr>
          <a:lstStyle/>
          <a:p>
            <a:r>
              <a:rPr lang="en-GB">
                <a:solidFill>
                  <a:schemeClr val="tx2"/>
                </a:solidFill>
              </a:rPr>
              <a:t>Phrenology cont..</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180EF7B-29EA-4A71-88B2-682FC9D023E0}"/>
              </a:ext>
            </a:extLst>
          </p:cNvPr>
          <p:cNvSpPr>
            <a:spLocks noGrp="1"/>
          </p:cNvSpPr>
          <p:nvPr>
            <p:ph idx="1"/>
          </p:nvPr>
        </p:nvSpPr>
        <p:spPr>
          <a:xfrm>
            <a:off x="581194" y="1896533"/>
            <a:ext cx="6309003" cy="3962266"/>
          </a:xfrm>
        </p:spPr>
        <p:txBody>
          <a:bodyPr>
            <a:normAutofit/>
          </a:bodyPr>
          <a:lstStyle/>
          <a:p>
            <a:pPr marL="305435" indent="-305435"/>
            <a:r>
              <a:rPr lang="en-GB" dirty="0">
                <a:solidFill>
                  <a:schemeClr val="tx2"/>
                </a:solidFill>
                <a:ea typeface="+mn-lt"/>
                <a:cs typeface="+mn-lt"/>
              </a:rPr>
              <a:t>Was madness a physical disease?</a:t>
            </a:r>
            <a:endParaRPr lang="en-GB" dirty="0">
              <a:solidFill>
                <a:schemeClr val="tx2"/>
              </a:solidFill>
            </a:endParaRPr>
          </a:p>
          <a:p>
            <a:pPr marL="305435" indent="-305435"/>
            <a:r>
              <a:rPr lang="en-GB" dirty="0">
                <a:solidFill>
                  <a:schemeClr val="tx2"/>
                </a:solidFill>
                <a:ea typeface="+mn-lt"/>
                <a:cs typeface="+mn-lt"/>
              </a:rPr>
              <a:t>If it was a physical disease, this is why it should be a medical matter, rather than a matter for the clergy and why Doctors/Physicians should be treating it.</a:t>
            </a:r>
            <a:endParaRPr lang="en-GB" dirty="0">
              <a:solidFill>
                <a:schemeClr val="tx2"/>
              </a:solidFill>
            </a:endParaRPr>
          </a:p>
          <a:p>
            <a:pPr marL="305435" indent="-305435"/>
            <a:r>
              <a:rPr lang="en-GB" dirty="0">
                <a:solidFill>
                  <a:schemeClr val="tx2"/>
                </a:solidFill>
                <a:ea typeface="+mn-lt"/>
                <a:cs typeface="+mn-lt"/>
              </a:rPr>
              <a:t>Moral Treatment could affect the course of a mental illness, because it was exercising different parts of the brain.</a:t>
            </a:r>
            <a:endParaRPr lang="en-GB" dirty="0">
              <a:solidFill>
                <a:schemeClr val="tx2"/>
              </a:solidFill>
            </a:endParaRPr>
          </a:p>
          <a:p>
            <a:pPr marL="305435" indent="-305435"/>
            <a:r>
              <a:rPr lang="en-GB" dirty="0">
                <a:solidFill>
                  <a:schemeClr val="tx2"/>
                </a:solidFill>
                <a:ea typeface="+mn-lt"/>
                <a:cs typeface="+mn-lt"/>
              </a:rPr>
              <a:t>The science of phrenology only lasted for four decades, as research and understanding of the make-up of the brain, the actual concept of phrenology became ridiculous.</a:t>
            </a:r>
            <a:endParaRPr lang="en-GB" dirty="0">
              <a:solidFill>
                <a:schemeClr val="tx2"/>
              </a:solidFill>
            </a:endParaRPr>
          </a:p>
          <a:p>
            <a:pPr marL="305435" indent="-305435"/>
            <a:endParaRPr lang="en-GB">
              <a:solidFill>
                <a:schemeClr val="tx2"/>
              </a:solidFill>
            </a:endParaRPr>
          </a:p>
        </p:txBody>
      </p:sp>
      <p:pic>
        <p:nvPicPr>
          <p:cNvPr id="4" name="Picture 4" descr="A person wearing a suit and tie&#10;&#10;Description automatically generated">
            <a:extLst>
              <a:ext uri="{FF2B5EF4-FFF2-40B4-BE49-F238E27FC236}">
                <a16:creationId xmlns:a16="http://schemas.microsoft.com/office/drawing/2014/main" id="{EC93B5F7-20F1-4D11-8CEB-A8F48A24A127}"/>
              </a:ext>
            </a:extLst>
          </p:cNvPr>
          <p:cNvPicPr>
            <a:picLocks noChangeAspect="1"/>
          </p:cNvPicPr>
          <p:nvPr/>
        </p:nvPicPr>
        <p:blipFill rotWithShape="1">
          <a:blip r:embed="rId3"/>
          <a:srcRect l="42258" r="3256" b="-1"/>
          <a:stretch/>
        </p:blipFill>
        <p:spPr>
          <a:xfrm>
            <a:off x="7521283" y="10"/>
            <a:ext cx="4670717" cy="6857990"/>
          </a:xfrm>
          <a:prstGeom prst="rect">
            <a:avLst/>
          </a:prstGeom>
        </p:spPr>
      </p:pic>
    </p:spTree>
    <p:extLst>
      <p:ext uri="{BB962C8B-B14F-4D97-AF65-F5344CB8AC3E}">
        <p14:creationId xmlns:p14="http://schemas.microsoft.com/office/powerpoint/2010/main" val="4169761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68B7C-9DDE-4677-BA24-F805A5436680}"/>
              </a:ext>
            </a:extLst>
          </p:cNvPr>
          <p:cNvSpPr>
            <a:spLocks noGrp="1"/>
          </p:cNvSpPr>
          <p:nvPr>
            <p:ph type="title"/>
          </p:nvPr>
        </p:nvSpPr>
        <p:spPr>
          <a:xfrm>
            <a:off x="584201" y="702156"/>
            <a:ext cx="7011413" cy="1013800"/>
          </a:xfrm>
        </p:spPr>
        <p:txBody>
          <a:bodyPr>
            <a:normAutofit/>
          </a:bodyPr>
          <a:lstStyle/>
          <a:p>
            <a:r>
              <a:rPr lang="en-GB" sz="3100">
                <a:solidFill>
                  <a:schemeClr val="tx2"/>
                </a:solidFill>
              </a:rPr>
              <a:t>General paralysis of  the insane (GPI)</a:t>
            </a:r>
          </a:p>
        </p:txBody>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BD541A6-D1A1-4FF4-B4F6-B6B8033C58B1}"/>
              </a:ext>
            </a:extLst>
          </p:cNvPr>
          <p:cNvSpPr>
            <a:spLocks noGrp="1"/>
          </p:cNvSpPr>
          <p:nvPr>
            <p:ph idx="1"/>
          </p:nvPr>
        </p:nvSpPr>
        <p:spPr>
          <a:xfrm>
            <a:off x="584200" y="1896533"/>
            <a:ext cx="7011413" cy="3962266"/>
          </a:xfrm>
        </p:spPr>
        <p:txBody>
          <a:bodyPr>
            <a:normAutofit/>
          </a:bodyPr>
          <a:lstStyle/>
          <a:p>
            <a:pPr marL="305435" indent="-305435"/>
            <a:r>
              <a:rPr lang="en-GB" dirty="0">
                <a:ea typeface="+mn-lt"/>
                <a:cs typeface="+mn-lt"/>
              </a:rPr>
              <a:t>Rare condition</a:t>
            </a:r>
            <a:endParaRPr lang="en-GB">
              <a:ea typeface="+mn-lt"/>
              <a:cs typeface="+mn-lt"/>
            </a:endParaRPr>
          </a:p>
          <a:p>
            <a:pPr marL="305435" indent="-305435"/>
            <a:r>
              <a:rPr lang="en-GB" dirty="0">
                <a:ea typeface="+mn-lt"/>
                <a:cs typeface="+mn-lt"/>
              </a:rPr>
              <a:t>End of the 19</a:t>
            </a:r>
            <a:r>
              <a:rPr lang="en-GB" baseline="30000" dirty="0">
                <a:ea typeface="+mn-lt"/>
                <a:cs typeface="+mn-lt"/>
              </a:rPr>
              <a:t>th</a:t>
            </a:r>
            <a:r>
              <a:rPr lang="en-GB" dirty="0">
                <a:ea typeface="+mn-lt"/>
                <a:cs typeface="+mn-lt"/>
              </a:rPr>
              <a:t> Century would account for 20% of the male admissions to asylums in Europe and US</a:t>
            </a:r>
            <a:endParaRPr lang="en-GB">
              <a:ea typeface="+mn-lt"/>
              <a:cs typeface="+mn-lt"/>
            </a:endParaRPr>
          </a:p>
          <a:p>
            <a:pPr marL="305435" indent="-305435"/>
            <a:r>
              <a:rPr lang="en-GB" dirty="0">
                <a:ea typeface="+mn-lt"/>
                <a:cs typeface="+mn-lt"/>
              </a:rPr>
              <a:t>Initially thought to be the end condition of the states of lunacy</a:t>
            </a:r>
            <a:endParaRPr lang="en-GB">
              <a:ea typeface="+mn-lt"/>
              <a:cs typeface="+mn-lt"/>
            </a:endParaRPr>
          </a:p>
          <a:p>
            <a:pPr marL="305435" indent="-305435"/>
            <a:r>
              <a:rPr lang="en-GB" dirty="0">
                <a:ea typeface="+mn-lt"/>
                <a:cs typeface="+mn-lt"/>
              </a:rPr>
              <a:t>But increasingly became recognised as a distinct type of insanity.</a:t>
            </a:r>
            <a:endParaRPr lang="en-GB">
              <a:ea typeface="+mn-lt"/>
              <a:cs typeface="+mn-lt"/>
            </a:endParaRPr>
          </a:p>
          <a:p>
            <a:pPr marL="305435" indent="-305435"/>
            <a:r>
              <a:rPr lang="en-GB" dirty="0">
                <a:ea typeface="+mn-lt"/>
                <a:cs typeface="+mn-lt"/>
              </a:rPr>
              <a:t>Alienists became increasingly skilled at recognising the early signs of GPI </a:t>
            </a:r>
          </a:p>
          <a:p>
            <a:pPr marL="305435" indent="-305435"/>
            <a:endParaRPr lang="en-GB" dirty="0"/>
          </a:p>
        </p:txBody>
      </p:sp>
      <p:pic>
        <p:nvPicPr>
          <p:cNvPr id="4" name="Picture 4" descr="A vintage photo of a person&#10;&#10;Description automatically generated">
            <a:extLst>
              <a:ext uri="{FF2B5EF4-FFF2-40B4-BE49-F238E27FC236}">
                <a16:creationId xmlns:a16="http://schemas.microsoft.com/office/drawing/2014/main" id="{59225641-2001-4848-9739-B719C73203F4}"/>
              </a:ext>
            </a:extLst>
          </p:cNvPr>
          <p:cNvPicPr>
            <a:picLocks noChangeAspect="1"/>
          </p:cNvPicPr>
          <p:nvPr/>
        </p:nvPicPr>
        <p:blipFill rotWithShape="1">
          <a:blip r:embed="rId3"/>
          <a:srcRect r="2" b="1773"/>
          <a:stretch/>
        </p:blipFill>
        <p:spPr>
          <a:xfrm>
            <a:off x="8042147" y="601201"/>
            <a:ext cx="3703320" cy="5774200"/>
          </a:xfrm>
          <a:prstGeom prst="rect">
            <a:avLst/>
          </a:prstGeom>
        </p:spPr>
      </p:pic>
    </p:spTree>
    <p:extLst>
      <p:ext uri="{BB962C8B-B14F-4D97-AF65-F5344CB8AC3E}">
        <p14:creationId xmlns:p14="http://schemas.microsoft.com/office/powerpoint/2010/main" val="2222163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E3F70-E129-43E1-9D39-EBBE23281978}"/>
              </a:ext>
            </a:extLst>
          </p:cNvPr>
          <p:cNvSpPr>
            <a:spLocks noGrp="1"/>
          </p:cNvSpPr>
          <p:nvPr>
            <p:ph type="title"/>
          </p:nvPr>
        </p:nvSpPr>
        <p:spPr/>
        <p:txBody>
          <a:bodyPr/>
          <a:lstStyle/>
          <a:p>
            <a:r>
              <a:rPr lang="en-GB" dirty="0"/>
              <a:t>Responsible guardians</a:t>
            </a:r>
          </a:p>
        </p:txBody>
      </p:sp>
      <p:sp>
        <p:nvSpPr>
          <p:cNvPr id="3" name="Content Placeholder 2">
            <a:extLst>
              <a:ext uri="{FF2B5EF4-FFF2-40B4-BE49-F238E27FC236}">
                <a16:creationId xmlns:a16="http://schemas.microsoft.com/office/drawing/2014/main" id="{8F459B9E-427B-44E4-AB99-4434DAE76229}"/>
              </a:ext>
            </a:extLst>
          </p:cNvPr>
          <p:cNvSpPr>
            <a:spLocks noGrp="1"/>
          </p:cNvSpPr>
          <p:nvPr>
            <p:ph idx="1"/>
          </p:nvPr>
        </p:nvSpPr>
        <p:spPr/>
        <p:txBody>
          <a:bodyPr/>
          <a:lstStyle/>
          <a:p>
            <a:pPr marL="305435" indent="-305435"/>
            <a:r>
              <a:rPr lang="en-GB" dirty="0">
                <a:ea typeface="+mn-lt"/>
                <a:cs typeface="+mn-lt"/>
              </a:rPr>
              <a:t>Responsible guardians became increasingly more numerous during the first half of the 19</a:t>
            </a:r>
            <a:r>
              <a:rPr lang="en-GB" baseline="30000" dirty="0">
                <a:ea typeface="+mn-lt"/>
                <a:cs typeface="+mn-lt"/>
              </a:rPr>
              <a:t>th</a:t>
            </a:r>
            <a:r>
              <a:rPr lang="en-GB" dirty="0">
                <a:ea typeface="+mn-lt"/>
                <a:cs typeface="+mn-lt"/>
              </a:rPr>
              <a:t> century.</a:t>
            </a:r>
            <a:endParaRPr lang="en-GB" dirty="0"/>
          </a:p>
          <a:p>
            <a:pPr marL="305435" indent="-305435"/>
            <a:r>
              <a:rPr lang="en-GB" dirty="0">
                <a:ea typeface="+mn-lt"/>
                <a:cs typeface="+mn-lt"/>
              </a:rPr>
              <a:t>Publishing journals to report their findings on asylum management and care of the lunatics. </a:t>
            </a:r>
            <a:endParaRPr lang="en-GB"/>
          </a:p>
          <a:p>
            <a:pPr marL="305435" indent="-305435"/>
            <a:r>
              <a:rPr lang="en-GB" dirty="0">
                <a:ea typeface="+mn-lt"/>
                <a:cs typeface="+mn-lt"/>
              </a:rPr>
              <a:t>Association of Medical Officers of Asylums and Hospitals for the Insane, 1841</a:t>
            </a:r>
            <a:endParaRPr lang="en-GB" dirty="0"/>
          </a:p>
          <a:p>
            <a:pPr marL="305435" indent="-305435"/>
            <a:endParaRPr lang="en-GB" dirty="0"/>
          </a:p>
        </p:txBody>
      </p:sp>
    </p:spTree>
    <p:extLst>
      <p:ext uri="{BB962C8B-B14F-4D97-AF65-F5344CB8AC3E}">
        <p14:creationId xmlns:p14="http://schemas.microsoft.com/office/powerpoint/2010/main" val="1854026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50B26-D208-468C-94B7-9E3A63CE801B}"/>
              </a:ext>
            </a:extLst>
          </p:cNvPr>
          <p:cNvSpPr>
            <a:spLocks noGrp="1"/>
          </p:cNvSpPr>
          <p:nvPr>
            <p:ph type="title"/>
          </p:nvPr>
        </p:nvSpPr>
        <p:spPr>
          <a:xfrm>
            <a:off x="584201" y="702156"/>
            <a:ext cx="7011413" cy="1013800"/>
          </a:xfrm>
        </p:spPr>
        <p:txBody>
          <a:bodyPr>
            <a:normAutofit/>
          </a:bodyPr>
          <a:lstStyle/>
          <a:p>
            <a:r>
              <a:rPr lang="en-GB">
                <a:solidFill>
                  <a:schemeClr val="tx2"/>
                </a:solidFill>
              </a:rPr>
              <a:t>Developing Societies</a:t>
            </a:r>
          </a:p>
        </p:txBody>
      </p:sp>
      <p:sp>
        <p:nvSpPr>
          <p:cNvPr id="11"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284AC8F-4A4E-4E87-9333-60B2B24DCBAD}"/>
              </a:ext>
            </a:extLst>
          </p:cNvPr>
          <p:cNvSpPr>
            <a:spLocks noGrp="1"/>
          </p:cNvSpPr>
          <p:nvPr>
            <p:ph idx="1"/>
          </p:nvPr>
        </p:nvSpPr>
        <p:spPr>
          <a:xfrm>
            <a:off x="584200" y="1896533"/>
            <a:ext cx="7011413" cy="3962266"/>
          </a:xfrm>
        </p:spPr>
        <p:txBody>
          <a:bodyPr>
            <a:normAutofit/>
          </a:bodyPr>
          <a:lstStyle/>
          <a:p>
            <a:pPr marL="305435" indent="-305435"/>
            <a:r>
              <a:rPr lang="en-GB" dirty="0">
                <a:ea typeface="+mn-lt"/>
                <a:cs typeface="+mn-lt"/>
              </a:rPr>
              <a:t>These societies and journals demonstrated to the world that the alienists should be considered as professional and learned and other medical departments.</a:t>
            </a:r>
            <a:endParaRPr lang="en-GB" dirty="0"/>
          </a:p>
          <a:p>
            <a:pPr marL="305435" indent="-305435"/>
            <a:r>
              <a:rPr lang="en-GB" dirty="0">
                <a:ea typeface="+mn-lt"/>
                <a:cs typeface="+mn-lt"/>
              </a:rPr>
              <a:t>The journals would publish papers on asylum development, how to treat and look after the lunatics and administrative topics.</a:t>
            </a:r>
            <a:endParaRPr lang="en-GB" dirty="0"/>
          </a:p>
          <a:p>
            <a:pPr marL="305435" indent="-305435"/>
            <a:r>
              <a:rPr lang="en-GB" dirty="0">
                <a:ea typeface="+mn-lt"/>
                <a:cs typeface="+mn-lt"/>
              </a:rPr>
              <a:t>The term ‘psychiatry’</a:t>
            </a:r>
            <a:endParaRPr lang="en-GB" dirty="0"/>
          </a:p>
          <a:p>
            <a:pPr marL="305435" indent="-305435"/>
            <a:r>
              <a:rPr lang="en-GB" dirty="0">
                <a:ea typeface="+mn-lt"/>
                <a:cs typeface="+mn-lt"/>
              </a:rPr>
              <a:t>The increase in asylums.</a:t>
            </a:r>
            <a:endParaRPr lang="en-GB" dirty="0"/>
          </a:p>
          <a:p>
            <a:pPr marL="305435" indent="-305435"/>
            <a:r>
              <a:rPr lang="en-GB" dirty="0">
                <a:ea typeface="+mn-lt"/>
                <a:cs typeface="+mn-lt"/>
              </a:rPr>
              <a:t>The legitimacy of alienists</a:t>
            </a:r>
            <a:endParaRPr lang="en-GB" dirty="0"/>
          </a:p>
          <a:p>
            <a:pPr marL="305435" indent="-305435"/>
            <a:endParaRPr lang="en-GB" dirty="0"/>
          </a:p>
        </p:txBody>
      </p:sp>
      <p:pic>
        <p:nvPicPr>
          <p:cNvPr id="4" name="Picture 4" descr="A vintage photo of a person&#10;&#10;Description automatically generated">
            <a:extLst>
              <a:ext uri="{FF2B5EF4-FFF2-40B4-BE49-F238E27FC236}">
                <a16:creationId xmlns:a16="http://schemas.microsoft.com/office/drawing/2014/main" id="{F37846BA-B784-4BC0-AD10-540863684F58}"/>
              </a:ext>
            </a:extLst>
          </p:cNvPr>
          <p:cNvPicPr>
            <a:picLocks noChangeAspect="1"/>
          </p:cNvPicPr>
          <p:nvPr/>
        </p:nvPicPr>
        <p:blipFill rotWithShape="1">
          <a:blip r:embed="rId3"/>
          <a:srcRect l="6490" r="9124" b="3"/>
          <a:stretch/>
        </p:blipFill>
        <p:spPr>
          <a:xfrm>
            <a:off x="8042147" y="601201"/>
            <a:ext cx="3703320" cy="5774200"/>
          </a:xfrm>
          <a:prstGeom prst="rect">
            <a:avLst/>
          </a:prstGeom>
        </p:spPr>
      </p:pic>
    </p:spTree>
    <p:extLst>
      <p:ext uri="{BB962C8B-B14F-4D97-AF65-F5344CB8AC3E}">
        <p14:creationId xmlns:p14="http://schemas.microsoft.com/office/powerpoint/2010/main" val="2042045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D03D03A-2665-4E6D-B4E6-0380BAB3F1B2}"/>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Dealing with the depraved and degenerate</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group of people posing for the camera&#10;&#10;Description automatically generated">
            <a:extLst>
              <a:ext uri="{FF2B5EF4-FFF2-40B4-BE49-F238E27FC236}">
                <a16:creationId xmlns:a16="http://schemas.microsoft.com/office/drawing/2014/main" id="{60BC8AAF-C013-4138-902E-0C691BBDBB48}"/>
              </a:ext>
            </a:extLst>
          </p:cNvPr>
          <p:cNvPicPr>
            <a:picLocks noGrp="1" noChangeAspect="1"/>
          </p:cNvPicPr>
          <p:nvPr>
            <p:ph idx="1"/>
          </p:nvPr>
        </p:nvPicPr>
        <p:blipFill rotWithShape="1">
          <a:blip r:embed="rId2"/>
          <a:srcRect t="1180" r="-2" b="-2"/>
          <a:stretch/>
        </p:blipFill>
        <p:spPr>
          <a:xfrm>
            <a:off x="4654295" y="457200"/>
            <a:ext cx="7086151" cy="5899650"/>
          </a:xfrm>
          <a:prstGeom prst="rect">
            <a:avLst/>
          </a:prstGeom>
        </p:spPr>
      </p:pic>
    </p:spTree>
    <p:extLst>
      <p:ext uri="{BB962C8B-B14F-4D97-AF65-F5344CB8AC3E}">
        <p14:creationId xmlns:p14="http://schemas.microsoft.com/office/powerpoint/2010/main" val="119477037"/>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72DD6-9872-4BB7-82A5-12FA0687FE13}"/>
              </a:ext>
            </a:extLst>
          </p:cNvPr>
          <p:cNvSpPr>
            <a:spLocks noGrp="1"/>
          </p:cNvSpPr>
          <p:nvPr>
            <p:ph type="title"/>
          </p:nvPr>
        </p:nvSpPr>
        <p:spPr/>
        <p:txBody>
          <a:bodyPr>
            <a:normAutofit fontScale="90000"/>
          </a:bodyPr>
          <a:lstStyle/>
          <a:p>
            <a:r>
              <a:rPr lang="en-GB" dirty="0"/>
              <a:t>Lack of inspections and care  towards the mentally ill</a:t>
            </a:r>
          </a:p>
        </p:txBody>
      </p:sp>
      <p:sp>
        <p:nvSpPr>
          <p:cNvPr id="3" name="Content Placeholder 2">
            <a:extLst>
              <a:ext uri="{FF2B5EF4-FFF2-40B4-BE49-F238E27FC236}">
                <a16:creationId xmlns:a16="http://schemas.microsoft.com/office/drawing/2014/main" id="{5F74AC6F-6127-4D95-8EA5-14B2FC47D685}"/>
              </a:ext>
            </a:extLst>
          </p:cNvPr>
          <p:cNvSpPr>
            <a:spLocks noGrp="1"/>
          </p:cNvSpPr>
          <p:nvPr>
            <p:ph idx="1"/>
          </p:nvPr>
        </p:nvSpPr>
        <p:spPr/>
        <p:txBody>
          <a:bodyPr/>
          <a:lstStyle/>
          <a:p>
            <a:pPr marL="305435" indent="-305435"/>
            <a:r>
              <a:rPr lang="en-GB" dirty="0">
                <a:ea typeface="+mn-lt"/>
                <a:cs typeface="+mn-lt"/>
              </a:rPr>
              <a:t>The Poor Law Guardians and magistrates were focused on managing the violent and dangerous inmates. They also attended the ‘curable’ ill.</a:t>
            </a:r>
            <a:endParaRPr lang="en-GB" dirty="0"/>
          </a:p>
          <a:p>
            <a:pPr marL="305435" indent="-305435"/>
            <a:r>
              <a:rPr lang="en-GB" dirty="0">
                <a:ea typeface="+mn-lt"/>
                <a:cs typeface="+mn-lt"/>
              </a:rPr>
              <a:t>As a result they were less inclined to spend time or money on those that were harmless, docile or incurable.</a:t>
            </a:r>
            <a:endParaRPr lang="en-GB" dirty="0"/>
          </a:p>
          <a:p>
            <a:pPr marL="305435" indent="-305435"/>
            <a:r>
              <a:rPr lang="en-GB" dirty="0">
                <a:ea typeface="+mn-lt"/>
                <a:cs typeface="+mn-lt"/>
              </a:rPr>
              <a:t>Research is indicating that those that were sent to the asylums were often without family support.</a:t>
            </a:r>
            <a:endParaRPr lang="en-GB" dirty="0"/>
          </a:p>
          <a:p>
            <a:pPr marL="305435" indent="-305435"/>
            <a:r>
              <a:rPr lang="en-GB" dirty="0">
                <a:ea typeface="+mn-lt"/>
                <a:cs typeface="+mn-lt"/>
              </a:rPr>
              <a:t>Trade in lunacy, ‘madhouse keepers’ would take in paupers and private patients for varying levels of payment</a:t>
            </a:r>
            <a:endParaRPr lang="en-GB" dirty="0"/>
          </a:p>
          <a:p>
            <a:pPr marL="305435" indent="-305435"/>
            <a:endParaRPr lang="en-GB" dirty="0"/>
          </a:p>
        </p:txBody>
      </p:sp>
      <p:sp>
        <p:nvSpPr>
          <p:cNvPr id="4" name="Footer Placeholder 3">
            <a:extLst>
              <a:ext uri="{FF2B5EF4-FFF2-40B4-BE49-F238E27FC236}">
                <a16:creationId xmlns:a16="http://schemas.microsoft.com/office/drawing/2014/main" id="{723039A2-75A7-49B4-8DF7-4D132CA7E263}"/>
              </a:ext>
            </a:extLst>
          </p:cNvPr>
          <p:cNvSpPr>
            <a:spLocks noGrp="1"/>
          </p:cNvSpPr>
          <p:nvPr>
            <p:ph type="ftr" sz="quarter" idx="11"/>
          </p:nvPr>
        </p:nvSpPr>
        <p:spPr/>
        <p:txBody>
          <a:bodyPr/>
          <a:lstStyle/>
          <a:p>
            <a:r>
              <a:rPr lang="en-GB"/>
              <a:t>Wright, D. 2001. Mental Disability in Victorian England: The Earlswood Asylum 1847-1901</a:t>
            </a:r>
          </a:p>
        </p:txBody>
      </p:sp>
    </p:spTree>
    <p:extLst>
      <p:ext uri="{BB962C8B-B14F-4D97-AF65-F5344CB8AC3E}">
        <p14:creationId xmlns:p14="http://schemas.microsoft.com/office/powerpoint/2010/main" val="1809662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B321F-B6CC-497A-B3D9-0E3D2D678C5A}"/>
              </a:ext>
            </a:extLst>
          </p:cNvPr>
          <p:cNvSpPr>
            <a:spLocks noGrp="1"/>
          </p:cNvSpPr>
          <p:nvPr>
            <p:ph type="title"/>
          </p:nvPr>
        </p:nvSpPr>
        <p:spPr/>
        <p:txBody>
          <a:bodyPr/>
          <a:lstStyle/>
          <a:p>
            <a:r>
              <a:rPr lang="en-GB" dirty="0"/>
              <a:t>Looking after  the mentally ill</a:t>
            </a:r>
          </a:p>
        </p:txBody>
      </p:sp>
      <p:sp>
        <p:nvSpPr>
          <p:cNvPr id="3" name="Content Placeholder 2">
            <a:extLst>
              <a:ext uri="{FF2B5EF4-FFF2-40B4-BE49-F238E27FC236}">
                <a16:creationId xmlns:a16="http://schemas.microsoft.com/office/drawing/2014/main" id="{43F165E8-6C6A-4ADB-AF43-08FA54EE0E30}"/>
              </a:ext>
            </a:extLst>
          </p:cNvPr>
          <p:cNvSpPr>
            <a:spLocks noGrp="1"/>
          </p:cNvSpPr>
          <p:nvPr>
            <p:ph idx="1"/>
          </p:nvPr>
        </p:nvSpPr>
        <p:spPr/>
        <p:txBody>
          <a:bodyPr/>
          <a:lstStyle/>
          <a:p>
            <a:pPr marL="305435" indent="-305435"/>
            <a:r>
              <a:rPr lang="en-GB" dirty="0">
                <a:ea typeface="+mn-lt"/>
                <a:cs typeface="+mn-lt"/>
              </a:rPr>
              <a:t>1808 Asylums Act – magistrates can open the county institutions</a:t>
            </a:r>
            <a:endParaRPr lang="en-GB" dirty="0"/>
          </a:p>
          <a:p>
            <a:pPr marL="305435" indent="-305435"/>
            <a:r>
              <a:rPr lang="en-GB" dirty="0">
                <a:ea typeface="+mn-lt"/>
                <a:cs typeface="+mn-lt"/>
              </a:rPr>
              <a:t>1834 Poor Law Amendment Act</a:t>
            </a:r>
            <a:endParaRPr lang="en-GB" dirty="0"/>
          </a:p>
          <a:p>
            <a:pPr marL="305435" indent="-305435"/>
            <a:r>
              <a:rPr lang="en-GB" dirty="0">
                <a:ea typeface="+mn-lt"/>
                <a:cs typeface="+mn-lt"/>
              </a:rPr>
              <a:t>1845 The Lunatics Act – John Haslam</a:t>
            </a:r>
            <a:endParaRPr lang="en-GB" dirty="0"/>
          </a:p>
          <a:p>
            <a:pPr marL="305435" indent="-305435"/>
            <a:endParaRPr lang="en-GB" dirty="0"/>
          </a:p>
        </p:txBody>
      </p:sp>
    </p:spTree>
    <p:extLst>
      <p:ext uri="{BB962C8B-B14F-4D97-AF65-F5344CB8AC3E}">
        <p14:creationId xmlns:p14="http://schemas.microsoft.com/office/powerpoint/2010/main" val="380938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BDCBA-CEAA-4E87-BB97-01482525A2DF}"/>
              </a:ext>
            </a:extLst>
          </p:cNvPr>
          <p:cNvSpPr>
            <a:spLocks noGrp="1"/>
          </p:cNvSpPr>
          <p:nvPr>
            <p:ph type="title"/>
          </p:nvPr>
        </p:nvSpPr>
        <p:spPr>
          <a:xfrm>
            <a:off x="584201" y="702156"/>
            <a:ext cx="7011413" cy="1013800"/>
          </a:xfrm>
        </p:spPr>
        <p:txBody>
          <a:bodyPr>
            <a:normAutofit/>
          </a:bodyPr>
          <a:lstStyle/>
          <a:p>
            <a:r>
              <a:rPr lang="en-GB">
                <a:solidFill>
                  <a:schemeClr val="tx2"/>
                </a:solidFill>
              </a:rPr>
              <a:t>John Haslam</a:t>
            </a:r>
          </a:p>
        </p:txBody>
      </p:sp>
      <p:sp>
        <p:nvSpPr>
          <p:cNvPr id="7" name="Rectangle 10">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8263E97-7A84-4F5F-95FD-F5C8D76140EF}"/>
              </a:ext>
            </a:extLst>
          </p:cNvPr>
          <p:cNvSpPr>
            <a:spLocks noGrp="1"/>
          </p:cNvSpPr>
          <p:nvPr>
            <p:ph idx="1"/>
          </p:nvPr>
        </p:nvSpPr>
        <p:spPr>
          <a:xfrm>
            <a:off x="584200" y="1896533"/>
            <a:ext cx="7011413" cy="3962266"/>
          </a:xfrm>
        </p:spPr>
        <p:txBody>
          <a:bodyPr>
            <a:normAutofit/>
          </a:bodyPr>
          <a:lstStyle/>
          <a:p>
            <a:pPr marL="305435" indent="-305435"/>
            <a:r>
              <a:rPr lang="en-GB" dirty="0">
                <a:ea typeface="+mn-lt"/>
                <a:cs typeface="+mn-lt"/>
              </a:rPr>
              <a:t>•Tripartite division of insanity</a:t>
            </a:r>
            <a:endParaRPr lang="en-GB" dirty="0"/>
          </a:p>
          <a:p>
            <a:pPr marL="305435" indent="-305435"/>
            <a:r>
              <a:rPr lang="en-GB" dirty="0">
                <a:ea typeface="+mn-lt"/>
                <a:cs typeface="+mn-lt"/>
              </a:rPr>
              <a:t>•Idiocy</a:t>
            </a:r>
          </a:p>
          <a:p>
            <a:pPr marL="305435" indent="-305435"/>
            <a:r>
              <a:rPr lang="en-GB" dirty="0">
                <a:ea typeface="+mn-lt"/>
                <a:cs typeface="+mn-lt"/>
              </a:rPr>
              <a:t>•Lunacy</a:t>
            </a:r>
            <a:endParaRPr lang="en-GB">
              <a:ea typeface="+mn-lt"/>
              <a:cs typeface="+mn-lt"/>
            </a:endParaRPr>
          </a:p>
          <a:p>
            <a:pPr marL="305435" indent="-305435"/>
            <a:r>
              <a:rPr lang="en-GB" dirty="0">
                <a:ea typeface="+mn-lt"/>
                <a:cs typeface="+mn-lt"/>
              </a:rPr>
              <a:t>•Unsoundness of mind</a:t>
            </a:r>
            <a:endParaRPr lang="en-GB">
              <a:ea typeface="+mn-lt"/>
              <a:cs typeface="+mn-lt"/>
            </a:endParaRPr>
          </a:p>
          <a:p>
            <a:pPr marL="305435" indent="-305435"/>
            <a:r>
              <a:rPr lang="en-GB" dirty="0">
                <a:ea typeface="+mn-lt"/>
                <a:cs typeface="+mn-lt"/>
              </a:rPr>
              <a:t>•The key criteria was whether an individual had been impaired from birth. </a:t>
            </a:r>
          </a:p>
          <a:p>
            <a:pPr marL="305435" indent="-305435"/>
            <a:endParaRPr lang="en-GB" dirty="0"/>
          </a:p>
        </p:txBody>
      </p:sp>
      <p:pic>
        <p:nvPicPr>
          <p:cNvPr id="4" name="Picture 4" descr="A person wearing a suit and tie&#10;&#10;Description automatically generated">
            <a:extLst>
              <a:ext uri="{FF2B5EF4-FFF2-40B4-BE49-F238E27FC236}">
                <a16:creationId xmlns:a16="http://schemas.microsoft.com/office/drawing/2014/main" id="{AA15D88A-09B7-48AD-9AA6-ED9E05C1FB94}"/>
              </a:ext>
            </a:extLst>
          </p:cNvPr>
          <p:cNvPicPr>
            <a:picLocks noChangeAspect="1"/>
          </p:cNvPicPr>
          <p:nvPr/>
        </p:nvPicPr>
        <p:blipFill rotWithShape="1">
          <a:blip r:embed="rId2"/>
          <a:srcRect l="18928" r="1415" b="2"/>
          <a:stretch/>
        </p:blipFill>
        <p:spPr>
          <a:xfrm>
            <a:off x="8042147" y="601201"/>
            <a:ext cx="3703320" cy="5774200"/>
          </a:xfrm>
          <a:prstGeom prst="rect">
            <a:avLst/>
          </a:prstGeom>
        </p:spPr>
      </p:pic>
    </p:spTree>
    <p:extLst>
      <p:ext uri="{BB962C8B-B14F-4D97-AF65-F5344CB8AC3E}">
        <p14:creationId xmlns:p14="http://schemas.microsoft.com/office/powerpoint/2010/main" val="439396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97E59-619F-400C-94A1-9E076E5C2BC2}"/>
              </a:ext>
            </a:extLst>
          </p:cNvPr>
          <p:cNvSpPr>
            <a:spLocks noGrp="1"/>
          </p:cNvSpPr>
          <p:nvPr>
            <p:ph type="title"/>
          </p:nvPr>
        </p:nvSpPr>
        <p:spPr/>
        <p:txBody>
          <a:bodyPr/>
          <a:lstStyle/>
          <a:p>
            <a:r>
              <a:rPr lang="en-GB" dirty="0"/>
              <a:t>The lunatics act</a:t>
            </a:r>
          </a:p>
        </p:txBody>
      </p:sp>
      <p:sp>
        <p:nvSpPr>
          <p:cNvPr id="3" name="Content Placeholder 2">
            <a:extLst>
              <a:ext uri="{FF2B5EF4-FFF2-40B4-BE49-F238E27FC236}">
                <a16:creationId xmlns:a16="http://schemas.microsoft.com/office/drawing/2014/main" id="{7060D127-41B6-4934-BF14-5884130F5E1F}"/>
              </a:ext>
            </a:extLst>
          </p:cNvPr>
          <p:cNvSpPr>
            <a:spLocks noGrp="1"/>
          </p:cNvSpPr>
          <p:nvPr>
            <p:ph idx="1"/>
          </p:nvPr>
        </p:nvSpPr>
        <p:spPr/>
        <p:txBody>
          <a:bodyPr/>
          <a:lstStyle/>
          <a:p>
            <a:pPr marL="305435" indent="-305435"/>
            <a:r>
              <a:rPr lang="en-GB" dirty="0">
                <a:ea typeface="+mn-lt"/>
                <a:cs typeface="+mn-lt"/>
              </a:rPr>
              <a:t>Based on Haslam’s tripartite ideas of lunacy</a:t>
            </a:r>
            <a:endParaRPr lang="en-GB" dirty="0"/>
          </a:p>
          <a:p>
            <a:pPr marL="305435" indent="-305435"/>
            <a:r>
              <a:rPr lang="en-GB" dirty="0">
                <a:ea typeface="+mn-lt"/>
                <a:cs typeface="+mn-lt"/>
              </a:rPr>
              <a:t>“Every person whose mind from his birth by a perpetual infirmity is so deficient as to be incapable of directing him in any matter which requires thought or judgement, is in legal phraseology </a:t>
            </a:r>
            <a:r>
              <a:rPr lang="en-GB" i="1" dirty="0">
                <a:ea typeface="+mn-lt"/>
                <a:cs typeface="+mn-lt"/>
              </a:rPr>
              <a:t>an idiot</a:t>
            </a:r>
            <a:endParaRPr lang="en-GB" dirty="0"/>
          </a:p>
          <a:p>
            <a:pPr marL="305435" indent="-305435"/>
            <a:r>
              <a:rPr lang="en-GB" dirty="0">
                <a:ea typeface="+mn-lt"/>
                <a:cs typeface="+mn-lt"/>
              </a:rPr>
              <a:t>Every person </a:t>
            </a:r>
            <a:r>
              <a:rPr lang="en-GB" i="1" dirty="0">
                <a:ea typeface="+mn-lt"/>
                <a:cs typeface="+mn-lt"/>
              </a:rPr>
              <a:t>qui </a:t>
            </a:r>
            <a:r>
              <a:rPr lang="en-GB" i="1" dirty="0" err="1">
                <a:ea typeface="+mn-lt"/>
                <a:cs typeface="+mn-lt"/>
              </a:rPr>
              <a:t>guadet</a:t>
            </a:r>
            <a:r>
              <a:rPr lang="en-GB" i="1" dirty="0">
                <a:ea typeface="+mn-lt"/>
                <a:cs typeface="+mn-lt"/>
              </a:rPr>
              <a:t> </a:t>
            </a:r>
            <a:r>
              <a:rPr lang="en-GB" i="1" dirty="0" err="1">
                <a:ea typeface="+mn-lt"/>
                <a:cs typeface="+mn-lt"/>
              </a:rPr>
              <a:t>lucidis</a:t>
            </a:r>
            <a:r>
              <a:rPr lang="en-GB" i="1" dirty="0">
                <a:ea typeface="+mn-lt"/>
                <a:cs typeface="+mn-lt"/>
              </a:rPr>
              <a:t> </a:t>
            </a:r>
            <a:r>
              <a:rPr lang="en-GB" i="1" dirty="0" err="1">
                <a:ea typeface="+mn-lt"/>
                <a:cs typeface="+mn-lt"/>
              </a:rPr>
              <a:t>intervallis</a:t>
            </a:r>
            <a:r>
              <a:rPr lang="en-GB" dirty="0">
                <a:ea typeface="+mn-lt"/>
                <a:cs typeface="+mn-lt"/>
              </a:rPr>
              <a:t> and who sometimes is of good and sound memory, and sometimes non compos mentis, in in legal phraseology </a:t>
            </a:r>
            <a:r>
              <a:rPr lang="en-GB" i="1" dirty="0">
                <a:ea typeface="+mn-lt"/>
                <a:cs typeface="+mn-lt"/>
              </a:rPr>
              <a:t>a lunatic</a:t>
            </a:r>
            <a:endParaRPr lang="en-GB" dirty="0"/>
          </a:p>
          <a:p>
            <a:pPr marL="305435" indent="-305435"/>
            <a:r>
              <a:rPr lang="en-GB" dirty="0">
                <a:ea typeface="+mn-lt"/>
                <a:cs typeface="+mn-lt"/>
              </a:rPr>
              <a:t>Every person who, by reason of a morbid condition of intellect is incapable of managing himself and his affairs, not being an idiot or lunatic, or a person merely of weak mind, is in legal phraseology </a:t>
            </a:r>
            <a:r>
              <a:rPr lang="en-GB" i="1" dirty="0">
                <a:ea typeface="+mn-lt"/>
                <a:cs typeface="+mn-lt"/>
              </a:rPr>
              <a:t>a person of unsound mind.</a:t>
            </a:r>
            <a:endParaRPr lang="en-GB" dirty="0"/>
          </a:p>
          <a:p>
            <a:pPr marL="305435" indent="-305435"/>
            <a:r>
              <a:rPr lang="en-GB" i="1" dirty="0">
                <a:ea typeface="+mn-lt"/>
                <a:cs typeface="+mn-lt"/>
              </a:rPr>
              <a:t>Non Compos Mentis</a:t>
            </a:r>
            <a:r>
              <a:rPr lang="en-GB" dirty="0">
                <a:ea typeface="+mn-lt"/>
                <a:cs typeface="+mn-lt"/>
              </a:rPr>
              <a:t> is the generic term which includes the three classes just mentioned.</a:t>
            </a:r>
            <a:endParaRPr lang="en-GB" dirty="0"/>
          </a:p>
          <a:p>
            <a:pPr marL="305435" indent="-305435"/>
            <a:endParaRPr lang="en-GB" dirty="0"/>
          </a:p>
        </p:txBody>
      </p:sp>
    </p:spTree>
    <p:extLst>
      <p:ext uri="{BB962C8B-B14F-4D97-AF65-F5344CB8AC3E}">
        <p14:creationId xmlns:p14="http://schemas.microsoft.com/office/powerpoint/2010/main" val="23066151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C9A80-5FB1-48B8-9E5F-0B563D0E21E3}"/>
              </a:ext>
            </a:extLst>
          </p:cNvPr>
          <p:cNvSpPr>
            <a:spLocks noGrp="1"/>
          </p:cNvSpPr>
          <p:nvPr>
            <p:ph type="title"/>
          </p:nvPr>
        </p:nvSpPr>
        <p:spPr>
          <a:xfrm>
            <a:off x="581192" y="702156"/>
            <a:ext cx="11029616" cy="1188720"/>
          </a:xfrm>
        </p:spPr>
        <p:txBody>
          <a:bodyPr>
            <a:normAutofit/>
          </a:bodyPr>
          <a:lstStyle/>
          <a:p>
            <a:r>
              <a:rPr lang="en-GB" dirty="0"/>
              <a:t>The lunacy act 1845</a:t>
            </a:r>
          </a:p>
        </p:txBody>
      </p:sp>
      <p:sp>
        <p:nvSpPr>
          <p:cNvPr id="10"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vintage photo of a person&#10;&#10;Description automatically generated">
            <a:extLst>
              <a:ext uri="{FF2B5EF4-FFF2-40B4-BE49-F238E27FC236}">
                <a16:creationId xmlns:a16="http://schemas.microsoft.com/office/drawing/2014/main" id="{5D755015-DA8A-474D-8720-09F1AC8D5582}"/>
              </a:ext>
            </a:extLst>
          </p:cNvPr>
          <p:cNvPicPr>
            <a:picLocks noChangeAspect="1"/>
          </p:cNvPicPr>
          <p:nvPr/>
        </p:nvPicPr>
        <p:blipFill>
          <a:blip r:embed="rId3"/>
          <a:stretch>
            <a:fillRect/>
          </a:stretch>
        </p:blipFill>
        <p:spPr>
          <a:xfrm>
            <a:off x="780698" y="2943333"/>
            <a:ext cx="4748741" cy="2516832"/>
          </a:xfrm>
          <a:prstGeom prst="rect">
            <a:avLst/>
          </a:prstGeom>
        </p:spPr>
      </p:pic>
      <p:sp>
        <p:nvSpPr>
          <p:cNvPr id="3" name="Content Placeholder 2">
            <a:extLst>
              <a:ext uri="{FF2B5EF4-FFF2-40B4-BE49-F238E27FC236}">
                <a16:creationId xmlns:a16="http://schemas.microsoft.com/office/drawing/2014/main" id="{9BCDAB82-13C6-48E5-B0C2-58B91A06637B}"/>
              </a:ext>
            </a:extLst>
          </p:cNvPr>
          <p:cNvSpPr>
            <a:spLocks noGrp="1"/>
          </p:cNvSpPr>
          <p:nvPr>
            <p:ph idx="1"/>
          </p:nvPr>
        </p:nvSpPr>
        <p:spPr>
          <a:xfrm>
            <a:off x="6335805" y="2180496"/>
            <a:ext cx="5275001" cy="4045683"/>
          </a:xfrm>
        </p:spPr>
        <p:txBody>
          <a:bodyPr>
            <a:normAutofit/>
          </a:bodyPr>
          <a:lstStyle/>
          <a:p>
            <a:pPr marL="305435" indent="-305435"/>
            <a:r>
              <a:rPr lang="en-GB" dirty="0">
                <a:ea typeface="+mn-lt"/>
                <a:cs typeface="+mn-lt"/>
              </a:rPr>
              <a:t>Recognising that following the Acts to the letter was impractical, the Lunacy Commissioners reorganised the allocation of bed space within the Asylums.</a:t>
            </a:r>
            <a:endParaRPr lang="en-GB" dirty="0"/>
          </a:p>
          <a:p>
            <a:pPr marL="305435" indent="-305435"/>
            <a:r>
              <a:rPr lang="en-GB" dirty="0">
                <a:ea typeface="+mn-lt"/>
                <a:cs typeface="+mn-lt"/>
              </a:rPr>
              <a:t>The hundreds of “harmless and incurable” patients were soon to be viewed as no longer their responsibility and left them to live in the Workhouses.</a:t>
            </a:r>
            <a:endParaRPr lang="en-GB" dirty="0"/>
          </a:p>
          <a:p>
            <a:pPr marL="305435" indent="-305435"/>
            <a:r>
              <a:rPr lang="en-GB" dirty="0">
                <a:ea typeface="+mn-lt"/>
                <a:cs typeface="+mn-lt"/>
              </a:rPr>
              <a:t>They did however recognise that there were wards within the workhouses for the insane and did prioritise their inspection.</a:t>
            </a:r>
            <a:endParaRPr lang="en-GB" dirty="0"/>
          </a:p>
          <a:p>
            <a:pPr marL="305435" indent="-305435"/>
            <a:r>
              <a:rPr lang="en-GB" dirty="0">
                <a:ea typeface="+mn-lt"/>
                <a:cs typeface="+mn-lt"/>
              </a:rPr>
              <a:t>Lunacy, it was argued, had a greater chance of being cured.</a:t>
            </a:r>
            <a:endParaRPr lang="en-GB" dirty="0"/>
          </a:p>
          <a:p>
            <a:pPr marL="305435" indent="-305435"/>
            <a:endParaRPr lang="en-GB" dirty="0"/>
          </a:p>
        </p:txBody>
      </p:sp>
    </p:spTree>
    <p:extLst>
      <p:ext uri="{BB962C8B-B14F-4D97-AF65-F5344CB8AC3E}">
        <p14:creationId xmlns:p14="http://schemas.microsoft.com/office/powerpoint/2010/main" val="19370134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B53F82-F191-4EEB-AB7B-F69E634FA3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42EA8-EE00-4439-8D22-FB49A22511C3}"/>
              </a:ext>
            </a:extLst>
          </p:cNvPr>
          <p:cNvSpPr>
            <a:spLocks noGrp="1"/>
          </p:cNvSpPr>
          <p:nvPr>
            <p:ph type="title"/>
          </p:nvPr>
        </p:nvSpPr>
        <p:spPr>
          <a:xfrm>
            <a:off x="581192" y="702156"/>
            <a:ext cx="11029616" cy="1188720"/>
          </a:xfrm>
        </p:spPr>
        <p:txBody>
          <a:bodyPr>
            <a:normAutofit/>
          </a:bodyPr>
          <a:lstStyle/>
          <a:p>
            <a:r>
              <a:rPr lang="en-GB" dirty="0"/>
              <a:t>statistics</a:t>
            </a:r>
          </a:p>
        </p:txBody>
      </p:sp>
      <p:sp>
        <p:nvSpPr>
          <p:cNvPr id="11" name="Rectangle 10">
            <a:extLst>
              <a:ext uri="{FF2B5EF4-FFF2-40B4-BE49-F238E27FC236}">
                <a16:creationId xmlns:a16="http://schemas.microsoft.com/office/drawing/2014/main" id="{8616AA08-3831-473D-B61B-89484A33CF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431B918-3A1C-46BA-9430-CAD97D9DA0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400935A-2F82-4DC4-A4E1-E12EFB8C27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A3D5D599-1CAE-4C92-B5AE-8E51AF6D47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ouse that has a sign on the side of a building&#10;&#10;Description automatically generated">
            <a:extLst>
              <a:ext uri="{FF2B5EF4-FFF2-40B4-BE49-F238E27FC236}">
                <a16:creationId xmlns:a16="http://schemas.microsoft.com/office/drawing/2014/main" id="{64DB27DF-3A65-4B20-B5AD-848E864C04E4}"/>
              </a:ext>
            </a:extLst>
          </p:cNvPr>
          <p:cNvPicPr>
            <a:picLocks noChangeAspect="1"/>
          </p:cNvPicPr>
          <p:nvPr/>
        </p:nvPicPr>
        <p:blipFill>
          <a:blip r:embed="rId3"/>
          <a:stretch>
            <a:fillRect/>
          </a:stretch>
        </p:blipFill>
        <p:spPr>
          <a:xfrm>
            <a:off x="780698" y="2622793"/>
            <a:ext cx="4748741" cy="3157913"/>
          </a:xfrm>
          <a:prstGeom prst="rect">
            <a:avLst/>
          </a:prstGeom>
        </p:spPr>
      </p:pic>
      <p:sp>
        <p:nvSpPr>
          <p:cNvPr id="3" name="Content Placeholder 2">
            <a:extLst>
              <a:ext uri="{FF2B5EF4-FFF2-40B4-BE49-F238E27FC236}">
                <a16:creationId xmlns:a16="http://schemas.microsoft.com/office/drawing/2014/main" id="{FB20F69E-A432-4B3B-9DF9-EB7FBEDD2344}"/>
              </a:ext>
            </a:extLst>
          </p:cNvPr>
          <p:cNvSpPr>
            <a:spLocks noGrp="1"/>
          </p:cNvSpPr>
          <p:nvPr>
            <p:ph idx="1"/>
          </p:nvPr>
        </p:nvSpPr>
        <p:spPr>
          <a:xfrm>
            <a:off x="6335805" y="2180496"/>
            <a:ext cx="5275001" cy="4045683"/>
          </a:xfrm>
        </p:spPr>
        <p:txBody>
          <a:bodyPr>
            <a:normAutofit/>
          </a:bodyPr>
          <a:lstStyle/>
          <a:p>
            <a:pPr marL="305435" indent="-305435"/>
            <a:r>
              <a:rPr lang="en-GB" dirty="0">
                <a:ea typeface="+mn-lt"/>
                <a:cs typeface="+mn-lt"/>
              </a:rPr>
              <a:t>By the end of the 1850s the county asylums were severely overcrowded. </a:t>
            </a:r>
            <a:endParaRPr lang="en-GB"/>
          </a:p>
          <a:p>
            <a:pPr marL="305435" indent="-305435"/>
            <a:r>
              <a:rPr lang="en-GB" dirty="0">
                <a:ea typeface="+mn-lt"/>
                <a:cs typeface="+mn-lt"/>
              </a:rPr>
              <a:t>The numbers of ‘insane’ within the workhouses had increased substantially</a:t>
            </a:r>
            <a:endParaRPr lang="en-GB" dirty="0"/>
          </a:p>
          <a:p>
            <a:pPr marL="305435" indent="-305435"/>
            <a:r>
              <a:rPr lang="en-GB" dirty="0">
                <a:ea typeface="+mn-lt"/>
                <a:cs typeface="+mn-lt"/>
              </a:rPr>
              <a:t>Essex County Asylum: Of the 4,000 admissions between the years 1845 and 1914, only 7 percent were gauged to be idiots or imbeciles. This was recorded as being similar within the Nottingham and Norfolk asylums.</a:t>
            </a:r>
            <a:endParaRPr lang="en-GB" dirty="0"/>
          </a:p>
          <a:p>
            <a:pPr marL="305435" indent="-305435"/>
            <a:r>
              <a:rPr lang="en-GB" dirty="0">
                <a:ea typeface="+mn-lt"/>
                <a:cs typeface="+mn-lt"/>
              </a:rPr>
              <a:t>13,200 resided in workhouses and with ‘friends’ </a:t>
            </a:r>
            <a:endParaRPr lang="en-GB" dirty="0"/>
          </a:p>
          <a:p>
            <a:pPr marL="305435" indent="-305435"/>
            <a:endParaRPr lang="en-GB" dirty="0"/>
          </a:p>
        </p:txBody>
      </p:sp>
    </p:spTree>
    <p:extLst>
      <p:ext uri="{BB962C8B-B14F-4D97-AF65-F5344CB8AC3E}">
        <p14:creationId xmlns:p14="http://schemas.microsoft.com/office/powerpoint/2010/main" val="2214592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767BE-88E3-4715-AB09-28AB9269E70B}"/>
              </a:ext>
            </a:extLst>
          </p:cNvPr>
          <p:cNvSpPr>
            <a:spLocks noGrp="1"/>
          </p:cNvSpPr>
          <p:nvPr>
            <p:ph type="title"/>
          </p:nvPr>
        </p:nvSpPr>
        <p:spPr/>
        <p:txBody>
          <a:bodyPr/>
          <a:lstStyle/>
          <a:p>
            <a:r>
              <a:rPr lang="en-GB" dirty="0"/>
              <a:t>degeneration</a:t>
            </a:r>
          </a:p>
        </p:txBody>
      </p:sp>
      <p:sp>
        <p:nvSpPr>
          <p:cNvPr id="3" name="Content Placeholder 2">
            <a:extLst>
              <a:ext uri="{FF2B5EF4-FFF2-40B4-BE49-F238E27FC236}">
                <a16:creationId xmlns:a16="http://schemas.microsoft.com/office/drawing/2014/main" id="{18AD79C3-A9A8-4156-BA11-2E5E10FAF13A}"/>
              </a:ext>
            </a:extLst>
          </p:cNvPr>
          <p:cNvSpPr>
            <a:spLocks noGrp="1"/>
          </p:cNvSpPr>
          <p:nvPr>
            <p:ph idx="1"/>
          </p:nvPr>
        </p:nvSpPr>
        <p:spPr/>
        <p:txBody>
          <a:bodyPr/>
          <a:lstStyle/>
          <a:p>
            <a:pPr marL="305435" indent="-305435"/>
            <a:r>
              <a:rPr lang="en-GB" dirty="0">
                <a:ea typeface="+mn-lt"/>
                <a:cs typeface="+mn-lt"/>
              </a:rPr>
              <a:t>What was happening at the time?</a:t>
            </a:r>
            <a:endParaRPr lang="en-GB" dirty="0"/>
          </a:p>
          <a:p>
            <a:pPr marL="305435" indent="-305435"/>
            <a:r>
              <a:rPr lang="en-GB" dirty="0">
                <a:ea typeface="+mn-lt"/>
                <a:cs typeface="+mn-lt"/>
              </a:rPr>
              <a:t>French Revolution</a:t>
            </a:r>
            <a:endParaRPr lang="en-GB" dirty="0"/>
          </a:p>
          <a:p>
            <a:pPr marL="305435" indent="-305435"/>
            <a:r>
              <a:rPr lang="en-GB" dirty="0">
                <a:ea typeface="+mn-lt"/>
                <a:cs typeface="+mn-lt"/>
              </a:rPr>
              <a:t>American Revolution</a:t>
            </a:r>
            <a:endParaRPr lang="en-GB" dirty="0"/>
          </a:p>
          <a:p>
            <a:pPr marL="305435" indent="-305435"/>
            <a:r>
              <a:rPr lang="en-GB" dirty="0">
                <a:ea typeface="+mn-lt"/>
                <a:cs typeface="+mn-lt"/>
              </a:rPr>
              <a:t>New market-based economic order</a:t>
            </a:r>
            <a:endParaRPr lang="en-GB" dirty="0"/>
          </a:p>
          <a:p>
            <a:pPr marL="305435" indent="-305435"/>
            <a:r>
              <a:rPr lang="en-GB" dirty="0">
                <a:ea typeface="+mn-lt"/>
                <a:cs typeface="+mn-lt"/>
              </a:rPr>
              <a:t>Many of the old beliefs and superstitions were swept aside as the changes in society escalated and moved at a fast and spiralling pace.</a:t>
            </a:r>
            <a:endParaRPr lang="en-GB" dirty="0"/>
          </a:p>
          <a:p>
            <a:pPr marL="305435" indent="-305435"/>
            <a:r>
              <a:rPr lang="en-GB" dirty="0">
                <a:ea typeface="+mn-lt"/>
                <a:cs typeface="+mn-lt"/>
              </a:rPr>
              <a:t>It was suggested that the new style of luxurious living was heightening the cases of insanity. The very fibre of society was being challenged.</a:t>
            </a:r>
            <a:endParaRPr lang="en-GB" dirty="0"/>
          </a:p>
          <a:p>
            <a:pPr marL="305435" indent="-305435"/>
            <a:endParaRPr lang="en-GB" dirty="0"/>
          </a:p>
        </p:txBody>
      </p:sp>
    </p:spTree>
    <p:extLst>
      <p:ext uri="{BB962C8B-B14F-4D97-AF65-F5344CB8AC3E}">
        <p14:creationId xmlns:p14="http://schemas.microsoft.com/office/powerpoint/2010/main" val="108268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23A1A-511D-4C29-945B-875D7BD27B9B}"/>
              </a:ext>
            </a:extLst>
          </p:cNvPr>
          <p:cNvSpPr>
            <a:spLocks noGrp="1"/>
          </p:cNvSpPr>
          <p:nvPr>
            <p:ph type="title"/>
          </p:nvPr>
        </p:nvSpPr>
        <p:spPr/>
        <p:txBody>
          <a:bodyPr/>
          <a:lstStyle/>
          <a:p>
            <a:r>
              <a:rPr lang="en-GB" dirty="0"/>
              <a:t>Madness and society</a:t>
            </a:r>
          </a:p>
        </p:txBody>
      </p:sp>
      <p:sp>
        <p:nvSpPr>
          <p:cNvPr id="3" name="Content Placeholder 2">
            <a:extLst>
              <a:ext uri="{FF2B5EF4-FFF2-40B4-BE49-F238E27FC236}">
                <a16:creationId xmlns:a16="http://schemas.microsoft.com/office/drawing/2014/main" id="{060531F6-2B74-4D59-8A03-3C32DD07DDDB}"/>
              </a:ext>
            </a:extLst>
          </p:cNvPr>
          <p:cNvSpPr>
            <a:spLocks noGrp="1"/>
          </p:cNvSpPr>
          <p:nvPr>
            <p:ph idx="1"/>
          </p:nvPr>
        </p:nvSpPr>
        <p:spPr/>
        <p:txBody>
          <a:bodyPr/>
          <a:lstStyle/>
          <a:p>
            <a:pPr marL="305435" indent="-305435"/>
            <a:r>
              <a:rPr lang="en-GB" dirty="0"/>
              <a:t>French Revolution</a:t>
            </a:r>
          </a:p>
          <a:p>
            <a:pPr marL="305435" indent="-305435"/>
            <a:r>
              <a:rPr lang="en-GB" dirty="0" err="1"/>
              <a:t>Esquirol</a:t>
            </a:r>
            <a:r>
              <a:rPr lang="en-GB" dirty="0"/>
              <a:t> stated: </a:t>
            </a:r>
            <a:r>
              <a:rPr lang="en-GB" dirty="0">
                <a:ea typeface="+mn-lt"/>
                <a:cs typeface="+mn-lt"/>
              </a:rPr>
              <a:t>“madness is the product of society and of moral and intellectual influences”</a:t>
            </a:r>
            <a:endParaRPr lang="en-GB" dirty="0"/>
          </a:p>
          <a:p>
            <a:pPr marL="305435" indent="-305435"/>
            <a:r>
              <a:rPr lang="en-GB" dirty="0">
                <a:ea typeface="+mn-lt"/>
                <a:cs typeface="+mn-lt"/>
              </a:rPr>
              <a:t>Henri Girard de </a:t>
            </a:r>
            <a:r>
              <a:rPr lang="en-GB" dirty="0" err="1">
                <a:ea typeface="+mn-lt"/>
                <a:cs typeface="+mn-lt"/>
              </a:rPr>
              <a:t>Cailleux</a:t>
            </a:r>
            <a:r>
              <a:rPr lang="en-GB" dirty="0">
                <a:ea typeface="+mn-lt"/>
                <a:cs typeface="+mn-lt"/>
              </a:rPr>
              <a:t>, director of an asylum in Auxerre</a:t>
            </a:r>
            <a:endParaRPr lang="en-GB" dirty="0"/>
          </a:p>
          <a:p>
            <a:pPr marL="305435" indent="-305435"/>
            <a:r>
              <a:rPr lang="en-GB" dirty="0">
                <a:ea typeface="+mn-lt"/>
                <a:cs typeface="+mn-lt"/>
              </a:rPr>
              <a:t>Benjamin Rush American physician</a:t>
            </a:r>
            <a:endParaRPr lang="en-GB" dirty="0"/>
          </a:p>
          <a:p>
            <a:pPr marL="305435" indent="-305435"/>
            <a:r>
              <a:rPr lang="en-GB" dirty="0" err="1">
                <a:ea typeface="+mn-lt"/>
                <a:cs typeface="+mn-lt"/>
              </a:rPr>
              <a:t>Samual</a:t>
            </a:r>
            <a:r>
              <a:rPr lang="en-GB" dirty="0">
                <a:ea typeface="+mn-lt"/>
                <a:cs typeface="+mn-lt"/>
              </a:rPr>
              <a:t> B. Woodward, superintendent, Worcester State Asylum</a:t>
            </a:r>
            <a:endParaRPr lang="en-GB" dirty="0"/>
          </a:p>
          <a:p>
            <a:pPr marL="305435" indent="-305435"/>
            <a:endParaRPr lang="en-GB" dirty="0"/>
          </a:p>
          <a:p>
            <a:pPr marL="305435" indent="-305435"/>
            <a:endParaRPr lang="en-GB" dirty="0"/>
          </a:p>
        </p:txBody>
      </p:sp>
    </p:spTree>
    <p:extLst>
      <p:ext uri="{BB962C8B-B14F-4D97-AF65-F5344CB8AC3E}">
        <p14:creationId xmlns:p14="http://schemas.microsoft.com/office/powerpoint/2010/main" val="26384327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722A9-66AD-4E97-9312-ED1BF58CFBC4}"/>
              </a:ext>
            </a:extLst>
          </p:cNvPr>
          <p:cNvSpPr>
            <a:spLocks noGrp="1"/>
          </p:cNvSpPr>
          <p:nvPr>
            <p:ph type="title"/>
          </p:nvPr>
        </p:nvSpPr>
        <p:spPr/>
        <p:txBody>
          <a:bodyPr>
            <a:normAutofit fontScale="90000"/>
          </a:bodyPr>
          <a:lstStyle/>
          <a:p>
            <a:r>
              <a:rPr lang="en-GB" dirty="0"/>
              <a:t>Insanity and the influence of society (US)</a:t>
            </a:r>
          </a:p>
        </p:txBody>
      </p:sp>
      <p:sp>
        <p:nvSpPr>
          <p:cNvPr id="3" name="Content Placeholder 2">
            <a:extLst>
              <a:ext uri="{FF2B5EF4-FFF2-40B4-BE49-F238E27FC236}">
                <a16:creationId xmlns:a16="http://schemas.microsoft.com/office/drawing/2014/main" id="{DDD37501-C23C-4669-B5DB-56E7361517C8}"/>
              </a:ext>
            </a:extLst>
          </p:cNvPr>
          <p:cNvSpPr>
            <a:spLocks noGrp="1"/>
          </p:cNvSpPr>
          <p:nvPr>
            <p:ph idx="1"/>
          </p:nvPr>
        </p:nvSpPr>
        <p:spPr/>
        <p:txBody>
          <a:bodyPr/>
          <a:lstStyle/>
          <a:p>
            <a:pPr marL="305435" indent="-305435"/>
            <a:r>
              <a:rPr lang="en-GB" dirty="0">
                <a:ea typeface="+mn-lt"/>
                <a:cs typeface="+mn-lt"/>
              </a:rPr>
              <a:t>Isaac Ray one of thirteen alienists in Philadelphia, mid 1800s, suggested that </a:t>
            </a:r>
            <a:endParaRPr lang="en-GB" dirty="0"/>
          </a:p>
          <a:p>
            <a:pPr marL="305435" indent="-305435"/>
            <a:r>
              <a:rPr lang="en-GB" dirty="0">
                <a:ea typeface="+mn-lt"/>
                <a:cs typeface="+mn-lt"/>
              </a:rPr>
              <a:t>“Insanity is now increasing in most, if not all, civilized communities”</a:t>
            </a:r>
            <a:endParaRPr lang="en-GB" dirty="0"/>
          </a:p>
          <a:p>
            <a:pPr marL="0" indent="0">
              <a:buNone/>
            </a:pPr>
            <a:endParaRPr lang="en-GB" dirty="0">
              <a:ea typeface="+mn-lt"/>
              <a:cs typeface="+mn-lt"/>
            </a:endParaRPr>
          </a:p>
          <a:p>
            <a:pPr marL="305435" indent="-305435"/>
            <a:r>
              <a:rPr lang="en-GB" dirty="0">
                <a:ea typeface="+mn-lt"/>
                <a:cs typeface="+mn-lt"/>
              </a:rPr>
              <a:t>Pliny Earle (colleague) observed the:</a:t>
            </a:r>
            <a:endParaRPr lang="en-GB" dirty="0"/>
          </a:p>
          <a:p>
            <a:pPr marL="305435" indent="-305435"/>
            <a:r>
              <a:rPr lang="en-GB" dirty="0">
                <a:ea typeface="+mn-lt"/>
                <a:cs typeface="+mn-lt"/>
              </a:rPr>
              <a:t>“constant parallelism between the progress of society and the increase of mental disorders”</a:t>
            </a:r>
            <a:endParaRPr lang="en-GB" dirty="0"/>
          </a:p>
          <a:p>
            <a:pPr marL="305435" indent="-305435"/>
            <a:endParaRPr lang="en-GB" dirty="0"/>
          </a:p>
        </p:txBody>
      </p:sp>
    </p:spTree>
    <p:extLst>
      <p:ext uri="{BB962C8B-B14F-4D97-AF65-F5344CB8AC3E}">
        <p14:creationId xmlns:p14="http://schemas.microsoft.com/office/powerpoint/2010/main" val="2198588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712DF-8293-412C-A228-B76551B3C8D4}"/>
              </a:ext>
            </a:extLst>
          </p:cNvPr>
          <p:cNvSpPr>
            <a:spLocks noGrp="1"/>
          </p:cNvSpPr>
          <p:nvPr>
            <p:ph type="title"/>
          </p:nvPr>
        </p:nvSpPr>
        <p:spPr/>
        <p:txBody>
          <a:bodyPr>
            <a:normAutofit fontScale="90000"/>
          </a:bodyPr>
          <a:lstStyle/>
          <a:p>
            <a:r>
              <a:rPr lang="en-GB" dirty="0"/>
              <a:t>Madness and the influence of society (UK)</a:t>
            </a:r>
          </a:p>
        </p:txBody>
      </p:sp>
      <p:sp>
        <p:nvSpPr>
          <p:cNvPr id="3" name="Content Placeholder 2">
            <a:extLst>
              <a:ext uri="{FF2B5EF4-FFF2-40B4-BE49-F238E27FC236}">
                <a16:creationId xmlns:a16="http://schemas.microsoft.com/office/drawing/2014/main" id="{FE04E8FD-0489-4C5F-988F-2B2C2197D4AF}"/>
              </a:ext>
            </a:extLst>
          </p:cNvPr>
          <p:cNvSpPr>
            <a:spLocks noGrp="1"/>
          </p:cNvSpPr>
          <p:nvPr>
            <p:ph idx="1"/>
          </p:nvPr>
        </p:nvSpPr>
        <p:spPr/>
        <p:txBody>
          <a:bodyPr/>
          <a:lstStyle/>
          <a:p>
            <a:pPr marL="305435" indent="-305435"/>
            <a:r>
              <a:rPr lang="en-GB" dirty="0">
                <a:ea typeface="+mn-lt"/>
                <a:cs typeface="+mn-lt"/>
              </a:rPr>
              <a:t>•Alexander Morrison (1779-1866) </a:t>
            </a:r>
            <a:endParaRPr lang="en-GB"/>
          </a:p>
          <a:p>
            <a:pPr marL="305435" indent="-305435"/>
            <a:r>
              <a:rPr lang="en-GB" dirty="0">
                <a:ea typeface="+mn-lt"/>
                <a:cs typeface="+mn-lt"/>
              </a:rPr>
              <a:t>•“madness is very small in South America, and among the Indian tribes, etc., “It is probable that the increasing civilisation and luxury of this country, co-operating with hereditary disposition, tends to increase…numbers in population”</a:t>
            </a:r>
            <a:endParaRPr lang="en-GB" dirty="0"/>
          </a:p>
          <a:p>
            <a:pPr marL="305435" indent="-305435"/>
            <a:endParaRPr lang="en-GB" dirty="0"/>
          </a:p>
        </p:txBody>
      </p:sp>
    </p:spTree>
    <p:extLst>
      <p:ext uri="{BB962C8B-B14F-4D97-AF65-F5344CB8AC3E}">
        <p14:creationId xmlns:p14="http://schemas.microsoft.com/office/powerpoint/2010/main" val="265940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C4A0D-04F9-42F2-B3F3-6DEE0A6DCCF1}"/>
              </a:ext>
            </a:extLst>
          </p:cNvPr>
          <p:cNvSpPr>
            <a:spLocks noGrp="1"/>
          </p:cNvSpPr>
          <p:nvPr>
            <p:ph type="title"/>
          </p:nvPr>
        </p:nvSpPr>
        <p:spPr>
          <a:xfrm>
            <a:off x="581193" y="702156"/>
            <a:ext cx="6309003" cy="1013800"/>
          </a:xfrm>
        </p:spPr>
        <p:txBody>
          <a:bodyPr>
            <a:normAutofit/>
          </a:bodyPr>
          <a:lstStyle/>
          <a:p>
            <a:r>
              <a:rPr lang="en-GB">
                <a:solidFill>
                  <a:schemeClr val="tx2"/>
                </a:solidFill>
              </a:rPr>
              <a:t>Consider</a:t>
            </a:r>
          </a:p>
        </p:txBody>
      </p:sp>
      <p:sp>
        <p:nvSpPr>
          <p:cNvPr id="7"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58BA8C2-6B4F-49E1-9F4F-DB914861DEE9}"/>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Think about whether there are any parallels between the 19th century and today's technologically advanced world </a:t>
            </a:r>
          </a:p>
        </p:txBody>
      </p:sp>
      <p:pic>
        <p:nvPicPr>
          <p:cNvPr id="4" name="Picture 4" descr="Graphical user interface, application&#10;&#10;Description automatically generated">
            <a:extLst>
              <a:ext uri="{FF2B5EF4-FFF2-40B4-BE49-F238E27FC236}">
                <a16:creationId xmlns:a16="http://schemas.microsoft.com/office/drawing/2014/main" id="{2A645664-5A60-4543-A216-C6C65C504521}"/>
              </a:ext>
            </a:extLst>
          </p:cNvPr>
          <p:cNvPicPr>
            <a:picLocks noChangeAspect="1"/>
          </p:cNvPicPr>
          <p:nvPr/>
        </p:nvPicPr>
        <p:blipFill rotWithShape="1">
          <a:blip r:embed="rId2"/>
          <a:srcRect l="14048" r="37256"/>
          <a:stretch/>
        </p:blipFill>
        <p:spPr>
          <a:xfrm>
            <a:off x="7521283" y="10"/>
            <a:ext cx="4670717" cy="6857990"/>
          </a:xfrm>
          <a:prstGeom prst="rect">
            <a:avLst/>
          </a:prstGeom>
        </p:spPr>
      </p:pic>
    </p:spTree>
    <p:extLst>
      <p:ext uri="{BB962C8B-B14F-4D97-AF65-F5344CB8AC3E}">
        <p14:creationId xmlns:p14="http://schemas.microsoft.com/office/powerpoint/2010/main" val="5528686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0AEE5-230F-4B85-8CDC-352497EE712A}"/>
              </a:ext>
            </a:extLst>
          </p:cNvPr>
          <p:cNvSpPr>
            <a:spLocks noGrp="1"/>
          </p:cNvSpPr>
          <p:nvPr>
            <p:ph type="title"/>
          </p:nvPr>
        </p:nvSpPr>
        <p:spPr>
          <a:xfrm>
            <a:off x="581192" y="702156"/>
            <a:ext cx="11029616" cy="1188720"/>
          </a:xfrm>
        </p:spPr>
        <p:txBody>
          <a:bodyPr>
            <a:normAutofit/>
          </a:bodyPr>
          <a:lstStyle/>
          <a:p>
            <a:r>
              <a:rPr lang="en-GB" dirty="0"/>
              <a:t>Frustration with the alienists</a:t>
            </a:r>
          </a:p>
        </p:txBody>
      </p:sp>
      <p:sp>
        <p:nvSpPr>
          <p:cNvPr id="9"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book&#10;&#10;Description automatically generated">
            <a:extLst>
              <a:ext uri="{FF2B5EF4-FFF2-40B4-BE49-F238E27FC236}">
                <a16:creationId xmlns:a16="http://schemas.microsoft.com/office/drawing/2014/main" id="{B67ED733-A201-4929-8E05-2A240E3F43DB}"/>
              </a:ext>
            </a:extLst>
          </p:cNvPr>
          <p:cNvPicPr>
            <a:picLocks noChangeAspect="1"/>
          </p:cNvPicPr>
          <p:nvPr/>
        </p:nvPicPr>
        <p:blipFill rotWithShape="1">
          <a:blip r:embed="rId3"/>
          <a:srcRect t="9127" r="-2" b="-2"/>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BE5E5B64-D713-4B06-892D-2DA39C46713E}"/>
              </a:ext>
            </a:extLst>
          </p:cNvPr>
          <p:cNvSpPr>
            <a:spLocks noGrp="1"/>
          </p:cNvSpPr>
          <p:nvPr>
            <p:ph idx="1"/>
          </p:nvPr>
        </p:nvSpPr>
        <p:spPr>
          <a:xfrm>
            <a:off x="6340830" y="2340864"/>
            <a:ext cx="5269977" cy="3634486"/>
          </a:xfrm>
        </p:spPr>
        <p:txBody>
          <a:bodyPr>
            <a:normAutofit/>
          </a:bodyPr>
          <a:lstStyle/>
          <a:p>
            <a:pPr marL="305435" indent="-305435"/>
            <a:r>
              <a:rPr lang="en-GB" dirty="0">
                <a:ea typeface="+mn-lt"/>
                <a:cs typeface="+mn-lt"/>
              </a:rPr>
              <a:t>Society was losing patience with the alienists (psychiatrists)</a:t>
            </a:r>
            <a:endParaRPr lang="en-GB" dirty="0"/>
          </a:p>
          <a:p>
            <a:pPr marL="305435" indent="-305435"/>
            <a:r>
              <a:rPr lang="en-GB" dirty="0">
                <a:ea typeface="+mn-lt"/>
                <a:cs typeface="+mn-lt"/>
              </a:rPr>
              <a:t>Silas Weir Mitchell (1829-1914)</a:t>
            </a:r>
            <a:endParaRPr lang="en-GB" dirty="0"/>
          </a:p>
          <a:p>
            <a:pPr marL="305435" indent="-305435"/>
            <a:r>
              <a:rPr lang="en-GB" dirty="0">
                <a:ea typeface="+mn-lt"/>
                <a:cs typeface="+mn-lt"/>
              </a:rPr>
              <a:t>Growing frustration that nothing was helping the insane, this included moral treatment and the more physical restraints being used within the asylums.</a:t>
            </a:r>
            <a:endParaRPr lang="en-GB" dirty="0"/>
          </a:p>
          <a:p>
            <a:pPr marL="305435" indent="-305435"/>
            <a:r>
              <a:rPr lang="en-GB" dirty="0">
                <a:ea typeface="+mn-lt"/>
                <a:cs typeface="+mn-lt"/>
              </a:rPr>
              <a:t>W.A.F. Browne administrator of Dumfries asylum, Scotland</a:t>
            </a:r>
            <a:endParaRPr lang="en-GB" dirty="0"/>
          </a:p>
          <a:p>
            <a:pPr marL="305435" indent="-305435"/>
            <a:r>
              <a:rPr lang="en-GB" dirty="0">
                <a:ea typeface="+mn-lt"/>
                <a:cs typeface="+mn-lt"/>
              </a:rPr>
              <a:t>Universal problems with asylums </a:t>
            </a:r>
            <a:endParaRPr lang="en-GB" dirty="0"/>
          </a:p>
          <a:p>
            <a:pPr marL="305435" indent="-305435"/>
            <a:endParaRPr lang="en-GB" dirty="0"/>
          </a:p>
        </p:txBody>
      </p:sp>
    </p:spTree>
    <p:extLst>
      <p:ext uri="{BB962C8B-B14F-4D97-AF65-F5344CB8AC3E}">
        <p14:creationId xmlns:p14="http://schemas.microsoft.com/office/powerpoint/2010/main" val="16488370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31FC1-0CDE-4023-BC5A-97A7C50C8C8F}"/>
              </a:ext>
            </a:extLst>
          </p:cNvPr>
          <p:cNvSpPr>
            <a:spLocks noGrp="1"/>
          </p:cNvSpPr>
          <p:nvPr>
            <p:ph type="title"/>
          </p:nvPr>
        </p:nvSpPr>
        <p:spPr/>
        <p:txBody>
          <a:bodyPr/>
          <a:lstStyle/>
          <a:p>
            <a:r>
              <a:rPr lang="en-GB" dirty="0"/>
              <a:t>Images of  the insane</a:t>
            </a:r>
          </a:p>
        </p:txBody>
      </p:sp>
      <p:sp>
        <p:nvSpPr>
          <p:cNvPr id="3" name="Content Placeholder 2">
            <a:extLst>
              <a:ext uri="{FF2B5EF4-FFF2-40B4-BE49-F238E27FC236}">
                <a16:creationId xmlns:a16="http://schemas.microsoft.com/office/drawing/2014/main" id="{200856B1-22DE-4A3C-A467-37922D9705FA}"/>
              </a:ext>
            </a:extLst>
          </p:cNvPr>
          <p:cNvSpPr>
            <a:spLocks noGrp="1"/>
          </p:cNvSpPr>
          <p:nvPr>
            <p:ph idx="1"/>
          </p:nvPr>
        </p:nvSpPr>
        <p:spPr/>
        <p:txBody>
          <a:bodyPr/>
          <a:lstStyle/>
          <a:p>
            <a:pPr marL="305435" indent="-305435"/>
            <a:r>
              <a:rPr lang="en-GB" dirty="0">
                <a:ea typeface="+mn-lt"/>
                <a:cs typeface="+mn-lt"/>
              </a:rPr>
              <a:t>•Over-time there was an increase in images of those that were incarcerated in asylums. </a:t>
            </a:r>
            <a:endParaRPr lang="en-GB"/>
          </a:p>
          <a:p>
            <a:pPr marL="305435" indent="-305435"/>
            <a:r>
              <a:rPr lang="en-GB" dirty="0">
                <a:ea typeface="+mn-lt"/>
                <a:cs typeface="+mn-lt"/>
              </a:rPr>
              <a:t>•Photographs and line drawings became common place as they attempted to make links between the features of an individual’s face, shape of skull and their behaviour, to the type of insanity they might have. </a:t>
            </a:r>
            <a:endParaRPr lang="en-GB"/>
          </a:p>
          <a:p>
            <a:pPr marL="305435" indent="-305435"/>
            <a:r>
              <a:rPr lang="en-GB" dirty="0">
                <a:ea typeface="+mn-lt"/>
                <a:cs typeface="+mn-lt"/>
              </a:rPr>
              <a:t>•There were artists within the asylums that would draw, paint or sketch their experiences, perhaps one of the most famous British artists, is Richard Dadd (1817-86).</a:t>
            </a:r>
            <a:endParaRPr lang="en-GB" dirty="0"/>
          </a:p>
          <a:p>
            <a:pPr marL="305435" indent="-305435"/>
            <a:endParaRPr lang="en-GB" dirty="0"/>
          </a:p>
        </p:txBody>
      </p:sp>
    </p:spTree>
    <p:extLst>
      <p:ext uri="{BB962C8B-B14F-4D97-AF65-F5344CB8AC3E}">
        <p14:creationId xmlns:p14="http://schemas.microsoft.com/office/powerpoint/2010/main" val="30118174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7F2BB43-1E8B-40A7-9733-9AEE76BFE2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2F2499BD-C67D-4CD4-9747-4DCC7EF1FC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80D02CAC-A533-4E24-84A6-B3171E16A27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44DBAF48-B17B-4AA7-9E99-4EC0C99058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A picture containing filled, full, many, large&#10;&#10;Description automatically generated">
            <a:extLst>
              <a:ext uri="{FF2B5EF4-FFF2-40B4-BE49-F238E27FC236}">
                <a16:creationId xmlns:a16="http://schemas.microsoft.com/office/drawing/2014/main" id="{8BA90A07-790F-4588-910C-F616ADB74F50}"/>
              </a:ext>
            </a:extLst>
          </p:cNvPr>
          <p:cNvPicPr>
            <a:picLocks noChangeAspect="1"/>
          </p:cNvPicPr>
          <p:nvPr/>
        </p:nvPicPr>
        <p:blipFill rotWithShape="1">
          <a:blip r:embed="rId3"/>
          <a:srcRect r="11896" b="1"/>
          <a:stretch/>
        </p:blipFill>
        <p:spPr>
          <a:xfrm>
            <a:off x="1" y="10"/>
            <a:ext cx="4637078" cy="6857530"/>
          </a:xfrm>
          <a:prstGeom prst="rect">
            <a:avLst/>
          </a:prstGeom>
        </p:spPr>
      </p:pic>
      <p:pic>
        <p:nvPicPr>
          <p:cNvPr id="4" name="Picture 4" descr="A person standing in front of a mirror posing for the camera&#10;&#10;Description automatically generated">
            <a:extLst>
              <a:ext uri="{FF2B5EF4-FFF2-40B4-BE49-F238E27FC236}">
                <a16:creationId xmlns:a16="http://schemas.microsoft.com/office/drawing/2014/main" id="{A99D500D-4FB1-4037-93C7-BA00BA9EA3E9}"/>
              </a:ext>
            </a:extLst>
          </p:cNvPr>
          <p:cNvPicPr>
            <a:picLocks noGrp="1" noChangeAspect="1"/>
          </p:cNvPicPr>
          <p:nvPr>
            <p:ph idx="1"/>
          </p:nvPr>
        </p:nvPicPr>
        <p:blipFill rotWithShape="1">
          <a:blip r:embed="rId4"/>
          <a:srcRect t="3019" r="2" b="38142"/>
          <a:stretch/>
        </p:blipFill>
        <p:spPr>
          <a:xfrm>
            <a:off x="4628829" y="10"/>
            <a:ext cx="7563171" cy="4266944"/>
          </a:xfrm>
          <a:prstGeom prst="rect">
            <a:avLst/>
          </a:prstGeom>
        </p:spPr>
      </p:pic>
      <p:sp>
        <p:nvSpPr>
          <p:cNvPr id="18" name="Rectangle 17">
            <a:extLst>
              <a:ext uri="{FF2B5EF4-FFF2-40B4-BE49-F238E27FC236}">
                <a16:creationId xmlns:a16="http://schemas.microsoft.com/office/drawing/2014/main" id="{457E30F7-3253-4621-AB18-6A383D3A38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498" y="4267831"/>
            <a:ext cx="7552502" cy="2590169"/>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0EDA177-703D-4C4F-8337-7A8C487C8B37}"/>
              </a:ext>
            </a:extLst>
          </p:cNvPr>
          <p:cNvSpPr>
            <a:spLocks noGrp="1"/>
          </p:cNvSpPr>
          <p:nvPr>
            <p:ph type="title"/>
          </p:nvPr>
        </p:nvSpPr>
        <p:spPr>
          <a:xfrm>
            <a:off x="5089842" y="4571122"/>
            <a:ext cx="6591957" cy="1037907"/>
          </a:xfrm>
        </p:spPr>
        <p:txBody>
          <a:bodyPr vert="horz" lIns="91440" tIns="45720" rIns="91440" bIns="45720" rtlCol="0" anchor="b">
            <a:normAutofit/>
          </a:bodyPr>
          <a:lstStyle/>
          <a:p>
            <a:r>
              <a:rPr lang="en-US" sz="3600" dirty="0">
                <a:solidFill>
                  <a:srgbClr val="FFFFFF"/>
                </a:solidFill>
              </a:rPr>
              <a:t>Richard </a:t>
            </a:r>
            <a:r>
              <a:rPr lang="en-US" sz="3600" dirty="0" err="1">
                <a:solidFill>
                  <a:srgbClr val="FFFFFF"/>
                </a:solidFill>
              </a:rPr>
              <a:t>dadd</a:t>
            </a:r>
            <a:r>
              <a:rPr lang="en-US" sz="3600" dirty="0">
                <a:solidFill>
                  <a:srgbClr val="FFFFFF"/>
                </a:solidFill>
              </a:rPr>
              <a:t> (1846-1886) </a:t>
            </a:r>
          </a:p>
        </p:txBody>
      </p:sp>
      <p:sp>
        <p:nvSpPr>
          <p:cNvPr id="20" name="Rectangle 19">
            <a:extLst>
              <a:ext uri="{FF2B5EF4-FFF2-40B4-BE49-F238E27FC236}">
                <a16:creationId xmlns:a16="http://schemas.microsoft.com/office/drawing/2014/main" id="{B305829B-9491-4F93-8853-9BCABA78FD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498" y="4220158"/>
            <a:ext cx="7554921"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51F966F2-031A-4EA8-B214-62BED34FFE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1359" y="-460"/>
            <a:ext cx="91440"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75807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6"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4"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7E38788-552F-4966-9FF2-6A5C7F872BBF}"/>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Sir alexander morrison by richard dadd</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Two people posing for a picture&#10;&#10;Description automatically generated">
            <a:extLst>
              <a:ext uri="{FF2B5EF4-FFF2-40B4-BE49-F238E27FC236}">
                <a16:creationId xmlns:a16="http://schemas.microsoft.com/office/drawing/2014/main" id="{C7DA7FE9-90A4-41BC-993D-C6D64B0AF6CE}"/>
              </a:ext>
            </a:extLst>
          </p:cNvPr>
          <p:cNvPicPr>
            <a:picLocks noGrp="1" noChangeAspect="1"/>
          </p:cNvPicPr>
          <p:nvPr>
            <p:ph idx="1"/>
          </p:nvPr>
        </p:nvPicPr>
        <p:blipFill rotWithShape="1">
          <a:blip r:embed="rId2"/>
          <a:srcRect l="608" r="2" b="2"/>
          <a:stretch/>
        </p:blipFill>
        <p:spPr>
          <a:xfrm>
            <a:off x="4654295" y="457200"/>
            <a:ext cx="7086151" cy="5899650"/>
          </a:xfrm>
          <a:prstGeom prst="rect">
            <a:avLst/>
          </a:prstGeom>
        </p:spPr>
      </p:pic>
    </p:spTree>
    <p:extLst>
      <p:ext uri="{BB962C8B-B14F-4D97-AF65-F5344CB8AC3E}">
        <p14:creationId xmlns:p14="http://schemas.microsoft.com/office/powerpoint/2010/main" val="1827759223"/>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96BE967-D346-423A-8579-6C459064FFBD}"/>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Dr Felix Ray by Vincent van Gogh</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smiling for the camera&#10;&#10;Description automatically generated">
            <a:extLst>
              <a:ext uri="{FF2B5EF4-FFF2-40B4-BE49-F238E27FC236}">
                <a16:creationId xmlns:a16="http://schemas.microsoft.com/office/drawing/2014/main" id="{EB336403-85D0-4F1D-B42B-42AFCDC59FB8}"/>
              </a:ext>
            </a:extLst>
          </p:cNvPr>
          <p:cNvPicPr>
            <a:picLocks noGrp="1" noChangeAspect="1"/>
          </p:cNvPicPr>
          <p:nvPr>
            <p:ph idx="1"/>
          </p:nvPr>
        </p:nvPicPr>
        <p:blipFill rotWithShape="1">
          <a:blip r:embed="rId3"/>
          <a:srcRect t="3657" r="-1" b="27656"/>
          <a:stretch/>
        </p:blipFill>
        <p:spPr>
          <a:xfrm>
            <a:off x="4654295" y="457200"/>
            <a:ext cx="7086151" cy="5899650"/>
          </a:xfrm>
          <a:prstGeom prst="rect">
            <a:avLst/>
          </a:prstGeom>
        </p:spPr>
      </p:pic>
    </p:spTree>
    <p:extLst>
      <p:ext uri="{BB962C8B-B14F-4D97-AF65-F5344CB8AC3E}">
        <p14:creationId xmlns:p14="http://schemas.microsoft.com/office/powerpoint/2010/main" val="1061690819"/>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0"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A64BBC5-7BEB-459C-AD56-566BF3E9E6EF}"/>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The hospital in arles, by Vincent van goch</a:t>
            </a:r>
          </a:p>
        </p:txBody>
      </p:sp>
      <p:sp>
        <p:nvSpPr>
          <p:cNvPr id="22"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icture containing indoor, table, old, filled&#10;&#10;Description automatically generated">
            <a:extLst>
              <a:ext uri="{FF2B5EF4-FFF2-40B4-BE49-F238E27FC236}">
                <a16:creationId xmlns:a16="http://schemas.microsoft.com/office/drawing/2014/main" id="{4785B503-140F-42B4-80F5-6847E82CF0C1}"/>
              </a:ext>
            </a:extLst>
          </p:cNvPr>
          <p:cNvPicPr>
            <a:picLocks noGrp="1" noChangeAspect="1"/>
          </p:cNvPicPr>
          <p:nvPr>
            <p:ph idx="1"/>
          </p:nvPr>
        </p:nvPicPr>
        <p:blipFill rotWithShape="1">
          <a:blip r:embed="rId2"/>
          <a:srcRect r="4812" b="1"/>
          <a:stretch/>
        </p:blipFill>
        <p:spPr>
          <a:xfrm>
            <a:off x="4654295" y="457200"/>
            <a:ext cx="7086151" cy="5899650"/>
          </a:xfrm>
          <a:prstGeom prst="rect">
            <a:avLst/>
          </a:prstGeom>
        </p:spPr>
      </p:pic>
    </p:spTree>
    <p:extLst>
      <p:ext uri="{BB962C8B-B14F-4D97-AF65-F5344CB8AC3E}">
        <p14:creationId xmlns:p14="http://schemas.microsoft.com/office/powerpoint/2010/main" val="2431900506"/>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E08D4B6A-8113-4DFB-B82E-B60CAC8E0A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9822E561-F97C-4CBB-A9A6-A6BF6317BC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0F466ED-CB24-4330-A5A1-E463B119AFF6}"/>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Dr heinrich stadelmann by otto dix</a:t>
            </a:r>
          </a:p>
        </p:txBody>
      </p:sp>
      <p:sp>
        <p:nvSpPr>
          <p:cNvPr id="21" name="Rectangle 20">
            <a:extLst>
              <a:ext uri="{FF2B5EF4-FFF2-40B4-BE49-F238E27FC236}">
                <a16:creationId xmlns:a16="http://schemas.microsoft.com/office/drawing/2014/main" id="{B01B0E58-A5C8-4CDA-A2E0-35DF94E598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4" descr="A person in a suit standing in front of a curtain&#10;&#10;Description automatically generated">
            <a:extLst>
              <a:ext uri="{FF2B5EF4-FFF2-40B4-BE49-F238E27FC236}">
                <a16:creationId xmlns:a16="http://schemas.microsoft.com/office/drawing/2014/main" id="{10D0BA4F-9908-46ED-824A-DFD137CB3D7E}"/>
              </a:ext>
            </a:extLst>
          </p:cNvPr>
          <p:cNvPicPr>
            <a:picLocks noGrp="1" noChangeAspect="1"/>
          </p:cNvPicPr>
          <p:nvPr>
            <p:ph idx="1"/>
          </p:nvPr>
        </p:nvPicPr>
        <p:blipFill rotWithShape="1">
          <a:blip r:embed="rId3"/>
          <a:srcRect r="1" b="40473"/>
          <a:stretch/>
        </p:blipFill>
        <p:spPr>
          <a:xfrm>
            <a:off x="4654295" y="457200"/>
            <a:ext cx="7086151" cy="5899650"/>
          </a:xfrm>
          <a:prstGeom prst="rect">
            <a:avLst/>
          </a:prstGeom>
        </p:spPr>
      </p:pic>
    </p:spTree>
    <p:extLst>
      <p:ext uri="{BB962C8B-B14F-4D97-AF65-F5344CB8AC3E}">
        <p14:creationId xmlns:p14="http://schemas.microsoft.com/office/powerpoint/2010/main" val="334847159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AA35F-932D-42A3-A9AA-C2F05866F194}"/>
              </a:ext>
            </a:extLst>
          </p:cNvPr>
          <p:cNvSpPr>
            <a:spLocks noGrp="1"/>
          </p:cNvSpPr>
          <p:nvPr>
            <p:ph type="title"/>
          </p:nvPr>
        </p:nvSpPr>
        <p:spPr/>
        <p:txBody>
          <a:bodyPr/>
          <a:lstStyle/>
          <a:p>
            <a:r>
              <a:rPr lang="en-GB" dirty="0"/>
              <a:t>Thoughts?</a:t>
            </a:r>
          </a:p>
        </p:txBody>
      </p:sp>
      <p:sp>
        <p:nvSpPr>
          <p:cNvPr id="3" name="Content Placeholder 2">
            <a:extLst>
              <a:ext uri="{FF2B5EF4-FFF2-40B4-BE49-F238E27FC236}">
                <a16:creationId xmlns:a16="http://schemas.microsoft.com/office/drawing/2014/main" id="{87B55660-8D4E-4D48-9BBC-03DD6663095F}"/>
              </a:ext>
            </a:extLst>
          </p:cNvPr>
          <p:cNvSpPr>
            <a:spLocks noGrp="1"/>
          </p:cNvSpPr>
          <p:nvPr>
            <p:ph idx="1"/>
          </p:nvPr>
        </p:nvSpPr>
        <p:spPr/>
        <p:txBody>
          <a:bodyPr/>
          <a:lstStyle/>
          <a:p>
            <a:pPr marL="305435" indent="-305435"/>
            <a:r>
              <a:rPr lang="en-GB" dirty="0">
                <a:ea typeface="+mn-lt"/>
                <a:cs typeface="+mn-lt"/>
              </a:rPr>
              <a:t>What are your thoughts regarding the images that you have seen?</a:t>
            </a:r>
            <a:endParaRPr lang="en-GB" dirty="0"/>
          </a:p>
          <a:p>
            <a:pPr marL="305435" indent="-305435"/>
            <a:r>
              <a:rPr lang="en-GB" dirty="0">
                <a:ea typeface="+mn-lt"/>
                <a:cs typeface="+mn-lt"/>
              </a:rPr>
              <a:t>Any thoughts about the feelings as the patients painted?</a:t>
            </a:r>
            <a:endParaRPr lang="en-GB" dirty="0"/>
          </a:p>
          <a:p>
            <a:pPr marL="305435" indent="-305435"/>
            <a:r>
              <a:rPr lang="en-GB" dirty="0">
                <a:ea typeface="+mn-lt"/>
                <a:cs typeface="+mn-lt"/>
              </a:rPr>
              <a:t>How might these pictures and these artists be different to how we view the incarceration of asylums?</a:t>
            </a:r>
            <a:endParaRPr lang="en-GB" dirty="0"/>
          </a:p>
          <a:p>
            <a:pPr marL="305435" indent="-305435"/>
            <a:endParaRPr lang="en-GB" dirty="0"/>
          </a:p>
        </p:txBody>
      </p:sp>
    </p:spTree>
    <p:extLst>
      <p:ext uri="{BB962C8B-B14F-4D97-AF65-F5344CB8AC3E}">
        <p14:creationId xmlns:p14="http://schemas.microsoft.com/office/powerpoint/2010/main" val="26347175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2AC7-2708-4A80-8498-1B8DD987209A}"/>
              </a:ext>
            </a:extLst>
          </p:cNvPr>
          <p:cNvSpPr>
            <a:spLocks noGrp="1"/>
          </p:cNvSpPr>
          <p:nvPr>
            <p:ph type="title"/>
          </p:nvPr>
        </p:nvSpPr>
        <p:spPr/>
        <p:txBody>
          <a:bodyPr/>
          <a:lstStyle/>
          <a:p>
            <a:r>
              <a:rPr lang="en-GB" dirty="0"/>
              <a:t>degenerates</a:t>
            </a:r>
          </a:p>
        </p:txBody>
      </p:sp>
      <p:sp>
        <p:nvSpPr>
          <p:cNvPr id="3" name="Content Placeholder 2">
            <a:extLst>
              <a:ext uri="{FF2B5EF4-FFF2-40B4-BE49-F238E27FC236}">
                <a16:creationId xmlns:a16="http://schemas.microsoft.com/office/drawing/2014/main" id="{9373A000-A933-4A82-8023-854039ABB75A}"/>
              </a:ext>
            </a:extLst>
          </p:cNvPr>
          <p:cNvSpPr>
            <a:spLocks noGrp="1"/>
          </p:cNvSpPr>
          <p:nvPr>
            <p:ph idx="1"/>
          </p:nvPr>
        </p:nvSpPr>
        <p:spPr/>
        <p:txBody>
          <a:bodyPr/>
          <a:lstStyle/>
          <a:p>
            <a:pPr marL="305435" indent="-305435"/>
            <a:r>
              <a:rPr lang="en-GB" dirty="0">
                <a:ea typeface="+mn-lt"/>
                <a:cs typeface="+mn-lt"/>
              </a:rPr>
              <a:t>Treatise on the Intellectual, Moral, and Physical Degeneracy of the Human Race – Benedict- Augustin Morel (1809-73).</a:t>
            </a:r>
            <a:endParaRPr lang="en-GB" dirty="0"/>
          </a:p>
          <a:p>
            <a:pPr marL="305435" indent="-305435"/>
            <a:r>
              <a:rPr lang="en-GB" dirty="0">
                <a:ea typeface="+mn-lt"/>
                <a:cs typeface="+mn-lt"/>
              </a:rPr>
              <a:t>Madness is seen as a creation of degeneration and decay.</a:t>
            </a:r>
            <a:endParaRPr lang="en-GB" dirty="0"/>
          </a:p>
          <a:p>
            <a:pPr marL="305435" indent="-305435"/>
            <a:r>
              <a:rPr lang="en-GB" dirty="0">
                <a:ea typeface="+mn-lt"/>
                <a:cs typeface="+mn-lt"/>
              </a:rPr>
              <a:t>The mad were seen as being biologically inferior to the rest of society.</a:t>
            </a:r>
            <a:endParaRPr lang="en-GB" dirty="0"/>
          </a:p>
          <a:p>
            <a:pPr marL="305435" indent="-305435"/>
            <a:r>
              <a:rPr lang="en-GB" dirty="0">
                <a:ea typeface="+mn-lt"/>
                <a:cs typeface="+mn-lt"/>
              </a:rPr>
              <a:t>It was felt that madness could be identified and observed just by observing their physiognomy –the features.</a:t>
            </a:r>
            <a:endParaRPr lang="en-GB" dirty="0"/>
          </a:p>
          <a:p>
            <a:pPr marL="305435" indent="-305435"/>
            <a:r>
              <a:rPr lang="en-GB" dirty="0">
                <a:ea typeface="+mn-lt"/>
                <a:cs typeface="+mn-lt"/>
              </a:rPr>
              <a:t>The earlier ideas of civilisation and madness being linked were thrown out, instead it was viewed that the simplest person, with the limited ideas and thoughts were those that would be susceptible to the madness. </a:t>
            </a:r>
            <a:endParaRPr lang="en-GB" dirty="0"/>
          </a:p>
          <a:p>
            <a:pPr marL="305435" indent="-305435"/>
            <a:endParaRPr lang="en-GB" dirty="0"/>
          </a:p>
        </p:txBody>
      </p:sp>
    </p:spTree>
    <p:extLst>
      <p:ext uri="{BB962C8B-B14F-4D97-AF65-F5344CB8AC3E}">
        <p14:creationId xmlns:p14="http://schemas.microsoft.com/office/powerpoint/2010/main" val="31633900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6488705-FACC-4B3A-930C-DFCD062308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2F92A693-C11D-4258-BD5A-51F263108C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EC1A7C75-82D3-40B8-BB33-CF1FC3BBE1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96CAEEC9-2A71-4D1A-A998-D8831EC8C6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A6BACA26-DCE5-4FFE-AD82-8EC870DD9B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Picture 4" descr="An old photo of a person&#10;&#10;Description automatically generated">
            <a:extLst>
              <a:ext uri="{FF2B5EF4-FFF2-40B4-BE49-F238E27FC236}">
                <a16:creationId xmlns:a16="http://schemas.microsoft.com/office/drawing/2014/main" id="{96674118-3C37-4068-98E7-8C63060A1915}"/>
              </a:ext>
            </a:extLst>
          </p:cNvPr>
          <p:cNvPicPr>
            <a:picLocks noGrp="1" noChangeAspect="1"/>
          </p:cNvPicPr>
          <p:nvPr>
            <p:ph idx="1"/>
          </p:nvPr>
        </p:nvPicPr>
        <p:blipFill rotWithShape="1">
          <a:blip r:embed="rId3"/>
          <a:srcRect b="26183"/>
          <a:stretch/>
        </p:blipFill>
        <p:spPr>
          <a:xfrm>
            <a:off x="20" y="-2"/>
            <a:ext cx="4544548" cy="4219698"/>
          </a:xfrm>
          <a:prstGeom prst="rect">
            <a:avLst/>
          </a:prstGeom>
        </p:spPr>
      </p:pic>
      <p:pic>
        <p:nvPicPr>
          <p:cNvPr id="7" name="Picture 7" descr="A vintage photo of a person&#10;&#10;Description automatically generated">
            <a:extLst>
              <a:ext uri="{FF2B5EF4-FFF2-40B4-BE49-F238E27FC236}">
                <a16:creationId xmlns:a16="http://schemas.microsoft.com/office/drawing/2014/main" id="{462123E9-8AE2-4AAB-9B3F-125EBC45B6F9}"/>
              </a:ext>
            </a:extLst>
          </p:cNvPr>
          <p:cNvPicPr>
            <a:picLocks noChangeAspect="1"/>
          </p:cNvPicPr>
          <p:nvPr/>
        </p:nvPicPr>
        <p:blipFill rotWithShape="1">
          <a:blip r:embed="rId4"/>
          <a:srcRect b="10823"/>
          <a:stretch/>
        </p:blipFill>
        <p:spPr>
          <a:xfrm>
            <a:off x="4628834" y="-3"/>
            <a:ext cx="3732157" cy="4266954"/>
          </a:xfrm>
          <a:prstGeom prst="rect">
            <a:avLst/>
          </a:prstGeom>
        </p:spPr>
      </p:pic>
      <p:sp>
        <p:nvSpPr>
          <p:cNvPr id="22" name="Rectangle 21">
            <a:extLst>
              <a:ext uri="{FF2B5EF4-FFF2-40B4-BE49-F238E27FC236}">
                <a16:creationId xmlns:a16="http://schemas.microsoft.com/office/drawing/2014/main" id="{A5F9D3AB-061F-40F2-94F2-0F9DCD1B69B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498" y="4267831"/>
            <a:ext cx="7552502" cy="2590169"/>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567B0A0-BF83-4350-8D46-9D417052A614}"/>
              </a:ext>
            </a:extLst>
          </p:cNvPr>
          <p:cNvSpPr>
            <a:spLocks noGrp="1"/>
          </p:cNvSpPr>
          <p:nvPr>
            <p:ph type="title"/>
          </p:nvPr>
        </p:nvSpPr>
        <p:spPr>
          <a:xfrm>
            <a:off x="5089842" y="4571122"/>
            <a:ext cx="6591957" cy="1037907"/>
          </a:xfrm>
        </p:spPr>
        <p:txBody>
          <a:bodyPr vert="horz" lIns="91440" tIns="45720" rIns="91440" bIns="45720" rtlCol="0" anchor="b">
            <a:normAutofit/>
          </a:bodyPr>
          <a:lstStyle/>
          <a:p>
            <a:r>
              <a:rPr lang="en-US" sz="3600">
                <a:solidFill>
                  <a:srgbClr val="FFFFFF"/>
                </a:solidFill>
              </a:rPr>
              <a:t>Hugh w. Diamond</a:t>
            </a:r>
          </a:p>
        </p:txBody>
      </p:sp>
      <p:pic>
        <p:nvPicPr>
          <p:cNvPr id="6" name="Picture 6" descr="A vintage photo of a person&#10;&#10;Description automatically generated">
            <a:extLst>
              <a:ext uri="{FF2B5EF4-FFF2-40B4-BE49-F238E27FC236}">
                <a16:creationId xmlns:a16="http://schemas.microsoft.com/office/drawing/2014/main" id="{3045ED91-CD86-4437-8941-9B567DD84987}"/>
              </a:ext>
            </a:extLst>
          </p:cNvPr>
          <p:cNvPicPr>
            <a:picLocks noChangeAspect="1"/>
          </p:cNvPicPr>
          <p:nvPr/>
        </p:nvPicPr>
        <p:blipFill rotWithShape="1">
          <a:blip r:embed="rId5"/>
          <a:srcRect t="2772" r="2" b="12272"/>
          <a:stretch/>
        </p:blipFill>
        <p:spPr>
          <a:xfrm>
            <a:off x="8457419" y="5"/>
            <a:ext cx="3734578" cy="4219281"/>
          </a:xfrm>
          <a:prstGeom prst="rect">
            <a:avLst/>
          </a:prstGeom>
        </p:spPr>
      </p:pic>
      <p:sp>
        <p:nvSpPr>
          <p:cNvPr id="24" name="Rectangle 23">
            <a:extLst>
              <a:ext uri="{FF2B5EF4-FFF2-40B4-BE49-F238E27FC236}">
                <a16:creationId xmlns:a16="http://schemas.microsoft.com/office/drawing/2014/main" id="{70F9BD37-4DB5-4730-821E-01F12FA351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05326" y="4220158"/>
            <a:ext cx="7689094" cy="9010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5" descr="A vintage photo of a person&#10;&#10;Description automatically generated">
            <a:extLst>
              <a:ext uri="{FF2B5EF4-FFF2-40B4-BE49-F238E27FC236}">
                <a16:creationId xmlns:a16="http://schemas.microsoft.com/office/drawing/2014/main" id="{8CCE7B6E-EFA7-4B1B-902E-45D96DE8A41B}"/>
              </a:ext>
            </a:extLst>
          </p:cNvPr>
          <p:cNvPicPr>
            <a:picLocks noChangeAspect="1"/>
          </p:cNvPicPr>
          <p:nvPr/>
        </p:nvPicPr>
        <p:blipFill rotWithShape="1">
          <a:blip r:embed="rId6"/>
          <a:srcRect t="10694" r="-1" b="44464"/>
          <a:stretch/>
        </p:blipFill>
        <p:spPr>
          <a:xfrm>
            <a:off x="-2" y="4310260"/>
            <a:ext cx="4544568" cy="2547280"/>
          </a:xfrm>
          <a:prstGeom prst="rect">
            <a:avLst/>
          </a:prstGeom>
        </p:spPr>
      </p:pic>
    </p:spTree>
    <p:extLst>
      <p:ext uri="{BB962C8B-B14F-4D97-AF65-F5344CB8AC3E}">
        <p14:creationId xmlns:p14="http://schemas.microsoft.com/office/powerpoint/2010/main" val="893083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ED466-FAD9-49F6-B651-97CA85C34BDC}"/>
              </a:ext>
            </a:extLst>
          </p:cNvPr>
          <p:cNvSpPr>
            <a:spLocks noGrp="1"/>
          </p:cNvSpPr>
          <p:nvPr>
            <p:ph type="title"/>
          </p:nvPr>
        </p:nvSpPr>
        <p:spPr/>
        <p:txBody>
          <a:bodyPr/>
          <a:lstStyle/>
          <a:p>
            <a:r>
              <a:rPr lang="en-GB" dirty="0"/>
              <a:t>Degenerates</a:t>
            </a:r>
          </a:p>
        </p:txBody>
      </p:sp>
      <p:sp>
        <p:nvSpPr>
          <p:cNvPr id="3" name="Content Placeholder 2">
            <a:extLst>
              <a:ext uri="{FF2B5EF4-FFF2-40B4-BE49-F238E27FC236}">
                <a16:creationId xmlns:a16="http://schemas.microsoft.com/office/drawing/2014/main" id="{3925F037-A7AD-4E15-9DDC-932AB2503A47}"/>
              </a:ext>
            </a:extLst>
          </p:cNvPr>
          <p:cNvSpPr>
            <a:spLocks noGrp="1"/>
          </p:cNvSpPr>
          <p:nvPr>
            <p:ph idx="1"/>
          </p:nvPr>
        </p:nvSpPr>
        <p:spPr/>
        <p:txBody>
          <a:bodyPr/>
          <a:lstStyle/>
          <a:p>
            <a:pPr marL="305435" indent="-305435"/>
            <a:r>
              <a:rPr lang="en-GB" dirty="0">
                <a:ea typeface="+mn-lt"/>
                <a:cs typeface="+mn-lt"/>
              </a:rPr>
              <a:t>The mad were ‘tainted creatures’</a:t>
            </a:r>
            <a:endParaRPr lang="en-GB" dirty="0"/>
          </a:p>
          <a:p>
            <a:pPr marL="305435" indent="-305435"/>
            <a:r>
              <a:rPr lang="en-GB" dirty="0">
                <a:ea typeface="+mn-lt"/>
                <a:cs typeface="+mn-lt"/>
              </a:rPr>
              <a:t>Degeneration explained all manner of behaviours which were disliked by society, including, suicide, alcoholism, prostitution, crime, delinquency, epilepsy, hysteria etc.</a:t>
            </a:r>
            <a:endParaRPr lang="en-GB" dirty="0"/>
          </a:p>
          <a:p>
            <a:pPr marL="305435" indent="-305435"/>
            <a:r>
              <a:rPr lang="en-GB" dirty="0">
                <a:ea typeface="+mn-lt"/>
                <a:cs typeface="+mn-lt"/>
              </a:rPr>
              <a:t>This idea fed into the idea that society was on a downward spiral and it was felt and observed throughout the Western world.  </a:t>
            </a:r>
            <a:endParaRPr lang="en-GB" dirty="0"/>
          </a:p>
          <a:p>
            <a:pPr marL="305435" indent="-305435"/>
            <a:endParaRPr lang="en-GB" dirty="0"/>
          </a:p>
        </p:txBody>
      </p:sp>
    </p:spTree>
    <p:extLst>
      <p:ext uri="{BB962C8B-B14F-4D97-AF65-F5344CB8AC3E}">
        <p14:creationId xmlns:p14="http://schemas.microsoft.com/office/powerpoint/2010/main" val="22389429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8B0CE-6A91-4D5B-BEF3-6A4E759B4EC0}"/>
              </a:ext>
            </a:extLst>
          </p:cNvPr>
          <p:cNvSpPr>
            <a:spLocks noGrp="1"/>
          </p:cNvSpPr>
          <p:nvPr>
            <p:ph type="title"/>
          </p:nvPr>
        </p:nvSpPr>
        <p:spPr/>
        <p:txBody>
          <a:bodyPr/>
          <a:lstStyle/>
          <a:p>
            <a:r>
              <a:rPr lang="en-GB" dirty="0"/>
              <a:t>What  to do with  the depraved?</a:t>
            </a:r>
          </a:p>
        </p:txBody>
      </p:sp>
      <p:sp>
        <p:nvSpPr>
          <p:cNvPr id="3" name="Content Placeholder 2">
            <a:extLst>
              <a:ext uri="{FF2B5EF4-FFF2-40B4-BE49-F238E27FC236}">
                <a16:creationId xmlns:a16="http://schemas.microsoft.com/office/drawing/2014/main" id="{109E70EC-DED7-4B16-BC60-D29AEE4988E0}"/>
              </a:ext>
            </a:extLst>
          </p:cNvPr>
          <p:cNvSpPr>
            <a:spLocks noGrp="1"/>
          </p:cNvSpPr>
          <p:nvPr>
            <p:ph idx="1"/>
          </p:nvPr>
        </p:nvSpPr>
        <p:spPr/>
        <p:txBody>
          <a:bodyPr/>
          <a:lstStyle/>
          <a:p>
            <a:pPr marL="305435" indent="-305435"/>
            <a:r>
              <a:rPr lang="en-GB" dirty="0">
                <a:ea typeface="+mn-lt"/>
                <a:cs typeface="+mn-lt"/>
              </a:rPr>
              <a:t>Because of the idea of degeneration, it was felt that the insane should be incarcerated. It was not safe to allow them to roam the streets.</a:t>
            </a:r>
            <a:endParaRPr lang="en-GB" dirty="0"/>
          </a:p>
          <a:p>
            <a:pPr marL="305435" indent="-305435"/>
            <a:r>
              <a:rPr lang="en-GB" dirty="0">
                <a:ea typeface="+mn-lt"/>
                <a:cs typeface="+mn-lt"/>
              </a:rPr>
              <a:t>Expansion boom of the asylum.</a:t>
            </a:r>
            <a:endParaRPr lang="en-GB" dirty="0"/>
          </a:p>
          <a:p>
            <a:pPr marL="305435" indent="-305435"/>
            <a:r>
              <a:rPr lang="en-GB" dirty="0">
                <a:ea typeface="+mn-lt"/>
                <a:cs typeface="+mn-lt"/>
              </a:rPr>
              <a:t>Asylums were so large that within their complex you would have water generators, their own graveyards, police force, fire brigade etc.</a:t>
            </a:r>
            <a:endParaRPr lang="en-GB" dirty="0"/>
          </a:p>
          <a:p>
            <a:pPr marL="305435" indent="-305435"/>
            <a:r>
              <a:rPr lang="en-GB" dirty="0">
                <a:ea typeface="+mn-lt"/>
                <a:cs typeface="+mn-lt"/>
              </a:rPr>
              <a:t>In Austria and German the size of the asylum’s were so large that they would have upwards of 5,000. In the US, Milledgeville, in Georgia had 14,000 residents.</a:t>
            </a:r>
            <a:endParaRPr lang="en-GB" dirty="0"/>
          </a:p>
          <a:p>
            <a:pPr marL="305435" indent="-305435"/>
            <a:r>
              <a:rPr lang="en-GB" dirty="0">
                <a:ea typeface="+mn-lt"/>
                <a:cs typeface="+mn-lt"/>
              </a:rPr>
              <a:t>New York, Long Island had 30,000!</a:t>
            </a:r>
            <a:endParaRPr lang="en-GB" dirty="0"/>
          </a:p>
          <a:p>
            <a:pPr marL="305435" indent="-305435"/>
            <a:endParaRPr lang="en-GB" dirty="0"/>
          </a:p>
        </p:txBody>
      </p:sp>
    </p:spTree>
    <p:extLst>
      <p:ext uri="{BB962C8B-B14F-4D97-AF65-F5344CB8AC3E}">
        <p14:creationId xmlns:p14="http://schemas.microsoft.com/office/powerpoint/2010/main" val="4672222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9DA17-720A-4946-BCFD-80E6EA138DFB}"/>
              </a:ext>
            </a:extLst>
          </p:cNvPr>
          <p:cNvSpPr>
            <a:spLocks noGrp="1"/>
          </p:cNvSpPr>
          <p:nvPr>
            <p:ph type="title"/>
          </p:nvPr>
        </p:nvSpPr>
        <p:spPr/>
        <p:txBody>
          <a:bodyPr/>
          <a:lstStyle/>
          <a:p>
            <a:r>
              <a:rPr lang="en-GB" dirty="0"/>
              <a:t>What about the psychiatrists?</a:t>
            </a:r>
          </a:p>
        </p:txBody>
      </p:sp>
      <p:sp>
        <p:nvSpPr>
          <p:cNvPr id="3" name="Content Placeholder 2">
            <a:extLst>
              <a:ext uri="{FF2B5EF4-FFF2-40B4-BE49-F238E27FC236}">
                <a16:creationId xmlns:a16="http://schemas.microsoft.com/office/drawing/2014/main" id="{E10099CB-DF8D-48E4-9B86-CD49C40AA2A3}"/>
              </a:ext>
            </a:extLst>
          </p:cNvPr>
          <p:cNvSpPr>
            <a:spLocks noGrp="1"/>
          </p:cNvSpPr>
          <p:nvPr>
            <p:ph idx="1"/>
          </p:nvPr>
        </p:nvSpPr>
        <p:spPr/>
        <p:txBody>
          <a:bodyPr/>
          <a:lstStyle/>
          <a:p>
            <a:pPr marL="305435" indent="-305435"/>
            <a:r>
              <a:rPr lang="en-GB" dirty="0">
                <a:ea typeface="+mn-lt"/>
                <a:cs typeface="+mn-lt"/>
              </a:rPr>
              <a:t>They became masters of their own world.</a:t>
            </a:r>
            <a:endParaRPr lang="en-GB" dirty="0"/>
          </a:p>
          <a:p>
            <a:pPr marL="305435" indent="-305435"/>
            <a:r>
              <a:rPr lang="en-GB" dirty="0">
                <a:ea typeface="+mn-lt"/>
                <a:cs typeface="+mn-lt"/>
              </a:rPr>
              <a:t>However they also became vulnerable to the poor opinion and scepticism that the general public held towards them.</a:t>
            </a:r>
            <a:endParaRPr lang="en-GB" dirty="0"/>
          </a:p>
          <a:p>
            <a:pPr marL="305435" indent="-305435"/>
            <a:r>
              <a:rPr lang="en-GB" dirty="0">
                <a:ea typeface="+mn-lt"/>
                <a:cs typeface="+mn-lt"/>
              </a:rPr>
              <a:t>Were they trapped in a design of their own making?</a:t>
            </a:r>
            <a:endParaRPr lang="en-GB" dirty="0"/>
          </a:p>
          <a:p>
            <a:pPr marL="305435" indent="-305435"/>
            <a:r>
              <a:rPr lang="en-GB" dirty="0">
                <a:ea typeface="+mn-lt"/>
                <a:cs typeface="+mn-lt"/>
              </a:rPr>
              <a:t>Recruitment to psychiatry was through apprenticeship</a:t>
            </a:r>
            <a:endParaRPr lang="en-GB" dirty="0"/>
          </a:p>
          <a:p>
            <a:pPr marL="305435" indent="-305435"/>
            <a:r>
              <a:rPr lang="en-GB" dirty="0">
                <a:ea typeface="+mn-lt"/>
                <a:cs typeface="+mn-lt"/>
              </a:rPr>
              <a:t>Edward Spitzka (neurologist) stated that psychiatrists were:</a:t>
            </a:r>
          </a:p>
          <a:p>
            <a:pPr marL="629920" lvl="1" indent="-305435"/>
            <a:r>
              <a:rPr lang="en-GB" dirty="0">
                <a:ea typeface="+mn-lt"/>
                <a:cs typeface="+mn-lt"/>
              </a:rPr>
              <a:t>“experts at everything but the diagnosis, pathology, and treatment of insanity”</a:t>
            </a:r>
            <a:endParaRPr lang="en-GB"/>
          </a:p>
          <a:p>
            <a:pPr marL="305435" indent="-305435"/>
            <a:endParaRPr lang="en-GB" dirty="0"/>
          </a:p>
        </p:txBody>
      </p:sp>
    </p:spTree>
    <p:extLst>
      <p:ext uri="{BB962C8B-B14F-4D97-AF65-F5344CB8AC3E}">
        <p14:creationId xmlns:p14="http://schemas.microsoft.com/office/powerpoint/2010/main" val="95013260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83AE6-9105-403A-BA47-6FD39901AAD5}"/>
              </a:ext>
            </a:extLst>
          </p:cNvPr>
          <p:cNvSpPr>
            <a:spLocks noGrp="1"/>
          </p:cNvSpPr>
          <p:nvPr>
            <p:ph type="title"/>
          </p:nvPr>
        </p:nvSpPr>
        <p:spPr/>
        <p:txBody>
          <a:bodyPr/>
          <a:lstStyle/>
          <a:p>
            <a:r>
              <a:rPr lang="en-GB" dirty="0"/>
              <a:t>Psychiatrists and insanity</a:t>
            </a:r>
          </a:p>
        </p:txBody>
      </p:sp>
      <p:sp>
        <p:nvSpPr>
          <p:cNvPr id="3" name="Content Placeholder 2">
            <a:extLst>
              <a:ext uri="{FF2B5EF4-FFF2-40B4-BE49-F238E27FC236}">
                <a16:creationId xmlns:a16="http://schemas.microsoft.com/office/drawing/2014/main" id="{9EF11410-9155-4770-9CE2-81267EE7982F}"/>
              </a:ext>
            </a:extLst>
          </p:cNvPr>
          <p:cNvSpPr>
            <a:spLocks noGrp="1"/>
          </p:cNvSpPr>
          <p:nvPr>
            <p:ph idx="1"/>
          </p:nvPr>
        </p:nvSpPr>
        <p:spPr/>
        <p:txBody>
          <a:bodyPr/>
          <a:lstStyle/>
          <a:p>
            <a:pPr marL="305435" indent="-305435"/>
            <a:r>
              <a:rPr lang="en-GB" dirty="0">
                <a:ea typeface="+mn-lt"/>
                <a:cs typeface="+mn-lt"/>
              </a:rPr>
              <a:t>•This lack of knowledge and feelings of impotence towards the insanity and curing of madness was often reflected in the statements of those working within the profession.</a:t>
            </a:r>
            <a:endParaRPr lang="en-GB" dirty="0"/>
          </a:p>
          <a:p>
            <a:pPr marL="305435" indent="-305435"/>
            <a:r>
              <a:rPr lang="en-GB" dirty="0">
                <a:ea typeface="+mn-lt"/>
                <a:cs typeface="+mn-lt"/>
              </a:rPr>
              <a:t>•There was a developing belief that nothing could be done to help the lunatics within the asylums.</a:t>
            </a:r>
            <a:endParaRPr lang="en-GB" dirty="0"/>
          </a:p>
          <a:p>
            <a:pPr marL="305435" indent="-305435"/>
            <a:endParaRPr lang="en-GB" dirty="0"/>
          </a:p>
        </p:txBody>
      </p:sp>
    </p:spTree>
    <p:extLst>
      <p:ext uri="{BB962C8B-B14F-4D97-AF65-F5344CB8AC3E}">
        <p14:creationId xmlns:p14="http://schemas.microsoft.com/office/powerpoint/2010/main" val="16584044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65C3E-1550-4D62-BB0A-B8F16E084662}"/>
              </a:ext>
            </a:extLst>
          </p:cNvPr>
          <p:cNvSpPr>
            <a:spLocks noGrp="1"/>
          </p:cNvSpPr>
          <p:nvPr>
            <p:ph type="title"/>
          </p:nvPr>
        </p:nvSpPr>
        <p:spPr>
          <a:xfrm>
            <a:off x="581193" y="702156"/>
            <a:ext cx="6309003" cy="1013800"/>
          </a:xfrm>
        </p:spPr>
        <p:txBody>
          <a:bodyPr>
            <a:normAutofit fontScale="90000"/>
          </a:bodyPr>
          <a:lstStyle/>
          <a:p>
            <a:r>
              <a:rPr lang="en-GB">
                <a:solidFill>
                  <a:schemeClr val="tx2"/>
                </a:solidFill>
              </a:rPr>
              <a:t>Psychiatry in germany</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FD348D6-52F8-42A0-B362-6D6EF605C180}"/>
              </a:ext>
            </a:extLst>
          </p:cNvPr>
          <p:cNvSpPr>
            <a:spLocks noGrp="1"/>
          </p:cNvSpPr>
          <p:nvPr>
            <p:ph idx="1"/>
          </p:nvPr>
        </p:nvSpPr>
        <p:spPr>
          <a:xfrm>
            <a:off x="581194" y="1896533"/>
            <a:ext cx="6309003" cy="3962266"/>
          </a:xfrm>
        </p:spPr>
        <p:txBody>
          <a:bodyPr>
            <a:normAutofit/>
          </a:bodyPr>
          <a:lstStyle/>
          <a:p>
            <a:pPr marL="305435" indent="-305435"/>
            <a:r>
              <a:rPr lang="en-GB" dirty="0">
                <a:solidFill>
                  <a:schemeClr val="tx2"/>
                </a:solidFill>
                <a:ea typeface="+mn-lt"/>
                <a:cs typeface="+mn-lt"/>
              </a:rPr>
              <a:t>•Academic institutions</a:t>
            </a:r>
            <a:endParaRPr lang="en-GB" dirty="0">
              <a:solidFill>
                <a:schemeClr val="tx2"/>
              </a:solidFill>
            </a:endParaRPr>
          </a:p>
          <a:p>
            <a:pPr marL="305435" indent="-305435"/>
            <a:r>
              <a:rPr lang="en-GB" dirty="0">
                <a:solidFill>
                  <a:schemeClr val="tx2"/>
                </a:solidFill>
                <a:ea typeface="+mn-lt"/>
                <a:cs typeface="+mn-lt"/>
              </a:rPr>
              <a:t>•Still had barrack style asylums but had smaller research clinics attached.</a:t>
            </a:r>
            <a:endParaRPr lang="en-GB" dirty="0">
              <a:solidFill>
                <a:schemeClr val="tx2"/>
              </a:solidFill>
            </a:endParaRPr>
          </a:p>
          <a:p>
            <a:pPr marL="305435" indent="-305435"/>
            <a:r>
              <a:rPr lang="en-GB" dirty="0">
                <a:solidFill>
                  <a:schemeClr val="tx2"/>
                </a:solidFill>
                <a:ea typeface="+mn-lt"/>
                <a:cs typeface="+mn-lt"/>
              </a:rPr>
              <a:t>•Wilhelm Greisinger (1817-68)</a:t>
            </a:r>
            <a:endParaRPr lang="en-GB" dirty="0">
              <a:solidFill>
                <a:schemeClr val="tx2"/>
              </a:solidFill>
            </a:endParaRPr>
          </a:p>
          <a:p>
            <a:pPr marL="305435" indent="-305435"/>
            <a:r>
              <a:rPr lang="en-GB" dirty="0">
                <a:solidFill>
                  <a:schemeClr val="tx2"/>
                </a:solidFill>
                <a:ea typeface="+mn-lt"/>
                <a:cs typeface="+mn-lt"/>
              </a:rPr>
              <a:t>•Wrote an influential book on psychiatry and stated that “patients with so-called “mental illnesses” are really individuals with illnesses of the nerves and brain” </a:t>
            </a:r>
            <a:endParaRPr lang="en-GB" dirty="0">
              <a:solidFill>
                <a:schemeClr val="tx2"/>
              </a:solidFill>
            </a:endParaRPr>
          </a:p>
          <a:p>
            <a:pPr marL="305435" indent="-305435"/>
            <a:endParaRPr lang="en-GB">
              <a:solidFill>
                <a:schemeClr val="tx2"/>
              </a:solidFill>
            </a:endParaRPr>
          </a:p>
        </p:txBody>
      </p:sp>
      <p:pic>
        <p:nvPicPr>
          <p:cNvPr id="4" name="Picture 4" descr="A person wearing a suit and tie&#10;&#10;Description automatically generated">
            <a:extLst>
              <a:ext uri="{FF2B5EF4-FFF2-40B4-BE49-F238E27FC236}">
                <a16:creationId xmlns:a16="http://schemas.microsoft.com/office/drawing/2014/main" id="{0A2EF760-A100-414E-A35D-200A872DF4FE}"/>
              </a:ext>
            </a:extLst>
          </p:cNvPr>
          <p:cNvPicPr>
            <a:picLocks noChangeAspect="1"/>
          </p:cNvPicPr>
          <p:nvPr/>
        </p:nvPicPr>
        <p:blipFill rotWithShape="1">
          <a:blip r:embed="rId3"/>
          <a:srcRect l="8582"/>
          <a:stretch/>
        </p:blipFill>
        <p:spPr>
          <a:xfrm>
            <a:off x="7521283" y="10"/>
            <a:ext cx="4670717" cy="6857990"/>
          </a:xfrm>
          <a:prstGeom prst="rect">
            <a:avLst/>
          </a:prstGeom>
        </p:spPr>
      </p:pic>
    </p:spTree>
    <p:extLst>
      <p:ext uri="{BB962C8B-B14F-4D97-AF65-F5344CB8AC3E}">
        <p14:creationId xmlns:p14="http://schemas.microsoft.com/office/powerpoint/2010/main" val="2014373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57195-041C-4335-B9A6-BF999DF686BD}"/>
              </a:ext>
            </a:extLst>
          </p:cNvPr>
          <p:cNvSpPr>
            <a:spLocks noGrp="1"/>
          </p:cNvSpPr>
          <p:nvPr>
            <p:ph type="title"/>
          </p:nvPr>
        </p:nvSpPr>
        <p:spPr>
          <a:xfrm>
            <a:off x="581193" y="702156"/>
            <a:ext cx="6309003" cy="1013800"/>
          </a:xfrm>
        </p:spPr>
        <p:txBody>
          <a:bodyPr>
            <a:normAutofit/>
          </a:bodyPr>
          <a:lstStyle/>
          <a:p>
            <a:r>
              <a:rPr lang="en-GB" sz="3100">
                <a:solidFill>
                  <a:schemeClr val="tx2"/>
                </a:solidFill>
              </a:rPr>
              <a:t>Influence of german psychiatry</a:t>
            </a:r>
          </a:p>
        </p:txBody>
      </p:sp>
      <p:sp>
        <p:nvSpPr>
          <p:cNvPr id="18" name="Rectangle 17">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C2C074B-7010-4232-823C-CC942632F736}"/>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ea typeface="+mn-lt"/>
                <a:cs typeface="+mn-lt"/>
              </a:rPr>
              <a:t>•Detailed studies on the anatomy of the brain</a:t>
            </a:r>
            <a:endParaRPr lang="en-GB">
              <a:solidFill>
                <a:schemeClr val="tx2"/>
              </a:solidFill>
            </a:endParaRPr>
          </a:p>
          <a:p>
            <a:pPr marL="305435" indent="-305435"/>
            <a:r>
              <a:rPr lang="en-GB">
                <a:solidFill>
                  <a:schemeClr val="tx2"/>
                </a:solidFill>
                <a:ea typeface="+mn-lt"/>
                <a:cs typeface="+mn-lt"/>
              </a:rPr>
              <a:t>•Fixing and staining cells that could be observed on the microscope.</a:t>
            </a:r>
            <a:endParaRPr lang="en-GB">
              <a:solidFill>
                <a:schemeClr val="tx2"/>
              </a:solidFill>
            </a:endParaRPr>
          </a:p>
          <a:p>
            <a:pPr marL="305435" indent="-305435"/>
            <a:r>
              <a:rPr lang="en-GB">
                <a:solidFill>
                  <a:schemeClr val="tx2"/>
                </a:solidFill>
                <a:ea typeface="+mn-lt"/>
                <a:cs typeface="+mn-lt"/>
              </a:rPr>
              <a:t>•This led to the discovery that in fact many of the asylum patients were suffering from diseases of the brain, including:</a:t>
            </a:r>
            <a:endParaRPr lang="en-GB">
              <a:solidFill>
                <a:schemeClr val="tx2"/>
              </a:solidFill>
            </a:endParaRPr>
          </a:p>
          <a:p>
            <a:pPr marL="305435" indent="-305435"/>
            <a:r>
              <a:rPr lang="en-GB">
                <a:solidFill>
                  <a:schemeClr val="tx2"/>
                </a:solidFill>
                <a:ea typeface="+mn-lt"/>
                <a:cs typeface="+mn-lt"/>
              </a:rPr>
              <a:t>•Alzheimer</a:t>
            </a:r>
            <a:endParaRPr lang="en-GB">
              <a:solidFill>
                <a:schemeClr val="tx2"/>
              </a:solidFill>
            </a:endParaRPr>
          </a:p>
          <a:p>
            <a:pPr marL="305435" indent="-305435"/>
            <a:r>
              <a:rPr lang="en-GB">
                <a:solidFill>
                  <a:schemeClr val="tx2"/>
                </a:solidFill>
                <a:ea typeface="+mn-lt"/>
                <a:cs typeface="+mn-lt"/>
              </a:rPr>
              <a:t>•General Paralysis of the Insane (tertiary stage of Syphilis) </a:t>
            </a:r>
            <a:endParaRPr lang="en-GB">
              <a:solidFill>
                <a:schemeClr val="tx2"/>
              </a:solidFill>
            </a:endParaRPr>
          </a:p>
          <a:p>
            <a:pPr marL="305435" indent="-305435"/>
            <a:endParaRPr lang="en-GB">
              <a:solidFill>
                <a:schemeClr val="tx2"/>
              </a:solidFill>
            </a:endParaRPr>
          </a:p>
        </p:txBody>
      </p:sp>
      <p:pic>
        <p:nvPicPr>
          <p:cNvPr id="4" name="Picture 4" descr="A person wearing a suit and tie&#10;&#10;Description automatically generated">
            <a:extLst>
              <a:ext uri="{FF2B5EF4-FFF2-40B4-BE49-F238E27FC236}">
                <a16:creationId xmlns:a16="http://schemas.microsoft.com/office/drawing/2014/main" id="{5B2AD77C-E066-4F42-9338-84FEDC0CC2A3}"/>
              </a:ext>
            </a:extLst>
          </p:cNvPr>
          <p:cNvPicPr>
            <a:picLocks noChangeAspect="1"/>
          </p:cNvPicPr>
          <p:nvPr/>
        </p:nvPicPr>
        <p:blipFill rotWithShape="1">
          <a:blip r:embed="rId3"/>
          <a:srcRect r="9793"/>
          <a:stretch/>
        </p:blipFill>
        <p:spPr>
          <a:xfrm>
            <a:off x="7521283" y="10"/>
            <a:ext cx="4670717" cy="6857990"/>
          </a:xfrm>
          <a:prstGeom prst="rect">
            <a:avLst/>
          </a:prstGeom>
        </p:spPr>
      </p:pic>
    </p:spTree>
    <p:extLst>
      <p:ext uri="{BB962C8B-B14F-4D97-AF65-F5344CB8AC3E}">
        <p14:creationId xmlns:p14="http://schemas.microsoft.com/office/powerpoint/2010/main" val="5458213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0AE283F-8B90-409C-B5FD-86A7E6A33D78}"/>
              </a:ext>
            </a:extLst>
          </p:cNvPr>
          <p:cNvSpPr>
            <a:spLocks noGrp="1"/>
          </p:cNvSpPr>
          <p:nvPr>
            <p:ph type="title"/>
          </p:nvPr>
        </p:nvSpPr>
        <p:spPr>
          <a:xfrm>
            <a:off x="807559" y="938022"/>
            <a:ext cx="6647905" cy="1188720"/>
          </a:xfrm>
        </p:spPr>
        <p:txBody>
          <a:bodyPr>
            <a:normAutofit/>
          </a:bodyPr>
          <a:lstStyle/>
          <a:p>
            <a:r>
              <a:rPr lang="en-GB" dirty="0">
                <a:solidFill>
                  <a:srgbClr val="FFFFFF"/>
                </a:solidFill>
              </a:rPr>
              <a:t>Emil </a:t>
            </a:r>
            <a:r>
              <a:rPr lang="en-GB" dirty="0" err="1">
                <a:solidFill>
                  <a:srgbClr val="FFFFFF"/>
                </a:solidFill>
              </a:rPr>
              <a:t>kraepelin</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6BDC408-0567-4496-9670-D3A342D0FA6E}"/>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ea typeface="+mn-lt"/>
                <a:cs typeface="+mn-lt"/>
              </a:rPr>
              <a:t>•Studied thousands and thousands of patients, making observational notes.</a:t>
            </a:r>
            <a:endParaRPr lang="en-GB">
              <a:solidFill>
                <a:srgbClr val="FFFFFF"/>
              </a:solidFill>
            </a:endParaRPr>
          </a:p>
          <a:p>
            <a:pPr marL="305435" indent="-305435"/>
            <a:r>
              <a:rPr lang="en-GB">
                <a:solidFill>
                  <a:srgbClr val="FFFFFF"/>
                </a:solidFill>
                <a:ea typeface="+mn-lt"/>
                <a:cs typeface="+mn-lt"/>
              </a:rPr>
              <a:t>•In doing so felt that madness could be divided into two classifications:</a:t>
            </a:r>
            <a:endParaRPr lang="en-GB">
              <a:solidFill>
                <a:srgbClr val="FFFFFF"/>
              </a:solidFill>
            </a:endParaRPr>
          </a:p>
          <a:p>
            <a:pPr marL="305435" indent="-305435"/>
            <a:r>
              <a:rPr lang="en-GB">
                <a:solidFill>
                  <a:srgbClr val="FFFFFF"/>
                </a:solidFill>
                <a:ea typeface="+mn-lt"/>
                <a:cs typeface="+mn-lt"/>
              </a:rPr>
              <a:t>•A type that involved deterioration, that probably couldn’t be cured, e.g. dementia</a:t>
            </a:r>
            <a:endParaRPr lang="en-GB">
              <a:solidFill>
                <a:srgbClr val="FFFFFF"/>
              </a:solidFill>
            </a:endParaRPr>
          </a:p>
          <a:p>
            <a:pPr marL="305435" indent="-305435"/>
            <a:r>
              <a:rPr lang="en-GB">
                <a:solidFill>
                  <a:srgbClr val="FFFFFF"/>
                </a:solidFill>
                <a:ea typeface="+mn-lt"/>
                <a:cs typeface="+mn-lt"/>
              </a:rPr>
              <a:t>•And those that suffered with a manic-depressive psychosis. These cases were more optimistic and could potentially be cured, or helped. </a:t>
            </a:r>
            <a:endParaRPr lang="en-GB">
              <a:solidFill>
                <a:srgbClr val="FFFFFF"/>
              </a:solidFill>
            </a:endParaRPr>
          </a:p>
          <a:p>
            <a:pPr marL="305435" indent="-305435"/>
            <a:endParaRPr lang="en-GB">
              <a:solidFill>
                <a:srgbClr val="FFFFFF"/>
              </a:solidFill>
            </a:endParaRPr>
          </a:p>
        </p:txBody>
      </p:sp>
      <p:pic>
        <p:nvPicPr>
          <p:cNvPr id="4" name="Picture 4" descr="An old photo of a person&#10;&#10;Description automatically generated">
            <a:extLst>
              <a:ext uri="{FF2B5EF4-FFF2-40B4-BE49-F238E27FC236}">
                <a16:creationId xmlns:a16="http://schemas.microsoft.com/office/drawing/2014/main" id="{9349FA62-37D6-4C46-9126-5EC518F3014B}"/>
              </a:ext>
            </a:extLst>
          </p:cNvPr>
          <p:cNvPicPr>
            <a:picLocks noChangeAspect="1"/>
          </p:cNvPicPr>
          <p:nvPr/>
        </p:nvPicPr>
        <p:blipFill>
          <a:blip r:embed="rId2"/>
          <a:stretch>
            <a:fillRect/>
          </a:stretch>
        </p:blipFill>
        <p:spPr>
          <a:xfrm>
            <a:off x="8476761" y="1547213"/>
            <a:ext cx="3053422" cy="4057704"/>
          </a:xfrm>
          <a:prstGeom prst="rect">
            <a:avLst/>
          </a:prstGeom>
        </p:spPr>
      </p:pic>
    </p:spTree>
    <p:extLst>
      <p:ext uri="{BB962C8B-B14F-4D97-AF65-F5344CB8AC3E}">
        <p14:creationId xmlns:p14="http://schemas.microsoft.com/office/powerpoint/2010/main" val="4113707432"/>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0401440-1DC9-4C9E-A3BA-4DECEEB465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and person posing for a photo&#10;&#10;Description automatically generated">
            <a:extLst>
              <a:ext uri="{FF2B5EF4-FFF2-40B4-BE49-F238E27FC236}">
                <a16:creationId xmlns:a16="http://schemas.microsoft.com/office/drawing/2014/main" id="{EDD7A553-C1E2-4FE1-B538-5CA92A6EE481}"/>
              </a:ext>
            </a:extLst>
          </p:cNvPr>
          <p:cNvPicPr>
            <a:picLocks noChangeAspect="1"/>
          </p:cNvPicPr>
          <p:nvPr/>
        </p:nvPicPr>
        <p:blipFill>
          <a:blip r:embed="rId2"/>
          <a:stretch>
            <a:fillRect/>
          </a:stretch>
        </p:blipFill>
        <p:spPr>
          <a:xfrm>
            <a:off x="2109471" y="447234"/>
            <a:ext cx="7977510" cy="3450273"/>
          </a:xfrm>
          <a:prstGeom prst="rect">
            <a:avLst/>
          </a:prstGeom>
        </p:spPr>
      </p:pic>
      <p:sp>
        <p:nvSpPr>
          <p:cNvPr id="11" name="Rectangle 10">
            <a:extLst>
              <a:ext uri="{FF2B5EF4-FFF2-40B4-BE49-F238E27FC236}">
                <a16:creationId xmlns:a16="http://schemas.microsoft.com/office/drawing/2014/main" id="{36B822CC-7DA9-4417-AA94-64CEB676F0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AFA01E88-71CC-4FF3-9E81-51E0C32B45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59623"/>
            <a:ext cx="11303626" cy="2051143"/>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E7733B7-BF12-4574-8623-D26466D96F32}"/>
              </a:ext>
            </a:extLst>
          </p:cNvPr>
          <p:cNvSpPr>
            <a:spLocks noGrp="1"/>
          </p:cNvSpPr>
          <p:nvPr>
            <p:ph type="title"/>
          </p:nvPr>
        </p:nvSpPr>
        <p:spPr>
          <a:xfrm>
            <a:off x="679600" y="4596992"/>
            <a:ext cx="3353432" cy="1607013"/>
          </a:xfrm>
        </p:spPr>
        <p:txBody>
          <a:bodyPr anchor="ctr">
            <a:normAutofit/>
          </a:bodyPr>
          <a:lstStyle/>
          <a:p>
            <a:r>
              <a:rPr lang="en-GB" sz="3400">
                <a:solidFill>
                  <a:srgbClr val="FFFFFF"/>
                </a:solidFill>
              </a:rPr>
              <a:t>How  were  the mentally ill viewed?</a:t>
            </a:r>
          </a:p>
        </p:txBody>
      </p:sp>
      <p:sp>
        <p:nvSpPr>
          <p:cNvPr id="3" name="Content Placeholder 2">
            <a:extLst>
              <a:ext uri="{FF2B5EF4-FFF2-40B4-BE49-F238E27FC236}">
                <a16:creationId xmlns:a16="http://schemas.microsoft.com/office/drawing/2014/main" id="{EA623F6C-7770-4806-9825-A74604F9E90F}"/>
              </a:ext>
            </a:extLst>
          </p:cNvPr>
          <p:cNvSpPr>
            <a:spLocks noGrp="1"/>
          </p:cNvSpPr>
          <p:nvPr>
            <p:ph idx="1"/>
          </p:nvPr>
        </p:nvSpPr>
        <p:spPr>
          <a:xfrm>
            <a:off x="4271491" y="4596992"/>
            <a:ext cx="7240909" cy="1607012"/>
          </a:xfrm>
        </p:spPr>
        <p:txBody>
          <a:bodyPr>
            <a:normAutofit/>
          </a:bodyPr>
          <a:lstStyle/>
          <a:p>
            <a:pPr marL="305435" indent="-305435">
              <a:lnSpc>
                <a:spcPct val="110000"/>
              </a:lnSpc>
            </a:pPr>
            <a:r>
              <a:rPr lang="en-GB" sz="1400">
                <a:solidFill>
                  <a:srgbClr val="FFFFFF"/>
                </a:solidFill>
                <a:ea typeface="+mn-lt"/>
                <a:cs typeface="+mn-lt"/>
              </a:rPr>
              <a:t>•The language used to describe them was negative and unforgiving:</a:t>
            </a:r>
            <a:endParaRPr lang="en-GB" sz="1400">
              <a:solidFill>
                <a:srgbClr val="FFFFFF"/>
              </a:solidFill>
            </a:endParaRPr>
          </a:p>
          <a:p>
            <a:pPr marL="0" indent="0">
              <a:lnSpc>
                <a:spcPct val="110000"/>
              </a:lnSpc>
              <a:buNone/>
            </a:pPr>
            <a:endParaRPr lang="en-GB" sz="1400">
              <a:solidFill>
                <a:srgbClr val="FFFFFF"/>
              </a:solidFill>
            </a:endParaRPr>
          </a:p>
          <a:p>
            <a:pPr marL="305435" indent="-305435">
              <a:lnSpc>
                <a:spcPct val="110000"/>
              </a:lnSpc>
            </a:pPr>
            <a:r>
              <a:rPr lang="en-GB" sz="1400">
                <a:solidFill>
                  <a:srgbClr val="FFFFFF"/>
                </a:solidFill>
                <a:ea typeface="+mn-lt"/>
                <a:cs typeface="+mn-lt"/>
              </a:rPr>
              <a:t>•“tainted persons, lepers, moral refuse, ten times more vicious and noxious, and infinitely less capable of improvement, than the savages of primitive barbarism” </a:t>
            </a:r>
            <a:endParaRPr lang="en-GB" sz="1400">
              <a:solidFill>
                <a:srgbClr val="FFFFFF"/>
              </a:solidFill>
            </a:endParaRPr>
          </a:p>
          <a:p>
            <a:pPr marL="305435" indent="-305435">
              <a:lnSpc>
                <a:spcPct val="110000"/>
              </a:lnSpc>
            </a:pPr>
            <a:endParaRPr lang="en-GB" sz="1400">
              <a:solidFill>
                <a:srgbClr val="FFFFFF"/>
              </a:solidFill>
            </a:endParaRPr>
          </a:p>
        </p:txBody>
      </p:sp>
    </p:spTree>
    <p:extLst>
      <p:ext uri="{BB962C8B-B14F-4D97-AF65-F5344CB8AC3E}">
        <p14:creationId xmlns:p14="http://schemas.microsoft.com/office/powerpoint/2010/main" val="679013418"/>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DCB1A-7B25-444C-A112-AAA23F66C7A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313C729-CF30-44DA-A872-E9A9CE7A7657}"/>
              </a:ext>
            </a:extLst>
          </p:cNvPr>
          <p:cNvSpPr>
            <a:spLocks noGrp="1"/>
          </p:cNvSpPr>
          <p:nvPr>
            <p:ph idx="1"/>
          </p:nvPr>
        </p:nvSpPr>
        <p:spPr/>
        <p:txBody>
          <a:bodyPr/>
          <a:lstStyle/>
          <a:p>
            <a:pPr marL="305435" indent="-305435"/>
            <a:r>
              <a:rPr lang="en-GB" dirty="0"/>
              <a:t>We have covered a substantial amount during this session, looking in detail at the changing understanding of mental health. </a:t>
            </a:r>
          </a:p>
          <a:p>
            <a:pPr marL="305435" indent="-305435"/>
            <a:r>
              <a:rPr lang="en-GB" dirty="0"/>
              <a:t>As we progress towards the 20th century ideas about mental illness change substantially, as do the treatments and methods of support used to help mentally ill patients.</a:t>
            </a:r>
          </a:p>
        </p:txBody>
      </p:sp>
    </p:spTree>
    <p:extLst>
      <p:ext uri="{BB962C8B-B14F-4D97-AF65-F5344CB8AC3E}">
        <p14:creationId xmlns:p14="http://schemas.microsoft.com/office/powerpoint/2010/main" val="1532290700"/>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2645</Words>
  <Application>Microsoft Office PowerPoint</Application>
  <PresentationFormat>Widescreen</PresentationFormat>
  <Paragraphs>233</Paragraphs>
  <Slides>47</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Calibri</vt:lpstr>
      <vt:lpstr>Gill Sans MT</vt:lpstr>
      <vt:lpstr>Univers</vt:lpstr>
      <vt:lpstr>Univers Condensed</vt:lpstr>
      <vt:lpstr>Wingdings 2</vt:lpstr>
      <vt:lpstr>DividendVTI</vt:lpstr>
      <vt:lpstr>From madness to mental illness</vt:lpstr>
      <vt:lpstr>aims</vt:lpstr>
      <vt:lpstr>York Asylum </vt:lpstr>
      <vt:lpstr>York Retreat</vt:lpstr>
      <vt:lpstr>York Retreat</vt:lpstr>
      <vt:lpstr>Philippe Pinel </vt:lpstr>
      <vt:lpstr>Dorothea Dix</vt:lpstr>
      <vt:lpstr>Question</vt:lpstr>
      <vt:lpstr>Alienists</vt:lpstr>
      <vt:lpstr>monomania</vt:lpstr>
      <vt:lpstr>Phrenology </vt:lpstr>
      <vt:lpstr>Phrenology</vt:lpstr>
      <vt:lpstr>Phrenology cont..</vt:lpstr>
      <vt:lpstr>General paralysis of  the insane (GPI)</vt:lpstr>
      <vt:lpstr>Responsible guardians</vt:lpstr>
      <vt:lpstr>Developing Societies</vt:lpstr>
      <vt:lpstr>Dealing with the depraved and degenerate</vt:lpstr>
      <vt:lpstr>Lack of inspections and care  towards the mentally ill</vt:lpstr>
      <vt:lpstr>Looking after  the mentally ill</vt:lpstr>
      <vt:lpstr>John Haslam</vt:lpstr>
      <vt:lpstr>The lunatics act</vt:lpstr>
      <vt:lpstr>The lunacy act 1845</vt:lpstr>
      <vt:lpstr>statistics</vt:lpstr>
      <vt:lpstr>degeneration</vt:lpstr>
      <vt:lpstr>Madness and society</vt:lpstr>
      <vt:lpstr>Insanity and the influence of society (US)</vt:lpstr>
      <vt:lpstr>Madness and the influence of society (UK)</vt:lpstr>
      <vt:lpstr>Consider</vt:lpstr>
      <vt:lpstr>Frustration with the alienists</vt:lpstr>
      <vt:lpstr>Images of  the insane</vt:lpstr>
      <vt:lpstr>Richard dadd (1846-1886) </vt:lpstr>
      <vt:lpstr>Sir alexander morrison by richard dadd</vt:lpstr>
      <vt:lpstr>Dr Felix Ray by Vincent van Gogh</vt:lpstr>
      <vt:lpstr>The hospital in arles, by Vincent van goch</vt:lpstr>
      <vt:lpstr>Dr heinrich stadelmann by otto dix</vt:lpstr>
      <vt:lpstr>Thoughts?</vt:lpstr>
      <vt:lpstr>degenerates</vt:lpstr>
      <vt:lpstr>Hugh w. Diamond</vt:lpstr>
      <vt:lpstr>Degenerates</vt:lpstr>
      <vt:lpstr>What  to do with  the depraved?</vt:lpstr>
      <vt:lpstr>What about the psychiatrists?</vt:lpstr>
      <vt:lpstr>Psychiatrists and insanity</vt:lpstr>
      <vt:lpstr>Psychiatry in germany</vt:lpstr>
      <vt:lpstr>Influence of german psychiatry</vt:lpstr>
      <vt:lpstr>Emil kraepelin</vt:lpstr>
      <vt:lpstr>How  were  the mentally ill viewed?</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522</cp:revision>
  <dcterms:created xsi:type="dcterms:W3CDTF">2020-11-08T07:25:42Z</dcterms:created>
  <dcterms:modified xsi:type="dcterms:W3CDTF">2020-11-08T09:04:52Z</dcterms:modified>
</cp:coreProperties>
</file>