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76" r:id="rId3"/>
    <p:sldId id="262" r:id="rId4"/>
    <p:sldId id="261" r:id="rId5"/>
    <p:sldId id="260" r:id="rId6"/>
    <p:sldId id="305" r:id="rId7"/>
    <p:sldId id="263" r:id="rId8"/>
    <p:sldId id="292" r:id="rId9"/>
    <p:sldId id="293" r:id="rId10"/>
    <p:sldId id="294" r:id="rId11"/>
    <p:sldId id="295" r:id="rId12"/>
    <p:sldId id="277" r:id="rId13"/>
    <p:sldId id="307" r:id="rId14"/>
    <p:sldId id="265" r:id="rId15"/>
    <p:sldId id="266" r:id="rId16"/>
    <p:sldId id="296" r:id="rId17"/>
    <p:sldId id="297" r:id="rId18"/>
    <p:sldId id="298" r:id="rId19"/>
    <p:sldId id="299" r:id="rId20"/>
    <p:sldId id="300" r:id="rId21"/>
    <p:sldId id="264" r:id="rId22"/>
    <p:sldId id="306" r:id="rId23"/>
    <p:sldId id="269" r:id="rId24"/>
    <p:sldId id="270" r:id="rId25"/>
    <p:sldId id="301" r:id="rId26"/>
    <p:sldId id="302" r:id="rId27"/>
    <p:sldId id="303" r:id="rId28"/>
    <p:sldId id="304" r:id="rId29"/>
    <p:sldId id="271" r:id="rId30"/>
    <p:sldId id="272" r:id="rId31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0" autoAdjust="0"/>
    <p:restoredTop sz="93671" autoAdjust="0"/>
  </p:normalViewPr>
  <p:slideViewPr>
    <p:cSldViewPr>
      <p:cViewPr varScale="1">
        <p:scale>
          <a:sx n="67" d="100"/>
          <a:sy n="67" d="100"/>
        </p:scale>
        <p:origin x="1854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image" Target="../media/image14.png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0F38861E-00D5-4AC7-B4A0-5D440DF70D9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8F08404-8EE5-4615-AAF7-7B5A03E7C0D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A8B88EDF-C82E-4038-A3BA-B8E4397E7F6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4DD01C-B184-4CC0-86C8-6955DAEF995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34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E5E894A-578B-48AD-81B5-69B9086A60B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AC2764E-362A-4823-89BA-77668015524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05FEAD9-EC53-4712-BD27-A96F6BE0875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998190-67A4-4A5F-A272-A826355BDA4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922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ACD8045F-82E7-4568-A1D4-579E3709E26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B3C2DAEE-0599-4AF1-B052-540BD2514BD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783E046-0A92-4AA9-90AF-5D7898DF215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90D0E1-78F6-4129-A1B7-825EC6F0F92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876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D7F453E-3D67-4A72-96E7-A9845F1CAC0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51527F6-A3B0-4876-B91B-70204C92AA1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15052FB-2637-4452-9D3C-52654C36AD9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80D8B3-31E2-4BD5-A8B0-AC8E234F3D3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186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77D0FBE8-213A-48D6-91FD-A116135A7BA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ADD18B75-1A5A-42E5-86E3-80AE3A8FCFA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E9510ADC-BFDD-4270-AC2F-FECC0DD4DCC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87CD4C-AF84-4578-9376-AC07DA15C9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964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A0515837-F177-4EE7-9C5D-54D7AB1BF9E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2126B2D3-DAB0-4F85-80EF-30B883B5151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CFA6F795-7FC7-4F31-A2E7-75ADF6C6276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C144A7-1541-4FB2-B739-6DC7D7EA0DB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406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30C616D5-4528-4342-A428-EFFBA571090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A8CA5403-2FA5-429B-AC0E-BC3FCE40C13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B19B2E7B-44D9-45BF-B36C-F77AAEDA004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F21711-8663-4183-A176-F0A4D57FEB4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8357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F29387-2DBE-4106-8730-DEF80558F97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1C6FE3-FA72-446C-910E-AEA7940F204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544D2F3-2D91-4A94-8360-B413052E13E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172A4E-F8CE-4010-AABD-F5F7B28C898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977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17A329-EA7A-491C-A189-9C78208876F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761A78A-1D08-4720-BB12-AF46B916E55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E169785-D12C-4309-9790-CC06C2A16FB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26DCB-0C5A-4D9D-8A22-1DF3EF301B1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0715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A2456FA-D4BD-4A67-9F48-364C3B6FA68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E3CAD7D-5DAB-4C14-9BCD-1B375B5E4F1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3AAF6EE-8DDE-4EB2-AE46-B71C918B4A2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F550EF-5D97-4E69-A09A-93363415109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35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8EBD0A3D-9656-4E4B-BFA7-94636CE253A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1AFC5631-9199-40D0-9A18-E6005DE044E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AD4CA587-A6DF-4ADC-98B5-91555BFE0FD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20A05E-F632-4BA3-86F8-A490360C149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169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C6E4E195-FC4C-4646-A57E-255CE45F4D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1BC4CB3-693F-46B5-B247-A7A52417F5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19C8786B-7C06-4773-B1D6-FD17488460A4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8D0EACE4-F8AC-4DA4-AFA4-1DEB0642C541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22C69C41-F7C5-4D06-9C9F-263BD74F24E0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1FD7C711-273C-4DB4-9B76-EF32734A79E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2.bin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png"/><Relationship Id="rId5" Type="http://schemas.openxmlformats.org/officeDocument/2006/relationships/oleObject" Target="../embeddings/oleObject4.bin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7.e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1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15.png"/><Relationship Id="rId5" Type="http://schemas.openxmlformats.org/officeDocument/2006/relationships/oleObject" Target="../embeddings/oleObject11.bin"/><Relationship Id="rId4" Type="http://schemas.openxmlformats.org/officeDocument/2006/relationships/image" Target="../media/image1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1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F5218887-C64D-4B25-BADE-476E3ABD34E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anchor="ctr"/>
          <a:lstStyle/>
          <a:p>
            <a:pPr eaLnBrk="1" hangingPunct="1"/>
            <a:r>
              <a:rPr lang="en-GB" altLang="en-US" sz="4000" b="1"/>
              <a:t>HYPOTHESIS  TESTING FOR  DIFFERENCES  </a:t>
            </a:r>
            <a:br>
              <a:rPr lang="en-GB" altLang="en-US" sz="4000" b="1"/>
            </a:br>
            <a:r>
              <a:rPr lang="en-GB" altLang="en-US" sz="4000" b="1"/>
              <a:t>BETWEEN MEANS AND BETWEEN PROPORTIONS</a:t>
            </a:r>
            <a:endParaRPr lang="en-AU" altLang="en-US" sz="4000" b="1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7BB237CB-E2DD-45B7-9DED-C70DCD2C3C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ASSUMPTIONS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3BADBCFE-08C1-4860-9186-3D78341344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288" y="1628775"/>
            <a:ext cx="7993062" cy="4525963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US" altLang="en-US"/>
              <a:t>   </a:t>
            </a:r>
          </a:p>
          <a:p>
            <a:pPr algn="ctr" eaLnBrk="1" hangingPunct="1">
              <a:buFontTx/>
              <a:buNone/>
            </a:pPr>
            <a:endParaRPr lang="en-US" altLang="en-US"/>
          </a:p>
          <a:p>
            <a:pPr eaLnBrk="1" hangingPunct="1">
              <a:buFontTx/>
              <a:buNone/>
            </a:pPr>
            <a:r>
              <a:rPr lang="en-US" altLang="en-US"/>
              <a:t>   Selecting an appropriate test for analysing hypotheses of difference depends on a number of important assumptions particularly relating to parametric and non-parametric assumptions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0EB81BAA-3349-4C78-938B-63DA395A89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064500" cy="993775"/>
          </a:xfrm>
        </p:spPr>
        <p:txBody>
          <a:bodyPr/>
          <a:lstStyle/>
          <a:p>
            <a:pPr eaLnBrk="1" hangingPunct="1"/>
            <a:r>
              <a:rPr lang="en-GB" altLang="en-US" sz="3200" b="1"/>
              <a:t>ASSUMPTIONS :</a:t>
            </a:r>
            <a:br>
              <a:rPr lang="en-GB" altLang="en-US" sz="3200" b="1"/>
            </a:br>
            <a:r>
              <a:rPr lang="en-GB" altLang="en-US" sz="2800" b="1"/>
              <a:t>PARAMETRIC VERSUS NON-PARAMETRIC TESTS</a:t>
            </a:r>
            <a:r>
              <a:rPr lang="en-AU" altLang="en-US" sz="4000"/>
              <a:t> 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A49B85E1-A91B-489E-860F-EEDA6213E1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388" y="1557338"/>
            <a:ext cx="8713787" cy="504031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b="1"/>
              <a:t>Parametric tests</a:t>
            </a:r>
            <a:r>
              <a:rPr lang="en-GB" altLang="en-US" sz="2800"/>
              <a:t>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Tests based on assumptions about population distributions and  parameters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i="1"/>
              <a:t>     The assumptions for parametric tests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interval or ratio level data (SPSS Scale data)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normal distribution or closely so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homogeneity of variance - the variance (standard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deviation squared) should be similar in each group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samples randomly drawn from the population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b="1"/>
              <a:t>Non-Parametric Tests</a:t>
            </a:r>
            <a:r>
              <a:rPr lang="en-GB" altLang="en-US" sz="2800"/>
              <a:t> 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/>
              <a:t>Tests that make no assumptions about population parameters or distributions</a:t>
            </a:r>
          </a:p>
          <a:p>
            <a:pPr lvl="1" eaLnBrk="1" hangingPunct="1">
              <a:lnSpc>
                <a:spcPct val="90000"/>
              </a:lnSpc>
            </a:pPr>
            <a:endParaRPr lang="en-AU" altLang="en-US" sz="24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4413FA9E-B1ED-4792-8B6D-785CC9169C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b="1"/>
              <a:t>Designs</a:t>
            </a:r>
            <a:endParaRPr lang="en-AU" altLang="en-US"/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B7386E71-571E-4FBA-BFC1-D01B47CB04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388" y="1125538"/>
            <a:ext cx="8569325" cy="55435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b="1" dirty="0"/>
              <a:t>Hypotheses of differences can involve different research designs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/>
              <a:t>Independent Groups or Between Groups Design 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>
                <a:solidFill>
                  <a:srgbClr val="00B050"/>
                </a:solidFill>
              </a:rPr>
              <a:t>Two independent </a:t>
            </a:r>
            <a:r>
              <a:rPr lang="en-GB" altLang="en-US" sz="2000" dirty="0"/>
              <a:t>samples are selected randomly and </a:t>
            </a:r>
            <a:r>
              <a:rPr lang="en-GB" altLang="en-US" sz="2000" dirty="0">
                <a:solidFill>
                  <a:srgbClr val="00B050"/>
                </a:solidFill>
              </a:rPr>
              <a:t>compared</a:t>
            </a:r>
            <a:r>
              <a:rPr lang="en-GB" altLang="en-US" sz="2000" dirty="0"/>
              <a:t> often in a control versus experimental contrast.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/>
              <a:t>Repeated Measures Design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>
                <a:solidFill>
                  <a:srgbClr val="00B050"/>
                </a:solidFill>
              </a:rPr>
              <a:t>One sample </a:t>
            </a:r>
            <a:r>
              <a:rPr lang="en-GB" altLang="en-US" sz="2000" dirty="0"/>
              <a:t>is measured in both </a:t>
            </a:r>
            <a:r>
              <a:rPr lang="en-GB" altLang="en-US" sz="2000" dirty="0">
                <a:solidFill>
                  <a:srgbClr val="00B050"/>
                </a:solidFill>
              </a:rPr>
              <a:t>conditions</a:t>
            </a:r>
            <a:r>
              <a:rPr lang="en-GB" altLang="en-US" sz="2000" dirty="0"/>
              <a:t> – a before and after approach.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/>
              <a:t>Paired or Matched Samples Design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>
                <a:solidFill>
                  <a:srgbClr val="00B050"/>
                </a:solidFill>
              </a:rPr>
              <a:t>Individuals</a:t>
            </a:r>
            <a:r>
              <a:rPr lang="en-GB" altLang="en-US" sz="2000" dirty="0"/>
              <a:t>, units or observations are </a:t>
            </a:r>
            <a:r>
              <a:rPr lang="en-GB" altLang="en-US" sz="2000" dirty="0">
                <a:solidFill>
                  <a:srgbClr val="00B050"/>
                </a:solidFill>
              </a:rPr>
              <a:t>matched as pairs </a:t>
            </a:r>
            <a:r>
              <a:rPr lang="en-GB" altLang="en-US" sz="2000" dirty="0"/>
              <a:t>on one or more variables and allocated at random one to each sample.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altLang="en-US" sz="2000" dirty="0"/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altLang="en-US" sz="2000" i="1" dirty="0"/>
              <a:t>Different forms of the </a:t>
            </a:r>
            <a:r>
              <a:rPr lang="en-AU" altLang="en-US" sz="2000" i="1" dirty="0">
                <a:solidFill>
                  <a:srgbClr val="00B050"/>
                </a:solidFill>
              </a:rPr>
              <a:t>t test </a:t>
            </a:r>
            <a:r>
              <a:rPr lang="en-AU" altLang="en-US" sz="2000" i="1" dirty="0"/>
              <a:t>and </a:t>
            </a:r>
            <a:r>
              <a:rPr lang="en-AU" altLang="en-US" sz="2000" i="1" dirty="0">
                <a:solidFill>
                  <a:srgbClr val="00B050"/>
                </a:solidFill>
              </a:rPr>
              <a:t>ANOVA</a:t>
            </a:r>
            <a:r>
              <a:rPr lang="en-AU" altLang="en-US" sz="2000" i="1" dirty="0"/>
              <a:t> exist for these designs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D90F9F4B-EFB8-4054-BA6A-7E50966FF2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pPr eaLnBrk="1" hangingPunct="1"/>
            <a:r>
              <a:rPr lang="en-AU" altLang="en-US" sz="4000"/>
              <a:t>t -TEST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5161E2CA-27DE-45E4-A423-76F82DD499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1052513"/>
            <a:ext cx="8353425" cy="5805487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en-GB" altLang="en-US" dirty="0"/>
              <a:t>   </a:t>
            </a:r>
          </a:p>
          <a:p>
            <a:pPr marL="609600" indent="-609600" eaLnBrk="1" hangingPunct="1">
              <a:buFontTx/>
              <a:buNone/>
            </a:pPr>
            <a:r>
              <a:rPr lang="en-GB" altLang="en-US" dirty="0"/>
              <a:t> t Tests are parametric tests and assume </a:t>
            </a:r>
          </a:p>
          <a:p>
            <a:pPr marL="609600" indent="-609600" eaLnBrk="1" hangingPunct="1">
              <a:buFontTx/>
              <a:buNone/>
            </a:pPr>
            <a:endParaRPr lang="en-GB" altLang="en-US" dirty="0"/>
          </a:p>
          <a:p>
            <a:pPr marL="609600" indent="-609600" eaLnBrk="1" hangingPunct="1"/>
            <a:r>
              <a:rPr lang="en-GB" altLang="en-US" dirty="0">
                <a:solidFill>
                  <a:srgbClr val="00B050"/>
                </a:solidFill>
              </a:rPr>
              <a:t>normal distribution </a:t>
            </a:r>
            <a:r>
              <a:rPr lang="en-GB" altLang="en-US" dirty="0"/>
              <a:t>or approximately so, </a:t>
            </a:r>
          </a:p>
          <a:p>
            <a:pPr marL="609600" indent="-609600" eaLnBrk="1" hangingPunct="1"/>
            <a:r>
              <a:rPr lang="en-GB" altLang="en-US" dirty="0">
                <a:solidFill>
                  <a:srgbClr val="00B050"/>
                </a:solidFill>
              </a:rPr>
              <a:t>random selection </a:t>
            </a:r>
            <a:r>
              <a:rPr lang="en-GB" altLang="en-US" dirty="0"/>
              <a:t>of sample elements, </a:t>
            </a:r>
          </a:p>
          <a:p>
            <a:pPr marL="609600" indent="-609600" eaLnBrk="1" hangingPunct="1"/>
            <a:r>
              <a:rPr lang="en-GB" altLang="en-US" dirty="0">
                <a:solidFill>
                  <a:srgbClr val="00B050"/>
                </a:solidFill>
              </a:rPr>
              <a:t>homogeneity of variance </a:t>
            </a:r>
            <a:r>
              <a:rPr lang="en-GB" altLang="en-US" dirty="0"/>
              <a:t>or approximately so and </a:t>
            </a:r>
          </a:p>
          <a:p>
            <a:pPr marL="609600" indent="-609600" eaLnBrk="1" hangingPunct="1"/>
            <a:r>
              <a:rPr lang="en-GB" altLang="en-US" dirty="0">
                <a:solidFill>
                  <a:srgbClr val="00B050"/>
                </a:solidFill>
              </a:rPr>
              <a:t>scale data </a:t>
            </a:r>
            <a:r>
              <a:rPr lang="en-GB" altLang="en-US" dirty="0"/>
              <a:t>measurement.</a:t>
            </a:r>
          </a:p>
          <a:p>
            <a:pPr marL="609600" indent="-609600" eaLnBrk="1" hangingPunct="1">
              <a:buFontTx/>
              <a:buNone/>
            </a:pPr>
            <a:endParaRPr lang="en-GB" altLang="en-US" dirty="0"/>
          </a:p>
          <a:p>
            <a:pPr marL="609600" indent="-609600" eaLnBrk="1" hangingPunct="1">
              <a:buFontTx/>
              <a:buNone/>
            </a:pPr>
            <a:r>
              <a:rPr lang="en-GB" altLang="en-US" dirty="0"/>
              <a:t> </a:t>
            </a:r>
            <a:endParaRPr lang="en-AU" altLang="en-US" sz="3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71AFF14B-E528-4843-9D80-4548491281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eaLnBrk="1" hangingPunct="1"/>
            <a:r>
              <a:rPr lang="en-AU" altLang="en-US"/>
              <a:t>Types of t Test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E870D53C-8BA1-4014-8478-84369135CF9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196975"/>
            <a:ext cx="8686800" cy="53276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dirty="0"/>
              <a:t>Three main types of t test exist:</a:t>
            </a:r>
            <a:endParaRPr lang="en-AU" altLang="en-US" dirty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AU" altLang="en-US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dirty="0"/>
              <a:t>       1. The </a:t>
            </a:r>
            <a:r>
              <a:rPr lang="en-GB" altLang="en-US" dirty="0">
                <a:solidFill>
                  <a:srgbClr val="00B050"/>
                </a:solidFill>
              </a:rPr>
              <a:t>one sample</a:t>
            </a:r>
            <a:r>
              <a:rPr lang="en-GB" altLang="en-US" dirty="0"/>
              <a:t> t test 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3200" dirty="0"/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3200" dirty="0"/>
              <a:t>   2. The </a:t>
            </a:r>
            <a:r>
              <a:rPr lang="en-GB" altLang="en-US" sz="3200" dirty="0">
                <a:solidFill>
                  <a:srgbClr val="00B050"/>
                </a:solidFill>
              </a:rPr>
              <a:t>independent group </a:t>
            </a:r>
            <a:r>
              <a:rPr lang="en-GB" altLang="en-US" sz="3200" dirty="0"/>
              <a:t>t test between two separate random samples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3200" dirty="0"/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3200" dirty="0"/>
              <a:t>   3. The repeated (or </a:t>
            </a:r>
            <a:r>
              <a:rPr lang="en-GB" altLang="en-US" sz="3200" dirty="0">
                <a:solidFill>
                  <a:srgbClr val="00B050"/>
                </a:solidFill>
              </a:rPr>
              <a:t>paired</a:t>
            </a:r>
            <a:r>
              <a:rPr lang="en-GB" altLang="en-US" sz="3200" dirty="0"/>
              <a:t>) measures </a:t>
            </a:r>
            <a:br>
              <a:rPr lang="en-GB" altLang="en-US" sz="3200" dirty="0"/>
            </a:br>
            <a:r>
              <a:rPr lang="en-GB" altLang="en-US" sz="3200" dirty="0"/>
              <a:t>t test  </a:t>
            </a:r>
            <a:r>
              <a:rPr lang="en-GB" altLang="en-US" sz="3200" dirty="0">
                <a:solidFill>
                  <a:srgbClr val="00B050"/>
                </a:solidFill>
              </a:rPr>
              <a:t>between two </a:t>
            </a:r>
            <a:r>
              <a:rPr lang="en-GB" altLang="en-US" sz="3200" dirty="0" err="1">
                <a:solidFill>
                  <a:srgbClr val="00B050"/>
                </a:solidFill>
              </a:rPr>
              <a:t>testings</a:t>
            </a:r>
            <a:r>
              <a:rPr lang="en-GB" altLang="en-US" sz="3200" dirty="0">
                <a:solidFill>
                  <a:srgbClr val="00B050"/>
                </a:solidFill>
              </a:rPr>
              <a:t> of the same sample</a:t>
            </a:r>
            <a:r>
              <a:rPr lang="en-GB" altLang="en-US" sz="3200" dirty="0"/>
              <a:t> or </a:t>
            </a:r>
            <a:r>
              <a:rPr lang="en-AU" altLang="en-US" sz="3200" dirty="0"/>
              <a:t>between two paired samples</a:t>
            </a:r>
          </a:p>
          <a:p>
            <a:pPr eaLnBrk="1" hangingPunct="1">
              <a:lnSpc>
                <a:spcPct val="90000"/>
              </a:lnSpc>
            </a:pPr>
            <a:endParaRPr lang="en-AU" alt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D1C90905-B6F3-4116-8EC0-F574AB35D5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pPr eaLnBrk="1" hangingPunct="1"/>
            <a:r>
              <a:rPr lang="en-GB" altLang="en-US" sz="3200" b="1" dirty="0"/>
              <a:t>THE ONE SAMPLE t TEST : </a:t>
            </a:r>
            <a:r>
              <a:rPr lang="en-GB" altLang="en-US" sz="3200" dirty="0"/>
              <a:t>TESTING HYPOTHESES FOR SINGLE SAMPLES</a:t>
            </a:r>
            <a:r>
              <a:rPr lang="en-AU" altLang="en-US" sz="4000" dirty="0"/>
              <a:t> 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4DE4E080-01BC-45D6-89FA-454B34A27A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1341438"/>
            <a:ext cx="8642350" cy="5327650"/>
          </a:xfrm>
        </p:spPr>
        <p:txBody>
          <a:bodyPr/>
          <a:lstStyle/>
          <a:p>
            <a:pPr algn="justLow"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dirty="0"/>
              <a:t>		t  =      </a:t>
            </a:r>
            <a:r>
              <a:rPr lang="en-GB" altLang="en-US" u="sng" dirty="0"/>
              <a:t>sample mean – population mean</a:t>
            </a:r>
            <a:endParaRPr lang="en-GB" altLang="en-US" dirty="0"/>
          </a:p>
          <a:p>
            <a:pPr lvl="2" eaLnBrk="1" hangingPunct="1">
              <a:lnSpc>
                <a:spcPct val="90000"/>
              </a:lnSpc>
              <a:buFontTx/>
              <a:buNone/>
            </a:pPr>
            <a:r>
              <a:rPr lang="en-GB" altLang="en-US" dirty="0"/>
              <a:t>               estimated standard error of mean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/>
              <a:t>                                 (derived from sample)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altLang="en-US" sz="2000" dirty="0"/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dirty="0"/>
              <a:t>     </a:t>
            </a:r>
            <a:endParaRPr lang="en-AU" altLang="en-US" sz="2800" dirty="0"/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tests the null hypothesis that the </a:t>
            </a:r>
            <a:r>
              <a:rPr lang="en-GB" altLang="en-US" dirty="0">
                <a:solidFill>
                  <a:srgbClr val="00B050"/>
                </a:solidFill>
              </a:rPr>
              <a:t>mean of a particular sample differs from the mean </a:t>
            </a:r>
            <a:r>
              <a:rPr lang="en-GB" altLang="en-US" dirty="0"/>
              <a:t>of the </a:t>
            </a:r>
            <a:r>
              <a:rPr lang="en-GB" altLang="en-US" dirty="0">
                <a:solidFill>
                  <a:srgbClr val="00B050"/>
                </a:solidFill>
              </a:rPr>
              <a:t>population</a:t>
            </a:r>
            <a:r>
              <a:rPr lang="en-GB" altLang="en-US" dirty="0"/>
              <a:t> only by chance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>
            <a:extLst>
              <a:ext uri="{FF2B5EF4-FFF2-40B4-BE49-F238E27FC236}">
                <a16:creationId xmlns:a16="http://schemas.microsoft.com/office/drawing/2014/main" id="{AA2A8440-1F30-4947-AEFB-89C5358B447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341438"/>
            <a:ext cx="9067800" cy="5364162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marL="609600" indent="-609600" eaLnBrk="1" hangingPunct="1">
              <a:buFontTx/>
              <a:buAutoNum type="arabicPeriod"/>
            </a:pPr>
            <a:r>
              <a:rPr lang="en-US" altLang="en-US" sz="2800" dirty="0">
                <a:latin typeface="Tahoma" panose="020B0604030504040204" pitchFamily="34" charset="0"/>
              </a:rPr>
              <a:t>Enter data as a single variable (here as “runs”)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US" altLang="en-US" sz="2800" dirty="0">
                <a:solidFill>
                  <a:srgbClr val="00B050"/>
                </a:solidFill>
                <a:latin typeface="Tahoma" panose="020B0604030504040204" pitchFamily="34" charset="0"/>
              </a:rPr>
              <a:t>Analyze &gt; Compare Means &gt; One-Sample t-test </a:t>
            </a:r>
            <a:r>
              <a:rPr lang="en-US" altLang="en-US" sz="2800" dirty="0">
                <a:latin typeface="Tahoma" panose="020B0604030504040204" pitchFamily="34" charset="0"/>
              </a:rPr>
              <a:t>(normally we use more than 5 scores)</a:t>
            </a:r>
          </a:p>
        </p:txBody>
      </p:sp>
      <p:graphicFrame>
        <p:nvGraphicFramePr>
          <p:cNvPr id="10243" name="Object 4">
            <a:extLst>
              <a:ext uri="{FF2B5EF4-FFF2-40B4-BE49-F238E27FC236}">
                <a16:creationId xmlns:a16="http://schemas.microsoft.com/office/drawing/2014/main" id="{D140A51E-80C8-459B-A952-D9302285315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0" y="3276600"/>
          <a:ext cx="3276600" cy="2578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6" name="Bitmap Image" r:id="rId3" imgW="2638095" imgH="2076740" progId="Paint.Picture">
                  <p:embed/>
                </p:oleObj>
              </mc:Choice>
              <mc:Fallback>
                <p:oleObj name="Bitmap Image" r:id="rId3" imgW="2638095" imgH="2076740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3276600"/>
                        <a:ext cx="3276600" cy="2578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44" name="Object 5">
            <a:extLst>
              <a:ext uri="{FF2B5EF4-FFF2-40B4-BE49-F238E27FC236}">
                <a16:creationId xmlns:a16="http://schemas.microsoft.com/office/drawing/2014/main" id="{5BFAF283-8B03-4FEF-BD93-641F85730E8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810000" y="2895600"/>
          <a:ext cx="5124450" cy="3200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57" name="Bitmap Image" r:id="rId5" imgW="5125165" imgH="3200000" progId="Paint.Picture">
                  <p:embed/>
                </p:oleObj>
              </mc:Choice>
              <mc:Fallback>
                <p:oleObj name="Bitmap Image" r:id="rId5" imgW="5125165" imgH="3200000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0" y="2895600"/>
                        <a:ext cx="5124450" cy="3200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5" name="Rectangle 6">
            <a:extLst>
              <a:ext uri="{FF2B5EF4-FFF2-40B4-BE49-F238E27FC236}">
                <a16:creationId xmlns:a16="http://schemas.microsoft.com/office/drawing/2014/main" id="{7672A122-D5E2-4D39-9625-05E0DF04FE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eaLnBrk="1" hangingPunct="1"/>
            <a:r>
              <a:rPr lang="en-US" altLang="en-US"/>
              <a:t>Example from SPSS</a:t>
            </a:r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>
            <a:extLst>
              <a:ext uri="{FF2B5EF4-FFF2-40B4-BE49-F238E27FC236}">
                <a16:creationId xmlns:a16="http://schemas.microsoft.com/office/drawing/2014/main" id="{1934B2B0-A769-4C5E-899F-7A1BBB2A157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" y="1268413"/>
            <a:ext cx="8915400" cy="5437187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marL="609600" indent="-609600" eaLnBrk="1" hangingPunct="1">
              <a:buFontTx/>
              <a:buAutoNum type="arabicPeriod" startAt="3"/>
            </a:pPr>
            <a:r>
              <a:rPr lang="en-US" altLang="en-US" sz="2400">
                <a:latin typeface="Tahoma" panose="020B0604030504040204" pitchFamily="34" charset="0"/>
              </a:rPr>
              <a:t>Enter the variable (in this case runs) into the Test Variables box.</a:t>
            </a:r>
          </a:p>
          <a:p>
            <a:pPr marL="609600" indent="-609600" eaLnBrk="1" hangingPunct="1">
              <a:buFontTx/>
              <a:buAutoNum type="arabicPeriod" startAt="3"/>
            </a:pPr>
            <a:r>
              <a:rPr lang="en-US" altLang="en-US" sz="2400">
                <a:latin typeface="Tahoma" panose="020B0604030504040204" pitchFamily="34" charset="0"/>
              </a:rPr>
              <a:t>Enter the hypothesized population mean into the TEST VALUE box.</a:t>
            </a:r>
          </a:p>
          <a:p>
            <a:pPr marL="609600" indent="-609600" eaLnBrk="1" hangingPunct="1">
              <a:buFontTx/>
              <a:buAutoNum type="arabicPeriod" startAt="3"/>
            </a:pPr>
            <a:r>
              <a:rPr lang="en-US" altLang="en-US" sz="2400">
                <a:latin typeface="Tahoma" panose="020B0604030504040204" pitchFamily="34" charset="0"/>
              </a:rPr>
              <a:t>Click options</a:t>
            </a:r>
          </a:p>
          <a:p>
            <a:pPr marL="609600" indent="-609600" eaLnBrk="1" hangingPunct="1">
              <a:buFontTx/>
              <a:buAutoNum type="arabicPeriod" startAt="3"/>
            </a:pPr>
            <a:r>
              <a:rPr lang="en-US" altLang="en-US" sz="2400">
                <a:latin typeface="Tahoma" panose="020B0604030504040204" pitchFamily="34" charset="0"/>
              </a:rPr>
              <a:t>Enter 95% as the Confidence Interval.</a:t>
            </a:r>
          </a:p>
          <a:p>
            <a:pPr marL="609600" indent="-609600" eaLnBrk="1" hangingPunct="1">
              <a:buFontTx/>
              <a:buNone/>
            </a:pPr>
            <a:r>
              <a:rPr lang="en-US" altLang="en-US" sz="2400">
                <a:latin typeface="Tahoma" panose="020B0604030504040204" pitchFamily="34" charset="0"/>
              </a:rPr>
              <a:t>7.    Click CONTINUE and OK</a:t>
            </a:r>
          </a:p>
          <a:p>
            <a:pPr marL="609600" indent="-609600" eaLnBrk="1" hangingPunct="1">
              <a:buFontTx/>
              <a:buAutoNum type="arabicPeriod" startAt="3"/>
            </a:pPr>
            <a:endParaRPr lang="en-US" altLang="en-US" sz="2400">
              <a:latin typeface="Tahoma" panose="020B0604030504040204" pitchFamily="34" charset="0"/>
            </a:endParaRPr>
          </a:p>
        </p:txBody>
      </p:sp>
      <p:graphicFrame>
        <p:nvGraphicFramePr>
          <p:cNvPr id="11267" name="Object 4">
            <a:extLst>
              <a:ext uri="{FF2B5EF4-FFF2-40B4-BE49-F238E27FC236}">
                <a16:creationId xmlns:a16="http://schemas.microsoft.com/office/drawing/2014/main" id="{4CFD21BC-FB95-4D4D-A801-78843E7772D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0" y="4508500"/>
          <a:ext cx="4876800" cy="1985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78" name="Bitmap Image" r:id="rId3" imgW="3971429" imgH="2000000" progId="Paint.Picture">
                  <p:embed/>
                </p:oleObj>
              </mc:Choice>
              <mc:Fallback>
                <p:oleObj name="Bitmap Image" r:id="rId3" imgW="3971429" imgH="2000000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508500"/>
                        <a:ext cx="4876800" cy="19859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68" name="Object 5">
            <a:extLst>
              <a:ext uri="{FF2B5EF4-FFF2-40B4-BE49-F238E27FC236}">
                <a16:creationId xmlns:a16="http://schemas.microsoft.com/office/drawing/2014/main" id="{BC870A8A-58D3-4496-BF6A-A72D0DE4547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029200" y="4581525"/>
          <a:ext cx="4114800" cy="1627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79" name="Bitmap Image" r:id="rId5" imgW="2914286" imgH="1267002" progId="Paint.Picture">
                  <p:embed/>
                </p:oleObj>
              </mc:Choice>
              <mc:Fallback>
                <p:oleObj name="Bitmap Image" r:id="rId5" imgW="2914286" imgH="1267002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9200" y="4581525"/>
                        <a:ext cx="4114800" cy="16271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69" name="Rectangle 6">
            <a:extLst>
              <a:ext uri="{FF2B5EF4-FFF2-40B4-BE49-F238E27FC236}">
                <a16:creationId xmlns:a16="http://schemas.microsoft.com/office/drawing/2014/main" id="{A54C47A7-DD0D-4B64-9BEE-1CC5C59E69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eaLnBrk="1" hangingPunct="1"/>
            <a:r>
              <a:rPr lang="en-US" altLang="en-US" sz="4000"/>
              <a:t>Example using SPSS</a:t>
            </a:r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>
            <a:extLst>
              <a:ext uri="{FF2B5EF4-FFF2-40B4-BE49-F238E27FC236}">
                <a16:creationId xmlns:a16="http://schemas.microsoft.com/office/drawing/2014/main" id="{6967BA92-09AC-4459-8416-44CBB8D046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" y="1341438"/>
            <a:ext cx="8915400" cy="5364162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marL="609600" indent="-609600" eaLnBrk="1" hangingPunct="1">
              <a:buFontTx/>
              <a:buAutoNum type="arabicPeriod" startAt="8"/>
            </a:pPr>
            <a:r>
              <a:rPr lang="en-US" altLang="en-US" sz="2400">
                <a:latin typeface="Tahoma" panose="020B0604030504040204" pitchFamily="34" charset="0"/>
              </a:rPr>
              <a:t>The calculated probability (Sig. (2-tailed)) is .257 which is greater than .05 – So the result is </a:t>
            </a:r>
            <a:r>
              <a:rPr lang="en-US" altLang="en-US" sz="2400" b="1">
                <a:latin typeface="Tahoma" panose="020B0604030504040204" pitchFamily="34" charset="0"/>
              </a:rPr>
              <a:t>not significant.                     </a:t>
            </a:r>
          </a:p>
          <a:p>
            <a:pPr marL="609600" indent="-609600" eaLnBrk="1" hangingPunct="1">
              <a:buFontTx/>
              <a:buNone/>
            </a:pPr>
            <a:r>
              <a:rPr lang="en-US" altLang="en-US" sz="2400" b="1">
                <a:latin typeface="Tahoma" panose="020B0604030504040204" pitchFamily="34" charset="0"/>
              </a:rPr>
              <a:t>       t = 1.319,  p = .257 </a:t>
            </a:r>
            <a:r>
              <a:rPr lang="en-US" altLang="en-US" sz="2400">
                <a:latin typeface="Tahoma" panose="020B0604030504040204" pitchFamily="34" charset="0"/>
              </a:rPr>
              <a:t>so your mean of 7.4 could have come from a distribution with a population mean of 5.7</a:t>
            </a:r>
            <a:r>
              <a:rPr lang="en-US" altLang="en-US" sz="2400" b="1">
                <a:latin typeface="Tahoma" panose="020B0604030504040204" pitchFamily="34" charset="0"/>
              </a:rPr>
              <a:t>                                     </a:t>
            </a:r>
            <a:endParaRPr lang="en-US" altLang="en-US" sz="2400">
              <a:latin typeface="Tahoma" panose="020B0604030504040204" pitchFamily="34" charset="0"/>
            </a:endParaRPr>
          </a:p>
        </p:txBody>
      </p:sp>
      <p:pic>
        <p:nvPicPr>
          <p:cNvPr id="12291" name="Picture 4">
            <a:extLst>
              <a:ext uri="{FF2B5EF4-FFF2-40B4-BE49-F238E27FC236}">
                <a16:creationId xmlns:a16="http://schemas.microsoft.com/office/drawing/2014/main" id="{3BD5465C-8A31-43C4-A52E-1F5E5CB43D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3429000"/>
            <a:ext cx="5486400" cy="122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5">
            <a:extLst>
              <a:ext uri="{FF2B5EF4-FFF2-40B4-BE49-F238E27FC236}">
                <a16:creationId xmlns:a16="http://schemas.microsoft.com/office/drawing/2014/main" id="{2D921186-C4D4-44EE-8591-A763F44574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4640263"/>
            <a:ext cx="8001000" cy="2217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293" name="Rectangle 6">
            <a:extLst>
              <a:ext uri="{FF2B5EF4-FFF2-40B4-BE49-F238E27FC236}">
                <a16:creationId xmlns:a16="http://schemas.microsoft.com/office/drawing/2014/main" id="{BFFFD2E5-EEDC-4E23-B371-1DAAEE203B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pPr eaLnBrk="1" hangingPunct="1"/>
            <a:r>
              <a:rPr lang="en-US" altLang="en-US"/>
              <a:t>Example using SPSS</a:t>
            </a:r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>
            <a:extLst>
              <a:ext uri="{FF2B5EF4-FFF2-40B4-BE49-F238E27FC236}">
                <a16:creationId xmlns:a16="http://schemas.microsoft.com/office/drawing/2014/main" id="{45CB58AD-8684-4448-BD51-02B93B61E3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4300" y="908050"/>
            <a:ext cx="8915400" cy="5292725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US" altLang="en-US" sz="2400" dirty="0">
                <a:latin typeface="Tahoma" panose="020B0604030504040204" pitchFamily="34" charset="0"/>
              </a:rPr>
              <a:t>     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US" altLang="en-US" sz="2400" dirty="0">
                <a:latin typeface="Tahoma" panose="020B0604030504040204" pitchFamily="34" charset="0"/>
              </a:rPr>
              <a:t> More frequently we want to compare two sample means.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US" altLang="en-US" sz="2400" dirty="0">
                <a:latin typeface="Tahoma" panose="020B0604030504040204" pitchFamily="34" charset="0"/>
              </a:rPr>
              <a:t>There are two types of such comparisons.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US" altLang="en-US" sz="2400" dirty="0">
                <a:latin typeface="Tahoma" panose="020B0604030504040204" pitchFamily="34" charset="0"/>
              </a:rPr>
              <a:t>Where we have two means which are calculated from </a:t>
            </a:r>
            <a:r>
              <a:rPr lang="en-US" altLang="en-US" sz="2400" b="1" dirty="0">
                <a:latin typeface="Tahoma" panose="020B0604030504040204" pitchFamily="34" charset="0"/>
              </a:rPr>
              <a:t>two different samples</a:t>
            </a:r>
            <a:r>
              <a:rPr lang="en-US" altLang="en-US" sz="2400" dirty="0">
                <a:latin typeface="Tahoma" panose="020B0604030504040204" pitchFamily="34" charset="0"/>
              </a:rPr>
              <a:t> (the populations are </a:t>
            </a:r>
            <a:r>
              <a:rPr lang="en-US" altLang="en-US" sz="2400" b="1" dirty="0">
                <a:latin typeface="Tahoma" panose="020B0604030504040204" pitchFamily="34" charset="0"/>
              </a:rPr>
              <a:t>independent</a:t>
            </a:r>
            <a:r>
              <a:rPr lang="en-US" altLang="en-US" sz="2400" dirty="0">
                <a:latin typeface="Tahoma" panose="020B0604030504040204" pitchFamily="34" charset="0"/>
              </a:rPr>
              <a:t>).  </a:t>
            </a:r>
            <a:r>
              <a:rPr lang="en-US" altLang="en-US" sz="2400" dirty="0">
                <a:solidFill>
                  <a:srgbClr val="00B050"/>
                </a:solidFill>
                <a:latin typeface="Tahoma" panose="020B0604030504040204" pitchFamily="34" charset="0"/>
              </a:rPr>
              <a:t>e.g. if we wanted to compare attitudes of males with those of females towards some issue and determine whether one gender was more positive than the other a </a:t>
            </a:r>
            <a:r>
              <a:rPr lang="en-US" altLang="en-US" sz="2400" b="1" dirty="0">
                <a:solidFill>
                  <a:srgbClr val="00B050"/>
                </a:solidFill>
                <a:latin typeface="Tahoma" panose="020B0604030504040204" pitchFamily="34" charset="0"/>
              </a:rPr>
              <a:t>two-sample t-test</a:t>
            </a:r>
            <a:r>
              <a:rPr lang="en-US" altLang="en-US" sz="2400" dirty="0">
                <a:solidFill>
                  <a:srgbClr val="00B050"/>
                </a:solidFill>
                <a:latin typeface="Tahoma" panose="020B0604030504040204" pitchFamily="34" charset="0"/>
              </a:rPr>
              <a:t> may be used here.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US" altLang="en-US" sz="2400" dirty="0">
                <a:latin typeface="Tahoma" panose="020B0604030504040204" pitchFamily="34" charset="0"/>
              </a:rPr>
              <a:t>Where we have two means which are calculated from the </a:t>
            </a:r>
            <a:r>
              <a:rPr lang="en-US" altLang="en-US" sz="2400" b="1" dirty="0">
                <a:latin typeface="Tahoma" panose="020B0604030504040204" pitchFamily="34" charset="0"/>
              </a:rPr>
              <a:t>same sample </a:t>
            </a:r>
            <a:r>
              <a:rPr lang="en-US" altLang="en-US" sz="2400" dirty="0">
                <a:latin typeface="Tahoma" panose="020B0604030504040204" pitchFamily="34" charset="0"/>
              </a:rPr>
              <a:t>when we have measured the variable at two different times. </a:t>
            </a:r>
            <a:r>
              <a:rPr lang="en-US" altLang="en-US" sz="2400" dirty="0">
                <a:solidFill>
                  <a:srgbClr val="00B050"/>
                </a:solidFill>
                <a:latin typeface="Tahoma" panose="020B0604030504040204" pitchFamily="34" charset="0"/>
              </a:rPr>
              <a:t>E.g.  Change in attitude of the whole group over time, a </a:t>
            </a:r>
            <a:r>
              <a:rPr lang="en-US" altLang="en-US" sz="2400" b="1" dirty="0">
                <a:solidFill>
                  <a:srgbClr val="00B050"/>
                </a:solidFill>
                <a:latin typeface="Tahoma" panose="020B0604030504040204" pitchFamily="34" charset="0"/>
              </a:rPr>
              <a:t>Repeated Measures</a:t>
            </a:r>
            <a:r>
              <a:rPr lang="en-US" altLang="en-US" sz="2400" dirty="0">
                <a:solidFill>
                  <a:srgbClr val="00B050"/>
                </a:solidFill>
                <a:latin typeface="Tahoma" panose="020B0604030504040204" pitchFamily="34" charset="0"/>
              </a:rPr>
              <a:t> (</a:t>
            </a:r>
            <a:r>
              <a:rPr lang="en-US" altLang="en-US" sz="2400" b="1" dirty="0">
                <a:solidFill>
                  <a:srgbClr val="00B050"/>
                </a:solidFill>
                <a:latin typeface="Tahoma" panose="020B0604030504040204" pitchFamily="34" charset="0"/>
              </a:rPr>
              <a:t>Paired Difference) t-test</a:t>
            </a:r>
            <a:r>
              <a:rPr lang="en-US" altLang="en-US" sz="2400" dirty="0">
                <a:solidFill>
                  <a:srgbClr val="00B050"/>
                </a:solidFill>
                <a:latin typeface="Tahoma" panose="020B0604030504040204" pitchFamily="34" charset="0"/>
              </a:rPr>
              <a:t> may be used.</a:t>
            </a:r>
          </a:p>
        </p:txBody>
      </p:sp>
      <p:sp>
        <p:nvSpPr>
          <p:cNvPr id="13315" name="Rectangle 4">
            <a:extLst>
              <a:ext uri="{FF2B5EF4-FFF2-40B4-BE49-F238E27FC236}">
                <a16:creationId xmlns:a16="http://schemas.microsoft.com/office/drawing/2014/main" id="{8AEB240B-6CAE-4808-897B-79FA95D148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908050"/>
          </a:xfrm>
        </p:spPr>
        <p:txBody>
          <a:bodyPr/>
          <a:lstStyle/>
          <a:p>
            <a:pPr eaLnBrk="1" hangingPunct="1"/>
            <a:r>
              <a:rPr lang="en-US" altLang="en-US"/>
              <a:t> Comparing Means With t Tests</a:t>
            </a: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1CFA20E6-9E38-4367-9F94-975B2A893A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1188" y="188913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dirty="0"/>
              <a:t>Independent Groups t Test.  Between Groups Design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74FEB44-582E-4E01-89AE-967FE9D20C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11188" y="1773238"/>
            <a:ext cx="8229600" cy="4606925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The Independent Groups t test is used to determine whether two random samples are likely to come from the same population.</a:t>
            </a:r>
          </a:p>
          <a:p>
            <a:pPr eaLnBrk="1" hangingPunct="1"/>
            <a:r>
              <a:rPr lang="en-US" altLang="en-US" sz="2800" dirty="0"/>
              <a:t>If there is a statistically significant difference between them then the null hypothesis that their sample means are simply two chance variations around a population mean is rejected.</a:t>
            </a:r>
          </a:p>
          <a:p>
            <a:pPr eaLnBrk="1" hangingPunct="1"/>
            <a:r>
              <a:rPr lang="en-US" altLang="en-US" sz="2800" dirty="0"/>
              <a:t>Often used in the </a:t>
            </a:r>
            <a:r>
              <a:rPr lang="en-US" altLang="en-US" sz="2800" dirty="0">
                <a:solidFill>
                  <a:srgbClr val="00B050"/>
                </a:solidFill>
              </a:rPr>
              <a:t>experimental versus control group set-up</a:t>
            </a:r>
            <a:r>
              <a:rPr lang="en-US" altLang="en-US" sz="2800" dirty="0"/>
              <a:t> </a:t>
            </a:r>
          </a:p>
          <a:p>
            <a:pPr marL="0" indent="0" eaLnBrk="1" hangingPunct="1">
              <a:buNone/>
            </a:pPr>
            <a:r>
              <a:rPr lang="en-US" altLang="en-US" sz="2800" dirty="0"/>
              <a:t>    – the Between Subjects design.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206B8F26-72DD-4B77-85E7-F81C54B7F0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066800"/>
          </a:xfrm>
        </p:spPr>
        <p:txBody>
          <a:bodyPr/>
          <a:lstStyle/>
          <a:p>
            <a:pPr eaLnBrk="1" hangingPunct="1"/>
            <a:r>
              <a:rPr lang="en-US" altLang="en-US" sz="4000"/>
              <a:t>ASSUMPTIONS FOR INDEPENDENT GROUPS t TEST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CA7ED36D-4556-4F08-87D2-59F5CDC9E99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916113"/>
            <a:ext cx="8229600" cy="4210050"/>
          </a:xfrm>
        </p:spPr>
        <p:txBody>
          <a:bodyPr/>
          <a:lstStyle/>
          <a:p>
            <a:pPr lvl="1" eaLnBrk="1" hangingPunct="1"/>
            <a:r>
              <a:rPr lang="en-GB" altLang="en-US" dirty="0"/>
              <a:t>measurements are on interval scale</a:t>
            </a:r>
          </a:p>
          <a:p>
            <a:pPr lvl="1" eaLnBrk="1" hangingPunct="1"/>
            <a:r>
              <a:rPr lang="en-GB" altLang="en-US" dirty="0"/>
              <a:t>subjects are randomly selected from a defined population</a:t>
            </a:r>
          </a:p>
          <a:p>
            <a:pPr lvl="1" eaLnBrk="1" hangingPunct="1"/>
            <a:r>
              <a:rPr lang="en-GB" altLang="en-US" dirty="0"/>
              <a:t>the variances of the scores for the two samples or occasions should be approximately equal (homogeneity)</a:t>
            </a:r>
          </a:p>
          <a:p>
            <a:pPr lvl="1" eaLnBrk="1" hangingPunct="1"/>
            <a:r>
              <a:rPr lang="en-GB" altLang="en-US" dirty="0"/>
              <a:t>the population from which the samples have been drawn is normally distributed.</a:t>
            </a:r>
            <a:r>
              <a:rPr lang="en-GB" altLang="en-US" b="1" dirty="0"/>
              <a:t> </a:t>
            </a:r>
            <a:endParaRPr lang="en-AU" altLang="en-US" b="1" dirty="0"/>
          </a:p>
          <a:p>
            <a:pPr eaLnBrk="1" hangingPunct="1"/>
            <a:endParaRPr lang="en-US" alt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26C23D2D-C2C6-4AEF-A564-763152E904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1641475"/>
          </a:xfrm>
        </p:spPr>
        <p:txBody>
          <a:bodyPr/>
          <a:lstStyle/>
          <a:p>
            <a:pPr eaLnBrk="1" hangingPunct="1"/>
            <a:r>
              <a:rPr lang="en-GB" altLang="en-US" sz="3200" b="1"/>
              <a:t>STATISTICAL TESTS FOR TWO INDEPENDENT GROUPS</a:t>
            </a:r>
            <a:br>
              <a:rPr lang="en-GB" altLang="en-US" sz="1800" b="1"/>
            </a:br>
            <a:r>
              <a:rPr lang="en-GB" altLang="en-US" sz="1800" b="1"/>
              <a:t> </a:t>
            </a:r>
            <a:br>
              <a:rPr lang="en-GB" altLang="en-US" sz="1800" b="1"/>
            </a:br>
            <a:r>
              <a:rPr lang="en-GB" altLang="en-US" sz="1800" b="1"/>
              <a:t>(BETWEEN-SUBJECTS DESIGN)   -   COMPARING TWO SAMPLES</a:t>
            </a:r>
            <a:endParaRPr lang="en-AU" altLang="en-US" sz="1800" b="1"/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893D9048-9A86-45B4-A655-554868F9BC5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2565400"/>
            <a:ext cx="3035300" cy="35274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/>
              <a:t>    This test determines whether two sample group means differ significantly or not.</a:t>
            </a:r>
            <a:r>
              <a:rPr lang="en-AU" altLang="en-US" sz="2000"/>
              <a:t> The bigger the difference between the 2 sample means, and the smaller the variation within each group the more likely the population means are different. </a:t>
            </a:r>
          </a:p>
        </p:txBody>
      </p:sp>
      <p:sp>
        <p:nvSpPr>
          <p:cNvPr id="16388" name="Rectangle 5">
            <a:extLst>
              <a:ext uri="{FF2B5EF4-FFF2-40B4-BE49-F238E27FC236}">
                <a16:creationId xmlns:a16="http://schemas.microsoft.com/office/drawing/2014/main" id="{7CA81B80-DD69-4C0C-A068-958A0FC193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719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6389" name="Object 4">
            <a:extLst>
              <a:ext uri="{FF2B5EF4-FFF2-40B4-BE49-F238E27FC236}">
                <a16:creationId xmlns:a16="http://schemas.microsoft.com/office/drawing/2014/main" id="{DE0EF077-F4B3-4A0B-AD30-C4C46F7701D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276600" y="2205038"/>
          <a:ext cx="5616575" cy="46529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95" name="Slide" r:id="rId3" imgW="4572180" imgH="3429054" progId="PowerPoint.Slide.8">
                  <p:embed/>
                </p:oleObj>
              </mc:Choice>
              <mc:Fallback>
                <p:oleObj name="Slide" r:id="rId3" imgW="4572180" imgH="3429054" progId="PowerPoint.Slide.8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76600" y="2205038"/>
                        <a:ext cx="5616575" cy="46529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90" name="Rectangle 6">
            <a:extLst>
              <a:ext uri="{FF2B5EF4-FFF2-40B4-BE49-F238E27FC236}">
                <a16:creationId xmlns:a16="http://schemas.microsoft.com/office/drawing/2014/main" id="{D17F3E66-DD7D-468C-AC78-B2AC073370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1387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5698287F-B302-4252-95E9-317FC8539D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/>
              <a:t>The Standard Error of the Difference</a:t>
            </a:r>
            <a:endParaRPr lang="en-AU" altLang="en-US" sz="4000" b="1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1745854D-8E21-4477-BB45-FE54052CD5E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39750" y="1484313"/>
            <a:ext cx="8229600" cy="49244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We evaluate whether the sample means differ significantly using the t statistic: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8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dirty="0"/>
              <a:t>t  =          </a:t>
            </a:r>
            <a:r>
              <a:rPr lang="en-GB" altLang="en-US" sz="2800" u="sng" dirty="0"/>
              <a:t>obtained difference between means</a:t>
            </a:r>
            <a:r>
              <a:rPr lang="en-GB" altLang="en-US" sz="2800" dirty="0"/>
              <a:t>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dirty="0"/>
              <a:t>		        standard error of the difference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altLang="en-US" sz="2800" b="1" dirty="0"/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The standard error of the difference is the </a:t>
            </a:r>
            <a:r>
              <a:rPr lang="en-GB" altLang="en-US" sz="2800" dirty="0">
                <a:solidFill>
                  <a:srgbClr val="00B050"/>
                </a:solidFill>
              </a:rPr>
              <a:t>standard deviation of the distribution of differences between every possible pairings </a:t>
            </a:r>
            <a:r>
              <a:rPr lang="en-GB" altLang="en-US" sz="2800" dirty="0"/>
              <a:t>of sample means when each pair is formed from one sample mean taken from each population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altLang="en-US" sz="2800" dirty="0"/>
              <a:t>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>
            <a:extLst>
              <a:ext uri="{FF2B5EF4-FFF2-40B4-BE49-F238E27FC236}">
                <a16:creationId xmlns:a16="http://schemas.microsoft.com/office/drawing/2014/main" id="{2841D787-F3E2-4AB8-B2CD-E9976A09A8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" y="1196975"/>
            <a:ext cx="8915400" cy="5508625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marL="609600" indent="-609600" eaLnBrk="1" hangingPunct="1"/>
            <a:r>
              <a:rPr lang="en-US" altLang="en-US" sz="2400">
                <a:latin typeface="Tahoma" panose="020B0604030504040204" pitchFamily="34" charset="0"/>
              </a:rPr>
              <a:t>Suppose we want to compare two parallel classes of students studying Tax Law.  At the beginning of the year,  students were randomly assigned to each class. </a:t>
            </a:r>
          </a:p>
          <a:p>
            <a:pPr marL="609600" indent="-609600" eaLnBrk="1" hangingPunct="1">
              <a:buFontTx/>
              <a:buNone/>
            </a:pPr>
            <a:r>
              <a:rPr lang="en-US" altLang="en-US" sz="2400">
                <a:latin typeface="Tahoma" panose="020B0604030504040204" pitchFamily="34" charset="0"/>
              </a:rPr>
              <a:t> </a:t>
            </a:r>
          </a:p>
          <a:p>
            <a:pPr marL="609600" indent="-609600" eaLnBrk="1" hangingPunct="1"/>
            <a:r>
              <a:rPr lang="en-US" altLang="en-US" sz="2400">
                <a:latin typeface="Tahoma" panose="020B0604030504040204" pitchFamily="34" charset="0"/>
              </a:rPr>
              <a:t>Each class is taught using a different method;  one by usual face-to face teaching ; the other by individual study using a computerized module presentation.   </a:t>
            </a:r>
          </a:p>
          <a:p>
            <a:pPr marL="609600" indent="-609600" eaLnBrk="1" hangingPunct="1"/>
            <a:endParaRPr lang="en-US" altLang="en-US" sz="2400">
              <a:latin typeface="Tahoma" panose="020B0604030504040204" pitchFamily="34" charset="0"/>
            </a:endParaRPr>
          </a:p>
          <a:p>
            <a:pPr marL="609600" indent="-609600" eaLnBrk="1" hangingPunct="1"/>
            <a:r>
              <a:rPr lang="en-US" altLang="en-US" sz="2400">
                <a:latin typeface="Tahoma" panose="020B0604030504040204" pitchFamily="34" charset="0"/>
              </a:rPr>
              <a:t>After 6 months, we test whether performance (on a test with a maximum value of 20) varies between the two classes (two-tailed non-directional test). </a:t>
            </a:r>
          </a:p>
          <a:p>
            <a:pPr marL="609600" indent="-609600" eaLnBrk="1" hangingPunct="1"/>
            <a:endParaRPr lang="en-US" altLang="en-US" sz="2400">
              <a:latin typeface="Tahoma" panose="020B0604030504040204" pitchFamily="34" charset="0"/>
            </a:endParaRPr>
          </a:p>
          <a:p>
            <a:pPr marL="609600" indent="-609600" eaLnBrk="1" hangingPunct="1"/>
            <a:r>
              <a:rPr lang="en-US" altLang="en-US" sz="2400">
                <a:latin typeface="Tahoma" panose="020B0604030504040204" pitchFamily="34" charset="0"/>
              </a:rPr>
              <a:t>For alpha = .05</a:t>
            </a:r>
          </a:p>
          <a:p>
            <a:pPr marL="609600" indent="-609600" eaLnBrk="1" hangingPunct="1"/>
            <a:endParaRPr lang="en-US" altLang="en-US" sz="2400">
              <a:latin typeface="Tahoma" panose="020B0604030504040204" pitchFamily="34" charset="0"/>
            </a:endParaRPr>
          </a:p>
          <a:p>
            <a:pPr marL="609600" indent="-609600" eaLnBrk="1" hangingPunct="1">
              <a:buFontTx/>
              <a:buNone/>
            </a:pPr>
            <a:endParaRPr lang="en-US" altLang="en-US" sz="2800">
              <a:latin typeface="Tahoma" panose="020B0604030504040204" pitchFamily="34" charset="0"/>
            </a:endParaRPr>
          </a:p>
        </p:txBody>
      </p:sp>
      <p:sp>
        <p:nvSpPr>
          <p:cNvPr id="18435" name="Rectangle 4">
            <a:extLst>
              <a:ext uri="{FF2B5EF4-FFF2-40B4-BE49-F238E27FC236}">
                <a16:creationId xmlns:a16="http://schemas.microsoft.com/office/drawing/2014/main" id="{2F21F67B-7B07-4342-AA8D-AD5092F9B5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en-US" altLang="en-US"/>
              <a:t>Example of Independent t test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3">
            <a:extLst>
              <a:ext uri="{FF2B5EF4-FFF2-40B4-BE49-F238E27FC236}">
                <a16:creationId xmlns:a16="http://schemas.microsoft.com/office/drawing/2014/main" id="{DAC10F0F-E272-423C-8BC3-EB30D7DBE1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" y="1484313"/>
            <a:ext cx="8915400" cy="5221287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marL="609600" indent="-609600" eaLnBrk="1" hangingPunct="1">
              <a:buFontTx/>
              <a:buAutoNum type="arabicPeriod"/>
            </a:pPr>
            <a:r>
              <a:rPr lang="en-US" altLang="en-US" sz="2400">
                <a:latin typeface="Tahoma" panose="020B0604030504040204" pitchFamily="34" charset="0"/>
              </a:rPr>
              <a:t>Enter your dependent variable (Tax Law test score) as a single variable. (usually we use at least 20 scores)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US" altLang="en-US" sz="2400">
                <a:latin typeface="Tahoma" panose="020B0604030504040204" pitchFamily="34" charset="0"/>
              </a:rPr>
              <a:t>Enter group membership (here “class”) as a second variable.</a:t>
            </a:r>
          </a:p>
          <a:p>
            <a:pPr marL="609600" indent="-609600" eaLnBrk="1" hangingPunct="1">
              <a:buFontTx/>
              <a:buNone/>
            </a:pPr>
            <a:endParaRPr lang="en-US" altLang="en-US" sz="2400">
              <a:latin typeface="Tahoma" panose="020B0604030504040204" pitchFamily="34" charset="0"/>
            </a:endParaRPr>
          </a:p>
          <a:p>
            <a:pPr marL="609600" indent="-609600" eaLnBrk="1" hangingPunct="1">
              <a:buFontTx/>
              <a:buNone/>
            </a:pPr>
            <a:endParaRPr lang="en-US" altLang="en-US" sz="2800">
              <a:latin typeface="Tahoma" panose="020B0604030504040204" pitchFamily="34" charset="0"/>
            </a:endParaRPr>
          </a:p>
        </p:txBody>
      </p:sp>
      <p:graphicFrame>
        <p:nvGraphicFramePr>
          <p:cNvPr id="19459" name="Object 4">
            <a:extLst>
              <a:ext uri="{FF2B5EF4-FFF2-40B4-BE49-F238E27FC236}">
                <a16:creationId xmlns:a16="http://schemas.microsoft.com/office/drawing/2014/main" id="{6128E48C-578C-4128-897B-B110AC6E37D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90800" y="2743200"/>
          <a:ext cx="3636963" cy="411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5" name="Bitmap Image" r:id="rId3" imgW="2685714" imgH="3038095" progId="Paint.Picture">
                  <p:embed/>
                </p:oleObj>
              </mc:Choice>
              <mc:Fallback>
                <p:oleObj name="Bitmap Image" r:id="rId3" imgW="2685714" imgH="3038095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90800" y="2743200"/>
                        <a:ext cx="3636963" cy="4114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60" name="Rectangle 5">
            <a:extLst>
              <a:ext uri="{FF2B5EF4-FFF2-40B4-BE49-F238E27FC236}">
                <a16:creationId xmlns:a16="http://schemas.microsoft.com/office/drawing/2014/main" id="{0C9BE16C-54C3-418F-906D-C989BE7362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en-US" altLang="en-US" sz="4000"/>
              <a:t>SPSS Example of Independent t test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>
            <a:extLst>
              <a:ext uri="{FF2B5EF4-FFF2-40B4-BE49-F238E27FC236}">
                <a16:creationId xmlns:a16="http://schemas.microsoft.com/office/drawing/2014/main" id="{15A0ABE8-97F2-4BDC-A8ED-EF19278C74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" y="1557338"/>
            <a:ext cx="8915400" cy="5148262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marL="609600" indent="-609600" eaLnBrk="1" hangingPunct="1">
              <a:buFontTx/>
              <a:buAutoNum type="arabicPeriod" startAt="3"/>
            </a:pPr>
            <a:r>
              <a:rPr lang="en-US" altLang="en-US" sz="2400" dirty="0">
                <a:solidFill>
                  <a:srgbClr val="00B050"/>
                </a:solidFill>
                <a:latin typeface="Tahoma" panose="020B0604030504040204" pitchFamily="34" charset="0"/>
              </a:rPr>
              <a:t>Analyze &gt; Compare Means &gt; Independent-Samples t-test</a:t>
            </a:r>
          </a:p>
          <a:p>
            <a:pPr marL="609600" indent="-609600" eaLnBrk="1" hangingPunct="1">
              <a:buFontTx/>
              <a:buAutoNum type="arabicPeriod" startAt="3"/>
            </a:pPr>
            <a:r>
              <a:rPr lang="en-US" altLang="en-US" sz="2400" dirty="0">
                <a:latin typeface="Tahoma" panose="020B0604030504040204" pitchFamily="34" charset="0"/>
              </a:rPr>
              <a:t>Enter your dependent variable (“score”) in the TEST VARIABLES box,  and your grouping variable (“class”) in the GROUPING VARIABLE box.</a:t>
            </a:r>
          </a:p>
          <a:p>
            <a:pPr marL="609600" indent="-609600" eaLnBrk="1" hangingPunct="1">
              <a:buFontTx/>
              <a:buAutoNum type="arabicPeriod" startAt="3"/>
            </a:pPr>
            <a:r>
              <a:rPr lang="en-US" altLang="en-US" sz="2400" dirty="0">
                <a:latin typeface="Tahoma" panose="020B0604030504040204" pitchFamily="34" charset="0"/>
              </a:rPr>
              <a:t>Click DEFINE GROUPS</a:t>
            </a:r>
          </a:p>
          <a:p>
            <a:pPr marL="609600" indent="-609600" eaLnBrk="1" hangingPunct="1">
              <a:buFontTx/>
              <a:buNone/>
            </a:pPr>
            <a:endParaRPr lang="en-US" altLang="en-US" sz="2400" dirty="0">
              <a:latin typeface="Tahoma" panose="020B0604030504040204" pitchFamily="34" charset="0"/>
            </a:endParaRPr>
          </a:p>
          <a:p>
            <a:pPr marL="609600" indent="-609600" eaLnBrk="1" hangingPunct="1">
              <a:buFontTx/>
              <a:buNone/>
            </a:pPr>
            <a:endParaRPr lang="en-US" altLang="en-US" sz="2800" dirty="0">
              <a:latin typeface="Tahoma" panose="020B0604030504040204" pitchFamily="34" charset="0"/>
            </a:endParaRPr>
          </a:p>
        </p:txBody>
      </p:sp>
      <p:graphicFrame>
        <p:nvGraphicFramePr>
          <p:cNvPr id="20483" name="Object 5">
            <a:extLst>
              <a:ext uri="{FF2B5EF4-FFF2-40B4-BE49-F238E27FC236}">
                <a16:creationId xmlns:a16="http://schemas.microsoft.com/office/drawing/2014/main" id="{5FB950E5-E133-4535-8C82-2A8E9C22495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619250" y="3933825"/>
          <a:ext cx="4968875" cy="2419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0" name="Bitmap Image" r:id="rId3" imgW="3982006" imgH="2419048" progId="Paint.Picture">
                  <p:embed/>
                </p:oleObj>
              </mc:Choice>
              <mc:Fallback>
                <p:oleObj name="Bitmap Image" r:id="rId3" imgW="3982006" imgH="2419048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250" y="3933825"/>
                        <a:ext cx="4968875" cy="2419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484" name="Rectangle 6">
            <a:extLst>
              <a:ext uri="{FF2B5EF4-FFF2-40B4-BE49-F238E27FC236}">
                <a16:creationId xmlns:a16="http://schemas.microsoft.com/office/drawing/2014/main" id="{5F963164-71BB-41E6-968D-D45B971467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/>
            <a:r>
              <a:rPr lang="en-US" altLang="en-US" sz="4000"/>
              <a:t>SPSS Example of Independent t test</a:t>
            </a:r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>
            <a:extLst>
              <a:ext uri="{FF2B5EF4-FFF2-40B4-BE49-F238E27FC236}">
                <a16:creationId xmlns:a16="http://schemas.microsoft.com/office/drawing/2014/main" id="{7C097139-B59F-487C-BB08-DCCFDD667D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" y="1916113"/>
            <a:ext cx="8915400" cy="4789487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marL="609600" indent="-609600" eaLnBrk="1" hangingPunct="1">
              <a:buFontTx/>
              <a:buAutoNum type="arabicPeriod" startAt="5"/>
            </a:pPr>
            <a:r>
              <a:rPr lang="en-US" altLang="en-US" sz="2400">
                <a:latin typeface="Tahoma" panose="020B0604030504040204" pitchFamily="34" charset="0"/>
              </a:rPr>
              <a:t>Enter the codes you used to define your two groups (here “1” and “2”).</a:t>
            </a:r>
          </a:p>
          <a:p>
            <a:pPr marL="609600" indent="-609600" eaLnBrk="1" hangingPunct="1">
              <a:buFontTx/>
              <a:buAutoNum type="arabicPeriod" startAt="5"/>
            </a:pPr>
            <a:r>
              <a:rPr lang="en-US" altLang="en-US" sz="2400">
                <a:latin typeface="Tahoma" panose="020B0604030504040204" pitchFamily="34" charset="0"/>
              </a:rPr>
              <a:t>Click Continue</a:t>
            </a:r>
          </a:p>
          <a:p>
            <a:pPr marL="609600" indent="-609600" eaLnBrk="1" hangingPunct="1">
              <a:buFontTx/>
              <a:buAutoNum type="arabicPeriod" startAt="5"/>
            </a:pPr>
            <a:r>
              <a:rPr lang="en-US" altLang="en-US" sz="2400">
                <a:latin typeface="Tahoma" panose="020B0604030504040204" pitchFamily="34" charset="0"/>
              </a:rPr>
              <a:t>Click OK</a:t>
            </a:r>
          </a:p>
          <a:p>
            <a:pPr marL="609600" indent="-609600" eaLnBrk="1" hangingPunct="1">
              <a:buFontTx/>
              <a:buNone/>
            </a:pPr>
            <a:endParaRPr lang="en-US" altLang="en-US" sz="2800">
              <a:latin typeface="Tahoma" panose="020B0604030504040204" pitchFamily="34" charset="0"/>
            </a:endParaRPr>
          </a:p>
        </p:txBody>
      </p:sp>
      <p:graphicFrame>
        <p:nvGraphicFramePr>
          <p:cNvPr id="21507" name="Object 4">
            <a:extLst>
              <a:ext uri="{FF2B5EF4-FFF2-40B4-BE49-F238E27FC236}">
                <a16:creationId xmlns:a16="http://schemas.microsoft.com/office/drawing/2014/main" id="{DEF03565-AEA5-4D10-9662-CCCEC1E3B51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700338" y="3644900"/>
          <a:ext cx="3048000" cy="1911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3" name="Bitmap Image" r:id="rId3" imgW="2095793" imgH="1314286" progId="Paint.Picture">
                  <p:embed/>
                </p:oleObj>
              </mc:Choice>
              <mc:Fallback>
                <p:oleObj name="Bitmap Image" r:id="rId3" imgW="2095793" imgH="1314286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00338" y="3644900"/>
                        <a:ext cx="3048000" cy="1911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508" name="Rectangle 5">
            <a:extLst>
              <a:ext uri="{FF2B5EF4-FFF2-40B4-BE49-F238E27FC236}">
                <a16:creationId xmlns:a16="http://schemas.microsoft.com/office/drawing/2014/main" id="{FD21DAD7-025A-450D-9B81-7D7F57E4D2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38237"/>
          </a:xfrm>
        </p:spPr>
        <p:txBody>
          <a:bodyPr/>
          <a:lstStyle/>
          <a:p>
            <a:pPr eaLnBrk="1" hangingPunct="1"/>
            <a:r>
              <a:rPr lang="en-US" altLang="en-US" sz="4000"/>
              <a:t>SPSS Example of Independent t test</a:t>
            </a:r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>
            <a:extLst>
              <a:ext uri="{FF2B5EF4-FFF2-40B4-BE49-F238E27FC236}">
                <a16:creationId xmlns:a16="http://schemas.microsoft.com/office/drawing/2014/main" id="{E77B1EC1-DC72-4F4A-86B6-3F1D65B6DD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" y="1196975"/>
            <a:ext cx="8915400" cy="5508625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marL="609600" indent="-609600" eaLnBrk="1" hangingPunct="1">
              <a:buFontTx/>
              <a:buNone/>
            </a:pPr>
            <a:r>
              <a:rPr lang="en-US" altLang="en-US" sz="2000">
                <a:latin typeface="Tahoma" panose="020B0604030504040204" pitchFamily="34" charset="0"/>
              </a:rPr>
              <a:t>8. Interpret:  The mean for Class1 = 7.40,  for Class2 = 11.80,  d.f. = 8, t</a:t>
            </a:r>
            <a:r>
              <a:rPr lang="en-US" altLang="en-US" sz="2000" baseline="-25000">
                <a:latin typeface="Tahoma" panose="020B0604030504040204" pitchFamily="34" charset="0"/>
              </a:rPr>
              <a:t>8</a:t>
            </a:r>
            <a:r>
              <a:rPr lang="en-US" altLang="en-US" sz="2000">
                <a:latin typeface="Tahoma" panose="020B0604030504040204" pitchFamily="34" charset="0"/>
              </a:rPr>
              <a:t> = -2.63. The </a:t>
            </a:r>
            <a:r>
              <a:rPr lang="en-US" altLang="en-US" sz="2000" b="1">
                <a:latin typeface="Tahoma" panose="020B0604030504040204" pitchFamily="34" charset="0"/>
              </a:rPr>
              <a:t>calculated probability for such a mean difference = .030</a:t>
            </a:r>
            <a:r>
              <a:rPr lang="en-US" altLang="en-US" sz="2000">
                <a:latin typeface="Tahoma" panose="020B0604030504040204" pitchFamily="34" charset="0"/>
              </a:rPr>
              <a:t>, which is </a:t>
            </a:r>
            <a:r>
              <a:rPr lang="en-US" altLang="en-US" sz="2000" b="1">
                <a:latin typeface="Tahoma" panose="020B0604030504040204" pitchFamily="34" charset="0"/>
              </a:rPr>
              <a:t>less </a:t>
            </a:r>
            <a:r>
              <a:rPr lang="en-US" altLang="en-US" sz="2000">
                <a:latin typeface="Tahoma" panose="020B0604030504040204" pitchFamily="34" charset="0"/>
              </a:rPr>
              <a:t>than the </a:t>
            </a:r>
            <a:r>
              <a:rPr lang="en-US" altLang="en-US" sz="2000" b="1">
                <a:latin typeface="Tahoma" panose="020B0604030504040204" pitchFamily="34" charset="0"/>
              </a:rPr>
              <a:t>alpha</a:t>
            </a:r>
            <a:r>
              <a:rPr lang="en-US" altLang="en-US" sz="2000">
                <a:latin typeface="Tahoma" panose="020B0604030504040204" pitchFamily="34" charset="0"/>
              </a:rPr>
              <a:t> of .05,  and so is </a:t>
            </a:r>
            <a:r>
              <a:rPr lang="en-US" altLang="en-US" sz="2000" b="1">
                <a:latin typeface="Tahoma" panose="020B0604030504040204" pitchFamily="34" charset="0"/>
              </a:rPr>
              <a:t>significant.</a:t>
            </a:r>
          </a:p>
          <a:p>
            <a:pPr marL="609600" indent="-609600" eaLnBrk="1" hangingPunct="1">
              <a:buFontTx/>
              <a:buNone/>
            </a:pPr>
            <a:r>
              <a:rPr lang="en-US" altLang="en-US" sz="2000">
                <a:latin typeface="Tahoma" panose="020B0604030504040204" pitchFamily="34" charset="0"/>
              </a:rPr>
              <a:t>9.  So we conclude that the performance of the two classes is </a:t>
            </a:r>
            <a:r>
              <a:rPr lang="en-US" altLang="en-US" sz="2000" b="1">
                <a:latin typeface="Tahoma" panose="020B0604030504040204" pitchFamily="34" charset="0"/>
              </a:rPr>
              <a:t>significantly different,  t</a:t>
            </a:r>
            <a:r>
              <a:rPr lang="en-US" altLang="en-US" sz="2000" b="1" baseline="-25000">
                <a:latin typeface="Tahoma" panose="020B0604030504040204" pitchFamily="34" charset="0"/>
              </a:rPr>
              <a:t>8 </a:t>
            </a:r>
            <a:r>
              <a:rPr lang="en-US" altLang="en-US" sz="2000" b="1">
                <a:latin typeface="Tahoma" panose="020B0604030504040204" pitchFamily="34" charset="0"/>
              </a:rPr>
              <a:t>= -2.63, </a:t>
            </a:r>
            <a:r>
              <a:rPr lang="en-US" altLang="en-US" sz="2000" b="1" i="1">
                <a:latin typeface="Tahoma" panose="020B0604030504040204" pitchFamily="34" charset="0"/>
              </a:rPr>
              <a:t>p</a:t>
            </a:r>
            <a:r>
              <a:rPr lang="en-US" altLang="en-US" sz="2000" b="1">
                <a:latin typeface="Tahoma" panose="020B0604030504040204" pitchFamily="34" charset="0"/>
              </a:rPr>
              <a:t> &lt; .05, </a:t>
            </a:r>
            <a:r>
              <a:rPr lang="en-US" altLang="en-US" sz="2000">
                <a:latin typeface="Tahoma" panose="020B0604030504040204" pitchFamily="34" charset="0"/>
              </a:rPr>
              <a:t>with class two doing significantly better.</a:t>
            </a:r>
          </a:p>
          <a:p>
            <a:pPr marL="609600" indent="-609600" eaLnBrk="1" hangingPunct="1">
              <a:buFontTx/>
              <a:buNone/>
            </a:pPr>
            <a:endParaRPr lang="en-US" altLang="en-US" sz="2000">
              <a:latin typeface="Tahoma" panose="020B0604030504040204" pitchFamily="34" charset="0"/>
            </a:endParaRPr>
          </a:p>
        </p:txBody>
      </p:sp>
      <p:pic>
        <p:nvPicPr>
          <p:cNvPr id="22531" name="Picture 4">
            <a:extLst>
              <a:ext uri="{FF2B5EF4-FFF2-40B4-BE49-F238E27FC236}">
                <a16:creationId xmlns:a16="http://schemas.microsoft.com/office/drawing/2014/main" id="{242FD506-104C-4E0F-B3F4-5444539174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3141663"/>
            <a:ext cx="5791200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2" name="Picture 5">
            <a:extLst>
              <a:ext uri="{FF2B5EF4-FFF2-40B4-BE49-F238E27FC236}">
                <a16:creationId xmlns:a16="http://schemas.microsoft.com/office/drawing/2014/main" id="{6B2283CE-EE97-4799-A490-10A953F158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08500"/>
            <a:ext cx="9144000" cy="234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533" name="Rectangle 6">
            <a:extLst>
              <a:ext uri="{FF2B5EF4-FFF2-40B4-BE49-F238E27FC236}">
                <a16:creationId xmlns:a16="http://schemas.microsoft.com/office/drawing/2014/main" id="{77592FC1-347C-4E89-B594-29D7D7E2E3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/>
            <a:r>
              <a:rPr lang="en-US" altLang="en-US" sz="3600"/>
              <a:t>SPSS Example of Independent t test</a:t>
            </a:r>
          </a:p>
        </p:txBody>
      </p:sp>
      <p:sp>
        <p:nvSpPr>
          <p:cNvPr id="22534" name="Text Box 8">
            <a:extLst>
              <a:ext uri="{FF2B5EF4-FFF2-40B4-BE49-F238E27FC236}">
                <a16:creationId xmlns:a16="http://schemas.microsoft.com/office/drawing/2014/main" id="{9076D84F-9CDA-4385-B2FE-7AAC4D9A0F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388" y="3284538"/>
            <a:ext cx="1584325" cy="1155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400"/>
              <a:t>Levine’s test suggests homo-geneity of variance assumption OK</a:t>
            </a:r>
          </a:p>
        </p:txBody>
      </p:sp>
      <p:sp>
        <p:nvSpPr>
          <p:cNvPr id="22535" name="Line 9">
            <a:extLst>
              <a:ext uri="{FF2B5EF4-FFF2-40B4-BE49-F238E27FC236}">
                <a16:creationId xmlns:a16="http://schemas.microsoft.com/office/drawing/2014/main" id="{CDECD5FD-78A1-4F07-ACE8-B94CFB31736F}"/>
              </a:ext>
            </a:extLst>
          </p:cNvPr>
          <p:cNvSpPr>
            <a:spLocks noChangeShapeType="1"/>
          </p:cNvSpPr>
          <p:nvPr/>
        </p:nvSpPr>
        <p:spPr bwMode="auto">
          <a:xfrm>
            <a:off x="1547813" y="4437063"/>
            <a:ext cx="1368425" cy="16557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36" name="Text Box 10">
            <a:extLst>
              <a:ext uri="{FF2B5EF4-FFF2-40B4-BE49-F238E27FC236}">
                <a16:creationId xmlns:a16="http://schemas.microsoft.com/office/drawing/2014/main" id="{DC1AD5FF-C6C1-4B76-83B8-4916C6A7CC2A}"/>
              </a:ext>
            </a:extLst>
          </p:cNvPr>
          <p:cNvSpPr txBox="1">
            <a:spLocks noChangeArrowheads="1"/>
          </p:cNvSpPr>
          <p:nvPr/>
        </p:nvSpPr>
        <p:spPr bwMode="auto">
          <a:xfrm rot="10767019" flipV="1">
            <a:off x="7596188" y="3708400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400"/>
              <a:t>p &lt;.05</a:t>
            </a:r>
          </a:p>
        </p:txBody>
      </p:sp>
      <p:sp>
        <p:nvSpPr>
          <p:cNvPr id="22537" name="Line 11">
            <a:extLst>
              <a:ext uri="{FF2B5EF4-FFF2-40B4-BE49-F238E27FC236}">
                <a16:creationId xmlns:a16="http://schemas.microsoft.com/office/drawing/2014/main" id="{814889CC-2B7A-4BC1-B7DE-C2A53E76A3C5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580063" y="4076700"/>
            <a:ext cx="2305050" cy="19446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38" name="Text Box 12">
            <a:extLst>
              <a:ext uri="{FF2B5EF4-FFF2-40B4-BE49-F238E27FC236}">
                <a16:creationId xmlns:a16="http://schemas.microsoft.com/office/drawing/2014/main" id="{E660015E-878E-4213-91CF-28D2799326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08850" y="2852738"/>
            <a:ext cx="158432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400"/>
              <a:t>Mean difference  being tested</a:t>
            </a:r>
          </a:p>
        </p:txBody>
      </p:sp>
      <p:sp>
        <p:nvSpPr>
          <p:cNvPr id="22539" name="Line 13">
            <a:extLst>
              <a:ext uri="{FF2B5EF4-FFF2-40B4-BE49-F238E27FC236}">
                <a16:creationId xmlns:a16="http://schemas.microsoft.com/office/drawing/2014/main" id="{D734D51C-93EA-4488-AC15-8B4633D5015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003800" y="3213100"/>
            <a:ext cx="2305050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87BA3BB6-0DA6-4D7F-B1D5-8576927B4D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pPr eaLnBrk="1" hangingPunct="1"/>
            <a:r>
              <a:rPr lang="en-GB" altLang="en-US"/>
              <a:t>DEGREES OF FREEDOM</a:t>
            </a:r>
            <a:r>
              <a:rPr lang="en-GB" altLang="en-US" i="1"/>
              <a:t> </a:t>
            </a:r>
            <a:endParaRPr lang="en-AU" altLang="en-US" i="1"/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153DF091-3E39-4E83-A734-8D20A138F4E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2349500"/>
            <a:ext cx="8229600" cy="3776663"/>
          </a:xfrm>
        </p:spPr>
        <p:txBody>
          <a:bodyPr/>
          <a:lstStyle/>
          <a:p>
            <a:pPr eaLnBrk="1" hangingPunct="1"/>
            <a:r>
              <a:rPr lang="en-GB" altLang="en-US"/>
              <a:t>Abbreviated to df </a:t>
            </a:r>
          </a:p>
          <a:p>
            <a:pPr eaLnBrk="1" hangingPunct="1"/>
            <a:r>
              <a:rPr lang="en-GB" altLang="en-US"/>
              <a:t>The number of values free to vary in a set of values</a:t>
            </a:r>
            <a:r>
              <a:rPr lang="en-AU" altLang="en-US"/>
              <a:t> </a:t>
            </a:r>
          </a:p>
          <a:p>
            <a:pPr eaLnBrk="1" hangingPunct="1"/>
            <a:r>
              <a:rPr lang="en-GB" altLang="en-US"/>
              <a:t>Used to evaluate the obtained statistical value rather then N</a:t>
            </a:r>
            <a:r>
              <a:rPr lang="en-AU" altLang="en-US"/>
              <a:t> </a:t>
            </a:r>
          </a:p>
          <a:p>
            <a:pPr eaLnBrk="1" hangingPunct="1"/>
            <a:r>
              <a:rPr lang="en-AU" altLang="en-US"/>
              <a:t>df usually =  N – 1 per sample (group)</a:t>
            </a:r>
          </a:p>
          <a:p>
            <a:pPr eaLnBrk="1" hangingPunct="1"/>
            <a:endParaRPr lang="en-AU" alt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955D2F-5FE6-401D-AF42-1C6993C729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eaLnBrk="1" hangingPunct="1"/>
            <a:r>
              <a:rPr lang="en-AU" altLang="en-US" sz="3600"/>
              <a:t>MANN-WHITNEY U TEST 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612F7E7E-AD54-40B6-9A11-E73CCA6602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54355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/>
              <a:t>Used when testing for differences between two independent groups when the assumptions for the parametric t test cannot be met: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/>
              <a:t>data may be ordinal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/>
              <a:t>variances are quite dissimilar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/>
              <a:t>samples are small, distribution not close to normal.  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Ranks scores from the two samples into one set of ranks - then determines whether there is a systematic clustering into two groups paralleling the samples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Does not require equal numbers in the two conditions  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/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Less likely to show a significant difference between groups if one really exists </a:t>
            </a:r>
            <a:endParaRPr lang="en-AU" altLang="en-US" sz="2400"/>
          </a:p>
          <a:p>
            <a:pPr eaLnBrk="1" hangingPunct="1">
              <a:lnSpc>
                <a:spcPct val="80000"/>
              </a:lnSpc>
            </a:pPr>
            <a:endParaRPr lang="en-AU" altLang="en-US" sz="24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0885ADEB-7E4A-433A-BFE4-70EBD4DA9F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b="1" dirty="0"/>
              <a:t>STATISTICAL TESTS FOR THE </a:t>
            </a:r>
            <a:r>
              <a:rPr lang="en-GB" altLang="en-US" sz="2800" b="1" dirty="0">
                <a:solidFill>
                  <a:srgbClr val="00B050"/>
                </a:solidFill>
              </a:rPr>
              <a:t>REPEATED MEASURES</a:t>
            </a:r>
            <a:r>
              <a:rPr lang="en-GB" altLang="en-US" sz="2800" b="1" dirty="0"/>
              <a:t> AND </a:t>
            </a:r>
            <a:r>
              <a:rPr lang="en-GB" altLang="en-US" sz="2800" b="1" dirty="0">
                <a:solidFill>
                  <a:srgbClr val="00B050"/>
                </a:solidFill>
              </a:rPr>
              <a:t>MATCHED PAIRS </a:t>
            </a:r>
            <a:r>
              <a:rPr lang="en-GB" altLang="en-US" sz="2800" b="1" dirty="0"/>
              <a:t>DESIGN </a:t>
            </a:r>
            <a:r>
              <a:rPr lang="en-GB" altLang="en-US" sz="4000" b="1" dirty="0"/>
              <a:t> </a:t>
            </a:r>
            <a:br>
              <a:rPr lang="en-GB" altLang="en-US" sz="4000" b="1" dirty="0"/>
            </a:br>
            <a:r>
              <a:rPr lang="en-GB" altLang="en-US" sz="2400" b="1" dirty="0"/>
              <a:t>(WITHIN-SUBJECTS DESIGN)</a:t>
            </a:r>
            <a:endParaRPr lang="en-AU" altLang="en-US" sz="2400" b="1" dirty="0"/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DDAA3FB0-11FA-4E4C-B4B0-4CBEC2CCA7F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28775"/>
            <a:ext cx="8229600" cy="5229225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Used :</a:t>
            </a:r>
          </a:p>
          <a:p>
            <a:pPr lvl="1" eaLnBrk="1" hangingPunct="1"/>
            <a:r>
              <a:rPr lang="en-GB" altLang="en-US" sz="2400" dirty="0"/>
              <a:t>when the same subjects are tested under two different conditions, </a:t>
            </a:r>
            <a:r>
              <a:rPr lang="en-GB" altLang="en-US" sz="2400" dirty="0">
                <a:solidFill>
                  <a:srgbClr val="00B050"/>
                </a:solidFill>
              </a:rPr>
              <a:t>e.g.  undertaking a task with two different sets of instructions</a:t>
            </a:r>
          </a:p>
          <a:p>
            <a:pPr lvl="1" eaLnBrk="1" hangingPunct="1"/>
            <a:r>
              <a:rPr lang="en-GB" altLang="en-US" sz="2400" dirty="0"/>
              <a:t>in a before-after type of study where changes after an intervention are compared with the performance level before</a:t>
            </a:r>
          </a:p>
          <a:p>
            <a:pPr lvl="1" eaLnBrk="1" hangingPunct="1"/>
            <a:r>
              <a:rPr lang="en-GB" altLang="en-US" sz="2400" dirty="0"/>
              <a:t>when </a:t>
            </a:r>
            <a:r>
              <a:rPr lang="en-GB" altLang="en-US" sz="2400" dirty="0">
                <a:solidFill>
                  <a:srgbClr val="00B050"/>
                </a:solidFill>
              </a:rPr>
              <a:t>subjects</a:t>
            </a:r>
            <a:r>
              <a:rPr lang="en-GB" altLang="en-US" sz="2400" dirty="0"/>
              <a:t> in two groups are </a:t>
            </a:r>
            <a:r>
              <a:rPr lang="en-GB" altLang="en-US" sz="2400" dirty="0">
                <a:solidFill>
                  <a:srgbClr val="00B050"/>
                </a:solidFill>
              </a:rPr>
              <a:t>paired by selecting individuals who are as similar as possible </a:t>
            </a:r>
            <a:r>
              <a:rPr lang="en-GB" altLang="en-US" sz="2400" dirty="0"/>
              <a:t>with respect to other external variables which may all influence the outcome of the research.  Subjects might be matched for learning ability, sex, age and IQ.</a:t>
            </a:r>
            <a:endParaRPr lang="en-AU" altLang="en-US" sz="24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10EDCD2C-D528-4741-B1E2-B7A34881AF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/>
              <a:t>Repeated Measures or </a:t>
            </a:r>
            <a:br>
              <a:rPr lang="en-GB" altLang="en-US" sz="3600" b="1"/>
            </a:br>
            <a:r>
              <a:rPr lang="en-GB" altLang="en-US" sz="3600" b="1"/>
              <a:t>Matched Pairs Design</a:t>
            </a:r>
            <a:r>
              <a:rPr lang="en-GB" altLang="en-US" sz="4000" b="1"/>
              <a:t> </a:t>
            </a:r>
            <a:r>
              <a:rPr lang="en-GB" altLang="en-US" sz="2400" b="1"/>
              <a:t>(Parametric test)	</a:t>
            </a:r>
            <a:endParaRPr lang="en-AU" altLang="en-US" sz="2400" b="1"/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525921D9-A734-4CB7-96A6-FF108E8450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773238"/>
            <a:ext cx="8229600" cy="4352925"/>
          </a:xfrm>
        </p:spPr>
        <p:txBody>
          <a:bodyPr/>
          <a:lstStyle/>
          <a:p>
            <a:pPr eaLnBrk="1" hangingPunct="1"/>
            <a:r>
              <a:rPr lang="en-GB" altLang="en-US" b="1"/>
              <a:t>Assumptions of the Test</a:t>
            </a:r>
          </a:p>
          <a:p>
            <a:pPr lvl="1" eaLnBrk="1" hangingPunct="1"/>
            <a:r>
              <a:rPr lang="en-GB" altLang="en-US"/>
              <a:t>measurements are on interval scale</a:t>
            </a:r>
          </a:p>
          <a:p>
            <a:pPr lvl="1" eaLnBrk="1" hangingPunct="1"/>
            <a:r>
              <a:rPr lang="en-GB" altLang="en-US"/>
              <a:t>subjects are randomly selected from a defined population</a:t>
            </a:r>
          </a:p>
          <a:p>
            <a:pPr lvl="1" eaLnBrk="1" hangingPunct="1"/>
            <a:r>
              <a:rPr lang="en-GB" altLang="en-US"/>
              <a:t>the variances of the scores for the two samples or occasions should be approximately equal</a:t>
            </a:r>
          </a:p>
          <a:p>
            <a:pPr lvl="1" eaLnBrk="1" hangingPunct="1"/>
            <a:r>
              <a:rPr lang="en-GB" altLang="en-US"/>
              <a:t>the population from which the samples have been drawn is normally distributed</a:t>
            </a:r>
            <a:r>
              <a:rPr lang="en-GB" altLang="en-US" b="1"/>
              <a:t>. </a:t>
            </a:r>
            <a:endParaRPr lang="en-AU" altLang="en-US" b="1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>
            <a:extLst>
              <a:ext uri="{FF2B5EF4-FFF2-40B4-BE49-F238E27FC236}">
                <a16:creationId xmlns:a16="http://schemas.microsoft.com/office/drawing/2014/main" id="{4036B0FA-2938-4C95-925E-B589EC4320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" y="1412875"/>
            <a:ext cx="8915400" cy="5292725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marL="609600" indent="-609600" eaLnBrk="1" hangingPunct="1">
              <a:buFontTx/>
              <a:buNone/>
            </a:pPr>
            <a:r>
              <a:rPr lang="en-US" altLang="en-US" sz="2000" dirty="0">
                <a:latin typeface="Tahoma" panose="020B0604030504040204" pitchFamily="34" charset="0"/>
              </a:rPr>
              <a:t>        Suppose we want to </a:t>
            </a:r>
            <a:r>
              <a:rPr lang="en-US" altLang="en-US" sz="2000" dirty="0">
                <a:solidFill>
                  <a:srgbClr val="00B050"/>
                </a:solidFill>
                <a:latin typeface="Tahoma" panose="020B0604030504040204" pitchFamily="34" charset="0"/>
              </a:rPr>
              <a:t>compare the effects of a training course on performance at two points in time.</a:t>
            </a:r>
            <a:r>
              <a:rPr lang="en-US" altLang="en-US" sz="2000" dirty="0">
                <a:latin typeface="Tahoma" panose="020B0604030504040204" pitchFamily="34" charset="0"/>
              </a:rPr>
              <a:t>  (a) prior to start of course, and (b) at end of course.  Use a two-tailed test at alpha = .05</a:t>
            </a:r>
          </a:p>
          <a:p>
            <a:pPr marL="609600" indent="-609600" eaLnBrk="1" hangingPunct="1"/>
            <a:r>
              <a:rPr lang="en-US" altLang="en-US" sz="2000" dirty="0">
                <a:latin typeface="Tahoma" panose="020B0604030504040204" pitchFamily="34" charset="0"/>
              </a:rPr>
              <a:t>Enter the data for performance at the beginning of the year as a variable (“before”).</a:t>
            </a:r>
          </a:p>
          <a:p>
            <a:pPr marL="609600" indent="-609600" eaLnBrk="1" hangingPunct="1"/>
            <a:r>
              <a:rPr lang="en-US" altLang="en-US" sz="2000" dirty="0">
                <a:latin typeface="Tahoma" panose="020B0604030504040204" pitchFamily="34" charset="0"/>
              </a:rPr>
              <a:t>Enter the data for performance at the end of the year as a variable (“after”). (We would normally use at least 20 pairs of scores)</a:t>
            </a:r>
          </a:p>
        </p:txBody>
      </p:sp>
      <p:graphicFrame>
        <p:nvGraphicFramePr>
          <p:cNvPr id="28675" name="Object 4">
            <a:extLst>
              <a:ext uri="{FF2B5EF4-FFF2-40B4-BE49-F238E27FC236}">
                <a16:creationId xmlns:a16="http://schemas.microsoft.com/office/drawing/2014/main" id="{890CEE22-BDB1-4223-B49B-FD542207B9BF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209800" y="4159250"/>
          <a:ext cx="3276600" cy="2713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2" name="Bitmap Image" r:id="rId3" imgW="2324424" imgH="2172003" progId="Paint.Picture">
                  <p:embed/>
                </p:oleObj>
              </mc:Choice>
              <mc:Fallback>
                <p:oleObj name="Bitmap Image" r:id="rId3" imgW="2324424" imgH="2172003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4159250"/>
                        <a:ext cx="3276600" cy="2713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676" name="Rectangle 5">
            <a:extLst>
              <a:ext uri="{FF2B5EF4-FFF2-40B4-BE49-F238E27FC236}">
                <a16:creationId xmlns:a16="http://schemas.microsoft.com/office/drawing/2014/main" id="{FFA1BA3E-373B-4A4D-8412-60E8F77E59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066800"/>
          </a:xfrm>
        </p:spPr>
        <p:txBody>
          <a:bodyPr/>
          <a:lstStyle/>
          <a:p>
            <a:pPr eaLnBrk="1" hangingPunct="1"/>
            <a:r>
              <a:rPr lang="en-US" altLang="en-US" sz="3200"/>
              <a:t>Repeated Measures or Paired Samples SPSS Example</a:t>
            </a:r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>
            <a:extLst>
              <a:ext uri="{FF2B5EF4-FFF2-40B4-BE49-F238E27FC236}">
                <a16:creationId xmlns:a16="http://schemas.microsoft.com/office/drawing/2014/main" id="{B1FAEBAA-A754-43BA-AD7F-9279D70F95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" y="1628775"/>
            <a:ext cx="8915400" cy="5076825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marL="609600" indent="-609600" eaLnBrk="1" hangingPunct="1">
              <a:buFontTx/>
              <a:buAutoNum type="arabicPeriod" startAt="3"/>
            </a:pPr>
            <a:r>
              <a:rPr lang="en-US" altLang="en-US" sz="2400" dirty="0">
                <a:solidFill>
                  <a:srgbClr val="00B050"/>
                </a:solidFill>
                <a:latin typeface="Tahoma" panose="020B0604030504040204" pitchFamily="34" charset="0"/>
              </a:rPr>
              <a:t>Analyze &gt; Compare Means &gt; Paired-Samples t-test</a:t>
            </a:r>
          </a:p>
          <a:p>
            <a:pPr marL="609600" indent="-609600" eaLnBrk="1" hangingPunct="1">
              <a:buFontTx/>
              <a:buAutoNum type="arabicPeriod" startAt="3"/>
            </a:pPr>
            <a:r>
              <a:rPr lang="en-US" altLang="en-US" sz="2400" dirty="0">
                <a:latin typeface="Tahoma" panose="020B0604030504040204" pitchFamily="34" charset="0"/>
              </a:rPr>
              <a:t>Select both variables (“before” and “after” and enter into PAIRED VARIABLES box)</a:t>
            </a:r>
          </a:p>
          <a:p>
            <a:pPr marL="609600" indent="-609600" eaLnBrk="1" hangingPunct="1">
              <a:buFontTx/>
              <a:buAutoNum type="arabicPeriod" startAt="3"/>
            </a:pPr>
            <a:r>
              <a:rPr lang="en-US" altLang="en-US" sz="2400" dirty="0">
                <a:latin typeface="Tahoma" panose="020B0604030504040204" pitchFamily="34" charset="0"/>
              </a:rPr>
              <a:t>Click Options.</a:t>
            </a:r>
          </a:p>
        </p:txBody>
      </p:sp>
      <p:graphicFrame>
        <p:nvGraphicFramePr>
          <p:cNvPr id="29699" name="Object 4">
            <a:extLst>
              <a:ext uri="{FF2B5EF4-FFF2-40B4-BE49-F238E27FC236}">
                <a16:creationId xmlns:a16="http://schemas.microsoft.com/office/drawing/2014/main" id="{950E656E-C5DF-46AD-BAA4-639C42A182D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79388" y="3619500"/>
          <a:ext cx="4392612" cy="3238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12" name="Bitmap Image" r:id="rId3" imgW="5266667" imgH="3238952" progId="Paint.Picture">
                  <p:embed/>
                </p:oleObj>
              </mc:Choice>
              <mc:Fallback>
                <p:oleObj name="Bitmap Image" r:id="rId3" imgW="5266667" imgH="3238952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388" y="3619500"/>
                        <a:ext cx="4392612" cy="3238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700" name="Object 5">
            <a:extLst>
              <a:ext uri="{FF2B5EF4-FFF2-40B4-BE49-F238E27FC236}">
                <a16:creationId xmlns:a16="http://schemas.microsoft.com/office/drawing/2014/main" id="{D77C830A-EB4C-48C2-92F0-8E4970033F8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716463" y="3860800"/>
          <a:ext cx="4210050" cy="2438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13" name="Bitmap Image" r:id="rId5" imgW="4210638" imgH="2438095" progId="Paint.Picture">
                  <p:embed/>
                </p:oleObj>
              </mc:Choice>
              <mc:Fallback>
                <p:oleObj name="Bitmap Image" r:id="rId5" imgW="4210638" imgH="2438095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16463" y="3860800"/>
                        <a:ext cx="4210050" cy="2438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701" name="Rectangle 6">
            <a:extLst>
              <a:ext uri="{FF2B5EF4-FFF2-40B4-BE49-F238E27FC236}">
                <a16:creationId xmlns:a16="http://schemas.microsoft.com/office/drawing/2014/main" id="{E6A21165-97C1-4106-9C03-4E508C1663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en-US" altLang="en-US" sz="3200"/>
              <a:t>Repeated Measures or Paired Samples SPSS example</a:t>
            </a:r>
            <a:r>
              <a:rPr lang="en-US" altLang="en-US" sz="4000"/>
              <a:t>.</a:t>
            </a:r>
          </a:p>
        </p:txBody>
      </p:sp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>
            <a:extLst>
              <a:ext uri="{FF2B5EF4-FFF2-40B4-BE49-F238E27FC236}">
                <a16:creationId xmlns:a16="http://schemas.microsoft.com/office/drawing/2014/main" id="{065FF2BC-85A5-4856-BCDF-FE4AA68CEF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2400" y="0"/>
            <a:ext cx="8915400" cy="67056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marL="609600" indent="-609600" algn="ctr" eaLnBrk="1" hangingPunct="1">
              <a:buFontTx/>
              <a:buNone/>
            </a:pPr>
            <a:endParaRPr lang="en-US" altLang="en-US" b="1" dirty="0"/>
          </a:p>
          <a:p>
            <a:pPr marL="609600" indent="-609600" algn="ctr" eaLnBrk="1" hangingPunct="1">
              <a:buFontTx/>
              <a:buNone/>
            </a:pPr>
            <a:r>
              <a:rPr lang="en-US" altLang="en-US" b="1" dirty="0"/>
              <a:t>Repeated Measures or Paired Samples SPSS example</a:t>
            </a:r>
            <a:r>
              <a:rPr lang="en-US" altLang="en-US" sz="2400" dirty="0"/>
              <a:t>.</a:t>
            </a:r>
            <a:endParaRPr lang="en-US" altLang="en-US" sz="2400" dirty="0">
              <a:latin typeface="Tahoma" panose="020B0604030504040204" pitchFamily="34" charset="0"/>
            </a:endParaRPr>
          </a:p>
          <a:p>
            <a:pPr marL="609600" indent="-609600" eaLnBrk="1" hangingPunct="1">
              <a:buFontTx/>
              <a:buNone/>
            </a:pPr>
            <a:endParaRPr lang="en-US" altLang="en-US" sz="2400" dirty="0">
              <a:latin typeface="Tahoma" panose="020B0604030504040204" pitchFamily="34" charset="0"/>
            </a:endParaRPr>
          </a:p>
          <a:p>
            <a:pPr marL="609600" indent="-609600" eaLnBrk="1" hangingPunct="1">
              <a:buFontTx/>
              <a:buAutoNum type="arabicPeriod" startAt="6"/>
            </a:pPr>
            <a:r>
              <a:rPr lang="en-US" altLang="en-US" sz="2400" dirty="0">
                <a:latin typeface="Tahoma" panose="020B0604030504040204" pitchFamily="34" charset="0"/>
              </a:rPr>
              <a:t>Select 95% as your confidence interval.</a:t>
            </a:r>
          </a:p>
          <a:p>
            <a:pPr marL="609600" indent="-609600" eaLnBrk="1" hangingPunct="1">
              <a:buFontTx/>
              <a:buAutoNum type="arabicPeriod" startAt="7"/>
            </a:pPr>
            <a:r>
              <a:rPr lang="en-US" altLang="en-US" sz="2400" dirty="0">
                <a:latin typeface="Tahoma" panose="020B0604030504040204" pitchFamily="34" charset="0"/>
              </a:rPr>
              <a:t>Click Continue.</a:t>
            </a:r>
          </a:p>
          <a:p>
            <a:pPr marL="609600" indent="-609600" eaLnBrk="1" hangingPunct="1">
              <a:buFontTx/>
              <a:buAutoNum type="arabicPeriod" startAt="7"/>
            </a:pPr>
            <a:r>
              <a:rPr lang="en-US" altLang="en-US" sz="2400" dirty="0">
                <a:latin typeface="Tahoma" panose="020B0604030504040204" pitchFamily="34" charset="0"/>
              </a:rPr>
              <a:t>Click OK</a:t>
            </a:r>
          </a:p>
        </p:txBody>
      </p:sp>
      <p:graphicFrame>
        <p:nvGraphicFramePr>
          <p:cNvPr id="30723" name="Object 4">
            <a:extLst>
              <a:ext uri="{FF2B5EF4-FFF2-40B4-BE49-F238E27FC236}">
                <a16:creationId xmlns:a16="http://schemas.microsoft.com/office/drawing/2014/main" id="{907E575D-73DE-4B9C-8C6B-45D4F4B051A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86967005"/>
              </p:ext>
            </p:extLst>
          </p:nvPr>
        </p:nvGraphicFramePr>
        <p:xfrm>
          <a:off x="1619672" y="3395662"/>
          <a:ext cx="5327650" cy="2665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30" name="Bitmap Image" r:id="rId3" imgW="2914286" imgH="1247619" progId="Paint.Picture">
                  <p:embed/>
                </p:oleObj>
              </mc:Choice>
              <mc:Fallback>
                <p:oleObj name="Bitmap Image" r:id="rId3" imgW="2914286" imgH="1247619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3395662"/>
                        <a:ext cx="5327650" cy="26654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Oval 9">
            <a:extLst>
              <a:ext uri="{FF2B5EF4-FFF2-40B4-BE49-F238E27FC236}">
                <a16:creationId xmlns:a16="http://schemas.microsoft.com/office/drawing/2014/main" id="{59D24710-BD52-43B5-80AF-606B82E66D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35375" y="4581525"/>
            <a:ext cx="576263" cy="5032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4CC65CAE-0608-4681-B5D7-1C5850F63A6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8600" y="1196975"/>
            <a:ext cx="8915400" cy="5661025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marL="609600" indent="-609600" eaLnBrk="1" hangingPunct="1">
              <a:buFontTx/>
              <a:buAutoNum type="arabicPeriod" startAt="9"/>
            </a:pPr>
            <a:r>
              <a:rPr lang="en-US" altLang="en-US" sz="2400" dirty="0">
                <a:latin typeface="Tahoma" panose="020B0604030504040204" pitchFamily="34" charset="0"/>
              </a:rPr>
              <a:t>The mean for Before = 8.40,  After = 11.80,  </a:t>
            </a:r>
            <a:r>
              <a:rPr lang="en-US" altLang="en-US" sz="2400" dirty="0" err="1">
                <a:latin typeface="Tahoma" panose="020B0604030504040204" pitchFamily="34" charset="0"/>
              </a:rPr>
              <a:t>d.f.</a:t>
            </a:r>
            <a:r>
              <a:rPr lang="en-US" altLang="en-US" sz="2400" dirty="0">
                <a:latin typeface="Tahoma" panose="020B0604030504040204" pitchFamily="34" charset="0"/>
              </a:rPr>
              <a:t> = 4,</a:t>
            </a:r>
          </a:p>
          <a:p>
            <a:pPr marL="609600" indent="-609600" eaLnBrk="1" hangingPunct="1">
              <a:buFontTx/>
              <a:buNone/>
            </a:pPr>
            <a:r>
              <a:rPr lang="en-US" altLang="en-US" sz="2400" dirty="0">
                <a:latin typeface="Tahoma" panose="020B0604030504040204" pitchFamily="34" charset="0"/>
              </a:rPr>
              <a:t>       t</a:t>
            </a:r>
            <a:r>
              <a:rPr lang="en-US" altLang="en-US" sz="2400" baseline="-25000" dirty="0">
                <a:latin typeface="Tahoma" panose="020B0604030504040204" pitchFamily="34" charset="0"/>
              </a:rPr>
              <a:t>4</a:t>
            </a:r>
            <a:r>
              <a:rPr lang="en-US" altLang="en-US" sz="2400" dirty="0">
                <a:latin typeface="Tahoma" panose="020B0604030504040204" pitchFamily="34" charset="0"/>
              </a:rPr>
              <a:t> = -13.880,  the calculated probability is .000,  which is less than the alpha level of .05 – and so is </a:t>
            </a:r>
            <a:r>
              <a:rPr lang="en-US" altLang="en-US" sz="2400" b="1" dirty="0">
                <a:latin typeface="Tahoma" panose="020B0604030504040204" pitchFamily="34" charset="0"/>
              </a:rPr>
              <a:t>significant.</a:t>
            </a:r>
          </a:p>
          <a:p>
            <a:pPr marL="609600" indent="-609600" eaLnBrk="1" hangingPunct="1">
              <a:buFontTx/>
              <a:buNone/>
            </a:pPr>
            <a:r>
              <a:rPr lang="en-US" altLang="en-US" sz="2400" dirty="0">
                <a:latin typeface="Tahoma" panose="020B0604030504040204" pitchFamily="34" charset="0"/>
              </a:rPr>
              <a:t>10. </a:t>
            </a:r>
            <a:r>
              <a:rPr lang="en-US" altLang="en-US" sz="2400" b="1" dirty="0">
                <a:latin typeface="Tahoma" panose="020B0604030504040204" pitchFamily="34" charset="0"/>
              </a:rPr>
              <a:t> </a:t>
            </a:r>
            <a:r>
              <a:rPr lang="en-US" altLang="en-US" sz="2400" dirty="0">
                <a:latin typeface="Tahoma" panose="020B0604030504040204" pitchFamily="34" charset="0"/>
              </a:rPr>
              <a:t> So we conclude that the performance of the class has </a:t>
            </a:r>
            <a:r>
              <a:rPr lang="en-US" altLang="en-US" sz="2400" b="1" dirty="0">
                <a:latin typeface="Tahoma" panose="020B0604030504040204" pitchFamily="34" charset="0"/>
              </a:rPr>
              <a:t>significantly changed</a:t>
            </a:r>
            <a:r>
              <a:rPr lang="en-US" altLang="en-US" sz="2400" dirty="0">
                <a:latin typeface="Tahoma" panose="020B0604030504040204" pitchFamily="34" charset="0"/>
              </a:rPr>
              <a:t> from before-training to after-training</a:t>
            </a:r>
            <a:r>
              <a:rPr lang="en-US" altLang="en-US" sz="2400" b="1" dirty="0">
                <a:latin typeface="Tahoma" panose="020B0604030504040204" pitchFamily="34" charset="0"/>
              </a:rPr>
              <a:t>,  t</a:t>
            </a:r>
            <a:r>
              <a:rPr lang="en-US" altLang="en-US" sz="2400" b="1" baseline="-25000" dirty="0">
                <a:latin typeface="Tahoma" panose="020B0604030504040204" pitchFamily="34" charset="0"/>
              </a:rPr>
              <a:t>4 </a:t>
            </a:r>
            <a:r>
              <a:rPr lang="en-US" altLang="en-US" sz="2400" b="1" dirty="0">
                <a:latin typeface="Tahoma" panose="020B0604030504040204" pitchFamily="34" charset="0"/>
              </a:rPr>
              <a:t>= -13.88, </a:t>
            </a:r>
            <a:r>
              <a:rPr lang="en-US" altLang="en-US" sz="2400" b="1" i="1" dirty="0">
                <a:latin typeface="Tahoma" panose="020B0604030504040204" pitchFamily="34" charset="0"/>
              </a:rPr>
              <a:t>p</a:t>
            </a:r>
            <a:r>
              <a:rPr lang="en-US" altLang="en-US" sz="2400" b="1" dirty="0">
                <a:latin typeface="Tahoma" panose="020B0604030504040204" pitchFamily="34" charset="0"/>
              </a:rPr>
              <a:t> &lt; .001</a:t>
            </a:r>
            <a:r>
              <a:rPr lang="en-US" altLang="en-US" sz="2400" dirty="0">
                <a:latin typeface="Tahoma" panose="020B0604030504040204" pitchFamily="34" charset="0"/>
              </a:rPr>
              <a:t>.</a:t>
            </a:r>
          </a:p>
          <a:p>
            <a:pPr marL="609600" indent="-609600" eaLnBrk="1" hangingPunct="1">
              <a:buFontTx/>
              <a:buNone/>
            </a:pPr>
            <a:endParaRPr lang="en-US" altLang="en-US" sz="2400" dirty="0">
              <a:latin typeface="Tahoma" panose="020B0604030504040204" pitchFamily="34" charset="0"/>
            </a:endParaRPr>
          </a:p>
        </p:txBody>
      </p:sp>
      <p:pic>
        <p:nvPicPr>
          <p:cNvPr id="31748" name="Picture 4">
            <a:extLst>
              <a:ext uri="{FF2B5EF4-FFF2-40B4-BE49-F238E27FC236}">
                <a16:creationId xmlns:a16="http://schemas.microsoft.com/office/drawing/2014/main" id="{73CF23A9-C0F6-459A-B246-816BFBAC2A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3716338"/>
            <a:ext cx="5715000" cy="1512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749" name="Picture 5">
            <a:extLst>
              <a:ext uri="{FF2B5EF4-FFF2-40B4-BE49-F238E27FC236}">
                <a16:creationId xmlns:a16="http://schemas.microsoft.com/office/drawing/2014/main" id="{16D9A704-0FCB-4260-BB35-4EA1F6786A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68900"/>
            <a:ext cx="9144000" cy="168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750" name="Rectangle 6">
            <a:extLst>
              <a:ext uri="{FF2B5EF4-FFF2-40B4-BE49-F238E27FC236}">
                <a16:creationId xmlns:a16="http://schemas.microsoft.com/office/drawing/2014/main" id="{72A8677E-DC70-4EC4-B1FC-8539BB00FF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188913"/>
            <a:ext cx="8291512" cy="863600"/>
          </a:xfrm>
        </p:spPr>
        <p:txBody>
          <a:bodyPr/>
          <a:lstStyle/>
          <a:p>
            <a:pPr eaLnBrk="1" hangingPunct="1"/>
            <a:r>
              <a:rPr lang="en-US" altLang="en-US" sz="3200"/>
              <a:t>Repeated Measures or Paired Samples SPSS example</a:t>
            </a:r>
            <a:r>
              <a:rPr lang="en-US" altLang="en-US" sz="4000"/>
              <a:t>.</a:t>
            </a:r>
          </a:p>
        </p:txBody>
      </p:sp>
      <p:sp>
        <p:nvSpPr>
          <p:cNvPr id="31751" name="Text Box 7">
            <a:extLst>
              <a:ext uri="{FF2B5EF4-FFF2-40B4-BE49-F238E27FC236}">
                <a16:creationId xmlns:a16="http://schemas.microsoft.com/office/drawing/2014/main" id="{11E40E94-9E71-4044-8999-137AD75421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3850" y="4365625"/>
            <a:ext cx="1223963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400"/>
              <a:t>We compare this mean difference</a:t>
            </a:r>
          </a:p>
        </p:txBody>
      </p:sp>
      <p:sp>
        <p:nvSpPr>
          <p:cNvPr id="31752" name="Line 8">
            <a:extLst>
              <a:ext uri="{FF2B5EF4-FFF2-40B4-BE49-F238E27FC236}">
                <a16:creationId xmlns:a16="http://schemas.microsoft.com/office/drawing/2014/main" id="{CC00E151-B824-41D8-81C8-8A079139E52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187450" y="4797425"/>
            <a:ext cx="2663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53" name="Text Box 11">
            <a:extLst>
              <a:ext uri="{FF2B5EF4-FFF2-40B4-BE49-F238E27FC236}">
                <a16:creationId xmlns:a16="http://schemas.microsoft.com/office/drawing/2014/main" id="{20127BCB-18C5-4B52-ABAA-5E260E3201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85113" y="4581525"/>
            <a:ext cx="1008062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400"/>
              <a:t>p is highly significant</a:t>
            </a:r>
          </a:p>
        </p:txBody>
      </p:sp>
      <p:sp>
        <p:nvSpPr>
          <p:cNvPr id="31754" name="Line 12">
            <a:extLst>
              <a:ext uri="{FF2B5EF4-FFF2-40B4-BE49-F238E27FC236}">
                <a16:creationId xmlns:a16="http://schemas.microsoft.com/office/drawing/2014/main" id="{A6D16FA2-6A91-4F3C-99D8-58ADA9120819}"/>
              </a:ext>
            </a:extLst>
          </p:cNvPr>
          <p:cNvSpPr>
            <a:spLocks noChangeShapeType="1"/>
          </p:cNvSpPr>
          <p:nvPr/>
        </p:nvSpPr>
        <p:spPr bwMode="auto">
          <a:xfrm>
            <a:off x="8388350" y="5084763"/>
            <a:ext cx="0" cy="12239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55" name="Line 13">
            <a:extLst>
              <a:ext uri="{FF2B5EF4-FFF2-40B4-BE49-F238E27FC236}">
                <a16:creationId xmlns:a16="http://schemas.microsoft.com/office/drawing/2014/main" id="{C9101E7D-D4DA-47C3-9610-CFAA22327134}"/>
              </a:ext>
            </a:extLst>
          </p:cNvPr>
          <p:cNvSpPr>
            <a:spLocks noChangeShapeType="1"/>
          </p:cNvSpPr>
          <p:nvPr/>
        </p:nvSpPr>
        <p:spPr bwMode="auto">
          <a:xfrm>
            <a:off x="1187450" y="4797425"/>
            <a:ext cx="936625" cy="1511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24BB4314-4A44-4FE8-8E35-C225644631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eaLnBrk="1" hangingPunct="1"/>
            <a:r>
              <a:rPr lang="en-GB" altLang="en-US" sz="4000" b="1" i="1"/>
              <a:t>THE WILCOXON SIGNED RANKS TEST </a:t>
            </a:r>
            <a:r>
              <a:rPr lang="en-GB" altLang="en-US" sz="2400" b="1" i="1"/>
              <a:t>(NON-PARAMETRIC)</a:t>
            </a:r>
            <a:endParaRPr lang="en-AU" altLang="en-US" sz="2400" b="1" i="1"/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B7B7212A-2051-4D4D-BC93-15CFE4567E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5516562"/>
          </a:xfrm>
        </p:spPr>
        <p:txBody>
          <a:bodyPr/>
          <a:lstStyle/>
          <a:p>
            <a:pPr eaLnBrk="1" hangingPunct="1"/>
            <a:r>
              <a:rPr lang="en-GB" altLang="en-US" sz="2800"/>
              <a:t>used instead of a related groups or paired t test if one or more of the following apply: </a:t>
            </a:r>
          </a:p>
          <a:p>
            <a:pPr lvl="1" eaLnBrk="1" hangingPunct="1"/>
            <a:r>
              <a:rPr lang="en-GB" altLang="en-US" sz="2400"/>
              <a:t>the differences between treatments can only be ranked in size, </a:t>
            </a:r>
          </a:p>
          <a:p>
            <a:pPr lvl="1" eaLnBrk="1" hangingPunct="1"/>
            <a:r>
              <a:rPr lang="en-GB" altLang="en-US" sz="2400"/>
              <a:t>the data are quite skewed, </a:t>
            </a:r>
          </a:p>
          <a:p>
            <a:pPr lvl="1" eaLnBrk="1" hangingPunct="1"/>
            <a:r>
              <a:rPr lang="en-GB" altLang="en-US" sz="2400"/>
              <a:t>there is clearly a difference in the variance of the groups</a:t>
            </a:r>
          </a:p>
          <a:p>
            <a:pPr eaLnBrk="1" hangingPunct="1"/>
            <a:r>
              <a:rPr lang="en-GB" altLang="en-US" sz="2800"/>
              <a:t>compares observations across two occasions or conditions in a repeated measures or matched pairs context to determine whether there are significant differences between the observations from the two sets of data from the same group. </a:t>
            </a:r>
            <a:endParaRPr lang="en-AU" altLang="en-US" sz="280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F676B837-4444-401B-94CC-F4A9C5DF24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36613"/>
          </a:xfrm>
        </p:spPr>
        <p:txBody>
          <a:bodyPr/>
          <a:lstStyle/>
          <a:p>
            <a:pPr eaLnBrk="1" hangingPunct="1"/>
            <a:r>
              <a:rPr lang="en-GB" altLang="en-US" b="1"/>
              <a:t>Choosing the Correct Test</a:t>
            </a:r>
            <a:r>
              <a:rPr lang="en-GB" altLang="en-US"/>
              <a:t>. </a:t>
            </a:r>
            <a:endParaRPr lang="en-AU" altLang="en-US"/>
          </a:p>
        </p:txBody>
      </p:sp>
      <p:sp>
        <p:nvSpPr>
          <p:cNvPr id="33795" name="Rectangle 4">
            <a:extLst>
              <a:ext uri="{FF2B5EF4-FFF2-40B4-BE49-F238E27FC236}">
                <a16:creationId xmlns:a16="http://schemas.microsoft.com/office/drawing/2014/main" id="{F301EFDE-5428-4343-96D9-9351C9DAAD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0825" y="1196975"/>
            <a:ext cx="8713788" cy="5661025"/>
          </a:xfrm>
          <a:prstGeom prst="rect">
            <a:avLst/>
          </a:prstGeom>
          <a:solidFill>
            <a:srgbClr val="FFFFFF"/>
          </a:solidFill>
          <a:ln w="57150" cmpd="thinThick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zh-CN" sz="2000" b="1" i="1">
                <a:latin typeface="Times New Roman" panose="02020603050405020304" pitchFamily="18" charset="0"/>
                <a:ea typeface="SimSun" panose="02010600030101010101" pitchFamily="2" charset="-122"/>
              </a:rPr>
              <a:t>Independent Samples Tests (Between Groups Design)			</a:t>
            </a:r>
            <a:endParaRPr lang="en-AU" altLang="zh-CN" sz="2000">
              <a:latin typeface="Times New Roman" panose="02020603050405020304" pitchFamily="18" charset="0"/>
              <a:ea typeface="SimSun" panose="02010600030101010101" pitchFamily="2" charset="-122"/>
            </a:endParaRPr>
          </a:p>
          <a:p>
            <a:pPr eaLnBrk="1" hangingPunct="1"/>
            <a:r>
              <a:rPr lang="en-AU" altLang="zh-CN" sz="2000" i="1">
                <a:latin typeface="Times New Roman" panose="02020603050405020304" pitchFamily="18" charset="0"/>
                <a:ea typeface="SimSun" panose="02010600030101010101" pitchFamily="2" charset="-122"/>
              </a:rPr>
              <a:t>Level of measurement	Two independent groups	More than two independent 							groups	</a:t>
            </a:r>
            <a:endParaRPr lang="en-AU" altLang="zh-CN" sz="2000">
              <a:latin typeface="Times New Roman" panose="02020603050405020304" pitchFamily="18" charset="0"/>
              <a:ea typeface="SimSun" panose="02010600030101010101" pitchFamily="2" charset="-122"/>
            </a:endParaRPr>
          </a:p>
          <a:p>
            <a:pPr eaLnBrk="1" hangingPunct="1"/>
            <a:r>
              <a:rPr lang="en-AU" altLang="zh-CN" sz="2000">
                <a:latin typeface="Times New Roman" panose="02020603050405020304" pitchFamily="18" charset="0"/>
                <a:ea typeface="SimSun" panose="02010600030101010101" pitchFamily="2" charset="-122"/>
              </a:rPr>
              <a:t>Scale (interval and ratio)	Independent samples t test 	One way ANOVA	</a:t>
            </a:r>
          </a:p>
          <a:p>
            <a:pPr eaLnBrk="1" hangingPunct="1"/>
            <a:r>
              <a:rPr lang="en-AU" altLang="zh-CN" sz="2000">
                <a:latin typeface="Times New Roman" panose="02020603050405020304" pitchFamily="18" charset="0"/>
                <a:ea typeface="SimSun" panose="02010600030101010101" pitchFamily="2" charset="-122"/>
              </a:rPr>
              <a:t>Ordinal			Mann-Whitney			Kruskal-Wallis 	</a:t>
            </a:r>
          </a:p>
          <a:p>
            <a:pPr eaLnBrk="1" hangingPunct="1"/>
            <a:r>
              <a:rPr lang="en-AU" altLang="zh-CN" sz="2000">
                <a:latin typeface="Times New Roman" panose="02020603050405020304" pitchFamily="18" charset="0"/>
                <a:ea typeface="SimSun" panose="02010600030101010101" pitchFamily="2" charset="-122"/>
              </a:rPr>
              <a:t>Nominal			Chi Square			Chi Square	</a:t>
            </a:r>
          </a:p>
          <a:p>
            <a:pPr eaLnBrk="1" hangingPunct="1"/>
            <a:endParaRPr lang="en-AU" altLang="zh-CN" sz="2000" b="1">
              <a:latin typeface="Times New Roman" panose="02020603050405020304" pitchFamily="18" charset="0"/>
              <a:ea typeface="SimSun" panose="02010600030101010101" pitchFamily="2" charset="-122"/>
            </a:endParaRPr>
          </a:p>
          <a:p>
            <a:pPr eaLnBrk="1" hangingPunct="1"/>
            <a:r>
              <a:rPr lang="en-AU" altLang="zh-CN" sz="2000" b="1">
                <a:latin typeface="Times New Roman" panose="02020603050405020304" pitchFamily="18" charset="0"/>
                <a:ea typeface="SimSun" panose="02010600030101010101" pitchFamily="2" charset="-122"/>
              </a:rPr>
              <a:t>Related Samples tests (Repeated and Paired Measures Design)	</a:t>
            </a:r>
            <a:r>
              <a:rPr lang="en-AU" altLang="zh-CN" sz="2000">
                <a:latin typeface="Times New Roman" panose="02020603050405020304" pitchFamily="18" charset="0"/>
                <a:ea typeface="SimSun" panose="02010600030101010101" pitchFamily="2" charset="-122"/>
              </a:rPr>
              <a:t>		</a:t>
            </a:r>
          </a:p>
          <a:p>
            <a:pPr eaLnBrk="1" hangingPunct="1"/>
            <a:r>
              <a:rPr lang="en-AU" altLang="zh-CN" sz="2000">
                <a:latin typeface="Times New Roman" panose="02020603050405020304" pitchFamily="18" charset="0"/>
                <a:ea typeface="SimSun" panose="02010600030101010101" pitchFamily="2" charset="-122"/>
              </a:rPr>
              <a:t>Scale (interval and ratio)	Paired samples t test	Repeated measures ANOVA	</a:t>
            </a:r>
          </a:p>
          <a:p>
            <a:pPr eaLnBrk="1" hangingPunct="1"/>
            <a:r>
              <a:rPr lang="en-AU" altLang="zh-CN" sz="2000">
                <a:latin typeface="Times New Roman" panose="02020603050405020304" pitchFamily="18" charset="0"/>
                <a:ea typeface="SimSun" panose="02010600030101010101" pitchFamily="2" charset="-122"/>
              </a:rPr>
              <a:t>Ordinal			Wilcoxon Signed Ranks		Friedman	</a:t>
            </a:r>
          </a:p>
          <a:p>
            <a:pPr eaLnBrk="1" hangingPunct="1"/>
            <a:r>
              <a:rPr lang="en-AU" altLang="zh-CN" sz="2000">
                <a:latin typeface="Times New Roman" panose="02020603050405020304" pitchFamily="18" charset="0"/>
                <a:ea typeface="SimSun" panose="02010600030101010101" pitchFamily="2" charset="-122"/>
              </a:rPr>
              <a:t>Nominal			Chi Square			Chi square	</a:t>
            </a:r>
          </a:p>
          <a:p>
            <a:pPr eaLnBrk="1" hangingPunct="1"/>
            <a:endParaRPr lang="en-AU" altLang="en-US" sz="20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556</TotalTime>
  <Words>1685</Words>
  <Application>Microsoft Office PowerPoint</Application>
  <PresentationFormat>On-screen Show (4:3)</PresentationFormat>
  <Paragraphs>182</Paragraphs>
  <Slides>30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SimSun</vt:lpstr>
      <vt:lpstr>Arial</vt:lpstr>
      <vt:lpstr>Tahoma</vt:lpstr>
      <vt:lpstr>Times New Roman</vt:lpstr>
      <vt:lpstr>Default Design</vt:lpstr>
      <vt:lpstr>Bitmap Image</vt:lpstr>
      <vt:lpstr>Slide</vt:lpstr>
      <vt:lpstr>HYPOTHESIS  TESTING FOR  DIFFERENCES   BETWEEN MEANS AND BETWEEN PROPORTIONS</vt:lpstr>
      <vt:lpstr>ASSUMPTIONS</vt:lpstr>
      <vt:lpstr>ASSUMPTIONS : PARAMETRIC VERSUS NON-PARAMETRIC TESTS </vt:lpstr>
      <vt:lpstr>Designs</vt:lpstr>
      <vt:lpstr>t -TEST</vt:lpstr>
      <vt:lpstr>Types of t Test</vt:lpstr>
      <vt:lpstr>THE ONE SAMPLE t TEST : TESTING HYPOTHESES FOR SINGLE SAMPLES </vt:lpstr>
      <vt:lpstr>Example from SPSS</vt:lpstr>
      <vt:lpstr>Example using SPSS</vt:lpstr>
      <vt:lpstr>Example using SPSS</vt:lpstr>
      <vt:lpstr> Comparing Means With t Tests</vt:lpstr>
      <vt:lpstr>Independent Groups t Test.  Between Groups Design</vt:lpstr>
      <vt:lpstr>ASSUMPTIONS FOR INDEPENDENT GROUPS t TEST</vt:lpstr>
      <vt:lpstr>STATISTICAL TESTS FOR TWO INDEPENDENT GROUPS   (BETWEEN-SUBJECTS DESIGN)   -   COMPARING TWO SAMPLES</vt:lpstr>
      <vt:lpstr>The Standard Error of the Difference</vt:lpstr>
      <vt:lpstr>Example of Independent t test</vt:lpstr>
      <vt:lpstr>SPSS Example of Independent t test</vt:lpstr>
      <vt:lpstr>SPSS Example of Independent t test</vt:lpstr>
      <vt:lpstr>SPSS Example of Independent t test</vt:lpstr>
      <vt:lpstr>SPSS Example of Independent t test</vt:lpstr>
      <vt:lpstr>DEGREES OF FREEDOM </vt:lpstr>
      <vt:lpstr>MANN-WHITNEY U TEST </vt:lpstr>
      <vt:lpstr>STATISTICAL TESTS FOR THE REPEATED MEASURES AND MATCHED PAIRS DESIGN   (WITHIN-SUBJECTS DESIGN)</vt:lpstr>
      <vt:lpstr>Repeated Measures or  Matched Pairs Design (Parametric test) </vt:lpstr>
      <vt:lpstr>Repeated Measures or Paired Samples SPSS Example</vt:lpstr>
      <vt:lpstr>Repeated Measures or Paired Samples SPSS example.</vt:lpstr>
      <vt:lpstr>PowerPoint Presentation</vt:lpstr>
      <vt:lpstr>Repeated Measures or Paired Samples SPSS example.</vt:lpstr>
      <vt:lpstr>THE WILCOXON SIGNED RANKS TEST (NON-PARAMETRIC)</vt:lpstr>
      <vt:lpstr>Choosing the Correct Test.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Richard</dc:creator>
  <cp:lastModifiedBy>christelle wouassom</cp:lastModifiedBy>
  <cp:revision>59</cp:revision>
  <dcterms:created xsi:type="dcterms:W3CDTF">2007-07-29T05:30:01Z</dcterms:created>
  <dcterms:modified xsi:type="dcterms:W3CDTF">2017-11-23T14:03:51Z</dcterms:modified>
</cp:coreProperties>
</file>