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4"/>
    <p:sldMasterId id="2147483713" r:id="rId5"/>
    <p:sldMasterId id="2147483741" r:id="rId6"/>
    <p:sldMasterId id="2147483727" r:id="rId7"/>
  </p:sldMasterIdLst>
  <p:notesMasterIdLst>
    <p:notesMasterId r:id="rId26"/>
  </p:notesMasterIdLst>
  <p:sldIdLst>
    <p:sldId id="345" r:id="rId8"/>
    <p:sldId id="304" r:id="rId9"/>
    <p:sldId id="329" r:id="rId10"/>
    <p:sldId id="330" r:id="rId11"/>
    <p:sldId id="331" r:id="rId12"/>
    <p:sldId id="332" r:id="rId13"/>
    <p:sldId id="333" r:id="rId14"/>
    <p:sldId id="334" r:id="rId15"/>
    <p:sldId id="335" r:id="rId16"/>
    <p:sldId id="336" r:id="rId17"/>
    <p:sldId id="337" r:id="rId18"/>
    <p:sldId id="338" r:id="rId19"/>
    <p:sldId id="339" r:id="rId20"/>
    <p:sldId id="340" r:id="rId21"/>
    <p:sldId id="341" r:id="rId22"/>
    <p:sldId id="342" r:id="rId23"/>
    <p:sldId id="343" r:id="rId24"/>
    <p:sldId id="344" r:id="rId25"/>
  </p:sldIdLst>
  <p:sldSz cx="9144000" cy="6858000" type="screen4x3"/>
  <p:notesSz cx="6810375" cy="9942513"/>
  <p:embeddedFontLst>
    <p:embeddedFont>
      <p:font typeface="Calibri" panose="020F0502020204030204" pitchFamily="34" charset="0"/>
      <p:regular r:id="rId27"/>
      <p:bold r:id="rId28"/>
      <p:italic r:id="rId29"/>
      <p:bold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1D52"/>
    <a:srgbClr val="520D5D"/>
    <a:srgbClr val="58595B"/>
    <a:srgbClr val="DBD3E5"/>
    <a:srgbClr val="B8BABC"/>
    <a:srgbClr val="DADBDC"/>
    <a:srgbClr val="97999C"/>
    <a:srgbClr val="A991BC"/>
    <a:srgbClr val="8B6AA2"/>
    <a:srgbClr val="E682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347" autoAdjust="0"/>
    <p:restoredTop sz="95226" autoAdjust="0"/>
  </p:normalViewPr>
  <p:slideViewPr>
    <p:cSldViewPr snapToGrid="0">
      <p:cViewPr varScale="1">
        <p:scale>
          <a:sx n="86" d="100"/>
          <a:sy n="86" d="100"/>
        </p:scale>
        <p:origin x="955" y="58"/>
      </p:cViewPr>
      <p:guideLst>
        <p:guide orient="horz" pos="2160"/>
        <p:guide pos="2880"/>
      </p:guideLst>
    </p:cSldViewPr>
  </p:slideViewPr>
  <p:outlineViewPr>
    <p:cViewPr>
      <p:scale>
        <a:sx n="33" d="100"/>
        <a:sy n="33" d="100"/>
      </p:scale>
      <p:origin x="48"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font" Target="fonts/font2.fntdata"/><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font" Target="fonts/font1.fntdata"/><Relationship Id="rId30" Type="http://schemas.openxmlformats.org/officeDocument/2006/relationships/font" Target="fonts/font4.fntdata"/><Relationship Id="rId8"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24C61D-AB79-44C5-A794-83CC0888AE9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1D153000-C183-4027-BF33-E8C2A00BFA65}">
      <dgm:prSet phldrT="[Text]"/>
      <dgm:spPr>
        <a:solidFill>
          <a:srgbClr val="7030A0"/>
        </a:solidFill>
      </dgm:spPr>
      <dgm:t>
        <a:bodyPr/>
        <a:lstStyle/>
        <a:p>
          <a:r>
            <a:rPr lang="en-US" dirty="0">
              <a:latin typeface="Arial" panose="020B0604020202020204" pitchFamily="34" charset="0"/>
              <a:cs typeface="Arial" panose="020B0604020202020204" pitchFamily="34" charset="0"/>
            </a:rPr>
            <a:t>Authoritarian</a:t>
          </a:r>
          <a:endParaRPr lang="en-GB" dirty="0">
            <a:latin typeface="Arial" panose="020B0604020202020204" pitchFamily="34" charset="0"/>
            <a:cs typeface="Arial" panose="020B0604020202020204" pitchFamily="34" charset="0"/>
          </a:endParaRPr>
        </a:p>
      </dgm:t>
    </dgm:pt>
    <dgm:pt modelId="{DACD96FB-E083-4C98-B166-C38BF20580F4}" type="parTrans" cxnId="{6F4A4776-283E-4D1F-BD90-E8D48832D3B1}">
      <dgm:prSet/>
      <dgm:spPr/>
      <dgm:t>
        <a:bodyPr/>
        <a:lstStyle/>
        <a:p>
          <a:endParaRPr lang="en-GB"/>
        </a:p>
      </dgm:t>
    </dgm:pt>
    <dgm:pt modelId="{7871CB46-02B2-485F-81A3-C527BCE4321A}" type="sibTrans" cxnId="{6F4A4776-283E-4D1F-BD90-E8D48832D3B1}">
      <dgm:prSet/>
      <dgm:spPr/>
      <dgm:t>
        <a:bodyPr/>
        <a:lstStyle/>
        <a:p>
          <a:endParaRPr lang="en-GB"/>
        </a:p>
      </dgm:t>
    </dgm:pt>
    <dgm:pt modelId="{686FF272-3A37-49B1-A4CE-599E48F85C43}">
      <dgm:prSet phldrT="[Text]"/>
      <dgm:spPr>
        <a:solidFill>
          <a:srgbClr val="7030A0"/>
        </a:solidFill>
      </dgm:spPr>
      <dgm:t>
        <a:bodyPr/>
        <a:lstStyle/>
        <a:p>
          <a:r>
            <a:rPr lang="en-US">
              <a:latin typeface="Arial" panose="020B0604020202020204" pitchFamily="34" charset="0"/>
              <a:cs typeface="Arial" panose="020B0604020202020204" pitchFamily="34" charset="0"/>
            </a:rPr>
            <a:t>Paternalistic</a:t>
          </a:r>
          <a:endParaRPr lang="en-GB">
            <a:latin typeface="Arial" panose="020B0604020202020204" pitchFamily="34" charset="0"/>
            <a:cs typeface="Arial" panose="020B0604020202020204" pitchFamily="34" charset="0"/>
          </a:endParaRPr>
        </a:p>
      </dgm:t>
    </dgm:pt>
    <dgm:pt modelId="{9FB8F1E3-4185-44C7-8A1D-39247D1ED1AA}" type="parTrans" cxnId="{3F2810C1-6E8F-46E5-9AE4-E948D1E1BEB6}">
      <dgm:prSet/>
      <dgm:spPr/>
      <dgm:t>
        <a:bodyPr/>
        <a:lstStyle/>
        <a:p>
          <a:endParaRPr lang="en-GB"/>
        </a:p>
      </dgm:t>
    </dgm:pt>
    <dgm:pt modelId="{392E64F6-3534-425B-98A4-29A64DB82566}" type="sibTrans" cxnId="{3F2810C1-6E8F-46E5-9AE4-E948D1E1BEB6}">
      <dgm:prSet/>
      <dgm:spPr/>
      <dgm:t>
        <a:bodyPr/>
        <a:lstStyle/>
        <a:p>
          <a:endParaRPr lang="en-GB"/>
        </a:p>
      </dgm:t>
    </dgm:pt>
    <dgm:pt modelId="{9054C4CD-EFF7-4280-B373-4B6677540461}">
      <dgm:prSet phldrT="[Text]"/>
      <dgm:spPr>
        <a:solidFill>
          <a:srgbClr val="7030A0"/>
        </a:solidFill>
      </dgm:spPr>
      <dgm:t>
        <a:bodyPr/>
        <a:lstStyle/>
        <a:p>
          <a:r>
            <a:rPr lang="en-US" dirty="0">
              <a:latin typeface="Arial" panose="020B0604020202020204" pitchFamily="34" charset="0"/>
              <a:cs typeface="Arial" panose="020B0604020202020204" pitchFamily="34" charset="0"/>
            </a:rPr>
            <a:t>Consultative</a:t>
          </a:r>
          <a:endParaRPr lang="en-GB" dirty="0">
            <a:latin typeface="Arial" panose="020B0604020202020204" pitchFamily="34" charset="0"/>
            <a:cs typeface="Arial" panose="020B0604020202020204" pitchFamily="34" charset="0"/>
          </a:endParaRPr>
        </a:p>
      </dgm:t>
    </dgm:pt>
    <dgm:pt modelId="{2D703D31-8355-4BD5-A2CD-0E73E7B37554}" type="parTrans" cxnId="{A3EAC971-4F64-4FF3-9B32-C0CEA0826C7D}">
      <dgm:prSet/>
      <dgm:spPr/>
      <dgm:t>
        <a:bodyPr/>
        <a:lstStyle/>
        <a:p>
          <a:endParaRPr lang="en-GB"/>
        </a:p>
      </dgm:t>
    </dgm:pt>
    <dgm:pt modelId="{49C37C66-2863-460E-BFF8-7C81AB19321B}" type="sibTrans" cxnId="{A3EAC971-4F64-4FF3-9B32-C0CEA0826C7D}">
      <dgm:prSet/>
      <dgm:spPr/>
      <dgm:t>
        <a:bodyPr/>
        <a:lstStyle/>
        <a:p>
          <a:endParaRPr lang="en-GB"/>
        </a:p>
      </dgm:t>
    </dgm:pt>
    <dgm:pt modelId="{1C4E0B83-FBFE-4DC0-BD33-8127B24D2220}">
      <dgm:prSet phldrT="[Text]"/>
      <dgm:spPr>
        <a:solidFill>
          <a:srgbClr val="7030A0"/>
        </a:solidFill>
      </dgm:spPr>
      <dgm:t>
        <a:bodyPr/>
        <a:lstStyle/>
        <a:p>
          <a:r>
            <a:rPr lang="en-US">
              <a:latin typeface="Arial" panose="020B0604020202020204" pitchFamily="34" charset="0"/>
              <a:cs typeface="Arial" panose="020B0604020202020204" pitchFamily="34" charset="0"/>
            </a:rPr>
            <a:t>Constitutional</a:t>
          </a:r>
          <a:endParaRPr lang="en-GB">
            <a:latin typeface="Arial" panose="020B0604020202020204" pitchFamily="34" charset="0"/>
            <a:cs typeface="Arial" panose="020B0604020202020204" pitchFamily="34" charset="0"/>
          </a:endParaRPr>
        </a:p>
      </dgm:t>
    </dgm:pt>
    <dgm:pt modelId="{3AC7DA1B-41D9-4D76-9F37-B130FD1AF225}" type="parTrans" cxnId="{A6488C47-4D7A-4EE9-AB64-0CEF0082E4C2}">
      <dgm:prSet/>
      <dgm:spPr/>
      <dgm:t>
        <a:bodyPr/>
        <a:lstStyle/>
        <a:p>
          <a:endParaRPr lang="en-GB"/>
        </a:p>
      </dgm:t>
    </dgm:pt>
    <dgm:pt modelId="{7B711EBB-2EDC-431E-BA83-B48C07CB8654}" type="sibTrans" cxnId="{A6488C47-4D7A-4EE9-AB64-0CEF0082E4C2}">
      <dgm:prSet/>
      <dgm:spPr/>
      <dgm:t>
        <a:bodyPr/>
        <a:lstStyle/>
        <a:p>
          <a:endParaRPr lang="en-GB"/>
        </a:p>
      </dgm:t>
    </dgm:pt>
    <dgm:pt modelId="{F43C90CF-CF7F-4FD0-85D0-16A22E09D0C6}">
      <dgm:prSet phldrT="[Text]"/>
      <dgm:spPr>
        <a:solidFill>
          <a:srgbClr val="7030A0"/>
        </a:solidFill>
      </dgm:spPr>
      <dgm:t>
        <a:bodyPr/>
        <a:lstStyle/>
        <a:p>
          <a:r>
            <a:rPr lang="en-US">
              <a:latin typeface="Arial" panose="020B0604020202020204" pitchFamily="34" charset="0"/>
              <a:cs typeface="Arial" panose="020B0604020202020204" pitchFamily="34" charset="0"/>
            </a:rPr>
            <a:t>Opportunist</a:t>
          </a:r>
          <a:endParaRPr lang="en-GB">
            <a:latin typeface="Arial" panose="020B0604020202020204" pitchFamily="34" charset="0"/>
            <a:cs typeface="Arial" panose="020B0604020202020204" pitchFamily="34" charset="0"/>
          </a:endParaRPr>
        </a:p>
      </dgm:t>
    </dgm:pt>
    <dgm:pt modelId="{49C45928-DD8E-47F6-B226-51A30B97D24A}" type="parTrans" cxnId="{0D956D90-4EF1-40F2-B946-C95FDDBF9ADB}">
      <dgm:prSet/>
      <dgm:spPr/>
      <dgm:t>
        <a:bodyPr/>
        <a:lstStyle/>
        <a:p>
          <a:endParaRPr lang="en-GB"/>
        </a:p>
      </dgm:t>
    </dgm:pt>
    <dgm:pt modelId="{184D0B5A-E281-49F4-AC15-311EA03DE132}" type="sibTrans" cxnId="{0D956D90-4EF1-40F2-B946-C95FDDBF9ADB}">
      <dgm:prSet/>
      <dgm:spPr/>
      <dgm:t>
        <a:bodyPr/>
        <a:lstStyle/>
        <a:p>
          <a:endParaRPr lang="en-GB"/>
        </a:p>
      </dgm:t>
    </dgm:pt>
    <dgm:pt modelId="{6C0F875B-6F77-4BEE-90F8-EBE607EDF6A7}" type="pres">
      <dgm:prSet presAssocID="{F224C61D-AB79-44C5-A794-83CC0888AE9E}" presName="diagram" presStyleCnt="0">
        <dgm:presLayoutVars>
          <dgm:dir/>
          <dgm:resizeHandles val="exact"/>
        </dgm:presLayoutVars>
      </dgm:prSet>
      <dgm:spPr/>
    </dgm:pt>
    <dgm:pt modelId="{7EF3E340-0CAE-44FC-82BE-4E1B40B2364C}" type="pres">
      <dgm:prSet presAssocID="{1D153000-C183-4027-BF33-E8C2A00BFA65}" presName="node" presStyleLbl="node1" presStyleIdx="0" presStyleCnt="5">
        <dgm:presLayoutVars>
          <dgm:bulletEnabled val="1"/>
        </dgm:presLayoutVars>
      </dgm:prSet>
      <dgm:spPr/>
    </dgm:pt>
    <dgm:pt modelId="{D322C5E2-3E53-45ED-B694-342A1AD02D49}" type="pres">
      <dgm:prSet presAssocID="{7871CB46-02B2-485F-81A3-C527BCE4321A}" presName="sibTrans" presStyleCnt="0"/>
      <dgm:spPr/>
    </dgm:pt>
    <dgm:pt modelId="{9C03F292-226B-42A5-B3E5-70A510F95191}" type="pres">
      <dgm:prSet presAssocID="{686FF272-3A37-49B1-A4CE-599E48F85C43}" presName="node" presStyleLbl="node1" presStyleIdx="1" presStyleCnt="5">
        <dgm:presLayoutVars>
          <dgm:bulletEnabled val="1"/>
        </dgm:presLayoutVars>
      </dgm:prSet>
      <dgm:spPr/>
    </dgm:pt>
    <dgm:pt modelId="{D7296CC0-7646-41CF-880E-36A0D1C396C3}" type="pres">
      <dgm:prSet presAssocID="{392E64F6-3534-425B-98A4-29A64DB82566}" presName="sibTrans" presStyleCnt="0"/>
      <dgm:spPr/>
    </dgm:pt>
    <dgm:pt modelId="{B78F204B-B906-462D-916F-CB85F00B8E0C}" type="pres">
      <dgm:prSet presAssocID="{9054C4CD-EFF7-4280-B373-4B6677540461}" presName="node" presStyleLbl="node1" presStyleIdx="2" presStyleCnt="5" custLinFactNeighborX="0" custLinFactNeighborY="-1677">
        <dgm:presLayoutVars>
          <dgm:bulletEnabled val="1"/>
        </dgm:presLayoutVars>
      </dgm:prSet>
      <dgm:spPr/>
    </dgm:pt>
    <dgm:pt modelId="{DB10577A-1902-47F0-929A-40EEE1516554}" type="pres">
      <dgm:prSet presAssocID="{49C37C66-2863-460E-BFF8-7C81AB19321B}" presName="sibTrans" presStyleCnt="0"/>
      <dgm:spPr/>
    </dgm:pt>
    <dgm:pt modelId="{703A66F7-54D5-4797-AE5D-BB64BC7AB0CC}" type="pres">
      <dgm:prSet presAssocID="{1C4E0B83-FBFE-4DC0-BD33-8127B24D2220}" presName="node" presStyleLbl="node1" presStyleIdx="3" presStyleCnt="5">
        <dgm:presLayoutVars>
          <dgm:bulletEnabled val="1"/>
        </dgm:presLayoutVars>
      </dgm:prSet>
      <dgm:spPr/>
    </dgm:pt>
    <dgm:pt modelId="{1491B5E3-B9A0-48F0-85E8-BA10F7FFCF2A}" type="pres">
      <dgm:prSet presAssocID="{7B711EBB-2EDC-431E-BA83-B48C07CB8654}" presName="sibTrans" presStyleCnt="0"/>
      <dgm:spPr/>
    </dgm:pt>
    <dgm:pt modelId="{F303809E-CCC0-46EC-A1AB-083FE7EEBF2B}" type="pres">
      <dgm:prSet presAssocID="{F43C90CF-CF7F-4FD0-85D0-16A22E09D0C6}" presName="node" presStyleLbl="node1" presStyleIdx="4" presStyleCnt="5">
        <dgm:presLayoutVars>
          <dgm:bulletEnabled val="1"/>
        </dgm:presLayoutVars>
      </dgm:prSet>
      <dgm:spPr/>
    </dgm:pt>
  </dgm:ptLst>
  <dgm:cxnLst>
    <dgm:cxn modelId="{A6488C47-4D7A-4EE9-AB64-0CEF0082E4C2}" srcId="{F224C61D-AB79-44C5-A794-83CC0888AE9E}" destId="{1C4E0B83-FBFE-4DC0-BD33-8127B24D2220}" srcOrd="3" destOrd="0" parTransId="{3AC7DA1B-41D9-4D76-9F37-B130FD1AF225}" sibTransId="{7B711EBB-2EDC-431E-BA83-B48C07CB8654}"/>
    <dgm:cxn modelId="{4F9EE06B-F13D-4744-B1DB-DB7FD953E511}" type="presOf" srcId="{686FF272-3A37-49B1-A4CE-599E48F85C43}" destId="{9C03F292-226B-42A5-B3E5-70A510F95191}" srcOrd="0" destOrd="0" presId="urn:microsoft.com/office/officeart/2005/8/layout/default"/>
    <dgm:cxn modelId="{A3EAC971-4F64-4FF3-9B32-C0CEA0826C7D}" srcId="{F224C61D-AB79-44C5-A794-83CC0888AE9E}" destId="{9054C4CD-EFF7-4280-B373-4B6677540461}" srcOrd="2" destOrd="0" parTransId="{2D703D31-8355-4BD5-A2CD-0E73E7B37554}" sibTransId="{49C37C66-2863-460E-BFF8-7C81AB19321B}"/>
    <dgm:cxn modelId="{D8406254-E54C-4419-92AF-43382BC71E67}" type="presOf" srcId="{F224C61D-AB79-44C5-A794-83CC0888AE9E}" destId="{6C0F875B-6F77-4BEE-90F8-EBE607EDF6A7}" srcOrd="0" destOrd="0" presId="urn:microsoft.com/office/officeart/2005/8/layout/default"/>
    <dgm:cxn modelId="{6F4A4776-283E-4D1F-BD90-E8D48832D3B1}" srcId="{F224C61D-AB79-44C5-A794-83CC0888AE9E}" destId="{1D153000-C183-4027-BF33-E8C2A00BFA65}" srcOrd="0" destOrd="0" parTransId="{DACD96FB-E083-4C98-B166-C38BF20580F4}" sibTransId="{7871CB46-02B2-485F-81A3-C527BCE4321A}"/>
    <dgm:cxn modelId="{19E4BB7E-71D5-409F-B5AD-A70E0995A897}" type="presOf" srcId="{F43C90CF-CF7F-4FD0-85D0-16A22E09D0C6}" destId="{F303809E-CCC0-46EC-A1AB-083FE7EEBF2B}" srcOrd="0" destOrd="0" presId="urn:microsoft.com/office/officeart/2005/8/layout/default"/>
    <dgm:cxn modelId="{0D956D90-4EF1-40F2-B946-C95FDDBF9ADB}" srcId="{F224C61D-AB79-44C5-A794-83CC0888AE9E}" destId="{F43C90CF-CF7F-4FD0-85D0-16A22E09D0C6}" srcOrd="4" destOrd="0" parTransId="{49C45928-DD8E-47F6-B226-51A30B97D24A}" sibTransId="{184D0B5A-E281-49F4-AC15-311EA03DE132}"/>
    <dgm:cxn modelId="{A806A89F-79CB-419A-B2F5-1CA670F99E06}" type="presOf" srcId="{1C4E0B83-FBFE-4DC0-BD33-8127B24D2220}" destId="{703A66F7-54D5-4797-AE5D-BB64BC7AB0CC}" srcOrd="0" destOrd="0" presId="urn:microsoft.com/office/officeart/2005/8/layout/default"/>
    <dgm:cxn modelId="{3F2810C1-6E8F-46E5-9AE4-E948D1E1BEB6}" srcId="{F224C61D-AB79-44C5-A794-83CC0888AE9E}" destId="{686FF272-3A37-49B1-A4CE-599E48F85C43}" srcOrd="1" destOrd="0" parTransId="{9FB8F1E3-4185-44C7-8A1D-39247D1ED1AA}" sibTransId="{392E64F6-3534-425B-98A4-29A64DB82566}"/>
    <dgm:cxn modelId="{4FF7F6C1-17B6-4849-8662-CDD93247A7E5}" type="presOf" srcId="{1D153000-C183-4027-BF33-E8C2A00BFA65}" destId="{7EF3E340-0CAE-44FC-82BE-4E1B40B2364C}" srcOrd="0" destOrd="0" presId="urn:microsoft.com/office/officeart/2005/8/layout/default"/>
    <dgm:cxn modelId="{892AD7CF-FC5A-4614-AF7F-CB73B26DDFDC}" type="presOf" srcId="{9054C4CD-EFF7-4280-B373-4B6677540461}" destId="{B78F204B-B906-462D-916F-CB85F00B8E0C}" srcOrd="0" destOrd="0" presId="urn:microsoft.com/office/officeart/2005/8/layout/default"/>
    <dgm:cxn modelId="{A1D1E187-D70D-47F7-8751-DC5C4F5D202A}" type="presParOf" srcId="{6C0F875B-6F77-4BEE-90F8-EBE607EDF6A7}" destId="{7EF3E340-0CAE-44FC-82BE-4E1B40B2364C}" srcOrd="0" destOrd="0" presId="urn:microsoft.com/office/officeart/2005/8/layout/default"/>
    <dgm:cxn modelId="{94DBF1AF-165A-482A-B876-BB686B36ECD2}" type="presParOf" srcId="{6C0F875B-6F77-4BEE-90F8-EBE607EDF6A7}" destId="{D322C5E2-3E53-45ED-B694-342A1AD02D49}" srcOrd="1" destOrd="0" presId="urn:microsoft.com/office/officeart/2005/8/layout/default"/>
    <dgm:cxn modelId="{FD616507-D2D3-4C47-A566-05BAA9186547}" type="presParOf" srcId="{6C0F875B-6F77-4BEE-90F8-EBE607EDF6A7}" destId="{9C03F292-226B-42A5-B3E5-70A510F95191}" srcOrd="2" destOrd="0" presId="urn:microsoft.com/office/officeart/2005/8/layout/default"/>
    <dgm:cxn modelId="{A3338473-D351-4BA2-AE33-27C3B1AB658F}" type="presParOf" srcId="{6C0F875B-6F77-4BEE-90F8-EBE607EDF6A7}" destId="{D7296CC0-7646-41CF-880E-36A0D1C396C3}" srcOrd="3" destOrd="0" presId="urn:microsoft.com/office/officeart/2005/8/layout/default"/>
    <dgm:cxn modelId="{B779253B-8E2E-426C-A0B7-6D919BF97D8B}" type="presParOf" srcId="{6C0F875B-6F77-4BEE-90F8-EBE607EDF6A7}" destId="{B78F204B-B906-462D-916F-CB85F00B8E0C}" srcOrd="4" destOrd="0" presId="urn:microsoft.com/office/officeart/2005/8/layout/default"/>
    <dgm:cxn modelId="{A71E1DA3-0ED9-4C36-9825-D9961454F326}" type="presParOf" srcId="{6C0F875B-6F77-4BEE-90F8-EBE607EDF6A7}" destId="{DB10577A-1902-47F0-929A-40EEE1516554}" srcOrd="5" destOrd="0" presId="urn:microsoft.com/office/officeart/2005/8/layout/default"/>
    <dgm:cxn modelId="{B8EAB012-C36C-482C-ADBE-7B5A4D2D77E0}" type="presParOf" srcId="{6C0F875B-6F77-4BEE-90F8-EBE607EDF6A7}" destId="{703A66F7-54D5-4797-AE5D-BB64BC7AB0CC}" srcOrd="6" destOrd="0" presId="urn:microsoft.com/office/officeart/2005/8/layout/default"/>
    <dgm:cxn modelId="{9E5EAC43-53F5-430F-B051-668ABF2DDC4C}" type="presParOf" srcId="{6C0F875B-6F77-4BEE-90F8-EBE607EDF6A7}" destId="{1491B5E3-B9A0-48F0-85E8-BA10F7FFCF2A}" srcOrd="7" destOrd="0" presId="urn:microsoft.com/office/officeart/2005/8/layout/default"/>
    <dgm:cxn modelId="{E1EFF193-EDBF-406A-9FF2-158E0B606BEE}" type="presParOf" srcId="{6C0F875B-6F77-4BEE-90F8-EBE607EDF6A7}" destId="{F303809E-CCC0-46EC-A1AB-083FE7EEBF2B}"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F3E340-0CAE-44FC-82BE-4E1B40B2364C}">
      <dsp:nvSpPr>
        <dsp:cNvPr id="0" name=""/>
        <dsp:cNvSpPr/>
      </dsp:nvSpPr>
      <dsp:spPr>
        <a:xfrm>
          <a:off x="0" y="550267"/>
          <a:ext cx="2059781" cy="123586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Authoritarian</a:t>
          </a:r>
          <a:endParaRPr lang="en-GB" sz="2400" kern="1200" dirty="0">
            <a:latin typeface="Arial" panose="020B0604020202020204" pitchFamily="34" charset="0"/>
            <a:cs typeface="Arial" panose="020B0604020202020204" pitchFamily="34" charset="0"/>
          </a:endParaRPr>
        </a:p>
      </dsp:txBody>
      <dsp:txXfrm>
        <a:off x="0" y="550267"/>
        <a:ext cx="2059781" cy="1235868"/>
      </dsp:txXfrm>
    </dsp:sp>
    <dsp:sp modelId="{9C03F292-226B-42A5-B3E5-70A510F95191}">
      <dsp:nvSpPr>
        <dsp:cNvPr id="0" name=""/>
        <dsp:cNvSpPr/>
      </dsp:nvSpPr>
      <dsp:spPr>
        <a:xfrm>
          <a:off x="2265759" y="550267"/>
          <a:ext cx="2059781" cy="123586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latin typeface="Arial" panose="020B0604020202020204" pitchFamily="34" charset="0"/>
              <a:cs typeface="Arial" panose="020B0604020202020204" pitchFamily="34" charset="0"/>
            </a:rPr>
            <a:t>Paternalistic</a:t>
          </a:r>
          <a:endParaRPr lang="en-GB" sz="2400" kern="1200">
            <a:latin typeface="Arial" panose="020B0604020202020204" pitchFamily="34" charset="0"/>
            <a:cs typeface="Arial" panose="020B0604020202020204" pitchFamily="34" charset="0"/>
          </a:endParaRPr>
        </a:p>
      </dsp:txBody>
      <dsp:txXfrm>
        <a:off x="2265759" y="550267"/>
        <a:ext cx="2059781" cy="1235868"/>
      </dsp:txXfrm>
    </dsp:sp>
    <dsp:sp modelId="{B78F204B-B906-462D-916F-CB85F00B8E0C}">
      <dsp:nvSpPr>
        <dsp:cNvPr id="0" name=""/>
        <dsp:cNvSpPr/>
      </dsp:nvSpPr>
      <dsp:spPr>
        <a:xfrm>
          <a:off x="4531518" y="529541"/>
          <a:ext cx="2059781" cy="123586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Consultative</a:t>
          </a:r>
          <a:endParaRPr lang="en-GB" sz="2400" kern="1200" dirty="0">
            <a:latin typeface="Arial" panose="020B0604020202020204" pitchFamily="34" charset="0"/>
            <a:cs typeface="Arial" panose="020B0604020202020204" pitchFamily="34" charset="0"/>
          </a:endParaRPr>
        </a:p>
      </dsp:txBody>
      <dsp:txXfrm>
        <a:off x="4531518" y="529541"/>
        <a:ext cx="2059781" cy="1235868"/>
      </dsp:txXfrm>
    </dsp:sp>
    <dsp:sp modelId="{703A66F7-54D5-4797-AE5D-BB64BC7AB0CC}">
      <dsp:nvSpPr>
        <dsp:cNvPr id="0" name=""/>
        <dsp:cNvSpPr/>
      </dsp:nvSpPr>
      <dsp:spPr>
        <a:xfrm>
          <a:off x="1132879" y="1992114"/>
          <a:ext cx="2059781" cy="123586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latin typeface="Arial" panose="020B0604020202020204" pitchFamily="34" charset="0"/>
              <a:cs typeface="Arial" panose="020B0604020202020204" pitchFamily="34" charset="0"/>
            </a:rPr>
            <a:t>Constitutional</a:t>
          </a:r>
          <a:endParaRPr lang="en-GB" sz="2400" kern="1200">
            <a:latin typeface="Arial" panose="020B0604020202020204" pitchFamily="34" charset="0"/>
            <a:cs typeface="Arial" panose="020B0604020202020204" pitchFamily="34" charset="0"/>
          </a:endParaRPr>
        </a:p>
      </dsp:txBody>
      <dsp:txXfrm>
        <a:off x="1132879" y="1992114"/>
        <a:ext cx="2059781" cy="1235868"/>
      </dsp:txXfrm>
    </dsp:sp>
    <dsp:sp modelId="{F303809E-CCC0-46EC-A1AB-083FE7EEBF2B}">
      <dsp:nvSpPr>
        <dsp:cNvPr id="0" name=""/>
        <dsp:cNvSpPr/>
      </dsp:nvSpPr>
      <dsp:spPr>
        <a:xfrm>
          <a:off x="3398639" y="1992114"/>
          <a:ext cx="2059781" cy="1235868"/>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latin typeface="Arial" panose="020B0604020202020204" pitchFamily="34" charset="0"/>
              <a:cs typeface="Arial" panose="020B0604020202020204" pitchFamily="34" charset="0"/>
            </a:rPr>
            <a:t>Opportunist</a:t>
          </a:r>
          <a:endParaRPr lang="en-GB" sz="2400" kern="1200">
            <a:latin typeface="Arial" panose="020B0604020202020204" pitchFamily="34" charset="0"/>
            <a:cs typeface="Arial" panose="020B0604020202020204" pitchFamily="34" charset="0"/>
          </a:endParaRPr>
        </a:p>
      </dsp:txBody>
      <dsp:txXfrm>
        <a:off x="3398639" y="1992114"/>
        <a:ext cx="2059781" cy="123586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7625" y="0"/>
            <a:ext cx="2951163" cy="496888"/>
          </a:xfrm>
          <a:prstGeom prst="rect">
            <a:avLst/>
          </a:prstGeom>
        </p:spPr>
        <p:txBody>
          <a:bodyPr vert="horz" lIns="91440" tIns="45720" rIns="91440" bIns="45720" rtlCol="0"/>
          <a:lstStyle>
            <a:lvl1pPr algn="r">
              <a:defRPr sz="1200"/>
            </a:lvl1pPr>
          </a:lstStyle>
          <a:p>
            <a:fld id="{7E370449-BA03-46E9-A50A-24E73E92BF52}" type="datetimeFigureOut">
              <a:rPr lang="en-GB" smtClean="0"/>
              <a:t>14/09/2020</a:t>
            </a:fld>
            <a:endParaRPr lang="en-GB"/>
          </a:p>
        </p:txBody>
      </p:sp>
      <p:sp>
        <p:nvSpPr>
          <p:cNvPr id="4" name="Slide Image Placeholder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038" y="4722813"/>
            <a:ext cx="5448300" cy="44735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4038"/>
            <a:ext cx="2951163"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7625" y="9444038"/>
            <a:ext cx="2951163" cy="496887"/>
          </a:xfrm>
          <a:prstGeom prst="rect">
            <a:avLst/>
          </a:prstGeom>
        </p:spPr>
        <p:txBody>
          <a:bodyPr vert="horz" lIns="91440" tIns="45720" rIns="91440" bIns="45720" rtlCol="0" anchor="b"/>
          <a:lstStyle>
            <a:lvl1pPr algn="r">
              <a:defRPr sz="1200"/>
            </a:lvl1pPr>
          </a:lstStyle>
          <a:p>
            <a:fld id="{F4B9E6EF-8E04-43AF-B087-9D16E2B8925E}" type="slidenum">
              <a:rPr lang="en-GB" smtClean="0"/>
              <a:t>‹#›</a:t>
            </a:fld>
            <a:endParaRPr lang="en-GB"/>
          </a:p>
        </p:txBody>
      </p:sp>
    </p:spTree>
    <p:extLst>
      <p:ext uri="{BB962C8B-B14F-4D97-AF65-F5344CB8AC3E}">
        <p14:creationId xmlns:p14="http://schemas.microsoft.com/office/powerpoint/2010/main" val="4084728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B9E6EF-8E04-43AF-B087-9D16E2B8925E}" type="slidenum">
              <a:rPr lang="en-GB" smtClean="0"/>
              <a:t>1</a:t>
            </a:fld>
            <a:endParaRPr lang="en-GB"/>
          </a:p>
        </p:txBody>
      </p:sp>
    </p:spTree>
    <p:extLst>
      <p:ext uri="{BB962C8B-B14F-4D97-AF65-F5344CB8AC3E}">
        <p14:creationId xmlns:p14="http://schemas.microsoft.com/office/powerpoint/2010/main" val="1215756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Chapter 4, in the last session we covered the “Dynamic Context of Employment Relations”, and today we are going to discuss “Managing Employment Relations”.</a:t>
            </a:r>
          </a:p>
        </p:txBody>
      </p:sp>
      <p:sp>
        <p:nvSpPr>
          <p:cNvPr id="4" name="Slide Number Placeholder 3"/>
          <p:cNvSpPr>
            <a:spLocks noGrp="1"/>
          </p:cNvSpPr>
          <p:nvPr>
            <p:ph type="sldNum" sz="quarter" idx="5"/>
          </p:nvPr>
        </p:nvSpPr>
        <p:spPr/>
        <p:txBody>
          <a:bodyPr/>
          <a:lstStyle/>
          <a:p>
            <a:fld id="{F4B9E6EF-8E04-43AF-B087-9D16E2B8925E}" type="slidenum">
              <a:rPr lang="en-GB" smtClean="0"/>
              <a:t>2</a:t>
            </a:fld>
            <a:endParaRPr lang="en-GB"/>
          </a:p>
        </p:txBody>
      </p:sp>
    </p:spTree>
    <p:extLst>
      <p:ext uri="{BB962C8B-B14F-4D97-AF65-F5344CB8AC3E}">
        <p14:creationId xmlns:p14="http://schemas.microsoft.com/office/powerpoint/2010/main" val="1718496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B9E6EF-8E04-43AF-B087-9D16E2B8925E}" type="slidenum">
              <a:rPr lang="en-GB" smtClean="0"/>
              <a:t>3</a:t>
            </a:fld>
            <a:endParaRPr lang="en-GB"/>
          </a:p>
        </p:txBody>
      </p:sp>
    </p:spTree>
    <p:extLst>
      <p:ext uri="{BB962C8B-B14F-4D97-AF65-F5344CB8AC3E}">
        <p14:creationId xmlns:p14="http://schemas.microsoft.com/office/powerpoint/2010/main" val="1881763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B9E6EF-8E04-43AF-B087-9D16E2B8925E}" type="slidenum">
              <a:rPr lang="en-GB" smtClean="0"/>
              <a:t>4</a:t>
            </a:fld>
            <a:endParaRPr lang="en-GB"/>
          </a:p>
        </p:txBody>
      </p:sp>
    </p:spTree>
    <p:extLst>
      <p:ext uri="{BB962C8B-B14F-4D97-AF65-F5344CB8AC3E}">
        <p14:creationId xmlns:p14="http://schemas.microsoft.com/office/powerpoint/2010/main" val="24599881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Many HR Professionals today are lacking in Employment Relations expertise – there are a number of reasons for this, less Unionised organisations but also a move towards HR Business Partner models according to some  – see Andy Cook article on this on Moodle.</a:t>
            </a:r>
          </a:p>
          <a:p>
            <a:pPr marL="171450" indent="-171450">
              <a:buFont typeface="Arial" panose="020B0604020202020204" pitchFamily="34" charset="0"/>
              <a:buChar char="•"/>
            </a:pPr>
            <a:r>
              <a:rPr lang="en-GB" dirty="0"/>
              <a:t>Large traditional sectors are occasionally found to still have ER specialists – Tata Steel is a local example.  Do any of your organisations still have Employment Relations experts within?</a:t>
            </a:r>
          </a:p>
        </p:txBody>
      </p:sp>
      <p:sp>
        <p:nvSpPr>
          <p:cNvPr id="4" name="Slide Number Placeholder 3"/>
          <p:cNvSpPr>
            <a:spLocks noGrp="1"/>
          </p:cNvSpPr>
          <p:nvPr>
            <p:ph type="sldNum" sz="quarter" idx="5"/>
          </p:nvPr>
        </p:nvSpPr>
        <p:spPr/>
        <p:txBody>
          <a:bodyPr/>
          <a:lstStyle/>
          <a:p>
            <a:fld id="{F4B9E6EF-8E04-43AF-B087-9D16E2B8925E}" type="slidenum">
              <a:rPr lang="en-GB" smtClean="0"/>
              <a:t>5</a:t>
            </a:fld>
            <a:endParaRPr lang="en-GB"/>
          </a:p>
        </p:txBody>
      </p:sp>
    </p:spTree>
    <p:extLst>
      <p:ext uri="{BB962C8B-B14F-4D97-AF65-F5344CB8AC3E}">
        <p14:creationId xmlns:p14="http://schemas.microsoft.com/office/powerpoint/2010/main" val="61565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 else could you add to this? – Collaboration, innovation, growing leaders, demonstrating resilience, demonstrating adaptability and grit in the face of adversity, being tech savvy and able to analyse Data will be key in the future.</a:t>
            </a:r>
          </a:p>
        </p:txBody>
      </p:sp>
      <p:sp>
        <p:nvSpPr>
          <p:cNvPr id="4" name="Slide Number Placeholder 3"/>
          <p:cNvSpPr>
            <a:spLocks noGrp="1"/>
          </p:cNvSpPr>
          <p:nvPr>
            <p:ph type="sldNum" sz="quarter" idx="5"/>
          </p:nvPr>
        </p:nvSpPr>
        <p:spPr/>
        <p:txBody>
          <a:bodyPr/>
          <a:lstStyle/>
          <a:p>
            <a:fld id="{F4B9E6EF-8E04-43AF-B087-9D16E2B8925E}" type="slidenum">
              <a:rPr lang="en-GB" smtClean="0"/>
              <a:t>6</a:t>
            </a:fld>
            <a:endParaRPr lang="en-GB"/>
          </a:p>
        </p:txBody>
      </p:sp>
    </p:spTree>
    <p:extLst>
      <p:ext uri="{BB962C8B-B14F-4D97-AF65-F5344CB8AC3E}">
        <p14:creationId xmlns:p14="http://schemas.microsoft.com/office/powerpoint/2010/main" val="28722463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Are these outdated?? – With more emphasis on social enterprising organisations and CSR perhaps there should be objectives around sustainability, ethical practice.</a:t>
            </a:r>
          </a:p>
          <a:p>
            <a:pPr marL="171450" indent="-171450">
              <a:buFont typeface="Arial" panose="020B0604020202020204" pitchFamily="34" charset="0"/>
              <a:buChar char="•"/>
            </a:pPr>
            <a:r>
              <a:rPr lang="en-GB" dirty="0"/>
              <a:t>Pure Wafer example that I talked about in the last session, was a small hi-</a:t>
            </a:r>
            <a:r>
              <a:rPr lang="en-GB" dirty="0" err="1"/>
              <a:t>tec</a:t>
            </a:r>
            <a:r>
              <a:rPr lang="en-GB" dirty="0"/>
              <a:t> start of up around 200 employees, there was a unitarist culture – Managers there believed that Management set the business objectives and targets and that the workforce should be onside, and pull together in the same direction to achieve them – and for the most part this did happen, but how realistic is this?  As that company would grow is such a straight forward paradigm realistic or should the Senior Management Team expect that conflict would be inherent?</a:t>
            </a:r>
          </a:p>
          <a:p>
            <a:pPr marL="171450" indent="-171450">
              <a:buFont typeface="Arial" panose="020B0604020202020204" pitchFamily="34" charset="0"/>
              <a:buChar char="•"/>
            </a:pPr>
            <a:r>
              <a:rPr lang="en-GB" dirty="0"/>
              <a:t>Tata Steel – pluralist management (H&amp;S is just one area that provides  a very good reason for managers/employees/TU’s to be able to challenge the shareholders and strategic aims of the business in this particular sector) ?  South Wales Police – pluralist management (being ‘community serving’ this means many very different stakeholder views must be considered on all decision making).</a:t>
            </a:r>
          </a:p>
        </p:txBody>
      </p:sp>
      <p:sp>
        <p:nvSpPr>
          <p:cNvPr id="4" name="Slide Number Placeholder 3"/>
          <p:cNvSpPr>
            <a:spLocks noGrp="1"/>
          </p:cNvSpPr>
          <p:nvPr>
            <p:ph type="sldNum" sz="quarter" idx="5"/>
          </p:nvPr>
        </p:nvSpPr>
        <p:spPr/>
        <p:txBody>
          <a:bodyPr/>
          <a:lstStyle/>
          <a:p>
            <a:fld id="{F4B9E6EF-8E04-43AF-B087-9D16E2B8925E}" type="slidenum">
              <a:rPr lang="en-GB" smtClean="0"/>
              <a:t>7</a:t>
            </a:fld>
            <a:endParaRPr lang="en-GB"/>
          </a:p>
        </p:txBody>
      </p:sp>
    </p:spTree>
    <p:extLst>
      <p:ext uri="{BB962C8B-B14F-4D97-AF65-F5344CB8AC3E}">
        <p14:creationId xmlns:p14="http://schemas.microsoft.com/office/powerpoint/2010/main" val="28497383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Unitarist – Managers pull in the same direction as the shareholders, </a:t>
            </a:r>
            <a:r>
              <a:rPr lang="en-GB" dirty="0" err="1"/>
              <a:t>ee</a:t>
            </a:r>
            <a:r>
              <a:rPr lang="en-GB" dirty="0"/>
              <a:t> conflicts are seen as unpalatable and dealt with.</a:t>
            </a:r>
          </a:p>
          <a:p>
            <a:pPr marL="171450" indent="-171450">
              <a:buFont typeface="Arial" panose="020B0604020202020204" pitchFamily="34" charset="0"/>
              <a:buChar char="•"/>
            </a:pPr>
            <a:r>
              <a:rPr lang="en-GB" dirty="0"/>
              <a:t>Pluralistic – Managers challenge the strategic objectives for reasons of H&amp;S, ethical practice, competition, etc Stakeholders express views, Whistleblowing mechanisms etc.</a:t>
            </a:r>
          </a:p>
        </p:txBody>
      </p:sp>
      <p:sp>
        <p:nvSpPr>
          <p:cNvPr id="4" name="Slide Number Placeholder 3"/>
          <p:cNvSpPr>
            <a:spLocks noGrp="1"/>
          </p:cNvSpPr>
          <p:nvPr>
            <p:ph type="sldNum" sz="quarter" idx="5"/>
          </p:nvPr>
        </p:nvSpPr>
        <p:spPr/>
        <p:txBody>
          <a:bodyPr/>
          <a:lstStyle/>
          <a:p>
            <a:fld id="{F4B9E6EF-8E04-43AF-B087-9D16E2B8925E}" type="slidenum">
              <a:rPr lang="en-GB" smtClean="0"/>
              <a:t>8</a:t>
            </a:fld>
            <a:endParaRPr lang="en-GB"/>
          </a:p>
        </p:txBody>
      </p:sp>
    </p:spTree>
    <p:extLst>
      <p:ext uri="{BB962C8B-B14F-4D97-AF65-F5344CB8AC3E}">
        <p14:creationId xmlns:p14="http://schemas.microsoft.com/office/powerpoint/2010/main" val="3692122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Despite the leadership and management literature pointing towards a move away from </a:t>
            </a:r>
            <a:r>
              <a:rPr lang="en-GB" i="1" dirty="0"/>
              <a:t>command and control </a:t>
            </a:r>
            <a:r>
              <a:rPr lang="en-GB" dirty="0"/>
              <a:t>/ </a:t>
            </a:r>
            <a:r>
              <a:rPr lang="en-GB" i="1" dirty="0"/>
              <a:t>authoritarian</a:t>
            </a:r>
            <a:r>
              <a:rPr lang="en-GB" dirty="0"/>
              <a:t> / </a:t>
            </a:r>
            <a:r>
              <a:rPr lang="en-GB" i="1" dirty="0"/>
              <a:t>high process low control </a:t>
            </a:r>
            <a:r>
              <a:rPr lang="en-GB" dirty="0"/>
              <a:t>styles of management – in recent years in the UK we have seen very much a command and control style of leadership at the Government level – see Telegraph article on Moodle (“Whether Boris will learn the lessons from his first year at the helm”), conduct your own research in to the actions of the Government Leader over the last 12 months.</a:t>
            </a:r>
          </a:p>
          <a:p>
            <a:pPr marL="171450" indent="-171450">
              <a:buFont typeface="Arial" panose="020B0604020202020204" pitchFamily="34" charset="0"/>
              <a:buChar char="•"/>
            </a:pPr>
            <a:r>
              <a:rPr lang="en-GB" dirty="0"/>
              <a:t>Information and Consultation of Employees Regulations (2004), this has just been extended to apply - The Taylor Review highlighted the need for workers to have a voice. It noted that high levels of employee engagement improve organisational performance and boost productivity. Following the publication of the Good Work Plan, the Government introduced regulations lowering the threshold required to set up information and consultation arrangements from 10% to 2% of employees. This will come into effect from the 6th April 2020 – See the Croner Guide on the Good Work Plan on Moodle.</a:t>
            </a:r>
          </a:p>
          <a:p>
            <a:pPr marL="171450" indent="-171450">
              <a:buFont typeface="Arial" panose="020B0604020202020204" pitchFamily="34" charset="0"/>
              <a:buChar char="•"/>
            </a:pPr>
            <a:r>
              <a:rPr lang="en-GB" dirty="0"/>
              <a:t>The debate about human capital advantage and discretionary effort is a complex one, and there has been over ten years extensive research – see the “Engage for Success” website for seminal research on this topic and also the CIPD Thought Piece Collection on Employee Engagement.  We will be covering this in more detail in later </a:t>
            </a:r>
            <a:r>
              <a:rPr lang="en-GB" dirty="0" err="1"/>
              <a:t>Powerpoints</a:t>
            </a:r>
            <a:r>
              <a:rPr lang="en-GB" dirty="0"/>
              <a:t>.</a:t>
            </a:r>
          </a:p>
          <a:p>
            <a:pPr marL="171450" indent="-171450">
              <a:buFont typeface="Arial" panose="020B0604020202020204" pitchFamily="34" charset="0"/>
              <a:buChar char="•"/>
            </a:pPr>
            <a:r>
              <a:rPr lang="en-GB" dirty="0"/>
              <a:t>John Lewis is a good example of a ‘partnership’ </a:t>
            </a:r>
          </a:p>
        </p:txBody>
      </p:sp>
      <p:sp>
        <p:nvSpPr>
          <p:cNvPr id="4" name="Slide Number Placeholder 3"/>
          <p:cNvSpPr>
            <a:spLocks noGrp="1"/>
          </p:cNvSpPr>
          <p:nvPr>
            <p:ph type="sldNum" sz="quarter" idx="5"/>
          </p:nvPr>
        </p:nvSpPr>
        <p:spPr/>
        <p:txBody>
          <a:bodyPr/>
          <a:lstStyle/>
          <a:p>
            <a:fld id="{F4B9E6EF-8E04-43AF-B087-9D16E2B8925E}" type="slidenum">
              <a:rPr lang="en-GB" smtClean="0"/>
              <a:t>9</a:t>
            </a:fld>
            <a:endParaRPr lang="en-GB"/>
          </a:p>
        </p:txBody>
      </p:sp>
    </p:spTree>
    <p:extLst>
      <p:ext uri="{BB962C8B-B14F-4D97-AF65-F5344CB8AC3E}">
        <p14:creationId xmlns:p14="http://schemas.microsoft.com/office/powerpoint/2010/main" val="1593998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Refer to the below on Moodle.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b="1" dirty="0"/>
              <a:t>Sports Direct Panorama </a:t>
            </a:r>
            <a:r>
              <a:rPr lang="en-GB" dirty="0"/>
              <a:t>Programme </a:t>
            </a:r>
          </a:p>
          <a:p>
            <a:pPr marL="171450" indent="-171450">
              <a:buFont typeface="Arial" panose="020B0604020202020204" pitchFamily="34" charset="0"/>
              <a:buChar char="•"/>
            </a:pPr>
            <a:r>
              <a:rPr lang="en-GB" b="1" dirty="0"/>
              <a:t>Amazon x 2 </a:t>
            </a:r>
            <a:r>
              <a:rPr lang="en-GB" b="1" dirty="0" err="1"/>
              <a:t>Panorma</a:t>
            </a:r>
            <a:r>
              <a:rPr lang="en-GB" b="1" dirty="0"/>
              <a:t> </a:t>
            </a:r>
            <a:r>
              <a:rPr lang="en-GB" dirty="0"/>
              <a:t>Programmes</a:t>
            </a:r>
          </a:p>
          <a:p>
            <a:pPr marL="171450" indent="-171450">
              <a:buFont typeface="Arial" panose="020B0604020202020204" pitchFamily="34" charset="0"/>
              <a:buChar char="•"/>
            </a:pPr>
            <a:r>
              <a:rPr lang="en-GB" dirty="0"/>
              <a:t>Gig economy worker case law and amendments to statute – See articles on Moodle “</a:t>
            </a:r>
            <a:r>
              <a:rPr lang="en-GB" b="1" dirty="0"/>
              <a:t>The tiny Union beating the Gig economy</a:t>
            </a:r>
            <a:r>
              <a:rPr lang="en-GB" dirty="0"/>
              <a:t>”. – See the article “</a:t>
            </a:r>
            <a:r>
              <a:rPr lang="en-GB" b="1" dirty="0"/>
              <a:t>How the Legal Concept of a Worker is Evolving due to the Gig Economy</a:t>
            </a:r>
            <a:r>
              <a:rPr lang="en-GB" dirty="0"/>
              <a:t>” on Moodle and also the </a:t>
            </a:r>
            <a:r>
              <a:rPr lang="en-GB" b="1" dirty="0"/>
              <a:t>People Management article “A Whistle-stop guide to the law of the modern Gig economy</a:t>
            </a:r>
            <a:r>
              <a:rPr lang="en-GB" dirty="0"/>
              <a:t>” also on Moodle.</a:t>
            </a:r>
          </a:p>
          <a:p>
            <a:pPr marL="171450" indent="-171450">
              <a:buFont typeface="Arial" panose="020B0604020202020204" pitchFamily="34" charset="0"/>
              <a:buChar char="•"/>
            </a:pPr>
            <a:r>
              <a:rPr lang="en-GB" dirty="0"/>
              <a:t>Good Work Plan – we’ve already talked about.</a:t>
            </a:r>
          </a:p>
          <a:p>
            <a:pPr marL="171450" indent="-171450">
              <a:buFont typeface="Arial" panose="020B0604020202020204" pitchFamily="34" charset="0"/>
              <a:buChar char="•"/>
            </a:pPr>
            <a:r>
              <a:rPr lang="en-GB" dirty="0"/>
              <a:t>See the </a:t>
            </a:r>
            <a:r>
              <a:rPr lang="en-GB" b="1" dirty="0"/>
              <a:t>Trade Unions as Joint Change Agents</a:t>
            </a:r>
            <a:r>
              <a:rPr lang="en-GB" dirty="0"/>
              <a:t> on Moodle</a:t>
            </a:r>
          </a:p>
          <a:p>
            <a:pPr marL="171450" indent="-171450">
              <a:buFont typeface="Arial" panose="020B0604020202020204" pitchFamily="34" charset="0"/>
              <a:buChar char="•"/>
            </a:pPr>
            <a:r>
              <a:rPr lang="en-GB" dirty="0"/>
              <a:t>List of Trade Unions in the UK on Moodle is worth a look if you have not already done so, just to appreciate the volume of Trade Union organisations within the UK.</a:t>
            </a:r>
          </a:p>
        </p:txBody>
      </p:sp>
      <p:sp>
        <p:nvSpPr>
          <p:cNvPr id="4" name="Slide Number Placeholder 3"/>
          <p:cNvSpPr>
            <a:spLocks noGrp="1"/>
          </p:cNvSpPr>
          <p:nvPr>
            <p:ph type="sldNum" sz="quarter" idx="5"/>
          </p:nvPr>
        </p:nvSpPr>
        <p:spPr/>
        <p:txBody>
          <a:bodyPr/>
          <a:lstStyle/>
          <a:p>
            <a:fld id="{F4B9E6EF-8E04-43AF-B087-9D16E2B8925E}" type="slidenum">
              <a:rPr lang="en-GB" smtClean="0"/>
              <a:t>10</a:t>
            </a:fld>
            <a:endParaRPr lang="en-GB"/>
          </a:p>
        </p:txBody>
      </p:sp>
    </p:spTree>
    <p:extLst>
      <p:ext uri="{BB962C8B-B14F-4D97-AF65-F5344CB8AC3E}">
        <p14:creationId xmlns:p14="http://schemas.microsoft.com/office/powerpoint/2010/main" val="1143442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SWP Employee Associations</a:t>
            </a:r>
          </a:p>
          <a:p>
            <a:pPr marL="171450" indent="-171450">
              <a:buFont typeface="Arial" panose="020B0604020202020204" pitchFamily="34" charset="0"/>
              <a:buChar char="•"/>
            </a:pPr>
            <a:r>
              <a:rPr lang="en-GB" dirty="0"/>
              <a:t>Christian Police Association</a:t>
            </a:r>
          </a:p>
          <a:p>
            <a:pPr marL="171450" indent="-171450">
              <a:buFont typeface="Arial" panose="020B0604020202020204" pitchFamily="34" charset="0"/>
              <a:buChar char="•"/>
            </a:pPr>
            <a:r>
              <a:rPr lang="en-GB" dirty="0"/>
              <a:t>Black Police Association</a:t>
            </a:r>
          </a:p>
          <a:p>
            <a:pPr marL="171450" indent="-171450">
              <a:buFont typeface="Arial" panose="020B0604020202020204" pitchFamily="34" charset="0"/>
              <a:buChar char="•"/>
            </a:pPr>
            <a:r>
              <a:rPr lang="en-GB" dirty="0"/>
              <a:t>Ability Staff Network</a:t>
            </a:r>
          </a:p>
          <a:p>
            <a:pPr marL="171450" indent="-171450">
              <a:buFont typeface="Arial" panose="020B0604020202020204" pitchFamily="34" charset="0"/>
              <a:buChar char="•"/>
            </a:pPr>
            <a:r>
              <a:rPr lang="en-GB" dirty="0"/>
              <a:t>Gay Staff Network</a:t>
            </a:r>
          </a:p>
          <a:p>
            <a:pPr marL="171450" indent="-171450">
              <a:buFont typeface="Arial" panose="020B0604020202020204" pitchFamily="34" charset="0"/>
              <a:buChar char="•"/>
            </a:pPr>
            <a:r>
              <a:rPr lang="en-GB" dirty="0"/>
              <a:t>Transgender Police Association</a:t>
            </a:r>
          </a:p>
          <a:p>
            <a:pPr marL="171450" indent="-171450">
              <a:buFont typeface="Arial" panose="020B0604020202020204" pitchFamily="34" charset="0"/>
              <a:buChar char="•"/>
            </a:pPr>
            <a:r>
              <a:rPr lang="en-GB" dirty="0"/>
              <a:t>Female Police Association</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Each of these associations held their own financial budget, held quarterly committee meetings and were responsible for proactively progressing the Agenda for their particular area of interest.  This could include things such as Specific Leadership Training for female officers, it would not be restricted only to female officers, but it would be promoted by that particular association. </a:t>
            </a:r>
          </a:p>
        </p:txBody>
      </p:sp>
      <p:sp>
        <p:nvSpPr>
          <p:cNvPr id="4" name="Slide Number Placeholder 3"/>
          <p:cNvSpPr>
            <a:spLocks noGrp="1"/>
          </p:cNvSpPr>
          <p:nvPr>
            <p:ph type="sldNum" sz="quarter" idx="5"/>
          </p:nvPr>
        </p:nvSpPr>
        <p:spPr/>
        <p:txBody>
          <a:bodyPr/>
          <a:lstStyle/>
          <a:p>
            <a:fld id="{F4B9E6EF-8E04-43AF-B087-9D16E2B8925E}" type="slidenum">
              <a:rPr lang="en-GB" smtClean="0"/>
              <a:t>11</a:t>
            </a:fld>
            <a:endParaRPr lang="en-GB"/>
          </a:p>
        </p:txBody>
      </p:sp>
    </p:spTree>
    <p:extLst>
      <p:ext uri="{BB962C8B-B14F-4D97-AF65-F5344CB8AC3E}">
        <p14:creationId xmlns:p14="http://schemas.microsoft.com/office/powerpoint/2010/main" val="3236422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considering the more recent literature on Management Styles refer to:</a:t>
            </a:r>
          </a:p>
          <a:p>
            <a:pPr marL="171450" indent="-171450">
              <a:buFont typeface="Arial" panose="020B0604020202020204" pitchFamily="34" charset="0"/>
              <a:buChar char="•"/>
            </a:pPr>
            <a:r>
              <a:rPr lang="en-GB" dirty="0"/>
              <a:t>Bock – Work Place Rules</a:t>
            </a:r>
          </a:p>
          <a:p>
            <a:pPr marL="171450" indent="-171450">
              <a:buFont typeface="Arial" panose="020B0604020202020204" pitchFamily="34" charset="0"/>
              <a:buChar char="•"/>
            </a:pPr>
            <a:r>
              <a:rPr lang="en-GB" dirty="0"/>
              <a:t>Covey – the 7 habits of highly effective leaders</a:t>
            </a:r>
          </a:p>
          <a:p>
            <a:pPr marL="171450" indent="-171450">
              <a:buFont typeface="Arial" panose="020B0604020202020204" pitchFamily="34" charset="0"/>
              <a:buChar char="•"/>
            </a:pPr>
            <a:r>
              <a:rPr lang="en-GB" dirty="0"/>
              <a:t>Sinek – Start with why</a:t>
            </a:r>
          </a:p>
          <a:p>
            <a:pPr marL="171450" indent="-171450">
              <a:buFont typeface="Arial" panose="020B0604020202020204" pitchFamily="34" charset="0"/>
              <a:buChar char="•"/>
            </a:pPr>
            <a:r>
              <a:rPr lang="en-GB" dirty="0"/>
              <a:t>Pink – Drive: the surprising truth ( I have not read this one yet).</a:t>
            </a:r>
          </a:p>
          <a:p>
            <a:pPr marL="171450" indent="-171450">
              <a:buFont typeface="Arial" panose="020B0604020202020204" pitchFamily="34" charset="0"/>
              <a:buChar char="•"/>
            </a:pPr>
            <a:r>
              <a:rPr lang="en-GB" dirty="0" err="1"/>
              <a:t>Eades</a:t>
            </a:r>
            <a:r>
              <a:rPr lang="en-GB" dirty="0"/>
              <a:t> – Building the Best</a:t>
            </a:r>
          </a:p>
          <a:p>
            <a:pPr marL="171450" indent="-171450">
              <a:buFont typeface="Arial" panose="020B0604020202020204" pitchFamily="34" charset="0"/>
              <a:buChar char="•"/>
            </a:pPr>
            <a:r>
              <a:rPr lang="en-GB" dirty="0"/>
              <a:t>“Corporate Rebels” – Make Work More Fun</a:t>
            </a:r>
          </a:p>
          <a:p>
            <a:pPr marL="171450" indent="-171450">
              <a:buFont typeface="Arial" panose="020B0604020202020204" pitchFamily="34" charset="0"/>
              <a:buChar char="•"/>
            </a:pPr>
            <a:r>
              <a:rPr lang="en-GB" dirty="0"/>
              <a:t>Patagonia’s CEO – “Let my People go Surfing” by Yvon Chouinard (I have not read this one yet)</a:t>
            </a:r>
          </a:p>
          <a:p>
            <a:pPr marL="171450" indent="-171450">
              <a:buFont typeface="Arial" panose="020B0604020202020204" pitchFamily="34" charset="0"/>
              <a:buChar char="•"/>
            </a:pPr>
            <a:r>
              <a:rPr lang="en-GB" dirty="0"/>
              <a:t>Lucy Adams – HR Disrupted</a:t>
            </a:r>
          </a:p>
          <a:p>
            <a:pPr marL="171450" indent="-171450">
              <a:buFont typeface="Arial" panose="020B0604020202020204" pitchFamily="34" charset="0"/>
              <a:buChar char="•"/>
            </a:pPr>
            <a:r>
              <a:rPr lang="en-GB" dirty="0"/>
              <a:t>McCord - Powerful</a:t>
            </a:r>
          </a:p>
        </p:txBody>
      </p:sp>
      <p:sp>
        <p:nvSpPr>
          <p:cNvPr id="4" name="Slide Number Placeholder 3"/>
          <p:cNvSpPr>
            <a:spLocks noGrp="1"/>
          </p:cNvSpPr>
          <p:nvPr>
            <p:ph type="sldNum" sz="quarter" idx="5"/>
          </p:nvPr>
        </p:nvSpPr>
        <p:spPr/>
        <p:txBody>
          <a:bodyPr/>
          <a:lstStyle/>
          <a:p>
            <a:fld id="{F4B9E6EF-8E04-43AF-B087-9D16E2B8925E}" type="slidenum">
              <a:rPr lang="en-GB" smtClean="0"/>
              <a:t>12</a:t>
            </a:fld>
            <a:endParaRPr lang="en-GB"/>
          </a:p>
        </p:txBody>
      </p:sp>
    </p:spTree>
    <p:extLst>
      <p:ext uri="{BB962C8B-B14F-4D97-AF65-F5344CB8AC3E}">
        <p14:creationId xmlns:p14="http://schemas.microsoft.com/office/powerpoint/2010/main" val="1334808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Page 101 to 104 of the core test sets out various Management Styles.   You can also consider the work of McGregor’s X and Y styles of Management, autocratic v laissez-faire, hard v soft, and so on an so forth.</a:t>
            </a:r>
          </a:p>
        </p:txBody>
      </p:sp>
      <p:sp>
        <p:nvSpPr>
          <p:cNvPr id="4" name="Slide Number Placeholder 3"/>
          <p:cNvSpPr>
            <a:spLocks noGrp="1"/>
          </p:cNvSpPr>
          <p:nvPr>
            <p:ph type="sldNum" sz="quarter" idx="5"/>
          </p:nvPr>
        </p:nvSpPr>
        <p:spPr/>
        <p:txBody>
          <a:bodyPr/>
          <a:lstStyle/>
          <a:p>
            <a:fld id="{F4B9E6EF-8E04-43AF-B087-9D16E2B8925E}" type="slidenum">
              <a:rPr lang="en-GB" smtClean="0"/>
              <a:t>13</a:t>
            </a:fld>
            <a:endParaRPr lang="en-GB"/>
          </a:p>
        </p:txBody>
      </p:sp>
    </p:spTree>
    <p:extLst>
      <p:ext uri="{BB962C8B-B14F-4D97-AF65-F5344CB8AC3E}">
        <p14:creationId xmlns:p14="http://schemas.microsoft.com/office/powerpoint/2010/main" val="42732514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At this point it is worth putting your critical thinking hat on, and take the time to really evaluate the HR function in your own organisation, what are the strengths, weaknesses, opportunities and threats of your HR function.  Are they strategic? Do they just tow the line of the SMT without questioning things rightfully from the employee perspective?  Is the function structured correctly, resourced correctly, does it have support from other functions?  Make some notes on all of this in readiness for your assignment.</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4B9E6EF-8E04-43AF-B087-9D16E2B8925E}" type="slidenum">
              <a:rPr lang="en-GB" smtClean="0"/>
              <a:t>14</a:t>
            </a:fld>
            <a:endParaRPr lang="en-GB"/>
          </a:p>
        </p:txBody>
      </p:sp>
    </p:spTree>
    <p:extLst>
      <p:ext uri="{BB962C8B-B14F-4D97-AF65-F5344CB8AC3E}">
        <p14:creationId xmlns:p14="http://schemas.microsoft.com/office/powerpoint/2010/main" val="1779546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There is often a capability gap for Line Managers having to deal with complex ER matters.</a:t>
            </a:r>
          </a:p>
          <a:p>
            <a:pPr marL="171450" indent="-171450">
              <a:buFont typeface="Arial" panose="020B0604020202020204" pitchFamily="34" charset="0"/>
              <a:buChar char="•"/>
            </a:pPr>
            <a:r>
              <a:rPr lang="en-GB" dirty="0"/>
              <a:t>Shared services / HR Business Partner Models have contributed to a loss of ER expertise in the HR Profession.  Look back at the CIPD Festival of Work programme for July 2020 – there was no specific entry on an employee relations topic.  The CIPD employee relations professional module has not run for at least the last two years.  There is not an abundance of credible employee relations training courses / conferences / qualifications.</a:t>
            </a:r>
          </a:p>
          <a:p>
            <a:pPr marL="171450" indent="-171450">
              <a:buFont typeface="Arial" panose="020B0604020202020204" pitchFamily="34" charset="0"/>
              <a:buChar char="•"/>
            </a:pPr>
            <a:r>
              <a:rPr lang="en-GB" dirty="0"/>
              <a:t>See CIPD ER roles document – on Moodle.</a:t>
            </a:r>
          </a:p>
          <a:p>
            <a:pPr marL="171450" indent="-171450">
              <a:buFont typeface="Arial" panose="020B0604020202020204" pitchFamily="34" charset="0"/>
              <a:buChar char="•"/>
            </a:pPr>
            <a:r>
              <a:rPr lang="en-GB" dirty="0"/>
              <a:t>See CIPD Psychological Contract Factsheet on Moodle.</a:t>
            </a:r>
          </a:p>
          <a:p>
            <a:pPr marL="171450" indent="-171450">
              <a:buFont typeface="Arial" panose="020B0604020202020204" pitchFamily="34" charset="0"/>
              <a:buChar char="•"/>
            </a:pPr>
            <a:r>
              <a:rPr lang="en-GB" dirty="0"/>
              <a:t>With your critical thinking hat on; why are managers often uncomfortable in dealing with employee relations issues? What can be done to improve this?</a:t>
            </a:r>
          </a:p>
          <a:p>
            <a:pPr marL="171450" indent="-171450">
              <a:buFont typeface="Arial" panose="020B0604020202020204" pitchFamily="34" charset="0"/>
              <a:buChar char="•"/>
            </a:pPr>
            <a:r>
              <a:rPr lang="en-GB" dirty="0"/>
              <a:t>See the article “Good Employee Relations starts with L&amp;D” on Moodle</a:t>
            </a:r>
          </a:p>
          <a:p>
            <a:pPr marL="171450" indent="-171450">
              <a:buFont typeface="Arial" panose="020B0604020202020204" pitchFamily="34" charset="0"/>
              <a:buChar char="•"/>
            </a:pPr>
            <a:r>
              <a:rPr lang="en-GB" dirty="0"/>
              <a:t>See the CIPD Factsheet / ACAS guidance on collaborative working – remember the link back to the ‘BIG’ problems businesses will face in the future, and how a creative and collaborative approach will be needed.</a:t>
            </a:r>
          </a:p>
          <a:p>
            <a:pPr marL="171450" indent="-171450">
              <a:buFont typeface="Arial" panose="020B0604020202020204" pitchFamily="34" charset="0"/>
              <a:buChar char="•"/>
            </a:pPr>
            <a:r>
              <a:rPr lang="en-GB" dirty="0"/>
              <a:t>See the “Many meanings of cooperation” report on Moodle</a:t>
            </a:r>
          </a:p>
          <a:p>
            <a:endParaRPr lang="en-GB" dirty="0"/>
          </a:p>
        </p:txBody>
      </p:sp>
      <p:sp>
        <p:nvSpPr>
          <p:cNvPr id="4" name="Slide Number Placeholder 3"/>
          <p:cNvSpPr>
            <a:spLocks noGrp="1"/>
          </p:cNvSpPr>
          <p:nvPr>
            <p:ph type="sldNum" sz="quarter" idx="5"/>
          </p:nvPr>
        </p:nvSpPr>
        <p:spPr/>
        <p:txBody>
          <a:bodyPr/>
          <a:lstStyle/>
          <a:p>
            <a:fld id="{F4B9E6EF-8E04-43AF-B087-9D16E2B8925E}" type="slidenum">
              <a:rPr lang="en-GB" smtClean="0"/>
              <a:t>15</a:t>
            </a:fld>
            <a:endParaRPr lang="en-GB"/>
          </a:p>
        </p:txBody>
      </p:sp>
    </p:spTree>
    <p:extLst>
      <p:ext uri="{BB962C8B-B14F-4D97-AF65-F5344CB8AC3E}">
        <p14:creationId xmlns:p14="http://schemas.microsoft.com/office/powerpoint/2010/main" val="29481720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There has been extensive research on the topic of Employee Engagement for more than the last 10 years.  See the “Engage for Success” website for research reports, consultations and blogs on the latest thinking.</a:t>
            </a:r>
          </a:p>
          <a:p>
            <a:pPr marL="171450" indent="-171450">
              <a:buFont typeface="Arial" panose="020B0604020202020204" pitchFamily="34" charset="0"/>
              <a:buChar char="•"/>
            </a:pPr>
            <a:r>
              <a:rPr lang="en-GB" dirty="0"/>
              <a:t>Some of the notable authors on the topic of Employee Engagement 1. Macleod and Clarke, 2. Matthew Taylor, 3. Rob Brine, 4. Perry Timms (advocates “employee energy” for the future), and 5. the CIPD amended their CIPD Map to “employee experience” from ‘employee engagement’. </a:t>
            </a:r>
          </a:p>
          <a:p>
            <a:pPr marL="171450" indent="-171450">
              <a:buFont typeface="Arial" panose="020B0604020202020204" pitchFamily="34" charset="0"/>
              <a:buChar char="•"/>
            </a:pPr>
            <a:r>
              <a:rPr lang="en-GB" dirty="0"/>
              <a:t>See the Deloitte report on “Navigating to Employee Relationship Transformation” on Moodle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Refer to Block Two on Moodle and work your way through the resources I have signposted you to, make a not of any question or queries and we can cover these in the Tutorial session, and I loo forward to seeing you then.</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4B9E6EF-8E04-43AF-B087-9D16E2B8925E}" type="slidenum">
              <a:rPr lang="en-GB" smtClean="0"/>
              <a:t>16</a:t>
            </a:fld>
            <a:endParaRPr lang="en-GB"/>
          </a:p>
        </p:txBody>
      </p:sp>
    </p:spTree>
    <p:extLst>
      <p:ext uri="{BB962C8B-B14F-4D97-AF65-F5344CB8AC3E}">
        <p14:creationId xmlns:p14="http://schemas.microsoft.com/office/powerpoint/2010/main" val="162726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B9E6EF-8E04-43AF-B087-9D16E2B8925E}" type="slidenum">
              <a:rPr lang="en-GB" smtClean="0"/>
              <a:t>17</a:t>
            </a:fld>
            <a:endParaRPr lang="en-GB"/>
          </a:p>
        </p:txBody>
      </p:sp>
    </p:spTree>
    <p:extLst>
      <p:ext uri="{BB962C8B-B14F-4D97-AF65-F5344CB8AC3E}">
        <p14:creationId xmlns:p14="http://schemas.microsoft.com/office/powerpoint/2010/main" val="12699263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4B9E6EF-8E04-43AF-B087-9D16E2B8925E}" type="slidenum">
              <a:rPr lang="en-GB" smtClean="0"/>
              <a:t>18</a:t>
            </a:fld>
            <a:endParaRPr lang="en-GB"/>
          </a:p>
        </p:txBody>
      </p:sp>
    </p:spTree>
    <p:extLst>
      <p:ext uri="{BB962C8B-B14F-4D97-AF65-F5344CB8AC3E}">
        <p14:creationId xmlns:p14="http://schemas.microsoft.com/office/powerpoint/2010/main" val="20959033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IPD Title Slide with logo">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4401"/>
            <a:ext cx="9144001" cy="6858001"/>
          </a:xfrm>
          <a:prstGeom prst="rect">
            <a:avLst/>
          </a:prstGeom>
        </p:spPr>
      </p:pic>
      <p:sp>
        <p:nvSpPr>
          <p:cNvPr id="2" name="Title 1"/>
          <p:cNvSpPr>
            <a:spLocks noGrp="1"/>
          </p:cNvSpPr>
          <p:nvPr>
            <p:ph type="ctrTitle"/>
          </p:nvPr>
        </p:nvSpPr>
        <p:spPr>
          <a:xfrm>
            <a:off x="685800" y="1122363"/>
            <a:ext cx="7772400" cy="2387600"/>
          </a:xfrm>
        </p:spPr>
        <p:txBody>
          <a:bodyPr anchor="b"/>
          <a:lstStyle>
            <a:lvl1pPr algn="ctr">
              <a:defRPr sz="60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111C1156-9F48-442B-9650-93B414C8510A}" type="datetimeFigureOut">
              <a:rPr lang="en-GB" smtClean="0"/>
              <a:pPr/>
              <a:t>14/09/2020</a:t>
            </a:fld>
            <a:endParaRPr lang="en-GB"/>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56D0D72C-7A67-4C52-B3B9-1710A04F6D2A}" type="slidenum">
              <a:rPr lang="en-GB" smtClean="0"/>
              <a:pPr/>
              <a:t>‹#›</a:t>
            </a:fld>
            <a:endParaRPr lang="en-GB"/>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5393" y="494063"/>
            <a:ext cx="1422302" cy="809137"/>
          </a:xfrm>
          <a:prstGeom prst="rect">
            <a:avLst/>
          </a:prstGeom>
        </p:spPr>
      </p:pic>
    </p:spTree>
    <p:extLst>
      <p:ext uri="{BB962C8B-B14F-4D97-AF65-F5344CB8AC3E}">
        <p14:creationId xmlns:p14="http://schemas.microsoft.com/office/powerpoint/2010/main" val="266938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lternate section break or opening slid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11C1156-9F48-442B-9650-93B414C8510A}" type="datetimeFigureOut">
              <a:rPr lang="en-GB" smtClean="0"/>
              <a:pPr/>
              <a:t>14/09/2020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D0D72C-7A67-4C52-B3B9-1710A04F6D2A}" type="slidenum">
              <a:rPr lang="en-GB" smtClean="0"/>
              <a:pPr/>
              <a:t>‹#›</a:t>
            </a:fld>
            <a:endParaRPr lang="en-GB"/>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11349" r="-26553"/>
          <a:stretch/>
        </p:blipFill>
        <p:spPr>
          <a:xfrm>
            <a:off x="-5806" y="-1526"/>
            <a:ext cx="12092445" cy="6992874"/>
          </a:xfrm>
          <a:prstGeom prst="rect">
            <a:avLst/>
          </a:prstGeom>
        </p:spPr>
      </p:pic>
      <p:pic>
        <p:nvPicPr>
          <p:cNvPr id="8" name="Picture 7"/>
          <p:cNvPicPr>
            <a:picLocks noChangeAspect="1"/>
          </p:cNvPicPr>
          <p:nvPr userDrawn="1"/>
        </p:nvPicPr>
        <p:blipFill>
          <a:blip r:embed="rId3" cstate="print"/>
          <a:stretch>
            <a:fillRect/>
          </a:stretch>
        </p:blipFill>
        <p:spPr>
          <a:xfrm>
            <a:off x="7293171" y="493200"/>
            <a:ext cx="1441850" cy="824612"/>
          </a:xfrm>
          <a:prstGeom prst="rect">
            <a:avLst/>
          </a:prstGeom>
        </p:spPr>
      </p:pic>
      <p:sp>
        <p:nvSpPr>
          <p:cNvPr id="10" name="TextBox 9"/>
          <p:cNvSpPr txBox="1">
            <a:spLocks noChangeAspect="1"/>
          </p:cNvSpPr>
          <p:nvPr userDrawn="1"/>
        </p:nvSpPr>
        <p:spPr>
          <a:xfrm>
            <a:off x="-1" y="1524002"/>
            <a:ext cx="4564743" cy="2663369"/>
          </a:xfrm>
          <a:prstGeom prst="rect">
            <a:avLst/>
          </a:prstGeom>
          <a:solidFill>
            <a:srgbClr val="58595B">
              <a:alpha val="81000"/>
            </a:srgbClr>
          </a:solidFill>
        </p:spPr>
        <p:txBody>
          <a:bodyPr wrap="square" rtlCol="0">
            <a:normAutofit/>
          </a:bodyPr>
          <a:lstStyle/>
          <a:p>
            <a:endParaRPr lang="en-US" sz="2800" baseline="0" dirty="0">
              <a:solidFill>
                <a:schemeClr val="bg1"/>
              </a:solidFill>
            </a:endParaRPr>
          </a:p>
        </p:txBody>
      </p:sp>
      <p:sp>
        <p:nvSpPr>
          <p:cNvPr id="11" name="Title 1"/>
          <p:cNvSpPr>
            <a:spLocks noGrp="1"/>
          </p:cNvSpPr>
          <p:nvPr>
            <p:ph type="title"/>
          </p:nvPr>
        </p:nvSpPr>
        <p:spPr>
          <a:xfrm>
            <a:off x="159196" y="1761558"/>
            <a:ext cx="4184204" cy="2299453"/>
          </a:xfrm>
        </p:spPr>
        <p:txBody>
          <a:bodyPr anchor="ctr" anchorCtr="0"/>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041013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8650" y="1"/>
            <a:ext cx="7886700" cy="1231200"/>
          </a:xfr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854923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_Whit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18034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53067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41557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14/09/2020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4037905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14/09/2020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541087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406403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628650" y="856801"/>
            <a:ext cx="7967663" cy="5270950"/>
          </a:xfrm>
        </p:spPr>
        <p:txBody>
          <a:bodyPr/>
          <a:lstStyle/>
          <a:p>
            <a:endParaRPr lang="en-GB"/>
          </a:p>
        </p:txBody>
      </p:sp>
    </p:spTree>
    <p:extLst>
      <p:ext uri="{BB962C8B-B14F-4D97-AF65-F5344CB8AC3E}">
        <p14:creationId xmlns:p14="http://schemas.microsoft.com/office/powerpoint/2010/main" val="3295457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Pictures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273600" y="547688"/>
            <a:ext cx="4306338" cy="5600700"/>
          </a:xfrm>
        </p:spPr>
        <p:txBody>
          <a:bodyPr/>
          <a:lstStyle/>
          <a:p>
            <a:endParaRPr lang="en-GB"/>
          </a:p>
        </p:txBody>
      </p:sp>
      <p:sp>
        <p:nvSpPr>
          <p:cNvPr id="8" name="Picture Placeholder 7"/>
          <p:cNvSpPr>
            <a:spLocks noGrp="1"/>
          </p:cNvSpPr>
          <p:nvPr>
            <p:ph type="pic" sz="quarter" idx="14"/>
          </p:nvPr>
        </p:nvSpPr>
        <p:spPr>
          <a:xfrm>
            <a:off x="4651375" y="539750"/>
            <a:ext cx="4233863" cy="5608638"/>
          </a:xfrm>
        </p:spPr>
        <p:txBody>
          <a:bodyPr/>
          <a:lstStyle/>
          <a:p>
            <a:endParaRPr lang="en-GB"/>
          </a:p>
        </p:txBody>
      </p:sp>
    </p:spTree>
    <p:extLst>
      <p:ext uri="{BB962C8B-B14F-4D97-AF65-F5344CB8AC3E}">
        <p14:creationId xmlns:p14="http://schemas.microsoft.com/office/powerpoint/2010/main" val="2324902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813578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525035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7297690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_Whit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4195813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IPD End Slide with logo">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4401"/>
            <a:ext cx="9144001" cy="6858001"/>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5393" y="494063"/>
            <a:ext cx="1422302" cy="809137"/>
          </a:xfrm>
          <a:prstGeom prst="rect">
            <a:avLst/>
          </a:prstGeom>
        </p:spPr>
      </p:pic>
      <p:sp>
        <p:nvSpPr>
          <p:cNvPr id="2" name="Date Placeholder 1"/>
          <p:cNvSpPr>
            <a:spLocks noGrp="1"/>
          </p:cNvSpPr>
          <p:nvPr>
            <p:ph type="dt" sz="half" idx="10"/>
          </p:nvPr>
        </p:nvSpPr>
        <p:spPr/>
        <p:txBody>
          <a:bodyPr/>
          <a:lstStyle>
            <a:lvl1pPr>
              <a:defRPr>
                <a:solidFill>
                  <a:schemeClr val="bg1"/>
                </a:solidFill>
              </a:defRPr>
            </a:lvl1pPr>
          </a:lstStyle>
          <a:p>
            <a:fld id="{111C1156-9F48-442B-9650-93B414C8510A}" type="datetimeFigureOut">
              <a:rPr lang="en-GB" smtClean="0"/>
              <a:pPr/>
              <a:t>14/09/2020</a:t>
            </a:fld>
            <a:endParaRPr lang="en-GB"/>
          </a:p>
        </p:txBody>
      </p:sp>
      <p:sp>
        <p:nvSpPr>
          <p:cNvPr id="3" name="Footer Placeholder 2"/>
          <p:cNvSpPr>
            <a:spLocks noGrp="1"/>
          </p:cNvSpPr>
          <p:nvPr>
            <p:ph type="ftr" sz="quarter" idx="11"/>
          </p:nvPr>
        </p:nvSpPr>
        <p:spPr/>
        <p:txBody>
          <a:bodyPr/>
          <a:lstStyle>
            <a:lvl1pPr>
              <a:defRPr>
                <a:solidFill>
                  <a:schemeClr val="bg1"/>
                </a:solidFill>
              </a:defRPr>
            </a:lvl1pPr>
          </a:lstStyle>
          <a:p>
            <a:endParaRPr lang="en-GB"/>
          </a:p>
        </p:txBody>
      </p:sp>
      <p:sp>
        <p:nvSpPr>
          <p:cNvPr id="4" name="Slide Number Placeholder 3"/>
          <p:cNvSpPr>
            <a:spLocks noGrp="1"/>
          </p:cNvSpPr>
          <p:nvPr>
            <p:ph type="sldNum" sz="quarter" idx="12"/>
          </p:nvPr>
        </p:nvSpPr>
        <p:spPr/>
        <p:txBody>
          <a:bodyPr/>
          <a:lstStyle>
            <a:lvl1pPr>
              <a:defRPr>
                <a:solidFill>
                  <a:schemeClr val="bg1"/>
                </a:solidFill>
              </a:defRPr>
            </a:lvl1pPr>
          </a:lstStyle>
          <a:p>
            <a:fld id="{56D0D72C-7A67-4C52-B3B9-1710A04F6D2A}" type="slidenum">
              <a:rPr lang="en-GB" smtClean="0"/>
              <a:pPr/>
              <a:t>‹#›</a:t>
            </a:fld>
            <a:endParaRPr lang="en-GB"/>
          </a:p>
        </p:txBody>
      </p:sp>
    </p:spTree>
    <p:extLst>
      <p:ext uri="{BB962C8B-B14F-4D97-AF65-F5344CB8AC3E}">
        <p14:creationId xmlns:p14="http://schemas.microsoft.com/office/powerpoint/2010/main" val="3653293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_Purpl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42677093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0909351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13791857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2723201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14/09/2020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6217178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14/09/2020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1158418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4408957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icture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628650" y="856801"/>
            <a:ext cx="7967663" cy="5270950"/>
          </a:xfrm>
        </p:spPr>
        <p:txBody>
          <a:bodyPr/>
          <a:lstStyle/>
          <a:p>
            <a:endParaRPr lang="en-GB"/>
          </a:p>
        </p:txBody>
      </p:sp>
    </p:spTree>
    <p:extLst>
      <p:ext uri="{BB962C8B-B14F-4D97-AF65-F5344CB8AC3E}">
        <p14:creationId xmlns:p14="http://schemas.microsoft.com/office/powerpoint/2010/main" val="3836630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Pictures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273600" y="547688"/>
            <a:ext cx="4306338" cy="5600700"/>
          </a:xfrm>
        </p:spPr>
        <p:txBody>
          <a:bodyPr/>
          <a:lstStyle/>
          <a:p>
            <a:endParaRPr lang="en-GB"/>
          </a:p>
        </p:txBody>
      </p:sp>
      <p:sp>
        <p:nvSpPr>
          <p:cNvPr id="8" name="Picture Placeholder 7"/>
          <p:cNvSpPr>
            <a:spLocks noGrp="1"/>
          </p:cNvSpPr>
          <p:nvPr>
            <p:ph type="pic" sz="quarter" idx="14"/>
          </p:nvPr>
        </p:nvSpPr>
        <p:spPr>
          <a:xfrm>
            <a:off x="4651375" y="539750"/>
            <a:ext cx="4233863" cy="5608638"/>
          </a:xfrm>
        </p:spPr>
        <p:txBody>
          <a:bodyPr/>
          <a:lstStyle/>
          <a:p>
            <a:endParaRPr lang="en-GB"/>
          </a:p>
        </p:txBody>
      </p:sp>
    </p:spTree>
    <p:extLst>
      <p:ext uri="{BB962C8B-B14F-4D97-AF65-F5344CB8AC3E}">
        <p14:creationId xmlns:p14="http://schemas.microsoft.com/office/powerpoint/2010/main" val="11136128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1601442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6998524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2320473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_Purpl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675729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_Slat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443323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0177659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2647843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5868907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14/09/2020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610925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14/09/2020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5564463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6879617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icture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628650" y="856801"/>
            <a:ext cx="7967663" cy="5270950"/>
          </a:xfrm>
        </p:spPr>
        <p:txBody>
          <a:bodyPr/>
          <a:lstStyle/>
          <a:p>
            <a:endParaRPr lang="en-GB"/>
          </a:p>
        </p:txBody>
      </p:sp>
    </p:spTree>
    <p:extLst>
      <p:ext uri="{BB962C8B-B14F-4D97-AF65-F5344CB8AC3E}">
        <p14:creationId xmlns:p14="http://schemas.microsoft.com/office/powerpoint/2010/main" val="31127649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Pictures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273600" y="547688"/>
            <a:ext cx="4306338" cy="5600700"/>
          </a:xfrm>
        </p:spPr>
        <p:txBody>
          <a:bodyPr/>
          <a:lstStyle/>
          <a:p>
            <a:endParaRPr lang="en-GB"/>
          </a:p>
        </p:txBody>
      </p:sp>
      <p:sp>
        <p:nvSpPr>
          <p:cNvPr id="8" name="Picture Placeholder 7"/>
          <p:cNvSpPr>
            <a:spLocks noGrp="1"/>
          </p:cNvSpPr>
          <p:nvPr>
            <p:ph type="pic" sz="quarter" idx="14"/>
          </p:nvPr>
        </p:nvSpPr>
        <p:spPr>
          <a:xfrm>
            <a:off x="4651375" y="539750"/>
            <a:ext cx="4233863" cy="5608638"/>
          </a:xfrm>
        </p:spPr>
        <p:txBody>
          <a:bodyPr/>
          <a:lstStyle/>
          <a:p>
            <a:endParaRPr lang="en-GB"/>
          </a:p>
        </p:txBody>
      </p:sp>
    </p:spTree>
    <p:extLst>
      <p:ext uri="{BB962C8B-B14F-4D97-AF65-F5344CB8AC3E}">
        <p14:creationId xmlns:p14="http://schemas.microsoft.com/office/powerpoint/2010/main" val="24700143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4372412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138059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2212865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_Slat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6500313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_WhitePlai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6650" y="331480"/>
            <a:ext cx="1422000" cy="483215"/>
          </a:xfrm>
          <a:prstGeom prst="rect">
            <a:avLst/>
          </a:prstGeom>
        </p:spPr>
      </p:pic>
    </p:spTree>
    <p:extLst>
      <p:ext uri="{BB962C8B-B14F-4D97-AF65-F5344CB8AC3E}">
        <p14:creationId xmlns:p14="http://schemas.microsoft.com/office/powerpoint/2010/main" val="9237250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1635819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6650" y="331480"/>
            <a:ext cx="1422000" cy="483215"/>
          </a:xfrm>
          <a:prstGeom prst="rect">
            <a:avLst/>
          </a:prstGeom>
        </p:spPr>
      </p:pic>
    </p:spTree>
    <p:extLst>
      <p:ext uri="{BB962C8B-B14F-4D97-AF65-F5344CB8AC3E}">
        <p14:creationId xmlns:p14="http://schemas.microsoft.com/office/powerpoint/2010/main" val="4493517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7698100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14/09/2020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5496630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14/09/2020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5603069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29403020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Picture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628650" y="856801"/>
            <a:ext cx="7967663" cy="5270950"/>
          </a:xfrm>
        </p:spPr>
        <p:txBody>
          <a:bodyPr/>
          <a:lstStyle/>
          <a:p>
            <a:endParaRPr lang="en-GB"/>
          </a:p>
        </p:txBody>
      </p:sp>
    </p:spTree>
    <p:extLst>
      <p:ext uri="{BB962C8B-B14F-4D97-AF65-F5344CB8AC3E}">
        <p14:creationId xmlns:p14="http://schemas.microsoft.com/office/powerpoint/2010/main" val="39515409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wo Pictues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14/09/2020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a:p>
        </p:txBody>
      </p:sp>
      <p:sp>
        <p:nvSpPr>
          <p:cNvPr id="6" name="Picture Placeholder 5"/>
          <p:cNvSpPr>
            <a:spLocks noGrp="1"/>
          </p:cNvSpPr>
          <p:nvPr>
            <p:ph type="pic" sz="quarter" idx="13"/>
          </p:nvPr>
        </p:nvSpPr>
        <p:spPr>
          <a:xfrm>
            <a:off x="273600" y="547688"/>
            <a:ext cx="4306338" cy="5600700"/>
          </a:xfrm>
        </p:spPr>
        <p:txBody>
          <a:bodyPr/>
          <a:lstStyle/>
          <a:p>
            <a:endParaRPr lang="en-GB"/>
          </a:p>
        </p:txBody>
      </p:sp>
      <p:sp>
        <p:nvSpPr>
          <p:cNvPr id="8" name="Picture Placeholder 7"/>
          <p:cNvSpPr>
            <a:spLocks noGrp="1"/>
          </p:cNvSpPr>
          <p:nvPr>
            <p:ph type="pic" sz="quarter" idx="14"/>
          </p:nvPr>
        </p:nvSpPr>
        <p:spPr>
          <a:xfrm>
            <a:off x="4651375" y="539750"/>
            <a:ext cx="4233863" cy="5608638"/>
          </a:xfrm>
        </p:spPr>
        <p:txBody>
          <a:bodyPr/>
          <a:lstStyle/>
          <a:p>
            <a:endParaRPr lang="en-GB"/>
          </a:p>
        </p:txBody>
      </p:sp>
    </p:spTree>
    <p:extLst>
      <p:ext uri="{BB962C8B-B14F-4D97-AF65-F5344CB8AC3E}">
        <p14:creationId xmlns:p14="http://schemas.microsoft.com/office/powerpoint/2010/main" val="8282451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30625309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14/09/2020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8061621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18991823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_WhitePla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14/09/2020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a:p>
        </p:txBody>
      </p:sp>
    </p:spTree>
    <p:extLst>
      <p:ext uri="{BB962C8B-B14F-4D97-AF65-F5344CB8AC3E}">
        <p14:creationId xmlns:p14="http://schemas.microsoft.com/office/powerpoint/2010/main" val="1003581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6"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7.pn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7.pn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14/09/2020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a:p>
        </p:txBody>
      </p:sp>
      <p:pic>
        <p:nvPicPr>
          <p:cNvPr id="8" name="Picture 7"/>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9" name="Picture 8"/>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1173112174"/>
      </p:ext>
    </p:extLst>
  </p:cSld>
  <p:clrMap bg1="lt1" tx1="dk1" bg2="lt2" tx2="dk2" accent1="accent1" accent2="accent2" accent3="accent3" accent4="accent4" accent5="accent5" accent6="accent6" hlink="hlink" folHlink="folHlink"/>
  <p:sldLayoutIdLst>
    <p:sldLayoutId id="2147483755" r:id="rId1"/>
    <p:sldLayoutId id="2147483757" r:id="rId2"/>
    <p:sldLayoutId id="2147483662" r:id="rId3"/>
    <p:sldLayoutId id="2147483661" r:id="rId4"/>
    <p:sldLayoutId id="2147483663" r:id="rId5"/>
    <p:sldLayoutId id="2147483664" r:id="rId6"/>
    <p:sldLayoutId id="2147483665" r:id="rId7"/>
    <p:sldLayoutId id="2147483666" r:id="rId8"/>
    <p:sldLayoutId id="2147483667" r:id="rId9"/>
    <p:sldLayoutId id="2147483672" r:id="rId10"/>
    <p:sldLayoutId id="2147483712" r:id="rId11"/>
    <p:sldLayoutId id="2147483668" r:id="rId12"/>
    <p:sldLayoutId id="2147483669" r:id="rId13"/>
    <p:sldLayoutId id="2147483670" r:id="rId14"/>
    <p:sldLayoutId id="2147483671" r:id="rId15"/>
    <p:sldLayoutId id="2147483756" r:id="rId16"/>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baseline="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BD3E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14/09/2020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a:p>
        </p:txBody>
      </p:sp>
      <p:pic>
        <p:nvPicPr>
          <p:cNvPr id="9" name="Picture 8"/>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8" name="Picture 7"/>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847506107"/>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DADBD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14/09/2020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a:p>
        </p:txBody>
      </p:sp>
      <p:pic>
        <p:nvPicPr>
          <p:cNvPr id="9" name="Picture 8"/>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8" name="Picture 7"/>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180605915"/>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14/09/2020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a:p>
        </p:txBody>
      </p:sp>
    </p:spTree>
    <p:extLst>
      <p:ext uri="{BB962C8B-B14F-4D97-AF65-F5344CB8AC3E}">
        <p14:creationId xmlns:p14="http://schemas.microsoft.com/office/powerpoint/2010/main" val="4024760899"/>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4744"/>
            <a:ext cx="7772400" cy="1988641"/>
          </a:xfrm>
        </p:spPr>
        <p:txBody>
          <a:bodyPr>
            <a:normAutofit fontScale="90000"/>
          </a:bodyPr>
          <a:lstStyle/>
          <a:p>
            <a:r>
              <a:rPr lang="en-GB" dirty="0">
                <a:solidFill>
                  <a:schemeClr val="bg1"/>
                </a:solidFill>
              </a:rPr>
              <a:t>CIPD Level 7</a:t>
            </a:r>
            <a:br>
              <a:rPr lang="en-GB" dirty="0">
                <a:solidFill>
                  <a:schemeClr val="bg1"/>
                </a:solidFill>
              </a:rPr>
            </a:br>
            <a:r>
              <a:rPr lang="en-GB" dirty="0">
                <a:solidFill>
                  <a:schemeClr val="bg1"/>
                </a:solidFill>
              </a:rPr>
              <a:t>Managing Employment Relations</a:t>
            </a:r>
          </a:p>
        </p:txBody>
      </p:sp>
      <p:sp>
        <p:nvSpPr>
          <p:cNvPr id="3" name="Subtitle 2"/>
          <p:cNvSpPr>
            <a:spLocks noGrp="1"/>
          </p:cNvSpPr>
          <p:nvPr>
            <p:ph type="subTitle" idx="1"/>
          </p:nvPr>
        </p:nvSpPr>
        <p:spPr>
          <a:xfrm>
            <a:off x="914400" y="3284984"/>
            <a:ext cx="7906072" cy="1988641"/>
          </a:xfrm>
        </p:spPr>
        <p:txBody>
          <a:bodyPr>
            <a:normAutofit fontScale="47500" lnSpcReduction="20000"/>
          </a:bodyPr>
          <a:lstStyle/>
          <a:p>
            <a:r>
              <a:rPr lang="en-GB" sz="7600" b="1" dirty="0">
                <a:solidFill>
                  <a:srgbClr val="105FFC"/>
                </a:solidFill>
              </a:rPr>
              <a:t>Deborah Rees</a:t>
            </a:r>
          </a:p>
          <a:p>
            <a:r>
              <a:rPr lang="en-GB" sz="7600" b="1" dirty="0">
                <a:solidFill>
                  <a:srgbClr val="105FFC"/>
                </a:solidFill>
              </a:rPr>
              <a:t>deborah.rees@uwtsd.ac.uk</a:t>
            </a:r>
          </a:p>
          <a:p>
            <a:r>
              <a:rPr lang="en-GB" sz="7600" b="1" dirty="0">
                <a:solidFill>
                  <a:srgbClr val="105FFC"/>
                </a:solidFill>
              </a:rPr>
              <a:t>Week 3</a:t>
            </a:r>
            <a:br>
              <a:rPr lang="en-GB" sz="4600" b="1" dirty="0"/>
            </a:br>
            <a:br>
              <a:rPr lang="en-GB" altLang="en-US" sz="1600" dirty="0"/>
            </a:br>
            <a:br>
              <a:rPr lang="en-GB" altLang="en-US" dirty="0"/>
            </a:br>
            <a:endParaRPr lang="en-GB" dirty="0"/>
          </a:p>
          <a:p>
            <a:endParaRPr lang="en-GB" dirty="0"/>
          </a:p>
        </p:txBody>
      </p:sp>
      <p:sp>
        <p:nvSpPr>
          <p:cNvPr id="4" name="Slide Number Placeholder 3">
            <a:extLst>
              <a:ext uri="{FF2B5EF4-FFF2-40B4-BE49-F238E27FC236}">
                <a16:creationId xmlns:a16="http://schemas.microsoft.com/office/drawing/2014/main" id="{E2AB8713-5AAC-4F01-9C64-D9799E7BF322}"/>
              </a:ext>
            </a:extLst>
          </p:cNvPr>
          <p:cNvSpPr>
            <a:spLocks noGrp="1"/>
          </p:cNvSpPr>
          <p:nvPr>
            <p:ph type="sldNum" sz="quarter" idx="12"/>
          </p:nvPr>
        </p:nvSpPr>
        <p:spPr/>
        <p:txBody>
          <a:bodyPr/>
          <a:lstStyle/>
          <a:p>
            <a:fld id="{AC82685A-BD3A-4230-8D85-804689F67293}" type="slidenum">
              <a:rPr lang="en-GB" smtClean="0"/>
              <a:t>1</a:t>
            </a:fld>
            <a:endParaRPr lang="en-GB"/>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059971" y="1783959"/>
            <a:ext cx="3483937" cy="2889114"/>
          </a:xfrm>
        </p:spPr>
        <p:txBody>
          <a:bodyPr anchor="b">
            <a:normAutofit/>
          </a:bodyPr>
          <a:lstStyle/>
          <a:p>
            <a:pPr algn="l"/>
            <a:r>
              <a:rPr lang="en-GB" sz="2000" b="1" dirty="0"/>
              <a:t>Managing Employment Relations, 7e</a:t>
            </a:r>
            <a:br>
              <a:rPr lang="en-GB" sz="2000" b="1" dirty="0"/>
            </a:br>
            <a:br>
              <a:rPr lang="en-GB" sz="2000" b="1" dirty="0"/>
            </a:br>
            <a:r>
              <a:rPr lang="en-GB" sz="2000" b="1" dirty="0"/>
              <a:t>Chapter 4</a:t>
            </a:r>
            <a:br>
              <a:rPr lang="en-GB" sz="2000" b="1" dirty="0"/>
            </a:br>
            <a:br>
              <a:rPr lang="en-GB" sz="2000" b="1" dirty="0"/>
            </a:br>
            <a:r>
              <a:rPr lang="en-GB" sz="2000" b="1" dirty="0"/>
              <a:t>Managing Employment Relations</a:t>
            </a:r>
          </a:p>
        </p:txBody>
      </p:sp>
      <p:sp>
        <p:nvSpPr>
          <p:cNvPr id="5" name="Subtitle 4">
            <a:extLst>
              <a:ext uri="{FF2B5EF4-FFF2-40B4-BE49-F238E27FC236}">
                <a16:creationId xmlns:a16="http://schemas.microsoft.com/office/drawing/2014/main" id="{36903FC0-93A3-4FDC-A94D-47D51B46253F}"/>
              </a:ext>
            </a:extLst>
          </p:cNvPr>
          <p:cNvSpPr>
            <a:spLocks noGrp="1"/>
          </p:cNvSpPr>
          <p:nvPr>
            <p:ph type="subTitle" idx="1"/>
          </p:nvPr>
        </p:nvSpPr>
        <p:spPr>
          <a:xfrm>
            <a:off x="5059970" y="4750893"/>
            <a:ext cx="3483937" cy="1147863"/>
          </a:xfrm>
        </p:spPr>
        <p:txBody>
          <a:bodyPr anchor="t">
            <a:normAutofit/>
          </a:bodyPr>
          <a:lstStyle/>
          <a:p>
            <a:pPr algn="l"/>
            <a:endParaRPr lang="en-GB" sz="1700"/>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18115"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screenshot of a cell phone&#10;&#10;Description automatically generated">
            <a:extLst>
              <a:ext uri="{FF2B5EF4-FFF2-40B4-BE49-F238E27FC236}">
                <a16:creationId xmlns:a16="http://schemas.microsoft.com/office/drawing/2014/main" id="{85E9AED6-6168-4930-AFE3-B6AC64B632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536" y="767140"/>
            <a:ext cx="3035882" cy="3955548"/>
          </a:xfrm>
          <a:prstGeom prst="rect">
            <a:avLst/>
          </a:prstGeom>
        </p:spPr>
      </p:pic>
    </p:spTree>
    <p:extLst>
      <p:ext uri="{BB962C8B-B14F-4D97-AF65-F5344CB8AC3E}">
        <p14:creationId xmlns:p14="http://schemas.microsoft.com/office/powerpoint/2010/main" val="332922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A6CED69-F447-422A-A3A1-17B0E694F48D}"/>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Session outline</a:t>
            </a:r>
          </a:p>
        </p:txBody>
      </p:sp>
      <p:sp>
        <p:nvSpPr>
          <p:cNvPr id="5" name="Rectangle 4">
            <a:extLst>
              <a:ext uri="{FF2B5EF4-FFF2-40B4-BE49-F238E27FC236}">
                <a16:creationId xmlns:a16="http://schemas.microsoft.com/office/drawing/2014/main" id="{E44B1FBD-2D85-4A8C-8169-75D2CAE84C66}"/>
              </a:ext>
            </a:extLst>
          </p:cNvPr>
          <p:cNvSpPr/>
          <p:nvPr/>
        </p:nvSpPr>
        <p:spPr>
          <a:xfrm>
            <a:off x="628650" y="1699354"/>
            <a:ext cx="7688632" cy="3108543"/>
          </a:xfrm>
          <a:prstGeom prst="rect">
            <a:avLst/>
          </a:prstGeom>
        </p:spPr>
        <p:txBody>
          <a:bodyPr wrap="square">
            <a:spAutoFit/>
          </a:bodyPr>
          <a:lstStyle/>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Who manages employment relations and what do they do?</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Managing with and without trade unions </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The role of employers’ associations</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Managerial approaches and style</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HRM and the management of employment relations</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9425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ED024-B560-4F61-A9C8-87817965FD25}"/>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Learning Outcomes</a:t>
            </a:r>
          </a:p>
        </p:txBody>
      </p:sp>
      <p:sp>
        <p:nvSpPr>
          <p:cNvPr id="3" name="Rectangle 2">
            <a:extLst>
              <a:ext uri="{FF2B5EF4-FFF2-40B4-BE49-F238E27FC236}">
                <a16:creationId xmlns:a16="http://schemas.microsoft.com/office/drawing/2014/main" id="{BA9ED9CC-BDAB-45E2-BCED-7361AC5F5916}"/>
              </a:ext>
            </a:extLst>
          </p:cNvPr>
          <p:cNvSpPr/>
          <p:nvPr/>
        </p:nvSpPr>
        <p:spPr>
          <a:xfrm>
            <a:off x="540968" y="1519299"/>
            <a:ext cx="7688632" cy="4093428"/>
          </a:xfrm>
          <a:prstGeom prst="rect">
            <a:avLst/>
          </a:prstGeom>
        </p:spPr>
        <p:txBody>
          <a:bodyPr wrap="square">
            <a:spAutoFit/>
          </a:bodyPr>
          <a:lstStyle/>
          <a:p>
            <a:r>
              <a:rPr lang="en-GB" sz="2000" dirty="0">
                <a:latin typeface="Arial" panose="020B0604020202020204" pitchFamily="34" charset="0"/>
                <a:cs typeface="Arial" panose="020B0604020202020204" pitchFamily="34" charset="0"/>
              </a:rPr>
              <a:t>When you have completed this chapter, you should be able to: </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Understand and describe the main roles undertaken by line managers in the context of employment relations </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Critically assess recent developments in the management of employment relations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Understand how employers’ organisations support managers in their day-to-day work</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Identify different management styles and use these to critically evaluate organisational approaches to the management of employment relations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Critically analyse the implications for employment relations of the greater devolution of HR duties to frontline managers</a:t>
            </a:r>
          </a:p>
        </p:txBody>
      </p:sp>
    </p:spTree>
    <p:extLst>
      <p:ext uri="{BB962C8B-B14F-4D97-AF65-F5344CB8AC3E}">
        <p14:creationId xmlns:p14="http://schemas.microsoft.com/office/powerpoint/2010/main" val="1256509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Who Manages Employment Relations?</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699354"/>
            <a:ext cx="7688632" cy="3785652"/>
          </a:xfrm>
          <a:prstGeom prst="rect">
            <a:avLst/>
          </a:prstGeom>
        </p:spPr>
        <p:txBody>
          <a:bodyPr wrap="square">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Most managers who deal with employment relations do so as part of a wider role within the organisation. </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86% of those responsible for ER employed in a more general role (van </a:t>
            </a:r>
            <a:r>
              <a:rPr lang="en-GB" sz="2000" dirty="0" err="1">
                <a:latin typeface="Arial" panose="020B0604020202020204" pitchFamily="34" charset="0"/>
                <a:cs typeface="Arial" panose="020B0604020202020204" pitchFamily="34" charset="0"/>
              </a:rPr>
              <a:t>Wanrooy</a:t>
            </a:r>
            <a:r>
              <a:rPr lang="en-GB" sz="2000" dirty="0">
                <a:latin typeface="Arial" panose="020B0604020202020204" pitchFamily="34" charset="0"/>
                <a:cs typeface="Arial" panose="020B0604020202020204" pitchFamily="34" charset="0"/>
              </a:rPr>
              <a:t> et al., 2013)</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More likely in larger organisations </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ER specialists found in almost three-quarters of workplaces with 100+ employees but just 15% of those with 5-19</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Women make up almost half of employment relations managers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Little evidence of growth in the number of managers with specialist HR knowledge</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Line managers have increasing discretion to manage employment relations’ issues</a:t>
            </a:r>
          </a:p>
        </p:txBody>
      </p:sp>
    </p:spTree>
    <p:extLst>
      <p:ext uri="{BB962C8B-B14F-4D97-AF65-F5344CB8AC3E}">
        <p14:creationId xmlns:p14="http://schemas.microsoft.com/office/powerpoint/2010/main" val="1443934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2B9B1-0B2A-4572-93B9-A85AC0D4AEDD}"/>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What Do Managers Do?</a:t>
            </a:r>
          </a:p>
        </p:txBody>
      </p:sp>
      <p:grpSp>
        <p:nvGrpSpPr>
          <p:cNvPr id="4" name="Group 3">
            <a:extLst>
              <a:ext uri="{FF2B5EF4-FFF2-40B4-BE49-F238E27FC236}">
                <a16:creationId xmlns:a16="http://schemas.microsoft.com/office/drawing/2014/main" id="{EABC4E7B-6A47-4AD5-918F-0A3F35A0242C}"/>
              </a:ext>
            </a:extLst>
          </p:cNvPr>
          <p:cNvGrpSpPr/>
          <p:nvPr/>
        </p:nvGrpSpPr>
        <p:grpSpPr>
          <a:xfrm>
            <a:off x="573088" y="2148335"/>
            <a:ext cx="2364652" cy="1586699"/>
            <a:chOff x="2252" y="1122091"/>
            <a:chExt cx="1219776" cy="2377854"/>
          </a:xfrm>
        </p:grpSpPr>
        <p:sp>
          <p:nvSpPr>
            <p:cNvPr id="17" name="Rectangle 16">
              <a:extLst>
                <a:ext uri="{FF2B5EF4-FFF2-40B4-BE49-F238E27FC236}">
                  <a16:creationId xmlns:a16="http://schemas.microsoft.com/office/drawing/2014/main" id="{85806695-9BF8-4EA3-9905-340990BE055F}"/>
                </a:ext>
              </a:extLst>
            </p:cNvPr>
            <p:cNvSpPr/>
            <p:nvPr/>
          </p:nvSpPr>
          <p:spPr>
            <a:xfrm>
              <a:off x="2252" y="1122091"/>
              <a:ext cx="1219776" cy="2377854"/>
            </a:xfrm>
            <a:prstGeom prst="rect">
              <a:avLst/>
            </a:prstGeom>
            <a:solidFill>
              <a:srgbClr val="7030A0"/>
            </a:solid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8" name="TextBox 17">
              <a:extLst>
                <a:ext uri="{FF2B5EF4-FFF2-40B4-BE49-F238E27FC236}">
                  <a16:creationId xmlns:a16="http://schemas.microsoft.com/office/drawing/2014/main" id="{B06A5B8B-CD55-4AC5-A806-D0469FEB5FF7}"/>
                </a:ext>
              </a:extLst>
            </p:cNvPr>
            <p:cNvSpPr txBox="1"/>
            <p:nvPr/>
          </p:nvSpPr>
          <p:spPr>
            <a:xfrm>
              <a:off x="2252" y="1122091"/>
              <a:ext cx="1219776" cy="23778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kern="1200" dirty="0">
                  <a:solidFill>
                    <a:sysClr val="window" lastClr="FFFFFF"/>
                  </a:solidFill>
                  <a:latin typeface="Arial" panose="020B0604020202020204" pitchFamily="34" charset="0"/>
                  <a:ea typeface="+mn-ea"/>
                  <a:cs typeface="Arial" panose="020B0604020202020204" pitchFamily="34" charset="0"/>
                </a:rPr>
                <a:t>Clarification of the objectives of their team</a:t>
              </a:r>
              <a:endParaRPr lang="en-GB" sz="2400" kern="1200" dirty="0">
                <a:solidFill>
                  <a:sysClr val="window" lastClr="FFFFFF"/>
                </a:solidFill>
                <a:latin typeface="Arial" panose="020B0604020202020204" pitchFamily="34" charset="0"/>
                <a:ea typeface="+mn-ea"/>
                <a:cs typeface="Arial" panose="020B0604020202020204" pitchFamily="34" charset="0"/>
              </a:endParaRPr>
            </a:p>
          </p:txBody>
        </p:sp>
      </p:grpSp>
      <p:grpSp>
        <p:nvGrpSpPr>
          <p:cNvPr id="5" name="Group 4">
            <a:extLst>
              <a:ext uri="{FF2B5EF4-FFF2-40B4-BE49-F238E27FC236}">
                <a16:creationId xmlns:a16="http://schemas.microsoft.com/office/drawing/2014/main" id="{85D4FF41-4C90-4AD8-91F8-9ECF1E33CF53}"/>
              </a:ext>
            </a:extLst>
          </p:cNvPr>
          <p:cNvGrpSpPr/>
          <p:nvPr/>
        </p:nvGrpSpPr>
        <p:grpSpPr>
          <a:xfrm>
            <a:off x="3444832" y="2304652"/>
            <a:ext cx="2085020" cy="1274066"/>
            <a:chOff x="1344007" y="1304553"/>
            <a:chExt cx="1219776" cy="2021348"/>
          </a:xfrm>
        </p:grpSpPr>
        <p:sp>
          <p:nvSpPr>
            <p:cNvPr id="15" name="Rectangle 14">
              <a:extLst>
                <a:ext uri="{FF2B5EF4-FFF2-40B4-BE49-F238E27FC236}">
                  <a16:creationId xmlns:a16="http://schemas.microsoft.com/office/drawing/2014/main" id="{FB263ED7-C445-4D3F-878A-9F10D3E51FC4}"/>
                </a:ext>
              </a:extLst>
            </p:cNvPr>
            <p:cNvSpPr/>
            <p:nvPr/>
          </p:nvSpPr>
          <p:spPr>
            <a:xfrm>
              <a:off x="1344007" y="1304553"/>
              <a:ext cx="1219776" cy="2021348"/>
            </a:xfrm>
            <a:prstGeom prst="rect">
              <a:avLst/>
            </a:prstGeom>
            <a:solidFill>
              <a:srgbClr val="7030A0"/>
            </a:solidFill>
            <a:ln w="25400" cap="flat" cmpd="sng" algn="ctr">
              <a:solidFill>
                <a:srgbClr val="7030A0"/>
              </a:solidFill>
              <a:prstDash val="solid"/>
            </a:ln>
            <a:effectLst/>
          </p:spPr>
          <p:style>
            <a:lnRef idx="2">
              <a:scrgbClr r="0" g="0" b="0"/>
            </a:lnRef>
            <a:fillRef idx="1">
              <a:scrgbClr r="0" g="0" b="0"/>
            </a:fillRef>
            <a:effectRef idx="0">
              <a:scrgbClr r="0" g="0" b="0"/>
            </a:effectRef>
            <a:fontRef idx="minor">
              <a:schemeClr val="lt1"/>
            </a:fontRef>
          </p:style>
        </p:sp>
        <p:sp>
          <p:nvSpPr>
            <p:cNvPr id="16" name="TextBox 15">
              <a:extLst>
                <a:ext uri="{FF2B5EF4-FFF2-40B4-BE49-F238E27FC236}">
                  <a16:creationId xmlns:a16="http://schemas.microsoft.com/office/drawing/2014/main" id="{1DDC12B9-1E7C-41C0-B51C-C66EEB8399F0}"/>
                </a:ext>
              </a:extLst>
            </p:cNvPr>
            <p:cNvSpPr txBox="1"/>
            <p:nvPr/>
          </p:nvSpPr>
          <p:spPr>
            <a:xfrm>
              <a:off x="1344007" y="1304553"/>
              <a:ext cx="1219776" cy="202134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kern="1200" dirty="0">
                  <a:solidFill>
                    <a:sysClr val="window" lastClr="FFFFFF"/>
                  </a:solidFill>
                  <a:latin typeface="Arial" panose="020B0604020202020204" pitchFamily="34" charset="0"/>
                  <a:ea typeface="+mn-ea"/>
                  <a:cs typeface="Arial" panose="020B0604020202020204" pitchFamily="34" charset="0"/>
                </a:rPr>
                <a:t>Planning of work</a:t>
              </a:r>
              <a:endParaRPr lang="en-GB" sz="2400" kern="1200" dirty="0">
                <a:solidFill>
                  <a:sysClr val="window" lastClr="FFFFFF"/>
                </a:solidFill>
                <a:latin typeface="Arial" panose="020B0604020202020204" pitchFamily="34" charset="0"/>
                <a:ea typeface="+mn-ea"/>
                <a:cs typeface="Arial" panose="020B0604020202020204" pitchFamily="34" charset="0"/>
              </a:endParaRPr>
            </a:p>
          </p:txBody>
        </p:sp>
      </p:grpSp>
      <p:grpSp>
        <p:nvGrpSpPr>
          <p:cNvPr id="6" name="Group 5">
            <a:extLst>
              <a:ext uri="{FF2B5EF4-FFF2-40B4-BE49-F238E27FC236}">
                <a16:creationId xmlns:a16="http://schemas.microsoft.com/office/drawing/2014/main" id="{88BA7BDB-7205-4B44-A3DF-CB719209253E}"/>
              </a:ext>
            </a:extLst>
          </p:cNvPr>
          <p:cNvGrpSpPr/>
          <p:nvPr/>
        </p:nvGrpSpPr>
        <p:grpSpPr>
          <a:xfrm>
            <a:off x="2020325" y="4000754"/>
            <a:ext cx="2085020" cy="1231200"/>
            <a:chOff x="2685761" y="1208104"/>
            <a:chExt cx="1219776" cy="2214246"/>
          </a:xfrm>
        </p:grpSpPr>
        <p:sp>
          <p:nvSpPr>
            <p:cNvPr id="13" name="Rectangle 12">
              <a:extLst>
                <a:ext uri="{FF2B5EF4-FFF2-40B4-BE49-F238E27FC236}">
                  <a16:creationId xmlns:a16="http://schemas.microsoft.com/office/drawing/2014/main" id="{EB71030F-BFDA-468D-9AFF-68EA2593FD50}"/>
                </a:ext>
              </a:extLst>
            </p:cNvPr>
            <p:cNvSpPr/>
            <p:nvPr/>
          </p:nvSpPr>
          <p:spPr>
            <a:xfrm>
              <a:off x="2685761" y="1208104"/>
              <a:ext cx="1219776" cy="2214246"/>
            </a:xfrm>
            <a:prstGeom prst="rect">
              <a:avLst/>
            </a:prstGeom>
            <a:solidFill>
              <a:srgbClr val="7030A0"/>
            </a:solid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4" name="TextBox 13">
              <a:extLst>
                <a:ext uri="{FF2B5EF4-FFF2-40B4-BE49-F238E27FC236}">
                  <a16:creationId xmlns:a16="http://schemas.microsoft.com/office/drawing/2014/main" id="{6A3E15CF-C157-4747-B12B-5775BD8E7C8C}"/>
                </a:ext>
              </a:extLst>
            </p:cNvPr>
            <p:cNvSpPr txBox="1"/>
            <p:nvPr/>
          </p:nvSpPr>
          <p:spPr>
            <a:xfrm>
              <a:off x="2685761" y="1208104"/>
              <a:ext cx="1219776" cy="22142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kern="1200" dirty="0" err="1">
                  <a:solidFill>
                    <a:sysClr val="window" lastClr="FFFFFF"/>
                  </a:solidFill>
                  <a:latin typeface="Arial" panose="020B0604020202020204" pitchFamily="34" charset="0"/>
                  <a:ea typeface="+mn-ea"/>
                  <a:cs typeface="Arial" panose="020B0604020202020204" pitchFamily="34" charset="0"/>
                </a:rPr>
                <a:t>Organisation</a:t>
              </a:r>
              <a:r>
                <a:rPr lang="en-US" sz="2400" kern="1200" dirty="0">
                  <a:solidFill>
                    <a:sysClr val="window" lastClr="FFFFFF"/>
                  </a:solidFill>
                  <a:latin typeface="Arial" panose="020B0604020202020204" pitchFamily="34" charset="0"/>
                  <a:ea typeface="+mn-ea"/>
                  <a:cs typeface="Arial" panose="020B0604020202020204" pitchFamily="34" charset="0"/>
                </a:rPr>
                <a:t> of activities</a:t>
              </a:r>
              <a:endParaRPr lang="en-GB" sz="2400" kern="1200" dirty="0">
                <a:solidFill>
                  <a:sysClr val="window" lastClr="FFFFFF"/>
                </a:solidFill>
                <a:latin typeface="Arial" panose="020B0604020202020204" pitchFamily="34" charset="0"/>
                <a:ea typeface="+mn-ea"/>
                <a:cs typeface="Arial" panose="020B0604020202020204" pitchFamily="34" charset="0"/>
              </a:endParaRPr>
            </a:p>
          </p:txBody>
        </p:sp>
      </p:grpSp>
      <p:grpSp>
        <p:nvGrpSpPr>
          <p:cNvPr id="7" name="Group 6">
            <a:extLst>
              <a:ext uri="{FF2B5EF4-FFF2-40B4-BE49-F238E27FC236}">
                <a16:creationId xmlns:a16="http://schemas.microsoft.com/office/drawing/2014/main" id="{B9FEFA81-B64B-4650-A303-FA5069C408E9}"/>
              </a:ext>
            </a:extLst>
          </p:cNvPr>
          <p:cNvGrpSpPr/>
          <p:nvPr/>
        </p:nvGrpSpPr>
        <p:grpSpPr>
          <a:xfrm>
            <a:off x="4572000" y="4000753"/>
            <a:ext cx="2085020" cy="1231201"/>
            <a:chOff x="4027516" y="1347418"/>
            <a:chExt cx="1219776" cy="1935617"/>
          </a:xfrm>
        </p:grpSpPr>
        <p:sp>
          <p:nvSpPr>
            <p:cNvPr id="11" name="Rectangle 10">
              <a:extLst>
                <a:ext uri="{FF2B5EF4-FFF2-40B4-BE49-F238E27FC236}">
                  <a16:creationId xmlns:a16="http://schemas.microsoft.com/office/drawing/2014/main" id="{65A4664B-51C6-4562-9F5B-B460B1E8173A}"/>
                </a:ext>
              </a:extLst>
            </p:cNvPr>
            <p:cNvSpPr/>
            <p:nvPr/>
          </p:nvSpPr>
          <p:spPr>
            <a:xfrm>
              <a:off x="4027516" y="1347418"/>
              <a:ext cx="1219776" cy="1935617"/>
            </a:xfrm>
            <a:prstGeom prst="rect">
              <a:avLst/>
            </a:prstGeom>
            <a:solidFill>
              <a:srgbClr val="7030A0"/>
            </a:solid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2" name="TextBox 11">
              <a:extLst>
                <a:ext uri="{FF2B5EF4-FFF2-40B4-BE49-F238E27FC236}">
                  <a16:creationId xmlns:a16="http://schemas.microsoft.com/office/drawing/2014/main" id="{36F71EAE-39D1-4F71-9FF1-4634FBFD3839}"/>
                </a:ext>
              </a:extLst>
            </p:cNvPr>
            <p:cNvSpPr txBox="1"/>
            <p:nvPr/>
          </p:nvSpPr>
          <p:spPr>
            <a:xfrm>
              <a:off x="4027516" y="1580695"/>
              <a:ext cx="1219776" cy="14176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kern="1200" dirty="0">
                  <a:solidFill>
                    <a:sysClr val="window" lastClr="FFFFFF"/>
                  </a:solidFill>
                  <a:latin typeface="Arial" panose="020B0604020202020204" pitchFamily="34" charset="0"/>
                  <a:ea typeface="+mn-ea"/>
                  <a:cs typeface="Arial" panose="020B0604020202020204" pitchFamily="34" charset="0"/>
                </a:rPr>
                <a:t>Directing and guiding</a:t>
              </a:r>
              <a:endParaRPr lang="en-GB" sz="2400" kern="1200" dirty="0">
                <a:solidFill>
                  <a:sysClr val="window" lastClr="FFFFFF"/>
                </a:solidFill>
                <a:latin typeface="Arial" panose="020B0604020202020204" pitchFamily="34" charset="0"/>
                <a:ea typeface="+mn-ea"/>
                <a:cs typeface="Arial" panose="020B0604020202020204" pitchFamily="34" charset="0"/>
              </a:endParaRPr>
            </a:p>
          </p:txBody>
        </p:sp>
      </p:grpSp>
      <p:grpSp>
        <p:nvGrpSpPr>
          <p:cNvPr id="8" name="Group 7">
            <a:extLst>
              <a:ext uri="{FF2B5EF4-FFF2-40B4-BE49-F238E27FC236}">
                <a16:creationId xmlns:a16="http://schemas.microsoft.com/office/drawing/2014/main" id="{05E0D4EB-C337-46C7-9093-78115EBDCD8F}"/>
              </a:ext>
            </a:extLst>
          </p:cNvPr>
          <p:cNvGrpSpPr/>
          <p:nvPr/>
        </p:nvGrpSpPr>
        <p:grpSpPr>
          <a:xfrm>
            <a:off x="6206259" y="2232851"/>
            <a:ext cx="2085021" cy="1417668"/>
            <a:chOff x="5369270" y="1156687"/>
            <a:chExt cx="1219777" cy="2317080"/>
          </a:xfrm>
        </p:grpSpPr>
        <p:sp>
          <p:nvSpPr>
            <p:cNvPr id="9" name="Rectangle 8">
              <a:extLst>
                <a:ext uri="{FF2B5EF4-FFF2-40B4-BE49-F238E27FC236}">
                  <a16:creationId xmlns:a16="http://schemas.microsoft.com/office/drawing/2014/main" id="{13EEDBD2-3ACB-4F9E-84FA-F73A6618C376}"/>
                </a:ext>
              </a:extLst>
            </p:cNvPr>
            <p:cNvSpPr/>
            <p:nvPr/>
          </p:nvSpPr>
          <p:spPr>
            <a:xfrm>
              <a:off x="5369270" y="1156687"/>
              <a:ext cx="1219776" cy="2317080"/>
            </a:xfrm>
            <a:prstGeom prst="rect">
              <a:avLst/>
            </a:prstGeom>
            <a:solidFill>
              <a:srgbClr val="7030A0"/>
            </a:solidFill>
            <a:ln w="25400" cap="flat"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0" name="TextBox 9">
              <a:extLst>
                <a:ext uri="{FF2B5EF4-FFF2-40B4-BE49-F238E27FC236}">
                  <a16:creationId xmlns:a16="http://schemas.microsoft.com/office/drawing/2014/main" id="{A8290993-6283-4777-898E-ACEF00E0FC8D}"/>
                </a:ext>
              </a:extLst>
            </p:cNvPr>
            <p:cNvSpPr txBox="1"/>
            <p:nvPr/>
          </p:nvSpPr>
          <p:spPr>
            <a:xfrm>
              <a:off x="5369271" y="1156687"/>
              <a:ext cx="1219776" cy="231708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400" kern="1200" dirty="0">
                  <a:solidFill>
                    <a:sysClr val="window" lastClr="FFFFFF"/>
                  </a:solidFill>
                  <a:latin typeface="Arial" panose="020B0604020202020204" pitchFamily="34" charset="0"/>
                  <a:ea typeface="+mn-ea"/>
                  <a:cs typeface="Arial" panose="020B0604020202020204" pitchFamily="34" charset="0"/>
                </a:rPr>
                <a:t>Controlling performance</a:t>
              </a:r>
              <a:endParaRPr lang="en-GB" sz="2400" kern="1200" dirty="0">
                <a:solidFill>
                  <a:sysClr val="window" lastClr="FFFFFF"/>
                </a:solidFill>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3026463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Managing Employee Relations - Objectives</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699354"/>
            <a:ext cx="7688632" cy="3416320"/>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Prime objectives – profitability, efficiency, productivity and quality</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Objectives shaped by context – quality may be less important in certain settings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Objectives of ‘managers’ may diverge and be different from those of shareholders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However, research (Zeitlin, 1989) suggests that views of managers and owners are similar</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Managers tend to hold ‘</a:t>
            </a:r>
            <a:r>
              <a:rPr lang="en-GB" sz="2400" dirty="0" err="1">
                <a:latin typeface="Arial" panose="020B0604020202020204" pitchFamily="34" charset="0"/>
                <a:cs typeface="Arial" panose="020B0604020202020204" pitchFamily="34" charset="0"/>
              </a:rPr>
              <a:t>unitaristic</a:t>
            </a:r>
            <a:r>
              <a:rPr lang="en-GB" sz="2400" dirty="0">
                <a:latin typeface="Arial" panose="020B0604020202020204" pitchFamily="34" charset="0"/>
                <a:cs typeface="Arial" panose="020B0604020202020204" pitchFamily="34" charset="0"/>
              </a:rPr>
              <a:t>’ views</a:t>
            </a:r>
          </a:p>
        </p:txBody>
      </p:sp>
    </p:spTree>
    <p:extLst>
      <p:ext uri="{BB962C8B-B14F-4D97-AF65-F5344CB8AC3E}">
        <p14:creationId xmlns:p14="http://schemas.microsoft.com/office/powerpoint/2010/main" val="389001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9A42E-60F2-4D4C-B0FF-64A867790AB7}"/>
              </a:ext>
            </a:extLst>
          </p:cNvPr>
          <p:cNvSpPr txBox="1">
            <a:spLocks/>
          </p:cNvSpPr>
          <p:nvPr/>
        </p:nvSpPr>
        <p:spPr>
          <a:xfrm>
            <a:off x="628650" y="1164921"/>
            <a:ext cx="7886700" cy="4747364"/>
          </a:xfrm>
          <a:prstGeom prst="rect">
            <a:avLst/>
          </a:prstGeom>
        </p:spPr>
        <p:txBody>
          <a:bodyPr>
            <a:no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6000" dirty="0">
                <a:solidFill>
                  <a:srgbClr val="7030A0"/>
                </a:solidFill>
              </a:rPr>
              <a:t>What views do your managers hold? Do they reflect </a:t>
            </a:r>
            <a:r>
              <a:rPr lang="en-GB" sz="6000" dirty="0" err="1">
                <a:solidFill>
                  <a:srgbClr val="7030A0"/>
                </a:solidFill>
              </a:rPr>
              <a:t>unitaristic</a:t>
            </a:r>
            <a:r>
              <a:rPr lang="en-GB" sz="6000" dirty="0">
                <a:solidFill>
                  <a:srgbClr val="7030A0"/>
                </a:solidFill>
              </a:rPr>
              <a:t> or pluralistic perspectives?</a:t>
            </a:r>
          </a:p>
        </p:txBody>
      </p:sp>
    </p:spTree>
    <p:extLst>
      <p:ext uri="{BB962C8B-B14F-4D97-AF65-F5344CB8AC3E}">
        <p14:creationId xmlns:p14="http://schemas.microsoft.com/office/powerpoint/2010/main" val="3674747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Managerial Approaches and Strategies</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519299"/>
            <a:ext cx="8139569" cy="4401205"/>
          </a:xfrm>
          <a:prstGeom prst="rect">
            <a:avLst/>
          </a:prstGeom>
        </p:spPr>
        <p:txBody>
          <a:bodyPr wrap="square">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Control and compliance</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Organisational rules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Disciplinary policies and procedures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Performance management and appraisal</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Co-operation and commitment</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Consultation and communication</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Employee engagement</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Reward and remuneration</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Distinction between control of labour process and securing commitment is much too simplistic</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There is a clear contradiction between the goals of securing control and consent (Hyman, 1987)</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Traditionally, one way of trying to navigate this has been through collective bargaining</a:t>
            </a:r>
          </a:p>
        </p:txBody>
      </p:sp>
    </p:spTree>
    <p:extLst>
      <p:ext uri="{BB962C8B-B14F-4D97-AF65-F5344CB8AC3E}">
        <p14:creationId xmlns:p14="http://schemas.microsoft.com/office/powerpoint/2010/main" val="1618315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Managing With Unions</a:t>
            </a:r>
          </a:p>
        </p:txBody>
      </p:sp>
      <p:sp>
        <p:nvSpPr>
          <p:cNvPr id="3" name="Rectangle 2">
            <a:extLst>
              <a:ext uri="{FF2B5EF4-FFF2-40B4-BE49-F238E27FC236}">
                <a16:creationId xmlns:a16="http://schemas.microsoft.com/office/drawing/2014/main" id="{1BAE2ADF-31BC-4C75-A8C7-3CD943E7CADA}"/>
              </a:ext>
            </a:extLst>
          </p:cNvPr>
          <p:cNvSpPr/>
          <p:nvPr/>
        </p:nvSpPr>
        <p:spPr>
          <a:xfrm>
            <a:off x="540968" y="1135682"/>
            <a:ext cx="7688632" cy="5139869"/>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Significant growth in union recognition and collective bargaining in the 1940s and 1950s</a:t>
            </a:r>
          </a:p>
          <a:p>
            <a:pPr marL="742950" lvl="1" indent="-285750">
              <a:buFont typeface="Arial" panose="020B0604020202020204" pitchFamily="34" charset="0"/>
              <a:buChar char="•"/>
            </a:pPr>
            <a:r>
              <a:rPr lang="en-GB" sz="2000" i="1" dirty="0">
                <a:latin typeface="Arial" panose="020B0604020202020204" pitchFamily="34" charset="0"/>
                <a:cs typeface="Arial" panose="020B0604020202020204" pitchFamily="34" charset="0"/>
              </a:rPr>
              <a:t>Collective bargaining seen as a way of controlling the ‘threat’ of industrial action</a:t>
            </a:r>
          </a:p>
          <a:p>
            <a:pPr marL="742950" lvl="1" indent="-285750">
              <a:buFont typeface="Arial" panose="020B0604020202020204" pitchFamily="34" charset="0"/>
              <a:buChar char="•"/>
            </a:pPr>
            <a:r>
              <a:rPr lang="en-GB" sz="2000" i="1" dirty="0">
                <a:latin typeface="Arial" panose="020B0604020202020204" pitchFamily="34" charset="0"/>
                <a:cs typeface="Arial" panose="020B0604020202020204" pitchFamily="34" charset="0"/>
              </a:rPr>
              <a:t>Bargaining collectively reduces transaction costs</a:t>
            </a:r>
          </a:p>
          <a:p>
            <a:pPr marL="742950" lvl="1" indent="-285750">
              <a:buFont typeface="Arial" panose="020B0604020202020204" pitchFamily="34" charset="0"/>
              <a:buChar char="•"/>
            </a:pPr>
            <a:r>
              <a:rPr lang="en-GB" sz="2000" i="1" dirty="0">
                <a:latin typeface="Arial" panose="020B0604020202020204" pitchFamily="34" charset="0"/>
                <a:cs typeface="Arial" panose="020B0604020202020204" pitchFamily="34" charset="0"/>
              </a:rPr>
              <a:t>Employee voice underpins trust and improved performance</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Percentage of employees with pay determined by collective bargaining fell from 80% in 1970 to 23% in 2011</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Within unionised organisations, scale and scope of bargaining has receded</a:t>
            </a:r>
          </a:p>
          <a:p>
            <a:pPr marL="742950" lvl="1" indent="-285750">
              <a:buFont typeface="Arial" panose="020B0604020202020204" pitchFamily="34" charset="0"/>
              <a:buChar char="•"/>
            </a:pPr>
            <a:r>
              <a:rPr lang="en-GB" sz="2000" i="1" dirty="0">
                <a:latin typeface="Arial" panose="020B0604020202020204" pitchFamily="34" charset="0"/>
                <a:cs typeface="Arial" panose="020B0604020202020204" pitchFamily="34" charset="0"/>
              </a:rPr>
              <a:t>Reduced union influence</a:t>
            </a:r>
          </a:p>
          <a:p>
            <a:pPr marL="742950" lvl="1" indent="-285750">
              <a:buFont typeface="Arial" panose="020B0604020202020204" pitchFamily="34" charset="0"/>
              <a:buChar char="•"/>
            </a:pPr>
            <a:r>
              <a:rPr lang="en-GB" sz="2000" i="1" dirty="0">
                <a:latin typeface="Arial" panose="020B0604020202020204" pitchFamily="34" charset="0"/>
                <a:cs typeface="Arial" panose="020B0604020202020204" pitchFamily="34" charset="0"/>
              </a:rPr>
              <a:t>Direct channels of communication with staff more commonplace</a:t>
            </a:r>
          </a:p>
          <a:p>
            <a:pPr marL="742950" lvl="1" indent="-285750">
              <a:buFont typeface="Arial" panose="020B0604020202020204" pitchFamily="34" charset="0"/>
              <a:buChar char="•"/>
            </a:pPr>
            <a:r>
              <a:rPr lang="en-GB" sz="2000" i="1" dirty="0">
                <a:latin typeface="Arial" panose="020B0604020202020204" pitchFamily="34" charset="0"/>
                <a:cs typeface="Arial" panose="020B0604020202020204" pitchFamily="34" charset="0"/>
              </a:rPr>
              <a:t>Shift to partnership approach</a:t>
            </a:r>
          </a:p>
        </p:txBody>
      </p:sp>
    </p:spTree>
    <p:extLst>
      <p:ext uri="{BB962C8B-B14F-4D97-AF65-F5344CB8AC3E}">
        <p14:creationId xmlns:p14="http://schemas.microsoft.com/office/powerpoint/2010/main" val="3744903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Managing Without Unions</a:t>
            </a:r>
          </a:p>
        </p:txBody>
      </p:sp>
      <p:sp>
        <p:nvSpPr>
          <p:cNvPr id="3" name="Rectangle 2">
            <a:extLst>
              <a:ext uri="{FF2B5EF4-FFF2-40B4-BE49-F238E27FC236}">
                <a16:creationId xmlns:a16="http://schemas.microsoft.com/office/drawing/2014/main" id="{1BAE2ADF-31BC-4C75-A8C7-3CD943E7CADA}"/>
              </a:ext>
            </a:extLst>
          </p:cNvPr>
          <p:cNvSpPr/>
          <p:nvPr/>
        </p:nvSpPr>
        <p:spPr>
          <a:xfrm>
            <a:off x="540968" y="903699"/>
            <a:ext cx="7688632" cy="5386090"/>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Managers’ attitudes to unions are contradictory</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Only 17% managers were not in favour of union membership </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80% would rather consult directly with employees than unions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24% believe that unions help to improve workplace performance (van </a:t>
            </a:r>
            <a:r>
              <a:rPr lang="en-GB" sz="2000" dirty="0" err="1">
                <a:latin typeface="Arial" panose="020B0604020202020204" pitchFamily="34" charset="0"/>
                <a:cs typeface="Arial" panose="020B0604020202020204" pitchFamily="34" charset="0"/>
              </a:rPr>
              <a:t>Wanrooy</a:t>
            </a:r>
            <a:r>
              <a:rPr lang="en-GB" sz="2000" dirty="0">
                <a:latin typeface="Arial" panose="020B0604020202020204" pitchFamily="34" charset="0"/>
                <a:cs typeface="Arial" panose="020B0604020202020204" pitchFamily="34" charset="0"/>
              </a:rPr>
              <a:t> et al., 2013)</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Large non-union firms based around union substitution – sophisticated HR approaches, good terms and conditions, employee voice mechanisms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But this may mask more crude attempts to repress unions and intensify work</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Small non-union organisations often hostile to unionisation (</a:t>
            </a:r>
            <a:r>
              <a:rPr lang="en-GB" sz="2400" dirty="0" err="1">
                <a:latin typeface="Arial" panose="020B0604020202020204" pitchFamily="34" charset="0"/>
                <a:cs typeface="Arial" panose="020B0604020202020204" pitchFamily="34" charset="0"/>
              </a:rPr>
              <a:t>Rainnie</a:t>
            </a:r>
            <a:r>
              <a:rPr lang="en-GB" sz="2400" dirty="0">
                <a:latin typeface="Arial" panose="020B0604020202020204" pitchFamily="34" charset="0"/>
                <a:cs typeface="Arial" panose="020B0604020202020204" pitchFamily="34" charset="0"/>
              </a:rPr>
              <a:t>, 1989)</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Based on informal, personal relationships – on-going negotiation of order (Ram et al., 2001)</a:t>
            </a:r>
          </a:p>
        </p:txBody>
      </p:sp>
    </p:spTree>
    <p:extLst>
      <p:ext uri="{BB962C8B-B14F-4D97-AF65-F5344CB8AC3E}">
        <p14:creationId xmlns:p14="http://schemas.microsoft.com/office/powerpoint/2010/main" val="1710064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Changing Role of Employers’ Associations</a:t>
            </a:r>
          </a:p>
        </p:txBody>
      </p:sp>
      <p:sp>
        <p:nvSpPr>
          <p:cNvPr id="3" name="Rectangle 2">
            <a:extLst>
              <a:ext uri="{FF2B5EF4-FFF2-40B4-BE49-F238E27FC236}">
                <a16:creationId xmlns:a16="http://schemas.microsoft.com/office/drawing/2014/main" id="{1BAE2ADF-31BC-4C75-A8C7-3CD943E7CADA}"/>
              </a:ext>
            </a:extLst>
          </p:cNvPr>
          <p:cNvSpPr/>
          <p:nvPr/>
        </p:nvSpPr>
        <p:spPr>
          <a:xfrm>
            <a:off x="540968" y="1417266"/>
            <a:ext cx="7688632" cy="4708981"/>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Employers’ associations are voluntary, private bodies which exist to provide information and co-ordination</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Developed to respond to the increasing power and influence of newly formed trade unions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Traditionally played a key role in industry wide collective bargaining </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Now, only 7% of all British workplaces, and only 2% of private sector workplaces covered by multi-employer collective bargaining (van </a:t>
            </a:r>
            <a:r>
              <a:rPr lang="en-GB" sz="2000" dirty="0" err="1">
                <a:latin typeface="Arial" panose="020B0604020202020204" pitchFamily="34" charset="0"/>
                <a:cs typeface="Arial" panose="020B0604020202020204" pitchFamily="34" charset="0"/>
              </a:rPr>
              <a:t>Wanrooy</a:t>
            </a:r>
            <a:r>
              <a:rPr lang="en-GB" sz="2000" dirty="0">
                <a:latin typeface="Arial" panose="020B0604020202020204" pitchFamily="34" charset="0"/>
                <a:cs typeface="Arial" panose="020B0604020202020204" pitchFamily="34" charset="0"/>
              </a:rPr>
              <a:t> et al., 2013)</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Employers’ associations have seen their influence fade in recent years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New focus on HR advice provision, business consultancy and campaigning</a:t>
            </a:r>
          </a:p>
        </p:txBody>
      </p:sp>
    </p:spTree>
    <p:extLst>
      <p:ext uri="{BB962C8B-B14F-4D97-AF65-F5344CB8AC3E}">
        <p14:creationId xmlns:p14="http://schemas.microsoft.com/office/powerpoint/2010/main" val="568384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2B9B1-0B2A-4572-93B9-A85AC0D4AEDD}"/>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Management Styles</a:t>
            </a:r>
          </a:p>
        </p:txBody>
      </p:sp>
      <p:graphicFrame>
        <p:nvGraphicFramePr>
          <p:cNvPr id="19" name="Content Placeholder 3">
            <a:extLst>
              <a:ext uri="{FF2B5EF4-FFF2-40B4-BE49-F238E27FC236}">
                <a16:creationId xmlns:a16="http://schemas.microsoft.com/office/drawing/2014/main" id="{A98862BD-094F-43C3-8B38-F1AAB3158E77}"/>
              </a:ext>
            </a:extLst>
          </p:cNvPr>
          <p:cNvGraphicFramePr>
            <a:graphicFrameLocks/>
          </p:cNvGraphicFramePr>
          <p:nvPr>
            <p:extLst>
              <p:ext uri="{D42A27DB-BD31-4B8C-83A1-F6EECF244321}">
                <p14:modId xmlns:p14="http://schemas.microsoft.com/office/powerpoint/2010/main" val="538857433"/>
              </p:ext>
            </p:extLst>
          </p:nvPr>
        </p:nvGraphicFramePr>
        <p:xfrm>
          <a:off x="1276350" y="1832975"/>
          <a:ext cx="6591300" cy="377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2221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HRM and Employee Relations</a:t>
            </a:r>
          </a:p>
        </p:txBody>
      </p:sp>
      <p:sp>
        <p:nvSpPr>
          <p:cNvPr id="3" name="Rectangle 2">
            <a:extLst>
              <a:ext uri="{FF2B5EF4-FFF2-40B4-BE49-F238E27FC236}">
                <a16:creationId xmlns:a16="http://schemas.microsoft.com/office/drawing/2014/main" id="{1BAE2ADF-31BC-4C75-A8C7-3CD943E7CADA}"/>
              </a:ext>
            </a:extLst>
          </p:cNvPr>
          <p:cNvSpPr/>
          <p:nvPr/>
        </p:nvSpPr>
        <p:spPr>
          <a:xfrm>
            <a:off x="540968" y="903699"/>
            <a:ext cx="7688632" cy="4893647"/>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People management central to business strategy</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HRM seen as a way of delivering commitment (soft) and flexibility and efficiency (hard)</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Promotes identification of individual and work-group with the organisation - implies essentially </a:t>
            </a:r>
            <a:r>
              <a:rPr lang="en-GB" sz="2400" dirty="0" err="1">
                <a:latin typeface="Arial" panose="020B0604020202020204" pitchFamily="34" charset="0"/>
                <a:cs typeface="Arial" panose="020B0604020202020204" pitchFamily="34" charset="0"/>
              </a:rPr>
              <a:t>unitaristic</a:t>
            </a:r>
            <a:r>
              <a:rPr lang="en-GB" sz="2400" dirty="0">
                <a:latin typeface="Arial" panose="020B0604020202020204" pitchFamily="34" charset="0"/>
                <a:cs typeface="Arial" panose="020B0604020202020204" pitchFamily="34" charset="0"/>
              </a:rPr>
              <a:t> philosophy</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Emphasis on engagement and involvement as opposed to collective bargaining and consultation</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Within unionised workplaces HR professionals play a key role in maintaining and developing relationships with union representatives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In non-unionised workplaces HR professionals focus on managing conflict and employee engagement </a:t>
            </a:r>
          </a:p>
        </p:txBody>
      </p:sp>
    </p:spTree>
    <p:extLst>
      <p:ext uri="{BB962C8B-B14F-4D97-AF65-F5344CB8AC3E}">
        <p14:creationId xmlns:p14="http://schemas.microsoft.com/office/powerpoint/2010/main" val="997489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The Changing HR Function and Employment Relations</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317058"/>
            <a:ext cx="7688632" cy="4893647"/>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Key shift in HR function – devolution of responsibility to line and operational managers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Reduction in HR resource</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Shift to more strategic advisory role</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Some evidence of a shift towards outsourcing and shared services – ‘function promoting its own marginalisation’ (Thompson, 2011:9)</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Threatens existing workplace relationships and therefore could hamper attempts to boost engagement (see Purcell and Hutchinson, 2007)</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Managers often uncomfortable with dealing with trade unions</a:t>
            </a:r>
          </a:p>
          <a:p>
            <a:pPr marL="742950" lvl="1"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Lack of confidence and capability in handling ‘difficult’ employee relations issues</a:t>
            </a:r>
          </a:p>
        </p:txBody>
      </p:sp>
    </p:spTree>
    <p:extLst>
      <p:ext uri="{BB962C8B-B14F-4D97-AF65-F5344CB8AC3E}">
        <p14:creationId xmlns:p14="http://schemas.microsoft.com/office/powerpoint/2010/main" val="3482103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Conclusion</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317058"/>
            <a:ext cx="7688632" cy="4524315"/>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The management of employee relations essentially revolves around trying to both control labour and secure their consent</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Traditionally, this has been largely conducted through collective bargaining</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Specific managerial approaches are largely conditioned by contextual factors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Decline of trade unions and the emergence of HRM has placed much greater emphasis on relationship between the individual and the organisation </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Changes to the HR function threatens to undermine attempts to increase employee engagement</a:t>
            </a:r>
          </a:p>
        </p:txBody>
      </p:sp>
    </p:spTree>
    <p:extLst>
      <p:ext uri="{BB962C8B-B14F-4D97-AF65-F5344CB8AC3E}">
        <p14:creationId xmlns:p14="http://schemas.microsoft.com/office/powerpoint/2010/main" val="1496211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References and Further Reading</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317058"/>
            <a:ext cx="7688632" cy="4708981"/>
          </a:xfrm>
          <a:prstGeom prst="rect">
            <a:avLst/>
          </a:prstGeom>
        </p:spPr>
        <p:txBody>
          <a:bodyPr wrap="square">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Hyman, R. (1987) ‘Strategy or structure? Capital, labour and control’, Work, Employment and Society, 1:1, 25-55.</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Purcell, J. (1987) ‘Mapping management styles in employee relations’, Journal of Management Studies, Vol. 24, No. 5: 533-548.</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Purcell, J. and Hutchinson, S. (2007). ‘Front-line managers as agents in the HRM-performance causal chain: theory, analysis and evidence’. Human Resource Management Journal, 17: 1, 3–20.</a:t>
            </a:r>
          </a:p>
          <a:p>
            <a:pPr marL="285750" indent="-285750">
              <a:buFont typeface="Arial" panose="020B0604020202020204" pitchFamily="34" charset="0"/>
              <a:buChar char="•"/>
            </a:pPr>
            <a:r>
              <a:rPr lang="en-GB" sz="2000" dirty="0" err="1">
                <a:latin typeface="Arial" panose="020B0604020202020204" pitchFamily="34" charset="0"/>
                <a:cs typeface="Arial" panose="020B0604020202020204" pitchFamily="34" charset="0"/>
              </a:rPr>
              <a:t>Rainnie</a:t>
            </a:r>
            <a:r>
              <a:rPr lang="en-GB" sz="2000" dirty="0">
                <a:latin typeface="Arial" panose="020B0604020202020204" pitchFamily="34" charset="0"/>
                <a:cs typeface="Arial" panose="020B0604020202020204" pitchFamily="34" charset="0"/>
              </a:rPr>
              <a:t>, A. (1989) Industrial Relations in Small Firms, London: Routledge.</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Ram, M., Edwards, P., Gilman, M. and Arrowsmith, J. (2001) ‘The dynamics of informality: employment relations in small firms and the effects of regulatory change’, Work, Employment and Society, 15:4, 856-61.</a:t>
            </a:r>
          </a:p>
        </p:txBody>
      </p:sp>
    </p:spTree>
    <p:extLst>
      <p:ext uri="{BB962C8B-B14F-4D97-AF65-F5344CB8AC3E}">
        <p14:creationId xmlns:p14="http://schemas.microsoft.com/office/powerpoint/2010/main" val="24980925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1F7D-16CC-4DC5-A75A-D8C05AC66170}"/>
              </a:ext>
            </a:extLst>
          </p:cNvPr>
          <p:cNvSpPr txBox="1">
            <a:spLocks/>
          </p:cNvSpPr>
          <p:nvPr/>
        </p:nvSpPr>
        <p:spPr>
          <a:xfrm>
            <a:off x="628650" y="288099"/>
            <a:ext cx="7886700" cy="1231200"/>
          </a:xfrm>
          <a:prstGeom prst="rect">
            <a:avLst/>
          </a:prstGeom>
        </p:spPr>
        <p:txBody>
          <a:bodyPr>
            <a:normAutofit/>
          </a:bodyPr>
          <a:lst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a:lstStyle>
          <a:p>
            <a:r>
              <a:rPr lang="en-GB" sz="3600" dirty="0">
                <a:solidFill>
                  <a:srgbClr val="7030A0"/>
                </a:solidFill>
              </a:rPr>
              <a:t>References and Further Reading</a:t>
            </a:r>
          </a:p>
        </p:txBody>
      </p:sp>
      <p:sp>
        <p:nvSpPr>
          <p:cNvPr id="3" name="Rectangle 2">
            <a:extLst>
              <a:ext uri="{FF2B5EF4-FFF2-40B4-BE49-F238E27FC236}">
                <a16:creationId xmlns:a16="http://schemas.microsoft.com/office/drawing/2014/main" id="{1BAE2ADF-31BC-4C75-A8C7-3CD943E7CADA}"/>
              </a:ext>
            </a:extLst>
          </p:cNvPr>
          <p:cNvSpPr/>
          <p:nvPr/>
        </p:nvSpPr>
        <p:spPr>
          <a:xfrm>
            <a:off x="628650" y="1317058"/>
            <a:ext cx="7688632" cy="2554545"/>
          </a:xfrm>
          <a:prstGeom prst="rect">
            <a:avLst/>
          </a:prstGeom>
        </p:spPr>
        <p:txBody>
          <a:bodyPr wrap="square">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Thompson, P. (2011) ‘The trouble with HRM’. Human Resource Management Journal </a:t>
            </a:r>
            <a:r>
              <a:rPr lang="en-GB" sz="2000" dirty="0" err="1">
                <a:latin typeface="Arial" panose="020B0604020202020204" pitchFamily="34" charset="0"/>
                <a:cs typeface="Arial" panose="020B0604020202020204" pitchFamily="34" charset="0"/>
              </a:rPr>
              <a:t>doi</a:t>
            </a:r>
            <a:r>
              <a:rPr lang="en-GB" sz="2000" dirty="0">
                <a:latin typeface="Arial" panose="020B0604020202020204" pitchFamily="34" charset="0"/>
                <a:cs typeface="Arial" panose="020B0604020202020204" pitchFamily="34" charset="0"/>
              </a:rPr>
              <a:t>: 10.1111/j.1748-8583.2011.00180.x</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Van </a:t>
            </a:r>
            <a:r>
              <a:rPr lang="en-GB" sz="2000" dirty="0" err="1">
                <a:latin typeface="Arial" panose="020B0604020202020204" pitchFamily="34" charset="0"/>
                <a:cs typeface="Arial" panose="020B0604020202020204" pitchFamily="34" charset="0"/>
              </a:rPr>
              <a:t>Wanrooy</a:t>
            </a:r>
            <a:r>
              <a:rPr lang="en-GB" sz="2000" dirty="0">
                <a:latin typeface="Arial" panose="020B0604020202020204" pitchFamily="34" charset="0"/>
                <a:cs typeface="Arial" panose="020B0604020202020204" pitchFamily="34" charset="0"/>
              </a:rPr>
              <a:t>, B., Bewley, H., Bryson, A., Forth, J., Freeth, S., Stokes, S. and Wood, S. (2013) Employment Relations in the Shadow of Recession: Findings from the 2011 Workplace Employment Relations Study, London: Palgrave Macmillan.</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Zeitlin, M. (1989) The Large Corporation and Contemporary Classes, Oxford: Polity Press.</a:t>
            </a:r>
          </a:p>
        </p:txBody>
      </p:sp>
    </p:spTree>
    <p:extLst>
      <p:ext uri="{BB962C8B-B14F-4D97-AF65-F5344CB8AC3E}">
        <p14:creationId xmlns:p14="http://schemas.microsoft.com/office/powerpoint/2010/main" val="3107028450"/>
      </p:ext>
    </p:extLst>
  </p:cSld>
  <p:clrMapOvr>
    <a:masterClrMapping/>
  </p:clrMapOvr>
</p:sld>
</file>

<file path=ppt/theme/theme1.xml><?xml version="1.0" encoding="utf-8"?>
<a:theme xmlns:a="http://schemas.openxmlformats.org/drawingml/2006/main" name="CIPD Whit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IPD Purpl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IPD Slat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IPD WhitePlain">
  <a:themeElements>
    <a:clrScheme name="Custom 1">
      <a:dk1>
        <a:srgbClr val="520D5D"/>
      </a:dk1>
      <a:lt1>
        <a:srgbClr val="FFFFFF"/>
      </a:lt1>
      <a:dk2>
        <a:srgbClr val="58595B"/>
      </a:dk2>
      <a:lt2>
        <a:srgbClr val="E7E6E6"/>
      </a:lt2>
      <a:accent1>
        <a:srgbClr val="520D5D"/>
      </a:accent1>
      <a:accent2>
        <a:srgbClr val="A991BC"/>
      </a:accent2>
      <a:accent3>
        <a:srgbClr val="58595B"/>
      </a:accent3>
      <a:accent4>
        <a:srgbClr val="E68286"/>
      </a:accent4>
      <a:accent5>
        <a:srgbClr val="DA1D52"/>
      </a:accent5>
      <a:accent6>
        <a:srgbClr val="DBD3E5"/>
      </a:accent6>
      <a:hlink>
        <a:srgbClr val="DA1D52"/>
      </a:hlink>
      <a:folHlink>
        <a:srgbClr val="520D5D"/>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4F59197CE9A8C45A1FAF68A847A3CD6" ma:contentTypeVersion="1" ma:contentTypeDescription="Create a new document." ma:contentTypeScope="" ma:versionID="780e2b60fa495ae40af9fdb10f929f77">
  <xsd:schema xmlns:xsd="http://www.w3.org/2001/XMLSchema" xmlns:xs="http://www.w3.org/2001/XMLSchema" xmlns:p="http://schemas.microsoft.com/office/2006/metadata/properties" xmlns:ns1="http://schemas.microsoft.com/sharepoint/v3" targetNamespace="http://schemas.microsoft.com/office/2006/metadata/properties" ma:root="true" ma:fieldsID="18eccab7e06c40e5fe83bf06182e4b5b"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406179DC-3C21-44D2-B100-8673DD450874}">
  <ds:schemaRefs>
    <ds:schemaRef ds:uri="http://schemas.microsoft.com/sharepoint/v3/contenttype/forms"/>
  </ds:schemaRefs>
</ds:datastoreItem>
</file>

<file path=customXml/itemProps2.xml><?xml version="1.0" encoding="utf-8"?>
<ds:datastoreItem xmlns:ds="http://schemas.openxmlformats.org/officeDocument/2006/customXml" ds:itemID="{27A83033-A5AE-4B9F-97A2-2D79935AC2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01A996E-8F35-4EE5-A18E-4DB6ABEAD384}">
  <ds:schemaRefs>
    <ds:schemaRef ds:uri="http://purl.org/dc/elements/1.1/"/>
    <ds:schemaRef ds:uri="http://schemas.microsoft.com/office/2006/metadata/properties"/>
    <ds:schemaRef ds:uri="http://schemas.microsoft.com/office/infopath/2007/PartnerControls"/>
    <ds:schemaRef ds:uri="http://www.w3.org/XML/1998/namespace"/>
    <ds:schemaRef ds:uri="http://schemas.openxmlformats.org/package/2006/metadata/core-properties"/>
    <ds:schemaRef ds:uri="http://schemas.microsoft.com/office/2006/documentManagement/types"/>
    <ds:schemaRef ds:uri="http://purl.org/dc/dcmitype/"/>
    <ds:schemaRef ds:uri="http://schemas.microsoft.com/sharepoint/v3"/>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211</TotalTime>
  <Words>2754</Words>
  <Application>Microsoft Office PowerPoint</Application>
  <PresentationFormat>On-screen Show (4:3)</PresentationFormat>
  <Paragraphs>189</Paragraphs>
  <Slides>18</Slides>
  <Notes>18</Notes>
  <HiddenSlides>0</HiddenSlides>
  <MMClips>0</MMClips>
  <ScaleCrop>false</ScaleCrop>
  <HeadingPairs>
    <vt:vector size="6" baseType="variant">
      <vt:variant>
        <vt:lpstr>Fonts Used</vt:lpstr>
      </vt:variant>
      <vt:variant>
        <vt:i4>2</vt:i4>
      </vt:variant>
      <vt:variant>
        <vt:lpstr>Theme</vt:lpstr>
      </vt:variant>
      <vt:variant>
        <vt:i4>4</vt:i4>
      </vt:variant>
      <vt:variant>
        <vt:lpstr>Slide Titles</vt:lpstr>
      </vt:variant>
      <vt:variant>
        <vt:i4>18</vt:i4>
      </vt:variant>
    </vt:vector>
  </HeadingPairs>
  <TitlesOfParts>
    <vt:vector size="24" baseType="lpstr">
      <vt:lpstr>Arial</vt:lpstr>
      <vt:lpstr>Calibri</vt:lpstr>
      <vt:lpstr>CIPD WhiteDottedPattern</vt:lpstr>
      <vt:lpstr>CIPD PurpleDottedPattern</vt:lpstr>
      <vt:lpstr>CIPD SlateDottedPattern</vt:lpstr>
      <vt:lpstr>CIPD WhitePlain</vt:lpstr>
      <vt:lpstr>CIPD Level 7 Managing Employment Relations</vt:lpstr>
      <vt:lpstr>Managing Employment Relations, 7e  Chapter 4  Managing Employment Relations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Employment Relations, 7e  Chapter 4  Managing Employment Relations</dc:title>
  <dc:creator>Anne-Marie Heeney</dc:creator>
  <cp:lastModifiedBy>Deborah Rees</cp:lastModifiedBy>
  <cp:revision>16</cp:revision>
  <cp:lastPrinted>2020-09-14T11:18:43Z</cp:lastPrinted>
  <dcterms:created xsi:type="dcterms:W3CDTF">2020-01-31T11:52:22Z</dcterms:created>
  <dcterms:modified xsi:type="dcterms:W3CDTF">2020-09-14T12:52:36Z</dcterms:modified>
</cp:coreProperties>
</file>