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</p:sldIdLst>
  <p:sldSz cy="5143500" cx="9144000"/>
  <p:notesSz cx="6858000" cy="9144000"/>
  <p:embeddedFontLst>
    <p:embeddedFont>
      <p:font typeface="Proxima Nova"/>
      <p:regular r:id="rId48"/>
      <p:bold r:id="rId49"/>
      <p:italic r:id="rId50"/>
      <p:boldItalic r:id="rId51"/>
    </p:embeddedFont>
    <p:embeddedFont>
      <p:font typeface="Roboto"/>
      <p:regular r:id="rId52"/>
      <p:bold r:id="rId53"/>
      <p:italic r:id="rId54"/>
      <p:boldItalic r:id="rId55"/>
    </p:embeddedFont>
    <p:embeddedFont>
      <p:font typeface="Alfa Slab One"/>
      <p:regular r:id="rId5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font" Target="fonts/ProximaNova-regular.fntdata"/><Relationship Id="rId47" Type="http://schemas.openxmlformats.org/officeDocument/2006/relationships/slide" Target="slides/slide42.xml"/><Relationship Id="rId49" Type="http://schemas.openxmlformats.org/officeDocument/2006/relationships/font" Target="fonts/ProximaNova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font" Target="fonts/ProximaNova-boldItalic.fntdata"/><Relationship Id="rId50" Type="http://schemas.openxmlformats.org/officeDocument/2006/relationships/font" Target="fonts/ProximaNova-italic.fntdata"/><Relationship Id="rId53" Type="http://schemas.openxmlformats.org/officeDocument/2006/relationships/font" Target="fonts/Roboto-bold.fntdata"/><Relationship Id="rId52" Type="http://schemas.openxmlformats.org/officeDocument/2006/relationships/font" Target="fonts/Roboto-regular.fntdata"/><Relationship Id="rId11" Type="http://schemas.openxmlformats.org/officeDocument/2006/relationships/slide" Target="slides/slide6.xml"/><Relationship Id="rId55" Type="http://schemas.openxmlformats.org/officeDocument/2006/relationships/font" Target="fonts/Roboto-boldItalic.fntdata"/><Relationship Id="rId10" Type="http://schemas.openxmlformats.org/officeDocument/2006/relationships/slide" Target="slides/slide5.xml"/><Relationship Id="rId54" Type="http://schemas.openxmlformats.org/officeDocument/2006/relationships/font" Target="fonts/Roboto-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56" Type="http://schemas.openxmlformats.org/officeDocument/2006/relationships/font" Target="fonts/AlfaSlabOne-regular.fntdata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s://thestatsninja.com/2020/02/21/uncertainty-the-role-of-variability/" TargetMode="Externa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1fa0ca2a88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1fa0ca2a88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1f9fbcb64d8_0_1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1f9fbcb64d8_0_1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f9fbcb64d8_0_17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f9fbcb64d8_0_1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1f9fbcb64d8_0_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1f9fbcb64d8_0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1f9fbcb64d8_0_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1f9fbcb64d8_0_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1f9fbcb64d8_0_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1f9fbcb64d8_0_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1f9fbcb64d8_0_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1f9fbcb64d8_0_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1f9fbcb64d8_0_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1f9fbcb64d8_0_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Example star wars, bill murray comedian </a:t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1f9fbcb64d8_0_9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1f9fbcb64d8_0_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1f9fbcb64d8_0_9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1f9fbcb64d8_0_9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1f9fbcb64d8_0_1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1f9fbcb64d8_0_1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1f9fbcb64d8_0_1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1f9fbcb64d8_0_1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1f9fbcb64d8_0_1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1f9fbcb64d8_0_1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1f9fbcb64d8_0_5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1f9fbcb64d8_0_5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1f9fbcb64d8_0_5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1f9fbcb64d8_0_5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1f9fbcb64d8_0_5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1f9fbcb64d8_0_5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1f9fbcb64d8_0_5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1f9fbcb64d8_0_5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1f9fbcb64d8_0_5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1f9fbcb64d8_0_5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1f9fbcb64d8_0_5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1f9fbcb64d8_0_5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1f9fbcb64d8_0_5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1f9fbcb64d8_0_5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1f9fbcb64d8_0_5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1f9fbcb64d8_0_5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1f9fbcb64d8_0_5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0" name="Google Shape;210;g1f9fbcb64d8_0_5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Thank you note: </a:t>
            </a:r>
            <a:r>
              <a:rPr lang="en-GB" u="sng">
                <a:solidFill>
                  <a:srgbClr val="1155CC"/>
                </a:solidFill>
                <a:hlinkClick r:id="rId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https://thestatsninja.com/2020/02/21/uncertainty-the-role-of-variability/</a:t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1f9fbcb64d8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1f9fbcb64d8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1f9fbcb64d8_0_6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2" name="Google Shape;222;g1f9fbcb64d8_0_6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1f9fbcb64d8_0_6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Google Shape;228;g1f9fbcb64d8_0_6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1f9fbcb64d8_0_6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3" name="Google Shape;243;g1f9fbcb64d8_0_6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1f9fbcb64d8_0_6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1f9fbcb64d8_0_6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g1f9fbcb64d8_0_6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0" name="Google Shape;280;g1f9fbcb64d8_0_6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g1f9fbcb64d8_0_9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6" name="Google Shape;286;g1f9fbcb64d8_0_9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g1f9fbcb64d8_0_9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1" name="Google Shape;291;g1f9fbcb64d8_0_9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g1f9fbcb64d8_0_9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8" name="Google Shape;298;g1f9fbcb64d8_0_9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g1f9fbcb64d8_0_9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4" name="Google Shape;304;g1f9fbcb64d8_0_9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g1f9fbcb64d8_0_9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2" name="Google Shape;312;g1f9fbcb64d8_0_9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g1fa0ca2a880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9" name="Google Shape;319;g1fa0ca2a880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1f9fbcb64d8_0_2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4" name="Google Shape;324;g1f9fbcb64d8_0_2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g1fa0ca2a880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0" name="Google Shape;330;g1fa0ca2a880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g228cee1146e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6" name="Google Shape;336;g228cee1146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g228cee1146e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g228cee1146e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g1f9fbcb64d8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0" name="Google Shape;350;g1f9fbcb64d8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g1f9fbcb64d8_0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6" name="Google Shape;356;g1f9fbcb64d8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g1fa0ca2a880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2" name="Google Shape;362;g1fa0ca2a880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2"/>
          <p:cNvCxnSpPr/>
          <p:nvPr/>
        </p:nvCxnSpPr>
        <p:spPr>
          <a:xfrm>
            <a:off x="4278300" y="2751163"/>
            <a:ext cx="587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0" y="595975"/>
            <a:ext cx="8520600" cy="195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3165823"/>
            <a:ext cx="8520600" cy="73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/>
          <p:nvPr>
            <p:ph type="title"/>
          </p:nvPr>
        </p:nvSpPr>
        <p:spPr>
          <a:xfrm>
            <a:off x="311700" y="2480550"/>
            <a:ext cx="8114400" cy="2445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11700" y="6318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11700" y="1490875"/>
            <a:ext cx="2808000" cy="30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3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/>
          <p:nvPr>
            <p:ph type="title"/>
          </p:nvPr>
        </p:nvSpPr>
        <p:spPr>
          <a:xfrm>
            <a:off x="490250" y="526350"/>
            <a:ext cx="5683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100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38" name="Google Shape;38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9" name="Google Shape;39;p9"/>
          <p:cNvSpPr txBox="1"/>
          <p:nvPr>
            <p:ph type="title"/>
          </p:nvPr>
        </p:nvSpPr>
        <p:spPr>
          <a:xfrm>
            <a:off x="265500" y="1375599"/>
            <a:ext cx="4045200" cy="1551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40" name="Google Shape;40;p9"/>
          <p:cNvSpPr txBox="1"/>
          <p:nvPr>
            <p:ph idx="1" type="subTitle"/>
          </p:nvPr>
        </p:nvSpPr>
        <p:spPr>
          <a:xfrm>
            <a:off x="265500" y="2981125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1" name="Google Shape;41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2" name="Google Shape;42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/>
          <p:nvPr>
            <p:ph idx="1" type="body"/>
          </p:nvPr>
        </p:nvSpPr>
        <p:spPr>
          <a:xfrm>
            <a:off x="319500" y="42337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Alfa Slab One"/>
              <a:buNone/>
              <a:defRPr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1pPr>
          </a:lstStyle>
          <a:p/>
        </p:txBody>
      </p:sp>
      <p:sp>
        <p:nvSpPr>
          <p:cNvPr id="45" name="Google Shape;45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/>
          <p:nvPr>
            <p:ph hasCustomPrompt="1" type="title"/>
          </p:nvPr>
        </p:nvSpPr>
        <p:spPr>
          <a:xfrm>
            <a:off x="311700" y="1167925"/>
            <a:ext cx="8520600" cy="1980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p11"/>
          <p:cNvSpPr txBox="1"/>
          <p:nvPr>
            <p:ph idx="1" type="body"/>
          </p:nvPr>
        </p:nvSpPr>
        <p:spPr>
          <a:xfrm>
            <a:off x="311700" y="3224250"/>
            <a:ext cx="85206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9" name="Google Shape;49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gameday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roxima Nova"/>
              <a:buChar char="●"/>
              <a:defRPr sz="18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○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■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●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○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■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●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○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■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5.png"/><Relationship Id="rId5" Type="http://schemas.openxmlformats.org/officeDocument/2006/relationships/image" Target="../media/image7.png"/><Relationship Id="rId6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9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7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hyperlink" Target="https://theindex.generalassemb.ly/five-data-visualization-mistakes-and-how-to-avoid-them-74e3c595f5f9" TargetMode="Externa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2.png"/><Relationship Id="rId4" Type="http://schemas.openxmlformats.org/officeDocument/2006/relationships/hyperlink" Target="http://www.storytellingwithdata.com/blog/2018/6/26/accessible-data-viz-is-better-data-viz" TargetMode="Externa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hyperlink" Target="https://encrypted-tbn0.gstatic.com/images?q=tbn:ANd9GcS-uwWFn2BBXu3WmbJD82do24DkVvbO9EAzaQ&amp;usqp=CAU" TargetMode="External"/><Relationship Id="rId4" Type="http://schemas.openxmlformats.org/officeDocument/2006/relationships/image" Target="../media/image10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hyperlink" Target="https://www.makeovermonday.co.uk/category/blog/page/6/" TargetMode="External"/><Relationship Id="rId4" Type="http://schemas.openxmlformats.org/officeDocument/2006/relationships/image" Target="../media/image19.png"/><Relationship Id="rId10" Type="http://schemas.openxmlformats.org/officeDocument/2006/relationships/image" Target="../media/image11.png"/><Relationship Id="rId9" Type="http://schemas.openxmlformats.org/officeDocument/2006/relationships/hyperlink" Target="https://pbs.twimg.com/media/DvXsAXmX4AEGDsf.jpg" TargetMode="External"/><Relationship Id="rId5" Type="http://schemas.openxmlformats.org/officeDocument/2006/relationships/hyperlink" Target="https://www.makeovermonday.co.uk/week52-2018/" TargetMode="External"/><Relationship Id="rId6" Type="http://schemas.openxmlformats.org/officeDocument/2006/relationships/image" Target="../media/image8.png"/><Relationship Id="rId7" Type="http://schemas.openxmlformats.org/officeDocument/2006/relationships/hyperlink" Target="https://www.makeovermonday.co.uk/week52-2018/" TargetMode="External"/><Relationship Id="rId8" Type="http://schemas.openxmlformats.org/officeDocument/2006/relationships/image" Target="../media/image9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hyperlink" Target="https://visual.ly/community/Infographics/other/secret-success" TargetMode="External"/><Relationship Id="rId4" Type="http://schemas.openxmlformats.org/officeDocument/2006/relationships/image" Target="../media/image24.png"/><Relationship Id="rId10" Type="http://schemas.openxmlformats.org/officeDocument/2006/relationships/image" Target="../media/image14.png"/><Relationship Id="rId9" Type="http://schemas.openxmlformats.org/officeDocument/2006/relationships/hyperlink" Target="https://www.xelplus.com/excel-clustered-column-and-stacked-chart/" TargetMode="External"/><Relationship Id="rId5" Type="http://schemas.openxmlformats.org/officeDocument/2006/relationships/hyperlink" Target="https://www.makeovermonday.co.uk/week-13/" TargetMode="External"/><Relationship Id="rId6" Type="http://schemas.openxmlformats.org/officeDocument/2006/relationships/image" Target="../media/image35.png"/><Relationship Id="rId7" Type="http://schemas.openxmlformats.org/officeDocument/2006/relationships/hyperlink" Target="https://informationisbeautiful.net/visualizations/best-in-show-whats-the-top-data-dog/" TargetMode="External"/><Relationship Id="rId8" Type="http://schemas.openxmlformats.org/officeDocument/2006/relationships/image" Target="../media/image25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6.png"/><Relationship Id="rId4" Type="http://schemas.openxmlformats.org/officeDocument/2006/relationships/image" Target="../media/image13.png"/><Relationship Id="rId5" Type="http://schemas.openxmlformats.org/officeDocument/2006/relationships/image" Target="../media/image15.png"/><Relationship Id="rId6" Type="http://schemas.openxmlformats.org/officeDocument/2006/relationships/hyperlink" Target="https://www.vizwiz.com/2016/02/makeover-monday-who-are-americas.html" TargetMode="External"/><Relationship Id="rId7" Type="http://schemas.openxmlformats.org/officeDocument/2006/relationships/hyperlink" Target="https://informationisbeautiful.net/visualizations/covid-19-coronavirus-infographic-datapack/#activities" TargetMode="External"/><Relationship Id="rId8" Type="http://schemas.openxmlformats.org/officeDocument/2006/relationships/image" Target="../media/image23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hyperlink" Target="https://www.makeovermonday.co.uk/week5-2018/" TargetMode="External"/><Relationship Id="rId4" Type="http://schemas.openxmlformats.org/officeDocument/2006/relationships/image" Target="../media/image30.png"/><Relationship Id="rId5" Type="http://schemas.openxmlformats.org/officeDocument/2006/relationships/hyperlink" Target="https://www.makeovermonday.co.uk/week-15/" TargetMode="External"/><Relationship Id="rId6" Type="http://schemas.openxmlformats.org/officeDocument/2006/relationships/image" Target="../media/image20.png"/><Relationship Id="rId7" Type="http://schemas.openxmlformats.org/officeDocument/2006/relationships/hyperlink" Target="https://gravyanecdote.com/blog/makeovermonday/makeover-monday-travel-agents-and-online-hotels/" TargetMode="External"/><Relationship Id="rId8" Type="http://schemas.openxmlformats.org/officeDocument/2006/relationships/image" Target="../media/image22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8.png"/><Relationship Id="rId4" Type="http://schemas.openxmlformats.org/officeDocument/2006/relationships/hyperlink" Target="https://www.makeovermonday.co.uk/week-17/" TargetMode="External"/><Relationship Id="rId5" Type="http://schemas.openxmlformats.org/officeDocument/2006/relationships/image" Target="../media/image17.png"/><Relationship Id="rId6" Type="http://schemas.openxmlformats.org/officeDocument/2006/relationships/hyperlink" Target="https://www.populationpyramid.net/world/2019/" TargetMode="External"/><Relationship Id="rId7" Type="http://schemas.openxmlformats.org/officeDocument/2006/relationships/image" Target="../media/image21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hyperlink" Target="https://informationisbeautiful.net/visualizations/covid-19-coronavirus-infographic-datapack/#activities" TargetMode="External"/><Relationship Id="rId4" Type="http://schemas.openxmlformats.org/officeDocument/2006/relationships/image" Target="../media/image26.png"/><Relationship Id="rId5" Type="http://schemas.openxmlformats.org/officeDocument/2006/relationships/hyperlink" Target="https://flourish.studio/2021/10/13/one-dataset-ten-visualizations/?utm_source=Flourish&amp;utm_campaign=a62119ab8f-Newsletter_3211_3_2021_13_30&amp;utm_medium=email&amp;utm_term=0_190848d56d-a62119ab8f-230343589" TargetMode="External"/><Relationship Id="rId6" Type="http://schemas.openxmlformats.org/officeDocument/2006/relationships/image" Target="../media/image28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hyperlink" Target="https://informationisbeautiful.net/visualizations/trillions-what-is-a-trillion-dollars/" TargetMode="External"/><Relationship Id="rId4" Type="http://schemas.openxmlformats.org/officeDocument/2006/relationships/image" Target="../media/image27.png"/><Relationship Id="rId5" Type="http://schemas.openxmlformats.org/officeDocument/2006/relationships/hyperlink" Target="https://www.storytellingwithdata.com/blog/2019/2/21/various-views-of-variability" TargetMode="External"/><Relationship Id="rId6" Type="http://schemas.openxmlformats.org/officeDocument/2006/relationships/image" Target="../media/image33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8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9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36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34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Relationship Id="rId3" Type="http://schemas.openxmlformats.org/officeDocument/2006/relationships/hyperlink" Target="https://powerbi.microsoft.com/en-gb/" TargetMode="External"/><Relationship Id="rId4" Type="http://schemas.openxmlformats.org/officeDocument/2006/relationships/hyperlink" Target="https://app.flourish.studio/login?redirect=%2Fprojects" TargetMode="External"/><Relationship Id="rId10" Type="http://schemas.openxmlformats.org/officeDocument/2006/relationships/hyperlink" Target="https://create.piktochart.com/infographic" TargetMode="External"/><Relationship Id="rId9" Type="http://schemas.openxmlformats.org/officeDocument/2006/relationships/hyperlink" Target="https://www.analyticsvidhya.com/blog/2021/02/an-intuitive-guide-to-visualization-in-python/" TargetMode="External"/><Relationship Id="rId5" Type="http://schemas.openxmlformats.org/officeDocument/2006/relationships/hyperlink" Target="https://aws.amazon.com/data-visualization/" TargetMode="External"/><Relationship Id="rId6" Type="http://schemas.openxmlformats.org/officeDocument/2006/relationships/hyperlink" Target="https://www.tibco.com/products/data-virtualization" TargetMode="External"/><Relationship Id="rId7" Type="http://schemas.openxmlformats.org/officeDocument/2006/relationships/hyperlink" Target="https://docs.snowflake.com/en/user-guide/ui-snowsight-visualizations" TargetMode="External"/><Relationship Id="rId8" Type="http://schemas.openxmlformats.org/officeDocument/2006/relationships/hyperlink" Target="https://www.analyticsvidhya.com/blog/2015/07/guide-data-visualization-r/" TargetMode="Externa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Relationship Id="rId3" Type="http://schemas.openxmlformats.org/officeDocument/2006/relationships/hyperlink" Target="https://docs.google.com/spreadsheets/d/1smg5GPW-GRutJhk6It-UpwVMYo0fCBYZ/edit?usp=sharing&amp;ouid=100867728873298265982&amp;rtpof=true&amp;sd=true" TargetMode="Externa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32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31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0.xml"/><Relationship Id="rId3" Type="http://schemas.openxmlformats.org/officeDocument/2006/relationships/hyperlink" Target="https://drive.google.com/file/d/1WAn7tXHTAMtl8_JZ_L1y2ppV1_P9ciO6/view?usp=sharing" TargetMode="External"/><Relationship Id="rId4" Type="http://schemas.openxmlformats.org/officeDocument/2006/relationships/hyperlink" Target="https://dschool.stanford.edu/resources-collections/a-virtual-crash-course-in-design-thinking" TargetMode="External"/><Relationship Id="rId5" Type="http://schemas.openxmlformats.org/officeDocument/2006/relationships/hyperlink" Target="https://towardsdatascience.com/a-short-history-of-data-visualisation-de2f81ed0b23" TargetMode="External"/><Relationship Id="rId6" Type="http://schemas.openxmlformats.org/officeDocument/2006/relationships/hyperlink" Target="https://www.jmir.org/2022/2/e27534/" TargetMode="External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1.xml"/><Relationship Id="rId3" Type="http://schemas.openxmlformats.org/officeDocument/2006/relationships/hyperlink" Target="https://onlinejournalismblog.com/2014/05/28/data-visualisation-mobile-social-impact-ampp3d/" TargetMode="External"/><Relationship Id="rId4" Type="http://schemas.openxmlformats.org/officeDocument/2006/relationships/hyperlink" Target="https://informationisbeautiful.net/visualizations/trillions-what-is-a-trillion-dollars/" TargetMode="External"/><Relationship Id="rId10" Type="http://schemas.openxmlformats.org/officeDocument/2006/relationships/hyperlink" Target="https://nightingaledvs.com/" TargetMode="External"/><Relationship Id="rId9" Type="http://schemas.openxmlformats.org/officeDocument/2006/relationships/hyperlink" Target="https://towardsdatascience.com/unmaking-graphs-f584625c5bfd" TargetMode="External"/><Relationship Id="rId5" Type="http://schemas.openxmlformats.org/officeDocument/2006/relationships/hyperlink" Target="https://www.youtube.com/watch?time_continue=3&amp;v=n6glX5hjE7E&amp;embeds_euri=https%3A%2F%2Fmoodle.port.ac.uk%2F&amp;feature=emb_logo&amp;ab_channel=WCIDataSolutions" TargetMode="External"/><Relationship Id="rId6" Type="http://schemas.openxmlformats.org/officeDocument/2006/relationships/hyperlink" Target="https://vcg.seas.harvard.edu/publications/what-makes-a-visualization-memorable/paper#:~:text=4%20A%20visualization%20is%20more,%E2%80%9D%20data-ink%20ratio)." TargetMode="External"/><Relationship Id="rId7" Type="http://schemas.openxmlformats.org/officeDocument/2006/relationships/hyperlink" Target="https://drive.google.com/file/d/1Jw_L7v7PHhqgh0j6xbeqxn32_F-iaawi/view?usp=sharing" TargetMode="External"/><Relationship Id="rId8" Type="http://schemas.openxmlformats.org/officeDocument/2006/relationships/hyperlink" Target="http://www.arttherapyblog.com/online/color-psychology-psychologica-effects-of-colors/#.XmZrtyj7SUk" TargetMode="External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2.xml"/><Relationship Id="rId3" Type="http://schemas.openxmlformats.org/officeDocument/2006/relationships/hyperlink" Target="https://informationisbeautiful.net/" TargetMode="External"/><Relationship Id="rId4" Type="http://schemas.openxmlformats.org/officeDocument/2006/relationships/hyperlink" Target="https://visualisingdata.com/book/" TargetMode="External"/><Relationship Id="rId5" Type="http://schemas.openxmlformats.org/officeDocument/2006/relationships/hyperlink" Target="https://www.storytellingwithdata.com/" TargetMode="External"/><Relationship Id="rId6" Type="http://schemas.openxmlformats.org/officeDocument/2006/relationships/hyperlink" Target="https://www.amazon.co.uk/Design-Everyday-Things-MIT-Press/dp/0262525674" TargetMode="External"/><Relationship Id="rId7" Type="http://schemas.openxmlformats.org/officeDocument/2006/relationships/hyperlink" Target="https://www.threesixtygiving.org/data/our-tools/" TargetMode="External"/><Relationship Id="rId8" Type="http://schemas.openxmlformats.org/officeDocument/2006/relationships/hyperlink" Target="https://docs.google.com/document/d/1Ads4XsCjXmDrdGRgfmm_OgRdpFcl6Qhs6SOllNGyq7Y/edit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/>
          <p:nvPr>
            <p:ph type="ctrTitle"/>
          </p:nvPr>
        </p:nvSpPr>
        <p:spPr>
          <a:xfrm>
            <a:off x="311700" y="595975"/>
            <a:ext cx="8520600" cy="195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Data visualization</a:t>
            </a:r>
            <a:endParaRPr/>
          </a:p>
        </p:txBody>
      </p:sp>
      <p:sp>
        <p:nvSpPr>
          <p:cNvPr id="57" name="Google Shape;57;p13"/>
          <p:cNvSpPr txBox="1"/>
          <p:nvPr>
            <p:ph idx="1" type="subTitle"/>
          </p:nvPr>
        </p:nvSpPr>
        <p:spPr>
          <a:xfrm>
            <a:off x="311700" y="3165823"/>
            <a:ext cx="8520600" cy="73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625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Visualizing Healthcare Data can? Save Lives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By Dr Elisavet Andrikopoulou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Visualising healthcare data</a:t>
            </a:r>
            <a:endParaRPr/>
          </a:p>
        </p:txBody>
      </p:sp>
      <p:sp>
        <p:nvSpPr>
          <p:cNvPr id="63" name="Google Shape;63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i="1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i="1" lang="en-GB"/>
              <a:t>“Clutter and confusion are failures of design, not attributes of information” </a:t>
            </a:r>
            <a:endParaRPr i="1"/>
          </a:p>
          <a:p>
            <a:pPr indent="0" lvl="0" marL="0" rtl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i="1" lang="en-GB"/>
              <a:t>Edward Tufte</a:t>
            </a:r>
            <a:endParaRPr i="1"/>
          </a:p>
        </p:txBody>
      </p:sp>
      <p:pic>
        <p:nvPicPr>
          <p:cNvPr id="64" name="Google Shape;6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"/>
            <a:ext cx="9144000" cy="4124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49275" y="1246350"/>
            <a:ext cx="9193273" cy="2967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595975" y="2098448"/>
            <a:ext cx="6548025" cy="224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0" y="3587098"/>
            <a:ext cx="7660501" cy="2570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Context</a:t>
            </a:r>
            <a:endParaRPr/>
          </a:p>
        </p:txBody>
      </p:sp>
      <p:sp>
        <p:nvSpPr>
          <p:cNvPr id="73" name="Google Shape;73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Data visualization: the basics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Visualisations: which one to choose?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Storyboards &amp; storytelling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Annotations, Colour &amp; Interactivity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Tableau work order :)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 txBox="1"/>
          <p:nvPr>
            <p:ph type="title"/>
          </p:nvPr>
        </p:nvSpPr>
        <p:spPr>
          <a:xfrm>
            <a:off x="311700" y="2480550"/>
            <a:ext cx="8114400" cy="2445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Data visualization: the basics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is data visualisation?</a:t>
            </a:r>
            <a:endParaRPr/>
          </a:p>
        </p:txBody>
      </p:sp>
      <p:pic>
        <p:nvPicPr>
          <p:cNvPr id="84" name="Google Shape;8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76498" y="1152475"/>
            <a:ext cx="6323803" cy="3877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Three stages of understanding</a:t>
            </a:r>
            <a:endParaRPr/>
          </a:p>
        </p:txBody>
      </p:sp>
      <p:pic>
        <p:nvPicPr>
          <p:cNvPr id="90" name="Google Shape;9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0963" y="1165751"/>
            <a:ext cx="7893278" cy="3800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dataviz is not..</a:t>
            </a:r>
            <a:endParaRPr/>
          </a:p>
        </p:txBody>
      </p:sp>
      <p:sp>
        <p:nvSpPr>
          <p:cNvPr id="96" name="Google Shape;96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Infographics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Information design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Data journalism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Data art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Storytelling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Dashboard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4688" y="1147224"/>
            <a:ext cx="7514626" cy="3734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How do you know which viz is better?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Define better</a:t>
            </a:r>
            <a:endParaRPr/>
          </a:p>
        </p:txBody>
      </p:sp>
      <p:sp>
        <p:nvSpPr>
          <p:cNvPr id="108" name="Google Shape;108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2400"/>
              <a:t>What you think you think, isn’t always what you think. Think about it… Was that helpful? </a:t>
            </a:r>
            <a:endParaRPr i="1" sz="2400"/>
          </a:p>
          <a:p>
            <a:pPr indent="0" lvl="0" marL="0" rtl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i="1" lang="en-GB" sz="2400"/>
              <a:t>No? My point exactly ;)</a:t>
            </a:r>
            <a:endParaRPr i="1" sz="24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Design of data visualisation</a:t>
            </a:r>
            <a:endParaRPr/>
          </a:p>
        </p:txBody>
      </p:sp>
      <p:pic>
        <p:nvPicPr>
          <p:cNvPr id="114" name="Google Shape;11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170125"/>
            <a:ext cx="8839204" cy="29519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Trustworthiness of data visualisations</a:t>
            </a:r>
            <a:endParaRPr/>
          </a:p>
        </p:txBody>
      </p:sp>
      <p:sp>
        <p:nvSpPr>
          <p:cNvPr id="120" name="Google Shape;120;p23"/>
          <p:cNvSpPr txBox="1"/>
          <p:nvPr>
            <p:ph idx="1" type="body"/>
          </p:nvPr>
        </p:nvSpPr>
        <p:spPr>
          <a:xfrm>
            <a:off x="311700" y="1152475"/>
            <a:ext cx="5552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Datasets are not objective. People create them. 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They include hidden or not so hidden biases during collection, analysis and dissemination stages.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You should never visualise something you know is untrue. 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Never deceive the receiver!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21" name="Google Shape;121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63925" y="1152474"/>
            <a:ext cx="3036348" cy="35494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Example</a:t>
            </a:r>
            <a:endParaRPr/>
          </a:p>
        </p:txBody>
      </p:sp>
      <p:pic>
        <p:nvPicPr>
          <p:cNvPr id="127" name="Google Shape;127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38250" y="1076325"/>
            <a:ext cx="6667500" cy="2990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42500" y="236800"/>
            <a:ext cx="5048150" cy="2257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2571750"/>
            <a:ext cx="4952110" cy="2221375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24"/>
          <p:cNvSpPr txBox="1"/>
          <p:nvPr/>
        </p:nvSpPr>
        <p:spPr>
          <a:xfrm>
            <a:off x="2612450" y="4891875"/>
            <a:ext cx="4795800" cy="29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Proxima Nova"/>
                <a:ea typeface="Proxima Nova"/>
                <a:cs typeface="Proxima Nova"/>
                <a:sym typeface="Proxima Nova"/>
              </a:rPr>
              <a:t>Source: </a:t>
            </a:r>
            <a:r>
              <a:rPr lang="en-GB" sz="700" u="sng">
                <a:solidFill>
                  <a:schemeClr val="hlink"/>
                </a:solidFill>
                <a:latin typeface="Proxima Nova"/>
                <a:ea typeface="Proxima Nova"/>
                <a:cs typeface="Proxima Nova"/>
                <a:sym typeface="Proxima Nova"/>
                <a:hlinkClick r:id="rId5"/>
              </a:rPr>
              <a:t>https://theindex.generalassemb.ly/five-data-visualization-mistakes-and-how-to-avoid-them-74e3c595f5f9</a:t>
            </a:r>
            <a:endParaRPr sz="700"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Accessibility of data visualisation</a:t>
            </a:r>
            <a:endParaRPr/>
          </a:p>
        </p:txBody>
      </p:sp>
      <p:sp>
        <p:nvSpPr>
          <p:cNvPr id="136" name="Google Shape;136;p25"/>
          <p:cNvSpPr txBox="1"/>
          <p:nvPr>
            <p:ph idx="1" type="body"/>
          </p:nvPr>
        </p:nvSpPr>
        <p:spPr>
          <a:xfrm>
            <a:off x="311700" y="1152475"/>
            <a:ext cx="46173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Is the data and visualisation relevant? 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Is the presentation understandable? 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/>
              <a:t>Simplify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/>
              <a:t>Clarify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Risks embedded in “unfamiliar” charts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Consider time. Does your audience have 10 minutes or 10 seconds to spend on looking at the visualisation?</a:t>
            </a:r>
            <a:endParaRPr/>
          </a:p>
        </p:txBody>
      </p:sp>
      <p:pic>
        <p:nvPicPr>
          <p:cNvPr id="137" name="Google Shape;13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40800" y="1671775"/>
            <a:ext cx="4236000" cy="2377808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25"/>
          <p:cNvSpPr txBox="1"/>
          <p:nvPr/>
        </p:nvSpPr>
        <p:spPr>
          <a:xfrm>
            <a:off x="5328200" y="4049575"/>
            <a:ext cx="36486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Proxima Nova"/>
                <a:ea typeface="Proxima Nova"/>
                <a:cs typeface="Proxima Nova"/>
                <a:sym typeface="Proxima Nova"/>
              </a:rPr>
              <a:t>Source: </a:t>
            </a:r>
            <a:r>
              <a:rPr lang="en-GB" sz="700" u="sng">
                <a:solidFill>
                  <a:schemeClr val="hlink"/>
                </a:solidFill>
                <a:latin typeface="Proxima Nova"/>
                <a:ea typeface="Proxima Nova"/>
                <a:cs typeface="Proxima Nova"/>
                <a:sym typeface="Proxima Nova"/>
                <a:hlinkClick r:id="rId4"/>
              </a:rPr>
              <a:t>http://www.storytellingwithdata.com/blog/2018/6/26/accessible-data-viz-is-better-data-viz</a:t>
            </a:r>
            <a:endParaRPr sz="700"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Appealing of data visualisation</a:t>
            </a:r>
            <a:endParaRPr/>
          </a:p>
        </p:txBody>
      </p:sp>
      <p:sp>
        <p:nvSpPr>
          <p:cNvPr id="144" name="Google Shape;144;p2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Is it elegant?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Is it aesthetic?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Is the representation and presentation design appealing?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7"/>
          <p:cNvSpPr txBox="1"/>
          <p:nvPr>
            <p:ph type="title"/>
          </p:nvPr>
        </p:nvSpPr>
        <p:spPr>
          <a:xfrm>
            <a:off x="311700" y="2480550"/>
            <a:ext cx="8114400" cy="2445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Visualisations: which one to choose?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“The right viz”</a:t>
            </a:r>
            <a:endParaRPr/>
          </a:p>
        </p:txBody>
      </p:sp>
      <p:sp>
        <p:nvSpPr>
          <p:cNvPr id="155" name="Google Shape;155;p2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Choose the best visual for your data and its purpose.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Ensure your data is easily understandable and viewable.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Offer necessary context for your audience in and around your visual.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Keep your visual as simple and straightforward as possible.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Educate your audience with your visuals.</a:t>
            </a:r>
            <a:endParaRPr/>
          </a:p>
        </p:txBody>
      </p:sp>
      <p:pic>
        <p:nvPicPr>
          <p:cNvPr id="156" name="Google Shape;156;p28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98650" y="2759125"/>
            <a:ext cx="2533650" cy="1809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Change over time</a:t>
            </a:r>
            <a:endParaRPr/>
          </a:p>
        </p:txBody>
      </p:sp>
      <p:pic>
        <p:nvPicPr>
          <p:cNvPr id="162" name="Google Shape;162;p29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40874" y="3124999"/>
            <a:ext cx="3049250" cy="1905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29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35700" y="2965425"/>
            <a:ext cx="2806800" cy="206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29">
            <a:hlinkClick r:id="rId7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968885" y="1076499"/>
            <a:ext cx="3647814" cy="1989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29">
            <a:hlinkClick r:id="rId9"/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635699" y="1076495"/>
            <a:ext cx="3293349" cy="19897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Size &amp; amounts </a:t>
            </a:r>
            <a:endParaRPr/>
          </a:p>
        </p:txBody>
      </p:sp>
      <p:pic>
        <p:nvPicPr>
          <p:cNvPr id="171" name="Google Shape;171;p30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46900" y="2520700"/>
            <a:ext cx="2020676" cy="26227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30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11712" y="2848850"/>
            <a:ext cx="3428833" cy="2231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30">
            <a:hlinkClick r:id="rId7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441379" y="394875"/>
            <a:ext cx="3390920" cy="2231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30">
            <a:hlinkClick r:id="rId9"/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11700" y="962652"/>
            <a:ext cx="3390926" cy="18861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Proportions or parts of a whole</a:t>
            </a:r>
            <a:endParaRPr/>
          </a:p>
        </p:txBody>
      </p:sp>
      <p:pic>
        <p:nvPicPr>
          <p:cNvPr id="180" name="Google Shape;180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170125"/>
            <a:ext cx="3009025" cy="208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08503" y="1170126"/>
            <a:ext cx="3009025" cy="18992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1701" y="3506525"/>
            <a:ext cx="5423199" cy="1414225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31"/>
          <p:cNvSpPr txBox="1"/>
          <p:nvPr/>
        </p:nvSpPr>
        <p:spPr>
          <a:xfrm>
            <a:off x="152400" y="4851000"/>
            <a:ext cx="6753300" cy="29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>
                <a:latin typeface="Proxima Nova"/>
                <a:ea typeface="Proxima Nova"/>
                <a:cs typeface="Proxima Nova"/>
                <a:sym typeface="Proxima Nova"/>
              </a:rPr>
              <a:t>Source: </a:t>
            </a:r>
            <a:r>
              <a:rPr lang="en-GB" sz="700" u="sng">
                <a:solidFill>
                  <a:schemeClr val="hlink"/>
                </a:solidFill>
                <a:latin typeface="Proxima Nova"/>
                <a:ea typeface="Proxima Nova"/>
                <a:cs typeface="Proxima Nova"/>
                <a:sym typeface="Proxima Nova"/>
                <a:hlinkClick r:id="rId6"/>
              </a:rPr>
              <a:t>https://www.vizwiz.com/2016/02/makeover-monday-who-are-americas.html</a:t>
            </a:r>
            <a:endParaRPr sz="700"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84" name="Google Shape;184;p31">
            <a:hlinkClick r:id="rId7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683460" y="2270499"/>
            <a:ext cx="3460541" cy="18992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Correlations or x-y relationships</a:t>
            </a:r>
            <a:endParaRPr/>
          </a:p>
        </p:txBody>
      </p:sp>
      <p:pic>
        <p:nvPicPr>
          <p:cNvPr id="190" name="Google Shape;190;p32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170125"/>
            <a:ext cx="2925599" cy="21740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32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688775" y="1017725"/>
            <a:ext cx="3143524" cy="2341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32">
            <a:hlinkClick r:id="rId7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627257" y="3039400"/>
            <a:ext cx="3545266" cy="21040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Distribution &amp; ranking</a:t>
            </a:r>
            <a:endParaRPr/>
          </a:p>
        </p:txBody>
      </p:sp>
      <p:pic>
        <p:nvPicPr>
          <p:cNvPr id="198" name="Google Shape;198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170125"/>
            <a:ext cx="3087324" cy="1816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3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445689" y="1017724"/>
            <a:ext cx="3334939" cy="2419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33">
            <a:hlinkClick r:id="rId6"/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974900" y="2986875"/>
            <a:ext cx="2318100" cy="2075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3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Geospatial</a:t>
            </a:r>
            <a:endParaRPr/>
          </a:p>
        </p:txBody>
      </p:sp>
      <p:pic>
        <p:nvPicPr>
          <p:cNvPr id="206" name="Google Shape;206;p34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7950" y="1204871"/>
            <a:ext cx="5595825" cy="2991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34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996176" y="1170125"/>
            <a:ext cx="2995424" cy="19280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3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Data uncertainties</a:t>
            </a:r>
            <a:endParaRPr/>
          </a:p>
        </p:txBody>
      </p:sp>
      <p:pic>
        <p:nvPicPr>
          <p:cNvPr id="213" name="Google Shape;213;p35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44875" y="0"/>
            <a:ext cx="4699124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35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170125"/>
            <a:ext cx="4140075" cy="28538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6"/>
          <p:cNvSpPr txBox="1"/>
          <p:nvPr>
            <p:ph type="title"/>
          </p:nvPr>
        </p:nvSpPr>
        <p:spPr>
          <a:xfrm>
            <a:off x="311700" y="2480550"/>
            <a:ext cx="8114400" cy="2445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Storyboards &amp; storytelling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*magic* of story</a:t>
            </a:r>
            <a:endParaRPr/>
          </a:p>
        </p:txBody>
      </p:sp>
      <p:sp>
        <p:nvSpPr>
          <p:cNvPr id="225" name="Google Shape;225;p3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 ‘good’ story is captivating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The audience need to remember your insights. A good story is always memorable.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Communicating using stories is as new as Homer.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A story has a beginning, middle and end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3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Story’s story</a:t>
            </a:r>
            <a:endParaRPr/>
          </a:p>
        </p:txBody>
      </p:sp>
      <p:sp>
        <p:nvSpPr>
          <p:cNvPr id="231" name="Google Shape;231;p3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grpSp>
        <p:nvGrpSpPr>
          <p:cNvPr id="232" name="Google Shape;232;p38"/>
          <p:cNvGrpSpPr/>
          <p:nvPr/>
        </p:nvGrpSpPr>
        <p:grpSpPr>
          <a:xfrm>
            <a:off x="5632317" y="1189775"/>
            <a:ext cx="3305700" cy="3483050"/>
            <a:chOff x="5632317" y="1189775"/>
            <a:chExt cx="3305700" cy="3483050"/>
          </a:xfrm>
        </p:grpSpPr>
        <p:sp>
          <p:nvSpPr>
            <p:cNvPr id="233" name="Google Shape;233;p38"/>
            <p:cNvSpPr/>
            <p:nvPr/>
          </p:nvSpPr>
          <p:spPr>
            <a:xfrm>
              <a:off x="5632317" y="1189775"/>
              <a:ext cx="3305700" cy="669000"/>
            </a:xfrm>
            <a:prstGeom prst="chevron">
              <a:avLst>
                <a:gd fmla="val 50000" name="adj"/>
              </a:avLst>
            </a:prstGeom>
            <a:solidFill>
              <a:srgbClr val="D8382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End</a:t>
              </a:r>
              <a:endParaRPr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34" name="Google Shape;234;p38"/>
            <p:cNvSpPr txBox="1"/>
            <p:nvPr/>
          </p:nvSpPr>
          <p:spPr>
            <a:xfrm>
              <a:off x="6167063" y="2057125"/>
              <a:ext cx="2236200" cy="2615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latin typeface="Roboto"/>
                  <a:ea typeface="Roboto"/>
                  <a:cs typeface="Roboto"/>
                  <a:sym typeface="Roboto"/>
                </a:rPr>
                <a:t>Or resolution..</a:t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latin typeface="Roboto"/>
                  <a:ea typeface="Roboto"/>
                  <a:cs typeface="Roboto"/>
                  <a:sym typeface="Roboto"/>
                </a:rPr>
                <a:t>End with a clear plan of what is next. </a:t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latin typeface="Roboto"/>
                  <a:ea typeface="Roboto"/>
                  <a:cs typeface="Roboto"/>
                  <a:sym typeface="Roboto"/>
                </a:rPr>
                <a:t>What you propose and why.</a:t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latin typeface="Roboto"/>
                  <a:ea typeface="Roboto"/>
                  <a:cs typeface="Roboto"/>
                  <a:sym typeface="Roboto"/>
                </a:rPr>
                <a:t>Try to tie it back to the beginning</a:t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35" name="Google Shape;235;p38"/>
          <p:cNvGrpSpPr/>
          <p:nvPr/>
        </p:nvGrpSpPr>
        <p:grpSpPr>
          <a:xfrm>
            <a:off x="0" y="1189989"/>
            <a:ext cx="3546900" cy="3482836"/>
            <a:chOff x="0" y="1189989"/>
            <a:chExt cx="3546900" cy="3482836"/>
          </a:xfrm>
        </p:grpSpPr>
        <p:sp>
          <p:nvSpPr>
            <p:cNvPr id="236" name="Google Shape;236;p38"/>
            <p:cNvSpPr/>
            <p:nvPr/>
          </p:nvSpPr>
          <p:spPr>
            <a:xfrm>
              <a:off x="0" y="1189989"/>
              <a:ext cx="3546900" cy="669000"/>
            </a:xfrm>
            <a:prstGeom prst="homePlate">
              <a:avLst>
                <a:gd fmla="val 50000" name="adj"/>
              </a:avLst>
            </a:prstGeom>
            <a:solidFill>
              <a:srgbClr val="80201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Beginning</a:t>
              </a:r>
              <a:endParaRPr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37" name="Google Shape;237;p38"/>
            <p:cNvSpPr txBox="1"/>
            <p:nvPr/>
          </p:nvSpPr>
          <p:spPr>
            <a:xfrm>
              <a:off x="655361" y="2057125"/>
              <a:ext cx="2236200" cy="2615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latin typeface="Roboto"/>
                  <a:ea typeface="Roboto"/>
                  <a:cs typeface="Roboto"/>
                  <a:sym typeface="Roboto"/>
                </a:rPr>
                <a:t>Or setup…</a:t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latin typeface="Roboto"/>
                  <a:ea typeface="Roboto"/>
                  <a:cs typeface="Roboto"/>
                  <a:sym typeface="Roboto"/>
                </a:rPr>
                <a:t>You set the story and main elements: players, setting, desired outcomes, unresolved problem</a:t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latin typeface="Roboto"/>
                  <a:ea typeface="Roboto"/>
                  <a:cs typeface="Roboto"/>
                  <a:sym typeface="Roboto"/>
                </a:rPr>
                <a:t>You build the context for your audience.</a:t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38" name="Google Shape;238;p38"/>
          <p:cNvGrpSpPr/>
          <p:nvPr/>
        </p:nvGrpSpPr>
        <p:grpSpPr>
          <a:xfrm>
            <a:off x="2944204" y="1189775"/>
            <a:ext cx="3305700" cy="3483050"/>
            <a:chOff x="2944204" y="1189775"/>
            <a:chExt cx="3305700" cy="3483050"/>
          </a:xfrm>
        </p:grpSpPr>
        <p:sp>
          <p:nvSpPr>
            <p:cNvPr id="239" name="Google Shape;239;p38"/>
            <p:cNvSpPr/>
            <p:nvPr/>
          </p:nvSpPr>
          <p:spPr>
            <a:xfrm>
              <a:off x="2944204" y="1189775"/>
              <a:ext cx="3305700" cy="669000"/>
            </a:xfrm>
            <a:prstGeom prst="chevron">
              <a:avLst>
                <a:gd fmla="val 50000" name="adj"/>
              </a:avLst>
            </a:prstGeom>
            <a:solidFill>
              <a:srgbClr val="B02C2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Middle</a:t>
              </a:r>
              <a:endParaRPr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40" name="Google Shape;240;p38"/>
            <p:cNvSpPr txBox="1"/>
            <p:nvPr/>
          </p:nvSpPr>
          <p:spPr>
            <a:xfrm>
              <a:off x="3478949" y="2057125"/>
              <a:ext cx="2236200" cy="2615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latin typeface="Roboto"/>
                  <a:ea typeface="Roboto"/>
                  <a:cs typeface="Roboto"/>
                  <a:sym typeface="Roboto"/>
                </a:rPr>
                <a:t>Or conflict…</a:t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latin typeface="Roboto"/>
                  <a:ea typeface="Roboto"/>
                  <a:cs typeface="Roboto"/>
                  <a:sym typeface="Roboto"/>
                </a:rPr>
                <a:t>The longest section</a:t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  <a:p>
              <a:pPr indent="-304800" lvl="0" marL="45720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SzPts val="1200"/>
                <a:buFont typeface="Roboto"/>
                <a:buChar char="●"/>
              </a:pPr>
              <a:r>
                <a:rPr lang="en-GB" sz="1200">
                  <a:latin typeface="Roboto"/>
                  <a:ea typeface="Roboto"/>
                  <a:cs typeface="Roboto"/>
                  <a:sym typeface="Roboto"/>
                </a:rPr>
                <a:t>Proposes solutions &amp; </a:t>
              </a:r>
              <a:r>
                <a:rPr lang="en-GB" sz="1200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alternatives</a:t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  <a:p>
              <a:pPr indent="-304800" lvl="0" marL="45720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SzPts val="1200"/>
                <a:buFont typeface="Roboto"/>
                <a:buChar char="●"/>
              </a:pPr>
              <a:r>
                <a:rPr lang="en-GB" sz="1200">
                  <a:latin typeface="Roboto"/>
                  <a:ea typeface="Roboto"/>
                  <a:cs typeface="Roboto"/>
                  <a:sym typeface="Roboto"/>
                </a:rPr>
                <a:t>Gives examples</a:t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  <a:p>
              <a:pPr indent="-304800" lvl="0" marL="45720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SzPts val="1200"/>
                <a:buFont typeface="Roboto"/>
                <a:buChar char="●"/>
              </a:pPr>
              <a:r>
                <a:rPr lang="en-GB" sz="1200">
                  <a:latin typeface="Roboto"/>
                  <a:ea typeface="Roboto"/>
                  <a:cs typeface="Roboto"/>
                  <a:sym typeface="Roboto"/>
                </a:rPr>
                <a:t>Improves on the context</a:t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  <a:p>
              <a:pPr indent="-304800" lvl="0" marL="45720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SzPts val="1200"/>
                <a:buFont typeface="Roboto"/>
                <a:buChar char="●"/>
              </a:pPr>
              <a:r>
                <a:rPr lang="en-GB" sz="1200">
                  <a:latin typeface="Roboto"/>
                  <a:ea typeface="Roboto"/>
                  <a:cs typeface="Roboto"/>
                  <a:sym typeface="Roboto"/>
                </a:rPr>
                <a:t>Discusses pros and cons</a:t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latin typeface="Roboto"/>
                  <a:ea typeface="Roboto"/>
                  <a:cs typeface="Roboto"/>
                  <a:sym typeface="Roboto"/>
                </a:rPr>
                <a:t>Think about who your audience is. Why are they there?</a:t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Scenario: Happy vets</a:t>
            </a:r>
            <a:endParaRPr/>
          </a:p>
        </p:txBody>
      </p:sp>
      <p:sp>
        <p:nvSpPr>
          <p:cNvPr id="246" name="Google Shape;246;p3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-GB"/>
              <a:t>Your local vet store is running a pet adoption scheme. The vet needs to increase pet adoptions, whilst need extra support from the local community centre. The vet organises a presentation to the local community to persuade them to allow the vet to arrange a pet adoption event free of charge during the summer. 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4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Happy vets: Use the story’s elements</a:t>
            </a:r>
            <a:endParaRPr/>
          </a:p>
        </p:txBody>
      </p:sp>
      <p:grpSp>
        <p:nvGrpSpPr>
          <p:cNvPr id="252" name="Google Shape;252;p40"/>
          <p:cNvGrpSpPr/>
          <p:nvPr/>
        </p:nvGrpSpPr>
        <p:grpSpPr>
          <a:xfrm>
            <a:off x="6254516" y="1318143"/>
            <a:ext cx="2604522" cy="2460300"/>
            <a:chOff x="6254516" y="1318143"/>
            <a:chExt cx="2604522" cy="2460300"/>
          </a:xfrm>
        </p:grpSpPr>
        <p:sp>
          <p:nvSpPr>
            <p:cNvPr id="253" name="Google Shape;253;p40"/>
            <p:cNvSpPr/>
            <p:nvPr/>
          </p:nvSpPr>
          <p:spPr>
            <a:xfrm rot="2700000">
              <a:off x="7239866" y="1053398"/>
              <a:ext cx="489601" cy="2989789"/>
            </a:xfrm>
            <a:prstGeom prst="roundRect">
              <a:avLst>
                <a:gd fmla="val 50000" name="adj"/>
              </a:avLst>
            </a:prstGeom>
            <a:solidFill>
              <a:srgbClr val="D83829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" name="Google Shape;254;p40"/>
            <p:cNvSpPr/>
            <p:nvPr/>
          </p:nvSpPr>
          <p:spPr>
            <a:xfrm>
              <a:off x="6443962" y="3255512"/>
              <a:ext cx="326100" cy="3261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outerShdw blurRad="228600" rotWithShape="0" algn="tl" dir="5400000" dist="50800">
                <a:srgbClr val="000000">
                  <a:alpha val="549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D83829"/>
                  </a:solidFill>
                  <a:latin typeface="Roboto"/>
                  <a:ea typeface="Roboto"/>
                  <a:cs typeface="Roboto"/>
                  <a:sym typeface="Roboto"/>
                </a:rPr>
                <a:t>5</a:t>
              </a:r>
              <a:endParaRPr b="1" sz="900">
                <a:solidFill>
                  <a:srgbClr val="D83829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55" name="Google Shape;255;p40"/>
            <p:cNvSpPr txBox="1"/>
            <p:nvPr/>
          </p:nvSpPr>
          <p:spPr>
            <a:xfrm rot="-2700000">
              <a:off x="6375763" y="2297099"/>
              <a:ext cx="2378424" cy="34280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1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Ending</a:t>
              </a:r>
              <a:endParaRPr b="1"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56" name="Google Shape;256;p40"/>
            <p:cNvSpPr txBox="1"/>
            <p:nvPr/>
          </p:nvSpPr>
          <p:spPr>
            <a:xfrm rot="-2700000">
              <a:off x="6788358" y="2571061"/>
              <a:ext cx="2242660" cy="44250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1600"/>
                </a:spcAft>
                <a:buNone/>
              </a:pPr>
              <a:r>
                <a:rPr lang="en-GB" sz="800">
                  <a:latin typeface="Roboto"/>
                  <a:ea typeface="Roboto"/>
                  <a:cs typeface="Roboto"/>
                  <a:sym typeface="Roboto"/>
                </a:rPr>
                <a:t>List of resources we need to run the scheme, showcasing the vital role of the playground, vet and location.</a:t>
              </a:r>
              <a:endParaRPr b="1" sz="80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57" name="Google Shape;257;p40"/>
          <p:cNvGrpSpPr/>
          <p:nvPr/>
        </p:nvGrpSpPr>
        <p:grpSpPr>
          <a:xfrm>
            <a:off x="4761418" y="1318143"/>
            <a:ext cx="2604522" cy="2460300"/>
            <a:chOff x="4761418" y="1318143"/>
            <a:chExt cx="2604522" cy="2460300"/>
          </a:xfrm>
        </p:grpSpPr>
        <p:sp>
          <p:nvSpPr>
            <p:cNvPr id="258" name="Google Shape;258;p40"/>
            <p:cNvSpPr/>
            <p:nvPr/>
          </p:nvSpPr>
          <p:spPr>
            <a:xfrm rot="2700000">
              <a:off x="5746767" y="1053398"/>
              <a:ext cx="489601" cy="2989789"/>
            </a:xfrm>
            <a:prstGeom prst="roundRect">
              <a:avLst>
                <a:gd fmla="val 50000" name="adj"/>
              </a:avLst>
            </a:prstGeom>
            <a:solidFill>
              <a:srgbClr val="BE2F2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9" name="Google Shape;259;p40"/>
            <p:cNvSpPr/>
            <p:nvPr/>
          </p:nvSpPr>
          <p:spPr>
            <a:xfrm>
              <a:off x="4950863" y="3255512"/>
              <a:ext cx="326100" cy="3261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outerShdw blurRad="228600" rotWithShape="0" algn="tl" dir="5400000" dist="50800">
                <a:srgbClr val="000000">
                  <a:alpha val="549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BE2F22"/>
                  </a:solidFill>
                  <a:latin typeface="Roboto"/>
                  <a:ea typeface="Roboto"/>
                  <a:cs typeface="Roboto"/>
                  <a:sym typeface="Roboto"/>
                </a:rPr>
                <a:t>4</a:t>
              </a:r>
              <a:endParaRPr b="1" sz="900">
                <a:solidFill>
                  <a:srgbClr val="BE2F22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60" name="Google Shape;260;p40"/>
            <p:cNvSpPr txBox="1"/>
            <p:nvPr/>
          </p:nvSpPr>
          <p:spPr>
            <a:xfrm rot="-2700000">
              <a:off x="4896424" y="2302799"/>
              <a:ext cx="2362302" cy="34280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1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Falling action</a:t>
              </a:r>
              <a:endParaRPr b="1"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61" name="Google Shape;261;p40"/>
            <p:cNvSpPr txBox="1"/>
            <p:nvPr/>
          </p:nvSpPr>
          <p:spPr>
            <a:xfrm rot="-2700000">
              <a:off x="5295260" y="2571061"/>
              <a:ext cx="2242660" cy="44250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1600"/>
                </a:spcAft>
                <a:buNone/>
              </a:pPr>
              <a:r>
                <a:rPr lang="en-GB" sz="800">
                  <a:latin typeface="Roboto"/>
                  <a:ea typeface="Roboto"/>
                  <a:cs typeface="Roboto"/>
                  <a:sym typeface="Roboto"/>
                </a:rPr>
                <a:t>However, when we run the event near a playground, children go there and parents have the time they need to adopt more animals! </a:t>
              </a:r>
              <a:endParaRPr b="1" sz="80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62" name="Google Shape;262;p40"/>
          <p:cNvGrpSpPr/>
          <p:nvPr/>
        </p:nvGrpSpPr>
        <p:grpSpPr>
          <a:xfrm>
            <a:off x="3269751" y="1318143"/>
            <a:ext cx="2604522" cy="2460300"/>
            <a:chOff x="3269751" y="1318143"/>
            <a:chExt cx="2604522" cy="2460300"/>
          </a:xfrm>
        </p:grpSpPr>
        <p:sp>
          <p:nvSpPr>
            <p:cNvPr id="263" name="Google Shape;263;p40"/>
            <p:cNvSpPr/>
            <p:nvPr/>
          </p:nvSpPr>
          <p:spPr>
            <a:xfrm rot="2700000">
              <a:off x="4255100" y="1053398"/>
              <a:ext cx="489601" cy="2989789"/>
            </a:xfrm>
            <a:prstGeom prst="roundRect">
              <a:avLst>
                <a:gd fmla="val 50000" name="adj"/>
              </a:avLst>
            </a:prstGeom>
            <a:solidFill>
              <a:srgbClr val="B02C2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4" name="Google Shape;264;p40"/>
            <p:cNvSpPr/>
            <p:nvPr/>
          </p:nvSpPr>
          <p:spPr>
            <a:xfrm>
              <a:off x="3459197" y="3255512"/>
              <a:ext cx="326100" cy="3261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outerShdw blurRad="228600" rotWithShape="0" algn="tl" dir="5400000" dist="50800">
                <a:srgbClr val="000000">
                  <a:alpha val="549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B02C20"/>
                  </a:solidFill>
                  <a:latin typeface="Roboto"/>
                  <a:ea typeface="Roboto"/>
                  <a:cs typeface="Roboto"/>
                  <a:sym typeface="Roboto"/>
                </a:rPr>
                <a:t>3</a:t>
              </a:r>
              <a:endParaRPr b="1" sz="900">
                <a:solidFill>
                  <a:srgbClr val="B02C2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65" name="Google Shape;265;p40"/>
            <p:cNvSpPr txBox="1"/>
            <p:nvPr/>
          </p:nvSpPr>
          <p:spPr>
            <a:xfrm rot="-2700000">
              <a:off x="3404724" y="2302799"/>
              <a:ext cx="2362302" cy="34280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1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Climax </a:t>
              </a:r>
              <a:endParaRPr b="1"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66" name="Google Shape;266;p40"/>
            <p:cNvSpPr txBox="1"/>
            <p:nvPr/>
          </p:nvSpPr>
          <p:spPr>
            <a:xfrm rot="-2700000">
              <a:off x="3803593" y="2571061"/>
              <a:ext cx="2242660" cy="44250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1600"/>
                </a:spcAft>
                <a:buNone/>
              </a:pPr>
              <a:r>
                <a:rPr lang="en-GB" sz="800">
                  <a:latin typeface="Roboto"/>
                  <a:ea typeface="Roboto"/>
                  <a:cs typeface="Roboto"/>
                  <a:sym typeface="Roboto"/>
                </a:rPr>
                <a:t>Too many animals are ending up strays on the streets! ! </a:t>
              </a:r>
              <a:endParaRPr b="1" sz="80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67" name="Google Shape;267;p40"/>
          <p:cNvGrpSpPr/>
          <p:nvPr/>
        </p:nvGrpSpPr>
        <p:grpSpPr>
          <a:xfrm>
            <a:off x="1776626" y="1318143"/>
            <a:ext cx="2604522" cy="2460300"/>
            <a:chOff x="1776626" y="1318143"/>
            <a:chExt cx="2604522" cy="2460300"/>
          </a:xfrm>
        </p:grpSpPr>
        <p:grpSp>
          <p:nvGrpSpPr>
            <p:cNvPr id="268" name="Google Shape;268;p40"/>
            <p:cNvGrpSpPr/>
            <p:nvPr/>
          </p:nvGrpSpPr>
          <p:grpSpPr>
            <a:xfrm>
              <a:off x="1776626" y="1318143"/>
              <a:ext cx="2604522" cy="2460300"/>
              <a:chOff x="1776626" y="1318143"/>
              <a:chExt cx="2604522" cy="2460300"/>
            </a:xfrm>
          </p:grpSpPr>
          <p:sp>
            <p:nvSpPr>
              <p:cNvPr id="269" name="Google Shape;269;p40"/>
              <p:cNvSpPr/>
              <p:nvPr/>
            </p:nvSpPr>
            <p:spPr>
              <a:xfrm rot="2700000">
                <a:off x="2761975" y="1053398"/>
                <a:ext cx="489601" cy="2989789"/>
              </a:xfrm>
              <a:prstGeom prst="roundRect">
                <a:avLst>
                  <a:gd fmla="val 50000" name="adj"/>
                </a:avLst>
              </a:prstGeom>
              <a:solidFill>
                <a:srgbClr val="A72A1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70" name="Google Shape;270;p40"/>
              <p:cNvSpPr txBox="1"/>
              <p:nvPr/>
            </p:nvSpPr>
            <p:spPr>
              <a:xfrm rot="-2700000">
                <a:off x="1899549" y="2297849"/>
                <a:ext cx="2376303" cy="34280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lnSpc>
                    <a:spcPct val="115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b="1" lang="en-GB" sz="1100">
                    <a:solidFill>
                      <a:srgbClr val="FFFFFF"/>
                    </a:solidFill>
                    <a:latin typeface="Roboto"/>
                    <a:ea typeface="Roboto"/>
                    <a:cs typeface="Roboto"/>
                    <a:sym typeface="Roboto"/>
                  </a:rPr>
                  <a:t>Rising Action</a:t>
                </a:r>
                <a:endParaRPr b="1" sz="11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  <p:sp>
            <p:nvSpPr>
              <p:cNvPr id="271" name="Google Shape;271;p40"/>
              <p:cNvSpPr txBox="1"/>
              <p:nvPr/>
            </p:nvSpPr>
            <p:spPr>
              <a:xfrm rot="-2700000">
                <a:off x="2310468" y="2571061"/>
                <a:ext cx="2242660" cy="4425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1600"/>
                  </a:spcAft>
                  <a:buNone/>
                </a:pPr>
                <a:r>
                  <a:rPr lang="en-GB" sz="800">
                    <a:latin typeface="Roboto"/>
                    <a:ea typeface="Roboto"/>
                    <a:cs typeface="Roboto"/>
                    <a:sym typeface="Roboto"/>
                  </a:rPr>
                  <a:t>But too few pets are adopted and it is cat litter season! The vet cannot give home to more animals, and many must go..</a:t>
                </a:r>
                <a:endParaRPr b="1" sz="800"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sp>
          <p:nvSpPr>
            <p:cNvPr id="272" name="Google Shape;272;p40"/>
            <p:cNvSpPr/>
            <p:nvPr/>
          </p:nvSpPr>
          <p:spPr>
            <a:xfrm>
              <a:off x="1966072" y="3255512"/>
              <a:ext cx="326100" cy="3261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outerShdw blurRad="228600" rotWithShape="0" algn="tl" dir="5400000" dist="50800">
                <a:srgbClr val="000000">
                  <a:alpha val="549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A72A1E"/>
                  </a:solidFill>
                  <a:latin typeface="Roboto"/>
                  <a:ea typeface="Roboto"/>
                  <a:cs typeface="Roboto"/>
                  <a:sym typeface="Roboto"/>
                </a:rPr>
                <a:t>2</a:t>
              </a:r>
              <a:endParaRPr b="1" sz="900">
                <a:solidFill>
                  <a:srgbClr val="A72A1E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273" name="Google Shape;273;p40"/>
          <p:cNvGrpSpPr/>
          <p:nvPr/>
        </p:nvGrpSpPr>
        <p:grpSpPr>
          <a:xfrm>
            <a:off x="284959" y="1318143"/>
            <a:ext cx="2604522" cy="2460300"/>
            <a:chOff x="284959" y="1318143"/>
            <a:chExt cx="2604522" cy="2460300"/>
          </a:xfrm>
        </p:grpSpPr>
        <p:sp>
          <p:nvSpPr>
            <p:cNvPr id="274" name="Google Shape;274;p40"/>
            <p:cNvSpPr/>
            <p:nvPr/>
          </p:nvSpPr>
          <p:spPr>
            <a:xfrm rot="2700000">
              <a:off x="1270309" y="1053398"/>
              <a:ext cx="489601" cy="2989789"/>
            </a:xfrm>
            <a:prstGeom prst="roundRect">
              <a:avLst>
                <a:gd fmla="val 50000" name="adj"/>
              </a:avLst>
            </a:prstGeom>
            <a:solidFill>
              <a:srgbClr val="80201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5" name="Google Shape;275;p40"/>
            <p:cNvSpPr/>
            <p:nvPr/>
          </p:nvSpPr>
          <p:spPr>
            <a:xfrm>
              <a:off x="472955" y="3255512"/>
              <a:ext cx="326100" cy="3261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outerShdw blurRad="228600" rotWithShape="0" algn="tl" dir="5400000" dist="50800">
                <a:srgbClr val="000000">
                  <a:alpha val="54900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802017"/>
                  </a:solidFill>
                  <a:latin typeface="Roboto"/>
                  <a:ea typeface="Roboto"/>
                  <a:cs typeface="Roboto"/>
                  <a:sym typeface="Roboto"/>
                </a:rPr>
                <a:t>1</a:t>
              </a:r>
              <a:endParaRPr b="1" sz="900">
                <a:solidFill>
                  <a:srgbClr val="802017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76" name="Google Shape;276;p40"/>
            <p:cNvSpPr txBox="1"/>
            <p:nvPr/>
          </p:nvSpPr>
          <p:spPr>
            <a:xfrm rot="-2700000">
              <a:off x="414317" y="2300549"/>
              <a:ext cx="2368666" cy="34280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1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Plot</a:t>
              </a:r>
              <a:endParaRPr b="1" sz="11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77" name="Google Shape;277;p40"/>
            <p:cNvSpPr txBox="1"/>
            <p:nvPr/>
          </p:nvSpPr>
          <p:spPr>
            <a:xfrm rot="-2700000">
              <a:off x="818801" y="2571061"/>
              <a:ext cx="2242660" cy="44250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1600"/>
                </a:spcAft>
                <a:buNone/>
              </a:pPr>
              <a:r>
                <a:rPr lang="en-GB" sz="800">
                  <a:latin typeface="Roboto"/>
                  <a:ea typeface="Roboto"/>
                  <a:cs typeface="Roboto"/>
                  <a:sym typeface="Roboto"/>
                </a:rPr>
                <a:t>Imagine… Sunshine, hot weather, children running around happily and we are running a pet adoption event in the local park.</a:t>
              </a:r>
              <a:endParaRPr b="1" sz="80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4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 all learn by … repetition! </a:t>
            </a:r>
            <a:endParaRPr/>
          </a:p>
        </p:txBody>
      </p:sp>
      <p:sp>
        <p:nvSpPr>
          <p:cNvPr id="283" name="Google Shape;283;p4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Repeat information enough, and people will remember.</a:t>
            </a:r>
            <a:endParaRPr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So when you present, tell your audience about what you are going to tell them.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Then discuss it with them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And conclude by summarising what you just told them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42"/>
          <p:cNvSpPr txBox="1"/>
          <p:nvPr>
            <p:ph type="title"/>
          </p:nvPr>
        </p:nvSpPr>
        <p:spPr>
          <a:xfrm>
            <a:off x="311700" y="2480550"/>
            <a:ext cx="8114400" cy="2445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Annotations, Colour &amp; Interactivity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4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Annotations</a:t>
            </a:r>
            <a:endParaRPr/>
          </a:p>
        </p:txBody>
      </p:sp>
      <p:sp>
        <p:nvSpPr>
          <p:cNvPr id="294" name="Google Shape;294;p43"/>
          <p:cNvSpPr txBox="1"/>
          <p:nvPr/>
        </p:nvSpPr>
        <p:spPr>
          <a:xfrm>
            <a:off x="376350" y="4460500"/>
            <a:ext cx="33174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Proxima Nova"/>
                <a:ea typeface="Proxima Nova"/>
                <a:cs typeface="Proxima Nova"/>
                <a:sym typeface="Proxima Nova"/>
              </a:rPr>
              <a:t>From: http://www.datavizdoneright.com/2017/12/blackpool.html</a:t>
            </a:r>
            <a:endParaRPr sz="800"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95" name="Google Shape;295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93022" y="48413"/>
            <a:ext cx="4839279" cy="50466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4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Colour</a:t>
            </a:r>
            <a:endParaRPr/>
          </a:p>
        </p:txBody>
      </p:sp>
      <p:pic>
        <p:nvPicPr>
          <p:cNvPr id="301" name="Google Shape;301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26800" y="428625"/>
            <a:ext cx="5905500" cy="4286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Colour</a:t>
            </a:r>
            <a:endParaRPr/>
          </a:p>
        </p:txBody>
      </p:sp>
      <p:sp>
        <p:nvSpPr>
          <p:cNvPr id="307" name="Google Shape;307;p4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How to choose colors for your visualization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Decide what the colors will represent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Understand your data scale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Decide how many colour hues 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Be consistent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Look for obvious options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Create your palette</a:t>
            </a:r>
            <a:endParaRPr/>
          </a:p>
        </p:txBody>
      </p:sp>
      <p:pic>
        <p:nvPicPr>
          <p:cNvPr id="308" name="Google Shape;308;p45"/>
          <p:cNvPicPr preferRelativeResize="0"/>
          <p:nvPr/>
        </p:nvPicPr>
        <p:blipFill rotWithShape="1">
          <a:blip r:embed="rId3">
            <a:alphaModFix/>
          </a:blip>
          <a:srcRect b="0" l="0" r="14074" t="0"/>
          <a:stretch/>
        </p:blipFill>
        <p:spPr>
          <a:xfrm>
            <a:off x="4240175" y="2174600"/>
            <a:ext cx="4903825" cy="2968900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45"/>
          <p:cNvSpPr txBox="1"/>
          <p:nvPr/>
        </p:nvSpPr>
        <p:spPr>
          <a:xfrm>
            <a:off x="125450" y="4850775"/>
            <a:ext cx="38331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latin typeface="Proxima Nova"/>
                <a:ea typeface="Proxima Nova"/>
                <a:cs typeface="Proxima Nova"/>
                <a:sym typeface="Proxima Nova"/>
              </a:rPr>
              <a:t>From: https://finviz.com/map.ashx</a:t>
            </a:r>
            <a:endParaRPr sz="800"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4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Interactivity</a:t>
            </a:r>
            <a:endParaRPr/>
          </a:p>
        </p:txBody>
      </p:sp>
      <p:sp>
        <p:nvSpPr>
          <p:cNvPr id="315" name="Google Shape;315;p4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Techniques: </a:t>
            </a:r>
            <a:endParaRPr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Filtering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Highlighting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Participating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Annotating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Animating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Navigating</a:t>
            </a:r>
            <a:endParaRPr/>
          </a:p>
        </p:txBody>
      </p:sp>
      <p:pic>
        <p:nvPicPr>
          <p:cNvPr id="316" name="Google Shape;316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41650" y="445025"/>
            <a:ext cx="5676900" cy="4286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47"/>
          <p:cNvSpPr txBox="1"/>
          <p:nvPr>
            <p:ph type="title"/>
          </p:nvPr>
        </p:nvSpPr>
        <p:spPr>
          <a:xfrm>
            <a:off x="311700" y="2480550"/>
            <a:ext cx="8114400" cy="2445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Tableau</a:t>
            </a:r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Examples of other viz tools</a:t>
            </a:r>
            <a:endParaRPr/>
          </a:p>
        </p:txBody>
      </p:sp>
      <p:sp>
        <p:nvSpPr>
          <p:cNvPr id="327" name="Google Shape;327;p4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Apart from Tableau there are more BI tools:</a:t>
            </a:r>
            <a:endParaRPr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Market leader: </a:t>
            </a:r>
            <a:r>
              <a:rPr lang="en-GB" u="sng">
                <a:solidFill>
                  <a:schemeClr val="hlink"/>
                </a:solidFill>
                <a:hlinkClick r:id="rId3"/>
              </a:rPr>
              <a:t>Power BI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Real time dashboards (check </a:t>
            </a:r>
            <a:r>
              <a:rPr lang="en-GB" u="sng">
                <a:solidFill>
                  <a:schemeClr val="hlink"/>
                </a:solidFill>
                <a:hlinkClick r:id="rId4"/>
              </a:rPr>
              <a:t>Flourish</a:t>
            </a:r>
            <a:r>
              <a:rPr lang="en-GB"/>
              <a:t>)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Integrated services data viz (check </a:t>
            </a:r>
            <a:r>
              <a:rPr lang="en-GB" u="sng">
                <a:solidFill>
                  <a:schemeClr val="hlink"/>
                </a:solidFill>
                <a:hlinkClick r:id="rId5"/>
              </a:rPr>
              <a:t>Amazon AWS viz</a:t>
            </a:r>
            <a:r>
              <a:rPr lang="en-GB"/>
              <a:t>, </a:t>
            </a:r>
            <a:r>
              <a:rPr lang="en-GB" u="sng">
                <a:solidFill>
                  <a:schemeClr val="hlink"/>
                </a:solidFill>
                <a:hlinkClick r:id="rId6"/>
              </a:rPr>
              <a:t>Tibco </a:t>
            </a:r>
            <a:r>
              <a:rPr lang="en-GB"/>
              <a:t>and </a:t>
            </a:r>
            <a:r>
              <a:rPr lang="en-GB" u="sng">
                <a:solidFill>
                  <a:schemeClr val="hlink"/>
                </a:solidFill>
                <a:hlinkClick r:id="rId7"/>
              </a:rPr>
              <a:t>Snowflake</a:t>
            </a:r>
            <a:r>
              <a:rPr lang="en-GB"/>
              <a:t>) 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Coding based tools (Check </a:t>
            </a:r>
            <a:r>
              <a:rPr lang="en-GB" u="sng">
                <a:solidFill>
                  <a:schemeClr val="hlink"/>
                </a:solidFill>
                <a:hlinkClick r:id="rId8"/>
              </a:rPr>
              <a:t>R</a:t>
            </a:r>
            <a:r>
              <a:rPr lang="en-GB"/>
              <a:t>, </a:t>
            </a:r>
            <a:r>
              <a:rPr lang="en-GB" u="sng">
                <a:solidFill>
                  <a:schemeClr val="hlink"/>
                </a:solidFill>
                <a:hlinkClick r:id="rId9"/>
              </a:rPr>
              <a:t>python</a:t>
            </a:r>
            <a:r>
              <a:rPr lang="en-GB"/>
              <a:t>)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Infographics (check </a:t>
            </a:r>
            <a:r>
              <a:rPr lang="en-GB" u="sng">
                <a:solidFill>
                  <a:schemeClr val="hlink"/>
                </a:solidFill>
                <a:hlinkClick r:id="rId10"/>
              </a:rPr>
              <a:t>Piktochart</a:t>
            </a:r>
            <a:r>
              <a:rPr lang="en-GB"/>
              <a:t>)</a:t>
            </a: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4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Tableau Task</a:t>
            </a:r>
            <a:endParaRPr/>
          </a:p>
        </p:txBody>
      </p:sp>
      <p:sp>
        <p:nvSpPr>
          <p:cNvPr id="333" name="Google Shape;333;p4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Create a map of European airports using the three-character (IATA) airport industry codes. Use size and color to compare the number of passengers for each airport in 2019. Add a filter to the view so you can easily determine which airports were the busiest.</a:t>
            </a: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AutoNum type="arabicPeriod"/>
            </a:pPr>
            <a:r>
              <a:rPr lang="en-GB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Open Tableau Desktop and connect to the </a:t>
            </a:r>
            <a:r>
              <a:rPr lang="en-GB" sz="1500" u="sng">
                <a:solidFill>
                  <a:srgbClr val="1155CC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Excel data source European Airports 2019.xlsx</a:t>
            </a: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AutoNum type="arabicPeriod"/>
            </a:pPr>
            <a:r>
              <a:rPr lang="en-GB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Use the Airports sheet for your analysis.</a:t>
            </a: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AutoNum type="arabicPeriod"/>
            </a:pPr>
            <a:r>
              <a:rPr lang="en-GB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Rename Sheet 1 to European Airports.</a:t>
            </a: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AutoNum type="arabicPeriod"/>
            </a:pPr>
            <a:r>
              <a:rPr lang="en-GB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From Dimensions, drag the IATA airport code to Detail on the Marks card.</a:t>
            </a: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AutoNum type="arabicPeriod"/>
            </a:pPr>
            <a:r>
              <a:rPr lang="en-GB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Rightclick the 1 unknown notification on the map, click Edit Locations, and correct the misspelled location MADMAD by selecting (or typing) the correct MAD on the Matching Location drop-down list. Click OK.</a:t>
            </a: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AutoNum type="arabicPeriod"/>
            </a:pPr>
            <a:r>
              <a:rPr lang="en-GB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Update the view using the following table:</a:t>
            </a:r>
            <a:endParaRPr sz="220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5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Tableau task</a:t>
            </a:r>
            <a:endParaRPr/>
          </a:p>
        </p:txBody>
      </p:sp>
      <p:sp>
        <p:nvSpPr>
          <p:cNvPr id="339" name="Google Shape;339;p50"/>
          <p:cNvSpPr txBox="1"/>
          <p:nvPr>
            <p:ph idx="1" type="body"/>
          </p:nvPr>
        </p:nvSpPr>
        <p:spPr>
          <a:xfrm>
            <a:off x="311700" y="2887125"/>
            <a:ext cx="8520600" cy="168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 the Marks card, click Size, and move the slider to increase the size of the marks.</a:t>
            </a: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 the Marks card, click Color:</a:t>
            </a: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23850" lvl="1" marL="9144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AutoNum type="alphaLcPeriod"/>
            </a:pPr>
            <a:r>
              <a:rPr lang="en-GB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Set the Opacity to 75%.</a:t>
            </a: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23850" lvl="1" marL="9144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AutoNum type="alphaLcPeriod"/>
            </a:pPr>
            <a:r>
              <a:rPr lang="en-GB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 the Border drop-down list, select the black color square.</a:t>
            </a: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 the Map menu, click Map Layers and in the Map Layers window, set the following options:</a:t>
            </a:r>
            <a:endParaRPr sz="15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 sz="2200"/>
          </a:p>
        </p:txBody>
      </p:sp>
      <p:pic>
        <p:nvPicPr>
          <p:cNvPr id="340" name="Google Shape;340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152477"/>
            <a:ext cx="9144000" cy="16817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5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Tableau task</a:t>
            </a:r>
            <a:endParaRPr/>
          </a:p>
        </p:txBody>
      </p:sp>
      <p:sp>
        <p:nvSpPr>
          <p:cNvPr id="346" name="Google Shape;346;p51"/>
          <p:cNvSpPr txBox="1"/>
          <p:nvPr>
            <p:ph idx="1" type="body"/>
          </p:nvPr>
        </p:nvSpPr>
        <p:spPr>
          <a:xfrm>
            <a:off x="311700" y="2649425"/>
            <a:ext cx="8520600" cy="191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Click X to close the Map Layers window.</a:t>
            </a:r>
            <a:endParaRPr sz="1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Use the Zoom controls to select and zoom in to see more details on the map.</a:t>
            </a:r>
            <a:endParaRPr sz="1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From Measures, right-click 2019 Passengers and choose Show Filter.</a:t>
            </a:r>
            <a:endParaRPr sz="1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347" name="Google Shape;347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41075" y="1152472"/>
            <a:ext cx="9144000" cy="13622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5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Resources</a:t>
            </a:r>
            <a:endParaRPr/>
          </a:p>
        </p:txBody>
      </p:sp>
      <p:sp>
        <p:nvSpPr>
          <p:cNvPr id="353" name="Google Shape;353;p5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u="sng">
                <a:solidFill>
                  <a:schemeClr val="hlink"/>
                </a:solidFill>
                <a:hlinkClick r:id="rId3"/>
              </a:rPr>
              <a:t>Healthcare Analytics Trends</a:t>
            </a:r>
            <a:r>
              <a:rPr lang="en-GB"/>
              <a:t> by Tableau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Makeovermonday: https://www.makeovermonday.co.uk/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Viz for society: https://www.vizforsocialgood.com/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Design thinking: 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/>
              <a:t>https://www.interaction-design.org/literature/topics/design-thinking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/>
              <a:t>https://www.ideou.com/pages/design-thinking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u="sng">
                <a:solidFill>
                  <a:schemeClr val="hlink"/>
                </a:solidFill>
                <a:hlinkClick r:id="rId4"/>
              </a:rPr>
              <a:t>https://dschool.stanford.edu/resources-collections/a-virtual-crash-course-in-design-thinking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A Short </a:t>
            </a:r>
            <a:r>
              <a:rPr lang="en-GB" u="sng">
                <a:solidFill>
                  <a:schemeClr val="hlink"/>
                </a:solidFill>
                <a:hlinkClick r:id="rId5"/>
              </a:rPr>
              <a:t>History of Data Visualisation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u="sng">
                <a:solidFill>
                  <a:schemeClr val="hlink"/>
                </a:solidFill>
                <a:hlinkClick r:id="rId6"/>
              </a:rPr>
              <a:t>Interactive Visualization Applications in Population Health and Health Services Research</a:t>
            </a:r>
            <a:r>
              <a:rPr lang="en-GB"/>
              <a:t>: Systematic Scoping Review</a:t>
            </a:r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5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Resources cont.</a:t>
            </a:r>
            <a:endParaRPr/>
          </a:p>
        </p:txBody>
      </p:sp>
      <p:sp>
        <p:nvSpPr>
          <p:cNvPr id="359" name="Google Shape;359;p5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u="sng">
                <a:solidFill>
                  <a:schemeClr val="hlink"/>
                </a:solidFill>
                <a:hlinkClick r:id="rId3"/>
              </a:rPr>
              <a:t>Online Journalism Blog</a:t>
            </a:r>
            <a:r>
              <a:rPr lang="en-GB"/>
              <a:t>: </a:t>
            </a:r>
            <a:r>
              <a:rPr lang="en-GB"/>
              <a:t>This simple piece of visualisation will have you rethinking what you know about impact and mobile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u="sng">
                <a:solidFill>
                  <a:schemeClr val="hlink"/>
                </a:solidFill>
                <a:hlinkClick r:id="rId4"/>
              </a:rPr>
              <a:t>What is a trillion dollars?</a:t>
            </a:r>
            <a:r>
              <a:rPr lang="en-GB"/>
              <a:t> Visualisation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Creating a </a:t>
            </a:r>
            <a:r>
              <a:rPr lang="en-GB" u="sng">
                <a:solidFill>
                  <a:schemeClr val="hlink"/>
                </a:solidFill>
                <a:hlinkClick r:id="rId5"/>
              </a:rPr>
              <a:t>simple Dashboard</a:t>
            </a:r>
            <a:r>
              <a:rPr lang="en-GB"/>
              <a:t> in Tableau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u="sng">
                <a:solidFill>
                  <a:schemeClr val="hlink"/>
                </a:solidFill>
                <a:hlinkClick r:id="rId6"/>
              </a:rPr>
              <a:t>What Makes a Visualization Memorable?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Data visualisation </a:t>
            </a:r>
            <a:r>
              <a:rPr lang="en-GB" u="sng">
                <a:solidFill>
                  <a:schemeClr val="hlink"/>
                </a:solidFill>
                <a:hlinkClick r:id="rId7"/>
              </a:rPr>
              <a:t>checklist</a:t>
            </a:r>
            <a:r>
              <a:rPr lang="en-GB"/>
              <a:t>.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u="sng">
                <a:solidFill>
                  <a:schemeClr val="hlink"/>
                </a:solidFill>
                <a:hlinkClick r:id="rId8"/>
              </a:rPr>
              <a:t>Colour psychology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u="sng">
                <a:solidFill>
                  <a:schemeClr val="hlink"/>
                </a:solidFill>
                <a:hlinkClick r:id="rId9"/>
              </a:rPr>
              <a:t>Unmaking Graphs</a:t>
            </a:r>
            <a:r>
              <a:rPr lang="en-GB"/>
              <a:t>: Less is more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The data visualisation journal: </a:t>
            </a:r>
            <a:r>
              <a:rPr lang="en-GB" u="sng">
                <a:solidFill>
                  <a:schemeClr val="hlink"/>
                </a:solidFill>
                <a:hlinkClick r:id="rId10"/>
              </a:rPr>
              <a:t>Nightingale</a:t>
            </a:r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5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Resources cont. </a:t>
            </a:r>
            <a:endParaRPr/>
          </a:p>
        </p:txBody>
      </p:sp>
      <p:sp>
        <p:nvSpPr>
          <p:cNvPr id="365" name="Google Shape;365;p5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u="sng">
                <a:solidFill>
                  <a:schemeClr val="hlink"/>
                </a:solidFill>
                <a:hlinkClick r:id="rId3"/>
              </a:rPr>
              <a:t>Information is beautiful</a:t>
            </a:r>
            <a:r>
              <a:rPr lang="en-GB"/>
              <a:t> website and book by David McCandless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Books: 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u="sng">
                <a:solidFill>
                  <a:schemeClr val="hlink"/>
                </a:solidFill>
                <a:hlinkClick r:id="rId4"/>
              </a:rPr>
              <a:t>DATA VISUALISATION: A HANDBOOK FOR DATA DRIVEN DESIGN</a:t>
            </a:r>
            <a:r>
              <a:rPr lang="en-GB"/>
              <a:t> by Andy Kirk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u="sng">
                <a:solidFill>
                  <a:schemeClr val="hlink"/>
                </a:solidFill>
                <a:hlinkClick r:id="rId5"/>
              </a:rPr>
              <a:t>Storytelling With Data</a:t>
            </a:r>
            <a:r>
              <a:rPr lang="en-GB"/>
              <a:t> by Cole Nussbaumer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u="sng">
                <a:solidFill>
                  <a:schemeClr val="hlink"/>
                </a:solidFill>
                <a:hlinkClick r:id="rId6"/>
              </a:rPr>
              <a:t>The design of everyday things</a:t>
            </a:r>
            <a:r>
              <a:rPr lang="en-GB"/>
              <a:t> by D.A. Norman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u="sng">
                <a:solidFill>
                  <a:schemeClr val="hlink"/>
                </a:solidFill>
                <a:hlinkClick r:id="rId7"/>
              </a:rPr>
              <a:t>360 Giving </a:t>
            </a:r>
            <a:r>
              <a:rPr lang="en-GB"/>
              <a:t>Data 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u="sng">
                <a:solidFill>
                  <a:schemeClr val="hlink"/>
                </a:solidFill>
                <a:hlinkClick r:id="rId8"/>
              </a:rPr>
              <a:t>Public data sources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Gameday">
  <a:themeElements>
    <a:clrScheme name="Gameday">
      <a:dk1>
        <a:srgbClr val="4285F4"/>
      </a:dk1>
      <a:lt1>
        <a:srgbClr val="FFFFFF"/>
      </a:lt1>
      <a:dk2>
        <a:srgbClr val="666666"/>
      </a:dk2>
      <a:lt2>
        <a:srgbClr val="D9D9D9"/>
      </a:lt2>
      <a:accent1>
        <a:srgbClr val="455A64"/>
      </a:accent1>
      <a:accent2>
        <a:srgbClr val="607D8B"/>
      </a:accent2>
      <a:accent3>
        <a:srgbClr val="FF5722"/>
      </a:accent3>
      <a:accent4>
        <a:srgbClr val="D84315"/>
      </a:accent4>
      <a:accent5>
        <a:srgbClr val="1C3AA9"/>
      </a:accent5>
      <a:accent6>
        <a:srgbClr val="FFAB40"/>
      </a:accent6>
      <a:hlink>
        <a:srgbClr val="1C3AA9"/>
      </a:hlink>
      <a:folHlink>
        <a:srgbClr val="1C3AA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