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58"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6"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D9C7D6-06A1-4F62-5F4D-35CDE3195BAF}" v="810" dt="2025-10-19T09:27:50.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ADC0D4-06A0-4889-9238-56A8E67F87D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BCA8A90-82D4-44C6-A22C-1C53DAA7C4DA}">
      <dgm:prSet/>
      <dgm:spPr/>
      <dgm:t>
        <a:bodyPr/>
        <a:lstStyle/>
        <a:p>
          <a:r>
            <a:rPr lang="en-GB"/>
            <a:t>The core elements of shared values and beliefs and social conduct rules which make up culture were identified by Hofstede (2010).</a:t>
          </a:r>
          <a:endParaRPr lang="en-US"/>
        </a:p>
      </dgm:t>
    </dgm:pt>
    <dgm:pt modelId="{EED28008-04DF-4997-A501-2E3D28A5E9F2}" type="parTrans" cxnId="{10593616-8E92-4280-99BB-133C9FBF3C83}">
      <dgm:prSet/>
      <dgm:spPr/>
      <dgm:t>
        <a:bodyPr/>
        <a:lstStyle/>
        <a:p>
          <a:endParaRPr lang="en-US"/>
        </a:p>
      </dgm:t>
    </dgm:pt>
    <dgm:pt modelId="{AF263007-3E89-4083-8173-34883EBA02EE}" type="sibTrans" cxnId="{10593616-8E92-4280-99BB-133C9FBF3C83}">
      <dgm:prSet/>
      <dgm:spPr/>
      <dgm:t>
        <a:bodyPr/>
        <a:lstStyle/>
        <a:p>
          <a:endParaRPr lang="en-US"/>
        </a:p>
      </dgm:t>
    </dgm:pt>
    <dgm:pt modelId="{BC6C5D3B-C82C-412C-B684-7C811B97609D}">
      <dgm:prSet/>
      <dgm:spPr/>
      <dgm:t>
        <a:bodyPr/>
        <a:lstStyle/>
        <a:p>
          <a:r>
            <a:rPr lang="en-GB"/>
            <a:t>Through language and symbols and behavioral expressions people convey their cultural identity (Hall, 1976)</a:t>
          </a:r>
          <a:endParaRPr lang="en-US"/>
        </a:p>
      </dgm:t>
    </dgm:pt>
    <dgm:pt modelId="{7A965F2A-65CB-4E10-BABC-07C66906A825}" type="parTrans" cxnId="{61504D78-CF02-4599-A7F7-CE42C14098D3}">
      <dgm:prSet/>
      <dgm:spPr/>
      <dgm:t>
        <a:bodyPr/>
        <a:lstStyle/>
        <a:p>
          <a:endParaRPr lang="en-US"/>
        </a:p>
      </dgm:t>
    </dgm:pt>
    <dgm:pt modelId="{E2B900BE-0B62-41B0-B6AC-884CF321663C}" type="sibTrans" cxnId="{61504D78-CF02-4599-A7F7-CE42C14098D3}">
      <dgm:prSet/>
      <dgm:spPr/>
      <dgm:t>
        <a:bodyPr/>
        <a:lstStyle/>
        <a:p>
          <a:endParaRPr lang="en-US"/>
        </a:p>
      </dgm:t>
    </dgm:pt>
    <dgm:pt modelId="{F904DF01-410F-49E2-94E3-14BECA1A37DF}">
      <dgm:prSet/>
      <dgm:spPr/>
      <dgm:t>
        <a:bodyPr/>
        <a:lstStyle/>
        <a:p>
          <a:r>
            <a:rPr lang="en-GB"/>
            <a:t>People need to understand cultural differences because it enables them to interact successfully and establish trust with others</a:t>
          </a:r>
          <a:endParaRPr lang="en-US"/>
        </a:p>
      </dgm:t>
    </dgm:pt>
    <dgm:pt modelId="{F89A9D07-0CC8-4243-8606-BDEDFE7A7C08}" type="parTrans" cxnId="{98343D93-DF09-4321-889E-A0A2D3C0192D}">
      <dgm:prSet/>
      <dgm:spPr/>
      <dgm:t>
        <a:bodyPr/>
        <a:lstStyle/>
        <a:p>
          <a:endParaRPr lang="en-US"/>
        </a:p>
      </dgm:t>
    </dgm:pt>
    <dgm:pt modelId="{A4B246D7-501A-477F-AF31-D8001A92EAB2}" type="sibTrans" cxnId="{98343D93-DF09-4321-889E-A0A2D3C0192D}">
      <dgm:prSet/>
      <dgm:spPr/>
      <dgm:t>
        <a:bodyPr/>
        <a:lstStyle/>
        <a:p>
          <a:endParaRPr lang="en-US"/>
        </a:p>
      </dgm:t>
    </dgm:pt>
    <dgm:pt modelId="{96D7D2AB-675A-4755-97AC-8C2EB3CF38A4}">
      <dgm:prSet/>
      <dgm:spPr/>
      <dgm:t>
        <a:bodyPr/>
        <a:lstStyle/>
        <a:p>
          <a:r>
            <a:rPr lang="en-GB"/>
            <a:t>People experience misunderstandings when their cultural background leads them to interpret things differently from others.</a:t>
          </a:r>
          <a:endParaRPr lang="en-US"/>
        </a:p>
      </dgm:t>
    </dgm:pt>
    <dgm:pt modelId="{5CF5B31C-230B-4780-BEE0-6606585A2AC5}" type="parTrans" cxnId="{F724C1FF-B149-4273-B98F-5771B4B308F6}">
      <dgm:prSet/>
      <dgm:spPr/>
      <dgm:t>
        <a:bodyPr/>
        <a:lstStyle/>
        <a:p>
          <a:endParaRPr lang="en-US"/>
        </a:p>
      </dgm:t>
    </dgm:pt>
    <dgm:pt modelId="{DDE0D947-2D8E-4669-8174-0670CCE2A393}" type="sibTrans" cxnId="{F724C1FF-B149-4273-B98F-5771B4B308F6}">
      <dgm:prSet/>
      <dgm:spPr/>
      <dgm:t>
        <a:bodyPr/>
        <a:lstStyle/>
        <a:p>
          <a:endParaRPr lang="en-US"/>
        </a:p>
      </dgm:t>
    </dgm:pt>
    <dgm:pt modelId="{98992838-CC76-4C77-83AA-798F7C474FEB}" type="pres">
      <dgm:prSet presAssocID="{61ADC0D4-06A0-4889-9238-56A8E67F87D8}" presName="vert0" presStyleCnt="0">
        <dgm:presLayoutVars>
          <dgm:dir/>
          <dgm:animOne val="branch"/>
          <dgm:animLvl val="lvl"/>
        </dgm:presLayoutVars>
      </dgm:prSet>
      <dgm:spPr/>
    </dgm:pt>
    <dgm:pt modelId="{1AEAE0C0-DB9A-4386-9544-17BBC4B1000B}" type="pres">
      <dgm:prSet presAssocID="{CBCA8A90-82D4-44C6-A22C-1C53DAA7C4DA}" presName="thickLine" presStyleLbl="alignNode1" presStyleIdx="0" presStyleCnt="4"/>
      <dgm:spPr/>
    </dgm:pt>
    <dgm:pt modelId="{9A96D6D7-D3A9-4A28-A47B-7AE5F1EEEC39}" type="pres">
      <dgm:prSet presAssocID="{CBCA8A90-82D4-44C6-A22C-1C53DAA7C4DA}" presName="horz1" presStyleCnt="0"/>
      <dgm:spPr/>
    </dgm:pt>
    <dgm:pt modelId="{F572D26A-9635-4D2D-91B6-EEA4C2503CD3}" type="pres">
      <dgm:prSet presAssocID="{CBCA8A90-82D4-44C6-A22C-1C53DAA7C4DA}" presName="tx1" presStyleLbl="revTx" presStyleIdx="0" presStyleCnt="4"/>
      <dgm:spPr/>
    </dgm:pt>
    <dgm:pt modelId="{2DEF7E8B-4A76-48BE-9AAE-7D0F970A7EDE}" type="pres">
      <dgm:prSet presAssocID="{CBCA8A90-82D4-44C6-A22C-1C53DAA7C4DA}" presName="vert1" presStyleCnt="0"/>
      <dgm:spPr/>
    </dgm:pt>
    <dgm:pt modelId="{37AF89D2-ACF8-481A-BD58-A4D33373FCE1}" type="pres">
      <dgm:prSet presAssocID="{BC6C5D3B-C82C-412C-B684-7C811B97609D}" presName="thickLine" presStyleLbl="alignNode1" presStyleIdx="1" presStyleCnt="4"/>
      <dgm:spPr/>
    </dgm:pt>
    <dgm:pt modelId="{D055779C-86FE-42E1-AAEB-907E08D9D4E8}" type="pres">
      <dgm:prSet presAssocID="{BC6C5D3B-C82C-412C-B684-7C811B97609D}" presName="horz1" presStyleCnt="0"/>
      <dgm:spPr/>
    </dgm:pt>
    <dgm:pt modelId="{89236930-25A0-4D38-B3AB-5AFBFE6C0B2E}" type="pres">
      <dgm:prSet presAssocID="{BC6C5D3B-C82C-412C-B684-7C811B97609D}" presName="tx1" presStyleLbl="revTx" presStyleIdx="1" presStyleCnt="4"/>
      <dgm:spPr/>
    </dgm:pt>
    <dgm:pt modelId="{0EDAA1FE-0273-4A10-9E79-89D86366E2BF}" type="pres">
      <dgm:prSet presAssocID="{BC6C5D3B-C82C-412C-B684-7C811B97609D}" presName="vert1" presStyleCnt="0"/>
      <dgm:spPr/>
    </dgm:pt>
    <dgm:pt modelId="{381281F2-F8E8-4CB7-85B2-2E02CAFF19C5}" type="pres">
      <dgm:prSet presAssocID="{F904DF01-410F-49E2-94E3-14BECA1A37DF}" presName="thickLine" presStyleLbl="alignNode1" presStyleIdx="2" presStyleCnt="4"/>
      <dgm:spPr/>
    </dgm:pt>
    <dgm:pt modelId="{6346EAEB-8369-45BA-BA5C-724DC4038407}" type="pres">
      <dgm:prSet presAssocID="{F904DF01-410F-49E2-94E3-14BECA1A37DF}" presName="horz1" presStyleCnt="0"/>
      <dgm:spPr/>
    </dgm:pt>
    <dgm:pt modelId="{36A9586E-B172-4235-BE91-57A195EF91C5}" type="pres">
      <dgm:prSet presAssocID="{F904DF01-410F-49E2-94E3-14BECA1A37DF}" presName="tx1" presStyleLbl="revTx" presStyleIdx="2" presStyleCnt="4"/>
      <dgm:spPr/>
    </dgm:pt>
    <dgm:pt modelId="{1006618E-9EAB-424E-92E3-FD2976B46789}" type="pres">
      <dgm:prSet presAssocID="{F904DF01-410F-49E2-94E3-14BECA1A37DF}" presName="vert1" presStyleCnt="0"/>
      <dgm:spPr/>
    </dgm:pt>
    <dgm:pt modelId="{738690F2-D072-47CF-9312-FACF022A614F}" type="pres">
      <dgm:prSet presAssocID="{96D7D2AB-675A-4755-97AC-8C2EB3CF38A4}" presName="thickLine" presStyleLbl="alignNode1" presStyleIdx="3" presStyleCnt="4"/>
      <dgm:spPr/>
    </dgm:pt>
    <dgm:pt modelId="{677CD388-ED2D-4B33-920D-509D8248DA40}" type="pres">
      <dgm:prSet presAssocID="{96D7D2AB-675A-4755-97AC-8C2EB3CF38A4}" presName="horz1" presStyleCnt="0"/>
      <dgm:spPr/>
    </dgm:pt>
    <dgm:pt modelId="{A2C2D624-BAC2-4870-95A9-78378A624755}" type="pres">
      <dgm:prSet presAssocID="{96D7D2AB-675A-4755-97AC-8C2EB3CF38A4}" presName="tx1" presStyleLbl="revTx" presStyleIdx="3" presStyleCnt="4"/>
      <dgm:spPr/>
    </dgm:pt>
    <dgm:pt modelId="{7E7B6726-CCAB-4643-AA1E-619BAB794569}" type="pres">
      <dgm:prSet presAssocID="{96D7D2AB-675A-4755-97AC-8C2EB3CF38A4}" presName="vert1" presStyleCnt="0"/>
      <dgm:spPr/>
    </dgm:pt>
  </dgm:ptLst>
  <dgm:cxnLst>
    <dgm:cxn modelId="{10593616-8E92-4280-99BB-133C9FBF3C83}" srcId="{61ADC0D4-06A0-4889-9238-56A8E67F87D8}" destId="{CBCA8A90-82D4-44C6-A22C-1C53DAA7C4DA}" srcOrd="0" destOrd="0" parTransId="{EED28008-04DF-4997-A501-2E3D28A5E9F2}" sibTransId="{AF263007-3E89-4083-8173-34883EBA02EE}"/>
    <dgm:cxn modelId="{49BE6C62-2DE7-4432-9609-209B0DE19697}" type="presOf" srcId="{BC6C5D3B-C82C-412C-B684-7C811B97609D}" destId="{89236930-25A0-4D38-B3AB-5AFBFE6C0B2E}" srcOrd="0" destOrd="0" presId="urn:microsoft.com/office/officeart/2008/layout/LinedList"/>
    <dgm:cxn modelId="{101C6B4D-2C39-4DDB-8916-45C2C102AE2C}" type="presOf" srcId="{F904DF01-410F-49E2-94E3-14BECA1A37DF}" destId="{36A9586E-B172-4235-BE91-57A195EF91C5}" srcOrd="0" destOrd="0" presId="urn:microsoft.com/office/officeart/2008/layout/LinedList"/>
    <dgm:cxn modelId="{E81C3151-7AC8-4C80-8E99-952658CE6748}" type="presOf" srcId="{CBCA8A90-82D4-44C6-A22C-1C53DAA7C4DA}" destId="{F572D26A-9635-4D2D-91B6-EEA4C2503CD3}" srcOrd="0" destOrd="0" presId="urn:microsoft.com/office/officeart/2008/layout/LinedList"/>
    <dgm:cxn modelId="{61504D78-CF02-4599-A7F7-CE42C14098D3}" srcId="{61ADC0D4-06A0-4889-9238-56A8E67F87D8}" destId="{BC6C5D3B-C82C-412C-B684-7C811B97609D}" srcOrd="1" destOrd="0" parTransId="{7A965F2A-65CB-4E10-BABC-07C66906A825}" sibTransId="{E2B900BE-0B62-41B0-B6AC-884CF321663C}"/>
    <dgm:cxn modelId="{98343D93-DF09-4321-889E-A0A2D3C0192D}" srcId="{61ADC0D4-06A0-4889-9238-56A8E67F87D8}" destId="{F904DF01-410F-49E2-94E3-14BECA1A37DF}" srcOrd="2" destOrd="0" parTransId="{F89A9D07-0CC8-4243-8606-BDEDFE7A7C08}" sibTransId="{A4B246D7-501A-477F-AF31-D8001A92EAB2}"/>
    <dgm:cxn modelId="{03C142D1-E45F-4697-B652-BF9C5B0450D4}" type="presOf" srcId="{61ADC0D4-06A0-4889-9238-56A8E67F87D8}" destId="{98992838-CC76-4C77-83AA-798F7C474FEB}" srcOrd="0" destOrd="0" presId="urn:microsoft.com/office/officeart/2008/layout/LinedList"/>
    <dgm:cxn modelId="{9ED42FE9-DA91-4944-A51B-320BAFA97DEE}" type="presOf" srcId="{96D7D2AB-675A-4755-97AC-8C2EB3CF38A4}" destId="{A2C2D624-BAC2-4870-95A9-78378A624755}" srcOrd="0" destOrd="0" presId="urn:microsoft.com/office/officeart/2008/layout/LinedList"/>
    <dgm:cxn modelId="{F724C1FF-B149-4273-B98F-5771B4B308F6}" srcId="{61ADC0D4-06A0-4889-9238-56A8E67F87D8}" destId="{96D7D2AB-675A-4755-97AC-8C2EB3CF38A4}" srcOrd="3" destOrd="0" parTransId="{5CF5B31C-230B-4780-BEE0-6606585A2AC5}" sibTransId="{DDE0D947-2D8E-4669-8174-0670CCE2A393}"/>
    <dgm:cxn modelId="{83211E10-0F28-4D50-BF46-C6AF4C0E59FB}" type="presParOf" srcId="{98992838-CC76-4C77-83AA-798F7C474FEB}" destId="{1AEAE0C0-DB9A-4386-9544-17BBC4B1000B}" srcOrd="0" destOrd="0" presId="urn:microsoft.com/office/officeart/2008/layout/LinedList"/>
    <dgm:cxn modelId="{F7AB0AC2-13E5-4F95-AA01-4001F3926248}" type="presParOf" srcId="{98992838-CC76-4C77-83AA-798F7C474FEB}" destId="{9A96D6D7-D3A9-4A28-A47B-7AE5F1EEEC39}" srcOrd="1" destOrd="0" presId="urn:microsoft.com/office/officeart/2008/layout/LinedList"/>
    <dgm:cxn modelId="{0C3C1E47-08E8-421E-B936-CA3F2740A735}" type="presParOf" srcId="{9A96D6D7-D3A9-4A28-A47B-7AE5F1EEEC39}" destId="{F572D26A-9635-4D2D-91B6-EEA4C2503CD3}" srcOrd="0" destOrd="0" presId="urn:microsoft.com/office/officeart/2008/layout/LinedList"/>
    <dgm:cxn modelId="{02256A9A-1427-4C42-977B-EAE37CE76532}" type="presParOf" srcId="{9A96D6D7-D3A9-4A28-A47B-7AE5F1EEEC39}" destId="{2DEF7E8B-4A76-48BE-9AAE-7D0F970A7EDE}" srcOrd="1" destOrd="0" presId="urn:microsoft.com/office/officeart/2008/layout/LinedList"/>
    <dgm:cxn modelId="{466F521A-E223-49AC-86EC-C51CAAC9D730}" type="presParOf" srcId="{98992838-CC76-4C77-83AA-798F7C474FEB}" destId="{37AF89D2-ACF8-481A-BD58-A4D33373FCE1}" srcOrd="2" destOrd="0" presId="urn:microsoft.com/office/officeart/2008/layout/LinedList"/>
    <dgm:cxn modelId="{6D7AC51B-64E6-4832-916A-32188FEFA795}" type="presParOf" srcId="{98992838-CC76-4C77-83AA-798F7C474FEB}" destId="{D055779C-86FE-42E1-AAEB-907E08D9D4E8}" srcOrd="3" destOrd="0" presId="urn:microsoft.com/office/officeart/2008/layout/LinedList"/>
    <dgm:cxn modelId="{142698D3-A7F3-4F5C-8C9D-19BD5A0B2B02}" type="presParOf" srcId="{D055779C-86FE-42E1-AAEB-907E08D9D4E8}" destId="{89236930-25A0-4D38-B3AB-5AFBFE6C0B2E}" srcOrd="0" destOrd="0" presId="urn:microsoft.com/office/officeart/2008/layout/LinedList"/>
    <dgm:cxn modelId="{32EBBC31-1D6D-47F3-B789-E8C31D99588E}" type="presParOf" srcId="{D055779C-86FE-42E1-AAEB-907E08D9D4E8}" destId="{0EDAA1FE-0273-4A10-9E79-89D86366E2BF}" srcOrd="1" destOrd="0" presId="urn:microsoft.com/office/officeart/2008/layout/LinedList"/>
    <dgm:cxn modelId="{D37877CE-EF18-494C-8F1E-7FE85F103C1F}" type="presParOf" srcId="{98992838-CC76-4C77-83AA-798F7C474FEB}" destId="{381281F2-F8E8-4CB7-85B2-2E02CAFF19C5}" srcOrd="4" destOrd="0" presId="urn:microsoft.com/office/officeart/2008/layout/LinedList"/>
    <dgm:cxn modelId="{8CD88E3B-3645-467E-9F56-85510F9B0DA8}" type="presParOf" srcId="{98992838-CC76-4C77-83AA-798F7C474FEB}" destId="{6346EAEB-8369-45BA-BA5C-724DC4038407}" srcOrd="5" destOrd="0" presId="urn:microsoft.com/office/officeart/2008/layout/LinedList"/>
    <dgm:cxn modelId="{726700F5-A595-4254-8EE2-6068BEC4DC12}" type="presParOf" srcId="{6346EAEB-8369-45BA-BA5C-724DC4038407}" destId="{36A9586E-B172-4235-BE91-57A195EF91C5}" srcOrd="0" destOrd="0" presId="urn:microsoft.com/office/officeart/2008/layout/LinedList"/>
    <dgm:cxn modelId="{3BA12E4D-88DD-46D3-9046-2C879CC8932A}" type="presParOf" srcId="{6346EAEB-8369-45BA-BA5C-724DC4038407}" destId="{1006618E-9EAB-424E-92E3-FD2976B46789}" srcOrd="1" destOrd="0" presId="urn:microsoft.com/office/officeart/2008/layout/LinedList"/>
    <dgm:cxn modelId="{2BC8372E-ECA7-44BD-93ED-865B2B2B28A0}" type="presParOf" srcId="{98992838-CC76-4C77-83AA-798F7C474FEB}" destId="{738690F2-D072-47CF-9312-FACF022A614F}" srcOrd="6" destOrd="0" presId="urn:microsoft.com/office/officeart/2008/layout/LinedList"/>
    <dgm:cxn modelId="{9FA8663D-4D0A-43ED-8513-BD8A918CE143}" type="presParOf" srcId="{98992838-CC76-4C77-83AA-798F7C474FEB}" destId="{677CD388-ED2D-4B33-920D-509D8248DA40}" srcOrd="7" destOrd="0" presId="urn:microsoft.com/office/officeart/2008/layout/LinedList"/>
    <dgm:cxn modelId="{C01EAB70-5B01-4747-A6AD-56C2B50D542D}" type="presParOf" srcId="{677CD388-ED2D-4B33-920D-509D8248DA40}" destId="{A2C2D624-BAC2-4870-95A9-78378A624755}" srcOrd="0" destOrd="0" presId="urn:microsoft.com/office/officeart/2008/layout/LinedList"/>
    <dgm:cxn modelId="{224376B7-9E83-4C72-B301-AB0FB2CB9786}" type="presParOf" srcId="{677CD388-ED2D-4B33-920D-509D8248DA40}" destId="{7E7B6726-CCAB-4643-AA1E-619BAB7945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AE0C0-DB9A-4386-9544-17BBC4B1000B}">
      <dsp:nvSpPr>
        <dsp:cNvPr id="0" name=""/>
        <dsp:cNvSpPr/>
      </dsp:nvSpPr>
      <dsp:spPr>
        <a:xfrm>
          <a:off x="0" y="0"/>
          <a:ext cx="713583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2D26A-9635-4D2D-91B6-EEA4C2503CD3}">
      <dsp:nvSpPr>
        <dsp:cNvPr id="0" name=""/>
        <dsp:cNvSpPr/>
      </dsp:nvSpPr>
      <dsp:spPr>
        <a:xfrm>
          <a:off x="0" y="0"/>
          <a:ext cx="7135834" cy="1356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core elements of shared values and beliefs and social conduct rules which make up culture were identified by Hofstede (2010).</a:t>
          </a:r>
          <a:endParaRPr lang="en-US" sz="2700" kern="1200"/>
        </a:p>
      </dsp:txBody>
      <dsp:txXfrm>
        <a:off x="0" y="0"/>
        <a:ext cx="7135834" cy="1356021"/>
      </dsp:txXfrm>
    </dsp:sp>
    <dsp:sp modelId="{37AF89D2-ACF8-481A-BD58-A4D33373FCE1}">
      <dsp:nvSpPr>
        <dsp:cNvPr id="0" name=""/>
        <dsp:cNvSpPr/>
      </dsp:nvSpPr>
      <dsp:spPr>
        <a:xfrm>
          <a:off x="0" y="1356021"/>
          <a:ext cx="713583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236930-25A0-4D38-B3AB-5AFBFE6C0B2E}">
      <dsp:nvSpPr>
        <dsp:cNvPr id="0" name=""/>
        <dsp:cNvSpPr/>
      </dsp:nvSpPr>
      <dsp:spPr>
        <a:xfrm>
          <a:off x="0" y="1356021"/>
          <a:ext cx="7135834" cy="1356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Through language and symbols and behavioral expressions people convey their cultural identity (Hall, 1976)</a:t>
          </a:r>
          <a:endParaRPr lang="en-US" sz="2700" kern="1200"/>
        </a:p>
      </dsp:txBody>
      <dsp:txXfrm>
        <a:off x="0" y="1356021"/>
        <a:ext cx="7135834" cy="1356021"/>
      </dsp:txXfrm>
    </dsp:sp>
    <dsp:sp modelId="{381281F2-F8E8-4CB7-85B2-2E02CAFF19C5}">
      <dsp:nvSpPr>
        <dsp:cNvPr id="0" name=""/>
        <dsp:cNvSpPr/>
      </dsp:nvSpPr>
      <dsp:spPr>
        <a:xfrm>
          <a:off x="0" y="2712042"/>
          <a:ext cx="713583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9586E-B172-4235-BE91-57A195EF91C5}">
      <dsp:nvSpPr>
        <dsp:cNvPr id="0" name=""/>
        <dsp:cNvSpPr/>
      </dsp:nvSpPr>
      <dsp:spPr>
        <a:xfrm>
          <a:off x="0" y="2712042"/>
          <a:ext cx="7135834" cy="1356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People need to understand cultural differences because it enables them to interact successfully and establish trust with others</a:t>
          </a:r>
          <a:endParaRPr lang="en-US" sz="2700" kern="1200"/>
        </a:p>
      </dsp:txBody>
      <dsp:txXfrm>
        <a:off x="0" y="2712042"/>
        <a:ext cx="7135834" cy="1356021"/>
      </dsp:txXfrm>
    </dsp:sp>
    <dsp:sp modelId="{738690F2-D072-47CF-9312-FACF022A614F}">
      <dsp:nvSpPr>
        <dsp:cNvPr id="0" name=""/>
        <dsp:cNvSpPr/>
      </dsp:nvSpPr>
      <dsp:spPr>
        <a:xfrm>
          <a:off x="0" y="4068063"/>
          <a:ext cx="713583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2D624-BAC2-4870-95A9-78378A624755}">
      <dsp:nvSpPr>
        <dsp:cNvPr id="0" name=""/>
        <dsp:cNvSpPr/>
      </dsp:nvSpPr>
      <dsp:spPr>
        <a:xfrm>
          <a:off x="0" y="4068063"/>
          <a:ext cx="7135834" cy="1356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People experience misunderstandings when their cultural background leads them to interpret things differently from others.</a:t>
          </a:r>
          <a:endParaRPr lang="en-US" sz="2700" kern="1200"/>
        </a:p>
      </dsp:txBody>
      <dsp:txXfrm>
        <a:off x="0" y="4068063"/>
        <a:ext cx="7135834" cy="135602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hofstede-insights.co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lickr.com/photos/ninara/34244995623/" TargetMode="External"/><Relationship Id="rId2" Type="http://schemas.openxmlformats.org/officeDocument/2006/relationships/image" Target="../media/image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29AC8-2063-9128-D3FE-8ED27D5B454C}"/>
              </a:ext>
            </a:extLst>
          </p:cNvPr>
          <p:cNvSpPr>
            <a:spLocks noGrp="1"/>
          </p:cNvSpPr>
          <p:nvPr>
            <p:ph type="title"/>
          </p:nvPr>
        </p:nvSpPr>
        <p:spPr>
          <a:xfrm>
            <a:off x="638882" y="2255164"/>
            <a:ext cx="10909640" cy="3264992"/>
          </a:xfrm>
        </p:spPr>
        <p:txBody>
          <a:bodyPr vert="horz" lIns="91440" tIns="45720" rIns="91440" bIns="45720" rtlCol="0" anchor="b">
            <a:noAutofit/>
          </a:bodyPr>
          <a:lstStyle/>
          <a:p>
            <a:pPr algn="ctr"/>
            <a:r>
              <a:rPr lang="en-US" sz="2800" b="1" kern="1200" dirty="0" err="1">
                <a:latin typeface="Arial"/>
                <a:cs typeface="Arial"/>
              </a:rPr>
              <a:t>Programme</a:t>
            </a:r>
            <a:r>
              <a:rPr lang="en-US" sz="2800" b="1" kern="1200" dirty="0">
                <a:latin typeface="Arial"/>
                <a:cs typeface="Arial"/>
              </a:rPr>
              <a:t>: BA (Hons) Business Management</a:t>
            </a:r>
            <a:endParaRPr lang="en-US" sz="2800" kern="1200">
              <a:latin typeface="Arial"/>
              <a:cs typeface="Arial"/>
            </a:endParaRPr>
          </a:p>
          <a:p>
            <a:pPr algn="ctr"/>
            <a:r>
              <a:rPr lang="en-US" sz="2800" b="1" kern="1200" dirty="0">
                <a:latin typeface="Arial"/>
                <a:cs typeface="Arial"/>
              </a:rPr>
              <a:t>Module code: LCBB6023</a:t>
            </a:r>
            <a:endParaRPr lang="en-US" sz="2800" kern="1200">
              <a:latin typeface="Arial"/>
              <a:cs typeface="Arial"/>
            </a:endParaRPr>
          </a:p>
          <a:p>
            <a:pPr algn="ctr"/>
            <a:r>
              <a:rPr lang="en-US" sz="2800" b="1" kern="1200" dirty="0">
                <a:latin typeface="Arial"/>
                <a:cs typeface="Arial"/>
              </a:rPr>
              <a:t>Module name: International Business Communications</a:t>
            </a:r>
            <a:endParaRPr lang="en-US" sz="2800" kern="1200">
              <a:latin typeface="Arial"/>
              <a:cs typeface="Arial"/>
            </a:endParaRPr>
          </a:p>
          <a:p>
            <a:pPr algn="ctr"/>
            <a:r>
              <a:rPr lang="en-US" sz="2800" b="1" kern="1200" dirty="0">
                <a:latin typeface="Arial"/>
                <a:cs typeface="Arial"/>
              </a:rPr>
              <a:t>Student name: Corina Seni</a:t>
            </a:r>
            <a:endParaRPr lang="en-US" sz="2800" kern="1200">
              <a:latin typeface="Arial"/>
              <a:cs typeface="Arial"/>
            </a:endParaRPr>
          </a:p>
          <a:p>
            <a:pPr algn="ctr"/>
            <a:r>
              <a:rPr lang="en-US" sz="2800" b="1" kern="1200" dirty="0">
                <a:latin typeface="Arial"/>
                <a:cs typeface="Arial"/>
              </a:rPr>
              <a:t>Student ID: 2217836</a:t>
            </a:r>
            <a:endParaRPr lang="en-US" sz="2800" kern="1200">
              <a:latin typeface="Arial"/>
              <a:cs typeface="Arial"/>
            </a:endParaRPr>
          </a:p>
          <a:p>
            <a:pPr algn="ctr"/>
            <a:r>
              <a:rPr lang="en-US" sz="2800" b="1" kern="1200" dirty="0">
                <a:latin typeface="Arial"/>
                <a:cs typeface="Arial"/>
              </a:rPr>
              <a:t>Assignment Title: Component </a:t>
            </a:r>
            <a:r>
              <a:rPr lang="en-US" sz="2800" b="1" dirty="0">
                <a:latin typeface="Arial"/>
                <a:cs typeface="Arial"/>
              </a:rPr>
              <a:t>1</a:t>
            </a:r>
            <a:br>
              <a:rPr lang="en-US" sz="2800" b="1" dirty="0">
                <a:latin typeface="Arial"/>
                <a:cs typeface="Arial"/>
              </a:rPr>
            </a:br>
            <a:r>
              <a:rPr lang="en-GB" sz="2800" b="1" dirty="0">
                <a:latin typeface="Arial"/>
                <a:cs typeface="Arial"/>
              </a:rPr>
              <a:t>Intercultural Communication in Russia</a:t>
            </a:r>
            <a:endParaRPr lang="en-GB" sz="2800" b="1" kern="1200" dirty="0">
              <a:latin typeface="Arial"/>
              <a:cs typeface="Arial"/>
            </a:endParaRPr>
          </a:p>
          <a:p>
            <a:pPr algn="ctr"/>
            <a:r>
              <a:rPr lang="en-US" sz="2800" b="1" kern="1200" dirty="0">
                <a:latin typeface="Arial"/>
                <a:cs typeface="Arial"/>
              </a:rPr>
              <a:t>Lecturer name: Dr Abdi Rahman</a:t>
            </a:r>
          </a:p>
        </p:txBody>
      </p:sp>
      <p:pic>
        <p:nvPicPr>
          <p:cNvPr id="3" name="Picture 2" descr="A close-up of a sign&#10;&#10;AI-generated content may be incorrect.">
            <a:extLst>
              <a:ext uri="{FF2B5EF4-FFF2-40B4-BE49-F238E27FC236}">
                <a16:creationId xmlns:a16="http://schemas.microsoft.com/office/drawing/2014/main" id="{BD25F926-FA0C-4F69-C2A0-78DBBB43102E}"/>
              </a:ext>
            </a:extLst>
          </p:cNvPr>
          <p:cNvPicPr>
            <a:picLocks noChangeAspect="1"/>
          </p:cNvPicPr>
          <p:nvPr/>
        </p:nvPicPr>
        <p:blipFill>
          <a:blip r:embed="rId2"/>
          <a:stretch>
            <a:fillRect/>
          </a:stretch>
        </p:blipFill>
        <p:spPr>
          <a:xfrm>
            <a:off x="1868809" y="143435"/>
            <a:ext cx="8456053" cy="1991779"/>
          </a:xfrm>
          <a:prstGeom prst="rect">
            <a:avLst/>
          </a:prstGeom>
        </p:spPr>
      </p:pic>
      <p:sp>
        <p:nvSpPr>
          <p:cNvPr id="10"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3460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Rectangle 36">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377DE42-06A8-3B8A-66CA-4856CCB66E7A}"/>
              </a:ext>
            </a:extLst>
          </p:cNvPr>
          <p:cNvSpPr>
            <a:spLocks noGrp="1"/>
          </p:cNvSpPr>
          <p:nvPr>
            <p:ph type="ctrTitle"/>
          </p:nvPr>
        </p:nvSpPr>
        <p:spPr>
          <a:xfrm>
            <a:off x="3315031" y="1750546"/>
            <a:ext cx="5598973" cy="1144502"/>
          </a:xfrm>
        </p:spPr>
        <p:txBody>
          <a:bodyPr>
            <a:normAutofit/>
          </a:bodyPr>
          <a:lstStyle/>
          <a:p>
            <a:r>
              <a:rPr lang="en-GB" b="1">
                <a:latin typeface="Arial"/>
                <a:cs typeface="Arial"/>
              </a:rPr>
              <a:t>Title: </a:t>
            </a:r>
          </a:p>
        </p:txBody>
      </p:sp>
      <p:sp>
        <p:nvSpPr>
          <p:cNvPr id="3" name="Subtitle 2">
            <a:extLst>
              <a:ext uri="{FF2B5EF4-FFF2-40B4-BE49-F238E27FC236}">
                <a16:creationId xmlns:a16="http://schemas.microsoft.com/office/drawing/2014/main" id="{70491787-614F-94F7-8C93-E54F33CE534B}"/>
              </a:ext>
            </a:extLst>
          </p:cNvPr>
          <p:cNvSpPr>
            <a:spLocks noGrp="1"/>
          </p:cNvSpPr>
          <p:nvPr>
            <p:ph type="subTitle" idx="1"/>
          </p:nvPr>
        </p:nvSpPr>
        <p:spPr>
          <a:xfrm>
            <a:off x="2163296" y="3562470"/>
            <a:ext cx="7874144" cy="2434666"/>
          </a:xfrm>
        </p:spPr>
        <p:txBody>
          <a:bodyPr vert="horz" lIns="91440" tIns="45720" rIns="91440" bIns="45720" rtlCol="0" anchor="t">
            <a:normAutofit/>
          </a:bodyPr>
          <a:lstStyle/>
          <a:p>
            <a:r>
              <a:rPr lang="en-GB" sz="3200" b="1" dirty="0">
                <a:latin typeface="Arial"/>
                <a:ea typeface="+mn-lt"/>
                <a:cs typeface="+mn-lt"/>
              </a:rPr>
              <a:t>Intercultural Communication in Russia</a:t>
            </a:r>
            <a:endParaRPr lang="en-US" sz="3200" dirty="0"/>
          </a:p>
          <a:p>
            <a:r>
              <a:rPr lang="en-GB" sz="2800" b="1" dirty="0">
                <a:latin typeface="Arial"/>
                <a:ea typeface="+mn-lt"/>
                <a:cs typeface="+mn-lt"/>
              </a:rPr>
              <a:t>Hofstede’s Cultural Dimensions and Global Business Implications</a:t>
            </a:r>
            <a:endParaRPr lang="en-GB"/>
          </a:p>
          <a:p>
            <a:endParaRPr lang="en-GB">
              <a:ea typeface="+mn-lt"/>
              <a:cs typeface="+mn-lt"/>
            </a:endParaRPr>
          </a:p>
        </p:txBody>
      </p:sp>
      <p:sp>
        <p:nvSpPr>
          <p:cNvPr id="39" name="Arc 38">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 name="Oval 3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059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3A72E4-48BC-65CF-C278-52E0AF4A2D6C}"/>
              </a:ext>
            </a:extLst>
          </p:cNvPr>
          <p:cNvSpPr>
            <a:spLocks noGrp="1"/>
          </p:cNvSpPr>
          <p:nvPr>
            <p:ph type="title"/>
          </p:nvPr>
        </p:nvSpPr>
        <p:spPr>
          <a:xfrm>
            <a:off x="1115568" y="548640"/>
            <a:ext cx="10168128" cy="1179576"/>
          </a:xfrm>
        </p:spPr>
        <p:txBody>
          <a:bodyPr>
            <a:normAutofit/>
          </a:bodyPr>
          <a:lstStyle/>
          <a:p>
            <a:r>
              <a:rPr lang="en-GB" sz="4000" b="1">
                <a:latin typeface="Arial"/>
                <a:cs typeface="Arial"/>
              </a:rPr>
              <a:t>Contents</a:t>
            </a:r>
          </a:p>
        </p:txBody>
      </p:sp>
      <p:sp>
        <p:nvSpPr>
          <p:cNvPr id="23" name="Rectangle 22">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3659E8E-1B5F-3C8F-9A38-D313D1BFEF8A}"/>
              </a:ext>
            </a:extLst>
          </p:cNvPr>
          <p:cNvSpPr>
            <a:spLocks noGrp="1"/>
          </p:cNvSpPr>
          <p:nvPr>
            <p:ph idx="1"/>
          </p:nvPr>
        </p:nvSpPr>
        <p:spPr>
          <a:xfrm>
            <a:off x="560213" y="2481943"/>
            <a:ext cx="11149686" cy="4095392"/>
          </a:xfrm>
        </p:spPr>
        <p:txBody>
          <a:bodyPr vert="horz" lIns="91440" tIns="45720" rIns="91440" bIns="45720" rtlCol="0" anchor="t">
            <a:normAutofit/>
          </a:bodyPr>
          <a:lstStyle/>
          <a:p>
            <a:r>
              <a:rPr lang="en-GB" sz="2400" dirty="0">
                <a:latin typeface="Arial"/>
                <a:ea typeface="+mn-lt"/>
                <a:cs typeface="+mn-lt"/>
              </a:rPr>
              <a:t>Introduction</a:t>
            </a:r>
            <a:endParaRPr lang="en-GB" sz="2400" dirty="0">
              <a:latin typeface="Arial"/>
              <a:cs typeface="Arial"/>
            </a:endParaRPr>
          </a:p>
          <a:p>
            <a:r>
              <a:rPr lang="en-GB" sz="2400" dirty="0">
                <a:latin typeface="Arial"/>
                <a:ea typeface="+mn-lt"/>
                <a:cs typeface="+mn-lt"/>
              </a:rPr>
              <a:t>Culture and Communication: Theoretical Foundations</a:t>
            </a:r>
            <a:endParaRPr lang="en-GB" sz="2400">
              <a:latin typeface="Arial"/>
              <a:cs typeface="Arial"/>
            </a:endParaRPr>
          </a:p>
          <a:p>
            <a:r>
              <a:rPr lang="en-GB" sz="2400" dirty="0">
                <a:latin typeface="Arial"/>
                <a:ea typeface="+mn-lt"/>
                <a:cs typeface="+mn-lt"/>
              </a:rPr>
              <a:t>Globalization and Business Communication</a:t>
            </a:r>
            <a:endParaRPr lang="en-GB" sz="2400">
              <a:latin typeface="Arial"/>
              <a:cs typeface="Arial"/>
            </a:endParaRPr>
          </a:p>
          <a:p>
            <a:r>
              <a:rPr lang="en-GB" sz="2400" dirty="0">
                <a:latin typeface="Arial"/>
                <a:ea typeface="+mn-lt"/>
                <a:cs typeface="+mn-lt"/>
              </a:rPr>
              <a:t>Hofstede’s Cultural Dimensions</a:t>
            </a:r>
            <a:endParaRPr lang="en-GB" sz="2400">
              <a:latin typeface="Arial"/>
              <a:cs typeface="Arial"/>
            </a:endParaRPr>
          </a:p>
          <a:p>
            <a:r>
              <a:rPr lang="en-GB" sz="2400" dirty="0">
                <a:latin typeface="Arial"/>
                <a:ea typeface="+mn-lt"/>
                <a:cs typeface="+mn-lt"/>
              </a:rPr>
              <a:t>Russian Cultural Context</a:t>
            </a:r>
            <a:endParaRPr lang="en-GB" sz="2400">
              <a:latin typeface="Arial"/>
              <a:cs typeface="Arial"/>
            </a:endParaRPr>
          </a:p>
          <a:p>
            <a:r>
              <a:rPr lang="en-GB" sz="2400" dirty="0">
                <a:latin typeface="Arial"/>
                <a:ea typeface="+mn-lt"/>
                <a:cs typeface="+mn-lt"/>
              </a:rPr>
              <a:t>Business Communication Practices</a:t>
            </a:r>
            <a:endParaRPr lang="en-GB" sz="2400">
              <a:latin typeface="Arial"/>
              <a:cs typeface="Arial"/>
            </a:endParaRPr>
          </a:p>
          <a:p>
            <a:r>
              <a:rPr lang="en-GB" sz="2400" dirty="0">
                <a:latin typeface="Arial"/>
                <a:ea typeface="+mn-lt"/>
                <a:cs typeface="+mn-lt"/>
              </a:rPr>
              <a:t>CSR, Ethics, and Stakeholders</a:t>
            </a:r>
            <a:endParaRPr lang="en-GB" sz="2400">
              <a:latin typeface="Arial"/>
              <a:cs typeface="Arial"/>
            </a:endParaRPr>
          </a:p>
          <a:p>
            <a:r>
              <a:rPr lang="en-GB" sz="2400" dirty="0">
                <a:latin typeface="Arial"/>
                <a:ea typeface="+mn-lt"/>
                <a:cs typeface="+mn-lt"/>
              </a:rPr>
              <a:t>Strategies and Recommendations</a:t>
            </a:r>
            <a:endParaRPr lang="en-GB" sz="2400">
              <a:latin typeface="Arial"/>
              <a:cs typeface="Arial"/>
            </a:endParaRPr>
          </a:p>
          <a:p>
            <a:r>
              <a:rPr lang="en-GB" sz="2400" dirty="0">
                <a:latin typeface="Arial"/>
                <a:ea typeface="+mn-lt"/>
                <a:cs typeface="+mn-lt"/>
              </a:rPr>
              <a:t>Conclusion</a:t>
            </a:r>
            <a:endParaRPr lang="en-GB" sz="2400" dirty="0">
              <a:latin typeface="Arial"/>
            </a:endParaRPr>
          </a:p>
          <a:p>
            <a:pPr marL="0" indent="0">
              <a:buNone/>
            </a:pPr>
            <a:endParaRPr lang="en-GB" sz="2000"/>
          </a:p>
        </p:txBody>
      </p:sp>
    </p:spTree>
    <p:extLst>
      <p:ext uri="{BB962C8B-B14F-4D97-AF65-F5344CB8AC3E}">
        <p14:creationId xmlns:p14="http://schemas.microsoft.com/office/powerpoint/2010/main" val="1641657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F6084CC-5873-78A9-12CC-CC5DF93F4AE6}"/>
              </a:ext>
            </a:extLst>
          </p:cNvPr>
          <p:cNvSpPr>
            <a:spLocks noGrp="1"/>
          </p:cNvSpPr>
          <p:nvPr>
            <p:ph type="title"/>
          </p:nvPr>
        </p:nvSpPr>
        <p:spPr>
          <a:xfrm>
            <a:off x="841246" y="673770"/>
            <a:ext cx="3644489" cy="2414488"/>
          </a:xfrm>
        </p:spPr>
        <p:txBody>
          <a:bodyPr anchor="t">
            <a:normAutofit/>
          </a:bodyPr>
          <a:lstStyle/>
          <a:p>
            <a:r>
              <a:rPr lang="en-GB" sz="4600" b="1">
                <a:solidFill>
                  <a:srgbClr val="FFFFFF"/>
                </a:solidFill>
                <a:latin typeface="Arial"/>
                <a:cs typeface="Arial"/>
              </a:rPr>
              <a:t>Introduction</a:t>
            </a:r>
          </a:p>
        </p:txBody>
      </p:sp>
      <p:sp>
        <p:nvSpPr>
          <p:cNvPr id="3" name="Content Placeholder 2">
            <a:extLst>
              <a:ext uri="{FF2B5EF4-FFF2-40B4-BE49-F238E27FC236}">
                <a16:creationId xmlns:a16="http://schemas.microsoft.com/office/drawing/2014/main" id="{8500F524-67D9-6CF9-6D62-58D9C4951F72}"/>
              </a:ext>
            </a:extLst>
          </p:cNvPr>
          <p:cNvSpPr>
            <a:spLocks noGrp="1"/>
          </p:cNvSpPr>
          <p:nvPr>
            <p:ph idx="1"/>
          </p:nvPr>
        </p:nvSpPr>
        <p:spPr>
          <a:xfrm>
            <a:off x="5850610" y="391536"/>
            <a:ext cx="6107159" cy="6095392"/>
          </a:xfrm>
        </p:spPr>
        <p:txBody>
          <a:bodyPr vert="horz" lIns="91440" tIns="45720" rIns="91440" bIns="45720" rtlCol="0" anchor="t">
            <a:normAutofit/>
          </a:bodyPr>
          <a:lstStyle/>
          <a:p>
            <a:pPr algn="ctr">
              <a:buNone/>
            </a:pPr>
            <a:r>
              <a:rPr lang="en-GB" sz="2000" dirty="0">
                <a:latin typeface="Arial"/>
                <a:ea typeface="+mn-lt"/>
                <a:cs typeface="+mn-lt"/>
              </a:rPr>
              <a:t>The presentation investigates Russian intercultural communication by showing how national values</a:t>
            </a:r>
            <a:endParaRPr lang="en-US" sz="2000">
              <a:latin typeface="Arial"/>
              <a:ea typeface="+mn-lt"/>
              <a:cs typeface="Arial"/>
            </a:endParaRPr>
          </a:p>
          <a:p>
            <a:pPr algn="ctr">
              <a:buNone/>
            </a:pPr>
            <a:r>
              <a:rPr lang="en-GB" sz="2000" dirty="0">
                <a:latin typeface="Arial"/>
                <a:ea typeface="+mn-lt"/>
                <a:cs typeface="+mn-lt"/>
              </a:rPr>
              <a:t>affect professional business operations. The presentation uses Hofstede's cultural dimensions theory (Hofstede, 2010) to analyse three essential cultural elements which affect Russian business</a:t>
            </a:r>
            <a:endParaRPr lang="en-US" sz="2000">
              <a:latin typeface="Arial"/>
              <a:ea typeface="+mn-lt"/>
              <a:cs typeface="Arial"/>
            </a:endParaRPr>
          </a:p>
          <a:p>
            <a:pPr algn="ctr">
              <a:buNone/>
            </a:pPr>
            <a:r>
              <a:rPr lang="en-GB" sz="2000" dirty="0">
                <a:latin typeface="Arial"/>
                <a:ea typeface="+mn-lt"/>
                <a:cs typeface="+mn-lt"/>
              </a:rPr>
              <a:t>operations including hierarchy and collectivism and uncertainty avoidance.</a:t>
            </a:r>
            <a:endParaRPr lang="en-US" sz="2000">
              <a:latin typeface="Arial"/>
              <a:cs typeface="Arial"/>
            </a:endParaRPr>
          </a:p>
          <a:p>
            <a:pPr algn="ctr">
              <a:buNone/>
            </a:pPr>
            <a:r>
              <a:rPr lang="en-GB" sz="2000" dirty="0">
                <a:latin typeface="Arial"/>
                <a:ea typeface="+mn-lt"/>
                <a:cs typeface="+mn-lt"/>
              </a:rPr>
              <a:t>The research investigates cultural influences on communication methods while it identifies</a:t>
            </a:r>
            <a:endParaRPr lang="en-GB" sz="2000">
              <a:latin typeface="Arial"/>
              <a:ea typeface="+mn-lt"/>
              <a:cs typeface="Arial"/>
            </a:endParaRPr>
          </a:p>
          <a:p>
            <a:pPr algn="ctr">
              <a:buNone/>
            </a:pPr>
            <a:r>
              <a:rPr lang="en-GB" sz="2000" dirty="0">
                <a:latin typeface="Arial"/>
                <a:ea typeface="+mn-lt"/>
                <a:cs typeface="+mn-lt"/>
              </a:rPr>
              <a:t>international communication barriers and develops methods for global business leaders to succeed.</a:t>
            </a:r>
            <a:endParaRPr lang="en-GB" sz="2000">
              <a:latin typeface="Arial"/>
              <a:ea typeface="+mn-lt"/>
              <a:cs typeface="Arial"/>
            </a:endParaRPr>
          </a:p>
          <a:p>
            <a:pPr algn="ctr">
              <a:buNone/>
            </a:pPr>
            <a:r>
              <a:rPr lang="en-GB" sz="2000" dirty="0">
                <a:latin typeface="Arial"/>
                <a:ea typeface="+mn-lt"/>
                <a:cs typeface="+mn-lt"/>
              </a:rPr>
              <a:t>The presentation includes sections about communication theory and Russian cultural characteristics</a:t>
            </a:r>
            <a:endParaRPr lang="en-GB" sz="2000">
              <a:latin typeface="Arial"/>
              <a:ea typeface="+mn-lt"/>
              <a:cs typeface="Arial"/>
            </a:endParaRPr>
          </a:p>
          <a:p>
            <a:pPr algn="ctr">
              <a:buNone/>
            </a:pPr>
            <a:r>
              <a:rPr lang="en-GB" sz="2000" dirty="0">
                <a:latin typeface="Arial"/>
                <a:ea typeface="+mn-lt"/>
                <a:cs typeface="+mn-lt"/>
              </a:rPr>
              <a:t>and business case studies and practical advice for effective cross-cultural management.</a:t>
            </a:r>
            <a:endParaRPr lang="en-GB" sz="2000" dirty="0">
              <a:latin typeface="Arial"/>
              <a:ea typeface="+mn-lt"/>
              <a:cs typeface="Arial"/>
            </a:endParaRPr>
          </a:p>
          <a:p>
            <a:pPr marL="0" indent="0">
              <a:buNone/>
            </a:pPr>
            <a:endParaRPr lang="en-GB" sz="1700"/>
          </a:p>
        </p:txBody>
      </p:sp>
    </p:spTree>
    <p:extLst>
      <p:ext uri="{BB962C8B-B14F-4D97-AF65-F5344CB8AC3E}">
        <p14:creationId xmlns:p14="http://schemas.microsoft.com/office/powerpoint/2010/main" val="654125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E7174-A3B1-D354-FCFC-38769BD58E71}"/>
              </a:ext>
            </a:extLst>
          </p:cNvPr>
          <p:cNvSpPr>
            <a:spLocks noGrp="1"/>
          </p:cNvSpPr>
          <p:nvPr>
            <p:ph type="title"/>
          </p:nvPr>
        </p:nvSpPr>
        <p:spPr>
          <a:xfrm>
            <a:off x="635000" y="640823"/>
            <a:ext cx="3418659" cy="5583148"/>
          </a:xfrm>
        </p:spPr>
        <p:txBody>
          <a:bodyPr anchor="ctr">
            <a:normAutofit/>
          </a:bodyPr>
          <a:lstStyle/>
          <a:p>
            <a:r>
              <a:rPr lang="en-GB" sz="3000" b="1">
                <a:latin typeface="Arial"/>
                <a:ea typeface="+mj-lt"/>
                <a:cs typeface="+mj-lt"/>
              </a:rPr>
              <a:t>Culture as the Foundation of Communication</a:t>
            </a:r>
            <a:endParaRPr lang="en-US" sz="3000" b="1">
              <a:latin typeface="Arial"/>
              <a:cs typeface="Arial"/>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5A4557D-6309-13D0-2FAC-0DA2D58E608A}"/>
              </a:ext>
            </a:extLst>
          </p:cNvPr>
          <p:cNvGraphicFramePr>
            <a:graphicFrameLocks noGrp="1"/>
          </p:cNvGraphicFramePr>
          <p:nvPr>
            <p:ph idx="1"/>
            <p:extLst>
              <p:ext uri="{D42A27DB-BD31-4B8C-83A1-F6EECF244321}">
                <p14:modId xmlns:p14="http://schemas.microsoft.com/office/powerpoint/2010/main" val="2551753692"/>
              </p:ext>
            </p:extLst>
          </p:nvPr>
        </p:nvGraphicFramePr>
        <p:xfrm>
          <a:off x="4569576" y="797705"/>
          <a:ext cx="7135834" cy="5424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3248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2EB9C-8AF6-D735-A674-70359F2FBF93}"/>
              </a:ext>
            </a:extLst>
          </p:cNvPr>
          <p:cNvSpPr>
            <a:spLocks noGrp="1"/>
          </p:cNvSpPr>
          <p:nvPr>
            <p:ph type="title"/>
          </p:nvPr>
        </p:nvSpPr>
        <p:spPr>
          <a:xfrm>
            <a:off x="1182279" y="1519951"/>
            <a:ext cx="3498242" cy="4053421"/>
          </a:xfrm>
        </p:spPr>
        <p:txBody>
          <a:bodyPr>
            <a:normAutofit/>
          </a:bodyPr>
          <a:lstStyle/>
          <a:p>
            <a:r>
              <a:rPr lang="en-GB" sz="3100" b="1">
                <a:solidFill>
                  <a:srgbClr val="FFFFFF"/>
                </a:solidFill>
                <a:latin typeface="Arial"/>
                <a:ea typeface="+mj-lt"/>
                <a:cs typeface="+mj-lt"/>
              </a:rPr>
              <a:t>The Process and Importance of Communication</a:t>
            </a:r>
            <a:endParaRPr lang="en-GB" sz="3100" b="1">
              <a:solidFill>
                <a:srgbClr val="FFFFFF"/>
              </a:solidFill>
              <a:latin typeface="Arial"/>
              <a:cs typeface="Aria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7E7A1F0-5F43-5941-0590-C513D835BE30}"/>
              </a:ext>
            </a:extLst>
          </p:cNvPr>
          <p:cNvSpPr>
            <a:spLocks noGrp="1"/>
          </p:cNvSpPr>
          <p:nvPr>
            <p:ph idx="1"/>
          </p:nvPr>
        </p:nvSpPr>
        <p:spPr>
          <a:xfrm>
            <a:off x="5224477" y="1359845"/>
            <a:ext cx="6624886" cy="4735646"/>
          </a:xfrm>
        </p:spPr>
        <p:txBody>
          <a:bodyPr vert="horz" lIns="91440" tIns="45720" rIns="91440" bIns="45720" rtlCol="0" anchor="t">
            <a:normAutofit/>
          </a:bodyPr>
          <a:lstStyle/>
          <a:p>
            <a:r>
              <a:rPr lang="en-GB" sz="1800" dirty="0">
                <a:latin typeface="Arial"/>
                <a:ea typeface="+mn-lt"/>
                <a:cs typeface="+mn-lt"/>
              </a:rPr>
              <a:t>The process of communication includes encoding followed by transmission and then decoding and feedback delivery (</a:t>
            </a:r>
            <a:r>
              <a:rPr lang="en-GB" sz="1800" dirty="0" err="1">
                <a:latin typeface="Arial"/>
                <a:ea typeface="+mn-lt"/>
                <a:cs typeface="+mn-lt"/>
              </a:rPr>
              <a:t>Dignen</a:t>
            </a:r>
            <a:r>
              <a:rPr lang="en-GB" sz="1800" dirty="0">
                <a:latin typeface="Arial"/>
                <a:ea typeface="+mn-lt"/>
                <a:cs typeface="+mn-lt"/>
              </a:rPr>
              <a:t>, 2013).</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system allows organizations to coordinate their operations while negotiating and leading their teams (</a:t>
            </a:r>
            <a:r>
              <a:rPr lang="en-GB" sz="1800" dirty="0" err="1">
                <a:latin typeface="Arial"/>
                <a:ea typeface="+mn-lt"/>
                <a:cs typeface="+mn-lt"/>
              </a:rPr>
              <a:t>Deresky</a:t>
            </a:r>
            <a:r>
              <a:rPr lang="en-GB" sz="1800" dirty="0">
                <a:latin typeface="Arial"/>
                <a:ea typeface="+mn-lt"/>
                <a:cs typeface="+mn-lt"/>
              </a:rPr>
              <a:t>, 2017).</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process of intercultural communication demands awareness about cultural differences that affect how people understand and interpret information.</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practice of effective communication leads to higher productivity levels and better cooperation and stronger brand trust.</a:t>
            </a:r>
          </a:p>
          <a:p>
            <a:pPr marL="0" indent="0">
              <a:buNone/>
            </a:pPr>
            <a:endParaRPr lang="en-GB" sz="1300"/>
          </a:p>
        </p:txBody>
      </p:sp>
    </p:spTree>
    <p:extLst>
      <p:ext uri="{BB962C8B-B14F-4D97-AF65-F5344CB8AC3E}">
        <p14:creationId xmlns:p14="http://schemas.microsoft.com/office/powerpoint/2010/main" val="4145412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16078-0DDA-D3F4-9152-C858488E709D}"/>
              </a:ext>
            </a:extLst>
          </p:cNvPr>
          <p:cNvSpPr>
            <a:spLocks noGrp="1"/>
          </p:cNvSpPr>
          <p:nvPr>
            <p:ph type="title"/>
          </p:nvPr>
        </p:nvSpPr>
        <p:spPr>
          <a:xfrm>
            <a:off x="572493" y="238539"/>
            <a:ext cx="11018520" cy="1434415"/>
          </a:xfrm>
        </p:spPr>
        <p:txBody>
          <a:bodyPr anchor="b">
            <a:normAutofit/>
          </a:bodyPr>
          <a:lstStyle/>
          <a:p>
            <a:r>
              <a:rPr lang="en-GB" sz="4600" b="1">
                <a:latin typeface="Arial"/>
                <a:ea typeface="+mj-lt"/>
                <a:cs typeface="+mj-lt"/>
              </a:rPr>
              <a:t>Globalization and Business Communication</a:t>
            </a:r>
            <a:endParaRPr lang="en-GB" sz="4600">
              <a:latin typeface="Arial"/>
              <a:cs typeface="Arial"/>
            </a:endParaRP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C23049-85D9-290B-A132-80D8C98C7CE2}"/>
              </a:ext>
            </a:extLst>
          </p:cNvPr>
          <p:cNvSpPr>
            <a:spLocks noGrp="1"/>
          </p:cNvSpPr>
          <p:nvPr>
            <p:ph idx="1"/>
          </p:nvPr>
        </p:nvSpPr>
        <p:spPr>
          <a:xfrm>
            <a:off x="572493" y="2093726"/>
            <a:ext cx="6713552" cy="4657055"/>
          </a:xfrm>
        </p:spPr>
        <p:txBody>
          <a:bodyPr vert="horz" lIns="91440" tIns="45720" rIns="91440" bIns="45720" rtlCol="0" anchor="t">
            <a:noAutofit/>
          </a:bodyPr>
          <a:lstStyle/>
          <a:p>
            <a:r>
              <a:rPr lang="en-GB" sz="2000" dirty="0">
                <a:latin typeface="Arial"/>
                <a:ea typeface="+mn-lt"/>
                <a:cs typeface="+mn-lt"/>
              </a:rPr>
              <a:t>The process of globalization leads to increased cultural ties between different nations and better international teamwork (Ghemawat, 2018)</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Global managers function as cultural mediators who establish alignment between corporate goals and local requirements.</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Multinational corporations need to modify their messages when communicating with different cultural groups.</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Organizations need cross-cultural competence to achieve success in international markets.</a:t>
            </a:r>
          </a:p>
          <a:p>
            <a:pPr marL="0" indent="0">
              <a:buNone/>
            </a:pPr>
            <a:endParaRPr lang="en-GB" sz="1700"/>
          </a:p>
        </p:txBody>
      </p:sp>
      <p:pic>
        <p:nvPicPr>
          <p:cNvPr id="5" name="Picture 4" descr="World map formed by people united">
            <a:extLst>
              <a:ext uri="{FF2B5EF4-FFF2-40B4-BE49-F238E27FC236}">
                <a16:creationId xmlns:a16="http://schemas.microsoft.com/office/drawing/2014/main" id="{97772456-4630-DAFB-E447-8D4B56BDCDA1}"/>
              </a:ext>
            </a:extLst>
          </p:cNvPr>
          <p:cNvPicPr>
            <a:picLocks noChangeAspect="1"/>
          </p:cNvPicPr>
          <p:nvPr/>
        </p:nvPicPr>
        <p:blipFill>
          <a:blip r:embed="rId2"/>
          <a:srcRect l="23165" r="20073" b="-1"/>
          <a:stretch>
            <a:fillRect/>
          </a:stretch>
        </p:blipFill>
        <p:spPr>
          <a:xfrm>
            <a:off x="7597217" y="2374123"/>
            <a:ext cx="3941064" cy="4096512"/>
          </a:xfrm>
          <a:prstGeom prst="rect">
            <a:avLst/>
          </a:prstGeom>
        </p:spPr>
      </p:pic>
    </p:spTree>
    <p:extLst>
      <p:ext uri="{BB962C8B-B14F-4D97-AF65-F5344CB8AC3E}">
        <p14:creationId xmlns:p14="http://schemas.microsoft.com/office/powerpoint/2010/main" val="400867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DE859-5FB1-93D6-3F5D-D4C880D6877F}"/>
              </a:ext>
            </a:extLst>
          </p:cNvPr>
          <p:cNvSpPr>
            <a:spLocks noGrp="1"/>
          </p:cNvSpPr>
          <p:nvPr>
            <p:ph type="title"/>
          </p:nvPr>
        </p:nvSpPr>
        <p:spPr>
          <a:xfrm>
            <a:off x="838200" y="365125"/>
            <a:ext cx="10515600" cy="1325563"/>
          </a:xfrm>
        </p:spPr>
        <p:txBody>
          <a:bodyPr>
            <a:normAutofit/>
          </a:bodyPr>
          <a:lstStyle/>
          <a:p>
            <a:r>
              <a:rPr lang="en-GB" sz="4200" b="1">
                <a:latin typeface="Arial"/>
                <a:ea typeface="+mj-lt"/>
                <a:cs typeface="+mj-lt"/>
              </a:rPr>
              <a:t>Hofstede’s Cultural Dimensions Framework</a:t>
            </a:r>
            <a:endParaRPr lang="en-GB" sz="4200">
              <a:latin typeface="Arial"/>
              <a:cs typeface="Arial"/>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97E9F1-DE6C-6516-E187-400E63672206}"/>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GB" sz="2000">
                <a:latin typeface="Arial"/>
                <a:ea typeface="+mn-lt"/>
                <a:cs typeface="+mn-lt"/>
              </a:rPr>
              <a:t>Hofstede (2010) developed a fundamental framework to evaluate cultural values between different countries.</a:t>
            </a:r>
            <a:endParaRPr lang="en-GB" sz="2000">
              <a:latin typeface="Arial"/>
              <a:cs typeface="Arial"/>
            </a:endParaRPr>
          </a:p>
          <a:p>
            <a:r>
              <a:rPr lang="en-GB" sz="2000">
                <a:latin typeface="Arial"/>
                <a:ea typeface="+mn-lt"/>
                <a:cs typeface="+mn-lt"/>
              </a:rPr>
              <a:t>Six dimensions:</a:t>
            </a:r>
            <a:endParaRPr lang="en-GB" sz="2000">
              <a:latin typeface="Arial"/>
              <a:cs typeface="Arial"/>
            </a:endParaRPr>
          </a:p>
          <a:p>
            <a:r>
              <a:rPr lang="en-GB" sz="2000">
                <a:latin typeface="Arial"/>
                <a:ea typeface="+mn-lt"/>
                <a:cs typeface="+mn-lt"/>
              </a:rPr>
              <a:t>Power Distance</a:t>
            </a:r>
            <a:endParaRPr lang="en-GB" sz="2000">
              <a:latin typeface="Arial"/>
              <a:cs typeface="Arial"/>
            </a:endParaRPr>
          </a:p>
          <a:p>
            <a:r>
              <a:rPr lang="en-GB" sz="2000">
                <a:latin typeface="Arial"/>
                <a:ea typeface="+mn-lt"/>
                <a:cs typeface="+mn-lt"/>
              </a:rPr>
              <a:t>Individualism vs. Collectivism</a:t>
            </a:r>
            <a:endParaRPr lang="en-GB" sz="2000">
              <a:latin typeface="Arial"/>
              <a:cs typeface="Arial"/>
            </a:endParaRPr>
          </a:p>
          <a:p>
            <a:r>
              <a:rPr lang="en-GB" sz="2000">
                <a:latin typeface="Arial"/>
                <a:ea typeface="+mn-lt"/>
                <a:cs typeface="+mn-lt"/>
              </a:rPr>
              <a:t>Masculinity vs. Femininity</a:t>
            </a:r>
            <a:endParaRPr lang="en-GB" sz="2000">
              <a:latin typeface="Arial"/>
              <a:cs typeface="Arial"/>
            </a:endParaRPr>
          </a:p>
          <a:p>
            <a:r>
              <a:rPr lang="en-GB" sz="2000">
                <a:latin typeface="Arial"/>
                <a:ea typeface="+mn-lt"/>
                <a:cs typeface="+mn-lt"/>
              </a:rPr>
              <a:t>Uncertainty Avoidance</a:t>
            </a:r>
            <a:endParaRPr lang="en-GB" sz="2000">
              <a:latin typeface="Arial"/>
              <a:cs typeface="Arial"/>
            </a:endParaRPr>
          </a:p>
          <a:p>
            <a:r>
              <a:rPr lang="en-GB" sz="2000">
                <a:latin typeface="Arial"/>
                <a:ea typeface="+mn-lt"/>
                <a:cs typeface="+mn-lt"/>
              </a:rPr>
              <a:t>Long-Term Orientation</a:t>
            </a:r>
            <a:endParaRPr lang="en-GB" sz="2000">
              <a:latin typeface="Arial"/>
              <a:cs typeface="Arial"/>
            </a:endParaRPr>
          </a:p>
          <a:p>
            <a:r>
              <a:rPr lang="en-GB" sz="2000">
                <a:latin typeface="Arial"/>
                <a:ea typeface="+mn-lt"/>
                <a:cs typeface="+mn-lt"/>
              </a:rPr>
              <a:t>Indulgence vs. Restraint</a:t>
            </a:r>
            <a:endParaRPr lang="en-GB" sz="2000">
              <a:latin typeface="Arial"/>
              <a:cs typeface="Arial"/>
            </a:endParaRPr>
          </a:p>
          <a:p>
            <a:pPr marL="0" indent="0">
              <a:buNone/>
            </a:pPr>
            <a:r>
              <a:rPr lang="en-GB" sz="2000">
                <a:latin typeface="Arial"/>
                <a:ea typeface="+mn-lt"/>
                <a:cs typeface="+mn-lt"/>
              </a:rPr>
              <a:t>The framework enables managers to understand how different cultures express themselves through communication and what they expect from others.</a:t>
            </a:r>
            <a:endParaRPr lang="en-GB" sz="2000">
              <a:latin typeface="Arial"/>
              <a:ea typeface="+mn-lt"/>
              <a:cs typeface="Arial"/>
            </a:endParaRPr>
          </a:p>
          <a:p>
            <a:pPr marL="0" indent="0">
              <a:buNone/>
            </a:pPr>
            <a:endParaRPr lang="en-GB" sz="2000"/>
          </a:p>
        </p:txBody>
      </p:sp>
    </p:spTree>
    <p:extLst>
      <p:ext uri="{BB962C8B-B14F-4D97-AF65-F5344CB8AC3E}">
        <p14:creationId xmlns:p14="http://schemas.microsoft.com/office/powerpoint/2010/main" val="2940396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0540C-7765-E3DF-260F-1EFFC4C87852}"/>
              </a:ext>
            </a:extLst>
          </p:cNvPr>
          <p:cNvSpPr>
            <a:spLocks noGrp="1"/>
          </p:cNvSpPr>
          <p:nvPr>
            <p:ph type="title"/>
          </p:nvPr>
        </p:nvSpPr>
        <p:spPr>
          <a:xfrm>
            <a:off x="425627" y="350196"/>
            <a:ext cx="6944108" cy="1624520"/>
          </a:xfrm>
        </p:spPr>
        <p:txBody>
          <a:bodyPr anchor="ctr">
            <a:normAutofit/>
          </a:bodyPr>
          <a:lstStyle/>
          <a:p>
            <a:pPr algn="ctr"/>
            <a:r>
              <a:rPr lang="en-GB" sz="4000" b="1" dirty="0">
                <a:latin typeface="Arial"/>
                <a:ea typeface="+mj-lt"/>
                <a:cs typeface="+mj-lt"/>
              </a:rPr>
              <a:t>Russia’s Cultural Profile</a:t>
            </a:r>
            <a:endParaRPr lang="en-GB" sz="4000">
              <a:latin typeface="Arial"/>
              <a:cs typeface="Arial"/>
            </a:endParaRPr>
          </a:p>
        </p:txBody>
      </p:sp>
      <p:sp>
        <p:nvSpPr>
          <p:cNvPr id="3" name="Content Placeholder 2">
            <a:extLst>
              <a:ext uri="{FF2B5EF4-FFF2-40B4-BE49-F238E27FC236}">
                <a16:creationId xmlns:a16="http://schemas.microsoft.com/office/drawing/2014/main" id="{517A11FE-28BA-1D3C-E747-70CC15765C94}"/>
              </a:ext>
            </a:extLst>
          </p:cNvPr>
          <p:cNvSpPr>
            <a:spLocks noGrp="1"/>
          </p:cNvSpPr>
          <p:nvPr>
            <p:ph idx="1"/>
          </p:nvPr>
        </p:nvSpPr>
        <p:spPr>
          <a:xfrm>
            <a:off x="223920" y="2250144"/>
            <a:ext cx="7145817" cy="4599262"/>
          </a:xfrm>
        </p:spPr>
        <p:txBody>
          <a:bodyPr vert="horz" lIns="91440" tIns="45720" rIns="91440" bIns="45720" rtlCol="0" anchor="ctr">
            <a:noAutofit/>
          </a:bodyPr>
          <a:lstStyle/>
          <a:p>
            <a:r>
              <a:rPr lang="en-GB" sz="1600" dirty="0">
                <a:latin typeface="Arial"/>
                <a:ea typeface="+mn-lt"/>
                <a:cs typeface="+mn-lt"/>
              </a:rPr>
              <a:t>The country exhibits a strong hierarchical structure because its Power Distance score reaches 93 while people show respect for authority. The society values group and relationship commitments above individual interests which results in a 39 on the Individualism scale.</a:t>
            </a:r>
            <a:endParaRPr lang="en-GB" sz="1600" dirty="0">
              <a:latin typeface="Arial"/>
              <a:cs typeface="Arial"/>
            </a:endParaRPr>
          </a:p>
          <a:p>
            <a:endParaRPr lang="en-GB" sz="1600" dirty="0">
              <a:latin typeface="Arial"/>
              <a:cs typeface="Arial"/>
            </a:endParaRPr>
          </a:p>
          <a:p>
            <a:r>
              <a:rPr lang="en-GB" sz="1600" dirty="0">
                <a:latin typeface="Arial"/>
                <a:ea typeface="+mn-lt"/>
                <a:cs typeface="+mn-lt"/>
              </a:rPr>
              <a:t>The society places a strong value on cooperation and harmony between people which results in a Masculinity score of 36. The society demonstrates a strong need for structured rules and predictable outcomes through its Uncertainty Avoidance score of 95.</a:t>
            </a:r>
            <a:endParaRPr lang="en-GB" sz="1600" dirty="0">
              <a:latin typeface="Arial"/>
              <a:cs typeface="Arial"/>
            </a:endParaRPr>
          </a:p>
          <a:p>
            <a:endParaRPr lang="en-GB" sz="1600" dirty="0">
              <a:latin typeface="Arial"/>
              <a:cs typeface="Arial"/>
            </a:endParaRPr>
          </a:p>
          <a:p>
            <a:r>
              <a:rPr lang="en-GB" sz="1600" dirty="0">
                <a:latin typeface="Arial"/>
                <a:ea typeface="+mn-lt"/>
                <a:cs typeface="+mn-lt"/>
              </a:rPr>
              <a:t>The population demonstrates a strategic approach to decision making through their 81 score on Long-Term Orientation. The population follows rules of self-control and avoids excessive behaviour because Indulgence scores at 20. (Hofstede Insights, 2024)</a:t>
            </a:r>
          </a:p>
          <a:p>
            <a:pPr marL="0" indent="0">
              <a:buNone/>
            </a:pPr>
            <a:endParaRPr lang="en-GB" sz="1100"/>
          </a:p>
        </p:txBody>
      </p:sp>
      <p:pic>
        <p:nvPicPr>
          <p:cNvPr id="5" name="Picture 4" descr="Colourful carved figures of humans">
            <a:extLst>
              <a:ext uri="{FF2B5EF4-FFF2-40B4-BE49-F238E27FC236}">
                <a16:creationId xmlns:a16="http://schemas.microsoft.com/office/drawing/2014/main" id="{D0D1BE89-D663-C2B5-8761-9433E504D33E}"/>
              </a:ext>
            </a:extLst>
          </p:cNvPr>
          <p:cNvPicPr>
            <a:picLocks noChangeAspect="1"/>
          </p:cNvPicPr>
          <p:nvPr/>
        </p:nvPicPr>
        <p:blipFill>
          <a:blip r:embed="rId2"/>
          <a:srcRect l="18705" r="17893" b="-10"/>
          <a:stretch>
            <a:fillRect/>
          </a:stretch>
        </p:blipFill>
        <p:spPr>
          <a:xfrm>
            <a:off x="7395881" y="1"/>
            <a:ext cx="4791739" cy="6846794"/>
          </a:xfrm>
          <a:prstGeom prst="rect">
            <a:avLst/>
          </a:prstGeom>
        </p:spPr>
      </p:pic>
    </p:spTree>
    <p:extLst>
      <p:ext uri="{BB962C8B-B14F-4D97-AF65-F5344CB8AC3E}">
        <p14:creationId xmlns:p14="http://schemas.microsoft.com/office/powerpoint/2010/main" val="1851570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FC082-5CD5-AB24-D629-3B2295DDA5F6}"/>
              </a:ext>
            </a:extLst>
          </p:cNvPr>
          <p:cNvSpPr>
            <a:spLocks noGrp="1"/>
          </p:cNvSpPr>
          <p:nvPr>
            <p:ph type="title"/>
          </p:nvPr>
        </p:nvSpPr>
        <p:spPr>
          <a:xfrm>
            <a:off x="761800" y="212913"/>
            <a:ext cx="5334197" cy="1685830"/>
          </a:xfrm>
        </p:spPr>
        <p:txBody>
          <a:bodyPr anchor="ctr">
            <a:normAutofit/>
          </a:bodyPr>
          <a:lstStyle/>
          <a:p>
            <a:r>
              <a:rPr lang="en-GB" sz="3700" b="1">
                <a:latin typeface="Arial"/>
                <a:ea typeface="+mj-lt"/>
                <a:cs typeface="+mj-lt"/>
              </a:rPr>
              <a:t>Cultural Variables in Russian Management</a:t>
            </a:r>
            <a:endParaRPr lang="en-GB" sz="3700" b="1">
              <a:latin typeface="Arial"/>
            </a:endParaRPr>
          </a:p>
        </p:txBody>
      </p:sp>
      <p:sp>
        <p:nvSpPr>
          <p:cNvPr id="3" name="Content Placeholder 2">
            <a:extLst>
              <a:ext uri="{FF2B5EF4-FFF2-40B4-BE49-F238E27FC236}">
                <a16:creationId xmlns:a16="http://schemas.microsoft.com/office/drawing/2014/main" id="{B32D4C85-605C-B40F-8DB3-7789D3D0E6A1}"/>
              </a:ext>
            </a:extLst>
          </p:cNvPr>
          <p:cNvSpPr>
            <a:spLocks noGrp="1"/>
          </p:cNvSpPr>
          <p:nvPr>
            <p:ph idx="1"/>
          </p:nvPr>
        </p:nvSpPr>
        <p:spPr>
          <a:xfrm>
            <a:off x="414418" y="1719451"/>
            <a:ext cx="7059902" cy="4935245"/>
          </a:xfrm>
        </p:spPr>
        <p:txBody>
          <a:bodyPr vert="horz" lIns="91440" tIns="45720" rIns="91440" bIns="45720" rtlCol="0" anchor="ctr">
            <a:normAutofit/>
          </a:bodyPr>
          <a:lstStyle/>
          <a:p>
            <a:r>
              <a:rPr lang="en-GB" sz="1800" dirty="0">
                <a:latin typeface="Arial"/>
                <a:ea typeface="+mn-lt"/>
                <a:cs typeface="+mn-lt"/>
              </a:rPr>
              <a:t>Hierarchical structure which uses top-down decision processes.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Formal communication channels while employees maintain professional respect for their titles and workplace etiquette.</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Business negotiations follow after the organization establishes its relationships with other parties.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organization depends on complete contracts and established procedures because it shows strong avoidance of uncertainty.</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organization uses indirect communication methods to express disagreement through subtle means.</a:t>
            </a:r>
            <a:endParaRPr lang="en-GB" sz="1400" dirty="0">
              <a:latin typeface="Arial"/>
              <a:cs typeface="Arial"/>
            </a:endParaRPr>
          </a:p>
        </p:txBody>
      </p:sp>
      <p:pic>
        <p:nvPicPr>
          <p:cNvPr id="14" name="Picture 13" descr="3D rendering of game pieces tied together with a rope">
            <a:extLst>
              <a:ext uri="{FF2B5EF4-FFF2-40B4-BE49-F238E27FC236}">
                <a16:creationId xmlns:a16="http://schemas.microsoft.com/office/drawing/2014/main" id="{76A7F822-C0DB-FA3C-48EC-B9D81816FB07}"/>
              </a:ext>
            </a:extLst>
          </p:cNvPr>
          <p:cNvPicPr>
            <a:picLocks noChangeAspect="1"/>
          </p:cNvPicPr>
          <p:nvPr/>
        </p:nvPicPr>
        <p:blipFill>
          <a:blip r:embed="rId2"/>
          <a:srcRect l="6295" r="35462" b="2"/>
          <a:stretch>
            <a:fillRect/>
          </a:stretch>
        </p:blipFill>
        <p:spPr>
          <a:xfrm>
            <a:off x="7687032" y="319"/>
            <a:ext cx="4504969" cy="6857681"/>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9355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B91C55-E8AF-A074-6B9F-7B86F8A0C709}"/>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Arial"/>
                <a:cs typeface="Arial"/>
              </a:rPr>
              <a:t>Real-World Example: Siemens in Russia</a:t>
            </a:r>
            <a:endParaRPr lang="en-US">
              <a:solidFill>
                <a:srgbClr val="FFFFFF"/>
              </a:solidFill>
              <a:latin typeface="Arial"/>
              <a:cs typeface="Aria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DF6FDC-2FAD-756D-6341-14D7A629063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2200"/>
          </a:p>
          <a:p>
            <a:r>
              <a:rPr lang="en-GB" sz="2200" dirty="0">
                <a:latin typeface="Arial"/>
                <a:ea typeface="+mn-lt"/>
                <a:cs typeface="+mn-lt"/>
              </a:rPr>
              <a:t>Siemens succeeded in Russia through its practice of honouring both hierarchical structures and official communication protocols.</a:t>
            </a:r>
            <a:endParaRPr lang="en-GB" sz="2200" dirty="0">
              <a:latin typeface="Arial"/>
              <a:cs typeface="Arial"/>
            </a:endParaRPr>
          </a:p>
          <a:p>
            <a:endParaRPr lang="en-GB" sz="2200">
              <a:latin typeface="Arial"/>
              <a:cs typeface="Arial"/>
            </a:endParaRPr>
          </a:p>
          <a:p>
            <a:r>
              <a:rPr lang="en-GB" sz="2200" dirty="0">
                <a:latin typeface="Arial"/>
                <a:ea typeface="+mn-lt"/>
                <a:cs typeface="+mn-lt"/>
              </a:rPr>
              <a:t>The company developed enduring partnerships with local organizations through its relationship management approach.</a:t>
            </a:r>
            <a:endParaRPr lang="en-GB" sz="2200" dirty="0">
              <a:latin typeface="Arial"/>
              <a:cs typeface="Arial"/>
            </a:endParaRPr>
          </a:p>
          <a:p>
            <a:endParaRPr lang="en-GB" sz="2200">
              <a:latin typeface="Arial"/>
              <a:cs typeface="Arial"/>
            </a:endParaRPr>
          </a:p>
          <a:p>
            <a:r>
              <a:rPr lang="en-GB" sz="2200" dirty="0">
                <a:latin typeface="Arial"/>
                <a:ea typeface="+mn-lt"/>
                <a:cs typeface="+mn-lt"/>
              </a:rPr>
              <a:t>The company modified its CSR programs to match the development priorities of Russian communities.</a:t>
            </a:r>
            <a:endParaRPr lang="en-GB" sz="2200" dirty="0">
              <a:latin typeface="Arial"/>
              <a:cs typeface="Arial"/>
            </a:endParaRPr>
          </a:p>
          <a:p>
            <a:endParaRPr lang="en-GB" sz="2200">
              <a:latin typeface="Arial"/>
              <a:cs typeface="Arial"/>
            </a:endParaRPr>
          </a:p>
          <a:p>
            <a:r>
              <a:rPr lang="en-GB" sz="2200" dirty="0">
                <a:latin typeface="Arial"/>
                <a:ea typeface="+mn-lt"/>
                <a:cs typeface="+mn-lt"/>
              </a:rPr>
              <a:t>The case shows how cultural adaptation enables organizations to run sustainable international operations according to </a:t>
            </a:r>
            <a:r>
              <a:rPr lang="en-GB" sz="2200" dirty="0" err="1">
                <a:latin typeface="Arial"/>
                <a:ea typeface="+mn-lt"/>
                <a:cs typeface="+mn-lt"/>
              </a:rPr>
              <a:t>Deresky</a:t>
            </a:r>
            <a:r>
              <a:rPr lang="en-GB" sz="2200" dirty="0">
                <a:latin typeface="Arial"/>
                <a:ea typeface="+mn-lt"/>
                <a:cs typeface="+mn-lt"/>
              </a:rPr>
              <a:t> (2017).</a:t>
            </a:r>
            <a:endParaRPr lang="en-GB" sz="2200" dirty="0">
              <a:latin typeface="Arial"/>
              <a:cs typeface="Arial"/>
            </a:endParaRPr>
          </a:p>
        </p:txBody>
      </p:sp>
    </p:spTree>
    <p:extLst>
      <p:ext uri="{BB962C8B-B14F-4D97-AF65-F5344CB8AC3E}">
        <p14:creationId xmlns:p14="http://schemas.microsoft.com/office/powerpoint/2010/main" val="2064847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6B6E9-0AA4-4CAB-E671-9F9A4ECC7F88}"/>
              </a:ext>
            </a:extLst>
          </p:cNvPr>
          <p:cNvSpPr>
            <a:spLocks noGrp="1"/>
          </p:cNvSpPr>
          <p:nvPr>
            <p:ph type="title"/>
          </p:nvPr>
        </p:nvSpPr>
        <p:spPr>
          <a:xfrm>
            <a:off x="1182279" y="1968186"/>
            <a:ext cx="3229301" cy="3493128"/>
          </a:xfrm>
        </p:spPr>
        <p:txBody>
          <a:bodyPr>
            <a:normAutofit/>
          </a:bodyPr>
          <a:lstStyle/>
          <a:p>
            <a:r>
              <a:rPr lang="en-GB" sz="3400" b="1">
                <a:solidFill>
                  <a:srgbClr val="FFFFFF"/>
                </a:solidFill>
                <a:latin typeface="Arial"/>
                <a:cs typeface="Arial"/>
              </a:rPr>
              <a:t>Corporate Social Responsibility (CSR) and Ethics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73C01A-F483-B367-DE62-3C60D6AC961A}"/>
              </a:ext>
            </a:extLst>
          </p:cNvPr>
          <p:cNvSpPr>
            <a:spLocks noGrp="1"/>
          </p:cNvSpPr>
          <p:nvPr>
            <p:ph idx="1"/>
          </p:nvPr>
        </p:nvSpPr>
        <p:spPr>
          <a:xfrm>
            <a:off x="5235683" y="999357"/>
            <a:ext cx="6197543" cy="5436868"/>
          </a:xfrm>
        </p:spPr>
        <p:txBody>
          <a:bodyPr vert="horz" lIns="91440" tIns="45720" rIns="91440" bIns="45720" rtlCol="0" anchor="t">
            <a:normAutofit/>
          </a:bodyPr>
          <a:lstStyle/>
          <a:p>
            <a:pPr>
              <a:buNone/>
            </a:pPr>
            <a:endParaRPr lang="en-GB" sz="1500"/>
          </a:p>
          <a:p>
            <a:r>
              <a:rPr lang="en-GB" sz="1800" dirty="0">
                <a:latin typeface="Arial"/>
                <a:ea typeface="+mn-lt"/>
                <a:cs typeface="+mn-lt"/>
              </a:rPr>
              <a:t>The practice of CSR creates corporate legitimacy which builds stakeholder trust throughout different cultural environments (Carroll, 2016)</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practice of ethical communication helps businesses maintain transparency and accountability when operating in international markets.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Russian businesses prioritize community involvement and sustainable development through their CSR initiatives.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combination of global CSR principles with local cultural expectations leads to better brand image outcomes.</a:t>
            </a:r>
            <a:endParaRPr lang="en-GB" sz="1800" dirty="0">
              <a:latin typeface="Arial"/>
              <a:cs typeface="Arial"/>
            </a:endParaRPr>
          </a:p>
        </p:txBody>
      </p:sp>
    </p:spTree>
    <p:extLst>
      <p:ext uri="{BB962C8B-B14F-4D97-AF65-F5344CB8AC3E}">
        <p14:creationId xmlns:p14="http://schemas.microsoft.com/office/powerpoint/2010/main" val="547363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C5909-2C06-0D15-8B30-1CDBA91B0FBC}"/>
              </a:ext>
            </a:extLst>
          </p:cNvPr>
          <p:cNvSpPr>
            <a:spLocks noGrp="1"/>
          </p:cNvSpPr>
          <p:nvPr>
            <p:ph type="title"/>
          </p:nvPr>
        </p:nvSpPr>
        <p:spPr>
          <a:xfrm>
            <a:off x="838200" y="365125"/>
            <a:ext cx="10515600" cy="1325563"/>
          </a:xfrm>
        </p:spPr>
        <p:txBody>
          <a:bodyPr>
            <a:normAutofit/>
          </a:bodyPr>
          <a:lstStyle/>
          <a:p>
            <a:r>
              <a:rPr lang="en-GB" sz="4200" b="1">
                <a:latin typeface="Arial"/>
                <a:cs typeface="Arial"/>
              </a:rPr>
              <a:t>Sustainability and Stakeholder Communication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AA78B3-86A9-D558-71E2-C0B22A969BEB}"/>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endParaRPr lang="en-GB" sz="2000"/>
          </a:p>
          <a:p>
            <a:r>
              <a:rPr lang="en-GB" sz="2000" dirty="0">
                <a:latin typeface="Arial"/>
                <a:ea typeface="+mn-lt"/>
                <a:cs typeface="+mn-lt"/>
              </a:rPr>
              <a:t>Multinational corporations need to establish communication with their various stakeholders who include employees and both governmental entities and non-governmental organizations.</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The core of sustainable communication involves maintaining ongoing dialogue while providing complete transparency and making long-term promises. BP operates its Russian energy business through ethical methods to connect with stakeholders.</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The implementation of sustainable strategies produces shared value for all parties while supporting ethical leadership practices.</a:t>
            </a:r>
            <a:endParaRPr lang="en-GB" sz="2000" dirty="0">
              <a:latin typeface="Arial"/>
              <a:cs typeface="Arial"/>
            </a:endParaRPr>
          </a:p>
        </p:txBody>
      </p:sp>
    </p:spTree>
    <p:extLst>
      <p:ext uri="{BB962C8B-B14F-4D97-AF65-F5344CB8AC3E}">
        <p14:creationId xmlns:p14="http://schemas.microsoft.com/office/powerpoint/2010/main" val="309584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5C6F3-CC80-F10D-B715-3F65DF1F9364}"/>
              </a:ext>
            </a:extLst>
          </p:cNvPr>
          <p:cNvSpPr>
            <a:spLocks noGrp="1"/>
          </p:cNvSpPr>
          <p:nvPr>
            <p:ph type="title"/>
          </p:nvPr>
        </p:nvSpPr>
        <p:spPr>
          <a:xfrm>
            <a:off x="325207" y="1153572"/>
            <a:ext cx="3252061" cy="4461163"/>
          </a:xfrm>
        </p:spPr>
        <p:txBody>
          <a:bodyPr>
            <a:normAutofit/>
          </a:bodyPr>
          <a:lstStyle/>
          <a:p>
            <a:r>
              <a:rPr lang="en-GB" sz="3100" b="1">
                <a:solidFill>
                  <a:srgbClr val="FFFFFF"/>
                </a:solidFill>
                <a:latin typeface="Arial"/>
                <a:cs typeface="Arial"/>
              </a:rPr>
              <a:t>Challenges in Cross-Cultural Communication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CC7204-BFF4-9B55-25C6-DEB5C017060F}"/>
              </a:ext>
            </a:extLst>
          </p:cNvPr>
          <p:cNvSpPr>
            <a:spLocks noGrp="1"/>
          </p:cNvSpPr>
          <p:nvPr>
            <p:ph idx="1"/>
          </p:nvPr>
        </p:nvSpPr>
        <p:spPr>
          <a:xfrm>
            <a:off x="4142471" y="591344"/>
            <a:ext cx="7211328" cy="5943826"/>
          </a:xfrm>
        </p:spPr>
        <p:txBody>
          <a:bodyPr vert="horz" lIns="91440" tIns="45720" rIns="91440" bIns="45720" rtlCol="0" anchor="ctr">
            <a:normAutofit/>
          </a:bodyPr>
          <a:lstStyle/>
          <a:p>
            <a:pPr marL="0" indent="0">
              <a:buNone/>
            </a:pPr>
            <a:endParaRPr lang="en-GB" sz="1800"/>
          </a:p>
          <a:p>
            <a:r>
              <a:rPr lang="en-GB" sz="2000" dirty="0">
                <a:latin typeface="Arial"/>
                <a:ea typeface="+mn-lt"/>
                <a:cs typeface="+mn-lt"/>
              </a:rPr>
              <a:t>The combination of language and contextual differences leads to frequent misinterpretations.</a:t>
            </a:r>
            <a:endParaRPr lang="en-GB" sz="2000" dirty="0">
              <a:latin typeface="Arial"/>
              <a:cs typeface="Arial"/>
            </a:endParaRPr>
          </a:p>
          <a:p>
            <a:pPr marL="0" indent="0">
              <a:buNone/>
            </a:pPr>
            <a:endParaRPr lang="en-GB" sz="2000" dirty="0">
              <a:latin typeface="Arial"/>
              <a:cs typeface="Arial"/>
            </a:endParaRPr>
          </a:p>
          <a:p>
            <a:r>
              <a:rPr lang="en-GB" sz="2000" dirty="0">
                <a:latin typeface="Arial"/>
                <a:ea typeface="+mn-lt"/>
                <a:cs typeface="+mn-lt"/>
              </a:rPr>
              <a:t>The workforce shows resistance when foreign management methods and decision-making approaches are introduced.</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The combination of bureaucratic systems and hierarchical structures creates long delays in communication processes.</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Different organizations hold distinct perspectives about ethical standards and transparency levels and negotiation approaches.</a:t>
            </a:r>
            <a:endParaRPr lang="en-GB" sz="2000" dirty="0">
              <a:latin typeface="Arial"/>
              <a:cs typeface="Arial"/>
            </a:endParaRPr>
          </a:p>
          <a:p>
            <a:endParaRPr lang="en-GB" sz="2000" dirty="0">
              <a:latin typeface="Arial"/>
              <a:cs typeface="Arial"/>
            </a:endParaRPr>
          </a:p>
          <a:p>
            <a:r>
              <a:rPr lang="en-GB" sz="2000" dirty="0">
                <a:latin typeface="Arial"/>
                <a:ea typeface="+mn-lt"/>
                <a:cs typeface="+mn-lt"/>
              </a:rPr>
              <a:t>Organizations face ongoing difficulties when they attempt to merge their worldwide corporate values with native cultural practices.</a:t>
            </a:r>
          </a:p>
          <a:p>
            <a:pPr marL="0" indent="0">
              <a:buNone/>
            </a:pPr>
            <a:endParaRPr lang="en-GB" sz="1800"/>
          </a:p>
        </p:txBody>
      </p:sp>
    </p:spTree>
    <p:extLst>
      <p:ext uri="{BB962C8B-B14F-4D97-AF65-F5344CB8AC3E}">
        <p14:creationId xmlns:p14="http://schemas.microsoft.com/office/powerpoint/2010/main" val="3508532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C489A-324E-CFA8-ABF0-F8923BAEC77B}"/>
              </a:ext>
            </a:extLst>
          </p:cNvPr>
          <p:cNvSpPr>
            <a:spLocks noGrp="1"/>
          </p:cNvSpPr>
          <p:nvPr>
            <p:ph type="title"/>
          </p:nvPr>
        </p:nvSpPr>
        <p:spPr>
          <a:xfrm>
            <a:off x="340907" y="2872352"/>
            <a:ext cx="4035862" cy="2672719"/>
          </a:xfrm>
        </p:spPr>
        <p:txBody>
          <a:bodyPr anchor="t">
            <a:normAutofit/>
          </a:bodyPr>
          <a:lstStyle/>
          <a:p>
            <a:pPr algn="ctr"/>
            <a:r>
              <a:rPr lang="en-GB" sz="4000" b="1">
                <a:latin typeface="Arial"/>
                <a:cs typeface="Arial"/>
              </a:rPr>
              <a:t>Strategies for Effective Communication</a:t>
            </a:r>
          </a:p>
        </p:txBody>
      </p:sp>
      <p:pic>
        <p:nvPicPr>
          <p:cNvPr id="7" name="Graphic 6" descr="User Network">
            <a:extLst>
              <a:ext uri="{FF2B5EF4-FFF2-40B4-BE49-F238E27FC236}">
                <a16:creationId xmlns:a16="http://schemas.microsoft.com/office/drawing/2014/main" id="{BD5C7AEA-10B1-29DF-52CE-3C8DD61F8A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93196" y="980929"/>
            <a:ext cx="1895958" cy="1456840"/>
          </a:xfrm>
          <a:prstGeom prst="rect">
            <a:avLst/>
          </a:prstGeom>
        </p:spPr>
      </p:pic>
      <p:sp>
        <p:nvSpPr>
          <p:cNvPr id="3" name="Content Placeholder 2">
            <a:extLst>
              <a:ext uri="{FF2B5EF4-FFF2-40B4-BE49-F238E27FC236}">
                <a16:creationId xmlns:a16="http://schemas.microsoft.com/office/drawing/2014/main" id="{2E05963D-E743-37C8-33D0-8A7312F879BD}"/>
              </a:ext>
            </a:extLst>
          </p:cNvPr>
          <p:cNvSpPr>
            <a:spLocks noGrp="1"/>
          </p:cNvSpPr>
          <p:nvPr>
            <p:ph idx="1"/>
          </p:nvPr>
        </p:nvSpPr>
        <p:spPr>
          <a:xfrm>
            <a:off x="4547108" y="475569"/>
            <a:ext cx="7128425" cy="5918342"/>
          </a:xfrm>
        </p:spPr>
        <p:txBody>
          <a:bodyPr vert="horz" lIns="91440" tIns="45720" rIns="91440" bIns="45720" rtlCol="0" anchor="ctr">
            <a:normAutofit/>
          </a:bodyPr>
          <a:lstStyle/>
          <a:p>
            <a:pPr marL="0" indent="0">
              <a:buNone/>
            </a:pPr>
            <a:endParaRPr lang="en-GB" sz="1500"/>
          </a:p>
          <a:p>
            <a:r>
              <a:rPr lang="en-GB" sz="1800" dirty="0">
                <a:latin typeface="Arial"/>
                <a:ea typeface="+mn-lt"/>
                <a:cs typeface="+mn-lt"/>
              </a:rPr>
              <a:t>The development of intercultural competence requires ongoing educational efforts.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organization should maintain respect for its hierarchical structure and official communication protocols.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Establish professional relationships and trust-based connections before starting contract talks.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communication process requires direct and organized methods with complete documentation for follow-up purposes.</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organization must include CSR and ethical and sustainable practices in every business interaction.</a:t>
            </a:r>
            <a:endParaRPr lang="en-GB" sz="1800" dirty="0">
              <a:latin typeface="Arial"/>
              <a:cs typeface="Arial"/>
            </a:endParaRPr>
          </a:p>
          <a:p>
            <a:endParaRPr lang="en-GB" sz="1800" dirty="0">
              <a:latin typeface="Arial"/>
              <a:cs typeface="Arial"/>
            </a:endParaRPr>
          </a:p>
          <a:p>
            <a:r>
              <a:rPr lang="en-GB" sz="1800" dirty="0">
                <a:latin typeface="Arial"/>
                <a:ea typeface="+mn-lt"/>
                <a:cs typeface="+mn-lt"/>
              </a:rPr>
              <a:t>The organization needs to transform its global values into local standards which match regional cultural expectations.</a:t>
            </a:r>
          </a:p>
          <a:p>
            <a:pPr marL="0" indent="0">
              <a:buNone/>
            </a:pPr>
            <a:endParaRPr lang="en-GB" sz="1500"/>
          </a:p>
        </p:txBody>
      </p:sp>
    </p:spTree>
    <p:extLst>
      <p:ext uri="{BB962C8B-B14F-4D97-AF65-F5344CB8AC3E}">
        <p14:creationId xmlns:p14="http://schemas.microsoft.com/office/powerpoint/2010/main" val="1704767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31DA-D209-FD64-904F-5A7860604B70}"/>
              </a:ext>
            </a:extLst>
          </p:cNvPr>
          <p:cNvSpPr>
            <a:spLocks noGrp="1"/>
          </p:cNvSpPr>
          <p:nvPr>
            <p:ph type="title"/>
          </p:nvPr>
        </p:nvSpPr>
        <p:spPr>
          <a:xfrm>
            <a:off x="838200" y="365125"/>
            <a:ext cx="10515600" cy="1325563"/>
          </a:xfrm>
        </p:spPr>
        <p:txBody>
          <a:bodyPr>
            <a:normAutofit/>
          </a:bodyPr>
          <a:lstStyle/>
          <a:p>
            <a:pPr algn="ctr"/>
            <a:r>
              <a:rPr lang="en-GB" sz="5400" b="1" dirty="0">
                <a:latin typeface="Arial"/>
                <a:cs typeface="Arial"/>
              </a:rPr>
              <a:t>Conclusion</a:t>
            </a:r>
            <a:endParaRPr lang="en-US"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048EB1-63A2-3572-5A7D-42B20F4664FD}"/>
              </a:ext>
            </a:extLst>
          </p:cNvPr>
          <p:cNvSpPr>
            <a:spLocks noGrp="1"/>
          </p:cNvSpPr>
          <p:nvPr>
            <p:ph idx="1"/>
          </p:nvPr>
        </p:nvSpPr>
        <p:spPr>
          <a:xfrm>
            <a:off x="838200" y="1929384"/>
            <a:ext cx="10515600" cy="4565724"/>
          </a:xfrm>
        </p:spPr>
        <p:txBody>
          <a:bodyPr vert="horz" lIns="91440" tIns="45720" rIns="91440" bIns="45720" rtlCol="0" anchor="t">
            <a:noAutofit/>
          </a:bodyPr>
          <a:lstStyle/>
          <a:p>
            <a:pPr>
              <a:buNone/>
            </a:pPr>
            <a:r>
              <a:rPr lang="en-GB" sz="2400" dirty="0">
                <a:latin typeface="Arial"/>
                <a:ea typeface="+mn-lt"/>
                <a:cs typeface="+mn-lt"/>
              </a:rPr>
              <a:t>All communication processes receive their foundation from cultural elements which determine the nature of international business interactions. The cultural dimensions of Hofstede show how Russian business communication and management practices emerge from their cultural values of high-power distance and collectivism and uncertainty avoidance. Organizations operating in Russia need to modify their communication approach to meet local requirements, they must preserve their ethical principles and sustainable practices. Organizations need to establish trust through respect for hierarchy while understanding cultural norms to achieve successful international collaboration. Global managers who develop intercultural competence learn to handle cultural differences which enables them to build respect between teams and improve their leadership abilities in international business environments.</a:t>
            </a:r>
            <a:endParaRPr lang="en-US" sz="2400" dirty="0">
              <a:latin typeface="Arial"/>
            </a:endParaRPr>
          </a:p>
        </p:txBody>
      </p:sp>
    </p:spTree>
    <p:extLst>
      <p:ext uri="{BB962C8B-B14F-4D97-AF65-F5344CB8AC3E}">
        <p14:creationId xmlns:p14="http://schemas.microsoft.com/office/powerpoint/2010/main" val="1562816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EE9B5-A064-6F16-20E2-EEAEDB663A54}"/>
              </a:ext>
            </a:extLst>
          </p:cNvPr>
          <p:cNvSpPr>
            <a:spLocks noGrp="1"/>
          </p:cNvSpPr>
          <p:nvPr>
            <p:ph type="title"/>
          </p:nvPr>
        </p:nvSpPr>
        <p:spPr>
          <a:xfrm>
            <a:off x="838200" y="365125"/>
            <a:ext cx="10515600" cy="1325563"/>
          </a:xfrm>
        </p:spPr>
        <p:txBody>
          <a:bodyPr>
            <a:normAutofit/>
          </a:bodyPr>
          <a:lstStyle/>
          <a:p>
            <a:r>
              <a:rPr lang="en-GB" sz="5400">
                <a:ea typeface="+mj-lt"/>
                <a:cs typeface="+mj-lt"/>
              </a:rPr>
              <a:t>References</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788106-CE0B-E420-1BD8-50B1437F0F7E}"/>
              </a:ext>
            </a:extLst>
          </p:cNvPr>
          <p:cNvSpPr>
            <a:spLocks noGrp="1"/>
          </p:cNvSpPr>
          <p:nvPr>
            <p:ph idx="1"/>
          </p:nvPr>
        </p:nvSpPr>
        <p:spPr>
          <a:xfrm>
            <a:off x="437828" y="1929384"/>
            <a:ext cx="11238853" cy="4536095"/>
          </a:xfrm>
        </p:spPr>
        <p:txBody>
          <a:bodyPr vert="horz" lIns="91440" tIns="45720" rIns="91440" bIns="45720" rtlCol="0" anchor="t">
            <a:noAutofit/>
          </a:bodyPr>
          <a:lstStyle/>
          <a:p>
            <a:pPr marL="0" indent="0">
              <a:buNone/>
            </a:pPr>
            <a:r>
              <a:rPr lang="en-GB" sz="2000" dirty="0">
                <a:latin typeface="Arial"/>
                <a:ea typeface="+mn-lt"/>
                <a:cs typeface="+mn-lt"/>
              </a:rPr>
              <a:t>Carroll, A. (2016) </a:t>
            </a:r>
            <a:r>
              <a:rPr lang="en-GB" sz="2000" i="1" dirty="0">
                <a:latin typeface="Arial"/>
                <a:ea typeface="+mn-lt"/>
                <a:cs typeface="+mn-lt"/>
              </a:rPr>
              <a:t>Corporate Social Responsibility: A Review of Concepts and Research.</a:t>
            </a:r>
            <a:r>
              <a:rPr lang="en-GB" sz="2000" dirty="0">
                <a:latin typeface="Arial"/>
                <a:ea typeface="+mn-lt"/>
                <a:cs typeface="+mn-lt"/>
              </a:rPr>
              <a:t> Business and Society, 38(3), pp.268–295.</a:t>
            </a:r>
            <a:endParaRPr lang="en-US" sz="2000" dirty="0">
              <a:latin typeface="Arial"/>
              <a:cs typeface="Arial"/>
            </a:endParaRPr>
          </a:p>
          <a:p>
            <a:pPr marL="0" indent="0">
              <a:buNone/>
            </a:pPr>
            <a:r>
              <a:rPr lang="en-GB" sz="2000" err="1">
                <a:latin typeface="Arial"/>
                <a:ea typeface="+mn-lt"/>
                <a:cs typeface="+mn-lt"/>
              </a:rPr>
              <a:t>Deresky</a:t>
            </a:r>
            <a:r>
              <a:rPr lang="en-GB" sz="2000" dirty="0">
                <a:latin typeface="Arial"/>
                <a:ea typeface="+mn-lt"/>
                <a:cs typeface="+mn-lt"/>
              </a:rPr>
              <a:t>, H. (2017) </a:t>
            </a:r>
            <a:r>
              <a:rPr lang="en-GB" sz="2000" i="1" dirty="0">
                <a:latin typeface="Arial"/>
                <a:ea typeface="+mn-lt"/>
                <a:cs typeface="+mn-lt"/>
              </a:rPr>
              <a:t>International Management: Managing Across Borders and Cultures.</a:t>
            </a:r>
            <a:r>
              <a:rPr lang="en-GB" sz="2000" dirty="0">
                <a:latin typeface="Arial"/>
                <a:ea typeface="+mn-lt"/>
                <a:cs typeface="+mn-lt"/>
              </a:rPr>
              <a:t> 9th ed. Pearson.</a:t>
            </a:r>
            <a:endParaRPr lang="en-GB" sz="2000">
              <a:latin typeface="Arial"/>
              <a:cs typeface="Arial"/>
            </a:endParaRPr>
          </a:p>
          <a:p>
            <a:pPr marL="0" indent="0">
              <a:buNone/>
            </a:pPr>
            <a:r>
              <a:rPr lang="en-GB" sz="2000" err="1">
                <a:latin typeface="Arial"/>
                <a:ea typeface="+mn-lt"/>
                <a:cs typeface="+mn-lt"/>
              </a:rPr>
              <a:t>Dignen</a:t>
            </a:r>
            <a:r>
              <a:rPr lang="en-GB" sz="2000" dirty="0">
                <a:latin typeface="Arial"/>
                <a:ea typeface="+mn-lt"/>
                <a:cs typeface="+mn-lt"/>
              </a:rPr>
              <a:t>, B. (2013) </a:t>
            </a:r>
            <a:r>
              <a:rPr lang="en-GB" sz="2000" i="1" dirty="0">
                <a:latin typeface="Arial"/>
                <a:ea typeface="+mn-lt"/>
                <a:cs typeface="+mn-lt"/>
              </a:rPr>
              <a:t>Communicating Across Cultures.</a:t>
            </a:r>
            <a:r>
              <a:rPr lang="en-GB" sz="2000" dirty="0">
                <a:latin typeface="Arial"/>
                <a:ea typeface="+mn-lt"/>
                <a:cs typeface="+mn-lt"/>
              </a:rPr>
              <a:t> Cambridge University Press.</a:t>
            </a:r>
            <a:endParaRPr lang="en-GB" sz="2000">
              <a:latin typeface="Arial"/>
              <a:cs typeface="Arial"/>
            </a:endParaRPr>
          </a:p>
          <a:p>
            <a:pPr marL="0" indent="0">
              <a:buNone/>
            </a:pPr>
            <a:r>
              <a:rPr lang="en-GB" sz="2000" dirty="0">
                <a:latin typeface="Arial"/>
                <a:ea typeface="+mn-lt"/>
                <a:cs typeface="+mn-lt"/>
              </a:rPr>
              <a:t>Ghemawat, P. (2018) </a:t>
            </a:r>
            <a:r>
              <a:rPr lang="en-GB" sz="2000" i="1" dirty="0">
                <a:latin typeface="Arial"/>
                <a:ea typeface="+mn-lt"/>
                <a:cs typeface="+mn-lt"/>
              </a:rPr>
              <a:t>Redefining Global Strategy.</a:t>
            </a:r>
            <a:r>
              <a:rPr lang="en-GB" sz="2000" dirty="0">
                <a:latin typeface="Arial"/>
                <a:ea typeface="+mn-lt"/>
                <a:cs typeface="+mn-lt"/>
              </a:rPr>
              <a:t> Harvard Business Review Press.</a:t>
            </a:r>
            <a:endParaRPr lang="en-GB" sz="2000">
              <a:latin typeface="Arial"/>
              <a:cs typeface="Arial"/>
            </a:endParaRPr>
          </a:p>
          <a:p>
            <a:pPr marL="0" indent="0">
              <a:buNone/>
            </a:pPr>
            <a:r>
              <a:rPr lang="en-GB" sz="2000" dirty="0">
                <a:latin typeface="Arial"/>
                <a:ea typeface="+mn-lt"/>
                <a:cs typeface="+mn-lt"/>
              </a:rPr>
              <a:t>Hall, E. (1976) </a:t>
            </a:r>
            <a:r>
              <a:rPr lang="en-GB" sz="2000" i="1" dirty="0">
                <a:latin typeface="Arial"/>
                <a:ea typeface="+mn-lt"/>
                <a:cs typeface="+mn-lt"/>
              </a:rPr>
              <a:t>Beyond Culture.</a:t>
            </a:r>
            <a:r>
              <a:rPr lang="en-GB" sz="2000" dirty="0">
                <a:latin typeface="Arial"/>
                <a:ea typeface="+mn-lt"/>
                <a:cs typeface="+mn-lt"/>
              </a:rPr>
              <a:t> Anchor Books.</a:t>
            </a:r>
            <a:endParaRPr lang="en-GB" sz="2000">
              <a:latin typeface="Arial"/>
              <a:cs typeface="Arial"/>
            </a:endParaRPr>
          </a:p>
          <a:p>
            <a:pPr marL="0" indent="0">
              <a:buNone/>
            </a:pPr>
            <a:r>
              <a:rPr lang="en-GB" sz="2000" dirty="0">
                <a:latin typeface="Arial"/>
                <a:ea typeface="+mn-lt"/>
                <a:cs typeface="+mn-lt"/>
              </a:rPr>
              <a:t>Hofstede, G. (2010) </a:t>
            </a:r>
            <a:r>
              <a:rPr lang="en-GB" sz="2000" i="1" dirty="0">
                <a:latin typeface="Arial"/>
                <a:ea typeface="+mn-lt"/>
                <a:cs typeface="+mn-lt"/>
              </a:rPr>
              <a:t>Cultures and Organizations: Software of the Mind.</a:t>
            </a:r>
            <a:r>
              <a:rPr lang="en-GB" sz="2000" dirty="0">
                <a:latin typeface="Arial"/>
                <a:ea typeface="+mn-lt"/>
                <a:cs typeface="+mn-lt"/>
              </a:rPr>
              <a:t> 3rd ed. McGraw-Hill.</a:t>
            </a:r>
            <a:endParaRPr lang="en-GB" sz="2000">
              <a:latin typeface="Arial"/>
              <a:cs typeface="Arial"/>
            </a:endParaRPr>
          </a:p>
          <a:p>
            <a:pPr marL="0" indent="0">
              <a:buNone/>
            </a:pPr>
            <a:r>
              <a:rPr lang="en-GB" sz="2000" dirty="0">
                <a:latin typeface="Arial"/>
                <a:ea typeface="+mn-lt"/>
                <a:cs typeface="+mn-lt"/>
              </a:rPr>
              <a:t>Hofstede Insights (2024) </a:t>
            </a:r>
            <a:r>
              <a:rPr lang="en-GB" sz="2000" i="1" dirty="0">
                <a:latin typeface="Arial"/>
                <a:ea typeface="+mn-lt"/>
                <a:cs typeface="+mn-lt"/>
              </a:rPr>
              <a:t>Country Comparison: Russia.</a:t>
            </a:r>
            <a:r>
              <a:rPr lang="en-GB" sz="2000" dirty="0">
                <a:latin typeface="Arial"/>
                <a:ea typeface="+mn-lt"/>
                <a:cs typeface="+mn-lt"/>
              </a:rPr>
              <a:t> Available at: </a:t>
            </a:r>
            <a:r>
              <a:rPr lang="en-GB" sz="2000" dirty="0">
                <a:latin typeface="Arial"/>
                <a:ea typeface="+mn-lt"/>
                <a:cs typeface="+mn-lt"/>
                <a:hlinkClick r:id="rId2"/>
              </a:rPr>
              <a:t>https://www.hofstede-insights.com</a:t>
            </a:r>
            <a:endParaRPr lang="en-GB" sz="2000">
              <a:latin typeface="Arial"/>
              <a:cs typeface="Arial"/>
            </a:endParaRPr>
          </a:p>
          <a:p>
            <a:pPr marL="0" indent="0">
              <a:buNone/>
            </a:pPr>
            <a:r>
              <a:rPr lang="en-GB" sz="2000" dirty="0">
                <a:latin typeface="Arial"/>
                <a:ea typeface="+mn-lt"/>
                <a:cs typeface="+mn-lt"/>
              </a:rPr>
              <a:t>Meyer, E. (2014) </a:t>
            </a:r>
            <a:r>
              <a:rPr lang="en-GB" sz="2000" i="1" dirty="0">
                <a:latin typeface="Arial"/>
                <a:ea typeface="+mn-lt"/>
                <a:cs typeface="+mn-lt"/>
              </a:rPr>
              <a:t>The Culture Map.</a:t>
            </a:r>
            <a:r>
              <a:rPr lang="en-GB" sz="2000" dirty="0">
                <a:latin typeface="Arial"/>
                <a:ea typeface="+mn-lt"/>
                <a:cs typeface="+mn-lt"/>
              </a:rPr>
              <a:t> PublicAffairs.</a:t>
            </a:r>
            <a:endParaRPr lang="en-GB" sz="2000" dirty="0">
              <a:latin typeface="Arial"/>
              <a:cs typeface="Arial"/>
            </a:endParaRPr>
          </a:p>
          <a:p>
            <a:pPr marL="0" indent="0">
              <a:buNone/>
            </a:pPr>
            <a:endParaRPr lang="en-GB" sz="2000"/>
          </a:p>
        </p:txBody>
      </p:sp>
    </p:spTree>
    <p:extLst>
      <p:ext uri="{BB962C8B-B14F-4D97-AF65-F5344CB8AC3E}">
        <p14:creationId xmlns:p14="http://schemas.microsoft.com/office/powerpoint/2010/main" val="596336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large building with many domes and a street in the background with Church of the Savior on Blood in the background&#10;&#10;AI-generated content may be incorrect.">
            <a:extLst>
              <a:ext uri="{FF2B5EF4-FFF2-40B4-BE49-F238E27FC236}">
                <a16:creationId xmlns:a16="http://schemas.microsoft.com/office/drawing/2014/main" id="{A96E5FBE-05D8-9B53-635B-27430B2B0DB5}"/>
              </a:ext>
            </a:extLst>
          </p:cNvPr>
          <p:cNvPicPr>
            <a:picLocks noChangeAspect="1"/>
          </p:cNvPicPr>
          <p:nvPr/>
        </p:nvPicPr>
        <p:blipFill>
          <a:blip r:embed="rId2">
            <a:extLst>
              <a:ext uri="{837473B0-CC2E-450A-ABE3-18F120FF3D39}">
                <a1611:picAttrSrcUrl xmlns:a1611="http://schemas.microsoft.com/office/drawing/2016/11/main" r:id="rId3"/>
              </a:ext>
            </a:extLst>
          </a:blip>
          <a:srcRect l="1723" t="9091" r="21575"/>
          <a:stretch>
            <a:fillRect/>
          </a:stretch>
        </p:blipFill>
        <p:spPr>
          <a:xfrm>
            <a:off x="4498399" y="10"/>
            <a:ext cx="7693601" cy="6857990"/>
          </a:xfrm>
          <a:prstGeom prst="rect">
            <a:avLst/>
          </a:prstGeom>
        </p:spPr>
      </p:pic>
      <p:sp>
        <p:nvSpPr>
          <p:cNvPr id="24" name="Rectangle 2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AC971E-29C5-648A-B83A-8EA0FC56380E}"/>
              </a:ext>
            </a:extLst>
          </p:cNvPr>
          <p:cNvSpPr>
            <a:spLocks noGrp="1"/>
          </p:cNvSpPr>
          <p:nvPr>
            <p:ph type="title"/>
          </p:nvPr>
        </p:nvSpPr>
        <p:spPr>
          <a:xfrm>
            <a:off x="197834" y="1884363"/>
            <a:ext cx="6824829" cy="1668928"/>
          </a:xfrm>
        </p:spPr>
        <p:txBody>
          <a:bodyPr vert="horz" lIns="91440" tIns="45720" rIns="91440" bIns="45720" rtlCol="0" anchor="b">
            <a:normAutofit/>
          </a:bodyPr>
          <a:lstStyle/>
          <a:p>
            <a:r>
              <a:rPr lang="en-US" b="1" dirty="0">
                <a:latin typeface="Arial"/>
                <a:cs typeface="Arial"/>
              </a:rPr>
              <a:t>Thank you for watching!</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748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Programme: BA (Hons) Business Management Module code: LCBB6023 Module name: International Business Communications Student name: Corina Seni Student ID: 2217836 Assignment Title: Component 1 Intercultural Communication in Russia Lecturer name: Dr Abdi Rahman</vt:lpstr>
      <vt:lpstr>Title: </vt:lpstr>
      <vt:lpstr>Contents</vt:lpstr>
      <vt:lpstr>Introduction</vt:lpstr>
      <vt:lpstr>Culture as the Foundation of Communication</vt:lpstr>
      <vt:lpstr>The Process and Importance of Communication</vt:lpstr>
      <vt:lpstr>Globalization and Business Communication</vt:lpstr>
      <vt:lpstr>Hofstede’s Cultural Dimensions Framework</vt:lpstr>
      <vt:lpstr>Russia’s Cultural Profile</vt:lpstr>
      <vt:lpstr>Cultural Variables in Russian Management</vt:lpstr>
      <vt:lpstr>Real-World Example: Siemens in Russia</vt:lpstr>
      <vt:lpstr>Corporate Social Responsibility (CSR) and Ethics</vt:lpstr>
      <vt:lpstr>Sustainability and Stakeholder Communication</vt:lpstr>
      <vt:lpstr>Challenges in Cross-Cultural Communication</vt:lpstr>
      <vt:lpstr>Strategies for Effective Communication</vt:lpstr>
      <vt:lpstr>Conclusion</vt:lpstr>
      <vt:lpstr>References</vt:lpstr>
      <vt:lpstr>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368</cp:revision>
  <dcterms:created xsi:type="dcterms:W3CDTF">2025-10-18T19:23:41Z</dcterms:created>
  <dcterms:modified xsi:type="dcterms:W3CDTF">2025-10-19T09:29:18Z</dcterms:modified>
</cp:coreProperties>
</file>