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46"/>
  </p:notesMasterIdLst>
  <p:sldIdLst>
    <p:sldId id="257" r:id="rId6"/>
    <p:sldId id="348" r:id="rId7"/>
    <p:sldId id="395" r:id="rId8"/>
    <p:sldId id="389" r:id="rId9"/>
    <p:sldId id="390" r:id="rId10"/>
    <p:sldId id="387" r:id="rId11"/>
    <p:sldId id="391" r:id="rId12"/>
    <p:sldId id="392" r:id="rId13"/>
    <p:sldId id="393" r:id="rId14"/>
    <p:sldId id="386" r:id="rId15"/>
    <p:sldId id="422" r:id="rId16"/>
    <p:sldId id="317" r:id="rId17"/>
    <p:sldId id="396" r:id="rId18"/>
    <p:sldId id="424" r:id="rId19"/>
    <p:sldId id="364" r:id="rId20"/>
    <p:sldId id="425" r:id="rId21"/>
    <p:sldId id="423" r:id="rId22"/>
    <p:sldId id="397" r:id="rId23"/>
    <p:sldId id="398" r:id="rId24"/>
    <p:sldId id="378" r:id="rId25"/>
    <p:sldId id="402" r:id="rId26"/>
    <p:sldId id="403" r:id="rId27"/>
    <p:sldId id="405" r:id="rId28"/>
    <p:sldId id="406" r:id="rId29"/>
    <p:sldId id="407" r:id="rId30"/>
    <p:sldId id="400" r:id="rId31"/>
    <p:sldId id="408" r:id="rId32"/>
    <p:sldId id="401" r:id="rId33"/>
    <p:sldId id="409" r:id="rId34"/>
    <p:sldId id="410" r:id="rId35"/>
    <p:sldId id="413" r:id="rId36"/>
    <p:sldId id="411" r:id="rId37"/>
    <p:sldId id="416" r:id="rId38"/>
    <p:sldId id="376" r:id="rId39"/>
    <p:sldId id="419" r:id="rId40"/>
    <p:sldId id="420" r:id="rId41"/>
    <p:sldId id="371" r:id="rId42"/>
    <p:sldId id="372" r:id="rId43"/>
    <p:sldId id="421" r:id="rId44"/>
    <p:sldId id="375" r:id="rId45"/>
  </p:sldIdLst>
  <p:sldSz cx="12192000" cy="6858000"/>
  <p:notesSz cx="12192000" cy="6858000"/>
  <p:custDataLst>
    <p:tags r:id="rId4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DC752"/>
    <a:srgbClr val="252F53"/>
    <a:srgbClr val="04040B"/>
    <a:srgbClr val="12A3C9"/>
    <a:srgbClr val="FFFFFF"/>
    <a:srgbClr val="F7F7F7"/>
    <a:srgbClr val="FCFCFD"/>
    <a:srgbClr val="66C0DD"/>
    <a:srgbClr val="1815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92" autoAdjust="0"/>
    <p:restoredTop sz="94660"/>
  </p:normalViewPr>
  <p:slideViewPr>
    <p:cSldViewPr>
      <p:cViewPr varScale="1">
        <p:scale>
          <a:sx n="104" d="100"/>
          <a:sy n="104" d="100"/>
        </p:scale>
        <p:origin x="2466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2496"/>
    </p:cViewPr>
  </p:sorterViewPr>
  <p:notesViewPr>
    <p:cSldViewPr>
      <p:cViewPr varScale="1">
        <p:scale>
          <a:sx n="112" d="100"/>
          <a:sy n="112" d="100"/>
        </p:scale>
        <p:origin x="3270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ip" userId="0d4f435ca43b6f78" providerId="LiveId" clId="{252A75C1-A9E1-4BBC-922F-A367680CA02E}"/>
    <pc:docChg chg="modShowInfo">
      <pc:chgData name="Philip" userId="0d4f435ca43b6f78" providerId="LiveId" clId="{252A75C1-A9E1-4BBC-922F-A367680CA02E}" dt="2023-04-02T13:34:08.124" v="0" actId="2744"/>
      <pc:docMkLst>
        <pc:docMk/>
      </pc:docMkLst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0FDB0-9883-4DFA-AB99-38306EB70B7C}" type="datetimeFigureOut">
              <a:rPr lang="en-GB" smtClean="0"/>
              <a:t>02/04/2023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AB517-E579-4FED-A96A-720A96BF81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684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AB517-E579-4FED-A96A-720A96BF81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5005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109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6398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884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62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051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6919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101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7038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63012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61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49604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71648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73134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29230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43133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4965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7386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7185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283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196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144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4907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6719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6118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45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7079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002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6403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4859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6221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24824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4593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7362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92692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774664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00996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0351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5767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8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57F1C-7BDF-4236-B6A4-3C314EF04971}" type="datetime1">
              <a:rPr lang="en-US" smtClean="0"/>
              <a:t>4/2/2023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3" y="4224338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08"/>
                </a:lnTo>
                <a:lnTo>
                  <a:pt x="5080" y="27841"/>
                </a:lnTo>
                <a:lnTo>
                  <a:pt x="10402" y="32097"/>
                </a:lnTo>
                <a:lnTo>
                  <a:pt x="16991" y="35005"/>
                </a:lnTo>
                <a:lnTo>
                  <a:pt x="24405" y="36429"/>
                </a:lnTo>
                <a:lnTo>
                  <a:pt x="32207" y="36235"/>
                </a:lnTo>
                <a:lnTo>
                  <a:pt x="51320" y="11521"/>
                </a:lnTo>
                <a:lnTo>
                  <a:pt x="45351" y="4460"/>
                </a:lnTo>
                <a:lnTo>
                  <a:pt x="35953" y="1183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49" y="3438231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30"/>
                </a:lnTo>
                <a:lnTo>
                  <a:pt x="404" y="14157"/>
                </a:lnTo>
                <a:lnTo>
                  <a:pt x="0" y="21319"/>
                </a:lnTo>
                <a:lnTo>
                  <a:pt x="3437" y="28289"/>
                </a:lnTo>
                <a:lnTo>
                  <a:pt x="7768" y="33522"/>
                </a:lnTo>
                <a:lnTo>
                  <a:pt x="15261" y="36849"/>
                </a:lnTo>
                <a:lnTo>
                  <a:pt x="23503" y="37179"/>
                </a:lnTo>
                <a:lnTo>
                  <a:pt x="33369" y="36094"/>
                </a:lnTo>
                <a:lnTo>
                  <a:pt x="41617" y="32399"/>
                </a:lnTo>
                <a:lnTo>
                  <a:pt x="47403" y="26669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211" y="8706"/>
                </a:lnTo>
                <a:lnTo>
                  <a:pt x="39412" y="3272"/>
                </a:lnTo>
                <a:lnTo>
                  <a:pt x="30649" y="303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608" y="3430748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895" y="0"/>
                </a:moveTo>
                <a:lnTo>
                  <a:pt x="14678" y="2053"/>
                </a:lnTo>
                <a:lnTo>
                  <a:pt x="6959" y="6750"/>
                </a:lnTo>
                <a:lnTo>
                  <a:pt x="774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79" y="32772"/>
                </a:lnTo>
                <a:lnTo>
                  <a:pt x="17627" y="35739"/>
                </a:lnTo>
                <a:lnTo>
                  <a:pt x="25542" y="37004"/>
                </a:lnTo>
                <a:lnTo>
                  <a:pt x="33781" y="36417"/>
                </a:lnTo>
                <a:lnTo>
                  <a:pt x="43776" y="33851"/>
                </a:lnTo>
                <a:lnTo>
                  <a:pt x="51079" y="27412"/>
                </a:lnTo>
                <a:lnTo>
                  <a:pt x="52734" y="20085"/>
                </a:lnTo>
                <a:lnTo>
                  <a:pt x="51384" y="20085"/>
                </a:lnTo>
                <a:lnTo>
                  <a:pt x="52031" y="13989"/>
                </a:lnTo>
                <a:lnTo>
                  <a:pt x="48628" y="8032"/>
                </a:lnTo>
                <a:lnTo>
                  <a:pt x="42278" y="4146"/>
                </a:lnTo>
                <a:lnTo>
                  <a:pt x="33473" y="670"/>
                </a:lnTo>
                <a:lnTo>
                  <a:pt x="23895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84" y="20085"/>
                </a:lnTo>
                <a:lnTo>
                  <a:pt x="52734" y="20085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3998" y="3414236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6"/>
                </a:lnTo>
                <a:lnTo>
                  <a:pt x="6959" y="6494"/>
                </a:lnTo>
                <a:lnTo>
                  <a:pt x="787" y="12780"/>
                </a:lnTo>
                <a:lnTo>
                  <a:pt x="0" y="21150"/>
                </a:lnTo>
                <a:lnTo>
                  <a:pt x="4940" y="28008"/>
                </a:lnTo>
                <a:lnTo>
                  <a:pt x="10734" y="32318"/>
                </a:lnTo>
                <a:lnTo>
                  <a:pt x="17775" y="35199"/>
                </a:lnTo>
                <a:lnTo>
                  <a:pt x="25608" y="36523"/>
                </a:lnTo>
                <a:lnTo>
                  <a:pt x="33782" y="36161"/>
                </a:lnTo>
                <a:lnTo>
                  <a:pt x="43942" y="33850"/>
                </a:lnTo>
                <a:lnTo>
                  <a:pt x="51295" y="27258"/>
                </a:lnTo>
                <a:lnTo>
                  <a:pt x="52471" y="19829"/>
                </a:lnTo>
                <a:lnTo>
                  <a:pt x="51104" y="19829"/>
                </a:lnTo>
                <a:lnTo>
                  <a:pt x="51612" y="13949"/>
                </a:lnTo>
                <a:lnTo>
                  <a:pt x="48361" y="8247"/>
                </a:lnTo>
                <a:lnTo>
                  <a:pt x="42341" y="4411"/>
                </a:lnTo>
                <a:lnTo>
                  <a:pt x="33630" y="809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397"/>
                </a:moveTo>
                <a:lnTo>
                  <a:pt x="51104" y="19829"/>
                </a:lnTo>
                <a:lnTo>
                  <a:pt x="52471" y="19829"/>
                </a:lnTo>
                <a:lnTo>
                  <a:pt x="52539" y="19397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6" y="3386675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3" y="0"/>
                </a:moveTo>
                <a:lnTo>
                  <a:pt x="0" y="22242"/>
                </a:lnTo>
                <a:lnTo>
                  <a:pt x="3303" y="29336"/>
                </a:lnTo>
                <a:lnTo>
                  <a:pt x="8832" y="33427"/>
                </a:lnTo>
                <a:lnTo>
                  <a:pt x="15501" y="36229"/>
                </a:lnTo>
                <a:lnTo>
                  <a:pt x="22923" y="37627"/>
                </a:lnTo>
                <a:lnTo>
                  <a:pt x="30709" y="37503"/>
                </a:lnTo>
                <a:lnTo>
                  <a:pt x="40945" y="35204"/>
                </a:lnTo>
                <a:lnTo>
                  <a:pt x="48400" y="28638"/>
                </a:lnTo>
                <a:lnTo>
                  <a:pt x="49759" y="20739"/>
                </a:lnTo>
                <a:lnTo>
                  <a:pt x="49556" y="12839"/>
                </a:lnTo>
                <a:lnTo>
                  <a:pt x="43587" y="5664"/>
                </a:lnTo>
                <a:lnTo>
                  <a:pt x="34164" y="2031"/>
                </a:lnTo>
                <a:lnTo>
                  <a:pt x="26963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6" y="3086787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52"/>
                </a:lnTo>
                <a:lnTo>
                  <a:pt x="4406" y="7608"/>
                </a:lnTo>
                <a:lnTo>
                  <a:pt x="415" y="14131"/>
                </a:lnTo>
                <a:lnTo>
                  <a:pt x="0" y="21297"/>
                </a:lnTo>
                <a:lnTo>
                  <a:pt x="3428" y="28282"/>
                </a:lnTo>
                <a:lnTo>
                  <a:pt x="7708" y="33463"/>
                </a:lnTo>
                <a:lnTo>
                  <a:pt x="15099" y="36791"/>
                </a:lnTo>
                <a:lnTo>
                  <a:pt x="23252" y="37172"/>
                </a:lnTo>
                <a:lnTo>
                  <a:pt x="33127" y="36161"/>
                </a:lnTo>
                <a:lnTo>
                  <a:pt x="41431" y="32532"/>
                </a:lnTo>
                <a:lnTo>
                  <a:pt x="47304" y="26847"/>
                </a:lnTo>
                <a:lnTo>
                  <a:pt x="49884" y="19671"/>
                </a:lnTo>
                <a:lnTo>
                  <a:pt x="50202" y="15823"/>
                </a:lnTo>
                <a:lnTo>
                  <a:pt x="48932" y="12000"/>
                </a:lnTo>
                <a:lnTo>
                  <a:pt x="46227" y="8724"/>
                </a:lnTo>
                <a:lnTo>
                  <a:pt x="39442" y="3282"/>
                </a:lnTo>
                <a:lnTo>
                  <a:pt x="30687" y="308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4" y="3060602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84" y="0"/>
                </a:moveTo>
                <a:lnTo>
                  <a:pt x="0" y="22708"/>
                </a:lnTo>
                <a:lnTo>
                  <a:pt x="3648" y="29527"/>
                </a:lnTo>
                <a:lnTo>
                  <a:pt x="7915" y="34721"/>
                </a:lnTo>
                <a:lnTo>
                  <a:pt x="15307" y="38036"/>
                </a:lnTo>
                <a:lnTo>
                  <a:pt x="23460" y="38417"/>
                </a:lnTo>
                <a:lnTo>
                  <a:pt x="33334" y="37408"/>
                </a:lnTo>
                <a:lnTo>
                  <a:pt x="41638" y="33783"/>
                </a:lnTo>
                <a:lnTo>
                  <a:pt x="47511" y="28103"/>
                </a:lnTo>
                <a:lnTo>
                  <a:pt x="50092" y="20929"/>
                </a:lnTo>
                <a:lnTo>
                  <a:pt x="50219" y="12954"/>
                </a:lnTo>
                <a:lnTo>
                  <a:pt x="43983" y="5702"/>
                </a:lnTo>
                <a:lnTo>
                  <a:pt x="34217" y="2438"/>
                </a:lnTo>
                <a:lnTo>
                  <a:pt x="26584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5" y="304362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2" y="0"/>
                </a:moveTo>
                <a:lnTo>
                  <a:pt x="18541" y="402"/>
                </a:lnTo>
                <a:lnTo>
                  <a:pt x="9582" y="3644"/>
                </a:lnTo>
                <a:lnTo>
                  <a:pt x="3208" y="9013"/>
                </a:lnTo>
                <a:lnTo>
                  <a:pt x="0" y="15795"/>
                </a:lnTo>
                <a:lnTo>
                  <a:pt x="533" y="23186"/>
                </a:lnTo>
                <a:lnTo>
                  <a:pt x="4888" y="29868"/>
                </a:lnTo>
                <a:lnTo>
                  <a:pt x="12094" y="34618"/>
                </a:lnTo>
                <a:lnTo>
                  <a:pt x="21166" y="37007"/>
                </a:lnTo>
                <a:lnTo>
                  <a:pt x="31114" y="36610"/>
                </a:lnTo>
                <a:lnTo>
                  <a:pt x="41274" y="34286"/>
                </a:lnTo>
                <a:lnTo>
                  <a:pt x="48628" y="27707"/>
                </a:lnTo>
                <a:lnTo>
                  <a:pt x="49872" y="19846"/>
                </a:lnTo>
                <a:lnTo>
                  <a:pt x="50063" y="17827"/>
                </a:lnTo>
                <a:lnTo>
                  <a:pt x="49801" y="15772"/>
                </a:lnTo>
                <a:lnTo>
                  <a:pt x="49123" y="13826"/>
                </a:lnTo>
                <a:lnTo>
                  <a:pt x="44777" y="7142"/>
                </a:lnTo>
                <a:lnTo>
                  <a:pt x="37575" y="2390"/>
                </a:lnTo>
                <a:lnTo>
                  <a:pt x="28502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5" y="2037768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60"/>
                </a:lnTo>
                <a:lnTo>
                  <a:pt x="3519" y="29514"/>
                </a:lnTo>
                <a:lnTo>
                  <a:pt x="9165" y="34030"/>
                </a:lnTo>
                <a:lnTo>
                  <a:pt x="16217" y="36998"/>
                </a:lnTo>
                <a:lnTo>
                  <a:pt x="24134" y="38265"/>
                </a:lnTo>
                <a:lnTo>
                  <a:pt x="32373" y="37680"/>
                </a:lnTo>
                <a:lnTo>
                  <a:pt x="42355" y="35115"/>
                </a:lnTo>
                <a:lnTo>
                  <a:pt x="49658" y="28676"/>
                </a:lnTo>
                <a:lnTo>
                  <a:pt x="51410" y="20916"/>
                </a:lnTo>
                <a:lnTo>
                  <a:pt x="49910" y="14997"/>
                </a:lnTo>
                <a:lnTo>
                  <a:pt x="46346" y="9715"/>
                </a:lnTo>
                <a:lnTo>
                  <a:pt x="40988" y="5357"/>
                </a:lnTo>
                <a:lnTo>
                  <a:pt x="34100" y="2209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77F9C-1B7A-4253-8774-B5A48A52146F}" type="datetime1">
              <a:rPr lang="en-US" smtClean="0"/>
              <a:t>4/2/2023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4" y="4224338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13"/>
                </a:lnTo>
                <a:lnTo>
                  <a:pt x="5080" y="27846"/>
                </a:lnTo>
                <a:lnTo>
                  <a:pt x="10402" y="32097"/>
                </a:lnTo>
                <a:lnTo>
                  <a:pt x="16991" y="35004"/>
                </a:lnTo>
                <a:lnTo>
                  <a:pt x="24405" y="36427"/>
                </a:lnTo>
                <a:lnTo>
                  <a:pt x="32207" y="36228"/>
                </a:lnTo>
                <a:lnTo>
                  <a:pt x="51320" y="11527"/>
                </a:lnTo>
                <a:lnTo>
                  <a:pt x="45351" y="4465"/>
                </a:lnTo>
                <a:lnTo>
                  <a:pt x="35953" y="1189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50" y="343823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24"/>
                </a:lnTo>
                <a:lnTo>
                  <a:pt x="404" y="14151"/>
                </a:lnTo>
                <a:lnTo>
                  <a:pt x="0" y="21312"/>
                </a:lnTo>
                <a:lnTo>
                  <a:pt x="3437" y="28277"/>
                </a:lnTo>
                <a:lnTo>
                  <a:pt x="7768" y="33522"/>
                </a:lnTo>
                <a:lnTo>
                  <a:pt x="15261" y="36849"/>
                </a:lnTo>
                <a:lnTo>
                  <a:pt x="23503" y="37180"/>
                </a:lnTo>
                <a:lnTo>
                  <a:pt x="33369" y="36089"/>
                </a:lnTo>
                <a:lnTo>
                  <a:pt x="41617" y="32395"/>
                </a:lnTo>
                <a:lnTo>
                  <a:pt x="47403" y="26668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198" y="8693"/>
                </a:lnTo>
                <a:lnTo>
                  <a:pt x="39406" y="3267"/>
                </a:lnTo>
                <a:lnTo>
                  <a:pt x="30647" y="302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609" y="3430755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895" y="0"/>
                </a:moveTo>
                <a:lnTo>
                  <a:pt x="14678" y="2053"/>
                </a:lnTo>
                <a:lnTo>
                  <a:pt x="6959" y="6750"/>
                </a:lnTo>
                <a:lnTo>
                  <a:pt x="774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79" y="32766"/>
                </a:lnTo>
                <a:lnTo>
                  <a:pt x="17627" y="35734"/>
                </a:lnTo>
                <a:lnTo>
                  <a:pt x="25542" y="37002"/>
                </a:lnTo>
                <a:lnTo>
                  <a:pt x="33781" y="36417"/>
                </a:lnTo>
                <a:lnTo>
                  <a:pt x="43776" y="33851"/>
                </a:lnTo>
                <a:lnTo>
                  <a:pt x="51079" y="27412"/>
                </a:lnTo>
                <a:lnTo>
                  <a:pt x="52737" y="20072"/>
                </a:lnTo>
                <a:lnTo>
                  <a:pt x="51384" y="20072"/>
                </a:lnTo>
                <a:lnTo>
                  <a:pt x="52031" y="13989"/>
                </a:lnTo>
                <a:lnTo>
                  <a:pt x="48628" y="8032"/>
                </a:lnTo>
                <a:lnTo>
                  <a:pt x="42278" y="4146"/>
                </a:lnTo>
                <a:lnTo>
                  <a:pt x="33473" y="670"/>
                </a:lnTo>
                <a:lnTo>
                  <a:pt x="23895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84" y="20072"/>
                </a:lnTo>
                <a:lnTo>
                  <a:pt x="52737" y="20072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3999" y="3414233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9"/>
                </a:lnTo>
                <a:lnTo>
                  <a:pt x="6959" y="6503"/>
                </a:lnTo>
                <a:lnTo>
                  <a:pt x="787" y="12790"/>
                </a:lnTo>
                <a:lnTo>
                  <a:pt x="0" y="21147"/>
                </a:lnTo>
                <a:lnTo>
                  <a:pt x="4940" y="28005"/>
                </a:lnTo>
                <a:lnTo>
                  <a:pt x="10729" y="32317"/>
                </a:lnTo>
                <a:lnTo>
                  <a:pt x="17770" y="35202"/>
                </a:lnTo>
                <a:lnTo>
                  <a:pt x="25607" y="36531"/>
                </a:lnTo>
                <a:lnTo>
                  <a:pt x="33782" y="36171"/>
                </a:lnTo>
                <a:lnTo>
                  <a:pt x="43942" y="33847"/>
                </a:lnTo>
                <a:lnTo>
                  <a:pt x="51295" y="27268"/>
                </a:lnTo>
                <a:lnTo>
                  <a:pt x="52471" y="19838"/>
                </a:lnTo>
                <a:lnTo>
                  <a:pt x="51104" y="19838"/>
                </a:lnTo>
                <a:lnTo>
                  <a:pt x="51612" y="13958"/>
                </a:lnTo>
                <a:lnTo>
                  <a:pt x="48361" y="8243"/>
                </a:lnTo>
                <a:lnTo>
                  <a:pt x="42341" y="4421"/>
                </a:lnTo>
                <a:lnTo>
                  <a:pt x="33630" y="812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407"/>
                </a:moveTo>
                <a:lnTo>
                  <a:pt x="51104" y="19838"/>
                </a:lnTo>
                <a:lnTo>
                  <a:pt x="52471" y="19838"/>
                </a:lnTo>
                <a:lnTo>
                  <a:pt x="52539" y="19407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6" y="3386669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3" y="0"/>
                </a:moveTo>
                <a:lnTo>
                  <a:pt x="0" y="22249"/>
                </a:lnTo>
                <a:lnTo>
                  <a:pt x="3303" y="29349"/>
                </a:lnTo>
                <a:lnTo>
                  <a:pt x="8832" y="33438"/>
                </a:lnTo>
                <a:lnTo>
                  <a:pt x="15501" y="36236"/>
                </a:lnTo>
                <a:lnTo>
                  <a:pt x="22923" y="37629"/>
                </a:lnTo>
                <a:lnTo>
                  <a:pt x="30709" y="37503"/>
                </a:lnTo>
                <a:lnTo>
                  <a:pt x="40945" y="35204"/>
                </a:lnTo>
                <a:lnTo>
                  <a:pt x="48400" y="28638"/>
                </a:lnTo>
                <a:lnTo>
                  <a:pt x="49759" y="20739"/>
                </a:lnTo>
                <a:lnTo>
                  <a:pt x="49556" y="12852"/>
                </a:lnTo>
                <a:lnTo>
                  <a:pt x="43587" y="5664"/>
                </a:lnTo>
                <a:lnTo>
                  <a:pt x="34164" y="2031"/>
                </a:lnTo>
                <a:lnTo>
                  <a:pt x="26963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7" y="3086788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44"/>
                </a:lnTo>
                <a:lnTo>
                  <a:pt x="4406" y="7608"/>
                </a:lnTo>
                <a:lnTo>
                  <a:pt x="415" y="14133"/>
                </a:lnTo>
                <a:lnTo>
                  <a:pt x="0" y="21297"/>
                </a:lnTo>
                <a:lnTo>
                  <a:pt x="3428" y="28274"/>
                </a:lnTo>
                <a:lnTo>
                  <a:pt x="7708" y="33469"/>
                </a:lnTo>
                <a:lnTo>
                  <a:pt x="15099" y="36783"/>
                </a:lnTo>
                <a:lnTo>
                  <a:pt x="23252" y="37164"/>
                </a:lnTo>
                <a:lnTo>
                  <a:pt x="33125" y="36155"/>
                </a:lnTo>
                <a:lnTo>
                  <a:pt x="41426" y="32531"/>
                </a:lnTo>
                <a:lnTo>
                  <a:pt x="47298" y="26851"/>
                </a:lnTo>
                <a:lnTo>
                  <a:pt x="49884" y="19677"/>
                </a:lnTo>
                <a:lnTo>
                  <a:pt x="50202" y="15828"/>
                </a:lnTo>
                <a:lnTo>
                  <a:pt x="48932" y="12006"/>
                </a:lnTo>
                <a:lnTo>
                  <a:pt x="46227" y="8729"/>
                </a:lnTo>
                <a:lnTo>
                  <a:pt x="39442" y="3287"/>
                </a:lnTo>
                <a:lnTo>
                  <a:pt x="30687" y="312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0" y="3060595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90" y="0"/>
                </a:moveTo>
                <a:lnTo>
                  <a:pt x="0" y="22714"/>
                </a:lnTo>
                <a:lnTo>
                  <a:pt x="3641" y="29540"/>
                </a:lnTo>
                <a:lnTo>
                  <a:pt x="7921" y="34721"/>
                </a:lnTo>
                <a:lnTo>
                  <a:pt x="15312" y="38049"/>
                </a:lnTo>
                <a:lnTo>
                  <a:pt x="23465" y="38430"/>
                </a:lnTo>
                <a:lnTo>
                  <a:pt x="33340" y="37419"/>
                </a:lnTo>
                <a:lnTo>
                  <a:pt x="41644" y="33789"/>
                </a:lnTo>
                <a:lnTo>
                  <a:pt x="47517" y="28105"/>
                </a:lnTo>
                <a:lnTo>
                  <a:pt x="50097" y="20929"/>
                </a:lnTo>
                <a:lnTo>
                  <a:pt x="50224" y="12966"/>
                </a:lnTo>
                <a:lnTo>
                  <a:pt x="43989" y="5702"/>
                </a:lnTo>
                <a:lnTo>
                  <a:pt x="34222" y="2451"/>
                </a:lnTo>
                <a:lnTo>
                  <a:pt x="26590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4" y="304362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3" y="0"/>
                </a:moveTo>
                <a:lnTo>
                  <a:pt x="18542" y="395"/>
                </a:lnTo>
                <a:lnTo>
                  <a:pt x="9583" y="3645"/>
                </a:lnTo>
                <a:lnTo>
                  <a:pt x="3208" y="9017"/>
                </a:lnTo>
                <a:lnTo>
                  <a:pt x="0" y="15788"/>
                </a:lnTo>
                <a:lnTo>
                  <a:pt x="534" y="23192"/>
                </a:lnTo>
                <a:lnTo>
                  <a:pt x="4887" y="29868"/>
                </a:lnTo>
                <a:lnTo>
                  <a:pt x="12091" y="34619"/>
                </a:lnTo>
                <a:lnTo>
                  <a:pt x="21161" y="37011"/>
                </a:lnTo>
                <a:lnTo>
                  <a:pt x="31115" y="36616"/>
                </a:lnTo>
                <a:lnTo>
                  <a:pt x="41275" y="34291"/>
                </a:lnTo>
                <a:lnTo>
                  <a:pt x="48616" y="27713"/>
                </a:lnTo>
                <a:lnTo>
                  <a:pt x="49873" y="19852"/>
                </a:lnTo>
                <a:lnTo>
                  <a:pt x="50064" y="17820"/>
                </a:lnTo>
                <a:lnTo>
                  <a:pt x="49806" y="15777"/>
                </a:lnTo>
                <a:lnTo>
                  <a:pt x="49124" y="13819"/>
                </a:lnTo>
                <a:lnTo>
                  <a:pt x="44778" y="7142"/>
                </a:lnTo>
                <a:lnTo>
                  <a:pt x="37576" y="2392"/>
                </a:lnTo>
                <a:lnTo>
                  <a:pt x="28503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6" y="2037774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59"/>
                </a:lnTo>
                <a:lnTo>
                  <a:pt x="3519" y="29514"/>
                </a:lnTo>
                <a:lnTo>
                  <a:pt x="9165" y="34028"/>
                </a:lnTo>
                <a:lnTo>
                  <a:pt x="16217" y="36991"/>
                </a:lnTo>
                <a:lnTo>
                  <a:pt x="24134" y="38255"/>
                </a:lnTo>
                <a:lnTo>
                  <a:pt x="32373" y="37668"/>
                </a:lnTo>
                <a:lnTo>
                  <a:pt x="42355" y="35102"/>
                </a:lnTo>
                <a:lnTo>
                  <a:pt x="49658" y="28676"/>
                </a:lnTo>
                <a:lnTo>
                  <a:pt x="51410" y="20904"/>
                </a:lnTo>
                <a:lnTo>
                  <a:pt x="49904" y="14991"/>
                </a:lnTo>
                <a:lnTo>
                  <a:pt x="46342" y="9712"/>
                </a:lnTo>
                <a:lnTo>
                  <a:pt x="40986" y="5352"/>
                </a:lnTo>
                <a:lnTo>
                  <a:pt x="34100" y="2197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917624" y="1865835"/>
            <a:ext cx="4079875" cy="3759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38427-8C55-4974-9A4A-993D8E8E3B09}" type="datetime1">
              <a:rPr lang="en-US" smtClean="0"/>
              <a:t>4/2/2023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7" y="4224340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08"/>
                </a:lnTo>
                <a:lnTo>
                  <a:pt x="5080" y="27841"/>
                </a:lnTo>
                <a:lnTo>
                  <a:pt x="10402" y="32097"/>
                </a:lnTo>
                <a:lnTo>
                  <a:pt x="16991" y="35003"/>
                </a:lnTo>
                <a:lnTo>
                  <a:pt x="24405" y="36424"/>
                </a:lnTo>
                <a:lnTo>
                  <a:pt x="32207" y="36223"/>
                </a:lnTo>
                <a:lnTo>
                  <a:pt x="51320" y="11521"/>
                </a:lnTo>
                <a:lnTo>
                  <a:pt x="45339" y="4460"/>
                </a:lnTo>
                <a:lnTo>
                  <a:pt x="35953" y="1183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53" y="3438233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24"/>
                </a:lnTo>
                <a:lnTo>
                  <a:pt x="404" y="14153"/>
                </a:lnTo>
                <a:lnTo>
                  <a:pt x="0" y="21317"/>
                </a:lnTo>
                <a:lnTo>
                  <a:pt x="3437" y="28290"/>
                </a:lnTo>
                <a:lnTo>
                  <a:pt x="7755" y="33522"/>
                </a:lnTo>
                <a:lnTo>
                  <a:pt x="15248" y="36849"/>
                </a:lnTo>
                <a:lnTo>
                  <a:pt x="23503" y="37180"/>
                </a:lnTo>
                <a:lnTo>
                  <a:pt x="33363" y="36094"/>
                </a:lnTo>
                <a:lnTo>
                  <a:pt x="41612" y="32400"/>
                </a:lnTo>
                <a:lnTo>
                  <a:pt x="47401" y="26669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198" y="8693"/>
                </a:lnTo>
                <a:lnTo>
                  <a:pt x="39406" y="3267"/>
                </a:lnTo>
                <a:lnTo>
                  <a:pt x="30647" y="302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599" y="3430751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902" y="0"/>
                </a:moveTo>
                <a:lnTo>
                  <a:pt x="14685" y="2053"/>
                </a:lnTo>
                <a:lnTo>
                  <a:pt x="6972" y="6750"/>
                </a:lnTo>
                <a:lnTo>
                  <a:pt x="787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86" y="32766"/>
                </a:lnTo>
                <a:lnTo>
                  <a:pt x="17638" y="35734"/>
                </a:lnTo>
                <a:lnTo>
                  <a:pt x="25555" y="37002"/>
                </a:lnTo>
                <a:lnTo>
                  <a:pt x="33794" y="36417"/>
                </a:lnTo>
                <a:lnTo>
                  <a:pt x="43789" y="33851"/>
                </a:lnTo>
                <a:lnTo>
                  <a:pt x="51092" y="27412"/>
                </a:lnTo>
                <a:lnTo>
                  <a:pt x="52735" y="20085"/>
                </a:lnTo>
                <a:lnTo>
                  <a:pt x="51396" y="20085"/>
                </a:lnTo>
                <a:lnTo>
                  <a:pt x="52044" y="13989"/>
                </a:lnTo>
                <a:lnTo>
                  <a:pt x="48640" y="8032"/>
                </a:lnTo>
                <a:lnTo>
                  <a:pt x="42290" y="4146"/>
                </a:lnTo>
                <a:lnTo>
                  <a:pt x="33484" y="670"/>
                </a:lnTo>
                <a:lnTo>
                  <a:pt x="23902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96" y="20085"/>
                </a:lnTo>
                <a:lnTo>
                  <a:pt x="52735" y="20085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4001" y="3414234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9"/>
                </a:lnTo>
                <a:lnTo>
                  <a:pt x="6959" y="6499"/>
                </a:lnTo>
                <a:lnTo>
                  <a:pt x="787" y="12785"/>
                </a:lnTo>
                <a:lnTo>
                  <a:pt x="0" y="21142"/>
                </a:lnTo>
                <a:lnTo>
                  <a:pt x="4940" y="28000"/>
                </a:lnTo>
                <a:lnTo>
                  <a:pt x="10729" y="32317"/>
                </a:lnTo>
                <a:lnTo>
                  <a:pt x="17770" y="35202"/>
                </a:lnTo>
                <a:lnTo>
                  <a:pt x="25607" y="36528"/>
                </a:lnTo>
                <a:lnTo>
                  <a:pt x="33782" y="36166"/>
                </a:lnTo>
                <a:lnTo>
                  <a:pt x="43942" y="33842"/>
                </a:lnTo>
                <a:lnTo>
                  <a:pt x="51295" y="27263"/>
                </a:lnTo>
                <a:lnTo>
                  <a:pt x="52471" y="19834"/>
                </a:lnTo>
                <a:lnTo>
                  <a:pt x="51104" y="19834"/>
                </a:lnTo>
                <a:lnTo>
                  <a:pt x="51600" y="13954"/>
                </a:lnTo>
                <a:lnTo>
                  <a:pt x="48361" y="8239"/>
                </a:lnTo>
                <a:lnTo>
                  <a:pt x="42341" y="4416"/>
                </a:lnTo>
                <a:lnTo>
                  <a:pt x="33630" y="809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402"/>
                </a:moveTo>
                <a:lnTo>
                  <a:pt x="51104" y="19834"/>
                </a:lnTo>
                <a:lnTo>
                  <a:pt x="52471" y="19834"/>
                </a:lnTo>
                <a:lnTo>
                  <a:pt x="52539" y="19402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4" y="3386665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8" y="0"/>
                </a:moveTo>
                <a:lnTo>
                  <a:pt x="0" y="22249"/>
                </a:lnTo>
                <a:lnTo>
                  <a:pt x="3308" y="29349"/>
                </a:lnTo>
                <a:lnTo>
                  <a:pt x="8837" y="33440"/>
                </a:lnTo>
                <a:lnTo>
                  <a:pt x="15506" y="36242"/>
                </a:lnTo>
                <a:lnTo>
                  <a:pt x="22928" y="37640"/>
                </a:lnTo>
                <a:lnTo>
                  <a:pt x="30715" y="37515"/>
                </a:lnTo>
                <a:lnTo>
                  <a:pt x="40951" y="35217"/>
                </a:lnTo>
                <a:lnTo>
                  <a:pt x="48406" y="28638"/>
                </a:lnTo>
                <a:lnTo>
                  <a:pt x="49752" y="20751"/>
                </a:lnTo>
                <a:lnTo>
                  <a:pt x="49561" y="12852"/>
                </a:lnTo>
                <a:lnTo>
                  <a:pt x="43592" y="5676"/>
                </a:lnTo>
                <a:lnTo>
                  <a:pt x="34169" y="2044"/>
                </a:lnTo>
                <a:lnTo>
                  <a:pt x="26968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9" y="3086790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52"/>
                </a:lnTo>
                <a:lnTo>
                  <a:pt x="4406" y="7608"/>
                </a:lnTo>
                <a:lnTo>
                  <a:pt x="415" y="14129"/>
                </a:lnTo>
                <a:lnTo>
                  <a:pt x="0" y="21291"/>
                </a:lnTo>
                <a:lnTo>
                  <a:pt x="3428" y="28269"/>
                </a:lnTo>
                <a:lnTo>
                  <a:pt x="7708" y="33463"/>
                </a:lnTo>
                <a:lnTo>
                  <a:pt x="15099" y="36778"/>
                </a:lnTo>
                <a:lnTo>
                  <a:pt x="23240" y="37159"/>
                </a:lnTo>
                <a:lnTo>
                  <a:pt x="33120" y="36155"/>
                </a:lnTo>
                <a:lnTo>
                  <a:pt x="41425" y="32530"/>
                </a:lnTo>
                <a:lnTo>
                  <a:pt x="47298" y="26847"/>
                </a:lnTo>
                <a:lnTo>
                  <a:pt x="49884" y="19671"/>
                </a:lnTo>
                <a:lnTo>
                  <a:pt x="50202" y="15823"/>
                </a:lnTo>
                <a:lnTo>
                  <a:pt x="48932" y="12000"/>
                </a:lnTo>
                <a:lnTo>
                  <a:pt x="46227" y="8724"/>
                </a:lnTo>
                <a:lnTo>
                  <a:pt x="39442" y="3282"/>
                </a:lnTo>
                <a:lnTo>
                  <a:pt x="30687" y="308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2" y="3060603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90" y="0"/>
                </a:moveTo>
                <a:lnTo>
                  <a:pt x="0" y="22703"/>
                </a:lnTo>
                <a:lnTo>
                  <a:pt x="3641" y="29527"/>
                </a:lnTo>
                <a:lnTo>
                  <a:pt x="7921" y="34709"/>
                </a:lnTo>
                <a:lnTo>
                  <a:pt x="15312" y="38036"/>
                </a:lnTo>
                <a:lnTo>
                  <a:pt x="23465" y="38417"/>
                </a:lnTo>
                <a:lnTo>
                  <a:pt x="33338" y="37408"/>
                </a:lnTo>
                <a:lnTo>
                  <a:pt x="41639" y="33783"/>
                </a:lnTo>
                <a:lnTo>
                  <a:pt x="47511" y="28103"/>
                </a:lnTo>
                <a:lnTo>
                  <a:pt x="50097" y="20929"/>
                </a:lnTo>
                <a:lnTo>
                  <a:pt x="50224" y="12954"/>
                </a:lnTo>
                <a:lnTo>
                  <a:pt x="43989" y="5689"/>
                </a:lnTo>
                <a:lnTo>
                  <a:pt x="34222" y="2438"/>
                </a:lnTo>
                <a:lnTo>
                  <a:pt x="26590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2" y="3043629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1" y="0"/>
                </a:moveTo>
                <a:lnTo>
                  <a:pt x="18547" y="403"/>
                </a:lnTo>
                <a:lnTo>
                  <a:pt x="9587" y="3645"/>
                </a:lnTo>
                <a:lnTo>
                  <a:pt x="3211" y="9013"/>
                </a:lnTo>
                <a:lnTo>
                  <a:pt x="0" y="15795"/>
                </a:lnTo>
                <a:lnTo>
                  <a:pt x="525" y="23186"/>
                </a:lnTo>
                <a:lnTo>
                  <a:pt x="4886" y="29868"/>
                </a:lnTo>
                <a:lnTo>
                  <a:pt x="12093" y="34618"/>
                </a:lnTo>
                <a:lnTo>
                  <a:pt x="21165" y="37008"/>
                </a:lnTo>
                <a:lnTo>
                  <a:pt x="31120" y="36610"/>
                </a:lnTo>
                <a:lnTo>
                  <a:pt x="41267" y="34286"/>
                </a:lnTo>
                <a:lnTo>
                  <a:pt x="48620" y="27708"/>
                </a:lnTo>
                <a:lnTo>
                  <a:pt x="49878" y="19846"/>
                </a:lnTo>
                <a:lnTo>
                  <a:pt x="50068" y="17827"/>
                </a:lnTo>
                <a:lnTo>
                  <a:pt x="49806" y="15772"/>
                </a:lnTo>
                <a:lnTo>
                  <a:pt x="49128" y="13814"/>
                </a:lnTo>
                <a:lnTo>
                  <a:pt x="44775" y="7137"/>
                </a:lnTo>
                <a:lnTo>
                  <a:pt x="37571" y="2388"/>
                </a:lnTo>
                <a:lnTo>
                  <a:pt x="28501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7" y="2037770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59"/>
                </a:lnTo>
                <a:lnTo>
                  <a:pt x="3519" y="29514"/>
                </a:lnTo>
                <a:lnTo>
                  <a:pt x="9163" y="34030"/>
                </a:lnTo>
                <a:lnTo>
                  <a:pt x="16212" y="36998"/>
                </a:lnTo>
                <a:lnTo>
                  <a:pt x="24129" y="38265"/>
                </a:lnTo>
                <a:lnTo>
                  <a:pt x="32373" y="37680"/>
                </a:lnTo>
                <a:lnTo>
                  <a:pt x="42355" y="35115"/>
                </a:lnTo>
                <a:lnTo>
                  <a:pt x="49658" y="28676"/>
                </a:lnTo>
                <a:lnTo>
                  <a:pt x="51410" y="20916"/>
                </a:lnTo>
                <a:lnTo>
                  <a:pt x="49904" y="14997"/>
                </a:lnTo>
                <a:lnTo>
                  <a:pt x="46342" y="9715"/>
                </a:lnTo>
                <a:lnTo>
                  <a:pt x="40986" y="5357"/>
                </a:lnTo>
                <a:lnTo>
                  <a:pt x="34100" y="2209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bk object 25"/>
          <p:cNvSpPr/>
          <p:nvPr/>
        </p:nvSpPr>
        <p:spPr>
          <a:xfrm>
            <a:off x="767311" y="2100003"/>
            <a:ext cx="11424802" cy="24816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bk object 26"/>
          <p:cNvSpPr/>
          <p:nvPr/>
        </p:nvSpPr>
        <p:spPr>
          <a:xfrm>
            <a:off x="8236821" y="1939016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3" y="0"/>
                </a:moveTo>
                <a:lnTo>
                  <a:pt x="0" y="17271"/>
                </a:lnTo>
                <a:lnTo>
                  <a:pt x="1343" y="24625"/>
                </a:lnTo>
                <a:lnTo>
                  <a:pt x="6202" y="30811"/>
                </a:lnTo>
                <a:lnTo>
                  <a:pt x="13821" y="35189"/>
                </a:lnTo>
                <a:lnTo>
                  <a:pt x="23444" y="37121"/>
                </a:lnTo>
                <a:lnTo>
                  <a:pt x="33325" y="36119"/>
                </a:lnTo>
                <a:lnTo>
                  <a:pt x="41633" y="32498"/>
                </a:lnTo>
                <a:lnTo>
                  <a:pt x="47507" y="26820"/>
                </a:lnTo>
                <a:lnTo>
                  <a:pt x="50088" y="19646"/>
                </a:lnTo>
                <a:lnTo>
                  <a:pt x="50469" y="11747"/>
                </a:lnTo>
                <a:lnTo>
                  <a:pt x="44449" y="4457"/>
                </a:lnTo>
                <a:lnTo>
                  <a:pt x="34797" y="1155"/>
                </a:lnTo>
                <a:lnTo>
                  <a:pt x="27053" y="0"/>
                </a:lnTo>
                <a:close/>
              </a:path>
            </a:pathLst>
          </a:custGeom>
          <a:solidFill>
            <a:srgbClr val="4AB5A2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bk object 27"/>
          <p:cNvSpPr/>
          <p:nvPr/>
        </p:nvSpPr>
        <p:spPr>
          <a:xfrm>
            <a:off x="2904839" y="4679149"/>
            <a:ext cx="52069" cy="36830"/>
          </a:xfrm>
          <a:custGeom>
            <a:avLst/>
            <a:gdLst/>
            <a:ahLst/>
            <a:cxnLst/>
            <a:rect l="l" t="t" r="r" b="b"/>
            <a:pathLst>
              <a:path w="52069" h="36829">
                <a:moveTo>
                  <a:pt x="24210" y="0"/>
                </a:moveTo>
                <a:lnTo>
                  <a:pt x="14938" y="1919"/>
                </a:lnTo>
                <a:lnTo>
                  <a:pt x="7099" y="6499"/>
                </a:lnTo>
                <a:lnTo>
                  <a:pt x="787" y="12747"/>
                </a:lnTo>
                <a:lnTo>
                  <a:pt x="0" y="21167"/>
                </a:lnTo>
                <a:lnTo>
                  <a:pt x="5079" y="28000"/>
                </a:lnTo>
                <a:lnTo>
                  <a:pt x="10399" y="32246"/>
                </a:lnTo>
                <a:lnTo>
                  <a:pt x="17000" y="35117"/>
                </a:lnTo>
                <a:lnTo>
                  <a:pt x="24423" y="36471"/>
                </a:lnTo>
                <a:lnTo>
                  <a:pt x="32207" y="36166"/>
                </a:lnTo>
                <a:lnTo>
                  <a:pt x="42430" y="33867"/>
                </a:lnTo>
                <a:lnTo>
                  <a:pt x="49885" y="27301"/>
                </a:lnTo>
                <a:lnTo>
                  <a:pt x="51170" y="19834"/>
                </a:lnTo>
                <a:lnTo>
                  <a:pt x="51281" y="19402"/>
                </a:lnTo>
                <a:lnTo>
                  <a:pt x="51752" y="13954"/>
                </a:lnTo>
                <a:lnTo>
                  <a:pt x="48501" y="8239"/>
                </a:lnTo>
                <a:lnTo>
                  <a:pt x="42494" y="4416"/>
                </a:lnTo>
                <a:lnTo>
                  <a:pt x="33775" y="809"/>
                </a:lnTo>
                <a:lnTo>
                  <a:pt x="24210" y="0"/>
                </a:lnTo>
                <a:close/>
              </a:path>
              <a:path w="52069" h="36829">
                <a:moveTo>
                  <a:pt x="51281" y="19402"/>
                </a:moveTo>
                <a:lnTo>
                  <a:pt x="51244" y="19834"/>
                </a:lnTo>
                <a:lnTo>
                  <a:pt x="51281" y="19402"/>
                </a:lnTo>
                <a:close/>
              </a:path>
            </a:pathLst>
          </a:custGeom>
          <a:solidFill>
            <a:srgbClr val="4AB5A2">
              <a:alpha val="63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bk object 28"/>
          <p:cNvSpPr/>
          <p:nvPr/>
        </p:nvSpPr>
        <p:spPr>
          <a:xfrm>
            <a:off x="4190729" y="4659792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5" y="0"/>
                </a:moveTo>
                <a:lnTo>
                  <a:pt x="0" y="17259"/>
                </a:lnTo>
                <a:lnTo>
                  <a:pt x="1343" y="24618"/>
                </a:lnTo>
                <a:lnTo>
                  <a:pt x="6203" y="30803"/>
                </a:lnTo>
                <a:lnTo>
                  <a:pt x="13826" y="35179"/>
                </a:lnTo>
                <a:lnTo>
                  <a:pt x="23456" y="37109"/>
                </a:lnTo>
                <a:lnTo>
                  <a:pt x="33331" y="36107"/>
                </a:lnTo>
                <a:lnTo>
                  <a:pt x="41636" y="32486"/>
                </a:lnTo>
                <a:lnTo>
                  <a:pt x="47513" y="26807"/>
                </a:lnTo>
                <a:lnTo>
                  <a:pt x="50101" y="19634"/>
                </a:lnTo>
                <a:lnTo>
                  <a:pt x="50444" y="11696"/>
                </a:lnTo>
                <a:lnTo>
                  <a:pt x="44449" y="4343"/>
                </a:lnTo>
                <a:lnTo>
                  <a:pt x="34810" y="926"/>
                </a:lnTo>
                <a:lnTo>
                  <a:pt x="27055" y="0"/>
                </a:lnTo>
                <a:close/>
              </a:path>
            </a:pathLst>
          </a:custGeom>
          <a:solidFill>
            <a:srgbClr val="4AB5A2">
              <a:alpha val="54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bk object 29"/>
          <p:cNvSpPr/>
          <p:nvPr/>
        </p:nvSpPr>
        <p:spPr>
          <a:xfrm>
            <a:off x="6710814" y="1956323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3790" y="0"/>
                </a:moveTo>
                <a:lnTo>
                  <a:pt x="18621" y="977"/>
                </a:lnTo>
                <a:lnTo>
                  <a:pt x="9641" y="4201"/>
                </a:lnTo>
                <a:lnTo>
                  <a:pt x="3240" y="9555"/>
                </a:lnTo>
                <a:lnTo>
                  <a:pt x="0" y="16306"/>
                </a:lnTo>
                <a:lnTo>
                  <a:pt x="499" y="23723"/>
                </a:lnTo>
                <a:lnTo>
                  <a:pt x="4833" y="30413"/>
                </a:lnTo>
                <a:lnTo>
                  <a:pt x="12021" y="35183"/>
                </a:lnTo>
                <a:lnTo>
                  <a:pt x="21080" y="37598"/>
                </a:lnTo>
                <a:lnTo>
                  <a:pt x="31029" y="37223"/>
                </a:lnTo>
                <a:lnTo>
                  <a:pt x="41177" y="34899"/>
                </a:lnTo>
                <a:lnTo>
                  <a:pt x="48530" y="28320"/>
                </a:lnTo>
                <a:lnTo>
                  <a:pt x="49787" y="20459"/>
                </a:lnTo>
                <a:lnTo>
                  <a:pt x="50067" y="12458"/>
                </a:lnTo>
                <a:lnTo>
                  <a:pt x="43945" y="5105"/>
                </a:lnTo>
                <a:lnTo>
                  <a:pt x="34192" y="1752"/>
                </a:lnTo>
                <a:lnTo>
                  <a:pt x="29251" y="266"/>
                </a:lnTo>
                <a:lnTo>
                  <a:pt x="23790" y="0"/>
                </a:lnTo>
                <a:close/>
              </a:path>
            </a:pathLst>
          </a:custGeom>
          <a:solidFill>
            <a:srgbClr val="F4D24E">
              <a:alpha val="8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bk object 30"/>
          <p:cNvSpPr/>
          <p:nvPr/>
        </p:nvSpPr>
        <p:spPr>
          <a:xfrm>
            <a:off x="8845601" y="4881850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3" y="0"/>
                </a:moveTo>
                <a:lnTo>
                  <a:pt x="0" y="17266"/>
                </a:lnTo>
                <a:lnTo>
                  <a:pt x="1343" y="24625"/>
                </a:lnTo>
                <a:lnTo>
                  <a:pt x="6202" y="30810"/>
                </a:lnTo>
                <a:lnTo>
                  <a:pt x="13821" y="35186"/>
                </a:lnTo>
                <a:lnTo>
                  <a:pt x="23444" y="37116"/>
                </a:lnTo>
                <a:lnTo>
                  <a:pt x="33324" y="36114"/>
                </a:lnTo>
                <a:lnTo>
                  <a:pt x="41629" y="32493"/>
                </a:lnTo>
                <a:lnTo>
                  <a:pt x="47502" y="26815"/>
                </a:lnTo>
                <a:lnTo>
                  <a:pt x="50088" y="19641"/>
                </a:lnTo>
                <a:lnTo>
                  <a:pt x="50469" y="11741"/>
                </a:lnTo>
                <a:lnTo>
                  <a:pt x="44449" y="4451"/>
                </a:lnTo>
                <a:lnTo>
                  <a:pt x="34797" y="1149"/>
                </a:lnTo>
                <a:lnTo>
                  <a:pt x="27053" y="0"/>
                </a:lnTo>
                <a:close/>
              </a:path>
            </a:pathLst>
          </a:custGeom>
          <a:solidFill>
            <a:srgbClr val="F4D24E">
              <a:alpha val="34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bk object 31"/>
          <p:cNvSpPr/>
          <p:nvPr/>
        </p:nvSpPr>
        <p:spPr>
          <a:xfrm>
            <a:off x="761997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7997"/>
                </a:lnTo>
              </a:path>
            </a:pathLst>
          </a:custGeom>
          <a:ln w="12700">
            <a:solidFill>
              <a:srgbClr val="F0F1F1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34D6C-E98F-459B-A130-296815ABCDFF}" type="datetime1">
              <a:rPr lang="en-US" smtClean="0"/>
              <a:t>4/2/2023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8CB71-B88D-4AEC-96BC-5092276AC387}" type="datetime1">
              <a:rPr lang="en-US" smtClean="0"/>
              <a:t>4/2/2023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98894-21D9-4083-A8D9-99F79ECE72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D94319-AA68-47BE-B07F-3BD48A1E13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A0147-6662-4CC3-95AA-71743B0DB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26238-ACBC-4E06-BD09-27C4BC19C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>
                <a:solidFill>
                  <a:schemeClr val="tx2"/>
                </a:solidFill>
              </a:rPr>
              <a:t>31 August 2009                             Slide ‹#› of 25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F22D6-A6CE-41C0-AF1C-82BAB5A9F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88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06062-E155-497D-B9E0-B82DF5A33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265C9-4AF3-44DC-BBC5-0E54A25AC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AEF12-1F27-4B9C-AF75-7608C1F1B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CD651-A783-433F-8529-3A919CC195B2}" type="datetimeFigureOut">
              <a:rPr lang="en-GB" smtClean="0"/>
              <a:t>02/04/2023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FA7F4-E94A-48D3-B58C-25C2009B2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4819" y="6211550"/>
            <a:ext cx="411480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Slide </a:t>
            </a:r>
            <a:fld id="{297731B2-A926-49A7-905A-A1F207D5F530}" type="slidenum">
              <a:rPr lang="en-US" smtClean="0"/>
              <a:pPr/>
              <a:t>‹#›</a:t>
            </a:fld>
            <a:r>
              <a:rPr lang="en-US"/>
              <a:t> of xxx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9686C-1358-4DA7-A01B-AD7A2449B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8" name="Picture 7" descr="image001">
            <a:extLst>
              <a:ext uri="{FF2B5EF4-FFF2-40B4-BE49-F238E27FC236}">
                <a16:creationId xmlns:a16="http://schemas.microsoft.com/office/drawing/2014/main" id="{EB6C3998-DBEF-4CD8-ADEC-311D2BF79A8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497" y="6066749"/>
            <a:ext cx="3944112" cy="6547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48119EB-5A1B-4A49-AE82-BAC343A7988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004363"/>
            <a:ext cx="2024551" cy="7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17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B0EC7-0400-499B-AAF7-FCE27C6C9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40BDE9-D78B-4342-AF2F-FB6C6C02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81A7F-356C-43F4-8C36-A3AC57379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C422B-E5B8-406A-8019-E1C37BB5B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31 August 2009                             Slide ‹#› of 25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62F50-C470-41DA-8F93-6761DCEA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841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E4B29-CB84-4849-9F34-97B666CAB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5B9A3-AA6A-430F-9EF5-3F351F7BA8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940AAD-56FF-4B56-8D8C-8DF82422E1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33403A-162F-4663-8FC7-7F02793F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C64A84-9686-4C55-87ED-E7E58CA64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0D1B56-DF2D-43C7-A425-7035F8E9B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4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6BAC1-D9E9-471D-9121-A8CB4C9CB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35A8-04E7-49EC-949C-2235A3824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AB1C29-EA93-402A-99B2-87A2BB7008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62EFC2-B2BD-4E32-B218-9440F175AB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63995-06F5-41CE-8B88-F23608E8A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699A3E-873D-4618-83E4-249A710A7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363028-458A-4118-8F0A-00076F435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1CACEA-F22A-43F2-B37F-990FE7B2F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132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82884-5980-4026-9E66-9C3EC1866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566CF-45FF-4E20-9682-35941ED1C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912810-8F67-42A9-804B-325DA2E39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0695FA-88C4-44C8-BD20-47D2D0B6A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027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8D87C2-BB9D-49ED-9C4C-0D0DDBAF5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DD7516-8245-4FB2-B5A4-F4BC847CA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60B824-EADC-4220-9F79-D4532D873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39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ECEE1-69B0-4432-8C10-AB8A3C5A7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A8402-F9E8-4191-9398-E11CA4756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AA2C34-144D-4F8B-8090-788170EDA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CC526-1B44-4F1F-8F70-4251B47DC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CD651-A783-433F-8529-3A919CC195B2}" type="datetimeFigureOut">
              <a:rPr lang="en-GB" smtClean="0"/>
              <a:t>02/04/2023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CCDB99-D707-459D-AB00-D121C072C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44106-2CFD-480C-A6F0-1BEE7EB18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43935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1AC6D-C108-477B-B993-0282EBDBB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7CAC06-56FA-42C6-A4C3-DE5151AA0E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A38F4-0325-48D2-AF0F-E6076E8204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AB8650-D3A5-4D12-9C2B-614E5B142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20E43D-754C-477B-837C-B965F1F06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03DB5F-B45E-4A25-ADD4-68789C81A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622895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2BF93-2ACC-42D3-AD69-86203166F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3D320-F4F2-4112-B79E-69C12F86B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77725-9B91-444A-8369-03BE7A9E1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B79DF-955A-4A55-87C3-C1FA426D3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A2D6E-4F2E-47B0-9B3B-7AB78DE1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9265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B11933-0F93-4553-91B5-8BC58C0548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CD4CF2-6D47-44B4-ABFA-E3583EDB97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687A2-46AD-4246-8C91-B672E7BCA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13097-4BC0-4A35-A5BC-60074BA03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F0C3D-D364-49EA-85AA-1F8154CC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5963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 descr="sm_glob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16865" y="1755649"/>
            <a:ext cx="2153743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2716732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DCC76-D12B-45C1-8E45-CCD058E19FC0}" type="datetime1">
              <a:rPr lang="en-US" smtClean="0"/>
              <a:t>4/2/2023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F03AC6-E1C3-41E3-9D4A-DFC414AAE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BE994D-7A93-4254-9F04-89D5193B7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F47A6-023F-4F34-A41D-2D5AA2E440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CD651-A783-433F-8529-3A919CC195B2}" type="datetimeFigureOut">
              <a:rPr lang="en-GB" smtClean="0"/>
              <a:t>02/04/2023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9CD58-08D7-4940-A132-53B0F9E65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C5AF0-85D9-43D9-885D-F3D4518A5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9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12" Type="http://schemas.openxmlformats.org/officeDocument/2006/relationships/image" Target="../media/image7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notesSlide" Target="../notesSlides/notesSlide14.xml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7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hyperlink" Target="https://www.foreseemed.com/hospital-workflows" TargetMode="External"/><Relationship Id="rId5" Type="http://schemas.openxmlformats.org/officeDocument/2006/relationships/image" Target="../media/image25.gif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6.png"/><Relationship Id="rId5" Type="http://schemas.openxmlformats.org/officeDocument/2006/relationships/hyperlink" Target="http://www2.westsussex.gov.uk/LearningandDevelopment/fwi/How%20to%20complete%20Adult%20Mental%20Health%20Services%20social%20care%20workflow%20on%20Frameworki.pdf" TargetMode="External"/><Relationship Id="rId4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7.png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7.png"/><Relationship Id="rId5" Type="http://schemas.openxmlformats.org/officeDocument/2006/relationships/hyperlink" Target="https://bpmn.io/" TargetMode="External"/><Relationship Id="rId4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www.omg.org/spec/BPMN/2.0/About-BPMN/" TargetMode="Externa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hyperlink" Target="https://www.processmaker.com/blog/what-is-the-bpmn-2-0-standard/" TargetMode="External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1.png"/><Relationship Id="rId5" Type="http://schemas.openxmlformats.org/officeDocument/2006/relationships/hyperlink" Target="https://www.sciencedirect.com/science/article/pii/S1877050917323116" TargetMode="External"/><Relationship Id="rId4" Type="http://schemas.openxmlformats.org/officeDocument/2006/relationships/notesSlide" Target="../notesSlides/notesSl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32.png"/><Relationship Id="rId5" Type="http://schemas.openxmlformats.org/officeDocument/2006/relationships/hyperlink" Target="https://www.sciencedirect.com/science/article/pii/S153204641400269X" TargetMode="External"/><Relationship Id="rId4" Type="http://schemas.openxmlformats.org/officeDocument/2006/relationships/notesSlide" Target="../notesSlides/notesSlide2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www.bpm-plus.org/" TargetMode="Externa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hyperlink" Target="https://camunda.com/download/" TargetMode="External"/><Relationship Id="rId5" Type="http://schemas.openxmlformats.org/officeDocument/2006/relationships/hyperlink" Target="https://bpmn.io/" TargetMode="External"/><Relationship Id="rId4" Type="http://schemas.openxmlformats.org/officeDocument/2006/relationships/notesSlide" Target="../notesSlides/notesSlide30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33.png"/><Relationship Id="rId5" Type="http://schemas.openxmlformats.org/officeDocument/2006/relationships/hyperlink" Target="https://hl7.org/fhir" TargetMode="External"/><Relationship Id="rId4" Type="http://schemas.openxmlformats.org/officeDocument/2006/relationships/notesSlide" Target="../notesSlides/notesSlide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notesSlide" Target="../notesSlides/notesSlide3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37.png"/><Relationship Id="rId5" Type="http://schemas.openxmlformats.org/officeDocument/2006/relationships/hyperlink" Target="https://hl7.org/fhir/workflow.html" TargetMode="External"/><Relationship Id="rId4" Type="http://schemas.openxmlformats.org/officeDocument/2006/relationships/notesSlide" Target="../notesSlides/notesSlide3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7.png"/><Relationship Id="rId5" Type="http://schemas.openxmlformats.org/officeDocument/2006/relationships/hyperlink" Target="https://www.thelancet.com/journals/lanpsy/article/PIIS2215-0366(21)00113-9/fulltext" TargetMode="External"/><Relationship Id="rId4" Type="http://schemas.openxmlformats.org/officeDocument/2006/relationships/notesSlide" Target="../notesSlides/notesSlide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person, computer&#10;&#10;Description automatically generated">
            <a:extLst>
              <a:ext uri="{FF2B5EF4-FFF2-40B4-BE49-F238E27FC236}">
                <a16:creationId xmlns:a16="http://schemas.microsoft.com/office/drawing/2014/main" id="{A8EDEE59-F983-447C-9E79-CC4EBA45BB6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6" r="4130"/>
          <a:stretch/>
        </p:blipFill>
        <p:spPr>
          <a:xfrm>
            <a:off x="0" y="0"/>
            <a:ext cx="7010400" cy="6858000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0075771" y="1994022"/>
            <a:ext cx="55880" cy="41275"/>
          </a:xfrm>
          <a:custGeom>
            <a:avLst/>
            <a:gdLst/>
            <a:ahLst/>
            <a:cxnLst/>
            <a:rect l="l" t="t" r="r" b="b"/>
            <a:pathLst>
              <a:path w="55879" h="41275">
                <a:moveTo>
                  <a:pt x="30481" y="0"/>
                </a:moveTo>
                <a:lnTo>
                  <a:pt x="558" y="19039"/>
                </a:lnTo>
                <a:lnTo>
                  <a:pt x="30710" y="40682"/>
                </a:lnTo>
                <a:lnTo>
                  <a:pt x="41050" y="38540"/>
                </a:lnTo>
                <a:lnTo>
                  <a:pt x="49796" y="33428"/>
                </a:lnTo>
                <a:lnTo>
                  <a:pt x="53919" y="27817"/>
                </a:lnTo>
                <a:lnTo>
                  <a:pt x="55692" y="21687"/>
                </a:lnTo>
                <a:lnTo>
                  <a:pt x="55079" y="15433"/>
                </a:lnTo>
                <a:lnTo>
                  <a:pt x="52044" y="9451"/>
                </a:lnTo>
                <a:lnTo>
                  <a:pt x="46114" y="4711"/>
                </a:lnTo>
                <a:lnTo>
                  <a:pt x="38757" y="1510"/>
                </a:lnTo>
                <a:lnTo>
                  <a:pt x="30481" y="0"/>
                </a:lnTo>
                <a:close/>
              </a:path>
              <a:path w="55879" h="41275">
                <a:moveTo>
                  <a:pt x="558" y="18557"/>
                </a:moveTo>
                <a:lnTo>
                  <a:pt x="517" y="19039"/>
                </a:lnTo>
                <a:lnTo>
                  <a:pt x="558" y="18557"/>
                </a:lnTo>
                <a:close/>
              </a:path>
            </a:pathLst>
          </a:custGeom>
          <a:solidFill>
            <a:srgbClr val="4AB5A2">
              <a:alpha val="127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8643449" y="2014899"/>
            <a:ext cx="55880" cy="41910"/>
          </a:xfrm>
          <a:custGeom>
            <a:avLst/>
            <a:gdLst/>
            <a:ahLst/>
            <a:cxnLst/>
            <a:rect l="l" t="t" r="r" b="b"/>
            <a:pathLst>
              <a:path w="55879" h="41910">
                <a:moveTo>
                  <a:pt x="29718" y="0"/>
                </a:moveTo>
                <a:lnTo>
                  <a:pt x="18702" y="1118"/>
                </a:lnTo>
                <a:lnTo>
                  <a:pt x="9439" y="5160"/>
                </a:lnTo>
                <a:lnTo>
                  <a:pt x="2886" y="11496"/>
                </a:lnTo>
                <a:lnTo>
                  <a:pt x="0" y="19494"/>
                </a:lnTo>
                <a:lnTo>
                  <a:pt x="993" y="25958"/>
                </a:lnTo>
                <a:lnTo>
                  <a:pt x="4356" y="31823"/>
                </a:lnTo>
                <a:lnTo>
                  <a:pt x="9804" y="36739"/>
                </a:lnTo>
                <a:lnTo>
                  <a:pt x="17056" y="40360"/>
                </a:lnTo>
                <a:lnTo>
                  <a:pt x="25708" y="41399"/>
                </a:lnTo>
                <a:lnTo>
                  <a:pt x="34266" y="40686"/>
                </a:lnTo>
                <a:lnTo>
                  <a:pt x="55880" y="22136"/>
                </a:lnTo>
                <a:lnTo>
                  <a:pt x="54380" y="13930"/>
                </a:lnTo>
                <a:lnTo>
                  <a:pt x="48956" y="7029"/>
                </a:lnTo>
                <a:lnTo>
                  <a:pt x="40454" y="2147"/>
                </a:lnTo>
                <a:lnTo>
                  <a:pt x="29718" y="0"/>
                </a:lnTo>
                <a:close/>
              </a:path>
            </a:pathLst>
          </a:custGeom>
          <a:solidFill>
            <a:srgbClr val="4AB5A2">
              <a:alpha val="107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8" name="Picture 17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131AD94D-10B2-4781-B80B-89EE8A8B0A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772" y="6703"/>
            <a:ext cx="2047496" cy="6858000"/>
          </a:xfrm>
          <a:prstGeom prst="rect">
            <a:avLst/>
          </a:prstGeom>
        </p:spPr>
      </p:pic>
      <p:pic>
        <p:nvPicPr>
          <p:cNvPr id="17" name="Picture 16" descr="image001">
            <a:extLst>
              <a:ext uri="{FF2B5EF4-FFF2-40B4-BE49-F238E27FC236}">
                <a16:creationId xmlns:a16="http://schemas.microsoft.com/office/drawing/2014/main" id="{C4AA8867-288B-4947-BD6B-DB5D4F6CB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402" y="5106909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D9D1804-ACF9-4FA3-A2C8-0612C276CA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402" y="3902435"/>
            <a:ext cx="2692400" cy="1036638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29A07CB-6116-47BA-9DD5-3552D5EA1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81700"/>
            <a:ext cx="6297963" cy="2215991"/>
          </a:xfrm>
        </p:spPr>
        <p:txBody>
          <a:bodyPr/>
          <a:lstStyle/>
          <a:p>
            <a:r>
              <a:rPr lang="en-GB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Managing Digital Strategy to Enhance Health and Care</a:t>
            </a:r>
            <a:endParaRPr lang="en-GB" sz="3600" dirty="0"/>
          </a:p>
        </p:txBody>
      </p:sp>
      <p:sp>
        <p:nvSpPr>
          <p:cNvPr id="22" name="Title 3">
            <a:extLst>
              <a:ext uri="{FF2B5EF4-FFF2-40B4-BE49-F238E27FC236}">
                <a16:creationId xmlns:a16="http://schemas.microsoft.com/office/drawing/2014/main" id="{F109E95A-F05A-4D88-AAD9-A23B9CCA97AB}"/>
              </a:ext>
            </a:extLst>
          </p:cNvPr>
          <p:cNvSpPr txBox="1">
            <a:spLocks/>
          </p:cNvSpPr>
          <p:nvPr/>
        </p:nvSpPr>
        <p:spPr>
          <a:xfrm>
            <a:off x="7350402" y="481700"/>
            <a:ext cx="4581230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GB" sz="3200" b="1" kern="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Implementation theory, people and process</a:t>
            </a:r>
            <a:endParaRPr lang="en-GB" sz="3200" kern="0" dirty="0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D63588-E878-4FB7-9EF3-335C6E12A9AA}"/>
              </a:ext>
            </a:extLst>
          </p:cNvPr>
          <p:cNvSpPr txBox="1"/>
          <p:nvPr/>
        </p:nvSpPr>
        <p:spPr>
          <a:xfrm>
            <a:off x="7350401" y="3179391"/>
            <a:ext cx="45367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SzPct val="75000"/>
            </a:pPr>
            <a:r>
              <a:rPr lang="en-US" dirty="0"/>
              <a:t>Dr Philip Scott MSc PhD FHEA FBCS CITP CHCIO</a:t>
            </a: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BD7D9BE-D5CB-A497-9D61-2ECD13F6A6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Lecture learning outcomes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600200"/>
            <a:ext cx="9525000" cy="4191000"/>
          </a:xfrm>
        </p:spPr>
        <p:txBody>
          <a:bodyPr>
            <a:normAutofit lnSpcReduction="10000"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600" dirty="0"/>
              <a:t>Describe a range of implementation theories and explain how a theoretical framework can strengthen a digital strategy.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600" dirty="0"/>
              <a:t>Explain the fundamental importance of the People and Process in delivering digital strategy.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600" dirty="0"/>
              <a:t>Reflect on how well your organisational strategy uses these concepts and how you can analyse and report this in the coursework.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Slide </a:t>
            </a:r>
            <a:fld id="{297731B2-A926-49A7-905A-A1F207D5F530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/>
              <a:t>2</a:t>
            </a:fld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37A84D7-DF0B-834A-FE46-795ADF572C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Firstly, strategy = approach &amp; principles, not detail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8C18FF79-1F09-2738-2C13-97B98200B0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600200"/>
            <a:ext cx="9525000" cy="4191000"/>
          </a:xfrm>
        </p:spPr>
        <p:txBody>
          <a:bodyPr>
            <a:norm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Much of today’s material is underpinning detail, but…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Have the concepts been considered at all?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Is there an </a:t>
            </a:r>
            <a:r>
              <a:rPr lang="en-GB" sz="2400" i="1" dirty="0"/>
              <a:t>approach</a:t>
            </a:r>
            <a:r>
              <a:rPr lang="en-GB" sz="2400" dirty="0"/>
              <a:t> to how we will do XXX?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Are there </a:t>
            </a:r>
            <a:r>
              <a:rPr lang="en-GB" sz="2400" i="1" dirty="0"/>
              <a:t>principles</a:t>
            </a:r>
            <a:r>
              <a:rPr lang="en-GB" sz="2400" dirty="0"/>
              <a:t> of how we will do (or not do) YYY?</a:t>
            </a:r>
            <a:endParaRPr lang="en-GB" sz="21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F22FD56-9E11-0590-C9B1-C76BA7354E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31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Implementation theories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600200"/>
            <a:ext cx="9525000" cy="4191000"/>
          </a:xfrm>
        </p:spPr>
        <p:txBody>
          <a:bodyPr>
            <a:norm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4000" dirty="0"/>
              <a:t>Logic frames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4000" dirty="0"/>
              <a:t>Theory of Change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4000" dirty="0"/>
              <a:t>Normalisation process theory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4000" dirty="0"/>
              <a:t>Learning health system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3EA2CFF-07DB-1AC4-D7BF-56348D511C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8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Logic frame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7" name="Picture 2" descr="https://tools4dev.org/wp-content/uploads/Top-down-or-bottom-up.png">
            <a:extLst>
              <a:ext uri="{FF2B5EF4-FFF2-40B4-BE49-F238E27FC236}">
                <a16:creationId xmlns:a16="http://schemas.microsoft.com/office/drawing/2014/main" id="{4D282017-DACE-4366-73AA-D0ACD4849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56" y="1295400"/>
            <a:ext cx="10820507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Google Shape;170;p22">
            <a:extLst>
              <a:ext uri="{FF2B5EF4-FFF2-40B4-BE49-F238E27FC236}">
                <a16:creationId xmlns:a16="http://schemas.microsoft.com/office/drawing/2014/main" id="{6CE61083-8879-5B4F-80C1-B10FCC6D3625}"/>
              </a:ext>
            </a:extLst>
          </p:cNvPr>
          <p:cNvSpPr txBox="1">
            <a:spLocks/>
          </p:cNvSpPr>
          <p:nvPr/>
        </p:nvSpPr>
        <p:spPr>
          <a:xfrm>
            <a:off x="4405823" y="5266568"/>
            <a:ext cx="2147378" cy="600832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2396" indent="0" algn="just">
              <a:buSzPts val="1800"/>
              <a:buFont typeface="Arial" panose="020B0604020202020204" pitchFamily="34" charset="0"/>
              <a:buNone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Bullen, 2021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ABE58EA-D2F1-6C1F-7BD5-BC16609B13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73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93BEB33-10DF-47BC-A1E6-C9640B55ABF2}"/>
              </a:ext>
            </a:extLst>
          </p:cNvPr>
          <p:cNvSpPr txBox="1">
            <a:spLocks/>
          </p:cNvSpPr>
          <p:nvPr/>
        </p:nvSpPr>
        <p:spPr>
          <a:xfrm>
            <a:off x="685800" y="308650"/>
            <a:ext cx="9906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Theory of Change (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ToC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)</a:t>
            </a:r>
          </a:p>
        </p:txBody>
      </p:sp>
      <p:pic>
        <p:nvPicPr>
          <p:cNvPr id="5" name="Picture 2" descr="https://tools4dev.org/wp-content/uploads/Theory-of-change-vs-Logical-framework1.png">
            <a:extLst>
              <a:ext uri="{FF2B5EF4-FFF2-40B4-BE49-F238E27FC236}">
                <a16:creationId xmlns:a16="http://schemas.microsoft.com/office/drawing/2014/main" id="{24BBA11A-0F48-413C-CCE5-74699B4F95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6" r="50609"/>
          <a:stretch/>
        </p:blipFill>
        <p:spPr bwMode="auto">
          <a:xfrm>
            <a:off x="5257800" y="838200"/>
            <a:ext cx="5739516" cy="4724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Google Shape;170;p22">
            <a:extLst>
              <a:ext uri="{FF2B5EF4-FFF2-40B4-BE49-F238E27FC236}">
                <a16:creationId xmlns:a16="http://schemas.microsoft.com/office/drawing/2014/main" id="{48995A92-405E-14F3-FE8C-91E684CBA08F}"/>
              </a:ext>
            </a:extLst>
          </p:cNvPr>
          <p:cNvSpPr txBox="1">
            <a:spLocks/>
          </p:cNvSpPr>
          <p:nvPr/>
        </p:nvSpPr>
        <p:spPr>
          <a:xfrm>
            <a:off x="867106" y="1707543"/>
            <a:ext cx="4191900" cy="172145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342900" algn="just">
              <a:spcBef>
                <a:spcPts val="0"/>
              </a:spcBef>
              <a:buSzPts val="1800"/>
              <a:buFont typeface="Raleway"/>
              <a:buChar char="●"/>
            </a:pPr>
            <a:r>
              <a:rPr lang="en-GB" sz="3200">
                <a:latin typeface="Raleway"/>
                <a:ea typeface="Raleway"/>
                <a:cs typeface="Raleway"/>
                <a:sym typeface="Raleway"/>
              </a:rPr>
              <a:t>Long-term change</a:t>
            </a:r>
          </a:p>
          <a:p>
            <a:pPr marL="457200" indent="-342900" algn="just">
              <a:spcBef>
                <a:spcPts val="0"/>
              </a:spcBef>
              <a:buSzPts val="1800"/>
              <a:buFont typeface="Raleway"/>
              <a:buChar char="●"/>
            </a:pPr>
            <a:r>
              <a:rPr lang="en-GB" sz="3200">
                <a:latin typeface="Raleway"/>
                <a:ea typeface="Raleway"/>
                <a:cs typeface="Raleway"/>
                <a:sym typeface="Raleway"/>
              </a:rPr>
              <a:t>Assumptions</a:t>
            </a:r>
          </a:p>
          <a:p>
            <a:pPr marL="457200" indent="-342900" algn="just">
              <a:spcBef>
                <a:spcPts val="0"/>
              </a:spcBef>
              <a:buSzPts val="1800"/>
              <a:buFont typeface="Raleway"/>
              <a:buChar char="●"/>
            </a:pPr>
            <a:r>
              <a:rPr lang="en-GB" sz="3200">
                <a:latin typeface="Raleway"/>
                <a:ea typeface="Raleway"/>
                <a:cs typeface="Raleway"/>
                <a:sym typeface="Raleway"/>
              </a:rPr>
              <a:t>Measurable outcomes</a:t>
            </a:r>
          </a:p>
          <a:p>
            <a:pPr marL="457200" indent="-342900" algn="just">
              <a:spcBef>
                <a:spcPts val="0"/>
              </a:spcBef>
              <a:buSzPts val="1800"/>
              <a:buFont typeface="Raleway"/>
              <a:buChar char="●"/>
            </a:pPr>
            <a:r>
              <a:rPr lang="en-GB" sz="3200">
                <a:latin typeface="Raleway"/>
                <a:ea typeface="Raleway"/>
                <a:cs typeface="Raleway"/>
                <a:sym typeface="Raleway"/>
              </a:rPr>
              <a:t>Interventions</a:t>
            </a:r>
          </a:p>
          <a:p>
            <a:pPr marL="457200" indent="-342900" algn="just">
              <a:spcBef>
                <a:spcPts val="0"/>
              </a:spcBef>
              <a:buSzPts val="1800"/>
              <a:buFont typeface="Raleway"/>
              <a:buChar char="●"/>
            </a:pPr>
            <a:r>
              <a:rPr lang="en-GB" sz="3200">
                <a:latin typeface="Raleway"/>
                <a:ea typeface="Raleway"/>
                <a:cs typeface="Raleway"/>
                <a:sym typeface="Raleway"/>
              </a:rPr>
              <a:t>Outputs</a:t>
            </a:r>
          </a:p>
          <a:p>
            <a:pPr marL="457200" indent="-342900" algn="just">
              <a:spcBef>
                <a:spcPts val="0"/>
              </a:spcBef>
              <a:buSzPts val="1800"/>
              <a:buFont typeface="Raleway"/>
              <a:buChar char="●"/>
            </a:pPr>
            <a:r>
              <a:rPr lang="en-GB" sz="3200">
                <a:latin typeface="Raleway"/>
                <a:ea typeface="Raleway"/>
                <a:cs typeface="Raleway"/>
                <a:sym typeface="Raleway"/>
              </a:rPr>
              <a:t>Inputs</a:t>
            </a:r>
            <a:endParaRPr lang="en-GB" sz="3200" dirty="0"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E721126-2FE9-18D1-AB29-4246999FCD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42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93BEB33-10DF-47BC-A1E6-C9640B55ABF2}"/>
              </a:ext>
            </a:extLst>
          </p:cNvPr>
          <p:cNvSpPr txBox="1">
            <a:spLocks/>
          </p:cNvSpPr>
          <p:nvPr/>
        </p:nvSpPr>
        <p:spPr>
          <a:xfrm>
            <a:off x="685800" y="308650"/>
            <a:ext cx="9906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Theory of Change (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ToC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)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0A5B2A1-A8CA-EA2E-E42C-54FD154374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454835"/>
              </p:ext>
            </p:extLst>
          </p:nvPr>
        </p:nvGraphicFramePr>
        <p:xfrm>
          <a:off x="898497" y="1219200"/>
          <a:ext cx="9480605" cy="48328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2030">
                  <a:extLst>
                    <a:ext uri="{9D8B030D-6E8A-4147-A177-3AD203B41FA5}">
                      <a16:colId xmlns:a16="http://schemas.microsoft.com/office/drawing/2014/main" val="2422803751"/>
                    </a:ext>
                  </a:extLst>
                </a:gridCol>
                <a:gridCol w="7398575">
                  <a:extLst>
                    <a:ext uri="{9D8B030D-6E8A-4147-A177-3AD203B41FA5}">
                      <a16:colId xmlns:a16="http://schemas.microsoft.com/office/drawing/2014/main" val="2435449396"/>
                    </a:ext>
                  </a:extLst>
                </a:gridCol>
              </a:tblGrid>
              <a:tr h="2458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Raleway" panose="020B0604020202020204" charset="0"/>
                        </a:rPr>
                        <a:t>Component</a:t>
                      </a:r>
                      <a:endParaRPr lang="en-GB" sz="16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Raleway" panose="020B0604020202020204" charset="0"/>
                        </a:rPr>
                        <a:t>Definition</a:t>
                      </a:r>
                      <a:endParaRPr lang="en-GB" sz="16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5315691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Raleway" panose="020B0604020202020204" charset="0"/>
                        </a:rPr>
                        <a:t>Long-term change</a:t>
                      </a:r>
                      <a:endParaRPr lang="en-GB" sz="16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desired goal the stakeholders want to achieve.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3638325"/>
                  </a:ext>
                </a:extLst>
              </a:tr>
              <a:tr h="5099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Raleway" panose="020B0604020202020204" charset="0"/>
                        </a:rPr>
                        <a:t>Problems</a:t>
                      </a:r>
                      <a:endParaRPr lang="en-GB" sz="16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challenges facing the current paper-based health records workflow as highlighted by the stakeholders.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42833644"/>
                  </a:ext>
                </a:extLst>
              </a:tr>
              <a:tr h="5099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Raleway" panose="020B0604020202020204" charset="0"/>
                        </a:rPr>
                        <a:t>Stakeholders</a:t>
                      </a:r>
                      <a:endParaRPr lang="en-GB" sz="16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people directly or indirectly involved or affected by the success or failure of the EHR implementation.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5727706"/>
                  </a:ext>
                </a:extLst>
              </a:tr>
              <a:tr h="5099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Raleway" panose="020B0604020202020204" charset="0"/>
                        </a:rPr>
                        <a:t>Assumptions</a:t>
                      </a:r>
                      <a:endParaRPr lang="en-GB" sz="16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beliefs that specify the underlying reasons for the logical connections that exist between the ToC elements. 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6411901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Raleway" panose="020B0604020202020204" charset="0"/>
                        </a:rPr>
                        <a:t>Inputs</a:t>
                      </a:r>
                      <a:endParaRPr lang="en-GB" sz="16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activities/tasks carried out around the intervention.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24656274"/>
                  </a:ext>
                </a:extLst>
              </a:tr>
              <a:tr h="58935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Raleway" panose="020B0604020202020204" charset="0"/>
                        </a:rPr>
                        <a:t>Interventions</a:t>
                      </a:r>
                      <a:endParaRPr lang="en-GB" sz="16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initiatives or programmes embarked on to influence the desired outcomes; in this study, the EHR implementation and sustainability arrangements.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2605832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Raleway" panose="020B0604020202020204" charset="0"/>
                        </a:rPr>
                        <a:t>Outputs</a:t>
                      </a:r>
                      <a:endParaRPr lang="en-GB" sz="16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tangibles resulting from the inputs and the intervention.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1314297"/>
                  </a:ext>
                </a:extLst>
              </a:tr>
              <a:tr h="7299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Raleway" panose="020B0604020202020204" charset="0"/>
                        </a:rPr>
                        <a:t>Measurable effects</a:t>
                      </a:r>
                      <a:endParaRPr lang="en-GB" sz="16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immediate indicators that could be traced to the implementation process and are readily usable for evaluation. These measures can be quantitative or qualitative.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6587210"/>
                  </a:ext>
                </a:extLst>
              </a:tr>
              <a:tr h="5099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Raleway" panose="020B0604020202020204" charset="0"/>
                        </a:rPr>
                        <a:t>Wider benefits</a:t>
                      </a:r>
                      <a:endParaRPr lang="en-GB" sz="16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Raleway" panose="020B0604020202020204" charset="0"/>
                        </a:rPr>
                        <a:t>The generalisable pointers that could guide the stakeholders as to how possible is the long-term change.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9461032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85DDC2-B328-32DF-797E-4A954B0F37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1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93BEB33-10DF-47BC-A1E6-C9640B55ABF2}"/>
              </a:ext>
            </a:extLst>
          </p:cNvPr>
          <p:cNvSpPr txBox="1">
            <a:spLocks/>
          </p:cNvSpPr>
          <p:nvPr/>
        </p:nvSpPr>
        <p:spPr>
          <a:xfrm>
            <a:off x="685800" y="308650"/>
            <a:ext cx="9906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Theory of Change versus logic frame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4C62706-5902-D65B-8826-E89899BC89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932969"/>
              </p:ext>
            </p:extLst>
          </p:nvPr>
        </p:nvGraphicFramePr>
        <p:xfrm>
          <a:off x="1143000" y="1299250"/>
          <a:ext cx="9906000" cy="43540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3000">
                  <a:extLst>
                    <a:ext uri="{9D8B030D-6E8A-4147-A177-3AD203B41FA5}">
                      <a16:colId xmlns:a16="http://schemas.microsoft.com/office/drawing/2014/main" val="2647746172"/>
                    </a:ext>
                  </a:extLst>
                </a:gridCol>
                <a:gridCol w="4953000">
                  <a:extLst>
                    <a:ext uri="{9D8B030D-6E8A-4147-A177-3AD203B41FA5}">
                      <a16:colId xmlns:a16="http://schemas.microsoft.com/office/drawing/2014/main" val="2552759428"/>
                    </a:ext>
                  </a:extLst>
                </a:gridCol>
              </a:tblGrid>
              <a:tr h="54161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ToC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Logframe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3366138"/>
                  </a:ext>
                </a:extLst>
              </a:tr>
              <a:tr h="54161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Messy and complex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Neat and tidy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3653543"/>
                  </a:ext>
                </a:extLst>
              </a:tr>
              <a:tr h="54161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Shows all pathways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Shows programme-specific pathways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2857264"/>
                  </a:ext>
                </a:extLst>
              </a:tr>
              <a:tr h="54161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Gives the big picture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Gives a detailed description of the programme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8546759"/>
                  </a:ext>
                </a:extLst>
              </a:tr>
              <a:tr h="54161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Flexible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Linear diagram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4450814"/>
                  </a:ext>
                </a:extLst>
              </a:tr>
              <a:tr h="54161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Detailed assumptions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Basic assumptions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139644"/>
                  </a:ext>
                </a:extLst>
              </a:tr>
              <a:tr h="541619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Tool for planning, design and evaluation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Tool for planning and monitoring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545620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F3075B4-8497-31A9-4647-FC3F56EF0E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0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E5FD95-8F74-75E2-2CB8-A019B9D08A2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"/>
            <a:ext cx="10744200" cy="655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50A14E4-50B4-9B93-9E16-93AFE2F984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66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Slide </a:t>
            </a:r>
            <a:fld id="{297731B2-A926-49A7-905A-A1F207D5F530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/>
              <a:t>10</a:t>
            </a:fld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of 40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93BEB33-10DF-47BC-A1E6-C9640B55ABF2}"/>
              </a:ext>
            </a:extLst>
          </p:cNvPr>
          <p:cNvSpPr txBox="1">
            <a:spLocks/>
          </p:cNvSpPr>
          <p:nvPr/>
        </p:nvSpPr>
        <p:spPr>
          <a:xfrm>
            <a:off x="685800" y="308650"/>
            <a:ext cx="9906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/>
              <a:t>Normalisation</a:t>
            </a:r>
            <a:r>
              <a:rPr lang="en-US" b="1" dirty="0"/>
              <a:t> process theory (NPT)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24E71290-7F43-45CB-AD33-A891AFAF0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600200"/>
            <a:ext cx="4724400" cy="1981200"/>
          </a:xfrm>
        </p:spPr>
        <p:txBody>
          <a:bodyPr>
            <a:normAutofit/>
          </a:bodyPr>
          <a:lstStyle/>
          <a:p>
            <a:pPr>
              <a:buSzPct val="75000"/>
              <a:tabLst>
                <a:tab pos="265113" algn="l"/>
              </a:tabLst>
            </a:pPr>
            <a:r>
              <a:rPr lang="en-GB" dirty="0"/>
              <a:t>Suitable for prospective and retrospective planning of interventions</a:t>
            </a:r>
          </a:p>
          <a:p>
            <a:pPr>
              <a:buSzPct val="75000"/>
              <a:tabLst>
                <a:tab pos="265113" algn="l"/>
              </a:tabLst>
            </a:pPr>
            <a:r>
              <a:rPr lang="en-GB" dirty="0"/>
              <a:t>Implementing a technology in an organisation through four constructs:</a:t>
            </a:r>
          </a:p>
          <a:p>
            <a:pPr marL="154350" lvl="1" indent="0">
              <a:buSzPct val="75000"/>
              <a:buNone/>
            </a:pPr>
            <a:endParaRPr lang="en-GB" sz="2100" dirty="0"/>
          </a:p>
          <a:p>
            <a:pPr indent="-360000">
              <a:buSzPct val="75000"/>
              <a:buFont typeface="Courier New" pitchFamily="49" charset="0"/>
              <a:buChar char="o"/>
            </a:pPr>
            <a:endParaRPr lang="en-GB" sz="2100" dirty="0"/>
          </a:p>
        </p:txBody>
      </p:sp>
      <p:pic>
        <p:nvPicPr>
          <p:cNvPr id="3074" name="Picture 2" descr="Using Normalization Process Theory in feasibility studies and process  evaluations of complex healthcare interventions: a systematic review |  Implementation Science | Full Text">
            <a:extLst>
              <a:ext uri="{FF2B5EF4-FFF2-40B4-BE49-F238E27FC236}">
                <a16:creationId xmlns:a16="http://schemas.microsoft.com/office/drawing/2014/main" id="{F7B4AC3D-535D-4DC0-8452-D68F1A614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481" y="2590800"/>
            <a:ext cx="3683776" cy="312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8DE540E-8E1E-4860-8E20-3A21B1E1D187}"/>
              </a:ext>
            </a:extLst>
          </p:cNvPr>
          <p:cNvSpPr txBox="1">
            <a:spLocks/>
          </p:cNvSpPr>
          <p:nvPr/>
        </p:nvSpPr>
        <p:spPr>
          <a:xfrm>
            <a:off x="1066800" y="3802094"/>
            <a:ext cx="3531832" cy="106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4350" lvl="1" indent="0">
              <a:buSzPct val="75000"/>
              <a:buNone/>
            </a:pPr>
            <a:r>
              <a:rPr lang="en-GB" sz="2100" dirty="0"/>
              <a:t>the work that people do to make sense of the intervention and its practices</a:t>
            </a:r>
          </a:p>
          <a:p>
            <a:pPr indent="-360000">
              <a:buSzPct val="75000"/>
              <a:buFont typeface="Courier New" pitchFamily="49" charset="0"/>
              <a:buChar char="o"/>
            </a:pPr>
            <a:endParaRPr lang="en-GB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B264DB5-51AF-4E9D-A4E6-E4C7AD04812B}"/>
              </a:ext>
            </a:extLst>
          </p:cNvPr>
          <p:cNvSpPr txBox="1">
            <a:spLocks/>
          </p:cNvSpPr>
          <p:nvPr/>
        </p:nvSpPr>
        <p:spPr>
          <a:xfrm>
            <a:off x="8534400" y="2393299"/>
            <a:ext cx="3581400" cy="1373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4350" lvl="1" indent="0">
              <a:buSzPct val="75000"/>
              <a:buNone/>
            </a:pPr>
            <a:r>
              <a:rPr lang="en-GB" sz="2100" dirty="0"/>
              <a:t>the work to enrol and engage other people in relation to the practices around the digital health intervention</a:t>
            </a:r>
            <a:endParaRPr lang="en-GB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B2CA428-34BA-432F-94CC-F59B9260DE57}"/>
              </a:ext>
            </a:extLst>
          </p:cNvPr>
          <p:cNvSpPr txBox="1">
            <a:spLocks/>
          </p:cNvSpPr>
          <p:nvPr/>
        </p:nvSpPr>
        <p:spPr>
          <a:xfrm>
            <a:off x="8534400" y="3685881"/>
            <a:ext cx="2743200" cy="121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4350" lvl="1" indent="0">
              <a:buSzPct val="75000"/>
              <a:buNone/>
            </a:pPr>
            <a:r>
              <a:rPr lang="en-GB" sz="2100" dirty="0"/>
              <a:t>the work to enact the initial implementation of the new practices</a:t>
            </a:r>
            <a:endParaRPr lang="en-GB" dirty="0"/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5035F255-DC43-42E4-941D-B634AA768B32}"/>
              </a:ext>
            </a:extLst>
          </p:cNvPr>
          <p:cNvSpPr txBox="1">
            <a:spLocks/>
          </p:cNvSpPr>
          <p:nvPr/>
        </p:nvSpPr>
        <p:spPr>
          <a:xfrm>
            <a:off x="8558784" y="4733365"/>
            <a:ext cx="2743200" cy="121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4350" lvl="1" indent="0">
              <a:buSzPct val="75000"/>
              <a:buNone/>
            </a:pPr>
            <a:r>
              <a:rPr lang="en-GB" sz="2100" dirty="0"/>
              <a:t>the work involved in evaluating the impact of the technology</a:t>
            </a:r>
            <a:endParaRPr lang="en-GB" dirty="0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FEEA9DFC-DD1E-4F3A-B0B9-A470A18FC1CE}"/>
              </a:ext>
            </a:extLst>
          </p:cNvPr>
          <p:cNvSpPr txBox="1">
            <a:spLocks/>
          </p:cNvSpPr>
          <p:nvPr/>
        </p:nvSpPr>
        <p:spPr>
          <a:xfrm>
            <a:off x="5016577" y="5817599"/>
            <a:ext cx="3529584" cy="365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4350" lvl="1" indent="0">
              <a:buSzPct val="75000"/>
              <a:buNone/>
            </a:pPr>
            <a:r>
              <a:rPr lang="en-GB" sz="2100" dirty="0"/>
              <a:t>Four constructs of NPT (May et al., 2018)</a:t>
            </a: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E4AEED-C46D-1E5B-2442-0418C1CB90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3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>
            <a:extLst>
              <a:ext uri="{FF2B5EF4-FFF2-40B4-BE49-F238E27FC236}">
                <a16:creationId xmlns:a16="http://schemas.microsoft.com/office/drawing/2014/main" id="{093BEB33-10DF-47BC-A1E6-C9640B55ABF2}"/>
              </a:ext>
            </a:extLst>
          </p:cNvPr>
          <p:cNvSpPr txBox="1">
            <a:spLocks/>
          </p:cNvSpPr>
          <p:nvPr/>
        </p:nvSpPr>
        <p:spPr>
          <a:xfrm>
            <a:off x="685800" y="308650"/>
            <a:ext cx="9906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Learning health system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2455ADF-D055-186C-4503-637252BDAA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1294896"/>
            <a:ext cx="4267200" cy="462882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1D9719-51EB-7267-821F-175B7568E417}"/>
              </a:ext>
            </a:extLst>
          </p:cNvPr>
          <p:cNvSpPr txBox="1"/>
          <p:nvPr/>
        </p:nvSpPr>
        <p:spPr>
          <a:xfrm>
            <a:off x="4114800" y="6096000"/>
            <a:ext cx="3001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Courtesy of Prof C Friedman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139BE6-3746-7D7A-1383-28A8E5C09C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88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0" y="430686"/>
            <a:ext cx="8531352" cy="990600"/>
          </a:xfrm>
        </p:spPr>
        <p:txBody>
          <a:bodyPr>
            <a:normAutofit/>
          </a:bodyPr>
          <a:lstStyle/>
          <a:p>
            <a:r>
              <a:rPr lang="en-US" b="1" dirty="0"/>
              <a:t>Delivering digital strategy: 4Ps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901610" y="6172200"/>
            <a:ext cx="1169581" cy="365125"/>
          </a:xfrm>
        </p:spPr>
        <p:txBody>
          <a:bodyPr/>
          <a:lstStyle/>
          <a:p>
            <a:pPr algn="l"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Slide </a:t>
            </a:r>
            <a:fld id="{297731B2-A926-49A7-905A-A1F207D5F530}" type="slidenum">
              <a:rPr lang="en-US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pPr algn="l">
                <a:defRPr/>
              </a:pPr>
              <a:t>12</a:t>
            </a:fld>
            <a:r>
              <a:rPr lang="en-US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of 40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19938" y="5231468"/>
            <a:ext cx="24377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200" dirty="0">
                <a:solidFill>
                  <a:prstClr val="black"/>
                </a:solidFill>
                <a:latin typeface="Calibri" pitchFamily="34" charset="0"/>
              </a:rPr>
              <a:t>Based on </a:t>
            </a:r>
            <a:r>
              <a:rPr lang="en-GB" sz="1200" i="1" dirty="0">
                <a:solidFill>
                  <a:prstClr val="black"/>
                </a:solidFill>
                <a:latin typeface="Calibri" pitchFamily="34" charset="0"/>
              </a:rPr>
              <a:t>ITIL Service Design</a:t>
            </a:r>
            <a:r>
              <a:rPr lang="en-GB" sz="1200" dirty="0">
                <a:solidFill>
                  <a:prstClr val="black"/>
                </a:solidFill>
                <a:latin typeface="Calibri" pitchFamily="34" charset="0"/>
              </a:rPr>
              <a:t>, Fig 3.3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EE078F5-BCB9-494E-927E-203CAB1C0FC6}"/>
              </a:ext>
            </a:extLst>
          </p:cNvPr>
          <p:cNvGrpSpPr/>
          <p:nvPr/>
        </p:nvGrpSpPr>
        <p:grpSpPr>
          <a:xfrm>
            <a:off x="1988315" y="1447800"/>
            <a:ext cx="8215370" cy="3357586"/>
            <a:chOff x="2095472" y="1928802"/>
            <a:chExt cx="8215370" cy="3357586"/>
          </a:xfrm>
        </p:grpSpPr>
        <p:grpSp>
          <p:nvGrpSpPr>
            <p:cNvPr id="16" name="Group 15"/>
            <p:cNvGrpSpPr/>
            <p:nvPr/>
          </p:nvGrpSpPr>
          <p:grpSpPr>
            <a:xfrm>
              <a:off x="3881422" y="1928802"/>
              <a:ext cx="3929090" cy="1857388"/>
              <a:chOff x="1071538" y="2928934"/>
              <a:chExt cx="2786082" cy="1643074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1071538" y="2928934"/>
                <a:ext cx="2786082" cy="1643074"/>
              </a:xfrm>
              <a:prstGeom prst="ellipse">
                <a:avLst/>
              </a:prstGeom>
              <a:solidFill>
                <a:srgbClr val="92D050">
                  <a:alpha val="50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 Cen MT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2053486" y="3473772"/>
                <a:ext cx="892325" cy="462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itchFamily="34" charset="0"/>
                  </a:rPr>
                  <a:t>People</a:t>
                </a: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2095472" y="3000372"/>
              <a:ext cx="3929090" cy="1214446"/>
              <a:chOff x="4500562" y="2143116"/>
              <a:chExt cx="2786082" cy="1643074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4500562" y="2143116"/>
                <a:ext cx="2786082" cy="1643074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  <a:alpha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 Cen MT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956466" y="2621507"/>
                <a:ext cx="1857388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itchFamily="34" charset="0"/>
                  </a:rPr>
                  <a:t>Processes</a:t>
                </a: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4452926" y="3643314"/>
              <a:ext cx="2786082" cy="1643074"/>
              <a:chOff x="4500562" y="4071942"/>
              <a:chExt cx="2786082" cy="1643074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4500562" y="4071942"/>
                <a:ext cx="2786082" cy="1643074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  <a:alpha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 Cen MT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5143504" y="4475157"/>
                <a:ext cx="178595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itchFamily="34" charset="0"/>
                  </a:rPr>
                  <a:t>Partners/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itchFamily="34" charset="0"/>
                  </a:rPr>
                  <a:t>Suppliers</a:t>
                </a: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738810" y="3000372"/>
              <a:ext cx="4572032" cy="1214446"/>
              <a:chOff x="1857356" y="1071546"/>
              <a:chExt cx="3128231" cy="1643074"/>
            </a:xfrm>
          </p:grpSpPr>
          <p:sp>
            <p:nvSpPr>
              <p:cNvPr id="14" name="Oval 13"/>
              <p:cNvSpPr/>
              <p:nvPr/>
            </p:nvSpPr>
            <p:spPr>
              <a:xfrm>
                <a:off x="1857356" y="1071546"/>
                <a:ext cx="2786082" cy="1643074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GB">
                  <a:solidFill>
                    <a:prstClr val="white"/>
                  </a:solidFill>
                  <a:latin typeface="Tw Cen MT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2699572" y="1250796"/>
                <a:ext cx="2286015" cy="1290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itchFamily="34" charset="0"/>
                  </a:rPr>
                  <a:t>Products/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itchFamily="34" charset="0"/>
                  </a:rPr>
                  <a:t>Technology</a:t>
                </a:r>
              </a:p>
            </p:txBody>
          </p:sp>
        </p:grp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3AD28DD-ECB4-99E4-4A69-A16DB44529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5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People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600200"/>
            <a:ext cx="9525000" cy="4191000"/>
          </a:xfrm>
        </p:spPr>
        <p:txBody>
          <a:bodyPr>
            <a:norm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Greatest asset, highest risk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People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Education, empowerment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Professionalism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Recruitment and retention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Behaviour change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Leadership style: </a:t>
            </a:r>
            <a:r>
              <a:rPr lang="en-GB" sz="2000" dirty="0"/>
              <a:t>co-design, co-production, adaptable, iterative, honest</a:t>
            </a:r>
            <a:endParaRPr lang="en-GB" sz="21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C23ADE9-B4DA-66BD-958E-4C602D6924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33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b="1" dirty="0"/>
              <a:t>Education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B52D98-B58A-2747-DD4A-212160A78D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091" y="1415518"/>
            <a:ext cx="5033963" cy="35565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CF3BAF-AD89-0C2F-B5B4-D376BE2C3A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0203" y="1429372"/>
            <a:ext cx="5462927" cy="3828427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B4F69610-4984-001F-E9FC-B8DC921D65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345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b="1" dirty="0"/>
              <a:t>Professionalism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15C32EC-7849-D177-7F23-D2838A94A3A0}"/>
              </a:ext>
            </a:extLst>
          </p:cNvPr>
          <p:cNvGrpSpPr/>
          <p:nvPr/>
        </p:nvGrpSpPr>
        <p:grpSpPr>
          <a:xfrm>
            <a:off x="1143000" y="1693321"/>
            <a:ext cx="10363199" cy="809336"/>
            <a:chOff x="1143001" y="3686464"/>
            <a:chExt cx="11009911" cy="87590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D38F590-8E65-ABB1-DBD3-FFD3B1ADB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43001" y="3695701"/>
              <a:ext cx="685800" cy="86667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71233BA-017F-7B23-F195-F97E6987C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99708" y="3686464"/>
              <a:ext cx="1334650" cy="81915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7BBE9AD-2D69-C3E4-416F-7DC939DF63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705265" y="3890523"/>
              <a:ext cx="1547813" cy="622018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B9B3965-7783-85E1-7E63-64A048BD390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23985" y="3860505"/>
              <a:ext cx="1828800" cy="47244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066D04E-57C6-D4C1-1E69-4D1BBD4805B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623692" y="3785030"/>
              <a:ext cx="1915161" cy="622018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F4B17BB-D978-EE0C-59E3-A920C95F4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809762" y="3866628"/>
              <a:ext cx="2343150" cy="484790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21E1AE35-AA99-5504-9BCB-3DB93B53B28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52138" y="3116857"/>
            <a:ext cx="3350400" cy="1197036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F7DD67A3-356E-2A19-9726-0A00FCCE3E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8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Recruitment and retention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E4435A-A31B-58F6-D6BB-06F758743A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9552" y="1106269"/>
            <a:ext cx="8712896" cy="38885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94BACF-2692-E3BE-D704-20E0D86B16B7}"/>
              </a:ext>
            </a:extLst>
          </p:cNvPr>
          <p:cNvSpPr txBox="1"/>
          <p:nvPr/>
        </p:nvSpPr>
        <p:spPr>
          <a:xfrm>
            <a:off x="3505200" y="4994778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Gartner employee value proposition</a:t>
            </a:r>
          </a:p>
          <a:p>
            <a:pPr algn="ctr"/>
            <a:r>
              <a:rPr lang="en-GB" dirty="0"/>
              <a:t>(from FEDIP newsletter, April 2023)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4B8B291-806C-48C4-26DE-DB4C207536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1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 err="1"/>
              <a:t>Behaviour</a:t>
            </a:r>
            <a:r>
              <a:rPr lang="en-US" sz="3600" b="1" dirty="0"/>
              <a:t> change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B47EB6C-59C1-15CD-26F7-1F8441C2D2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03" y="1905000"/>
            <a:ext cx="4439885" cy="2930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38F952C-B4EA-7966-DF83-0E470902D2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122" y="914400"/>
            <a:ext cx="6264876" cy="48006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8C54EDD5-C592-4AAF-0DD8-ED7A1B85D0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Process and workflow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600200"/>
            <a:ext cx="9525000" cy="4191000"/>
          </a:xfrm>
        </p:spPr>
        <p:txBody>
          <a:bodyPr>
            <a:norm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Process &amp; workflow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Lean, business-led not tech-driven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Orchestration &amp; choreography not micro-management (unless crucial)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Which approach?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E345EA3-5C13-8170-F6DC-EBB515F5AA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86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What is process/workflow?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524000"/>
            <a:ext cx="6679019" cy="43434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US" sz="2400" dirty="0"/>
              <a:t>Hospital discharge protocol</a:t>
            </a:r>
            <a:r>
              <a:rPr lang="en-GB" sz="2400" dirty="0"/>
              <a:t>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Primary care cancer referral pathways.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Medication and test order sets (e.g. warfarin).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Care home admission process.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Elective surgery pathways.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111, ED and primary care triage.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GP remote consultation.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Community pharmacy medication review.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Capital investment approval.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400" dirty="0"/>
              <a:t>Staff recruitment.</a:t>
            </a:r>
          </a:p>
          <a:p>
            <a:pPr marL="360000" indent="-360000">
              <a:buFont typeface="Courier New" pitchFamily="49" charset="0"/>
              <a:buChar char="o"/>
            </a:pPr>
            <a:endParaRPr lang="en-GB" sz="2400" dirty="0"/>
          </a:p>
          <a:p>
            <a:pPr marL="360000" indent="-360000">
              <a:buFont typeface="Courier New" pitchFamily="49" charset="0"/>
              <a:buChar char="o"/>
            </a:pP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19</a:t>
            </a:fld>
            <a:r>
              <a:rPr lang="en-US" dirty="0"/>
              <a:t> of 40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E796EE-904C-4ECA-99CC-86132BB907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041" y="1603834"/>
            <a:ext cx="3809999" cy="22336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E83F6CC-785C-4CF0-9281-95BE116E007B}"/>
              </a:ext>
            </a:extLst>
          </p:cNvPr>
          <p:cNvSpPr txBox="1"/>
          <p:nvPr/>
        </p:nvSpPr>
        <p:spPr>
          <a:xfrm>
            <a:off x="7924800" y="4267200"/>
            <a:ext cx="344424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hlinkClick r:id="rId6"/>
              </a:rPr>
              <a:t>https://www.foreseemed.com/hospital-workflows</a:t>
            </a:r>
            <a:r>
              <a:rPr lang="en-GB" sz="1200" dirty="0"/>
              <a:t>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C4FE040-1534-A8D4-D392-140DA94A49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2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What is workflow? General concepts.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44958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A definable sequence of events.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An element of or a whole plan, protocol, pathway, process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What sorts of activities should occur, what order they should occur in, what dependencies they have, and in what circumstances they should start or end.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Prescribed roles and responsibilities.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Common features: time, events, actions, choices, conditional rules.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Software design often struggles to accommodate ‘fuzzy’ decision points.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Workflow is a kind of algorithm, hence its universality in health and care informatics.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To become computable, the workflow needs to be well described and defined – </a:t>
            </a:r>
            <a:r>
              <a:rPr lang="en-GB" b="1" dirty="0"/>
              <a:t>modelled</a:t>
            </a:r>
            <a:r>
              <a:rPr lang="en-GB" dirty="0"/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20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4347DF9-61DF-A40B-A562-FD35310A76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17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How can you model workflow?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44958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GB" sz="2800" dirty="0"/>
              <a:t>Informal flowchart.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800" dirty="0"/>
              <a:t>Formal notation: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sz="2800" dirty="0"/>
              <a:t>Business Process Modelling Notation (BPMN)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sz="2800" dirty="0"/>
              <a:t>Unified Modelling Language (UML)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sz="2800" dirty="0"/>
              <a:t>Lean value stream map.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sz="2800" dirty="0"/>
              <a:t>Health and care specific: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sz="2800" dirty="0"/>
              <a:t>Fast Healthcare Interoperability Resources (FHIR)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sz="2800" dirty="0"/>
              <a:t>BPM+ for Health.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21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41F6D12-1D7D-32D6-6BED-1DBA41A43E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9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Informal flowchart.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22</a:t>
            </a:fld>
            <a:r>
              <a:rPr lang="en-US" dirty="0"/>
              <a:t> of 40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1A88B7-D784-45D8-BA4D-8323F68AB239}"/>
              </a:ext>
            </a:extLst>
          </p:cNvPr>
          <p:cNvSpPr txBox="1"/>
          <p:nvPr/>
        </p:nvSpPr>
        <p:spPr>
          <a:xfrm>
            <a:off x="1600200" y="5505453"/>
            <a:ext cx="914400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dirty="0">
                <a:hlinkClick r:id="rId5"/>
              </a:rPr>
              <a:t>http://www2.westsussex.gov.uk/LearningandDevelopment/fwi/How%20to%20complete%20Adult%20Mental%20Health%20Services%20social%20care%20workflow%20on%20Frameworki.pdf</a:t>
            </a:r>
            <a:r>
              <a:rPr lang="en-GB" sz="900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B375EE-131D-4CF6-B658-93DF77280F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0" y="1690690"/>
            <a:ext cx="6248400" cy="336232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51D6860-E73E-7124-61D3-98AB3FB5CD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69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Informal flowchart strengths and weaknesses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44958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Strengths</a:t>
            </a:r>
            <a:endParaRPr lang="en-GB" dirty="0"/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Easy to construct.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Does not need specialist software.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Does not need familiarity with specific diagramming notation.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Weaknesses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Hard to depict choices and conditional logic.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Easily becomes too vague and imprecise.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Presentation is often inconsistent and can lead to misinterpretation.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23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38BCB5E-DD25-21EB-18AF-30BCD43230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9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UML sequence diagram (‘swim lanes’) – oncology example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24</a:t>
            </a:fld>
            <a:r>
              <a:rPr lang="en-US" dirty="0"/>
              <a:t> of 40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EBBE55-86DF-4419-A215-CC25C2A345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410147"/>
            <a:ext cx="4343400" cy="480140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A75AD42-E54D-A51E-4814-5D9EAF441A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5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UML strengths and weaknesses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3810000"/>
          </a:xfrm>
        </p:spPr>
        <p:txBody>
          <a:bodyPr>
            <a:normAutofit lnSpcReduction="10000"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Strengths</a:t>
            </a:r>
            <a:endParaRPr lang="en-GB" dirty="0"/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Helps to avoid vagueness and imprecision.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Free online software available for diagrams (</a:t>
            </a:r>
            <a:r>
              <a:rPr lang="en-GB" dirty="0">
                <a:hlinkClick r:id="rId5"/>
              </a:rPr>
              <a:t>https://bpmn.io/</a:t>
            </a:r>
            <a:r>
              <a:rPr lang="en-GB" dirty="0"/>
              <a:t>).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Can be used to decompose processes in initial analysis.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US" dirty="0"/>
              <a:t>Standard IT modelling language.</a:t>
            </a:r>
            <a:endParaRPr lang="en-GB" dirty="0"/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Weaknesses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Sequence diagram does not easily show choices and conditional logic (can use Activity Diagram).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Does not entirely remove vagueness and imprecision.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Not executable.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familiarity with specific diagramming notation.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to learn how to use a modelling tool.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Can become too complex, unreadable and over-engineered.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Notation can confuse untrained people and lead to misinterpretation.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25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F7D0E10-53CB-4408-5D47-57E25EC600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99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715000" y="314853"/>
            <a:ext cx="5952744" cy="1325563"/>
          </a:xfrm>
        </p:spPr>
        <p:txBody>
          <a:bodyPr>
            <a:normAutofit/>
          </a:bodyPr>
          <a:lstStyle/>
          <a:p>
            <a:r>
              <a:rPr lang="en-US" b="1" dirty="0"/>
              <a:t>Value stream map – ED example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26</a:t>
            </a:fld>
            <a:r>
              <a:rPr lang="en-US" dirty="0"/>
              <a:t> of 40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B05FAE-CBE6-429E-BFCC-6E95000B52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256" y="152400"/>
            <a:ext cx="4495800" cy="58207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759290-826B-4F01-825D-073866521C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00" y="1640416"/>
            <a:ext cx="3684427" cy="36909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650B638-D151-A81F-3612-3723E76F90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64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Value stream strengths and weaknesses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38100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Strengths</a:t>
            </a:r>
            <a:endParaRPr lang="en-GB" dirty="0"/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Helps to avoid vagueness and imprecision.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Shows choices and conditional logic.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Supports Lean process improvement, identifying waste and value.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US" dirty="0"/>
              <a:t>Standard notation.</a:t>
            </a:r>
            <a:endParaRPr lang="en-GB" dirty="0"/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Weaknesses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Does not entirely remove vagueness and imprecision.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Not executable.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familiarity with specific diagramming notation.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to learn how to use a modelling tool.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Can become too complex, unreadable and over-engineered.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Notation can confuse untrained people and lead to misinterpretation.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27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1DD7168-5BA0-EF8C-5BF9-24E831AD5A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9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BPMN: business process modelling notation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28</a:t>
            </a:fld>
            <a:r>
              <a:rPr lang="en-US" dirty="0"/>
              <a:t> of 40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753408-B4FD-4059-93F2-21CD5DE80C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0" y="1600200"/>
            <a:ext cx="7315200" cy="42100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56D8B51-1933-45B0-A4A1-7F0304B8AE5B}"/>
              </a:ext>
            </a:extLst>
          </p:cNvPr>
          <p:cNvSpPr txBox="1"/>
          <p:nvPr/>
        </p:nvSpPr>
        <p:spPr>
          <a:xfrm>
            <a:off x="3505200" y="5843778"/>
            <a:ext cx="48768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hlinkClick r:id="rId6"/>
              </a:rPr>
              <a:t>https://www.processmaker.com/blog/what-is-the-bpmn-2-0-standard/</a:t>
            </a:r>
            <a:r>
              <a:rPr lang="en-GB" sz="12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4837DE-ECF0-4714-86DA-587CA240A48A}"/>
              </a:ext>
            </a:extLst>
          </p:cNvPr>
          <p:cNvSpPr txBox="1"/>
          <p:nvPr/>
        </p:nvSpPr>
        <p:spPr>
          <a:xfrm>
            <a:off x="1809750" y="1459077"/>
            <a:ext cx="85725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Business Process Modelling Language – published by Object Management Group: </a:t>
            </a:r>
            <a:r>
              <a:rPr lang="en-GB" sz="1200" dirty="0">
                <a:hlinkClick r:id="rId7"/>
              </a:rPr>
              <a:t>https://www.omg.org/spec/BPMN/2.0/About-BPMN/</a:t>
            </a:r>
            <a:r>
              <a:rPr lang="en-GB" sz="1200" dirty="0"/>
              <a:t>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374A29-01B1-F433-40C4-6292FEA4FA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3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Example: ED process model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865632" y="1326296"/>
            <a:ext cx="10515600" cy="457200"/>
          </a:xfrm>
        </p:spPr>
        <p:txBody>
          <a:bodyPr>
            <a:normAutofit fontScale="85000" lnSpcReduction="10000"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GB" dirty="0" err="1"/>
              <a:t>Houari</a:t>
            </a:r>
            <a:r>
              <a:rPr lang="en-GB" dirty="0"/>
              <a:t> &amp; Ghannouchi (2017): </a:t>
            </a:r>
            <a:r>
              <a:rPr lang="en-GB" dirty="0">
                <a:hlinkClick r:id="rId5"/>
              </a:rPr>
              <a:t>https://www.sciencedirect.com/science/article/pii/S1877050917323116</a:t>
            </a:r>
            <a:r>
              <a:rPr lang="en-GB" dirty="0"/>
              <a:t>  </a:t>
            </a:r>
          </a:p>
          <a:p>
            <a:pPr marL="360000" indent="-360000">
              <a:buFont typeface="Courier New" pitchFamily="49" charset="0"/>
              <a:buChar char="o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29</a:t>
            </a:fld>
            <a:r>
              <a:rPr lang="en-US" dirty="0"/>
              <a:t> of 40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A19F7B-4C09-40C8-8801-EB97E13304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9400" y="1654115"/>
            <a:ext cx="6819801" cy="434968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FD8024E-7466-BA8C-630F-9233065FA0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Example: </a:t>
            </a:r>
            <a:r>
              <a:rPr lang="en-US" b="1" dirty="0" err="1"/>
              <a:t>Paeds</a:t>
            </a:r>
            <a:r>
              <a:rPr lang="en-US" b="1" dirty="0"/>
              <a:t> ED workflow model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4572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GB" dirty="0" err="1"/>
              <a:t>Ajmi</a:t>
            </a:r>
            <a:r>
              <a:rPr lang="en-GB" dirty="0"/>
              <a:t> et al. (2015): </a:t>
            </a:r>
            <a:r>
              <a:rPr lang="en-GB" dirty="0">
                <a:hlinkClick r:id="rId5"/>
              </a:rPr>
              <a:t>https://www.sciencedirect.com/science/article/pii/S153204641400269X</a:t>
            </a:r>
            <a:r>
              <a:rPr lang="en-GB" dirty="0"/>
              <a:t> </a:t>
            </a:r>
          </a:p>
          <a:p>
            <a:pPr marL="360000" indent="-360000">
              <a:buFont typeface="Courier New" pitchFamily="49" charset="0"/>
              <a:buChar char="o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30</a:t>
            </a:fld>
            <a:r>
              <a:rPr lang="en-US" dirty="0"/>
              <a:t> of 40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901A658-64FA-4BFD-A0F1-72A2E7012B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440" y="1981200"/>
            <a:ext cx="10515600" cy="368015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E9D22A2-C77F-6C9B-F74D-CBF5D350D4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58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BPMN strengths and weaknesses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447800"/>
            <a:ext cx="10515600" cy="43434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Strengths</a:t>
            </a:r>
            <a:endParaRPr lang="en-GB" dirty="0"/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Good support for choices and conditional logic.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Forces avoidance of vagueness and imprecision.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Free online software available for diagrams (</a:t>
            </a:r>
            <a:r>
              <a:rPr lang="en-GB" dirty="0">
                <a:hlinkClick r:id="rId5"/>
              </a:rPr>
              <a:t>https://bpmn.io/</a:t>
            </a:r>
            <a:r>
              <a:rPr lang="en-GB" dirty="0"/>
              <a:t>).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Open source process execution software available (</a:t>
            </a:r>
            <a:r>
              <a:rPr lang="en-GB" dirty="0">
                <a:hlinkClick r:id="rId6"/>
              </a:rPr>
              <a:t>https://camunda.com/download/</a:t>
            </a:r>
            <a:r>
              <a:rPr lang="en-GB" dirty="0"/>
              <a:t>).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Works with Decision Modelling Notation (DMN) and </a:t>
            </a:r>
            <a:r>
              <a:rPr lang="en-US" dirty="0"/>
              <a:t>Case Management Model and Notation (CMMN).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US" dirty="0"/>
              <a:t>Growing healthcare user community and applications (</a:t>
            </a:r>
            <a:r>
              <a:rPr lang="en-US" dirty="0">
                <a:hlinkClick r:id="rId7"/>
              </a:rPr>
              <a:t>https://www.bpm-plus.org/</a:t>
            </a:r>
            <a:r>
              <a:rPr lang="en-US" dirty="0"/>
              <a:t>).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US" dirty="0"/>
              <a:t>Can be used to enable clinical decision support.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US" i="1" dirty="0"/>
              <a:t>De facto</a:t>
            </a:r>
            <a:r>
              <a:rPr lang="en-US" dirty="0"/>
              <a:t> standard business process modelling language.</a:t>
            </a:r>
            <a:endParaRPr lang="en-GB" dirty="0"/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Weaknesses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familiarity with specific diagramming notation.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to learn how to use a modelling tool.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Easily becomes too complex, unreadable and over-engineered.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Notation can confuse untrained people and lead to misinterpretation.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31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85DA744-1AEC-D718-59C5-46BC2BBDFC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45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What is FHIR?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32</a:t>
            </a:fld>
            <a:r>
              <a:rPr lang="en-US" dirty="0"/>
              <a:t> of 40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1A88B7-D784-45D8-BA4D-8323F68AB239}"/>
              </a:ext>
            </a:extLst>
          </p:cNvPr>
          <p:cNvSpPr txBox="1"/>
          <p:nvPr/>
        </p:nvSpPr>
        <p:spPr>
          <a:xfrm>
            <a:off x="1333500" y="4800600"/>
            <a:ext cx="1981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https://hl7.org/fhir</a:t>
            </a:r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8CB6C1-D936-4B53-9E5B-20ED2E58E2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9998" y="457200"/>
            <a:ext cx="6783802" cy="5486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51B826-8553-4226-B1B3-79819F7507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" y="2556279"/>
            <a:ext cx="3429000" cy="8260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1AC94E9-E2DF-44E9-8B2A-A764537F1A8F}"/>
              </a:ext>
            </a:extLst>
          </p:cNvPr>
          <p:cNvSpPr txBox="1"/>
          <p:nvPr/>
        </p:nvSpPr>
        <p:spPr>
          <a:xfrm>
            <a:off x="1485900" y="3553576"/>
            <a:ext cx="167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Fast Healthcare Interoperability </a:t>
            </a:r>
            <a:r>
              <a:rPr lang="en-US" b="1" dirty="0"/>
              <a:t>Resources</a:t>
            </a:r>
            <a:endParaRPr lang="en-GB" b="1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4B6975-F320-5297-3415-9586FC252A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39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What is FHIR?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33</a:t>
            </a:fld>
            <a:r>
              <a:rPr lang="en-US" dirty="0"/>
              <a:t> of 40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D39E41-CAC4-4BB7-862C-F7E0FBF369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0" y="498203"/>
            <a:ext cx="6751630" cy="546404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E14A1A-4631-4CF4-A871-C6A8704927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2438400"/>
            <a:ext cx="4114801" cy="208071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090032-91F9-0975-3322-CF71CA7B17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039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How does FHIR model workflow?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34</a:t>
            </a:fld>
            <a:r>
              <a:rPr lang="en-US" dirty="0"/>
              <a:t> of 40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1A88B7-D784-45D8-BA4D-8323F68AB239}"/>
              </a:ext>
            </a:extLst>
          </p:cNvPr>
          <p:cNvSpPr txBox="1"/>
          <p:nvPr/>
        </p:nvSpPr>
        <p:spPr>
          <a:xfrm>
            <a:off x="4286250" y="5562600"/>
            <a:ext cx="3429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https://hl7.org/fhir/workflow.html</a:t>
            </a:r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EA2E74-991F-4AC8-84F8-05A934FF91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0" y="1390650"/>
            <a:ext cx="5905500" cy="40767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53DDAA-825D-520E-68A6-4E7DF43960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45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FHIR workflow strengths and weaknesses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3810000"/>
          </a:xfrm>
        </p:spPr>
        <p:txBody>
          <a:bodyPr>
            <a:normAutofit fontScale="92500" lnSpcReduction="10000"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Strengths</a:t>
            </a:r>
            <a:endParaRPr lang="en-GB" dirty="0"/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Provides a mechanism to avoid vagueness and imprecision.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Shows choices and conditional logic.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US" dirty="0"/>
              <a:t>Standard data structures.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US" dirty="0"/>
              <a:t>Designed for health and care.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Well defined concept model.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Works with standard health and care terminologies (e.g. SNOMED CT).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GB" dirty="0"/>
              <a:t>Weaknesses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Does not entirely remove vagueness and imprecision (most things are optional).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Not directly executable.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familiarity with specific data structures.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Need to learn how to use a data modelling tool.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Not yet widely used.</a:t>
            </a:r>
          </a:p>
          <a:p>
            <a:pPr marL="702900" lvl="1" indent="-360000">
              <a:buFont typeface="Courier New" pitchFamily="49" charset="0"/>
              <a:buChar char="o"/>
            </a:pPr>
            <a:r>
              <a:rPr lang="en-GB" dirty="0"/>
              <a:t>No specific diagram notation.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35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EC6E5D9-EEB4-CA57-7584-54D5D479B5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3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Why do workflow models often fail?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990600" y="1600200"/>
            <a:ext cx="10515600" cy="4495800"/>
          </a:xfrm>
        </p:spPr>
        <p:txBody>
          <a:bodyPr>
            <a:normAutofit/>
          </a:bodyPr>
          <a:lstStyle/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Work as imagined, versus work as done.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People consulted in workflow mapping may not know the reality!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We prefer the </a:t>
            </a:r>
            <a:r>
              <a:rPr lang="en-US" dirty="0" err="1"/>
              <a:t>idealised</a:t>
            </a:r>
            <a:r>
              <a:rPr lang="en-US" dirty="0"/>
              <a:t> ‘how it ought to work’ to the actual messy muddling-through: professional pride, misusing the process map as an instrument of change, self-deception to alleviate ‘moral injury’ (</a:t>
            </a:r>
            <a:r>
              <a:rPr lang="en-US" dirty="0">
                <a:hlinkClick r:id="rId5"/>
              </a:rPr>
              <a:t>https://www.thelancet.com/journals/lanpsy/article/PIIS2215-0366(21)00113-9/fulltext</a:t>
            </a:r>
            <a:r>
              <a:rPr lang="en-US" dirty="0"/>
              <a:t>).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Practice varies: the workflow may not actually be standardized.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Workarounds vary by individual and team.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Compliance varies by individual and team.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Overall resource shortages (staff, beds, rooms, equipment, data) constrain actual practice.</a:t>
            </a:r>
          </a:p>
          <a:p>
            <a:pPr marL="360000" indent="-360000">
              <a:buFont typeface="Courier New" pitchFamily="49" charset="0"/>
              <a:buChar char="o"/>
            </a:pPr>
            <a:r>
              <a:rPr lang="en-US" dirty="0"/>
              <a:t>Decision making is sometimes justifiably uncertain due to incomplete knowledge. </a:t>
            </a:r>
          </a:p>
          <a:p>
            <a:pPr marL="360000" indent="-360000">
              <a:buFont typeface="Courier New" pitchFamily="49" charset="0"/>
              <a:buChar char="o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Slide </a:t>
            </a:r>
            <a:fld id="{297731B2-A926-49A7-905A-A1F207D5F530}" type="slidenum">
              <a:rPr lang="en-US" smtClean="0"/>
              <a:pPr/>
              <a:t>36</a:t>
            </a:fld>
            <a:r>
              <a:rPr lang="en-US" dirty="0"/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B1D387C-E8E6-527E-F36B-499007E7F4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46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Group activity – applying to the coursework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730102" y="1600200"/>
            <a:ext cx="9525000" cy="4191000"/>
          </a:xfrm>
        </p:spPr>
        <p:txBody>
          <a:bodyPr>
            <a:norm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500" dirty="0"/>
              <a:t>Does it offer an overarching framework or set of principles?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3200" dirty="0"/>
              <a:t>Does it describe an implementation theory?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500" dirty="0"/>
              <a:t>What does it cover under People &amp; Process?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3200" dirty="0"/>
              <a:t>What is good?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3200" dirty="0"/>
              <a:t>What is weak?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3200" dirty="0"/>
              <a:t>What is missing entirely?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endParaRPr lang="en-GB" sz="35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Slide </a:t>
            </a:r>
            <a:fld id="{297731B2-A926-49A7-905A-A1F207D5F530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/>
              <a:t>37</a:t>
            </a:fld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6412B65-7E51-0B9C-1C4C-3757EDF762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1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Group feedback and coursework Q&amp;A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Slide </a:t>
            </a:r>
            <a:fld id="{297731B2-A926-49A7-905A-A1F207D5F530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/>
              <a:t>38</a:t>
            </a:fld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of 40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03827E-ADDF-B318-E281-4AEB16805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102" y="1600200"/>
            <a:ext cx="9525000" cy="4191000"/>
          </a:xfrm>
        </p:spPr>
        <p:txBody>
          <a:bodyPr>
            <a:norm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500" dirty="0"/>
              <a:t>Feel free to email me or, if you can, meet to discuss with your group.</a:t>
            </a:r>
            <a:endParaRPr lang="en-GB" sz="3200" dirty="0"/>
          </a:p>
          <a:p>
            <a:pPr marL="358775" indent="-358775">
              <a:buSzPct val="75000"/>
              <a:buFont typeface="Courier New" pitchFamily="49" charset="0"/>
              <a:buChar char="o"/>
            </a:pPr>
            <a:endParaRPr lang="en-GB" sz="35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AFF5C61-4E93-4FBA-5000-7C3DD1B258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1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Lecture learning outcomes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600200"/>
            <a:ext cx="9525000" cy="4191000"/>
          </a:xfrm>
        </p:spPr>
        <p:txBody>
          <a:bodyPr>
            <a:normAutofit lnSpcReduction="10000"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600" dirty="0"/>
              <a:t>Describe a range of implementation theories and explain how a theoretical framework can strengthen a digital strategy.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600" dirty="0"/>
              <a:t>Explain the fundamental importance of the People and Process in delivering digital strategy.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3600" dirty="0"/>
              <a:t>Reflect on how well your organisational strategy uses these concepts and how you can analyse and report this in the coursework.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Slide </a:t>
            </a:r>
            <a:fld id="{297731B2-A926-49A7-905A-A1F207D5F530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/>
              <a:t>39</a:t>
            </a:fld>
            <a:r>
              <a:rPr lang="en-US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5FE0D7C-7E4F-1378-B3B6-EB5CB5967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07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9906000" cy="990600"/>
          </a:xfrm>
        </p:spPr>
        <p:txBody>
          <a:bodyPr>
            <a:normAutofit/>
          </a:bodyPr>
          <a:lstStyle/>
          <a:p>
            <a:r>
              <a:rPr lang="en-US" sz="3600" b="1" dirty="0"/>
              <a:t>Next time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600200"/>
            <a:ext cx="9525000" cy="4191000"/>
          </a:xfrm>
        </p:spPr>
        <p:txBody>
          <a:bodyPr>
            <a:norm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Partners (asset: capability)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Procurement strategy (build, buy, bury)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Partnership not contract scrutiny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Contingency for M&amp;A – risk based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GB" sz="2400" dirty="0"/>
              <a:t>Products (asset: capability)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Standards (data, information, knowledge, usability, accessibility, reporting)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Functionality, reliability, performance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Product lines, enterprise architecture</a:t>
            </a:r>
          </a:p>
          <a:p>
            <a:pPr marL="701675" lvl="1" indent="-358775">
              <a:buSzPct val="75000"/>
              <a:buFont typeface="Courier New" pitchFamily="49" charset="0"/>
              <a:buChar char="o"/>
            </a:pPr>
            <a:r>
              <a:rPr lang="en-GB" sz="2100" dirty="0"/>
              <a:t>Convergence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40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1CAE318-D7AC-7E87-6A35-B56799C98D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51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18af68e9-b2cd-4be3-827a-5eef8d42ed5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55B7778971B645803BE324A49E9047" ma:contentTypeVersion="12" ma:contentTypeDescription="Create a new document." ma:contentTypeScope="" ma:versionID="8e2c5e8f59c95a0d10306ef903190fe0">
  <xsd:schema xmlns:xsd="http://www.w3.org/2001/XMLSchema" xmlns:xs="http://www.w3.org/2001/XMLSchema" xmlns:p="http://schemas.microsoft.com/office/2006/metadata/properties" xmlns:ns3="e0aca856-062d-4f51-b0bf-62957c7bf4e7" xmlns:ns4="c6c83189-b5c3-439f-a5e1-cc528a58e10d" targetNamespace="http://schemas.microsoft.com/office/2006/metadata/properties" ma:root="true" ma:fieldsID="1a04a026fb94c80b154273eab71932bb" ns3:_="" ns4:_="">
    <xsd:import namespace="e0aca856-062d-4f51-b0bf-62957c7bf4e7"/>
    <xsd:import namespace="c6c83189-b5c3-439f-a5e1-cc528a58e10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aca856-062d-4f51-b0bf-62957c7bf4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83189-b5c3-439f-a5e1-cc528a58e10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9F2101-40F4-4FA9-9CA4-F4AEB464E5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1E1AA03-82F6-4216-B6D6-8852AE9E19C9}">
  <ds:schemaRefs>
    <ds:schemaRef ds:uri="http://purl.org/dc/elements/1.1/"/>
    <ds:schemaRef ds:uri="http://schemas.microsoft.com/office/2006/metadata/properties"/>
    <ds:schemaRef ds:uri="e0aca856-062d-4f51-b0bf-62957c7bf4e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c6c83189-b5c3-439f-a5e1-cc528a58e10d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482A773-AC71-4B30-AC34-33DCA92E4B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aca856-062d-4f51-b0bf-62957c7bf4e7"/>
    <ds:schemaRef ds:uri="c6c83189-b5c3-439f-a5e1-cc528a58e1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1977</Words>
  <Application>Microsoft Office PowerPoint</Application>
  <PresentationFormat>Widescreen</PresentationFormat>
  <Paragraphs>320</Paragraphs>
  <Slides>40</Slides>
  <Notes>39</Notes>
  <HiddenSlides>0</HiddenSlides>
  <MMClips>40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Courier New</vt:lpstr>
      <vt:lpstr>Raleway</vt:lpstr>
      <vt:lpstr>Tw Cen MT</vt:lpstr>
      <vt:lpstr>Office Theme</vt:lpstr>
      <vt:lpstr>1_Office Theme</vt:lpstr>
      <vt:lpstr>Managing Digital Strategy to Enhance Health and Care</vt:lpstr>
      <vt:lpstr>Lecture learning outcomes</vt:lpstr>
      <vt:lpstr>Firstly, strategy = approach &amp; principles, not detail</vt:lpstr>
      <vt:lpstr>Implementation theories</vt:lpstr>
      <vt:lpstr>Logic frame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Delivering digital strategy: 4Ps</vt:lpstr>
      <vt:lpstr>People</vt:lpstr>
      <vt:lpstr>Education</vt:lpstr>
      <vt:lpstr>Professionalism</vt:lpstr>
      <vt:lpstr>Recruitment and retention</vt:lpstr>
      <vt:lpstr>Behaviour change</vt:lpstr>
      <vt:lpstr>Process and workflow</vt:lpstr>
      <vt:lpstr>What is process/workflow?</vt:lpstr>
      <vt:lpstr>What is workflow? General concepts.</vt:lpstr>
      <vt:lpstr>How can you model workflow?</vt:lpstr>
      <vt:lpstr>Informal flowchart.</vt:lpstr>
      <vt:lpstr>Informal flowchart strengths and weaknesses</vt:lpstr>
      <vt:lpstr>UML sequence diagram (‘swim lanes’) – oncology example</vt:lpstr>
      <vt:lpstr>UML strengths and weaknesses</vt:lpstr>
      <vt:lpstr>Value stream map – ED example</vt:lpstr>
      <vt:lpstr>Value stream strengths and weaknesses</vt:lpstr>
      <vt:lpstr>BPMN: business process modelling notation</vt:lpstr>
      <vt:lpstr>Example: ED process model</vt:lpstr>
      <vt:lpstr>Example: Paeds ED workflow model</vt:lpstr>
      <vt:lpstr>BPMN strengths and weaknesses</vt:lpstr>
      <vt:lpstr>What is FHIR?</vt:lpstr>
      <vt:lpstr>What is FHIR?</vt:lpstr>
      <vt:lpstr>How does FHIR model workflow?</vt:lpstr>
      <vt:lpstr>FHIR workflow strengths and weaknesses</vt:lpstr>
      <vt:lpstr>Why do workflow models often fail?</vt:lpstr>
      <vt:lpstr>Group activity – applying to the coursework</vt:lpstr>
      <vt:lpstr>Group feedback and coursework Q&amp;A</vt:lpstr>
      <vt:lpstr>Lecture learning outcomes</vt:lpstr>
      <vt:lpstr>Next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Welsh Clinical Informatics Council</dc:title>
  <dc:creator>Wendy Dearing</dc:creator>
  <cp:lastModifiedBy>Philip</cp:lastModifiedBy>
  <cp:revision>126</cp:revision>
  <dcterms:created xsi:type="dcterms:W3CDTF">2021-02-08T08:08:49Z</dcterms:created>
  <dcterms:modified xsi:type="dcterms:W3CDTF">2023-04-02T13:48:25Z</dcterms:modified>
</cp:coreProperties>
</file>